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73" r:id="rId13"/>
    <p:sldId id="274" r:id="rId14"/>
    <p:sldId id="275" r:id="rId15"/>
    <p:sldId id="276" r:id="rId16"/>
    <p:sldId id="266" r:id="rId17"/>
    <p:sldId id="267" r:id="rId18"/>
    <p:sldId id="268" r:id="rId19"/>
    <p:sldId id="269" r:id="rId20"/>
    <p:sldId id="270" r:id="rId21"/>
    <p:sldId id="271" r:id="rId22"/>
    <p:sldId id="272"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85" d="100"/>
          <a:sy n="85" d="100"/>
        </p:scale>
        <p:origin x="7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ethereum/wiki/wiki/White-Pap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t>https://www.coindesk.com/information/how-ethereum-works/</a:t>
            </a: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dirty="0"/>
              <a:t>pragma solidity ^0.4.0;</a:t>
            </a:r>
            <a:endParaRPr dirty="0"/>
          </a:p>
          <a:p>
            <a:pPr marL="0" lvl="0" indent="0">
              <a:spcBef>
                <a:spcPts val="0"/>
              </a:spcBef>
              <a:spcAft>
                <a:spcPts val="0"/>
              </a:spcAft>
              <a:buClr>
                <a:schemeClr val="dk1"/>
              </a:buClr>
              <a:buSzPts val="1100"/>
              <a:buFont typeface="Arial"/>
              <a:buNone/>
            </a:pPr>
            <a:endParaRPr dirty="0"/>
          </a:p>
          <a:p>
            <a:pPr marL="0" lvl="0" indent="0">
              <a:spcBef>
                <a:spcPts val="0"/>
              </a:spcBef>
              <a:spcAft>
                <a:spcPts val="0"/>
              </a:spcAft>
              <a:buClr>
                <a:schemeClr val="dk1"/>
              </a:buClr>
              <a:buSzPts val="1100"/>
              <a:buFont typeface="Arial"/>
              <a:buNone/>
            </a:pPr>
            <a:r>
              <a:rPr lang="en-US" dirty="0"/>
              <a:t>contract </a:t>
            </a:r>
            <a:r>
              <a:rPr lang="en-US" dirty="0" err="1"/>
              <a:t>HelloWorldContract</a:t>
            </a:r>
            <a:r>
              <a:rPr lang="en-US" dirty="0"/>
              <a:t>{</a:t>
            </a:r>
            <a:endParaRPr dirty="0"/>
          </a:p>
          <a:p>
            <a:pPr marL="0" lvl="0" indent="0">
              <a:spcBef>
                <a:spcPts val="0"/>
              </a:spcBef>
              <a:spcAft>
                <a:spcPts val="0"/>
              </a:spcAft>
              <a:buClr>
                <a:schemeClr val="dk1"/>
              </a:buClr>
              <a:buSzPts val="1100"/>
              <a:buFont typeface="Arial"/>
              <a:buNone/>
            </a:pPr>
            <a:r>
              <a:rPr lang="en-US" dirty="0"/>
              <a:t>    </a:t>
            </a:r>
            <a:endParaRPr dirty="0"/>
          </a:p>
          <a:p>
            <a:pPr marL="0" lvl="0" indent="0">
              <a:spcBef>
                <a:spcPts val="0"/>
              </a:spcBef>
              <a:spcAft>
                <a:spcPts val="0"/>
              </a:spcAft>
              <a:buClr>
                <a:schemeClr val="dk1"/>
              </a:buClr>
              <a:buSzPts val="1100"/>
              <a:buFont typeface="Arial"/>
              <a:buNone/>
            </a:pPr>
            <a:r>
              <a:rPr lang="en-US" dirty="0"/>
              <a:t>    string  word="Hello World";</a:t>
            </a:r>
            <a:endParaRPr dirty="0"/>
          </a:p>
          <a:p>
            <a:pPr marL="0" lvl="0" indent="0">
              <a:spcBef>
                <a:spcPts val="0"/>
              </a:spcBef>
              <a:spcAft>
                <a:spcPts val="0"/>
              </a:spcAft>
              <a:buClr>
                <a:schemeClr val="dk1"/>
              </a:buClr>
              <a:buSzPts val="1100"/>
              <a:buFont typeface="Arial"/>
              <a:buNone/>
            </a:pPr>
            <a:r>
              <a:rPr lang="en-US" dirty="0"/>
              <a:t>    </a:t>
            </a:r>
            <a:endParaRPr dirty="0"/>
          </a:p>
          <a:p>
            <a:pPr marL="0" lvl="0" indent="0">
              <a:spcBef>
                <a:spcPts val="0"/>
              </a:spcBef>
              <a:spcAft>
                <a:spcPts val="0"/>
              </a:spcAft>
              <a:buClr>
                <a:schemeClr val="dk1"/>
              </a:buClr>
              <a:buSzPts val="1100"/>
              <a:buFont typeface="Arial"/>
              <a:buNone/>
            </a:pPr>
            <a:r>
              <a:rPr lang="en-US" dirty="0"/>
              <a:t>    function </a:t>
            </a:r>
            <a:r>
              <a:rPr lang="en-US" dirty="0" err="1"/>
              <a:t>setWord</a:t>
            </a:r>
            <a:r>
              <a:rPr lang="en-US" dirty="0"/>
              <a:t>(string </a:t>
            </a:r>
            <a:r>
              <a:rPr lang="en-US" dirty="0" err="1"/>
              <a:t>newWord</a:t>
            </a:r>
            <a:r>
              <a:rPr lang="en-US" dirty="0"/>
              <a:t>) public {</a:t>
            </a:r>
            <a:endParaRPr dirty="0"/>
          </a:p>
          <a:p>
            <a:pPr marL="0" lvl="0" indent="0">
              <a:spcBef>
                <a:spcPts val="0"/>
              </a:spcBef>
              <a:spcAft>
                <a:spcPts val="0"/>
              </a:spcAft>
              <a:buClr>
                <a:schemeClr val="dk1"/>
              </a:buClr>
              <a:buSzPts val="1100"/>
              <a:buFont typeface="Arial"/>
              <a:buNone/>
            </a:pPr>
            <a:r>
              <a:rPr lang="en-US" dirty="0"/>
              <a:t>        word=</a:t>
            </a:r>
            <a:r>
              <a:rPr lang="en-US" dirty="0" err="1"/>
              <a:t>newWord</a:t>
            </a:r>
            <a:r>
              <a:rPr lang="en-US" dirty="0"/>
              <a:t>;</a:t>
            </a:r>
            <a:endParaRPr dirty="0"/>
          </a:p>
          <a:p>
            <a:pPr marL="0" lvl="0" indent="0">
              <a:spcBef>
                <a:spcPts val="0"/>
              </a:spcBef>
              <a:spcAft>
                <a:spcPts val="0"/>
              </a:spcAft>
              <a:buClr>
                <a:schemeClr val="dk1"/>
              </a:buClr>
              <a:buSzPts val="1100"/>
              <a:buFont typeface="Arial"/>
              <a:buNone/>
            </a:pPr>
            <a:r>
              <a:rPr lang="en-US" dirty="0"/>
              <a:t>    }</a:t>
            </a:r>
            <a:endParaRPr dirty="0"/>
          </a:p>
          <a:p>
            <a:pPr marL="0" lvl="0" indent="0">
              <a:spcBef>
                <a:spcPts val="0"/>
              </a:spcBef>
              <a:spcAft>
                <a:spcPts val="0"/>
              </a:spcAft>
              <a:buClr>
                <a:schemeClr val="dk1"/>
              </a:buClr>
              <a:buSzPts val="1100"/>
              <a:buFont typeface="Arial"/>
              <a:buNone/>
            </a:pPr>
            <a:r>
              <a:rPr lang="en-US" dirty="0"/>
              <a:t>    </a:t>
            </a:r>
            <a:endParaRPr dirty="0"/>
          </a:p>
          <a:p>
            <a:pPr marL="0" lvl="0" indent="0">
              <a:spcBef>
                <a:spcPts val="0"/>
              </a:spcBef>
              <a:spcAft>
                <a:spcPts val="0"/>
              </a:spcAft>
              <a:buClr>
                <a:schemeClr val="dk1"/>
              </a:buClr>
              <a:buSzPts val="1100"/>
              <a:buFont typeface="Arial"/>
              <a:buNone/>
            </a:pPr>
            <a:r>
              <a:rPr lang="en-US" dirty="0"/>
              <a:t>    function </a:t>
            </a:r>
            <a:r>
              <a:rPr lang="en-US" dirty="0" err="1"/>
              <a:t>getWord</a:t>
            </a:r>
            <a:r>
              <a:rPr lang="en-US" dirty="0"/>
              <a:t>() public constant returns (string){</a:t>
            </a:r>
            <a:endParaRPr dirty="0"/>
          </a:p>
          <a:p>
            <a:pPr marL="0" lvl="0" indent="0">
              <a:spcBef>
                <a:spcPts val="0"/>
              </a:spcBef>
              <a:spcAft>
                <a:spcPts val="0"/>
              </a:spcAft>
              <a:buClr>
                <a:schemeClr val="dk1"/>
              </a:buClr>
              <a:buSzPts val="1100"/>
              <a:buFont typeface="Arial"/>
              <a:buNone/>
            </a:pPr>
            <a:r>
              <a:rPr lang="en-US" dirty="0"/>
              <a:t>        return word;</a:t>
            </a:r>
            <a:endParaRPr dirty="0"/>
          </a:p>
          <a:p>
            <a:pPr marL="0" lvl="0" indent="0">
              <a:spcBef>
                <a:spcPts val="0"/>
              </a:spcBef>
              <a:spcAft>
                <a:spcPts val="0"/>
              </a:spcAft>
              <a:buClr>
                <a:schemeClr val="dk1"/>
              </a:buClr>
              <a:buSzPts val="1100"/>
              <a:buFont typeface="Arial"/>
              <a:buNone/>
            </a:pPr>
            <a:r>
              <a:rPr lang="en-US" dirty="0"/>
              <a:t>    }</a:t>
            </a:r>
            <a:endParaRPr dirty="0"/>
          </a:p>
          <a:p>
            <a:pPr marL="0" lvl="0" indent="0">
              <a:spcBef>
                <a:spcPts val="0"/>
              </a:spcBef>
              <a:spcAft>
                <a:spcPts val="0"/>
              </a:spcAft>
              <a:buClr>
                <a:schemeClr val="dk1"/>
              </a:buClr>
              <a:buSzPts val="1100"/>
              <a:buFont typeface="Arial"/>
              <a:buNone/>
            </a:pPr>
            <a:r>
              <a:rPr lang="en-US" dirty="0"/>
              <a:t>}</a:t>
            </a:r>
            <a:endParaRPr dirty="0"/>
          </a:p>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t>https://www.contractworks.com/blog/smart-contracts-vs.-traditional-contracts</a:t>
            </a:r>
            <a:endParaRPr/>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lnSpc>
                <a:spcPct val="132692"/>
              </a:lnSpc>
              <a:spcBef>
                <a:spcPts val="0"/>
              </a:spcBef>
              <a:spcAft>
                <a:spcPts val="0"/>
              </a:spcAft>
              <a:buClr>
                <a:schemeClr val="dk1"/>
              </a:buClr>
              <a:buSzPts val="1100"/>
              <a:buFont typeface="Arial"/>
              <a:buNone/>
            </a:pPr>
            <a:r>
              <a:rPr lang="en-US" sz="1300" dirty="0">
                <a:solidFill>
                  <a:srgbClr val="353536"/>
                </a:solidFill>
              </a:rPr>
              <a:t>It's worth noting that bitcoin was the first to support basic smart contracts in the sense that the network can transfer value from one person to another. The network of nodes will only validate transactions if certain conditions are met.</a:t>
            </a:r>
            <a:endParaRPr sz="1300" dirty="0">
              <a:solidFill>
                <a:srgbClr val="353536"/>
              </a:solidFill>
            </a:endParaRPr>
          </a:p>
          <a:p>
            <a:pPr marL="0" lvl="0" indent="0" rtl="0">
              <a:lnSpc>
                <a:spcPct val="132692"/>
              </a:lnSpc>
              <a:spcBef>
                <a:spcPts val="1100"/>
              </a:spcBef>
              <a:spcAft>
                <a:spcPts val="0"/>
              </a:spcAft>
              <a:buClr>
                <a:schemeClr val="dk1"/>
              </a:buClr>
              <a:buSzPts val="1100"/>
              <a:buFont typeface="Arial"/>
              <a:buNone/>
            </a:pPr>
            <a:r>
              <a:rPr lang="en-US" sz="1300" dirty="0">
                <a:solidFill>
                  <a:srgbClr val="353536"/>
                </a:solidFill>
              </a:rPr>
              <a:t>But, bitcoin is limited to the currency use case.</a:t>
            </a:r>
            <a:endParaRPr sz="1300" dirty="0">
              <a:solidFill>
                <a:srgbClr val="353536"/>
              </a:solidFill>
            </a:endParaRPr>
          </a:p>
          <a:p>
            <a:pPr marL="0" lvl="0" indent="0" rtl="0">
              <a:lnSpc>
                <a:spcPct val="132692"/>
              </a:lnSpc>
              <a:spcBef>
                <a:spcPts val="1100"/>
              </a:spcBef>
              <a:spcAft>
                <a:spcPts val="0"/>
              </a:spcAft>
              <a:buClr>
                <a:schemeClr val="dk1"/>
              </a:buClr>
              <a:buSzPts val="1100"/>
              <a:buFont typeface="Arial"/>
              <a:buNone/>
            </a:pPr>
            <a:r>
              <a:rPr lang="en-US" sz="1300" dirty="0">
                <a:solidFill>
                  <a:srgbClr val="353536"/>
                </a:solidFill>
              </a:rPr>
              <a:t>By contrast, </a:t>
            </a:r>
            <a:r>
              <a:rPr lang="en-US" sz="1300" dirty="0" err="1">
                <a:solidFill>
                  <a:srgbClr val="353536"/>
                </a:solidFill>
              </a:rPr>
              <a:t>ethereum</a:t>
            </a:r>
            <a:r>
              <a:rPr lang="en-US" sz="1300" dirty="0">
                <a:solidFill>
                  <a:srgbClr val="353536"/>
                </a:solidFill>
              </a:rPr>
              <a:t> replaces bitcoin's more restrictive language (a scripting language of a hundred or so scripts) and replaces it with a language that allows developers to write their own programs.</a:t>
            </a:r>
            <a:endParaRPr sz="1300" dirty="0">
              <a:solidFill>
                <a:srgbClr val="353536"/>
              </a:solidFill>
            </a:endParaRPr>
          </a:p>
          <a:p>
            <a:pPr marL="0" lvl="0" indent="0" rtl="0">
              <a:lnSpc>
                <a:spcPct val="132692"/>
              </a:lnSpc>
              <a:spcBef>
                <a:spcPts val="1100"/>
              </a:spcBef>
              <a:spcAft>
                <a:spcPts val="0"/>
              </a:spcAft>
              <a:buClr>
                <a:schemeClr val="dk1"/>
              </a:buClr>
              <a:buSzPts val="1100"/>
              <a:buFont typeface="Arial"/>
              <a:buNone/>
            </a:pPr>
            <a:r>
              <a:rPr lang="en-US" sz="1300" dirty="0">
                <a:solidFill>
                  <a:srgbClr val="353536"/>
                </a:solidFill>
              </a:rPr>
              <a:t>Ethereum allows developers to program their own smart contracts, or 'autonomous agents', as the </a:t>
            </a:r>
            <a:r>
              <a:rPr lang="en-US" sz="1300" u="sng" dirty="0" err="1">
                <a:solidFill>
                  <a:srgbClr val="408BFE"/>
                </a:solidFill>
                <a:hlinkClick r:id="rId3"/>
              </a:rPr>
              <a:t>ethereum</a:t>
            </a:r>
            <a:r>
              <a:rPr lang="en-US" sz="1300" u="sng" dirty="0">
                <a:solidFill>
                  <a:srgbClr val="408BFE"/>
                </a:solidFill>
                <a:hlinkClick r:id="rId3"/>
              </a:rPr>
              <a:t> white paper</a:t>
            </a:r>
            <a:r>
              <a:rPr lang="en-US" sz="1300" dirty="0">
                <a:solidFill>
                  <a:srgbClr val="353536"/>
                </a:solidFill>
              </a:rPr>
              <a:t> calls them. The language is 'Turing-complete', meaning it supports a broader set of computational instructions.</a:t>
            </a:r>
            <a:endParaRPr sz="1300" dirty="0">
              <a:solidFill>
                <a:srgbClr val="353536"/>
              </a:solidFill>
            </a:endParaRPr>
          </a:p>
          <a:p>
            <a:pPr marL="0" lvl="0" indent="0" rtl="0">
              <a:lnSpc>
                <a:spcPct val="132692"/>
              </a:lnSpc>
              <a:spcBef>
                <a:spcPts val="1100"/>
              </a:spcBef>
              <a:spcAft>
                <a:spcPts val="0"/>
              </a:spcAft>
              <a:buClr>
                <a:schemeClr val="dk1"/>
              </a:buClr>
              <a:buSzPts val="1100"/>
              <a:buFont typeface="Arial"/>
              <a:buNone/>
            </a:pPr>
            <a:r>
              <a:rPr lang="en-US" sz="1300" dirty="0">
                <a:solidFill>
                  <a:srgbClr val="353536"/>
                </a:solidFill>
              </a:rPr>
              <a:t>Smart contracts can:</a:t>
            </a:r>
            <a:endParaRPr sz="1300" dirty="0">
              <a:solidFill>
                <a:srgbClr val="353536"/>
              </a:solidFill>
            </a:endParaRPr>
          </a:p>
          <a:p>
            <a:pPr marL="749300" lvl="0" indent="-311150" rtl="0">
              <a:lnSpc>
                <a:spcPct val="140000"/>
              </a:lnSpc>
              <a:spcBef>
                <a:spcPts val="1100"/>
              </a:spcBef>
              <a:spcAft>
                <a:spcPts val="0"/>
              </a:spcAft>
              <a:buClr>
                <a:srgbClr val="353536"/>
              </a:buClr>
              <a:buSzPts val="1300"/>
              <a:buChar char="●"/>
            </a:pPr>
            <a:r>
              <a:rPr lang="en-US" sz="1300" dirty="0">
                <a:solidFill>
                  <a:srgbClr val="353536"/>
                </a:solidFill>
              </a:rPr>
              <a:t>Function as 'multi-signature' accounts, so that funds are spent only when a required percentage of people agree</a:t>
            </a:r>
            <a:endParaRPr sz="1300" dirty="0">
              <a:solidFill>
                <a:srgbClr val="353536"/>
              </a:solidFill>
            </a:endParaRPr>
          </a:p>
          <a:p>
            <a:pPr marL="749300" lvl="0" indent="-311150" rtl="0">
              <a:lnSpc>
                <a:spcPct val="140000"/>
              </a:lnSpc>
              <a:spcBef>
                <a:spcPts val="0"/>
              </a:spcBef>
              <a:spcAft>
                <a:spcPts val="0"/>
              </a:spcAft>
              <a:buClr>
                <a:srgbClr val="353536"/>
              </a:buClr>
              <a:buSzPts val="1300"/>
              <a:buChar char="●"/>
            </a:pPr>
            <a:r>
              <a:rPr lang="en-US" sz="1300" dirty="0">
                <a:solidFill>
                  <a:srgbClr val="353536"/>
                </a:solidFill>
              </a:rPr>
              <a:t>Manage agreements between users, say, if one buys insurance from the other</a:t>
            </a:r>
            <a:endParaRPr sz="1300" dirty="0">
              <a:solidFill>
                <a:srgbClr val="353536"/>
              </a:solidFill>
            </a:endParaRPr>
          </a:p>
          <a:p>
            <a:pPr marL="749300" lvl="0" indent="-311150" rtl="0">
              <a:lnSpc>
                <a:spcPct val="140000"/>
              </a:lnSpc>
              <a:spcBef>
                <a:spcPts val="0"/>
              </a:spcBef>
              <a:spcAft>
                <a:spcPts val="0"/>
              </a:spcAft>
              <a:buClr>
                <a:srgbClr val="353536"/>
              </a:buClr>
              <a:buSzPts val="1300"/>
              <a:buChar char="●"/>
            </a:pPr>
            <a:r>
              <a:rPr lang="en-US" sz="1300" dirty="0">
                <a:solidFill>
                  <a:srgbClr val="353536"/>
                </a:solidFill>
              </a:rPr>
              <a:t>Provide utility to other contracts (similar to how a software library works)</a:t>
            </a:r>
            <a:endParaRPr sz="1300" dirty="0">
              <a:solidFill>
                <a:srgbClr val="353536"/>
              </a:solidFill>
            </a:endParaRPr>
          </a:p>
          <a:p>
            <a:pPr marL="749300" lvl="0" indent="-311150" rtl="0">
              <a:lnSpc>
                <a:spcPct val="140000"/>
              </a:lnSpc>
              <a:spcBef>
                <a:spcPts val="0"/>
              </a:spcBef>
              <a:spcAft>
                <a:spcPts val="0"/>
              </a:spcAft>
              <a:buClr>
                <a:srgbClr val="353536"/>
              </a:buClr>
              <a:buSzPts val="1300"/>
              <a:buChar char="●"/>
            </a:pPr>
            <a:r>
              <a:rPr lang="en-US" sz="1300" dirty="0">
                <a:solidFill>
                  <a:srgbClr val="353536"/>
                </a:solidFill>
              </a:rPr>
              <a:t>Store information about an application, such as domain registration information or membership records.</a:t>
            </a:r>
            <a:endParaRPr sz="1300" dirty="0">
              <a:solidFill>
                <a:srgbClr val="353536"/>
              </a:solidFill>
            </a:endParaRPr>
          </a:p>
          <a:p>
            <a:pPr marL="0" lvl="0" indent="0">
              <a:spcBef>
                <a:spcPts val="800"/>
              </a:spcBef>
              <a:spcAft>
                <a:spcPts val="0"/>
              </a:spcAft>
              <a:buNone/>
            </a:pPr>
            <a:endParaRPr dirty="0"/>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p:nvPr/>
        </p:nvSpPr>
        <p:spPr>
          <a:xfrm>
            <a:off x="0" y="-3175"/>
            <a:ext cx="12192000" cy="5203825"/>
          </a:xfrm>
          <a:custGeom>
            <a:avLst/>
            <a:gdLst/>
            <a:ahLst/>
            <a:cxnLst/>
            <a:rect l="0" t="0" r="0" b="0"/>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 name="Shape 13"/>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5400"/>
              <a:buFont typeface="Century Gothic"/>
              <a:buNone/>
              <a:defRPr sz="54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4" name="Shape 14"/>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R="0" lvl="0" algn="l"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R="0" lvl="1" algn="ctr" rtl="0">
              <a:spcBef>
                <a:spcPts val="60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3pPr>
            <a:lvl4pPr marR="0" lvl="3"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5pPr>
            <a:lvl6pPr marR="0" lvl="5"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6pPr>
            <a:lvl7pPr marR="0" lvl="6"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7pPr>
            <a:lvl8pPr marR="0" lvl="7"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8pPr>
            <a:lvl9pPr marR="0" lvl="8" algn="ctr" rtl="0">
              <a:spcBef>
                <a:spcPts val="600"/>
              </a:spcBef>
              <a:spcAft>
                <a:spcPts val="60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5" name="Shape 15"/>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Shape 16"/>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7" name="Shape 1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2400"/>
              <a:buFont typeface="Century Gothic"/>
              <a:buNone/>
              <a:defRPr sz="24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7" name="Shape 77"/>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lstStyle>
            <a:lvl1pPr marR="0" lvl="0" algn="ctr"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8" name="Shape 78"/>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228600" algn="l" rtl="0">
              <a:spcBef>
                <a:spcPts val="24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9" name="Shape 79"/>
          <p:cNvSpPr txBox="1">
            <a:spLocks noGrp="1"/>
          </p:cNvSpPr>
          <p:nvPr>
            <p:ph type="dt" idx="10"/>
          </p:nvPr>
        </p:nvSpPr>
        <p:spPr>
          <a:xfrm>
            <a:off x="3885810" y="6041362"/>
            <a:ext cx="976879"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0" name="Shape 80"/>
          <p:cNvSpPr txBox="1">
            <a:spLocks noGrp="1"/>
          </p:cNvSpPr>
          <p:nvPr>
            <p:ph type="ftr" idx="11"/>
          </p:nvPr>
        </p:nvSpPr>
        <p:spPr>
          <a:xfrm>
            <a:off x="590396" y="6041362"/>
            <a:ext cx="3295413"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1" name="Shape 81"/>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2400"/>
              <a:buFont typeface="Century Gothic"/>
              <a:buNone/>
              <a:defRPr sz="24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4" name="Shape 84"/>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91425" tIns="91425" rIns="91425" bIns="91425" anchor="t" anchorCtr="0"/>
          <a:lstStyle>
            <a:lvl1pPr marR="0" lvl="0" algn="ctr" rtl="0">
              <a:spcBef>
                <a:spcPts val="32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5" name="Shape 85"/>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228600" algn="l" rtl="0">
              <a:spcBef>
                <a:spcPts val="24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6" name="Shape 86"/>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7" name="Shape 87"/>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8" name="Shape 8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9"/>
        <p:cNvGrpSpPr/>
        <p:nvPr/>
      </p:nvGrpSpPr>
      <p:grpSpPr>
        <a:xfrm>
          <a:off x="0" y="0"/>
          <a:ext cx="0" cy="0"/>
          <a:chOff x="0" y="0"/>
          <a:chExt cx="0" cy="0"/>
        </a:xfrm>
      </p:grpSpPr>
      <p:sp>
        <p:nvSpPr>
          <p:cNvPr id="90" name="Shape 90"/>
          <p:cNvSpPr/>
          <p:nvPr/>
        </p:nvSpPr>
        <p:spPr>
          <a:xfrm>
            <a:off x="631697" y="1081456"/>
            <a:ext cx="6332416" cy="3239188"/>
          </a:xfrm>
          <a:custGeom>
            <a:avLst/>
            <a:gdLst/>
            <a:ahLst/>
            <a:cxnLst/>
            <a:rect l="0" t="0" r="0" b="0"/>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1" name="Shape 91"/>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200"/>
              <a:buFont typeface="Century Gothic"/>
              <a:buNone/>
              <a:defRPr sz="42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2" name="Shape 92"/>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228600" algn="l"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3" name="Shape 93"/>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228600" algn="l"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94" name="Shape 94"/>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5" name="Shape 95"/>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6" name="Shape 9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Shape 98"/>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9" name="Shape 9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0" name="Shape 100"/>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01" name="Shape 101"/>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2" name="Shape 102"/>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3" name="Shape 10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Shape 105"/>
          <p:cNvSpPr/>
          <p:nvPr/>
        </p:nvSpPr>
        <p:spPr>
          <a:xfrm>
            <a:off x="7669651" y="446089"/>
            <a:ext cx="4522349" cy="5414962"/>
          </a:xfrm>
          <a:custGeom>
            <a:avLst/>
            <a:gdLst/>
            <a:ahLst/>
            <a:cxnLst/>
            <a:rect l="0" t="0" r="0" b="0"/>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6" name="Shape 106"/>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7" name="Shape 107"/>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0" name="Shape 11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Shape 118"/>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9" name="Shape 11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0" name="Shape 120"/>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1" name="Shape 121"/>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2" name="Shape 1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3"/>
        <p:cNvGrpSpPr/>
        <p:nvPr/>
      </p:nvGrpSpPr>
      <p:grpSpPr>
        <a:xfrm>
          <a:off x="0" y="0"/>
          <a:ext cx="0" cy="0"/>
          <a:chOff x="0" y="0"/>
          <a:chExt cx="0" cy="0"/>
        </a:xfrm>
      </p:grpSpPr>
      <p:sp>
        <p:nvSpPr>
          <p:cNvPr id="124" name="Shape 124"/>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25" name="Shape 12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6" name="Shape 12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127" name="Shape 127"/>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8" name="Shape 128"/>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9" name="Shape 12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Shape 19"/>
          <p:cNvSpPr/>
          <p:nvPr/>
        </p:nvSpPr>
        <p:spPr>
          <a:xfrm>
            <a:off x="0" y="1"/>
            <a:ext cx="12192000" cy="5203825"/>
          </a:xfrm>
          <a:custGeom>
            <a:avLst/>
            <a:gdLst/>
            <a:ahLst/>
            <a:cxnLst/>
            <a:rect l="0" t="0" r="0" b="0"/>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0" name="Shape 20"/>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r" rtl="0">
              <a:spcBef>
                <a:spcPts val="0"/>
              </a:spcBef>
              <a:spcAft>
                <a:spcPts val="0"/>
              </a:spcAft>
              <a:buClr>
                <a:srgbClr val="FEFEFE"/>
              </a:buClr>
              <a:buSzPts val="4800"/>
              <a:buFont typeface="Century Gothic"/>
              <a:buNone/>
              <a:defRPr sz="48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1" name="Shape 21"/>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228600" algn="r"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2" name="Shape 22"/>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3" name="Shape 23"/>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4" name="Shape 2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7" name="Shape 27"/>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8" name="Shape 2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Shape 30"/>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Shape 3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2" name="Shape 3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3" name="Shape 33"/>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4" name="Shape 34"/>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5" name="Shape 3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6"/>
        <p:cNvGrpSpPr/>
        <p:nvPr/>
      </p:nvGrpSpPr>
      <p:grpSpPr>
        <a:xfrm>
          <a:off x="0" y="0"/>
          <a:ext cx="0" cy="0"/>
          <a:chOff x="0" y="0"/>
          <a:chExt cx="0" cy="0"/>
        </a:xfrm>
      </p:grpSpPr>
      <p:sp>
        <p:nvSpPr>
          <p:cNvPr id="37" name="Shape 37"/>
          <p:cNvSpPr/>
          <p:nvPr/>
        </p:nvSpPr>
        <p:spPr>
          <a:xfrm>
            <a:off x="1140884" y="2286585"/>
            <a:ext cx="4895115" cy="2503972"/>
          </a:xfrm>
          <a:custGeom>
            <a:avLst/>
            <a:gdLst/>
            <a:ahLst/>
            <a:cxnLst/>
            <a:rect l="0" t="0" r="0" b="0"/>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8" name="Shape 38"/>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3200"/>
              <a:buFont typeface="Century Gothic"/>
              <a:buNone/>
              <a:defRPr sz="32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9" name="Shape 39"/>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228600" algn="l"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0" name="Shape 40"/>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1" name="Shape 41"/>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2" name="Shape 4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5" name="Shape 4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6" name="Shape 46"/>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8" name="Shape 4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Shape 50"/>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1" name="Shape 5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2" name="Shape 52"/>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53" name="Shape 53"/>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54" name="Shape 54"/>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Shape 55"/>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6" name="Shape 5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Shape 58"/>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9" name="Shape 5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0" name="Shape 60"/>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61" name="Shape 61"/>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62" name="Shape 62"/>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91425" rIns="91425" bIns="91425" anchor="t"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64" name="Shape 64"/>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5" name="Shape 65"/>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6" name="Shape 6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Shape 68"/>
          <p:cNvSpPr/>
          <p:nvPr/>
        </p:nvSpPr>
        <p:spPr>
          <a:xfrm>
            <a:off x="1073151" y="446087"/>
            <a:ext cx="3547533" cy="1814651"/>
          </a:xfrm>
          <a:custGeom>
            <a:avLst/>
            <a:gdLst/>
            <a:ahLst/>
            <a:cxnLst/>
            <a:rect l="0" t="0" r="0" b="0"/>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9" name="Shape 69"/>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2000"/>
              <a:buFont typeface="Century Gothic"/>
              <a:buNone/>
              <a:defRPr sz="2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0" name="Shape 70"/>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1" name="Shape 71"/>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228600" algn="l"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2" name="Shape 72"/>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3" name="Shape 73"/>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4" name="Shape 7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a:solidFill>
                  <a:schemeClr val="accent1"/>
                </a:solidFill>
                <a:latin typeface="Century Gothic"/>
                <a:ea typeface="Century Gothic"/>
                <a:cs typeface="Century Gothic"/>
                <a:sym typeface="Century Gothic"/>
              </a:defRPr>
            </a:lvl1pPr>
            <a:lvl2pPr marL="0" marR="0" lvl="1" indent="0" algn="r" rtl="0">
              <a:spcBef>
                <a:spcPts val="0"/>
              </a:spcBef>
              <a:buNone/>
              <a:defRPr sz="2000">
                <a:solidFill>
                  <a:schemeClr val="accent1"/>
                </a:solidFill>
                <a:latin typeface="Century Gothic"/>
                <a:ea typeface="Century Gothic"/>
                <a:cs typeface="Century Gothic"/>
                <a:sym typeface="Century Gothic"/>
              </a:defRPr>
            </a:lvl2pPr>
            <a:lvl3pPr marL="0" marR="0" lvl="2" indent="0" algn="r" rtl="0">
              <a:spcBef>
                <a:spcPts val="0"/>
              </a:spcBef>
              <a:buNone/>
              <a:defRPr sz="2000">
                <a:solidFill>
                  <a:schemeClr val="accent1"/>
                </a:solidFill>
                <a:latin typeface="Century Gothic"/>
                <a:ea typeface="Century Gothic"/>
                <a:cs typeface="Century Gothic"/>
                <a:sym typeface="Century Gothic"/>
              </a:defRPr>
            </a:lvl3pPr>
            <a:lvl4pPr marL="0" marR="0" lvl="3" indent="0" algn="r" rtl="0">
              <a:spcBef>
                <a:spcPts val="0"/>
              </a:spcBef>
              <a:buNone/>
              <a:defRPr sz="2000">
                <a:solidFill>
                  <a:schemeClr val="accent1"/>
                </a:solidFill>
                <a:latin typeface="Century Gothic"/>
                <a:ea typeface="Century Gothic"/>
                <a:cs typeface="Century Gothic"/>
                <a:sym typeface="Century Gothic"/>
              </a:defRPr>
            </a:lvl4pPr>
            <a:lvl5pPr marL="0" marR="0" lvl="4" indent="0" algn="r" rtl="0">
              <a:spcBef>
                <a:spcPts val="0"/>
              </a:spcBef>
              <a:buNone/>
              <a:defRPr sz="2000">
                <a:solidFill>
                  <a:schemeClr val="accent1"/>
                </a:solidFill>
                <a:latin typeface="Century Gothic"/>
                <a:ea typeface="Century Gothic"/>
                <a:cs typeface="Century Gothic"/>
                <a:sym typeface="Century Gothic"/>
              </a:defRPr>
            </a:lvl5pPr>
            <a:lvl6pPr marL="0" marR="0" lvl="5" indent="0" algn="r" rtl="0">
              <a:spcBef>
                <a:spcPts val="0"/>
              </a:spcBef>
              <a:buNone/>
              <a:defRPr sz="2000">
                <a:solidFill>
                  <a:schemeClr val="accent1"/>
                </a:solidFill>
                <a:latin typeface="Century Gothic"/>
                <a:ea typeface="Century Gothic"/>
                <a:cs typeface="Century Gothic"/>
                <a:sym typeface="Century Gothic"/>
              </a:defRPr>
            </a:lvl6pPr>
            <a:lvl7pPr marL="0" marR="0" lvl="6" indent="0" algn="r" rtl="0">
              <a:spcBef>
                <a:spcPts val="0"/>
              </a:spcBef>
              <a:buNone/>
              <a:defRPr sz="2000">
                <a:solidFill>
                  <a:schemeClr val="accent1"/>
                </a:solidFill>
                <a:latin typeface="Century Gothic"/>
                <a:ea typeface="Century Gothic"/>
                <a:cs typeface="Century Gothic"/>
                <a:sym typeface="Century Gothic"/>
              </a:defRPr>
            </a:lvl7pPr>
            <a:lvl8pPr marL="0" marR="0" lvl="7" indent="0" algn="r" rtl="0">
              <a:spcBef>
                <a:spcPts val="0"/>
              </a:spcBef>
              <a:buNone/>
              <a:defRPr sz="2000">
                <a:solidFill>
                  <a:schemeClr val="accent1"/>
                </a:solidFill>
                <a:latin typeface="Century Gothic"/>
                <a:ea typeface="Century Gothic"/>
                <a:cs typeface="Century Gothic"/>
                <a:sym typeface="Century Gothic"/>
              </a:defRPr>
            </a:lvl8pPr>
            <a:lvl9pPr marL="0" marR="0" lvl="8" indent="0" algn="r" rtl="0">
              <a:spcBef>
                <a:spcPts val="0"/>
              </a:spcBef>
              <a:buNone/>
              <a:defRPr sz="2000">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Shape 7"/>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 name="Shape 8"/>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Shape 9"/>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Shape 1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91425" rIns="91425" bIns="91425" anchor="b" anchorCtr="0"/>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114" name="Shape 114"/>
          <p:cNvSpPr txBox="1">
            <a:spLocks noGrp="1"/>
          </p:cNvSpPr>
          <p:nvPr>
            <p:ph type="ftr" idx="11"/>
          </p:nvPr>
        </p:nvSpPr>
        <p:spPr>
          <a:xfrm>
            <a:off x="451514" y="6041362"/>
            <a:ext cx="8644320" cy="3651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5" name="Shape 115"/>
          <p:cNvSpPr txBox="1">
            <a:spLocks noGrp="1"/>
          </p:cNvSpPr>
          <p:nvPr>
            <p:ph type="dt" idx="10"/>
          </p:nvPr>
        </p:nvSpPr>
        <p:spPr>
          <a:xfrm>
            <a:off x="9334626" y="6041362"/>
            <a:ext cx="1343706"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9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Shape 1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thetokenfactory.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Shape 134"/>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5" name="Shape 135"/>
          <p:cNvSpPr/>
          <p:nvPr/>
        </p:nvSpPr>
        <p:spPr>
          <a:xfrm>
            <a:off x="637093" y="643467"/>
            <a:ext cx="10917814" cy="5571066"/>
          </a:xfrm>
          <a:custGeom>
            <a:avLst/>
            <a:gdLst/>
            <a:ahLst/>
            <a:cxnLst/>
            <a:rect l="0" t="0" r="0" b="0"/>
            <a:pathLst>
              <a:path w="10917814" h="5571066" extrusionOk="0">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6" name="Shape 136"/>
          <p:cNvSpPr txBox="1">
            <a:spLocks noGrp="1"/>
          </p:cNvSpPr>
          <p:nvPr>
            <p:ph type="ctrTitle"/>
          </p:nvPr>
        </p:nvSpPr>
        <p:spPr>
          <a:xfrm>
            <a:off x="1280559" y="1286935"/>
            <a:ext cx="9638153" cy="2668377"/>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SzPts val="5400"/>
              <a:buFont typeface="Century Gothic"/>
              <a:buNone/>
            </a:pPr>
            <a:r>
              <a:rPr lang="en-US" sz="5400" b="1" i="0" u="none" strike="noStrike" cap="none">
                <a:solidFill>
                  <a:schemeClr val="lt1"/>
                </a:solidFill>
                <a:latin typeface="Century Gothic"/>
                <a:ea typeface="Century Gothic"/>
                <a:cs typeface="Century Gothic"/>
                <a:sym typeface="Century Gothic"/>
              </a:rPr>
              <a:t>Design of Smart Contracts in Decentralized Systems</a:t>
            </a:r>
            <a:endParaRPr/>
          </a:p>
        </p:txBody>
      </p:sp>
      <p:sp>
        <p:nvSpPr>
          <p:cNvPr id="137" name="Shape 137"/>
          <p:cNvSpPr txBox="1">
            <a:spLocks noGrp="1"/>
          </p:cNvSpPr>
          <p:nvPr>
            <p:ph type="subTitle" idx="1"/>
          </p:nvPr>
        </p:nvSpPr>
        <p:spPr>
          <a:xfrm>
            <a:off x="1280559" y="4116179"/>
            <a:ext cx="9638153" cy="1599642"/>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accent1"/>
              </a:buClr>
              <a:buSzPts val="1480"/>
              <a:buFont typeface="Noto Sans Symbols"/>
              <a:buNone/>
            </a:pPr>
            <a:r>
              <a:rPr lang="en-US" sz="1480" b="0" i="0" u="none" strike="noStrike" cap="none">
                <a:solidFill>
                  <a:schemeClr val="lt1"/>
                </a:solidFill>
                <a:latin typeface="Century Gothic"/>
                <a:ea typeface="Century Gothic"/>
                <a:cs typeface="Century Gothic"/>
                <a:sym typeface="Century Gothic"/>
              </a:rPr>
              <a:t>Group 5</a:t>
            </a:r>
            <a:endParaRPr/>
          </a:p>
          <a:p>
            <a:pPr marL="0" lvl="0" indent="0" algn="ctr" rtl="0">
              <a:lnSpc>
                <a:spcPct val="80000"/>
              </a:lnSpc>
              <a:spcBef>
                <a:spcPts val="896"/>
              </a:spcBef>
              <a:spcAft>
                <a:spcPts val="0"/>
              </a:spcAft>
              <a:buClr>
                <a:schemeClr val="accent1"/>
              </a:buClr>
              <a:buSzPts val="1480"/>
              <a:buFont typeface="Noto Sans Symbols"/>
              <a:buNone/>
            </a:pPr>
            <a:r>
              <a:rPr lang="en-US" sz="1480"/>
              <a:t>Krishna Harendra Maradapu</a:t>
            </a:r>
            <a:endParaRPr sz="1480"/>
          </a:p>
          <a:p>
            <a:pPr marL="0" lvl="0" indent="0" algn="ctr" rtl="0">
              <a:lnSpc>
                <a:spcPct val="80000"/>
              </a:lnSpc>
              <a:spcBef>
                <a:spcPts val="896"/>
              </a:spcBef>
              <a:spcAft>
                <a:spcPts val="0"/>
              </a:spcAft>
              <a:buClr>
                <a:schemeClr val="accent1"/>
              </a:buClr>
              <a:buSzPts val="1480"/>
              <a:buFont typeface="Noto Sans Symbols"/>
              <a:buNone/>
            </a:pPr>
            <a:r>
              <a:rPr lang="en-US" sz="1480"/>
              <a:t>JayaChandra Battula</a:t>
            </a:r>
            <a:endParaRPr sz="1480"/>
          </a:p>
          <a:p>
            <a:pPr marL="0" marR="0" lvl="0" indent="0" algn="ctr" rtl="0">
              <a:lnSpc>
                <a:spcPct val="80000"/>
              </a:lnSpc>
              <a:spcBef>
                <a:spcPts val="896"/>
              </a:spcBef>
              <a:spcAft>
                <a:spcPts val="0"/>
              </a:spcAft>
              <a:buClr>
                <a:schemeClr val="accent1"/>
              </a:buClr>
              <a:buSzPts val="1480"/>
              <a:buFont typeface="Noto Sans Symbols"/>
              <a:buNone/>
            </a:pPr>
            <a:r>
              <a:rPr lang="en-US" sz="1480" b="0" i="0" u="none" strike="noStrike" cap="none">
                <a:solidFill>
                  <a:schemeClr val="lt1"/>
                </a:solidFill>
                <a:latin typeface="Century Gothic"/>
                <a:ea typeface="Century Gothic"/>
                <a:cs typeface="Century Gothic"/>
                <a:sym typeface="Century Gothic"/>
              </a:rPr>
              <a:t>Divya Kattegummula</a:t>
            </a:r>
            <a:endParaRPr/>
          </a:p>
          <a:p>
            <a:pPr marL="0" marR="0" lvl="0" indent="0" algn="ctr" rtl="0">
              <a:lnSpc>
                <a:spcPct val="80000"/>
              </a:lnSpc>
              <a:spcBef>
                <a:spcPts val="896"/>
              </a:spcBef>
              <a:spcAft>
                <a:spcPts val="0"/>
              </a:spcAft>
              <a:buClr>
                <a:schemeClr val="accent1"/>
              </a:buClr>
              <a:buSzPts val="1480"/>
              <a:buFont typeface="Noto Sans Symbols"/>
              <a:buNone/>
            </a:pPr>
            <a:r>
              <a:rPr lang="en-US" sz="1480" b="0" i="0" u="none" strike="noStrike" cap="none">
                <a:solidFill>
                  <a:schemeClr val="lt1"/>
                </a:solidFill>
                <a:latin typeface="Century Gothic"/>
                <a:ea typeface="Century Gothic"/>
                <a:cs typeface="Century Gothic"/>
                <a:sym typeface="Century Gothic"/>
              </a:rPr>
              <a:t>Rahul Ram Grandhi</a:t>
            </a:r>
            <a:endParaRPr/>
          </a:p>
          <a:p>
            <a:pPr marL="0" marR="0" lvl="0" indent="0" algn="ctr" rtl="0">
              <a:lnSpc>
                <a:spcPct val="80000"/>
              </a:lnSpc>
              <a:spcBef>
                <a:spcPts val="840"/>
              </a:spcBef>
              <a:spcAft>
                <a:spcPts val="0"/>
              </a:spcAft>
              <a:buClr>
                <a:schemeClr val="accent1"/>
              </a:buClr>
              <a:buSzPts val="1202"/>
              <a:buFont typeface="Noto Sans Symbols"/>
              <a:buNone/>
            </a:pPr>
            <a:endParaRPr sz="1202" b="0" i="0" u="none" strike="noStrike" cap="none">
              <a:solidFill>
                <a:schemeClr val="lt1"/>
              </a:solidFill>
              <a:latin typeface="Century Gothic"/>
              <a:ea typeface="Century Gothic"/>
              <a:cs typeface="Century Gothic"/>
              <a:sym typeface="Century Gothic"/>
            </a:endParaRPr>
          </a:p>
          <a:p>
            <a:pPr marL="0" marR="0" lvl="0" indent="0" algn="ctr" rtl="0">
              <a:lnSpc>
                <a:spcPct val="80000"/>
              </a:lnSpc>
              <a:spcBef>
                <a:spcPts val="840"/>
              </a:spcBef>
              <a:spcAft>
                <a:spcPts val="0"/>
              </a:spcAft>
              <a:buClr>
                <a:schemeClr val="accent1"/>
              </a:buClr>
              <a:buSzPts val="1202"/>
              <a:buFont typeface="Noto Sans Symbols"/>
              <a:buNone/>
            </a:pPr>
            <a:endParaRPr sz="1202"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US" sz="4000" b="1" i="0" u="none" strike="noStrike" cap="none">
                <a:solidFill>
                  <a:srgbClr val="FEFEFE"/>
                </a:solidFill>
                <a:latin typeface="Century Gothic"/>
                <a:ea typeface="Century Gothic"/>
                <a:cs typeface="Century Gothic"/>
                <a:sym typeface="Century Gothic"/>
              </a:rPr>
              <a:t>Ethereum Virtual Machine (EVM)</a:t>
            </a:r>
            <a:endParaRPr/>
          </a:p>
        </p:txBody>
      </p:sp>
      <p:pic>
        <p:nvPicPr>
          <p:cNvPr id="226" name="Shape 226"/>
          <p:cNvPicPr preferRelativeResize="0"/>
          <p:nvPr/>
        </p:nvPicPr>
        <p:blipFill>
          <a:blip r:embed="rId3">
            <a:alphaModFix/>
          </a:blip>
          <a:stretch>
            <a:fillRect/>
          </a:stretch>
        </p:blipFill>
        <p:spPr>
          <a:xfrm>
            <a:off x="105988" y="2516118"/>
            <a:ext cx="11980027" cy="35270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B592-106D-4B7B-B04D-60CB6A8126DB}"/>
              </a:ext>
            </a:extLst>
          </p:cNvPr>
          <p:cNvSpPr>
            <a:spLocks noGrp="1"/>
          </p:cNvSpPr>
          <p:nvPr>
            <p:ph type="title"/>
          </p:nvPr>
        </p:nvSpPr>
        <p:spPr>
          <a:xfrm>
            <a:off x="0" y="573385"/>
            <a:ext cx="10571998" cy="970450"/>
          </a:xfrm>
        </p:spPr>
        <p:txBody>
          <a:bodyPr/>
          <a:lstStyle/>
          <a:p>
            <a:r>
              <a:rPr lang="en-US" dirty="0"/>
              <a:t>Tokens</a:t>
            </a:r>
          </a:p>
        </p:txBody>
      </p:sp>
      <p:sp>
        <p:nvSpPr>
          <p:cNvPr id="3" name="Text Placeholder 2">
            <a:extLst>
              <a:ext uri="{FF2B5EF4-FFF2-40B4-BE49-F238E27FC236}">
                <a16:creationId xmlns:a16="http://schemas.microsoft.com/office/drawing/2014/main" id="{F3F6D865-DB5D-4E82-8AAA-DA16FB705A0D}"/>
              </a:ext>
            </a:extLst>
          </p:cNvPr>
          <p:cNvSpPr>
            <a:spLocks noGrp="1"/>
          </p:cNvSpPr>
          <p:nvPr>
            <p:ph type="body" idx="1"/>
          </p:nvPr>
        </p:nvSpPr>
        <p:spPr>
          <a:xfrm>
            <a:off x="0" y="3147907"/>
            <a:ext cx="11001170" cy="3636511"/>
          </a:xfrm>
        </p:spPr>
        <p:txBody>
          <a:bodyPr/>
          <a:lstStyle/>
          <a:p>
            <a:pPr marL="114300" indent="0">
              <a:buNone/>
            </a:pPr>
            <a:r>
              <a:rPr lang="en-US" dirty="0"/>
              <a:t>What is a token?</a:t>
            </a:r>
          </a:p>
          <a:p>
            <a:r>
              <a:rPr lang="en-US" dirty="0"/>
              <a:t>A term to refer to a unit of value issued by a private entity.</a:t>
            </a:r>
          </a:p>
          <a:p>
            <a:pPr marL="114300" indent="0">
              <a:buNone/>
            </a:pPr>
            <a:endParaRPr lang="en-US" dirty="0"/>
          </a:p>
          <a:p>
            <a:pPr marL="114300" indent="0">
              <a:buNone/>
            </a:pPr>
            <a:endParaRPr lang="en-US" dirty="0"/>
          </a:p>
          <a:p>
            <a:pPr marL="114300" indent="0">
              <a:buNone/>
            </a:pPr>
            <a:r>
              <a:rPr lang="en-US" dirty="0"/>
              <a:t>What is the need for tokens? (Tokens over Ether)</a:t>
            </a:r>
          </a:p>
          <a:p>
            <a:pPr>
              <a:buFont typeface="Courier New" panose="02070309020205020404" pitchFamily="49" charset="0"/>
              <a:buChar char="o"/>
            </a:pPr>
            <a:r>
              <a:rPr lang="en-US" dirty="0"/>
              <a:t>because there are tons of places where we use a form of token over cash.</a:t>
            </a:r>
          </a:p>
          <a:p>
            <a:pPr marL="114300" indent="0">
              <a:buNone/>
            </a:pPr>
            <a:endParaRPr lang="en-US" dirty="0"/>
          </a:p>
          <a:p>
            <a:pPr marL="114300" indent="0">
              <a:buNone/>
            </a:pPr>
            <a:endParaRPr lang="en-US" dirty="0"/>
          </a:p>
          <a:p>
            <a:pPr marL="114300" indent="0">
              <a:buNone/>
            </a:pPr>
            <a:r>
              <a:rPr lang="en-US" dirty="0"/>
              <a:t>How are tokens created?</a:t>
            </a:r>
          </a:p>
          <a:p>
            <a:pPr>
              <a:buFont typeface="Courier New" panose="02070309020205020404" pitchFamily="49" charset="0"/>
              <a:buChar char="o"/>
            </a:pPr>
            <a:r>
              <a:rPr lang="en-US" dirty="0"/>
              <a:t>Smart contracts</a:t>
            </a:r>
          </a:p>
          <a:p>
            <a:pPr>
              <a:buFont typeface="Courier New" panose="02070309020205020404" pitchFamily="49" charset="0"/>
              <a:buChar char="o"/>
            </a:pPr>
            <a:r>
              <a:rPr lang="en-US" dirty="0"/>
              <a:t>Creating tokens: </a:t>
            </a:r>
            <a:r>
              <a:rPr lang="en-US" dirty="0">
                <a:hlinkClick r:id="rId2"/>
              </a:rPr>
              <a:t>http://thetokenfactory.com</a:t>
            </a:r>
            <a:r>
              <a:rPr lang="en-US" dirty="0"/>
              <a:t>.</a:t>
            </a:r>
          </a:p>
          <a:p>
            <a:pPr>
              <a:buFont typeface="Courier New" panose="02070309020205020404" pitchFamily="49" charset="0"/>
              <a:buChar char="o"/>
            </a:pPr>
            <a:endParaRPr lang="en-US" dirty="0"/>
          </a:p>
          <a:p>
            <a:pPr marL="114300" indent="0">
              <a:buNone/>
            </a:pPr>
            <a:endParaRPr lang="en-US" dirty="0"/>
          </a:p>
          <a:p>
            <a:pPr>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184499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AD7D-92A6-4139-9D8A-FDB437A55B89}"/>
              </a:ext>
            </a:extLst>
          </p:cNvPr>
          <p:cNvSpPr>
            <a:spLocks noGrp="1"/>
          </p:cNvSpPr>
          <p:nvPr>
            <p:ph type="title"/>
          </p:nvPr>
        </p:nvSpPr>
        <p:spPr>
          <a:xfrm>
            <a:off x="0" y="559385"/>
            <a:ext cx="10571998" cy="970450"/>
          </a:xfrm>
        </p:spPr>
        <p:txBody>
          <a:bodyPr/>
          <a:lstStyle/>
          <a:p>
            <a:r>
              <a:rPr lang="en-US" dirty="0"/>
              <a:t>ERC-20</a:t>
            </a:r>
          </a:p>
        </p:txBody>
      </p:sp>
      <p:sp>
        <p:nvSpPr>
          <p:cNvPr id="3" name="Text Placeholder 2">
            <a:extLst>
              <a:ext uri="{FF2B5EF4-FFF2-40B4-BE49-F238E27FC236}">
                <a16:creationId xmlns:a16="http://schemas.microsoft.com/office/drawing/2014/main" id="{BA015904-3D8B-460F-9397-52A7D2EC664B}"/>
              </a:ext>
            </a:extLst>
          </p:cNvPr>
          <p:cNvSpPr>
            <a:spLocks noGrp="1"/>
          </p:cNvSpPr>
          <p:nvPr>
            <p:ph type="body" idx="1"/>
          </p:nvPr>
        </p:nvSpPr>
        <p:spPr>
          <a:xfrm>
            <a:off x="0" y="2546448"/>
            <a:ext cx="10995879" cy="4027048"/>
          </a:xfrm>
        </p:spPr>
        <p:txBody>
          <a:bodyPr/>
          <a:lstStyle/>
          <a:p>
            <a:pPr marL="114300" indent="0">
              <a:buNone/>
            </a:pPr>
            <a:r>
              <a:rPr lang="en-US" dirty="0"/>
              <a:t>What is ERC-20?</a:t>
            </a:r>
          </a:p>
          <a:p>
            <a:pPr>
              <a:buFont typeface="Courier New" panose="02070309020205020404" pitchFamily="49" charset="0"/>
              <a:buChar char="o"/>
            </a:pPr>
            <a:r>
              <a:rPr lang="en-US" dirty="0"/>
              <a:t>technical standard used for smart contracts on the Ethereum blockchain.</a:t>
            </a:r>
          </a:p>
          <a:p>
            <a:pPr>
              <a:buFont typeface="Courier New" panose="02070309020205020404" pitchFamily="49" charset="0"/>
              <a:buChar char="o"/>
            </a:pPr>
            <a:r>
              <a:rPr lang="en-US" b="1" dirty="0"/>
              <a:t>Ethereum Request for Comments</a:t>
            </a:r>
            <a:r>
              <a:rPr lang="en-US" dirty="0"/>
              <a:t>. </a:t>
            </a:r>
          </a:p>
          <a:p>
            <a:pPr>
              <a:buFont typeface="Courier New" panose="02070309020205020404" pitchFamily="49" charset="0"/>
              <a:buChar char="o"/>
            </a:pPr>
            <a:endParaRPr lang="en-US" dirty="0"/>
          </a:p>
          <a:p>
            <a:pPr marL="114300" indent="0">
              <a:buNone/>
            </a:pPr>
            <a:r>
              <a:rPr lang="en-US" dirty="0"/>
              <a:t>ERC-20 token standards</a:t>
            </a:r>
          </a:p>
          <a:p>
            <a:pPr marL="114300" indent="0">
              <a:buNone/>
            </a:pPr>
            <a:r>
              <a:rPr lang="en-US" dirty="0"/>
              <a:t>ERC-20 defines 6 mandatory functions and 3 optional functions which needs to be implemented in the smart contract</a:t>
            </a:r>
          </a:p>
          <a:p>
            <a:pPr marL="114300" indent="0">
              <a:buNone/>
            </a:pPr>
            <a:r>
              <a:rPr lang="en-US" dirty="0"/>
              <a:t>3 optional functions:</a:t>
            </a:r>
          </a:p>
          <a:p>
            <a:pPr>
              <a:buFont typeface="Courier New" panose="02070309020205020404" pitchFamily="49" charset="0"/>
              <a:buChar char="o"/>
            </a:pPr>
            <a:r>
              <a:rPr lang="en-US" dirty="0"/>
              <a:t>string public constant </a:t>
            </a:r>
            <a:r>
              <a:rPr lang="en-US" b="1" u="sng" dirty="0"/>
              <a:t>name</a:t>
            </a:r>
            <a:r>
              <a:rPr lang="en-US" dirty="0"/>
              <a:t> = "Bank Payroll system";</a:t>
            </a:r>
          </a:p>
          <a:p>
            <a:pPr>
              <a:buFont typeface="Courier New" panose="02070309020205020404" pitchFamily="49" charset="0"/>
              <a:buChar char="o"/>
            </a:pPr>
            <a:r>
              <a:rPr lang="en-US" dirty="0"/>
              <a:t>string public constant </a:t>
            </a:r>
            <a:r>
              <a:rPr lang="en-US" b="1" u="sng" dirty="0"/>
              <a:t>symbol</a:t>
            </a:r>
            <a:r>
              <a:rPr lang="en-US" dirty="0"/>
              <a:t> = "GRP5";</a:t>
            </a:r>
          </a:p>
          <a:p>
            <a:pPr>
              <a:buFont typeface="Courier New" panose="02070309020205020404" pitchFamily="49" charset="0"/>
              <a:buChar char="o"/>
            </a:pPr>
            <a:r>
              <a:rPr lang="en-US" dirty="0"/>
              <a:t>uint8 public constant </a:t>
            </a:r>
            <a:r>
              <a:rPr lang="en-US" b="1" u="sng" dirty="0"/>
              <a:t>decimals</a:t>
            </a:r>
            <a:r>
              <a:rPr lang="en-US" dirty="0"/>
              <a:t> = 18;   // depicts the number of decimals it should support					  	</a:t>
            </a:r>
          </a:p>
          <a:p>
            <a:pPr marL="114300" indent="0">
              <a:buNone/>
            </a:pPr>
            <a:endParaRPr lang="en-US" dirty="0"/>
          </a:p>
        </p:txBody>
      </p:sp>
    </p:spTree>
    <p:extLst>
      <p:ext uri="{BB962C8B-B14F-4D97-AF65-F5344CB8AC3E}">
        <p14:creationId xmlns:p14="http://schemas.microsoft.com/office/powerpoint/2010/main" val="195000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AB86-DFEA-4F75-BE62-343ECDBAED61}"/>
              </a:ext>
            </a:extLst>
          </p:cNvPr>
          <p:cNvSpPr>
            <a:spLocks noGrp="1"/>
          </p:cNvSpPr>
          <p:nvPr>
            <p:ph type="title"/>
          </p:nvPr>
        </p:nvSpPr>
        <p:spPr>
          <a:xfrm>
            <a:off x="0" y="583418"/>
            <a:ext cx="10543949" cy="963243"/>
          </a:xfrm>
        </p:spPr>
        <p:txBody>
          <a:bodyPr/>
          <a:lstStyle/>
          <a:p>
            <a:r>
              <a:rPr lang="en-US" dirty="0"/>
              <a:t>ERC-20</a:t>
            </a:r>
          </a:p>
        </p:txBody>
      </p:sp>
      <p:sp>
        <p:nvSpPr>
          <p:cNvPr id="3" name="Text Placeholder 2">
            <a:extLst>
              <a:ext uri="{FF2B5EF4-FFF2-40B4-BE49-F238E27FC236}">
                <a16:creationId xmlns:a16="http://schemas.microsoft.com/office/drawing/2014/main" id="{9BD0A370-51D9-4315-A5BA-393DC58088EB}"/>
              </a:ext>
            </a:extLst>
          </p:cNvPr>
          <p:cNvSpPr>
            <a:spLocks noGrp="1"/>
          </p:cNvSpPr>
          <p:nvPr>
            <p:ph type="body" idx="1"/>
          </p:nvPr>
        </p:nvSpPr>
        <p:spPr>
          <a:xfrm>
            <a:off x="0" y="1835210"/>
            <a:ext cx="11814272" cy="5022790"/>
          </a:xfrm>
        </p:spPr>
        <p:txBody>
          <a:bodyPr/>
          <a:lstStyle/>
          <a:p>
            <a:pPr marL="114300" indent="0">
              <a:buNone/>
            </a:pPr>
            <a:r>
              <a:rPr lang="en-US" dirty="0"/>
              <a:t>6 mandatory functions</a:t>
            </a:r>
          </a:p>
          <a:p>
            <a:pPr marL="114300" indent="0">
              <a:buNone/>
            </a:pPr>
            <a:endParaRPr lang="en-US" dirty="0"/>
          </a:p>
          <a:p>
            <a:pPr marL="114300" indent="0">
              <a:buNone/>
            </a:pPr>
            <a:r>
              <a:rPr lang="en-US" dirty="0"/>
              <a:t>// ERC Token Standard #20 Interface</a:t>
            </a:r>
          </a:p>
          <a:p>
            <a:pPr marL="114300" indent="0">
              <a:lnSpc>
                <a:spcPct val="150000"/>
              </a:lnSpc>
              <a:buNone/>
            </a:pPr>
            <a:r>
              <a:rPr lang="en-US" dirty="0"/>
              <a:t>contract ERC20Interface {</a:t>
            </a:r>
          </a:p>
          <a:p>
            <a:pPr>
              <a:lnSpc>
                <a:spcPct val="150000"/>
              </a:lnSpc>
              <a:buFont typeface="Courier New" panose="02070309020205020404" pitchFamily="49" charset="0"/>
              <a:buChar char="o"/>
            </a:pPr>
            <a:r>
              <a:rPr lang="en-US" dirty="0"/>
              <a:t>function totalSupply() public constant returns (uint); </a:t>
            </a:r>
          </a:p>
          <a:p>
            <a:pPr>
              <a:lnSpc>
                <a:spcPct val="150000"/>
              </a:lnSpc>
              <a:buFont typeface="Courier New" panose="02070309020205020404" pitchFamily="49" charset="0"/>
              <a:buChar char="o"/>
            </a:pPr>
            <a:r>
              <a:rPr lang="en-US" dirty="0"/>
              <a:t>function balanceOf(address tokenOwner) public constant returns (uint balance); </a:t>
            </a:r>
          </a:p>
          <a:p>
            <a:pPr>
              <a:lnSpc>
                <a:spcPct val="150000"/>
              </a:lnSpc>
              <a:buFont typeface="Courier New" panose="02070309020205020404" pitchFamily="49" charset="0"/>
              <a:buChar char="o"/>
            </a:pPr>
            <a:r>
              <a:rPr lang="en-US" dirty="0"/>
              <a:t>function transfer(address to, uint tokens) public returns (bool success);</a:t>
            </a:r>
          </a:p>
          <a:p>
            <a:pPr>
              <a:lnSpc>
                <a:spcPct val="150000"/>
              </a:lnSpc>
              <a:buFont typeface="Courier New" panose="02070309020205020404" pitchFamily="49" charset="0"/>
              <a:buChar char="o"/>
            </a:pPr>
            <a:r>
              <a:rPr lang="en-US" dirty="0"/>
              <a:t>function transferFrom(address from, address to, uint tokens) public returns (bool success);</a:t>
            </a:r>
          </a:p>
          <a:p>
            <a:pPr>
              <a:lnSpc>
                <a:spcPct val="150000"/>
              </a:lnSpc>
              <a:buFont typeface="Courier New" panose="02070309020205020404" pitchFamily="49" charset="0"/>
              <a:buChar char="o"/>
            </a:pPr>
            <a:r>
              <a:rPr lang="en-US" dirty="0"/>
              <a:t>function approve(address spender, uint tokens) public returns (bool success); </a:t>
            </a:r>
          </a:p>
          <a:p>
            <a:pPr>
              <a:lnSpc>
                <a:spcPct val="150000"/>
              </a:lnSpc>
              <a:buFont typeface="Courier New" panose="02070309020205020404" pitchFamily="49" charset="0"/>
              <a:buChar char="o"/>
            </a:pPr>
            <a:r>
              <a:rPr lang="en-US" dirty="0"/>
              <a:t>function allowance(address tokenOwner, address spender) public constant returns(uint remaining); }</a:t>
            </a:r>
          </a:p>
        </p:txBody>
      </p:sp>
    </p:spTree>
    <p:extLst>
      <p:ext uri="{BB962C8B-B14F-4D97-AF65-F5344CB8AC3E}">
        <p14:creationId xmlns:p14="http://schemas.microsoft.com/office/powerpoint/2010/main" val="305786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E066-8214-4E6F-A0C2-AD1F4AFCAB8E}"/>
              </a:ext>
            </a:extLst>
          </p:cNvPr>
          <p:cNvSpPr>
            <a:spLocks noGrp="1"/>
          </p:cNvSpPr>
          <p:nvPr>
            <p:ph type="title"/>
          </p:nvPr>
        </p:nvSpPr>
        <p:spPr>
          <a:xfrm>
            <a:off x="0" y="559384"/>
            <a:ext cx="10571998" cy="970450"/>
          </a:xfrm>
        </p:spPr>
        <p:txBody>
          <a:bodyPr/>
          <a:lstStyle/>
          <a:p>
            <a:r>
              <a:rPr lang="en-US" dirty="0"/>
              <a:t>ERC-20</a:t>
            </a:r>
          </a:p>
        </p:txBody>
      </p:sp>
      <p:sp>
        <p:nvSpPr>
          <p:cNvPr id="3" name="Text Placeholder 2">
            <a:extLst>
              <a:ext uri="{FF2B5EF4-FFF2-40B4-BE49-F238E27FC236}">
                <a16:creationId xmlns:a16="http://schemas.microsoft.com/office/drawing/2014/main" id="{3DDEBC70-85D9-4E2F-8DAF-F0F229222458}"/>
              </a:ext>
            </a:extLst>
          </p:cNvPr>
          <p:cNvSpPr>
            <a:spLocks noGrp="1"/>
          </p:cNvSpPr>
          <p:nvPr>
            <p:ph type="body" idx="1"/>
          </p:nvPr>
        </p:nvSpPr>
        <p:spPr>
          <a:xfrm>
            <a:off x="17424" y="2721560"/>
            <a:ext cx="10554574" cy="3636511"/>
          </a:xfrm>
        </p:spPr>
        <p:txBody>
          <a:bodyPr/>
          <a:lstStyle/>
          <a:p>
            <a:pPr marL="114300" indent="0">
              <a:buNone/>
            </a:pPr>
            <a:r>
              <a:rPr lang="en-US" dirty="0"/>
              <a:t>Advantages of ERC-20</a:t>
            </a:r>
          </a:p>
          <a:p>
            <a:pPr>
              <a:buFont typeface="Courier New" panose="02070309020205020404" pitchFamily="49" charset="0"/>
              <a:buChar char="o"/>
            </a:pPr>
            <a:r>
              <a:rPr lang="en-US" dirty="0"/>
              <a:t>Simple, quick and efficient.</a:t>
            </a:r>
          </a:p>
          <a:p>
            <a:pPr marL="114300" indent="0">
              <a:buNone/>
            </a:pPr>
            <a:endParaRPr lang="en-US" dirty="0"/>
          </a:p>
          <a:p>
            <a:pPr marL="114300" indent="0">
              <a:buNone/>
            </a:pPr>
            <a:endParaRPr lang="en-US" dirty="0"/>
          </a:p>
          <a:p>
            <a:pPr marL="114300" indent="0">
              <a:buNone/>
            </a:pPr>
            <a:r>
              <a:rPr lang="en-US" dirty="0"/>
              <a:t>Limitations</a:t>
            </a:r>
          </a:p>
          <a:p>
            <a:pPr>
              <a:buFont typeface="Courier New" panose="02070309020205020404" pitchFamily="49" charset="0"/>
              <a:buChar char="o"/>
            </a:pPr>
            <a:r>
              <a:rPr lang="en-US" dirty="0"/>
              <a:t>Financial loss.</a:t>
            </a:r>
          </a:p>
          <a:p>
            <a:pPr>
              <a:buFont typeface="Courier New" panose="02070309020205020404" pitchFamily="49" charset="0"/>
              <a:buChar char="o"/>
            </a:pPr>
            <a:endParaRPr lang="en-US" dirty="0"/>
          </a:p>
          <a:p>
            <a:pPr marL="114300" indent="0">
              <a:buNone/>
            </a:pPr>
            <a:endParaRPr lang="en-US" dirty="0"/>
          </a:p>
          <a:p>
            <a:pPr marL="114300" indent="0">
              <a:buNone/>
            </a:pPr>
            <a:r>
              <a:rPr lang="en-US" dirty="0"/>
              <a:t>Further studies are going on Ethereum standards and the community is proposing two new standards ERC-223 and ERC-721. </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35081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6415087" y="2243510"/>
            <a:ext cx="3757613" cy="21892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000"/>
              <a:buFont typeface="Century Gothic"/>
              <a:buNone/>
            </a:pPr>
            <a:br>
              <a:rPr lang="en-US" sz="4000" b="1" i="0" u="none" strike="noStrike" cap="none">
                <a:solidFill>
                  <a:schemeClr val="lt1"/>
                </a:solidFill>
                <a:latin typeface="Century Gothic"/>
                <a:ea typeface="Century Gothic"/>
                <a:cs typeface="Century Gothic"/>
                <a:sym typeface="Century Gothic"/>
              </a:rPr>
            </a:br>
            <a:r>
              <a:rPr lang="en-US" sz="4000" b="1" i="0" u="none" strike="noStrike" cap="none">
                <a:solidFill>
                  <a:schemeClr val="lt1"/>
                </a:solidFill>
                <a:latin typeface="Century Gothic"/>
                <a:ea typeface="Century Gothic"/>
                <a:cs typeface="Century Gothic"/>
                <a:sym typeface="Century Gothic"/>
              </a:rPr>
              <a:t>Employee Payroll System</a:t>
            </a:r>
            <a:endParaRPr/>
          </a:p>
        </p:txBody>
      </p:sp>
      <p:sp>
        <p:nvSpPr>
          <p:cNvPr id="232" name="Shape 232"/>
          <p:cNvSpPr txBox="1"/>
          <p:nvPr/>
        </p:nvSpPr>
        <p:spPr>
          <a:xfrm>
            <a:off x="676651" y="3228126"/>
            <a:ext cx="5266800" cy="2037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lt1"/>
              </a:buClr>
              <a:buSzPts val="4000"/>
              <a:buFont typeface="Century Gothic"/>
              <a:buNone/>
            </a:pPr>
            <a:r>
              <a:rPr lang="en-US" sz="4000" b="1" i="0" u="none" strike="noStrike" cap="none">
                <a:solidFill>
                  <a:schemeClr val="lt1"/>
                </a:solidFill>
                <a:latin typeface="Century Gothic"/>
                <a:ea typeface="Century Gothic"/>
                <a:cs typeface="Century Gothic"/>
                <a:sym typeface="Century Gothic"/>
              </a:rPr>
              <a:t>Use Case</a:t>
            </a:r>
            <a:br>
              <a:rPr lang="en-US" sz="4000" b="1" i="0" u="none" strike="noStrike" cap="none">
                <a:solidFill>
                  <a:schemeClr val="lt1"/>
                </a:solidFill>
                <a:latin typeface="Century Gothic"/>
                <a:ea typeface="Century Gothic"/>
                <a:cs typeface="Century Gothic"/>
                <a:sym typeface="Century Gothic"/>
              </a:rPr>
            </a:br>
            <a:endParaRPr sz="4000" b="1" i="0" u="none" strike="noStrike" cap="none">
              <a:solidFill>
                <a:schemeClr val="lt1"/>
              </a:solidFill>
              <a:latin typeface="Century Gothic"/>
              <a:ea typeface="Century Gothic"/>
              <a:cs typeface="Century Gothic"/>
              <a:sym typeface="Century Gothic"/>
            </a:endParaRPr>
          </a:p>
        </p:txBody>
      </p:sp>
      <p:cxnSp>
        <p:nvCxnSpPr>
          <p:cNvPr id="233" name="Shape 233"/>
          <p:cNvCxnSpPr/>
          <p:nvPr/>
        </p:nvCxnSpPr>
        <p:spPr>
          <a:xfrm>
            <a:off x="6100762" y="1167182"/>
            <a:ext cx="0" cy="4772025"/>
          </a:xfrm>
          <a:prstGeom prst="straightConnector1">
            <a:avLst/>
          </a:prstGeom>
          <a:noFill/>
          <a:ln w="9525" cap="rnd" cmpd="sng">
            <a:solidFill>
              <a:schemeClr val="accent1"/>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Shape 238"/>
          <p:cNvSpPr/>
          <p:nvPr/>
        </p:nvSpPr>
        <p:spPr>
          <a:xfrm>
            <a:off x="0" y="-3175"/>
            <a:ext cx="12192000" cy="5203825"/>
          </a:xfrm>
          <a:custGeom>
            <a:avLst/>
            <a:gdLst/>
            <a:ahLst/>
            <a:cxnLst/>
            <a:rect l="0" t="0" r="0" b="0"/>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sp>
      <p:sp>
        <p:nvSpPr>
          <p:cNvPr id="239" name="Shape 239"/>
          <p:cNvSpPr/>
          <p:nvPr/>
        </p:nvSpPr>
        <p:spPr>
          <a:xfrm>
            <a:off x="0" y="4896681"/>
            <a:ext cx="12188952" cy="1961319"/>
          </a:xfrm>
          <a:custGeom>
            <a:avLst/>
            <a:gdLst/>
            <a:ahLst/>
            <a:cxnLst/>
            <a:rect l="0" t="0" r="0" b="0"/>
            <a:pathLst>
              <a:path w="12188952" h="1961319" extrusionOk="0">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40" name="Shape 240"/>
          <p:cNvSpPr/>
          <p:nvPr/>
        </p:nvSpPr>
        <p:spPr>
          <a:xfrm>
            <a:off x="4650658" y="0"/>
            <a:ext cx="755294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41" name="Shape 241"/>
          <p:cNvPicPr preferRelativeResize="0">
            <a:picLocks noGrp="1"/>
          </p:cNvPicPr>
          <p:nvPr>
            <p:ph type="body" idx="1"/>
          </p:nvPr>
        </p:nvPicPr>
        <p:blipFill rotWithShape="1">
          <a:blip r:embed="rId4">
            <a:alphaModFix/>
          </a:blip>
          <a:srcRect/>
          <a:stretch/>
        </p:blipFill>
        <p:spPr>
          <a:xfrm>
            <a:off x="4744775" y="888150"/>
            <a:ext cx="7364700" cy="5081700"/>
          </a:xfrm>
          <a:prstGeom prst="rect">
            <a:avLst/>
          </a:prstGeom>
          <a:noFill/>
          <a:ln>
            <a:noFill/>
          </a:ln>
          <a:effectLst>
            <a:outerShdw blurRad="50800">
              <a:srgbClr val="000000">
                <a:alpha val="40000"/>
              </a:srgbClr>
            </a:outerShdw>
          </a:effectLst>
        </p:spPr>
      </p:pic>
      <p:sp>
        <p:nvSpPr>
          <p:cNvPr id="242" name="Shape 242"/>
          <p:cNvSpPr txBox="1">
            <a:spLocks noGrp="1"/>
          </p:cNvSpPr>
          <p:nvPr>
            <p:ph type="title"/>
          </p:nvPr>
        </p:nvSpPr>
        <p:spPr>
          <a:xfrm>
            <a:off x="810002" y="639097"/>
            <a:ext cx="3211392" cy="378110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4600"/>
              <a:buFont typeface="Century Gothic"/>
              <a:buNone/>
            </a:pPr>
            <a:r>
              <a:rPr lang="en-US" sz="4600" b="1" i="0" u="none" strike="noStrike" cap="none">
                <a:solidFill>
                  <a:srgbClr val="FEFEFE"/>
                </a:solidFill>
                <a:latin typeface="Century Gothic"/>
                <a:ea typeface="Century Gothic"/>
                <a:cs typeface="Century Gothic"/>
                <a:sym typeface="Century Gothic"/>
              </a:rPr>
              <a:t>Traditional Payroll Syste</a:t>
            </a:r>
            <a:r>
              <a:rPr lang="en-US" sz="4600"/>
              <a:t>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US" sz="4000" b="1" i="0" u="none" strike="noStrike" cap="none">
                <a:solidFill>
                  <a:srgbClr val="FEFEFE"/>
                </a:solidFill>
                <a:latin typeface="Century Gothic"/>
                <a:ea typeface="Century Gothic"/>
                <a:cs typeface="Century Gothic"/>
                <a:sym typeface="Century Gothic"/>
              </a:rPr>
              <a:t>Payroll System using Smart Contract</a:t>
            </a:r>
            <a:endParaRPr/>
          </a:p>
        </p:txBody>
      </p:sp>
      <p:sp>
        <p:nvSpPr>
          <p:cNvPr id="248" name="Shape 248"/>
          <p:cNvSpPr/>
          <p:nvPr/>
        </p:nvSpPr>
        <p:spPr>
          <a:xfrm>
            <a:off x="957263" y="3086100"/>
            <a:ext cx="2814637" cy="1714500"/>
          </a:xfrm>
          <a:prstGeom prst="roundRect">
            <a:avLst>
              <a:gd name="adj" fmla="val 16667"/>
            </a:avLst>
          </a:prstGeom>
          <a:solidFill>
            <a:schemeClr val="accent1"/>
          </a:solidFill>
          <a:ln w="15875" cap="rnd" cmpd="sng">
            <a:solidFill>
              <a:srgbClr val="0090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entury Gothic"/>
                <a:ea typeface="Century Gothic"/>
                <a:cs typeface="Century Gothic"/>
                <a:sym typeface="Century Gothic"/>
              </a:rPr>
              <a:t>Company</a:t>
            </a:r>
            <a:endParaRPr/>
          </a:p>
        </p:txBody>
      </p:sp>
      <p:sp>
        <p:nvSpPr>
          <p:cNvPr id="249" name="Shape 249"/>
          <p:cNvSpPr txBox="1"/>
          <p:nvPr/>
        </p:nvSpPr>
        <p:spPr>
          <a:xfrm>
            <a:off x="4793457" y="3257550"/>
            <a:ext cx="21788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&lt;Smart Contract&gt;</a:t>
            </a:r>
            <a:endParaRPr/>
          </a:p>
        </p:txBody>
      </p:sp>
      <p:sp>
        <p:nvSpPr>
          <p:cNvPr id="250" name="Shape 250"/>
          <p:cNvSpPr/>
          <p:nvPr/>
        </p:nvSpPr>
        <p:spPr>
          <a:xfrm>
            <a:off x="7845738" y="3086100"/>
            <a:ext cx="2814600" cy="1714500"/>
          </a:xfrm>
          <a:prstGeom prst="roundRect">
            <a:avLst>
              <a:gd name="adj" fmla="val 16667"/>
            </a:avLst>
          </a:prstGeom>
          <a:solidFill>
            <a:schemeClr val="accent1"/>
          </a:solidFill>
          <a:ln w="15875" cap="rnd" cmpd="sng">
            <a:solidFill>
              <a:srgbClr val="0090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entury Gothic"/>
                <a:ea typeface="Century Gothic"/>
                <a:cs typeface="Century Gothic"/>
                <a:sym typeface="Century Gothic"/>
              </a:rPr>
              <a:t>Employee</a:t>
            </a:r>
            <a:endParaRPr/>
          </a:p>
        </p:txBody>
      </p:sp>
      <p:sp>
        <p:nvSpPr>
          <p:cNvPr id="251" name="Shape 251"/>
          <p:cNvSpPr txBox="1"/>
          <p:nvPr/>
        </p:nvSpPr>
        <p:spPr>
          <a:xfrm>
            <a:off x="1400175" y="5543550"/>
            <a:ext cx="867251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Century Gothic"/>
                <a:ea typeface="Century Gothic"/>
                <a:cs typeface="Century Gothic"/>
                <a:sym typeface="Century Gothic"/>
              </a:rPr>
              <a:t>No third party is required</a:t>
            </a:r>
            <a:endParaRPr/>
          </a:p>
        </p:txBody>
      </p:sp>
      <p:cxnSp>
        <p:nvCxnSpPr>
          <p:cNvPr id="252" name="Shape 252"/>
          <p:cNvCxnSpPr/>
          <p:nvPr/>
        </p:nvCxnSpPr>
        <p:spPr>
          <a:xfrm>
            <a:off x="4144263" y="3943350"/>
            <a:ext cx="3329100" cy="0"/>
          </a:xfrm>
          <a:prstGeom prst="straightConnector1">
            <a:avLst/>
          </a:prstGeom>
          <a:noFill/>
          <a:ln w="76200" cap="flat" cmpd="sng">
            <a:solidFill>
              <a:schemeClr val="accent1"/>
            </a:solidFill>
            <a:prstDash val="solid"/>
            <a:round/>
            <a:headEnd type="triangl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357089" y="2435957"/>
            <a:ext cx="9029924" cy="2007789"/>
          </a:xfrm>
          <a:prstGeom prst="rect">
            <a:avLst/>
          </a:prstGeom>
          <a:noFill/>
          <a:ln>
            <a:noFill/>
          </a:ln>
          <a:effectLst>
            <a:outerShdw blurRad="5080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FEFEFE"/>
              </a:buClr>
              <a:buSzPts val="4400"/>
              <a:buFont typeface="Century Gothic"/>
              <a:buNone/>
            </a:pPr>
            <a:r>
              <a:rPr lang="en-US" sz="4400" b="1" i="0" u="none" strike="noStrike" cap="none">
                <a:solidFill>
                  <a:srgbClr val="FEFEFE"/>
                </a:solidFill>
                <a:latin typeface="Century Gothic"/>
                <a:ea typeface="Century Gothic"/>
                <a:cs typeface="Century Gothic"/>
                <a:sym typeface="Century Gothic"/>
              </a:rPr>
              <a:t>Technologies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Shape 262"/>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481156" y="-309012"/>
            <a:ext cx="2582312" cy="2582312"/>
          </a:xfrm>
          <a:prstGeom prst="rect">
            <a:avLst/>
          </a:prstGeom>
          <a:noFill/>
          <a:ln>
            <a:noFill/>
          </a:ln>
        </p:spPr>
      </p:pic>
      <p:sp>
        <p:nvSpPr>
          <p:cNvPr id="263" name="Shape 26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US" sz="4000" b="1" i="0" u="none" strike="noStrike" cap="none">
                <a:solidFill>
                  <a:srgbClr val="FEFEFE"/>
                </a:solidFill>
                <a:latin typeface="Century Gothic"/>
                <a:ea typeface="Century Gothic"/>
                <a:cs typeface="Century Gothic"/>
                <a:sym typeface="Century Gothic"/>
              </a:rPr>
              <a:t> Solidity</a:t>
            </a:r>
            <a:endParaRPr/>
          </a:p>
        </p:txBody>
      </p:sp>
      <p:sp>
        <p:nvSpPr>
          <p:cNvPr id="264" name="Shape 264"/>
          <p:cNvSpPr txBox="1"/>
          <p:nvPr/>
        </p:nvSpPr>
        <p:spPr>
          <a:xfrm>
            <a:off x="810000" y="2641461"/>
            <a:ext cx="10767636" cy="42165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Contract-oriented, high-level language for implementing smart contracts. </a:t>
            </a:r>
            <a:endParaRPr/>
          </a:p>
          <a:p>
            <a:pPr marL="285750" marR="0" lvl="0" indent="-215900" algn="ctr" rtl="0">
              <a:spcBef>
                <a:spcPts val="0"/>
              </a:spcBef>
              <a:spcAft>
                <a:spcPts val="0"/>
              </a:spcAft>
              <a:buClr>
                <a:schemeClr val="lt1"/>
              </a:buClr>
              <a:buSzPts val="1100"/>
              <a:buFont typeface="Arial"/>
              <a:buNone/>
            </a:pPr>
            <a:endParaRPr sz="1100">
              <a:solidFill>
                <a:schemeClr val="lt1"/>
              </a:solidFill>
              <a:latin typeface="Century Gothic"/>
              <a:ea typeface="Century Gothic"/>
              <a:cs typeface="Century Gothic"/>
              <a:sym typeface="Century Gothic"/>
            </a:endParaRPr>
          </a:p>
          <a:p>
            <a:pPr marL="285750" marR="0" lvl="0" indent="-133350" algn="ctr" rtl="0">
              <a:spcBef>
                <a:spcPts val="0"/>
              </a:spcBef>
              <a:spcAft>
                <a:spcPts val="0"/>
              </a:spcAft>
              <a:buClr>
                <a:schemeClr val="lt1"/>
              </a:buClr>
              <a:buSzPts val="2400"/>
              <a:buFont typeface="Arial"/>
              <a:buNone/>
            </a:pPr>
            <a:endParaRPr sz="240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Influenced by C++, Python and JavaScript and is designed to target the Ethereum Virtual Machine (EVM).</a:t>
            </a:r>
            <a:endParaRPr/>
          </a:p>
          <a:p>
            <a:pPr marL="285750" marR="0" lvl="0" indent="-184150" algn="ctr" rtl="0">
              <a:spcBef>
                <a:spcPts val="0"/>
              </a:spcBef>
              <a:spcAft>
                <a:spcPts val="0"/>
              </a:spcAft>
              <a:buClr>
                <a:schemeClr val="lt1"/>
              </a:buClr>
              <a:buSzPts val="1600"/>
              <a:buFont typeface="Arial"/>
              <a:buNone/>
            </a:pPr>
            <a:endParaRPr sz="160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60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2800">
                <a:solidFill>
                  <a:schemeClr val="lt1"/>
                </a:solidFill>
                <a:latin typeface="Century Gothic"/>
                <a:ea typeface="Century Gothic"/>
                <a:cs typeface="Century Gothic"/>
                <a:sym typeface="Century Gothic"/>
              </a:rPr>
              <a:t>Statically typed, supports inheritance, libraries and complex user-defined types among other features.</a:t>
            </a:r>
            <a:endParaRPr/>
          </a:p>
          <a:p>
            <a:pPr marL="0" marR="0" lvl="0" indent="0" algn="ctr" rtl="0">
              <a:spcBef>
                <a:spcPts val="0"/>
              </a:spcBef>
              <a:spcAft>
                <a:spcPts val="0"/>
              </a:spcAft>
              <a:buNone/>
            </a:pPr>
            <a:endParaRPr sz="2400">
              <a:solidFill>
                <a:schemeClr val="lt1"/>
              </a:solidFill>
              <a:latin typeface="Century Gothic"/>
              <a:ea typeface="Century Gothic"/>
              <a:cs typeface="Century Gothic"/>
              <a:sym typeface="Century Gothic"/>
            </a:endParaRPr>
          </a:p>
        </p:txBody>
      </p:sp>
      <p:cxnSp>
        <p:nvCxnSpPr>
          <p:cNvPr id="265" name="Shape 265"/>
          <p:cNvCxnSpPr/>
          <p:nvPr/>
        </p:nvCxnSpPr>
        <p:spPr>
          <a:xfrm>
            <a:off x="810000" y="3769430"/>
            <a:ext cx="10544176" cy="0"/>
          </a:xfrm>
          <a:prstGeom prst="straightConnector1">
            <a:avLst/>
          </a:prstGeom>
          <a:noFill/>
          <a:ln w="9525" cap="rnd" cmpd="sng">
            <a:solidFill>
              <a:schemeClr val="lt1"/>
            </a:solidFill>
            <a:prstDash val="solid"/>
            <a:round/>
            <a:headEnd type="none" w="sm" len="sm"/>
            <a:tailEnd type="none" w="sm" len="sm"/>
          </a:ln>
        </p:spPr>
      </p:cxnSp>
      <p:cxnSp>
        <p:nvCxnSpPr>
          <p:cNvPr id="266" name="Shape 266"/>
          <p:cNvCxnSpPr/>
          <p:nvPr/>
        </p:nvCxnSpPr>
        <p:spPr>
          <a:xfrm>
            <a:off x="810000" y="5236279"/>
            <a:ext cx="10572751" cy="0"/>
          </a:xfrm>
          <a:prstGeom prst="straightConnector1">
            <a:avLst/>
          </a:prstGeom>
          <a:noFill/>
          <a:ln w="9525" cap="rnd" cmpd="sng">
            <a:solidFill>
              <a:schemeClr val="lt1"/>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1"/>
        <p:cNvGrpSpPr/>
        <p:nvPr/>
      </p:nvGrpSpPr>
      <p:grpSpPr>
        <a:xfrm>
          <a:off x="0" y="0"/>
          <a:ext cx="0" cy="0"/>
          <a:chOff x="0" y="0"/>
          <a:chExt cx="0" cy="0"/>
        </a:xfrm>
      </p:grpSpPr>
      <p:sp>
        <p:nvSpPr>
          <p:cNvPr id="142" name="Shape 142"/>
          <p:cNvSpPr/>
          <p:nvPr/>
        </p:nvSpPr>
        <p:spPr>
          <a:xfrm>
            <a:off x="0" y="-3175"/>
            <a:ext cx="12192000" cy="5203825"/>
          </a:xfrm>
          <a:custGeom>
            <a:avLst/>
            <a:gdLst/>
            <a:ahLst/>
            <a:cxnLst/>
            <a:rect l="0" t="0" r="0" b="0"/>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sp>
      <p:sp>
        <p:nvSpPr>
          <p:cNvPr id="143" name="Shape 14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4" name="Shape 144"/>
          <p:cNvSpPr/>
          <p:nvPr/>
        </p:nvSpPr>
        <p:spPr>
          <a:xfrm rot="-5400000">
            <a:off x="-650724" y="650724"/>
            <a:ext cx="6858000" cy="5556552"/>
          </a:xfrm>
          <a:custGeom>
            <a:avLst/>
            <a:gdLst/>
            <a:ahLst/>
            <a:cxnLst/>
            <a:rect l="0" t="0" r="0" b="0"/>
            <a:pathLst>
              <a:path w="6858000" h="5556552" extrusionOk="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txBox="1">
            <a:spLocks noGrp="1"/>
          </p:cNvSpPr>
          <p:nvPr>
            <p:ph type="title"/>
          </p:nvPr>
        </p:nvSpPr>
        <p:spPr>
          <a:xfrm>
            <a:off x="6095999" y="1032918"/>
            <a:ext cx="5452533" cy="479216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EFEFE"/>
              </a:buClr>
              <a:buSzPts val="6600"/>
              <a:buFont typeface="Century Gothic"/>
              <a:buNone/>
            </a:pPr>
            <a:r>
              <a:rPr lang="en-US" sz="6600" b="1" i="0" u="none" strike="noStrike" cap="none">
                <a:solidFill>
                  <a:srgbClr val="FEFEFE"/>
                </a:solidFill>
                <a:latin typeface="Century Gothic"/>
                <a:ea typeface="Century Gothic"/>
                <a:cs typeface="Century Gothic"/>
                <a:sym typeface="Century Gothic"/>
              </a:rPr>
              <a:t>Introduction to Smart Contracts</a:t>
            </a:r>
            <a:endParaRPr/>
          </a:p>
        </p:txBody>
      </p:sp>
      <p:pic>
        <p:nvPicPr>
          <p:cNvPr id="146" name="Shape 146"/>
          <p:cNvPicPr preferRelativeResize="0"/>
          <p:nvPr/>
        </p:nvPicPr>
        <p:blipFill>
          <a:blip r:embed="rId4">
            <a:alphaModFix/>
          </a:blip>
          <a:stretch>
            <a:fillRect/>
          </a:stretch>
        </p:blipFill>
        <p:spPr>
          <a:xfrm>
            <a:off x="120750" y="2058025"/>
            <a:ext cx="4612949" cy="31426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Shape 271"/>
          <p:cNvPicPr preferRelativeResize="0">
            <a:picLocks noGrp="1"/>
          </p:cNvPicPr>
          <p:nvPr>
            <p:ph type="body" idx="1"/>
          </p:nvPr>
        </p:nvPicPr>
        <p:blipFill rotWithShape="1">
          <a:blip r:embed="rId3">
            <a:alphaModFix/>
          </a:blip>
          <a:srcRect/>
          <a:stretch/>
        </p:blipFill>
        <p:spPr>
          <a:xfrm>
            <a:off x="196850" y="119613"/>
            <a:ext cx="1625700" cy="1625700"/>
          </a:xfrm>
          <a:prstGeom prst="rect">
            <a:avLst/>
          </a:prstGeom>
          <a:noFill/>
          <a:ln>
            <a:noFill/>
          </a:ln>
          <a:effectLst>
            <a:outerShdw blurRad="50800">
              <a:srgbClr val="000000">
                <a:alpha val="40000"/>
              </a:srgbClr>
            </a:outerShdw>
          </a:effectLst>
        </p:spPr>
      </p:pic>
      <p:sp>
        <p:nvSpPr>
          <p:cNvPr id="272" name="Shape 272"/>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US" sz="4000" b="1" i="0" u="none" strike="noStrike" cap="none">
                <a:solidFill>
                  <a:srgbClr val="FEFEFE"/>
                </a:solidFill>
                <a:latin typeface="Century Gothic"/>
                <a:ea typeface="Century Gothic"/>
                <a:cs typeface="Century Gothic"/>
                <a:sym typeface="Century Gothic"/>
              </a:rPr>
              <a:t>        Remix </a:t>
            </a:r>
            <a:endParaRPr/>
          </a:p>
        </p:txBody>
      </p:sp>
      <p:sp>
        <p:nvSpPr>
          <p:cNvPr id="273" name="Shape 273"/>
          <p:cNvSpPr txBox="1"/>
          <p:nvPr/>
        </p:nvSpPr>
        <p:spPr>
          <a:xfrm>
            <a:off x="438149" y="2456795"/>
            <a:ext cx="11315700" cy="44012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1"/>
                </a:solidFill>
                <a:latin typeface="Century Gothic"/>
                <a:ea typeface="Century Gothic"/>
                <a:cs typeface="Century Gothic"/>
                <a:sym typeface="Century Gothic"/>
              </a:rPr>
              <a:t>Integrated development environment (IDE) for smart contract development</a:t>
            </a:r>
            <a:endParaRPr/>
          </a:p>
          <a:p>
            <a:pPr marL="285750" marR="0" lvl="0" indent="-31750" algn="ctr" rtl="0">
              <a:spcBef>
                <a:spcPts val="0"/>
              </a:spcBef>
              <a:spcAft>
                <a:spcPts val="0"/>
              </a:spcAft>
              <a:buClr>
                <a:schemeClr val="lt1"/>
              </a:buClr>
              <a:buSzPts val="4000"/>
              <a:buFont typeface="Arial"/>
              <a:buNone/>
            </a:pPr>
            <a:endParaRPr sz="400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4000">
                <a:solidFill>
                  <a:schemeClr val="lt1"/>
                </a:solidFill>
                <a:latin typeface="Century Gothic"/>
                <a:ea typeface="Century Gothic"/>
                <a:cs typeface="Century Gothic"/>
                <a:sym typeface="Century Gothic"/>
              </a:rPr>
              <a:t>Focuses on the development and deployment of Solidity written smart contracts.</a:t>
            </a:r>
            <a:endParaRPr/>
          </a:p>
          <a:p>
            <a:pPr marL="285750" marR="0" lvl="0" indent="-31750" algn="ctr" rtl="0">
              <a:spcBef>
                <a:spcPts val="0"/>
              </a:spcBef>
              <a:spcAft>
                <a:spcPts val="0"/>
              </a:spcAft>
              <a:buClr>
                <a:schemeClr val="lt1"/>
              </a:buClr>
              <a:buSzPts val="4000"/>
              <a:buFont typeface="Arial"/>
              <a:buNone/>
            </a:pPr>
            <a:endParaRPr sz="4000">
              <a:solidFill>
                <a:schemeClr val="lt1"/>
              </a:solidFill>
              <a:latin typeface="Century Gothic"/>
              <a:ea typeface="Century Gothic"/>
              <a:cs typeface="Century Gothic"/>
              <a:sym typeface="Century Gothic"/>
            </a:endParaRPr>
          </a:p>
        </p:txBody>
      </p:sp>
      <p:cxnSp>
        <p:nvCxnSpPr>
          <p:cNvPr id="274" name="Shape 274"/>
          <p:cNvCxnSpPr/>
          <p:nvPr/>
        </p:nvCxnSpPr>
        <p:spPr>
          <a:xfrm>
            <a:off x="438149" y="4057324"/>
            <a:ext cx="11315700" cy="0"/>
          </a:xfrm>
          <a:prstGeom prst="straightConnector1">
            <a:avLst/>
          </a:prstGeom>
          <a:noFill/>
          <a:ln w="9525" cap="rnd" cmpd="sng">
            <a:solidFill>
              <a:schemeClr val="lt1"/>
            </a:solidFill>
            <a:prstDash val="solid"/>
            <a:round/>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810000" y="447188"/>
            <a:ext cx="10572000" cy="970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Solidity by Example</a:t>
            </a:r>
            <a:endParaRPr/>
          </a:p>
        </p:txBody>
      </p:sp>
      <p:sp>
        <p:nvSpPr>
          <p:cNvPr id="280" name="Shape 280"/>
          <p:cNvSpPr txBox="1">
            <a:spLocks noGrp="1"/>
          </p:cNvSpPr>
          <p:nvPr>
            <p:ph type="body" idx="1"/>
          </p:nvPr>
        </p:nvSpPr>
        <p:spPr>
          <a:xfrm>
            <a:off x="818712" y="2222287"/>
            <a:ext cx="10554600" cy="3636600"/>
          </a:xfrm>
          <a:prstGeom prst="rect">
            <a:avLst/>
          </a:prstGeom>
          <a:effectLst>
            <a:reflection dist="38100" dir="5400000" fadeDir="5400012" sy="-100000" algn="bl" rotWithShape="0"/>
          </a:effectLst>
        </p:spPr>
        <p:txBody>
          <a:bodyPr spcFirstLastPara="1" wrap="square" lIns="91425" tIns="91425" rIns="91425" bIns="91425" anchor="ctr" anchorCtr="0">
            <a:noAutofit/>
          </a:bodyPr>
          <a:lstStyle/>
          <a:p>
            <a:pPr marL="0" lvl="0" indent="0" algn="ctr">
              <a:spcBef>
                <a:spcPts val="360"/>
              </a:spcBef>
              <a:spcAft>
                <a:spcPts val="600"/>
              </a:spcAft>
              <a:buNone/>
            </a:pPr>
            <a:r>
              <a:rPr lang="en-US" sz="4800" u="sng">
                <a:solidFill>
                  <a:schemeClr val="hlink"/>
                </a:solidFill>
                <a:hlinkClick r:id="rId3"/>
              </a:rPr>
              <a:t>https://remix.ethereum.org</a:t>
            </a:r>
            <a:r>
              <a:rPr lang="en-US" sz="4800"/>
              <a:t> </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Shape 151"/>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sp>
      <p:sp>
        <p:nvSpPr>
          <p:cNvPr id="152" name="Shape 15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Shape 153"/>
          <p:cNvSpPr/>
          <p:nvPr/>
        </p:nvSpPr>
        <p:spPr>
          <a:xfrm>
            <a:off x="0" y="0"/>
            <a:ext cx="6485467" cy="6858000"/>
          </a:xfrm>
          <a:custGeom>
            <a:avLst/>
            <a:gdLst/>
            <a:ahLst/>
            <a:cxnLst/>
            <a:rect l="0" t="0" r="0" b="0"/>
            <a:pathLst>
              <a:path w="6485467" h="6858000" extrusionOk="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4" name="Shape 154"/>
          <p:cNvSpPr/>
          <p:nvPr/>
        </p:nvSpPr>
        <p:spPr>
          <a:xfrm>
            <a:off x="7128932" y="958640"/>
            <a:ext cx="4419604" cy="4945244"/>
          </a:xfrm>
          <a:prstGeom prst="roundRect">
            <a:avLst>
              <a:gd name="adj" fmla="val 3513"/>
            </a:avLst>
          </a:prstGeom>
          <a:solidFill>
            <a:schemeClr val="lt1"/>
          </a:solidFill>
          <a:ln w="158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155" name="Shape 155"/>
          <p:cNvPicPr preferRelativeResize="0"/>
          <p:nvPr/>
        </p:nvPicPr>
        <p:blipFill rotWithShape="1">
          <a:blip r:embed="rId4" cstate="hqprint">
            <a:alphaModFix/>
            <a:extLst>
              <a:ext uri="{28A0092B-C50C-407E-A947-70E740481C1C}">
                <a14:useLocalDpi xmlns:a14="http://schemas.microsoft.com/office/drawing/2010/main"/>
              </a:ext>
            </a:extLst>
          </a:blip>
          <a:srcRect l="9432" r="13167"/>
          <a:stretch/>
        </p:blipFill>
        <p:spPr>
          <a:xfrm>
            <a:off x="7308623" y="1488063"/>
            <a:ext cx="4060221" cy="3881874"/>
          </a:xfrm>
          <a:prstGeom prst="rect">
            <a:avLst/>
          </a:prstGeom>
          <a:noFill/>
          <a:ln>
            <a:noFill/>
          </a:ln>
        </p:spPr>
      </p:pic>
      <p:sp>
        <p:nvSpPr>
          <p:cNvPr id="156" name="Shape 156"/>
          <p:cNvSpPr txBox="1">
            <a:spLocks noGrp="1"/>
          </p:cNvSpPr>
          <p:nvPr>
            <p:ph type="title"/>
          </p:nvPr>
        </p:nvSpPr>
        <p:spPr>
          <a:xfrm>
            <a:off x="810000" y="447188"/>
            <a:ext cx="5039035" cy="15594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US" sz="4000" b="1" i="0" u="none" strike="noStrike" cap="none">
                <a:solidFill>
                  <a:srgbClr val="FEFEFE"/>
                </a:solidFill>
                <a:latin typeface="Century Gothic"/>
                <a:ea typeface="Century Gothic"/>
                <a:cs typeface="Century Gothic"/>
                <a:sym typeface="Century Gothic"/>
              </a:rPr>
              <a:t>What are </a:t>
            </a:r>
            <a:br>
              <a:rPr lang="en-US" sz="4000" b="1" i="0" u="none" strike="noStrike" cap="none">
                <a:solidFill>
                  <a:srgbClr val="FEFEFE"/>
                </a:solidFill>
                <a:latin typeface="Century Gothic"/>
                <a:ea typeface="Century Gothic"/>
                <a:cs typeface="Century Gothic"/>
                <a:sym typeface="Century Gothic"/>
              </a:rPr>
            </a:br>
            <a:r>
              <a:rPr lang="en-US" sz="4000" b="1" i="0" u="none" strike="noStrike" cap="none">
                <a:solidFill>
                  <a:srgbClr val="FEFEFE"/>
                </a:solidFill>
                <a:latin typeface="Century Gothic"/>
                <a:ea typeface="Century Gothic"/>
                <a:cs typeface="Century Gothic"/>
                <a:sym typeface="Century Gothic"/>
              </a:rPr>
              <a:t>Smart Contracts</a:t>
            </a:r>
            <a:endParaRPr/>
          </a:p>
        </p:txBody>
      </p:sp>
      <p:sp>
        <p:nvSpPr>
          <p:cNvPr id="157" name="Shape 157"/>
          <p:cNvSpPr txBox="1"/>
          <p:nvPr/>
        </p:nvSpPr>
        <p:spPr>
          <a:xfrm>
            <a:off x="818712" y="2413000"/>
            <a:ext cx="5016259" cy="3632200"/>
          </a:xfrm>
          <a:prstGeom prst="rect">
            <a:avLst/>
          </a:prstGeom>
          <a:noFill/>
          <a:ln>
            <a:noFill/>
          </a:ln>
        </p:spPr>
        <p:txBody>
          <a:bodyPr spcFirstLastPara="1" wrap="square" lIns="91425" tIns="45700" rIns="91425" bIns="45700" anchor="ctr" anchorCtr="0">
            <a:noAutofit/>
          </a:bodyPr>
          <a:lstStyle/>
          <a:p>
            <a:pPr marL="285750" marR="0" lvl="0" indent="-285750" algn="l" rtl="0">
              <a:lnSpc>
                <a:spcPct val="90000"/>
              </a:lnSpc>
              <a:spcBef>
                <a:spcPts val="0"/>
              </a:spcBef>
              <a:spcAft>
                <a:spcPts val="0"/>
              </a:spcAft>
              <a:buClr>
                <a:schemeClr val="accent1"/>
              </a:buClr>
              <a:buSzPts val="1800"/>
              <a:buFont typeface="Noto Sans Symbols"/>
              <a:buChar char="○"/>
            </a:pPr>
            <a:r>
              <a:rPr lang="en-US" sz="1800" b="0" i="0" u="none" strike="noStrike" cap="none">
                <a:solidFill>
                  <a:srgbClr val="FFFFFF"/>
                </a:solidFill>
                <a:latin typeface="Century Gothic"/>
                <a:ea typeface="Century Gothic"/>
                <a:cs typeface="Century Gothic"/>
                <a:sym typeface="Century Gothic"/>
              </a:rPr>
              <a:t>Proof of agreement on blockchain.</a:t>
            </a:r>
            <a:endParaRPr/>
          </a:p>
          <a:p>
            <a:pPr marL="0" marR="0" lvl="0" indent="114300" algn="l" rtl="0">
              <a:lnSpc>
                <a:spcPct val="90000"/>
              </a:lnSpc>
              <a:spcBef>
                <a:spcPts val="960"/>
              </a:spcBef>
              <a:spcAft>
                <a:spcPts val="0"/>
              </a:spcAft>
              <a:buClr>
                <a:schemeClr val="accent1"/>
              </a:buClr>
              <a:buSzPts val="1800"/>
              <a:buFont typeface="Noto Sans Symbols"/>
              <a:buNone/>
            </a:pPr>
            <a:endParaRPr sz="1800" b="0" i="0" u="none" strike="noStrike" cap="none">
              <a:solidFill>
                <a:srgbClr val="FFFFFF"/>
              </a:solidFill>
              <a:latin typeface="Century Gothic"/>
              <a:ea typeface="Century Gothic"/>
              <a:cs typeface="Century Gothic"/>
              <a:sym typeface="Century Gothic"/>
            </a:endParaRPr>
          </a:p>
          <a:p>
            <a:pPr marL="285750" marR="0" lvl="0" indent="-285750" algn="l" rtl="0">
              <a:lnSpc>
                <a:spcPct val="90000"/>
              </a:lnSpc>
              <a:spcBef>
                <a:spcPts val="960"/>
              </a:spcBef>
              <a:spcAft>
                <a:spcPts val="0"/>
              </a:spcAft>
              <a:buClr>
                <a:schemeClr val="accent1"/>
              </a:buClr>
              <a:buSzPts val="1800"/>
              <a:buFont typeface="Noto Sans Symbols"/>
              <a:buChar char="○"/>
            </a:pPr>
            <a:r>
              <a:rPr lang="en-US" sz="1800" b="0" i="0" u="none" strike="noStrike" cap="none">
                <a:solidFill>
                  <a:srgbClr val="FFFFFF"/>
                </a:solidFill>
                <a:latin typeface="Century Gothic"/>
                <a:ea typeface="Century Gothic"/>
                <a:cs typeface="Century Gothic"/>
                <a:sym typeface="Century Gothic"/>
              </a:rPr>
              <a:t>Cannot be reverted and its trace is public and immutable.</a:t>
            </a:r>
            <a:endParaRPr/>
          </a:p>
          <a:p>
            <a:pPr marL="0" marR="0" lvl="0" indent="114300" algn="l" rtl="0">
              <a:lnSpc>
                <a:spcPct val="90000"/>
              </a:lnSpc>
              <a:spcBef>
                <a:spcPts val="960"/>
              </a:spcBef>
              <a:spcAft>
                <a:spcPts val="0"/>
              </a:spcAft>
              <a:buClr>
                <a:schemeClr val="accent1"/>
              </a:buClr>
              <a:buSzPts val="1800"/>
              <a:buFont typeface="Noto Sans Symbols"/>
              <a:buNone/>
            </a:pPr>
            <a:endParaRPr sz="1800" b="0" i="0" u="none" strike="noStrike" cap="none">
              <a:solidFill>
                <a:srgbClr val="FFFFFF"/>
              </a:solidFill>
              <a:latin typeface="Century Gothic"/>
              <a:ea typeface="Century Gothic"/>
              <a:cs typeface="Century Gothic"/>
              <a:sym typeface="Century Gothic"/>
            </a:endParaRPr>
          </a:p>
          <a:p>
            <a:pPr marL="285750" marR="0" lvl="0" indent="-285750" algn="l" rtl="0">
              <a:lnSpc>
                <a:spcPct val="90000"/>
              </a:lnSpc>
              <a:spcBef>
                <a:spcPts val="960"/>
              </a:spcBef>
              <a:spcAft>
                <a:spcPts val="0"/>
              </a:spcAft>
              <a:buClr>
                <a:schemeClr val="accent1"/>
              </a:buClr>
              <a:buSzPts val="1800"/>
              <a:buFont typeface="Noto Sans Symbols"/>
              <a:buChar char="○"/>
            </a:pPr>
            <a:r>
              <a:rPr lang="en-US" sz="1800" b="0" i="0" u="none" strike="noStrike" cap="none">
                <a:solidFill>
                  <a:srgbClr val="FFFFFF"/>
                </a:solidFill>
                <a:latin typeface="Century Gothic"/>
                <a:ea typeface="Century Gothic"/>
                <a:cs typeface="Century Gothic"/>
                <a:sym typeface="Century Gothic"/>
              </a:rPr>
              <a:t>Can send, receive and store money. </a:t>
            </a:r>
            <a:endParaRPr/>
          </a:p>
          <a:p>
            <a:pPr marL="0" marR="0" lvl="0" indent="114300" algn="l" rtl="0">
              <a:lnSpc>
                <a:spcPct val="90000"/>
              </a:lnSpc>
              <a:spcBef>
                <a:spcPts val="960"/>
              </a:spcBef>
              <a:spcAft>
                <a:spcPts val="0"/>
              </a:spcAft>
              <a:buClr>
                <a:schemeClr val="accent1"/>
              </a:buClr>
              <a:buSzPts val="1800"/>
              <a:buFont typeface="Noto Sans Symbols"/>
              <a:buNone/>
            </a:pPr>
            <a:endParaRPr sz="1800" b="0" i="0" u="none" strike="noStrike" cap="none">
              <a:solidFill>
                <a:srgbClr val="FFFFFF"/>
              </a:solidFill>
              <a:latin typeface="Century Gothic"/>
              <a:ea typeface="Century Gothic"/>
              <a:cs typeface="Century Gothic"/>
              <a:sym typeface="Century Gothic"/>
            </a:endParaRPr>
          </a:p>
          <a:p>
            <a:pPr marL="285750" marR="0" lvl="0" indent="-285750" algn="l" rtl="0">
              <a:lnSpc>
                <a:spcPct val="90000"/>
              </a:lnSpc>
              <a:spcBef>
                <a:spcPts val="960"/>
              </a:spcBef>
              <a:spcAft>
                <a:spcPts val="0"/>
              </a:spcAft>
              <a:buClr>
                <a:schemeClr val="accent1"/>
              </a:buClr>
              <a:buSzPts val="1800"/>
              <a:buFont typeface="Noto Sans Symbols"/>
              <a:buChar char="○"/>
            </a:pPr>
            <a:r>
              <a:rPr lang="en-US" sz="1800" b="0" i="0" u="none" strike="noStrike" cap="none">
                <a:solidFill>
                  <a:srgbClr val="FFFFFF"/>
                </a:solidFill>
                <a:latin typeface="Century Gothic"/>
                <a:ea typeface="Century Gothic"/>
                <a:cs typeface="Century Gothic"/>
                <a:sym typeface="Century Gothic"/>
              </a:rPr>
              <a:t>Interact with other smart contracts or any computational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Shape 162"/>
          <p:cNvSpPr/>
          <p:nvPr/>
        </p:nvSpPr>
        <p:spPr>
          <a:xfrm>
            <a:off x="0" y="-3175"/>
            <a:ext cx="12192000" cy="5203825"/>
          </a:xfrm>
          <a:custGeom>
            <a:avLst/>
            <a:gdLst/>
            <a:ahLst/>
            <a:cxnLst/>
            <a:rect l="0" t="0" r="0" b="0"/>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sp>
      <p:sp>
        <p:nvSpPr>
          <p:cNvPr id="163" name="Shape 16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164" name="Shape 164"/>
          <p:cNvPicPr preferRelativeResize="0"/>
          <p:nvPr/>
        </p:nvPicPr>
        <p:blipFill rotWithShape="1">
          <a:blip r:embed="rId4" cstate="hqprint">
            <a:alphaModFix/>
            <a:extLst>
              <a:ext uri="{28A0092B-C50C-407E-A947-70E740481C1C}">
                <a14:useLocalDpi xmlns:a14="http://schemas.microsoft.com/office/drawing/2010/main"/>
              </a:ext>
            </a:extLst>
          </a:blip>
          <a:srcRect l="-3005" r="-2642"/>
          <a:stretch/>
        </p:blipFill>
        <p:spPr>
          <a:xfrm>
            <a:off x="502644" y="1914525"/>
            <a:ext cx="11186711" cy="4943475"/>
          </a:xfrm>
          <a:prstGeom prst="roundRect">
            <a:avLst>
              <a:gd name="adj" fmla="val 3876"/>
            </a:avLst>
          </a:prstGeom>
          <a:noFill/>
          <a:ln>
            <a:noFill/>
          </a:ln>
        </p:spPr>
      </p:pic>
      <p:sp>
        <p:nvSpPr>
          <p:cNvPr id="165" name="Shape 165"/>
          <p:cNvSpPr/>
          <p:nvPr/>
        </p:nvSpPr>
        <p:spPr>
          <a:xfrm>
            <a:off x="0" y="0"/>
            <a:ext cx="12192000" cy="2185988"/>
          </a:xfrm>
          <a:custGeom>
            <a:avLst/>
            <a:gdLst/>
            <a:ahLst/>
            <a:cxnLst/>
            <a:rect l="0" t="0" r="0" b="0"/>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p:spPr>
      </p:sp>
      <p:sp>
        <p:nvSpPr>
          <p:cNvPr id="166" name="Shape 166"/>
          <p:cNvSpPr txBox="1">
            <a:spLocks noGrp="1"/>
          </p:cNvSpPr>
          <p:nvPr>
            <p:ph type="title"/>
          </p:nvPr>
        </p:nvSpPr>
        <p:spPr>
          <a:xfrm>
            <a:off x="451514" y="590543"/>
            <a:ext cx="11289000" cy="816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FFFFFF"/>
              </a:buClr>
              <a:buSzPts val="3200"/>
              <a:buFont typeface="Century Gothic"/>
              <a:buNone/>
            </a:pPr>
            <a:r>
              <a:rPr lang="en-US" sz="4400" b="1" i="0" u="none" strike="noStrike" cap="none">
                <a:solidFill>
                  <a:srgbClr val="FFFFFF"/>
                </a:solidFill>
                <a:latin typeface="Century Gothic"/>
                <a:ea typeface="Century Gothic"/>
                <a:cs typeface="Century Gothic"/>
                <a:sym typeface="Century Gothic"/>
              </a:rPr>
              <a:t>How do they work</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Shape 171"/>
          <p:cNvSpPr/>
          <p:nvPr/>
        </p:nvSpPr>
        <p:spPr>
          <a:xfrm>
            <a:off x="0" y="-3175"/>
            <a:ext cx="12192000" cy="5203825"/>
          </a:xfrm>
          <a:custGeom>
            <a:avLst/>
            <a:gdLst/>
            <a:ahLst/>
            <a:cxnLst/>
            <a:rect l="0" t="0" r="0" b="0"/>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sp>
      <p:sp>
        <p:nvSpPr>
          <p:cNvPr id="172" name="Shape 17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Shape 173"/>
          <p:cNvSpPr/>
          <p:nvPr/>
        </p:nvSpPr>
        <p:spPr>
          <a:xfrm flipH="1">
            <a:off x="7554995" y="0"/>
            <a:ext cx="4637005" cy="6858000"/>
          </a:xfrm>
          <a:custGeom>
            <a:avLst/>
            <a:gdLst/>
            <a:ahLst/>
            <a:cxnLst/>
            <a:rect l="0" t="0" r="0" b="0"/>
            <a:pathLst>
              <a:path w="4637005" h="6858000" extrusionOk="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174" name="Shape 174"/>
          <p:cNvPicPr preferRelativeResize="0"/>
          <p:nvPr/>
        </p:nvPicPr>
        <p:blipFill rotWithShape="1">
          <a:blip r:embed="rId4">
            <a:alphaModFix/>
          </a:blip>
          <a:srcRect/>
          <a:stretch/>
        </p:blipFill>
        <p:spPr>
          <a:xfrm>
            <a:off x="111144" y="700087"/>
            <a:ext cx="7332707" cy="5457825"/>
          </a:xfrm>
          <a:prstGeom prst="roundRect">
            <a:avLst>
              <a:gd name="adj" fmla="val 3876"/>
            </a:avLst>
          </a:prstGeom>
          <a:noFill/>
          <a:ln>
            <a:noFill/>
          </a:ln>
        </p:spPr>
      </p:pic>
      <p:sp>
        <p:nvSpPr>
          <p:cNvPr id="175" name="Shape 175"/>
          <p:cNvSpPr txBox="1">
            <a:spLocks noGrp="1"/>
          </p:cNvSpPr>
          <p:nvPr>
            <p:ph type="title"/>
          </p:nvPr>
        </p:nvSpPr>
        <p:spPr>
          <a:xfrm>
            <a:off x="8134350" y="769322"/>
            <a:ext cx="3606000" cy="5271900"/>
          </a:xfrm>
          <a:prstGeom prst="rect">
            <a:avLst/>
          </a:prstGeom>
          <a:noFill/>
          <a:ln>
            <a:noFill/>
          </a:ln>
          <a:effectLst>
            <a:outerShdw blurRad="50800">
              <a:srgbClr val="000000">
                <a:alpha val="6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rgbClr val="FEFEFE"/>
              </a:buClr>
              <a:buSzPts val="4400"/>
              <a:buFont typeface="Century Gothic"/>
              <a:buNone/>
            </a:pPr>
            <a:r>
              <a:rPr lang="en-US" sz="4400" b="1" i="0" u="none" strike="noStrike" cap="none">
                <a:solidFill>
                  <a:srgbClr val="FEFEFE"/>
                </a:solidFill>
                <a:latin typeface="Century Gothic"/>
                <a:ea typeface="Century Gothic"/>
                <a:cs typeface="Century Gothic"/>
                <a:sym typeface="Century Gothic"/>
              </a:rPr>
              <a:t>Traditional Contracts </a:t>
            </a:r>
            <a:endParaRPr sz="4400" b="1" i="0" u="none" strike="noStrike" cap="none">
              <a:solidFill>
                <a:srgbClr val="FEFEFE"/>
              </a:solidFill>
              <a:latin typeface="Century Gothic"/>
              <a:ea typeface="Century Gothic"/>
              <a:cs typeface="Century Gothic"/>
              <a:sym typeface="Century Gothic"/>
            </a:endParaRPr>
          </a:p>
          <a:p>
            <a:pPr marL="0" marR="0" lvl="0" indent="0" algn="l" rtl="0">
              <a:spcBef>
                <a:spcPts val="0"/>
              </a:spcBef>
              <a:spcAft>
                <a:spcPts val="0"/>
              </a:spcAft>
              <a:buClr>
                <a:srgbClr val="FEFEFE"/>
              </a:buClr>
              <a:buSzPts val="4400"/>
              <a:buFont typeface="Century Gothic"/>
              <a:buNone/>
            </a:pPr>
            <a:endParaRPr sz="4400"/>
          </a:p>
          <a:p>
            <a:pPr marL="0" marR="0" lvl="0" indent="0" algn="l" rtl="0">
              <a:spcBef>
                <a:spcPts val="0"/>
              </a:spcBef>
              <a:spcAft>
                <a:spcPts val="0"/>
              </a:spcAft>
              <a:buClr>
                <a:srgbClr val="FEFEFE"/>
              </a:buClr>
              <a:buSzPts val="4400"/>
              <a:buFont typeface="Century Gothic"/>
              <a:buNone/>
            </a:pPr>
            <a:r>
              <a:rPr lang="en-US" sz="4400" b="1" i="0" u="none" strike="noStrike" cap="none">
                <a:solidFill>
                  <a:srgbClr val="FEFEFE"/>
                </a:solidFill>
                <a:latin typeface="Century Gothic"/>
                <a:ea typeface="Century Gothic"/>
                <a:cs typeface="Century Gothic"/>
                <a:sym typeface="Century Gothic"/>
              </a:rPr>
              <a:t>VS </a:t>
            </a:r>
            <a:endParaRPr sz="4400" b="1" i="0" u="none" strike="noStrike" cap="none">
              <a:solidFill>
                <a:srgbClr val="FEFEFE"/>
              </a:solidFill>
              <a:latin typeface="Century Gothic"/>
              <a:ea typeface="Century Gothic"/>
              <a:cs typeface="Century Gothic"/>
              <a:sym typeface="Century Gothic"/>
            </a:endParaRPr>
          </a:p>
          <a:p>
            <a:pPr marL="0" marR="0" lvl="0" indent="0" algn="l" rtl="0">
              <a:spcBef>
                <a:spcPts val="0"/>
              </a:spcBef>
              <a:spcAft>
                <a:spcPts val="0"/>
              </a:spcAft>
              <a:buClr>
                <a:srgbClr val="FEFEFE"/>
              </a:buClr>
              <a:buSzPts val="4400"/>
              <a:buFont typeface="Century Gothic"/>
              <a:buNone/>
            </a:pPr>
            <a:endParaRPr sz="4400"/>
          </a:p>
          <a:p>
            <a:pPr marL="0" marR="0" lvl="0" indent="0" algn="l" rtl="0">
              <a:spcBef>
                <a:spcPts val="0"/>
              </a:spcBef>
              <a:spcAft>
                <a:spcPts val="0"/>
              </a:spcAft>
              <a:buClr>
                <a:srgbClr val="FEFEFE"/>
              </a:buClr>
              <a:buSzPts val="4400"/>
              <a:buFont typeface="Century Gothic"/>
              <a:buNone/>
            </a:pPr>
            <a:r>
              <a:rPr lang="en-US" sz="4400" b="1" i="0" u="none" strike="noStrike" cap="none">
                <a:solidFill>
                  <a:srgbClr val="FEFEFE"/>
                </a:solidFill>
                <a:latin typeface="Century Gothic"/>
                <a:ea typeface="Century Gothic"/>
                <a:cs typeface="Century Gothic"/>
                <a:sym typeface="Century Gothic"/>
              </a:rPr>
              <a:t>Smart Contracts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9"/>
        <p:cNvGrpSpPr/>
        <p:nvPr/>
      </p:nvGrpSpPr>
      <p:grpSpPr>
        <a:xfrm>
          <a:off x="0" y="0"/>
          <a:ext cx="0" cy="0"/>
          <a:chOff x="0" y="0"/>
          <a:chExt cx="0" cy="0"/>
        </a:xfrm>
      </p:grpSpPr>
      <p:sp>
        <p:nvSpPr>
          <p:cNvPr id="180" name="Shape 180"/>
          <p:cNvSpPr/>
          <p:nvPr/>
        </p:nvSpPr>
        <p:spPr>
          <a:xfrm>
            <a:off x="0" y="-3175"/>
            <a:ext cx="12192005" cy="6229806"/>
          </a:xfrm>
          <a:custGeom>
            <a:avLst/>
            <a:gdLst/>
            <a:ahLst/>
            <a:cxnLst/>
            <a:rect l="0" t="0" r="0" b="0"/>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tx="0" ty="0" sx="99997" sy="99997" flip="none" algn="tl"/>
          </a:blipFill>
          <a:ln>
            <a:noFill/>
          </a:ln>
        </p:spPr>
      </p:sp>
      <p:sp>
        <p:nvSpPr>
          <p:cNvPr id="181" name="Shape 181"/>
          <p:cNvSpPr/>
          <p:nvPr/>
        </p:nvSpPr>
        <p:spPr>
          <a:xfrm>
            <a:off x="643468" y="643466"/>
            <a:ext cx="10905066" cy="4592561"/>
          </a:xfrm>
          <a:prstGeom prst="roundRect">
            <a:avLst>
              <a:gd name="adj" fmla="val 3513"/>
            </a:avLst>
          </a:prstGeom>
          <a:solidFill>
            <a:schemeClr val="lt1"/>
          </a:solidFill>
          <a:ln w="15875" cap="rnd" cmpd="sng">
            <a:solidFill>
              <a:srgbClr val="0094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182" name="Shape 182"/>
          <p:cNvPicPr preferRelativeResize="0"/>
          <p:nvPr/>
        </p:nvPicPr>
        <p:blipFill rotWithShape="1">
          <a:blip r:embed="rId4">
            <a:alphaModFix/>
          </a:blip>
          <a:srcRect/>
          <a:stretch/>
        </p:blipFill>
        <p:spPr>
          <a:xfrm>
            <a:off x="371476" y="105799"/>
            <a:ext cx="11444848" cy="6552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US" sz="4000" b="1" i="0" u="none" strike="noStrike" cap="none" dirty="0">
                <a:solidFill>
                  <a:srgbClr val="FEFEFE"/>
                </a:solidFill>
                <a:latin typeface="Century Gothic"/>
                <a:ea typeface="Century Gothic"/>
                <a:cs typeface="Century Gothic"/>
                <a:sym typeface="Century Gothic"/>
              </a:rPr>
              <a:t>Example – Apartment Rental</a:t>
            </a:r>
            <a:endParaRPr dirty="0"/>
          </a:p>
        </p:txBody>
      </p:sp>
      <p:sp>
        <p:nvSpPr>
          <p:cNvPr id="188" name="Shape 188"/>
          <p:cNvSpPr/>
          <p:nvPr/>
        </p:nvSpPr>
        <p:spPr>
          <a:xfrm>
            <a:off x="571502" y="3717905"/>
            <a:ext cx="1604645" cy="16287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9" name="Shape 189"/>
          <p:cNvSpPr/>
          <p:nvPr/>
        </p:nvSpPr>
        <p:spPr>
          <a:xfrm>
            <a:off x="3874452" y="3717904"/>
            <a:ext cx="1604645" cy="1628775"/>
          </a:xfrm>
          <a:prstGeom prst="ellipse">
            <a:avLst/>
          </a:prstGeom>
          <a:solidFill>
            <a:schemeClr val="accent1"/>
          </a:solidFill>
          <a:ln w="15875" cap="rnd" cmpd="sng">
            <a:solidFill>
              <a:srgbClr val="0090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Shape 190"/>
          <p:cNvSpPr/>
          <p:nvPr/>
        </p:nvSpPr>
        <p:spPr>
          <a:xfrm>
            <a:off x="7177402" y="3717903"/>
            <a:ext cx="1604645" cy="1628775"/>
          </a:xfrm>
          <a:prstGeom prst="ellipse">
            <a:avLst/>
          </a:prstGeom>
          <a:solidFill>
            <a:schemeClr val="accent1"/>
          </a:solidFill>
          <a:ln w="15875" cap="rnd" cmpd="sng">
            <a:solidFill>
              <a:srgbClr val="0090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1" name="Shape 191"/>
          <p:cNvSpPr/>
          <p:nvPr/>
        </p:nvSpPr>
        <p:spPr>
          <a:xfrm>
            <a:off x="2553783" y="4022702"/>
            <a:ext cx="891131" cy="904532"/>
          </a:xfrm>
          <a:prstGeom prst="ellipse">
            <a:avLst/>
          </a:prstGeom>
          <a:solidFill>
            <a:schemeClr val="accent1"/>
          </a:solidFill>
          <a:ln w="15875" cap="rnd" cmpd="sng">
            <a:solidFill>
              <a:srgbClr val="0090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2" name="Shape 192"/>
          <p:cNvSpPr/>
          <p:nvPr/>
        </p:nvSpPr>
        <p:spPr>
          <a:xfrm>
            <a:off x="5908635" y="4080024"/>
            <a:ext cx="891131" cy="904532"/>
          </a:xfrm>
          <a:prstGeom prst="ellipse">
            <a:avLst/>
          </a:prstGeom>
          <a:solidFill>
            <a:schemeClr val="accent1"/>
          </a:solidFill>
          <a:ln w="15875" cap="rnd" cmpd="sng">
            <a:solidFill>
              <a:srgbClr val="0090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3" name="Shape 193"/>
          <p:cNvSpPr/>
          <p:nvPr/>
        </p:nvSpPr>
        <p:spPr>
          <a:xfrm>
            <a:off x="928258" y="4080024"/>
            <a:ext cx="891131" cy="90453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4231208" y="4080024"/>
            <a:ext cx="891131" cy="90453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34158" y="4080024"/>
            <a:ext cx="891131" cy="90453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9138803" y="4080024"/>
            <a:ext cx="891131" cy="904532"/>
          </a:xfrm>
          <a:prstGeom prst="ellipse">
            <a:avLst/>
          </a:prstGeom>
          <a:solidFill>
            <a:schemeClr val="accent1"/>
          </a:solidFill>
          <a:ln w="15875" cap="rnd" cmpd="sng">
            <a:solidFill>
              <a:srgbClr val="0090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7" name="Shape 197"/>
          <p:cNvSpPr/>
          <p:nvPr/>
        </p:nvSpPr>
        <p:spPr>
          <a:xfrm>
            <a:off x="10490868" y="4080024"/>
            <a:ext cx="891131" cy="904532"/>
          </a:xfrm>
          <a:prstGeom prst="ellipse">
            <a:avLst/>
          </a:prstGeom>
          <a:solidFill>
            <a:schemeClr val="accent1"/>
          </a:solidFill>
          <a:ln w="15875" cap="rnd" cmpd="sng">
            <a:solidFill>
              <a:srgbClr val="0090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Shape 198"/>
          <p:cNvSpPr txBox="1"/>
          <p:nvPr/>
        </p:nvSpPr>
        <p:spPr>
          <a:xfrm rot="-3302922">
            <a:off x="1355070" y="2582458"/>
            <a:ext cx="1816383"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0" i="0" u="none" strike="noStrike" cap="none">
                <a:solidFill>
                  <a:schemeClr val="lt1"/>
                </a:solidFill>
                <a:latin typeface="Century Gothic"/>
                <a:ea typeface="Century Gothic"/>
                <a:cs typeface="Century Gothic"/>
                <a:sym typeface="Century Gothic"/>
              </a:rPr>
              <a:t>Rental fee payment</a:t>
            </a:r>
            <a:endParaRPr/>
          </a:p>
        </p:txBody>
      </p:sp>
      <p:sp>
        <p:nvSpPr>
          <p:cNvPr id="199" name="Shape 199"/>
          <p:cNvSpPr txBox="1"/>
          <p:nvPr/>
        </p:nvSpPr>
        <p:spPr>
          <a:xfrm rot="-3302922">
            <a:off x="4674415" y="2582456"/>
            <a:ext cx="1816383"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a:solidFill>
                  <a:schemeClr val="lt1"/>
                </a:solidFill>
                <a:latin typeface="Century Gothic"/>
                <a:ea typeface="Century Gothic"/>
                <a:cs typeface="Century Gothic"/>
                <a:sym typeface="Century Gothic"/>
              </a:rPr>
              <a:t>Digital Key Created</a:t>
            </a:r>
            <a:endParaRPr/>
          </a:p>
        </p:txBody>
      </p:sp>
      <p:sp>
        <p:nvSpPr>
          <p:cNvPr id="200" name="Shape 200"/>
          <p:cNvSpPr txBox="1"/>
          <p:nvPr/>
        </p:nvSpPr>
        <p:spPr>
          <a:xfrm rot="-3302922">
            <a:off x="7993760" y="2582455"/>
            <a:ext cx="1816383"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a:solidFill>
                  <a:schemeClr val="lt1"/>
                </a:solidFill>
                <a:latin typeface="Century Gothic"/>
                <a:ea typeface="Century Gothic"/>
                <a:cs typeface="Century Gothic"/>
                <a:sym typeface="Century Gothic"/>
              </a:rPr>
              <a:t>Contract</a:t>
            </a:r>
            <a:endParaRPr/>
          </a:p>
          <a:p>
            <a:pPr marL="0" marR="0" lvl="0" indent="0" algn="l" rtl="0">
              <a:spcBef>
                <a:spcPts val="0"/>
              </a:spcBef>
              <a:spcAft>
                <a:spcPts val="0"/>
              </a:spcAft>
              <a:buNone/>
            </a:pPr>
            <a:r>
              <a:rPr lang="en-US" sz="2200">
                <a:solidFill>
                  <a:schemeClr val="lt1"/>
                </a:solidFill>
                <a:latin typeface="Century Gothic"/>
                <a:ea typeface="Century Gothic"/>
                <a:cs typeface="Century Gothic"/>
                <a:sym typeface="Century Gothic"/>
              </a:rPr>
              <a:t>Date</a:t>
            </a:r>
            <a:endParaRPr/>
          </a:p>
        </p:txBody>
      </p:sp>
      <p:sp>
        <p:nvSpPr>
          <p:cNvPr id="201" name="Shape 201"/>
          <p:cNvSpPr txBox="1"/>
          <p:nvPr/>
        </p:nvSpPr>
        <p:spPr>
          <a:xfrm rot="-3302922">
            <a:off x="1447416" y="5566095"/>
            <a:ext cx="1895690" cy="64633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Held until contract date</a:t>
            </a:r>
            <a:endParaRPr/>
          </a:p>
        </p:txBody>
      </p:sp>
      <p:sp>
        <p:nvSpPr>
          <p:cNvPr id="202" name="Shape 202"/>
          <p:cNvSpPr txBox="1"/>
          <p:nvPr/>
        </p:nvSpPr>
        <p:spPr>
          <a:xfrm rot="-3302922">
            <a:off x="4812007" y="5623416"/>
            <a:ext cx="1895690" cy="64633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Held until contract date</a:t>
            </a:r>
            <a:endParaRPr/>
          </a:p>
        </p:txBody>
      </p:sp>
      <p:sp>
        <p:nvSpPr>
          <p:cNvPr id="203" name="Shape 203"/>
          <p:cNvSpPr txBox="1"/>
          <p:nvPr/>
        </p:nvSpPr>
        <p:spPr>
          <a:xfrm rot="-3302922">
            <a:off x="9320607" y="5644972"/>
            <a:ext cx="1943812"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Funds Released</a:t>
            </a:r>
            <a:endParaRPr/>
          </a:p>
        </p:txBody>
      </p:sp>
      <p:sp>
        <p:nvSpPr>
          <p:cNvPr id="204" name="Shape 204"/>
          <p:cNvSpPr txBox="1"/>
          <p:nvPr/>
        </p:nvSpPr>
        <p:spPr>
          <a:xfrm rot="-3302922">
            <a:off x="8025784" y="5704593"/>
            <a:ext cx="1895690"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Key Released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8"/>
        <p:cNvGrpSpPr/>
        <p:nvPr/>
      </p:nvGrpSpPr>
      <p:grpSpPr>
        <a:xfrm>
          <a:off x="0" y="0"/>
          <a:ext cx="0" cy="0"/>
          <a:chOff x="0" y="0"/>
          <a:chExt cx="0" cy="0"/>
        </a:xfrm>
      </p:grpSpPr>
      <p:sp>
        <p:nvSpPr>
          <p:cNvPr id="209" name="Shape 209"/>
          <p:cNvSpPr/>
          <p:nvPr/>
        </p:nvSpPr>
        <p:spPr>
          <a:xfrm>
            <a:off x="0" y="-3175"/>
            <a:ext cx="12192000" cy="5203825"/>
          </a:xfrm>
          <a:custGeom>
            <a:avLst/>
            <a:gdLst/>
            <a:ahLst/>
            <a:cxnLst/>
            <a:rect l="0" t="0" r="0" b="0"/>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sp>
      <p:sp>
        <p:nvSpPr>
          <p:cNvPr id="210" name="Shape 21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1" name="Shape 211"/>
          <p:cNvSpPr/>
          <p:nvPr/>
        </p:nvSpPr>
        <p:spPr>
          <a:xfrm rot="-5400000">
            <a:off x="-650724" y="650724"/>
            <a:ext cx="6858000" cy="5556552"/>
          </a:xfrm>
          <a:custGeom>
            <a:avLst/>
            <a:gdLst/>
            <a:ahLst/>
            <a:cxnLst/>
            <a:rect l="0" t="0" r="0" b="0"/>
            <a:pathLst>
              <a:path w="6858000" h="5556552" extrusionOk="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txBox="1">
            <a:spLocks noGrp="1"/>
          </p:cNvSpPr>
          <p:nvPr>
            <p:ph type="title"/>
          </p:nvPr>
        </p:nvSpPr>
        <p:spPr>
          <a:xfrm>
            <a:off x="6095999" y="1032918"/>
            <a:ext cx="5452533" cy="479216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EFEFE"/>
              </a:buClr>
              <a:buSzPts val="6600"/>
              <a:buFont typeface="Century Gothic"/>
              <a:buNone/>
            </a:pPr>
            <a:r>
              <a:rPr lang="en-US" sz="6600" b="1" i="0" u="none" strike="noStrike" cap="none">
                <a:solidFill>
                  <a:srgbClr val="FEFEFE"/>
                </a:solidFill>
                <a:latin typeface="Century Gothic"/>
                <a:ea typeface="Century Gothic"/>
                <a:cs typeface="Century Gothic"/>
                <a:sym typeface="Century Gothic"/>
              </a:rPr>
              <a:t>Ethereum in Smart Contracts</a:t>
            </a:r>
            <a:endParaRPr/>
          </a:p>
        </p:txBody>
      </p:sp>
      <p:pic>
        <p:nvPicPr>
          <p:cNvPr id="213" name="Shape 213"/>
          <p:cNvPicPr preferRelativeResize="0"/>
          <p:nvPr/>
        </p:nvPicPr>
        <p:blipFill>
          <a:blip r:embed="rId4">
            <a:alphaModFix/>
          </a:blip>
          <a:stretch>
            <a:fillRect/>
          </a:stretch>
        </p:blipFill>
        <p:spPr>
          <a:xfrm>
            <a:off x="788975" y="1165800"/>
            <a:ext cx="2820425" cy="452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Shape 218"/>
          <p:cNvPicPr preferRelativeResize="0"/>
          <p:nvPr/>
        </p:nvPicPr>
        <p:blipFill rotWithShape="1">
          <a:blip r:embed="rId3">
            <a:alphaModFix amt="45000"/>
          </a:blip>
          <a:srcRect/>
          <a:stretch/>
        </p:blipFill>
        <p:spPr>
          <a:xfrm>
            <a:off x="7904550" y="2006600"/>
            <a:ext cx="4111075" cy="4664075"/>
          </a:xfrm>
          <a:prstGeom prst="rect">
            <a:avLst/>
          </a:prstGeom>
          <a:noFill/>
          <a:ln>
            <a:noFill/>
          </a:ln>
          <a:effectLst>
            <a:outerShdw blurRad="57150" dist="19050" dir="5400000" algn="bl" rotWithShape="0">
              <a:srgbClr val="000000">
                <a:alpha val="50000"/>
              </a:srgbClr>
            </a:outerShdw>
          </a:effectLst>
        </p:spPr>
      </p:pic>
      <p:sp>
        <p:nvSpPr>
          <p:cNvPr id="219" name="Shape 21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US" sz="4000" b="1" i="0" u="none" strike="noStrike" cap="none">
                <a:solidFill>
                  <a:srgbClr val="FEFEFE"/>
                </a:solidFill>
                <a:latin typeface="Century Gothic"/>
                <a:ea typeface="Century Gothic"/>
                <a:cs typeface="Century Gothic"/>
                <a:sym typeface="Century Gothic"/>
              </a:rPr>
              <a:t>What is Ethereum ?</a:t>
            </a:r>
            <a:endParaRPr/>
          </a:p>
        </p:txBody>
      </p:sp>
      <p:sp>
        <p:nvSpPr>
          <p:cNvPr id="220" name="Shape 220"/>
          <p:cNvSpPr txBox="1">
            <a:spLocks noGrp="1"/>
          </p:cNvSpPr>
          <p:nvPr>
            <p:ph type="body" idx="1"/>
          </p:nvPr>
        </p:nvSpPr>
        <p:spPr>
          <a:xfrm>
            <a:off x="810000" y="2520381"/>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SzPts val="3200"/>
              <a:buFont typeface="Noto Sans Symbols"/>
              <a:buNone/>
            </a:pPr>
            <a:r>
              <a:rPr lang="en-US" sz="3200" b="0" i="0" u="none" strike="noStrike" cap="none" dirty="0">
                <a:solidFill>
                  <a:schemeClr val="lt1"/>
                </a:solidFill>
                <a:latin typeface="Century Gothic"/>
                <a:ea typeface="Century Gothic"/>
                <a:cs typeface="Century Gothic"/>
                <a:sym typeface="Century Gothic"/>
              </a:rPr>
              <a:t>Ethereum is a decentralized platform that runs smart contracts</a:t>
            </a:r>
            <a:endParaRPr sz="18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762</Words>
  <Application>Microsoft Office PowerPoint</Application>
  <PresentationFormat>Widescreen</PresentationFormat>
  <Paragraphs>128</Paragraphs>
  <Slides>21</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Century Gothic</vt:lpstr>
      <vt:lpstr>Courier New</vt:lpstr>
      <vt:lpstr>Noto Sans Symbols</vt:lpstr>
      <vt:lpstr>Quotable</vt:lpstr>
      <vt:lpstr>Quotable</vt:lpstr>
      <vt:lpstr>Design of Smart Contracts in Decentralized Systems</vt:lpstr>
      <vt:lpstr>Introduction to Smart Contracts</vt:lpstr>
      <vt:lpstr>What are  Smart Contracts</vt:lpstr>
      <vt:lpstr>How do they work</vt:lpstr>
      <vt:lpstr>Traditional Contracts   VS   Smart Contracts</vt:lpstr>
      <vt:lpstr>PowerPoint Presentation</vt:lpstr>
      <vt:lpstr>Example – Apartment Rental</vt:lpstr>
      <vt:lpstr>Ethereum in Smart Contracts</vt:lpstr>
      <vt:lpstr>What is Ethereum ?</vt:lpstr>
      <vt:lpstr>Ethereum Virtual Machine (EVM)</vt:lpstr>
      <vt:lpstr>Tokens</vt:lpstr>
      <vt:lpstr>ERC-20</vt:lpstr>
      <vt:lpstr>ERC-20</vt:lpstr>
      <vt:lpstr>ERC-20</vt:lpstr>
      <vt:lpstr>PowerPoint Presentation</vt:lpstr>
      <vt:lpstr>Traditional Payroll System</vt:lpstr>
      <vt:lpstr>Payroll System using Smart Contract</vt:lpstr>
      <vt:lpstr>Technologies</vt:lpstr>
      <vt:lpstr> Solidity</vt:lpstr>
      <vt:lpstr>        Remix </vt:lpstr>
      <vt:lpstr>Solidity by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Smart Contracts in Decentralized Systems</dc:title>
  <dc:creator>Jaya Chandra Bathula</dc:creator>
  <cp:lastModifiedBy>Jaya Chandra Bathula</cp:lastModifiedBy>
  <cp:revision>16</cp:revision>
  <dcterms:modified xsi:type="dcterms:W3CDTF">2018-04-11T07:41:14Z</dcterms:modified>
</cp:coreProperties>
</file>