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bdad2482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bdad2482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bdad2482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bdad2482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bdad2482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bdad2482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bdad2482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bdad2482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bdad2482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bdad2482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bdad2482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bdad2482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bdad2482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bdad2482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3700"/>
              <a:t>Report - Walmart Sales Data Visualization Process</a:t>
            </a:r>
            <a:endParaRPr sz="370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fontScale="62500" lnSpcReduction="20000"/>
          </a:bodyPr>
          <a:lstStyle/>
          <a:p>
            <a:pPr indent="0" lvl="0" marL="0" rtl="0" algn="r">
              <a:spcBef>
                <a:spcPts val="0"/>
              </a:spcBef>
              <a:spcAft>
                <a:spcPts val="0"/>
              </a:spcAft>
              <a:buNone/>
            </a:pPr>
            <a:r>
              <a:rPr lang="en"/>
              <a:t>By,</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Jaya Ganesh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Selection &amp; Data fetching :</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For this visualization I’ve used the Sales report of Walmart </a:t>
            </a:r>
            <a:r>
              <a:rPr lang="en"/>
              <a:t>available</a:t>
            </a:r>
            <a:r>
              <a:rPr lang="en"/>
              <a:t> in a GitHub Repo. The data is </a:t>
            </a:r>
            <a:r>
              <a:rPr lang="en"/>
              <a:t>available</a:t>
            </a:r>
            <a:r>
              <a:rPr lang="en"/>
              <a:t> as a CSV File. To fetch the data I’ve used the Pandas library of Python. </a:t>
            </a:r>
            <a:endParaRPr/>
          </a:p>
          <a:p>
            <a:pPr indent="0" lvl="0" marL="0" rtl="0" algn="l">
              <a:spcBef>
                <a:spcPts val="1200"/>
              </a:spcBef>
              <a:spcAft>
                <a:spcPts val="0"/>
              </a:spcAft>
              <a:buNone/>
            </a:pPr>
            <a:r>
              <a:rPr lang="en" sz="2700"/>
              <a:t>Data processing and cleaning steps : </a:t>
            </a:r>
            <a:endParaRPr sz="2700"/>
          </a:p>
          <a:p>
            <a:pPr indent="0" lvl="0" marL="0" rtl="0" algn="l">
              <a:spcBef>
                <a:spcPts val="1200"/>
              </a:spcBef>
              <a:spcAft>
                <a:spcPts val="1200"/>
              </a:spcAft>
              <a:buNone/>
            </a:pPr>
            <a:r>
              <a:rPr lang="en"/>
              <a:t>	As of the Data </a:t>
            </a:r>
            <a:r>
              <a:rPr lang="en"/>
              <a:t>processing and Cleaning processes, the data itself is good enough from the source to work with or visualize it. So, no processes were performed. If necessary we can do any cleaning required.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114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Explanation of the visualizations created and the insights derived :</a:t>
            </a:r>
            <a:endParaRPr/>
          </a:p>
        </p:txBody>
      </p:sp>
      <p:sp>
        <p:nvSpPr>
          <p:cNvPr id="72" name="Google Shape;72;p15"/>
          <p:cNvSpPr txBox="1"/>
          <p:nvPr>
            <p:ph idx="1" type="body"/>
          </p:nvPr>
        </p:nvSpPr>
        <p:spPr>
          <a:xfrm>
            <a:off x="311700" y="1589525"/>
            <a:ext cx="8520600" cy="297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Card :</a:t>
            </a:r>
            <a:endParaRPr b="1"/>
          </a:p>
          <a:p>
            <a:pPr indent="0" lvl="0" marL="0" rtl="0" algn="l">
              <a:spcBef>
                <a:spcPts val="1200"/>
              </a:spcBef>
              <a:spcAft>
                <a:spcPts val="0"/>
              </a:spcAft>
              <a:buNone/>
            </a:pPr>
            <a:r>
              <a:rPr lang="en"/>
              <a:t>No.of Cards : 6</a:t>
            </a:r>
            <a:endParaRPr/>
          </a:p>
          <a:p>
            <a:pPr indent="0" lvl="0" marL="0" rtl="0" algn="l">
              <a:spcBef>
                <a:spcPts val="1200"/>
              </a:spcBef>
              <a:spcAft>
                <a:spcPts val="0"/>
              </a:spcAft>
              <a:buNone/>
            </a:pPr>
            <a:r>
              <a:rPr lang="en"/>
              <a:t>Info provided : Total No.of Customers, Total Sales, Customer Segments, Product Categories, Product Sub-Categories, No.of Products.</a:t>
            </a:r>
            <a:endParaRPr/>
          </a:p>
          <a:p>
            <a:pPr indent="0" lvl="0" marL="0" rtl="0" algn="l">
              <a:spcBef>
                <a:spcPts val="1200"/>
              </a:spcBef>
              <a:spcAft>
                <a:spcPts val="1200"/>
              </a:spcAft>
              <a:buNone/>
            </a:pPr>
            <a:r>
              <a:rPr lang="en"/>
              <a:t>	The Card visualizations provide major informations like Total sales, Total No.of customers etc., as mentioned above. All the 6 card visualizations change as per the changes made in any other visualizations.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101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Explanation of the visualizations created and the insights derived :</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464425"/>
            <a:ext cx="8520600" cy="310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Gauge Chart : </a:t>
            </a:r>
            <a:endParaRPr b="1"/>
          </a:p>
          <a:p>
            <a:pPr indent="0" lvl="0" marL="0" rtl="0" algn="l">
              <a:spcBef>
                <a:spcPts val="1200"/>
              </a:spcBef>
              <a:spcAft>
                <a:spcPts val="0"/>
              </a:spcAft>
              <a:buNone/>
            </a:pPr>
            <a:r>
              <a:rPr lang="en"/>
              <a:t>No.of Gauge chart : 1</a:t>
            </a:r>
            <a:endParaRPr/>
          </a:p>
          <a:p>
            <a:pPr indent="0" lvl="0" marL="0" rtl="0" algn="l">
              <a:spcBef>
                <a:spcPts val="1200"/>
              </a:spcBef>
              <a:spcAft>
                <a:spcPts val="0"/>
              </a:spcAft>
              <a:buNone/>
            </a:pPr>
            <a:r>
              <a:rPr lang="en"/>
              <a:t>Info provided : Total Profit</a:t>
            </a:r>
            <a:endParaRPr/>
          </a:p>
          <a:p>
            <a:pPr indent="0" lvl="0" marL="0" rtl="0" algn="l">
              <a:spcBef>
                <a:spcPts val="1200"/>
              </a:spcBef>
              <a:spcAft>
                <a:spcPts val="1200"/>
              </a:spcAft>
              <a:buNone/>
            </a:pPr>
            <a:r>
              <a:rPr lang="en"/>
              <a:t>	Gauge chart provides the Total profit earned. The reason why I chose Gauge chart to display profit is that, if we had any target to be achieved we can have that in Gauge chart so that we can compare the Earned Profit and Target Profit. In this case we don’t have any target, so nothing set. If needed we can set a target profit.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94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Explanation of the visualizations created and the insights derived :</a:t>
            </a:r>
            <a:endParaRPr/>
          </a:p>
          <a:p>
            <a:pPr indent="0" lvl="0" marL="0" rtl="0" algn="l">
              <a:spcBef>
                <a:spcPts val="0"/>
              </a:spcBef>
              <a:spcAft>
                <a:spcPts val="0"/>
              </a:spcAft>
              <a:buClr>
                <a:schemeClr val="dk1"/>
              </a:buClr>
              <a:buSzPct val="36666"/>
              <a:buFont typeface="Arial"/>
              <a:buNone/>
            </a:pPr>
            <a:r>
              <a:t/>
            </a:r>
            <a:endParaRPr/>
          </a:p>
        </p:txBody>
      </p:sp>
      <p:sp>
        <p:nvSpPr>
          <p:cNvPr id="84" name="Google Shape;84;p17"/>
          <p:cNvSpPr txBox="1"/>
          <p:nvPr>
            <p:ph idx="1" type="body"/>
          </p:nvPr>
        </p:nvSpPr>
        <p:spPr>
          <a:xfrm>
            <a:off x="311700" y="1386125"/>
            <a:ext cx="8520600" cy="318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Donut chart : </a:t>
            </a:r>
            <a:endParaRPr/>
          </a:p>
          <a:p>
            <a:pPr indent="0" lvl="0" marL="0" rtl="0" algn="l">
              <a:spcBef>
                <a:spcPts val="1200"/>
              </a:spcBef>
              <a:spcAft>
                <a:spcPts val="0"/>
              </a:spcAft>
              <a:buNone/>
            </a:pPr>
            <a:r>
              <a:rPr lang="en"/>
              <a:t>No.of Donut chart : 1</a:t>
            </a:r>
            <a:endParaRPr/>
          </a:p>
          <a:p>
            <a:pPr indent="0" lvl="0" marL="0" rtl="0" algn="l">
              <a:spcBef>
                <a:spcPts val="1200"/>
              </a:spcBef>
              <a:spcAft>
                <a:spcPts val="0"/>
              </a:spcAft>
              <a:buNone/>
            </a:pPr>
            <a:r>
              <a:rPr lang="en"/>
              <a:t>Info provided : Profit by Customer Segment</a:t>
            </a:r>
            <a:endParaRPr/>
          </a:p>
          <a:p>
            <a:pPr indent="0" lvl="0" marL="0" rtl="0" algn="l">
              <a:spcBef>
                <a:spcPts val="1200"/>
              </a:spcBef>
              <a:spcAft>
                <a:spcPts val="1200"/>
              </a:spcAft>
              <a:buNone/>
            </a:pPr>
            <a:r>
              <a:rPr lang="en"/>
              <a:t>	The Donut chart provides the Profit earned as per various segments of customers, so that we can focus more on the less profit yielding segments to promote the sales and try to maximize the profit on all segments. The Donut Chart is also dynamic as it changes in </a:t>
            </a:r>
            <a:r>
              <a:rPr lang="en"/>
              <a:t>regards to the changes made in any other visualization.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95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Explanation of the visualizations created and the insights derived :</a:t>
            </a:r>
            <a:endParaRPr/>
          </a:p>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t/>
            </a:r>
            <a:endParaRPr/>
          </a:p>
        </p:txBody>
      </p:sp>
      <p:sp>
        <p:nvSpPr>
          <p:cNvPr id="90" name="Google Shape;90;p18"/>
          <p:cNvSpPr txBox="1"/>
          <p:nvPr>
            <p:ph idx="1" type="body"/>
          </p:nvPr>
        </p:nvSpPr>
        <p:spPr>
          <a:xfrm>
            <a:off x="311700" y="1401725"/>
            <a:ext cx="8520600" cy="316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Bar Chart :</a:t>
            </a:r>
            <a:endParaRPr b="1"/>
          </a:p>
          <a:p>
            <a:pPr indent="0" lvl="0" marL="0" rtl="0" algn="l">
              <a:spcBef>
                <a:spcPts val="1200"/>
              </a:spcBef>
              <a:spcAft>
                <a:spcPts val="0"/>
              </a:spcAft>
              <a:buNone/>
            </a:pPr>
            <a:r>
              <a:rPr lang="en"/>
              <a:t>No.of Bar charts : 1</a:t>
            </a:r>
            <a:endParaRPr/>
          </a:p>
          <a:p>
            <a:pPr indent="0" lvl="0" marL="0" rtl="0" algn="l">
              <a:spcBef>
                <a:spcPts val="1200"/>
              </a:spcBef>
              <a:spcAft>
                <a:spcPts val="0"/>
              </a:spcAft>
              <a:buNone/>
            </a:pPr>
            <a:r>
              <a:rPr lang="en"/>
              <a:t>Info provided : Sales by products</a:t>
            </a:r>
            <a:endParaRPr/>
          </a:p>
          <a:p>
            <a:pPr indent="0" lvl="0" marL="0" rtl="0" algn="l">
              <a:spcBef>
                <a:spcPts val="1200"/>
              </a:spcBef>
              <a:spcAft>
                <a:spcPts val="1200"/>
              </a:spcAft>
              <a:buNone/>
            </a:pPr>
            <a:r>
              <a:rPr lang="en"/>
              <a:t>	The Bar chart depicts the Sales </a:t>
            </a:r>
            <a:r>
              <a:rPr lang="en"/>
              <a:t>happened</a:t>
            </a:r>
            <a:r>
              <a:rPr lang="en"/>
              <a:t> by </a:t>
            </a:r>
            <a:r>
              <a:rPr lang="en"/>
              <a:t>products</a:t>
            </a:r>
            <a:r>
              <a:rPr lang="en"/>
              <a:t> which is segregated by Sub-Categories of Products and Grouped by the Product Categories. Hence, showing us the </a:t>
            </a:r>
            <a:r>
              <a:rPr lang="en"/>
              <a:t>Subcategories</a:t>
            </a:r>
            <a:r>
              <a:rPr lang="en"/>
              <a:t> and Categories of the Sales where the figures are high and 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95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Explanation of the visualizations created and the insights derived :</a:t>
            </a:r>
            <a:endParaRPr/>
          </a:p>
        </p:txBody>
      </p:sp>
      <p:sp>
        <p:nvSpPr>
          <p:cNvPr id="96" name="Google Shape;96;p19"/>
          <p:cNvSpPr txBox="1"/>
          <p:nvPr>
            <p:ph idx="1" type="body"/>
          </p:nvPr>
        </p:nvSpPr>
        <p:spPr>
          <a:xfrm>
            <a:off x="311700" y="1401725"/>
            <a:ext cx="8520600" cy="316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Pie Chart :</a:t>
            </a:r>
            <a:endParaRPr b="1"/>
          </a:p>
          <a:p>
            <a:pPr indent="0" lvl="0" marL="0" rtl="0" algn="l">
              <a:spcBef>
                <a:spcPts val="1200"/>
              </a:spcBef>
              <a:spcAft>
                <a:spcPts val="0"/>
              </a:spcAft>
              <a:buNone/>
            </a:pPr>
            <a:r>
              <a:rPr lang="en"/>
              <a:t>No.Of Pie Charts : 1</a:t>
            </a:r>
            <a:endParaRPr/>
          </a:p>
          <a:p>
            <a:pPr indent="0" lvl="0" marL="0" rtl="0" algn="l">
              <a:spcBef>
                <a:spcPts val="1200"/>
              </a:spcBef>
              <a:spcAft>
                <a:spcPts val="0"/>
              </a:spcAft>
              <a:buNone/>
            </a:pPr>
            <a:r>
              <a:rPr lang="en"/>
              <a:t>Info provided : Sales by State</a:t>
            </a:r>
            <a:endParaRPr/>
          </a:p>
          <a:p>
            <a:pPr indent="0" lvl="0" marL="0" rtl="0" algn="l">
              <a:spcBef>
                <a:spcPts val="1200"/>
              </a:spcBef>
              <a:spcAft>
                <a:spcPts val="1200"/>
              </a:spcAft>
              <a:buNone/>
            </a:pPr>
            <a:r>
              <a:rPr lang="en"/>
              <a:t>	The Pie chart </a:t>
            </a:r>
            <a:r>
              <a:rPr lang="en"/>
              <a:t>provides</a:t>
            </a:r>
            <a:r>
              <a:rPr lang="en"/>
              <a:t> the Sales happened in each state. Thus providing us the insight on where more focus is required and where we have </a:t>
            </a:r>
            <a:r>
              <a:rPr lang="en"/>
              <a:t>already</a:t>
            </a:r>
            <a:r>
              <a:rPr lang="en"/>
              <a:t> captured the market. The Pie chart is also a dynamic chart that changes with any change made in other visualizations.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