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6" r:id="rId1"/>
  </p:sldMasterIdLst>
  <p:notesMasterIdLst>
    <p:notesMasterId r:id="rId55"/>
  </p:notesMasterIdLst>
  <p:sldIdLst>
    <p:sldId id="256" r:id="rId2"/>
    <p:sldId id="258" r:id="rId3"/>
    <p:sldId id="259" r:id="rId4"/>
    <p:sldId id="260" r:id="rId5"/>
    <p:sldId id="269" r:id="rId6"/>
    <p:sldId id="270" r:id="rId7"/>
    <p:sldId id="310" r:id="rId8"/>
    <p:sldId id="271" r:id="rId9"/>
    <p:sldId id="273" r:id="rId10"/>
    <p:sldId id="277" r:id="rId11"/>
    <p:sldId id="281" r:id="rId12"/>
    <p:sldId id="272" r:id="rId13"/>
    <p:sldId id="276" r:id="rId14"/>
    <p:sldId id="275" r:id="rId15"/>
    <p:sldId id="313" r:id="rId16"/>
    <p:sldId id="261" r:id="rId17"/>
    <p:sldId id="309" r:id="rId18"/>
    <p:sldId id="262" r:id="rId19"/>
    <p:sldId id="263" r:id="rId20"/>
    <p:sldId id="265" r:id="rId21"/>
    <p:sldId id="283" r:id="rId22"/>
    <p:sldId id="282" r:id="rId23"/>
    <p:sldId id="284" r:id="rId24"/>
    <p:sldId id="278" r:id="rId25"/>
    <p:sldId id="285" r:id="rId26"/>
    <p:sldId id="286" r:id="rId27"/>
    <p:sldId id="287" r:id="rId28"/>
    <p:sldId id="288" r:id="rId29"/>
    <p:sldId id="289" r:id="rId30"/>
    <p:sldId id="308" r:id="rId31"/>
    <p:sldId id="302" r:id="rId32"/>
    <p:sldId id="303" r:id="rId33"/>
    <p:sldId id="304" r:id="rId34"/>
    <p:sldId id="305" r:id="rId35"/>
    <p:sldId id="290" r:id="rId36"/>
    <p:sldId id="291" r:id="rId37"/>
    <p:sldId id="292" r:id="rId38"/>
    <p:sldId id="293" r:id="rId39"/>
    <p:sldId id="294" r:id="rId40"/>
    <p:sldId id="295" r:id="rId41"/>
    <p:sldId id="296" r:id="rId42"/>
    <p:sldId id="297" r:id="rId43"/>
    <p:sldId id="298" r:id="rId44"/>
    <p:sldId id="306" r:id="rId45"/>
    <p:sldId id="267" r:id="rId46"/>
    <p:sldId id="300" r:id="rId47"/>
    <p:sldId id="301" r:id="rId48"/>
    <p:sldId id="307" r:id="rId49"/>
    <p:sldId id="266" r:id="rId50"/>
    <p:sldId id="299" r:id="rId51"/>
    <p:sldId id="279" r:id="rId52"/>
    <p:sldId id="311" r:id="rId53"/>
    <p:sldId id="31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0"/>
    <p:restoredTop sz="94615"/>
  </p:normalViewPr>
  <p:slideViewPr>
    <p:cSldViewPr snapToGrid="0" snapToObjects="1">
      <p:cViewPr>
        <p:scale>
          <a:sx n="93" d="100"/>
          <a:sy n="93" d="100"/>
        </p:scale>
        <p:origin x="132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7E8AA-48EF-634D-8686-F1C5EC2825EB}" type="datetimeFigureOut">
              <a:rPr lang="en-US" smtClean="0"/>
              <a:t>12/30/17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8DDD4-F50D-5D4D-B53C-154D8D550638}" type="slidenum">
              <a:rPr lang="en-US" smtClean="0"/>
              <a:t>‹#›</a:t>
            </a:fld>
            <a:endParaRPr lang="en-US"/>
          </a:p>
        </p:txBody>
      </p:sp>
    </p:spTree>
    <p:extLst>
      <p:ext uri="{BB962C8B-B14F-4D97-AF65-F5344CB8AC3E}">
        <p14:creationId xmlns:p14="http://schemas.microsoft.com/office/powerpoint/2010/main" val="199484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12/30/17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5" name="Straight Connector 4"/>
          <p:cNvCxnSpPr/>
          <p:nvPr userDrawn="1"/>
        </p:nvCxnSpPr>
        <p:spPr>
          <a:xfrm>
            <a:off x="0" y="679116"/>
            <a:ext cx="12192000" cy="1"/>
          </a:xfrm>
          <a:prstGeom prst="line">
            <a:avLst/>
          </a:prstGeom>
          <a:ln w="28575"/>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12/30/17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12/30/17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450115"/>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tiff"/><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emf"/><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emf"/><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png"/><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emf"/><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emf"/><Relationship Id="rId3" Type="http://schemas.openxmlformats.org/officeDocument/2006/relationships/image" Target="../media/image44.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emf"/><Relationship Id="rId3" Type="http://schemas.openxmlformats.org/officeDocument/2006/relationships/image" Target="../media/image45.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png"/><Relationship Id="rId3"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emf"/><Relationship Id="rId3"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png"/><Relationship Id="rId3"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emf"/><Relationship Id="rId3"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7.png"/><Relationship Id="rId3" Type="http://schemas.openxmlformats.org/officeDocument/2006/relationships/image" Target="../media/image5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9.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0.png"/><Relationship Id="rId3" Type="http://schemas.openxmlformats.org/officeDocument/2006/relationships/image" Target="../media/image61.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2.png"/><Relationship Id="rId3" Type="http://schemas.openxmlformats.org/officeDocument/2006/relationships/image" Target="../media/image6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4.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png"/><Relationship Id="rId6" Type="http://schemas.openxmlformats.org/officeDocument/2006/relationships/image" Target="../media/image11.emf"/><Relationship Id="rId7" Type="http://schemas.openxmlformats.org/officeDocument/2006/relationships/image" Target="../media/image12.png"/><Relationship Id="rId8" Type="http://schemas.openxmlformats.org/officeDocument/2006/relationships/image" Target="../media/image13.emf"/><Relationship Id="rId9"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7.tif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5.emf"/><Relationship Id="rId3" Type="http://schemas.openxmlformats.org/officeDocument/2006/relationships/image" Target="../media/image66.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latin typeface="Avenir Next" charset="0"/>
                <a:ea typeface="Avenir Next" charset="0"/>
                <a:cs typeface="Avenir Next" charset="0"/>
              </a:rPr>
              <a:t>DATA MINING</a:t>
            </a:r>
            <a:r>
              <a:rPr lang="en-US" dirty="0" smtClean="0">
                <a:latin typeface="Avenir Next" charset="0"/>
                <a:ea typeface="Avenir Next" charset="0"/>
                <a:cs typeface="Avenir Next" charset="0"/>
              </a:rPr>
              <a:t> </a:t>
            </a:r>
            <a:r>
              <a:rPr lang="en-US" sz="8800" dirty="0" smtClean="0">
                <a:latin typeface="Avenir Next" charset="0"/>
                <a:ea typeface="Avenir Next" charset="0"/>
                <a:cs typeface="Avenir Next" charset="0"/>
              </a:rPr>
              <a:t/>
            </a:r>
            <a:br>
              <a:rPr lang="en-US" sz="8800" dirty="0" smtClean="0">
                <a:latin typeface="Avenir Next" charset="0"/>
                <a:ea typeface="Avenir Next" charset="0"/>
                <a:cs typeface="Avenir Next" charset="0"/>
              </a:rPr>
            </a:br>
            <a:r>
              <a:rPr lang="en-US" sz="2400" dirty="0" smtClean="0">
                <a:latin typeface="Avenir Next" charset="0"/>
                <a:ea typeface="Avenir Next" charset="0"/>
                <a:cs typeface="Avenir Next" charset="0"/>
              </a:rPr>
              <a:t>GROUP ASSIGNMENT</a:t>
            </a:r>
            <a:endParaRPr lang="en-US" sz="8800" dirty="0">
              <a:latin typeface="Avenir Next" charset="0"/>
              <a:ea typeface="Avenir Next" charset="0"/>
              <a:cs typeface="Avenir Next" charset="0"/>
            </a:endParaRPr>
          </a:p>
        </p:txBody>
      </p:sp>
    </p:spTree>
    <p:extLst>
      <p:ext uri="{BB962C8B-B14F-4D97-AF65-F5344CB8AC3E}">
        <p14:creationId xmlns:p14="http://schemas.microsoft.com/office/powerpoint/2010/main" val="1326283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9805" y="873020"/>
            <a:ext cx="4325691" cy="338554"/>
          </a:xfrm>
          <a:prstGeom prst="rect">
            <a:avLst/>
          </a:prstGeom>
        </p:spPr>
        <p:txBody>
          <a:bodyPr wrap="square">
            <a:spAutoFit/>
          </a:bodyPr>
          <a:lstStyle/>
          <a:p>
            <a:r>
              <a:rPr lang="en-US" sz="1600" i="1" u="sng" dirty="0" smtClean="0">
                <a:latin typeface="Avenir Next" charset="0"/>
                <a:ea typeface="Avenir Next" charset="0"/>
                <a:cs typeface="Avenir Next" charset="0"/>
              </a:rPr>
              <a:t>ZERO AND NEAR ZERO VARIANCE</a:t>
            </a:r>
            <a:endParaRPr lang="en-US" sz="1600" i="1" u="sng" dirty="0">
              <a:latin typeface="Avenir Next" charset="0"/>
              <a:ea typeface="Avenir Next" charset="0"/>
              <a:cs typeface="Avenir Next"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86520" y="873020"/>
            <a:ext cx="4414526" cy="5706770"/>
          </a:xfrm>
          <a:prstGeom prst="rect">
            <a:avLst/>
          </a:prstGeom>
          <a:ln>
            <a:solidFill>
              <a:schemeClr val="tx1"/>
            </a:solidFill>
          </a:ln>
        </p:spPr>
      </p:pic>
      <p:sp>
        <p:nvSpPr>
          <p:cNvPr id="5" name="Rectangle 4"/>
          <p:cNvSpPr/>
          <p:nvPr/>
        </p:nvSpPr>
        <p:spPr>
          <a:xfrm>
            <a:off x="357664" y="1301637"/>
            <a:ext cx="3299937" cy="600164"/>
          </a:xfrm>
          <a:prstGeom prst="rect">
            <a:avLst/>
          </a:prstGeom>
        </p:spPr>
        <p:txBody>
          <a:bodyPr wrap="square">
            <a:spAutoFit/>
          </a:bodyPr>
          <a:lstStyle/>
          <a:p>
            <a:r>
              <a:rPr lang="en-US" sz="1100" dirty="0">
                <a:solidFill>
                  <a:srgbClr val="0070C0"/>
                </a:solidFill>
                <a:latin typeface="Courier New" charset="0"/>
                <a:ea typeface="Courier New" charset="0"/>
                <a:cs typeface="Courier New" charset="0"/>
              </a:rPr>
              <a:t>&gt; #Finding for Zero Variance&gt; </a:t>
            </a:r>
            <a:r>
              <a:rPr lang="en-US" sz="1100" dirty="0" err="1">
                <a:solidFill>
                  <a:srgbClr val="0070C0"/>
                </a:solidFill>
                <a:latin typeface="Courier New" charset="0"/>
                <a:ea typeface="Courier New" charset="0"/>
                <a:cs typeface="Courier New" charset="0"/>
              </a:rPr>
              <a:t>nzv</a:t>
            </a:r>
            <a:r>
              <a:rPr lang="en-US" sz="1100" dirty="0">
                <a:solidFill>
                  <a:srgbClr val="0070C0"/>
                </a:solidFill>
                <a:latin typeface="Courier New" charset="0"/>
                <a:ea typeface="Courier New" charset="0"/>
                <a:cs typeface="Courier New" charset="0"/>
              </a:rPr>
              <a:t> = </a:t>
            </a:r>
            <a:r>
              <a:rPr lang="en-US" sz="1100" dirty="0" err="1">
                <a:solidFill>
                  <a:srgbClr val="0070C0"/>
                </a:solidFill>
                <a:latin typeface="Courier New" charset="0"/>
                <a:ea typeface="Courier New" charset="0"/>
                <a:cs typeface="Courier New" charset="0"/>
              </a:rPr>
              <a:t>nearZeroVar</a:t>
            </a:r>
            <a:r>
              <a:rPr lang="en-US" sz="1100" dirty="0">
                <a:solidFill>
                  <a:srgbClr val="0070C0"/>
                </a:solidFill>
                <a:latin typeface="Courier New" charset="0"/>
                <a:ea typeface="Courier New" charset="0"/>
                <a:cs typeface="Courier New" charset="0"/>
              </a:rPr>
              <a:t>(</a:t>
            </a:r>
            <a:r>
              <a:rPr lang="en-US" sz="1100" dirty="0" err="1">
                <a:solidFill>
                  <a:srgbClr val="0070C0"/>
                </a:solidFill>
                <a:latin typeface="Courier New" charset="0"/>
                <a:ea typeface="Courier New" charset="0"/>
                <a:cs typeface="Courier New" charset="0"/>
              </a:rPr>
              <a:t>mydata</a:t>
            </a:r>
            <a:r>
              <a:rPr lang="en-US" sz="1100" dirty="0">
                <a:solidFill>
                  <a:srgbClr val="0070C0"/>
                </a:solidFill>
                <a:latin typeface="Courier New" charset="0"/>
                <a:ea typeface="Courier New" charset="0"/>
                <a:cs typeface="Courier New" charset="0"/>
              </a:rPr>
              <a:t>, </a:t>
            </a:r>
            <a:r>
              <a:rPr lang="en-US" sz="1100" dirty="0" err="1">
                <a:solidFill>
                  <a:srgbClr val="0070C0"/>
                </a:solidFill>
                <a:latin typeface="Courier New" charset="0"/>
                <a:ea typeface="Courier New" charset="0"/>
                <a:cs typeface="Courier New" charset="0"/>
              </a:rPr>
              <a:t>saveMetrics</a:t>
            </a:r>
            <a:r>
              <a:rPr lang="en-US" sz="1100" dirty="0">
                <a:solidFill>
                  <a:srgbClr val="0070C0"/>
                </a:solidFill>
                <a:latin typeface="Courier New" charset="0"/>
                <a:ea typeface="Courier New" charset="0"/>
                <a:cs typeface="Courier New" charset="0"/>
              </a:rPr>
              <a:t> = TRUE)</a:t>
            </a:r>
          </a:p>
        </p:txBody>
      </p:sp>
      <p:sp>
        <p:nvSpPr>
          <p:cNvPr id="10" name="TextBox 9"/>
          <p:cNvSpPr txBox="1"/>
          <p:nvPr/>
        </p:nvSpPr>
        <p:spPr>
          <a:xfrm>
            <a:off x="0" y="78127"/>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Exploratory Data Analysis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3</a:t>
            </a:r>
            <a:endParaRPr lang="en-US" sz="3200" dirty="0">
              <a:latin typeface="Copperplate Gothic Bold" charset="0"/>
              <a:ea typeface="Copperplate Gothic Bold" charset="0"/>
              <a:cs typeface="Copperplate Gothic Bold" charset="0"/>
            </a:endParaRPr>
          </a:p>
        </p:txBody>
      </p:sp>
      <p:sp>
        <p:nvSpPr>
          <p:cNvPr id="12" name="Rectangle 11"/>
          <p:cNvSpPr/>
          <p:nvPr/>
        </p:nvSpPr>
        <p:spPr>
          <a:xfrm>
            <a:off x="357664" y="2135901"/>
            <a:ext cx="6096000" cy="3293209"/>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“Frequency Ratio” which is the ratio of most prevalent value to the second most prevalent value has clearly put Customer ID to 1 as all values in the variable are unique. </a:t>
            </a:r>
            <a:endParaRPr lang="en-US" sz="1600" dirty="0">
              <a:latin typeface="Avenir Next" charset="0"/>
              <a:ea typeface="Avenir Next" charset="0"/>
              <a:cs typeface="Avenir Next" charset="0"/>
            </a:endParaRPr>
          </a:p>
          <a:p>
            <a:pPr marL="285750" indent="-285750" algn="just">
              <a:buFont typeface="Wingdings" charset="2"/>
              <a:buChar char="ü"/>
            </a:pPr>
            <a:endParaRPr lang="en-US" sz="1600" dirty="0" smtClean="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same can be easily seen from the percent Unique field which talks about the value uniqueness in the data. </a:t>
            </a:r>
          </a:p>
          <a:p>
            <a:pPr marL="285750" indent="-285750" algn="just">
              <a:buFont typeface="Wingdings" charset="2"/>
              <a:buChar char="ü"/>
            </a:pPr>
            <a:endParaRPr lang="en-US" sz="1600" dirty="0" smtClean="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Zero Variance being false tells us that there are no variables having data with zero variance.</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However, we do have few variables that have very low variance and the same has been marked as TRUE in the near zero variance field. </a:t>
            </a:r>
            <a:endParaRPr lang="en-US" sz="1600" dirty="0">
              <a:latin typeface="Avenir Next" charset="0"/>
              <a:ea typeface="Avenir Next" charset="0"/>
              <a:cs typeface="Avenir Next" charset="0"/>
            </a:endParaRPr>
          </a:p>
        </p:txBody>
      </p:sp>
    </p:spTree>
    <p:extLst>
      <p:ext uri="{BB962C8B-B14F-4D97-AF65-F5344CB8AC3E}">
        <p14:creationId xmlns:p14="http://schemas.microsoft.com/office/powerpoint/2010/main" val="1724586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1679" y="839650"/>
            <a:ext cx="6581942" cy="338554"/>
          </a:xfrm>
          <a:prstGeom prst="rect">
            <a:avLst/>
          </a:prstGeom>
        </p:spPr>
        <p:txBody>
          <a:bodyPr wrap="square">
            <a:spAutoFit/>
          </a:bodyPr>
          <a:lstStyle/>
          <a:p>
            <a:r>
              <a:rPr lang="en-US" sz="1600" i="1" u="sng" dirty="0" smtClean="0">
                <a:latin typeface="Avenir Next" charset="0"/>
                <a:ea typeface="Avenir Next" charset="0"/>
                <a:cs typeface="Avenir Next" charset="0"/>
              </a:rPr>
              <a:t>SEARCHING FOR CONSTANT VALUES</a:t>
            </a:r>
            <a:endParaRPr lang="en-US" sz="1600" i="1" u="sng" dirty="0">
              <a:latin typeface="Avenir Next" charset="0"/>
              <a:ea typeface="Avenir Next" charset="0"/>
              <a:cs typeface="Avenir Next" charset="0"/>
            </a:endParaRPr>
          </a:p>
        </p:txBody>
      </p:sp>
      <p:sp>
        <p:nvSpPr>
          <p:cNvPr id="10" name="TextBox 9"/>
          <p:cNvSpPr txBox="1"/>
          <p:nvPr/>
        </p:nvSpPr>
        <p:spPr>
          <a:xfrm>
            <a:off x="0" y="78127"/>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Exploratory Data Analysis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4</a:t>
            </a:r>
            <a:endParaRPr lang="en-US" sz="3200" dirty="0">
              <a:latin typeface="Copperplate Gothic Bold" charset="0"/>
              <a:ea typeface="Copperplate Gothic Bold" charset="0"/>
              <a:cs typeface="Copperplate Gothic Bold" charset="0"/>
            </a:endParaRPr>
          </a:p>
        </p:txBody>
      </p:sp>
      <p:sp>
        <p:nvSpPr>
          <p:cNvPr id="11" name="Rectangle 10"/>
          <p:cNvSpPr/>
          <p:nvPr/>
        </p:nvSpPr>
        <p:spPr>
          <a:xfrm>
            <a:off x="695016" y="1507077"/>
            <a:ext cx="10854888" cy="584775"/>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We checked the dataset for constant values. The Customer ID and random variables are unique with 20000 different values. </a:t>
            </a:r>
            <a:endParaRPr lang="en-US" sz="1600" dirty="0">
              <a:latin typeface="Avenir Next" charset="0"/>
              <a:ea typeface="Avenir Next" charset="0"/>
              <a:cs typeface="Avenir Nex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28962" y="2398782"/>
            <a:ext cx="10372084" cy="3592944"/>
          </a:xfrm>
          <a:prstGeom prst="rect">
            <a:avLst/>
          </a:prstGeom>
          <a:ln>
            <a:solidFill>
              <a:schemeClr val="tx1"/>
            </a:solidFill>
          </a:ln>
        </p:spPr>
      </p:pic>
    </p:spTree>
    <p:extLst>
      <p:ext uri="{BB962C8B-B14F-4D97-AF65-F5344CB8AC3E}">
        <p14:creationId xmlns:p14="http://schemas.microsoft.com/office/powerpoint/2010/main" val="165696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277873" y="1274429"/>
            <a:ext cx="4392195" cy="5162448"/>
            <a:chOff x="6277873" y="1274429"/>
            <a:chExt cx="4392195" cy="5162448"/>
          </a:xfrm>
        </p:grpSpPr>
        <p:pic>
          <p:nvPicPr>
            <p:cNvPr id="11" name="Picture 10"/>
            <p:cNvPicPr>
              <a:picLocks noChangeAspect="1"/>
            </p:cNvPicPr>
            <p:nvPr/>
          </p:nvPicPr>
          <p:blipFill>
            <a:blip r:embed="rId2"/>
            <a:stretch>
              <a:fillRect/>
            </a:stretch>
          </p:blipFill>
          <p:spPr>
            <a:xfrm>
              <a:off x="6277873" y="1274429"/>
              <a:ext cx="4358043" cy="3808232"/>
            </a:xfrm>
            <a:prstGeom prst="rect">
              <a:avLst/>
            </a:prstGeom>
          </p:spPr>
        </p:pic>
        <p:sp>
          <p:nvSpPr>
            <p:cNvPr id="15" name="Rectangle 14"/>
            <p:cNvSpPr/>
            <p:nvPr/>
          </p:nvSpPr>
          <p:spPr>
            <a:xfrm>
              <a:off x="6277873" y="5267326"/>
              <a:ext cx="4392195" cy="1169551"/>
            </a:xfrm>
            <a:prstGeom prst="rect">
              <a:avLst/>
            </a:prstGeom>
          </p:spPr>
          <p:txBody>
            <a:bodyPr wrap="square">
              <a:spAutoFit/>
            </a:bodyPr>
            <a:lstStyle/>
            <a:p>
              <a:pPr marL="285750" indent="-285750" algn="just">
                <a:buFont typeface="Wingdings" charset="2"/>
                <a:buChar char="ü"/>
              </a:pPr>
              <a:r>
                <a:rPr lang="en-US" sz="1400" dirty="0" smtClean="0">
                  <a:latin typeface="Avenir Next" charset="0"/>
                  <a:ea typeface="Avenir Next" charset="0"/>
                  <a:cs typeface="Avenir Next" charset="0"/>
                </a:rPr>
                <a:t>Of the two account types Savings account holders seems to be more than Current account holders when deciding to show interest for the promotional Personal Loan (TARGET =1) has higher balance. </a:t>
              </a:r>
              <a:endParaRPr lang="en-US" sz="1400" dirty="0">
                <a:latin typeface="Avenir Next" charset="0"/>
                <a:ea typeface="Avenir Next" charset="0"/>
                <a:cs typeface="Avenir Next" charset="0"/>
              </a:endParaRPr>
            </a:p>
          </p:txBody>
        </p:sp>
        <p:sp>
          <p:nvSpPr>
            <p:cNvPr id="16" name="Rectangle 15"/>
            <p:cNvSpPr/>
            <p:nvPr/>
          </p:nvSpPr>
          <p:spPr>
            <a:xfrm>
              <a:off x="7010577" y="1757558"/>
              <a:ext cx="2892631" cy="507831"/>
            </a:xfrm>
            <a:prstGeom prst="rect">
              <a:avLst/>
            </a:prstGeom>
          </p:spPr>
          <p:txBody>
            <a:bodyPr wrap="square">
              <a:spAutoFit/>
            </a:bodyPr>
            <a:lstStyle/>
            <a:p>
              <a:r>
                <a:rPr lang="en-US" sz="900" dirty="0" err="1">
                  <a:solidFill>
                    <a:srgbClr val="0070C0"/>
                  </a:solidFill>
                  <a:latin typeface="Courier New" charset="0"/>
                  <a:ea typeface="Courier New" charset="0"/>
                  <a:cs typeface="Courier New" charset="0"/>
                </a:rPr>
                <a:t>ggplot</a:t>
              </a:r>
              <a:r>
                <a:rPr lang="en-US" sz="900" dirty="0">
                  <a:solidFill>
                    <a:srgbClr val="0070C0"/>
                  </a:solidFill>
                  <a:latin typeface="Courier New" charset="0"/>
                  <a:ea typeface="Courier New" charset="0"/>
                  <a:cs typeface="Courier New" charset="0"/>
                </a:rPr>
                <a:t>(data = </a:t>
              </a:r>
              <a:r>
                <a:rPr lang="en-US" sz="900" dirty="0" err="1">
                  <a:solidFill>
                    <a:srgbClr val="0070C0"/>
                  </a:solidFill>
                  <a:latin typeface="Courier New" charset="0"/>
                  <a:ea typeface="Courier New" charset="0"/>
                  <a:cs typeface="Courier New" charset="0"/>
                </a:rPr>
                <a:t>mydata</a:t>
              </a:r>
              <a:r>
                <a:rPr lang="en-US" sz="900" dirty="0">
                  <a:solidFill>
                    <a:srgbClr val="0070C0"/>
                  </a:solidFill>
                  <a:latin typeface="Courier New" charset="0"/>
                  <a:ea typeface="Courier New" charset="0"/>
                  <a:cs typeface="Courier New" charset="0"/>
                </a:rPr>
                <a:t>) ++   </a:t>
              </a:r>
              <a:r>
                <a:rPr lang="en-US" sz="900" dirty="0" err="1">
                  <a:solidFill>
                    <a:srgbClr val="0070C0"/>
                  </a:solidFill>
                  <a:latin typeface="Courier New" charset="0"/>
                  <a:ea typeface="Courier New" charset="0"/>
                  <a:cs typeface="Courier New" charset="0"/>
                </a:rPr>
                <a:t>geom_count</a:t>
              </a:r>
              <a:r>
                <a:rPr lang="en-US" sz="900" dirty="0">
                  <a:solidFill>
                    <a:srgbClr val="0070C0"/>
                  </a:solidFill>
                  <a:latin typeface="Courier New" charset="0"/>
                  <a:ea typeface="Courier New" charset="0"/>
                  <a:cs typeface="Courier New" charset="0"/>
                </a:rPr>
                <a:t>(mapping = </a:t>
              </a:r>
              <a:r>
                <a:rPr lang="en-US" sz="900" dirty="0" err="1">
                  <a:solidFill>
                    <a:srgbClr val="0070C0"/>
                  </a:solidFill>
                  <a:latin typeface="Courier New" charset="0"/>
                  <a:ea typeface="Courier New" charset="0"/>
                  <a:cs typeface="Courier New" charset="0"/>
                </a:rPr>
                <a:t>aes</a:t>
              </a:r>
              <a:r>
                <a:rPr lang="en-US" sz="900" dirty="0">
                  <a:solidFill>
                    <a:srgbClr val="0070C0"/>
                  </a:solidFill>
                  <a:latin typeface="Courier New" charset="0"/>
                  <a:ea typeface="Courier New" charset="0"/>
                  <a:cs typeface="Courier New" charset="0"/>
                </a:rPr>
                <a:t>(x =TARGET , y = ACC_TYPE),  </a:t>
              </a:r>
              <a:r>
                <a:rPr lang="en-US" sz="900" dirty="0" err="1">
                  <a:solidFill>
                    <a:srgbClr val="0070C0"/>
                  </a:solidFill>
                  <a:latin typeface="Courier New" charset="0"/>
                  <a:ea typeface="Courier New" charset="0"/>
                  <a:cs typeface="Courier New" charset="0"/>
                </a:rPr>
                <a:t>show.legend</a:t>
              </a:r>
              <a:r>
                <a:rPr lang="en-US" sz="900" dirty="0">
                  <a:solidFill>
                    <a:srgbClr val="0070C0"/>
                  </a:solidFill>
                  <a:latin typeface="Courier New" charset="0"/>
                  <a:ea typeface="Courier New" charset="0"/>
                  <a:cs typeface="Courier New" charset="0"/>
                </a:rPr>
                <a:t> = TRUE)</a:t>
              </a:r>
            </a:p>
          </p:txBody>
        </p:sp>
      </p:grpSp>
      <p:sp>
        <p:nvSpPr>
          <p:cNvPr id="8" name="TextBox 7"/>
          <p:cNvSpPr txBox="1"/>
          <p:nvPr/>
        </p:nvSpPr>
        <p:spPr>
          <a:xfrm>
            <a:off x="0" y="78127"/>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Exploratory Data Analysis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5</a:t>
            </a:r>
            <a:endParaRPr lang="en-US" sz="3200" dirty="0">
              <a:latin typeface="Copperplate Gothic Bold" charset="0"/>
              <a:ea typeface="Copperplate Gothic Bold" charset="0"/>
              <a:cs typeface="Copperplate Gothic Bold" charset="0"/>
            </a:endParaRPr>
          </a:p>
        </p:txBody>
      </p:sp>
      <p:sp>
        <p:nvSpPr>
          <p:cNvPr id="10" name="Rectangle 9"/>
          <p:cNvSpPr/>
          <p:nvPr/>
        </p:nvSpPr>
        <p:spPr>
          <a:xfrm>
            <a:off x="125890" y="777851"/>
            <a:ext cx="3730458" cy="338554"/>
          </a:xfrm>
          <a:prstGeom prst="rect">
            <a:avLst/>
          </a:prstGeom>
        </p:spPr>
        <p:txBody>
          <a:bodyPr wrap="square">
            <a:spAutoFit/>
          </a:bodyPr>
          <a:lstStyle/>
          <a:p>
            <a:r>
              <a:rPr lang="en-US" sz="1600" i="1" u="sng" smtClean="0">
                <a:latin typeface="Avenir Next" charset="0"/>
                <a:ea typeface="Avenir Next" charset="0"/>
                <a:cs typeface="Avenir Next" charset="0"/>
              </a:rPr>
              <a:t>DATA COMPARISON PLOTS</a:t>
            </a:r>
            <a:endParaRPr lang="en-US" sz="1600" i="1" u="sng" dirty="0">
              <a:latin typeface="Avenir Next" charset="0"/>
              <a:ea typeface="Avenir Next" charset="0"/>
              <a:cs typeface="Avenir Next" charset="0"/>
            </a:endParaRPr>
          </a:p>
        </p:txBody>
      </p:sp>
      <p:grpSp>
        <p:nvGrpSpPr>
          <p:cNvPr id="12" name="Group 11"/>
          <p:cNvGrpSpPr/>
          <p:nvPr/>
        </p:nvGrpSpPr>
        <p:grpSpPr>
          <a:xfrm>
            <a:off x="829510" y="1274429"/>
            <a:ext cx="4392196" cy="5162449"/>
            <a:chOff x="131678" y="1274429"/>
            <a:chExt cx="4392196" cy="5162449"/>
          </a:xfrm>
        </p:grpSpPr>
        <p:sp>
          <p:nvSpPr>
            <p:cNvPr id="25" name="Rectangle 24"/>
            <p:cNvSpPr/>
            <p:nvPr/>
          </p:nvSpPr>
          <p:spPr>
            <a:xfrm>
              <a:off x="131678" y="5267327"/>
              <a:ext cx="4392195" cy="1169551"/>
            </a:xfrm>
            <a:prstGeom prst="rect">
              <a:avLst/>
            </a:prstGeom>
          </p:spPr>
          <p:txBody>
            <a:bodyPr wrap="square">
              <a:spAutoFit/>
            </a:bodyPr>
            <a:lstStyle/>
            <a:p>
              <a:pPr marL="285750" indent="-285750" algn="just">
                <a:buFont typeface="Wingdings" charset="2"/>
                <a:buChar char="ü"/>
              </a:pPr>
              <a:r>
                <a:rPr lang="en-US" sz="1400" dirty="0" smtClean="0">
                  <a:latin typeface="Avenir Next" charset="0"/>
                  <a:ea typeface="Avenir Next" charset="0"/>
                  <a:cs typeface="Avenir Next" charset="0"/>
                </a:rPr>
                <a:t>There is no clear inference to </a:t>
              </a:r>
              <a:r>
                <a:rPr lang="en-US" sz="1400" smtClean="0">
                  <a:latin typeface="Avenir Next" charset="0"/>
                  <a:ea typeface="Avenir Next" charset="0"/>
                  <a:cs typeface="Avenir Next" charset="0"/>
                </a:rPr>
                <a:t>suggest that </a:t>
              </a:r>
              <a:r>
                <a:rPr lang="en-US" sz="1400" dirty="0" smtClean="0">
                  <a:latin typeface="Avenir Next" charset="0"/>
                  <a:ea typeface="Avenir Next" charset="0"/>
                  <a:cs typeface="Avenir Next" charset="0"/>
                </a:rPr>
                <a:t>people who have shown interest with the promotional Personal Loan (TARGET =1) has higher balance. The comparison below shows it otherwise. </a:t>
              </a:r>
              <a:endParaRPr lang="en-US" sz="1400" dirty="0">
                <a:latin typeface="Avenir Next" charset="0"/>
                <a:ea typeface="Avenir Next" charset="0"/>
                <a:cs typeface="Avenir Next" charset="0"/>
              </a:endParaRPr>
            </a:p>
          </p:txBody>
        </p:sp>
        <p:grpSp>
          <p:nvGrpSpPr>
            <p:cNvPr id="4" name="Group 3"/>
            <p:cNvGrpSpPr/>
            <p:nvPr/>
          </p:nvGrpSpPr>
          <p:grpSpPr>
            <a:xfrm>
              <a:off x="237120" y="1274429"/>
              <a:ext cx="4286754" cy="3808232"/>
              <a:chOff x="234277" y="1089763"/>
              <a:chExt cx="3883642" cy="3808232"/>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4277" y="1089763"/>
                <a:ext cx="3883642" cy="3808232"/>
              </a:xfrm>
              <a:prstGeom prst="rect">
                <a:avLst/>
              </a:prstGeom>
              <a:ln>
                <a:solidFill>
                  <a:schemeClr val="tx1"/>
                </a:solidFill>
              </a:ln>
            </p:spPr>
          </p:pic>
          <p:sp>
            <p:nvSpPr>
              <p:cNvPr id="3" name="TextBox 2"/>
              <p:cNvSpPr txBox="1"/>
              <p:nvPr/>
            </p:nvSpPr>
            <p:spPr>
              <a:xfrm>
                <a:off x="1191126" y="3990987"/>
                <a:ext cx="2237874" cy="307777"/>
              </a:xfrm>
              <a:prstGeom prst="rect">
                <a:avLst/>
              </a:prstGeom>
              <a:noFill/>
            </p:spPr>
            <p:txBody>
              <a:bodyPr wrap="square" rtlCol="0">
                <a:spAutoFit/>
              </a:bodyPr>
              <a:lstStyle/>
              <a:p>
                <a:pPr algn="ctr"/>
                <a:r>
                  <a:rPr lang="en-US" sz="1400" b="1" dirty="0" smtClean="0">
                    <a:latin typeface="Avenir Next" charset="0"/>
                    <a:ea typeface="Avenir Next" charset="0"/>
                    <a:cs typeface="Avenir Next" charset="0"/>
                  </a:rPr>
                  <a:t>TARGET vs BALANCE</a:t>
                </a:r>
                <a:endParaRPr lang="en-US" sz="1400" b="1" dirty="0">
                  <a:latin typeface="Avenir Next" charset="0"/>
                  <a:ea typeface="Avenir Next" charset="0"/>
                  <a:cs typeface="Avenir Next" charset="0"/>
                </a:endParaRPr>
              </a:p>
            </p:txBody>
          </p:sp>
          <p:sp>
            <p:nvSpPr>
              <p:cNvPr id="9" name="Rectangle 8"/>
              <p:cNvSpPr/>
              <p:nvPr/>
            </p:nvSpPr>
            <p:spPr>
              <a:xfrm>
                <a:off x="860035" y="1572892"/>
                <a:ext cx="3257884" cy="507831"/>
              </a:xfrm>
              <a:prstGeom prst="rect">
                <a:avLst/>
              </a:prstGeom>
            </p:spPr>
            <p:txBody>
              <a:bodyPr wrap="square">
                <a:spAutoFit/>
              </a:bodyPr>
              <a:lstStyle/>
              <a:p>
                <a:r>
                  <a:rPr lang="en-US" sz="900" dirty="0">
                    <a:solidFill>
                      <a:srgbClr val="0070C0"/>
                    </a:solidFill>
                    <a:latin typeface="Courier New" charset="0"/>
                    <a:ea typeface="Courier New" charset="0"/>
                    <a:cs typeface="Courier New" charset="0"/>
                  </a:rPr>
                  <a:t>ggplot(data = </a:t>
                </a:r>
                <a:r>
                  <a:rPr lang="en-US" sz="900" dirty="0" err="1">
                    <a:solidFill>
                      <a:srgbClr val="0070C0"/>
                    </a:solidFill>
                    <a:latin typeface="Courier New" charset="0"/>
                    <a:ea typeface="Courier New" charset="0"/>
                    <a:cs typeface="Courier New" charset="0"/>
                  </a:rPr>
                  <a:t>mydata</a:t>
                </a:r>
                <a:r>
                  <a:rPr lang="en-US" sz="900" dirty="0">
                    <a:solidFill>
                      <a:srgbClr val="0070C0"/>
                    </a:solidFill>
                    <a:latin typeface="Courier New" charset="0"/>
                    <a:ea typeface="Courier New" charset="0"/>
                    <a:cs typeface="Courier New" charset="0"/>
                  </a:rPr>
                  <a:t>) +  </a:t>
                </a:r>
                <a:r>
                  <a:rPr lang="en-US" sz="900" dirty="0" err="1">
                    <a:solidFill>
                      <a:srgbClr val="0070C0"/>
                    </a:solidFill>
                    <a:latin typeface="Courier New" charset="0"/>
                    <a:ea typeface="Courier New" charset="0"/>
                    <a:cs typeface="Courier New" charset="0"/>
                  </a:rPr>
                  <a:t>geom_point</a:t>
                </a:r>
                <a:r>
                  <a:rPr lang="en-US" sz="900" dirty="0">
                    <a:solidFill>
                      <a:srgbClr val="0070C0"/>
                    </a:solidFill>
                    <a:latin typeface="Courier New" charset="0"/>
                    <a:ea typeface="Courier New" charset="0"/>
                    <a:cs typeface="Courier New" charset="0"/>
                  </a:rPr>
                  <a:t>(mapping = </a:t>
                </a:r>
                <a:r>
                  <a:rPr lang="en-US" sz="900" dirty="0" err="1">
                    <a:solidFill>
                      <a:srgbClr val="0070C0"/>
                    </a:solidFill>
                    <a:latin typeface="Courier New" charset="0"/>
                    <a:ea typeface="Courier New" charset="0"/>
                    <a:cs typeface="Courier New" charset="0"/>
                  </a:rPr>
                  <a:t>aes</a:t>
                </a:r>
                <a:r>
                  <a:rPr lang="en-US" sz="900" dirty="0">
                    <a:solidFill>
                      <a:srgbClr val="0070C0"/>
                    </a:solidFill>
                    <a:latin typeface="Courier New" charset="0"/>
                    <a:ea typeface="Courier New" charset="0"/>
                    <a:cs typeface="Courier New" charset="0"/>
                  </a:rPr>
                  <a:t>(x = </a:t>
                </a:r>
                <a:r>
                  <a:rPr lang="en-US" sz="900" dirty="0" smtClean="0">
                    <a:solidFill>
                      <a:srgbClr val="0070C0"/>
                    </a:solidFill>
                    <a:latin typeface="Courier New" charset="0"/>
                    <a:ea typeface="Courier New" charset="0"/>
                    <a:cs typeface="Courier New" charset="0"/>
                  </a:rPr>
                  <a:t>TARGET</a:t>
                </a:r>
                <a:r>
                  <a:rPr lang="en-US" sz="900" dirty="0">
                    <a:solidFill>
                      <a:srgbClr val="0070C0"/>
                    </a:solidFill>
                    <a:latin typeface="Courier New" charset="0"/>
                    <a:ea typeface="Courier New" charset="0"/>
                    <a:cs typeface="Courier New" charset="0"/>
                  </a:rPr>
                  <a:t>, y = </a:t>
                </a:r>
                <a:r>
                  <a:rPr lang="en-US" sz="900" dirty="0" smtClean="0">
                    <a:solidFill>
                      <a:srgbClr val="0070C0"/>
                    </a:solidFill>
                    <a:latin typeface="Courier New" charset="0"/>
                    <a:ea typeface="Courier New" charset="0"/>
                    <a:cs typeface="Courier New" charset="0"/>
                  </a:rPr>
                  <a:t>BALANCE</a:t>
                </a:r>
                <a:r>
                  <a:rPr lang="en-US" sz="900" dirty="0">
                    <a:solidFill>
                      <a:srgbClr val="0070C0"/>
                    </a:solidFill>
                    <a:latin typeface="Courier New" charset="0"/>
                    <a:ea typeface="Courier New" charset="0"/>
                    <a:cs typeface="Courier New" charset="0"/>
                  </a:rPr>
                  <a:t>) , </a:t>
                </a:r>
                <a:r>
                  <a:rPr lang="en-US" sz="900" dirty="0" err="1">
                    <a:solidFill>
                      <a:srgbClr val="0070C0"/>
                    </a:solidFill>
                    <a:latin typeface="Courier New" charset="0"/>
                    <a:ea typeface="Courier New" charset="0"/>
                    <a:cs typeface="Courier New" charset="0"/>
                  </a:rPr>
                  <a:t>colour</a:t>
                </a:r>
                <a:r>
                  <a:rPr lang="en-US" sz="900" dirty="0">
                    <a:solidFill>
                      <a:srgbClr val="0070C0"/>
                    </a:solidFill>
                    <a:latin typeface="Courier New" charset="0"/>
                    <a:ea typeface="Courier New" charset="0"/>
                    <a:cs typeface="Courier New" charset="0"/>
                  </a:rPr>
                  <a:t>="blue", size=4.5,show.legend = T)</a:t>
                </a:r>
              </a:p>
            </p:txBody>
          </p:sp>
        </p:grpSp>
      </p:grpSp>
      <p:sp>
        <p:nvSpPr>
          <p:cNvPr id="14" name="TextBox 13"/>
          <p:cNvSpPr txBox="1"/>
          <p:nvPr/>
        </p:nvSpPr>
        <p:spPr>
          <a:xfrm>
            <a:off x="7137434" y="4206431"/>
            <a:ext cx="2638919" cy="307777"/>
          </a:xfrm>
          <a:prstGeom prst="rect">
            <a:avLst/>
          </a:prstGeom>
          <a:noFill/>
        </p:spPr>
        <p:txBody>
          <a:bodyPr wrap="square" rtlCol="0">
            <a:spAutoFit/>
          </a:bodyPr>
          <a:lstStyle/>
          <a:p>
            <a:pPr algn="ctr"/>
            <a:r>
              <a:rPr lang="en-US" sz="1400" b="1" dirty="0" smtClean="0">
                <a:latin typeface="Avenir Next" charset="0"/>
                <a:ea typeface="Avenir Next" charset="0"/>
                <a:cs typeface="Avenir Next" charset="0"/>
              </a:rPr>
              <a:t>TARGET </a:t>
            </a:r>
            <a:r>
              <a:rPr lang="en-US" sz="1400" b="1" smtClean="0">
                <a:latin typeface="Avenir Next" charset="0"/>
                <a:ea typeface="Avenir Next" charset="0"/>
                <a:cs typeface="Avenir Next" charset="0"/>
              </a:rPr>
              <a:t>vs ACCOUNT TYPE</a:t>
            </a:r>
            <a:endParaRPr lang="en-US" sz="1400" b="1" dirty="0">
              <a:latin typeface="Avenir Next" charset="0"/>
              <a:ea typeface="Avenir Next" charset="0"/>
              <a:cs typeface="Avenir Next" charset="0"/>
            </a:endParaRPr>
          </a:p>
        </p:txBody>
      </p:sp>
    </p:spTree>
    <p:extLst>
      <p:ext uri="{BB962C8B-B14F-4D97-AF65-F5344CB8AC3E}">
        <p14:creationId xmlns:p14="http://schemas.microsoft.com/office/powerpoint/2010/main" val="16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78127"/>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Exploratory Data Analysis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6</a:t>
            </a:r>
            <a:endParaRPr lang="en-US" sz="3200" dirty="0">
              <a:latin typeface="Copperplate Gothic Bold" charset="0"/>
              <a:ea typeface="Copperplate Gothic Bold" charset="0"/>
              <a:cs typeface="Copperplate Gothic Bold" charset="0"/>
            </a:endParaRPr>
          </a:p>
        </p:txBody>
      </p:sp>
      <p:grpSp>
        <p:nvGrpSpPr>
          <p:cNvPr id="12" name="Group 11"/>
          <p:cNvGrpSpPr/>
          <p:nvPr/>
        </p:nvGrpSpPr>
        <p:grpSpPr>
          <a:xfrm>
            <a:off x="811793" y="1116405"/>
            <a:ext cx="10489253" cy="4951886"/>
            <a:chOff x="583193" y="1116405"/>
            <a:chExt cx="10489253" cy="4951886"/>
          </a:xfrm>
        </p:grpSpPr>
        <p:grpSp>
          <p:nvGrpSpPr>
            <p:cNvPr id="5" name="Group 4"/>
            <p:cNvGrpSpPr/>
            <p:nvPr/>
          </p:nvGrpSpPr>
          <p:grpSpPr>
            <a:xfrm>
              <a:off x="583193" y="1116405"/>
              <a:ext cx="10489253" cy="4951886"/>
              <a:chOff x="342562" y="1116405"/>
              <a:chExt cx="10489253" cy="4951886"/>
            </a:xfrm>
          </p:grpSpPr>
          <p:sp>
            <p:nvSpPr>
              <p:cNvPr id="25" name="Rectangle 24"/>
              <p:cNvSpPr/>
              <p:nvPr/>
            </p:nvSpPr>
            <p:spPr>
              <a:xfrm>
                <a:off x="5970953" y="1116405"/>
                <a:ext cx="4860862" cy="1384995"/>
              </a:xfrm>
              <a:prstGeom prst="rect">
                <a:avLst/>
              </a:prstGeom>
            </p:spPr>
            <p:txBody>
              <a:bodyPr wrap="square">
                <a:spAutoFit/>
              </a:bodyPr>
              <a:lstStyle/>
              <a:p>
                <a:pPr marL="285750" indent="-285750" algn="just">
                  <a:buFont typeface="Wingdings" charset="2"/>
                  <a:buChar char="ü"/>
                </a:pPr>
                <a:endParaRPr lang="en-US" sz="1400" dirty="0">
                  <a:latin typeface="Avenir Next" charset="0"/>
                  <a:ea typeface="Avenir Next" charset="0"/>
                  <a:cs typeface="Avenir Next" charset="0"/>
                </a:endParaRPr>
              </a:p>
              <a:p>
                <a:pPr marL="285750" indent="-285750" algn="just">
                  <a:buFont typeface="Wingdings" charset="2"/>
                  <a:buChar char="ü"/>
                </a:pPr>
                <a:r>
                  <a:rPr lang="en-US" sz="1400" dirty="0" smtClean="0">
                    <a:latin typeface="Avenir Next" charset="0"/>
                    <a:ea typeface="Avenir Next" charset="0"/>
                    <a:cs typeface="Avenir Next" charset="0"/>
                  </a:rPr>
                  <a:t>Given that the Savings account counts are more than the number of current accounts. The balance seems to be better concentrated in the savings account. However, current account holders holds the top most balance in terms of amount parked in the accounts.  </a:t>
                </a:r>
                <a:endParaRPr lang="en-US" sz="1400" dirty="0">
                  <a:latin typeface="Avenir Next" charset="0"/>
                  <a:ea typeface="Avenir Next" charset="0"/>
                  <a:cs typeface="Avenir Next"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2562" y="1262132"/>
                <a:ext cx="5530424" cy="4806159"/>
              </a:xfrm>
              <a:prstGeom prst="rect">
                <a:avLst/>
              </a:prstGeom>
              <a:ln>
                <a:solidFill>
                  <a:schemeClr val="tx1"/>
                </a:solidFill>
              </a:ln>
            </p:spPr>
          </p:pic>
          <p:sp>
            <p:nvSpPr>
              <p:cNvPr id="9" name="Rectangle 8"/>
              <p:cNvSpPr/>
              <p:nvPr/>
            </p:nvSpPr>
            <p:spPr>
              <a:xfrm>
                <a:off x="1481242" y="1973865"/>
                <a:ext cx="3700050" cy="577081"/>
              </a:xfrm>
              <a:prstGeom prst="rect">
                <a:avLst/>
              </a:prstGeom>
            </p:spPr>
            <p:txBody>
              <a:bodyPr wrap="square">
                <a:spAutoFit/>
              </a:bodyPr>
              <a:lstStyle/>
              <a:p>
                <a:r>
                  <a:rPr lang="en-US" sz="1050" dirty="0" err="1">
                    <a:solidFill>
                      <a:srgbClr val="0070C0"/>
                    </a:solidFill>
                    <a:latin typeface="Courier New" charset="0"/>
                    <a:ea typeface="Courier New" charset="0"/>
                    <a:cs typeface="Courier New" charset="0"/>
                  </a:rPr>
                  <a:t>ggplot</a:t>
                </a:r>
                <a:r>
                  <a:rPr lang="en-US" sz="1050" dirty="0">
                    <a:solidFill>
                      <a:srgbClr val="0070C0"/>
                    </a:solidFill>
                    <a:latin typeface="Courier New" charset="0"/>
                    <a:ea typeface="Courier New" charset="0"/>
                    <a:cs typeface="Courier New" charset="0"/>
                  </a:rPr>
                  <a:t>(data = </a:t>
                </a:r>
                <a:r>
                  <a:rPr lang="en-US" sz="1050" dirty="0" err="1">
                    <a:solidFill>
                      <a:srgbClr val="0070C0"/>
                    </a:solidFill>
                    <a:latin typeface="Courier New" charset="0"/>
                    <a:ea typeface="Courier New" charset="0"/>
                    <a:cs typeface="Courier New" charset="0"/>
                  </a:rPr>
                  <a:t>mydata</a:t>
                </a:r>
                <a:r>
                  <a:rPr lang="en-US" sz="1050" dirty="0">
                    <a:solidFill>
                      <a:srgbClr val="0070C0"/>
                    </a:solidFill>
                    <a:latin typeface="Courier New" charset="0"/>
                    <a:ea typeface="Courier New" charset="0"/>
                    <a:cs typeface="Courier New" charset="0"/>
                  </a:rPr>
                  <a:t>) +  </a:t>
                </a:r>
                <a:r>
                  <a:rPr lang="en-US" sz="1050" dirty="0" err="1">
                    <a:solidFill>
                      <a:srgbClr val="0070C0"/>
                    </a:solidFill>
                    <a:latin typeface="Courier New" charset="0"/>
                    <a:ea typeface="Courier New" charset="0"/>
                    <a:cs typeface="Courier New" charset="0"/>
                  </a:rPr>
                  <a:t>geom_count</a:t>
                </a:r>
                <a:r>
                  <a:rPr lang="en-US" sz="1050" dirty="0">
                    <a:solidFill>
                      <a:srgbClr val="0070C0"/>
                    </a:solidFill>
                    <a:latin typeface="Courier New" charset="0"/>
                    <a:ea typeface="Courier New" charset="0"/>
                    <a:cs typeface="Courier New" charset="0"/>
                  </a:rPr>
                  <a:t>(mapping = </a:t>
                </a:r>
                <a:r>
                  <a:rPr lang="en-US" sz="1050" dirty="0" err="1">
                    <a:solidFill>
                      <a:srgbClr val="0070C0"/>
                    </a:solidFill>
                    <a:latin typeface="Courier New" charset="0"/>
                    <a:ea typeface="Courier New" charset="0"/>
                    <a:cs typeface="Courier New" charset="0"/>
                  </a:rPr>
                  <a:t>aes</a:t>
                </a:r>
                <a:r>
                  <a:rPr lang="en-US" sz="1050" dirty="0">
                    <a:solidFill>
                      <a:srgbClr val="0070C0"/>
                    </a:solidFill>
                    <a:latin typeface="Courier New" charset="0"/>
                    <a:ea typeface="Courier New" charset="0"/>
                    <a:cs typeface="Courier New" charset="0"/>
                  </a:rPr>
                  <a:t>(x =ACC_TYPE , y = BALANCE),  </a:t>
                </a:r>
                <a:r>
                  <a:rPr lang="en-US" sz="1050" dirty="0" err="1">
                    <a:solidFill>
                      <a:srgbClr val="0070C0"/>
                    </a:solidFill>
                    <a:latin typeface="Courier New" charset="0"/>
                    <a:ea typeface="Courier New" charset="0"/>
                    <a:cs typeface="Courier New" charset="0"/>
                  </a:rPr>
                  <a:t>show.legend</a:t>
                </a:r>
                <a:r>
                  <a:rPr lang="en-US" sz="1050" dirty="0">
                    <a:solidFill>
                      <a:srgbClr val="0070C0"/>
                    </a:solidFill>
                    <a:latin typeface="Courier New" charset="0"/>
                    <a:ea typeface="Courier New" charset="0"/>
                    <a:cs typeface="Courier New" charset="0"/>
                  </a:rPr>
                  <a:t> = TRUE)</a:t>
                </a:r>
              </a:p>
            </p:txBody>
          </p:sp>
        </p:grpSp>
        <p:sp>
          <p:nvSpPr>
            <p:cNvPr id="10" name="TextBox 9"/>
            <p:cNvSpPr txBox="1"/>
            <p:nvPr/>
          </p:nvSpPr>
          <p:spPr>
            <a:xfrm>
              <a:off x="1819840" y="1686398"/>
              <a:ext cx="3057129" cy="307777"/>
            </a:xfrm>
            <a:prstGeom prst="rect">
              <a:avLst/>
            </a:prstGeom>
            <a:noFill/>
          </p:spPr>
          <p:txBody>
            <a:bodyPr wrap="square" rtlCol="0">
              <a:spAutoFit/>
            </a:bodyPr>
            <a:lstStyle/>
            <a:p>
              <a:pPr algn="ctr"/>
              <a:r>
                <a:rPr lang="en-US" sz="1400" b="1" dirty="0" smtClean="0">
                  <a:latin typeface="Avenir Next" charset="0"/>
                  <a:ea typeface="Avenir Next" charset="0"/>
                  <a:cs typeface="Avenir Next" charset="0"/>
                </a:rPr>
                <a:t>ACCOUNT TYPE vs BALANCE</a:t>
              </a:r>
              <a:endParaRPr lang="en-US" sz="1400" b="1" dirty="0">
                <a:latin typeface="Avenir Next" charset="0"/>
                <a:ea typeface="Avenir Next" charset="0"/>
                <a:cs typeface="Avenir Next" charset="0"/>
              </a:endParaRPr>
            </a:p>
          </p:txBody>
        </p:sp>
      </p:grpSp>
      <p:sp>
        <p:nvSpPr>
          <p:cNvPr id="11" name="Rectangle 10"/>
          <p:cNvSpPr/>
          <p:nvPr/>
        </p:nvSpPr>
        <p:spPr>
          <a:xfrm>
            <a:off x="125890" y="777851"/>
            <a:ext cx="3730458" cy="338554"/>
          </a:xfrm>
          <a:prstGeom prst="rect">
            <a:avLst/>
          </a:prstGeom>
        </p:spPr>
        <p:txBody>
          <a:bodyPr wrap="square">
            <a:spAutoFit/>
          </a:bodyPr>
          <a:lstStyle/>
          <a:p>
            <a:r>
              <a:rPr lang="en-US" sz="1600" i="1" u="sng" smtClean="0">
                <a:latin typeface="Avenir Next" charset="0"/>
                <a:ea typeface="Avenir Next" charset="0"/>
                <a:cs typeface="Avenir Next" charset="0"/>
              </a:rPr>
              <a:t>DATA COMPARISON PLOTS</a:t>
            </a:r>
            <a:endParaRPr lang="en-US" sz="1600" i="1" u="sng" dirty="0">
              <a:latin typeface="Avenir Next" charset="0"/>
              <a:ea typeface="Avenir Next" charset="0"/>
              <a:cs typeface="Avenir Next" charset="0"/>
            </a:endParaRPr>
          </a:p>
        </p:txBody>
      </p:sp>
    </p:spTree>
    <p:extLst>
      <p:ext uri="{BB962C8B-B14F-4D97-AF65-F5344CB8AC3E}">
        <p14:creationId xmlns:p14="http://schemas.microsoft.com/office/powerpoint/2010/main" val="270649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8716641" y="2440806"/>
            <a:ext cx="3168428" cy="3970318"/>
          </a:xfrm>
          <a:prstGeom prst="rect">
            <a:avLst/>
          </a:prstGeom>
        </p:spPr>
        <p:txBody>
          <a:bodyPr wrap="square">
            <a:spAutoFit/>
          </a:bodyPr>
          <a:lstStyle/>
          <a:p>
            <a:pPr marL="285750" indent="-285750" algn="just">
              <a:buFont typeface="Wingdings" charset="2"/>
              <a:buChar char="ü"/>
            </a:pPr>
            <a:endParaRPr lang="en-US" sz="1400" dirty="0">
              <a:latin typeface="Avenir Next" charset="0"/>
              <a:ea typeface="Avenir Next" charset="0"/>
              <a:cs typeface="Avenir Next" charset="0"/>
            </a:endParaRPr>
          </a:p>
          <a:p>
            <a:pPr marL="285750" indent="-285750" algn="just">
              <a:buFont typeface="Wingdings" charset="2"/>
              <a:buChar char="ü"/>
            </a:pPr>
            <a:r>
              <a:rPr lang="en-US" sz="1400" dirty="0" smtClean="0">
                <a:latin typeface="Avenir Next" charset="0"/>
                <a:ea typeface="Avenir Next" charset="0"/>
                <a:cs typeface="Avenir Next" charset="0"/>
              </a:rPr>
              <a:t>The adjacent plot is of the important variables when the dependent variable, TARGET is 1. </a:t>
            </a:r>
          </a:p>
          <a:p>
            <a:pPr marL="285750" indent="-285750" algn="just">
              <a:buFont typeface="Wingdings" charset="2"/>
              <a:buChar char="ü"/>
            </a:pPr>
            <a:endParaRPr lang="en-US" sz="1400" dirty="0">
              <a:latin typeface="Avenir Next" charset="0"/>
              <a:ea typeface="Avenir Next" charset="0"/>
              <a:cs typeface="Avenir Next" charset="0"/>
            </a:endParaRPr>
          </a:p>
          <a:p>
            <a:pPr marL="285750" indent="-285750" algn="just">
              <a:buFont typeface="Wingdings" charset="2"/>
              <a:buChar char="ü"/>
            </a:pPr>
            <a:r>
              <a:rPr lang="en-US" sz="1400" dirty="0" smtClean="0">
                <a:latin typeface="Avenir Next" charset="0"/>
                <a:ea typeface="Avenir Next" charset="0"/>
                <a:cs typeface="Avenir Next" charset="0"/>
              </a:rPr>
              <a:t>As we can see that there are some correlations between BALANCE and TOTAL TRANSACTIONS, RELATIONSHIP LENGTH, SCR and HOLDING PERIOD. </a:t>
            </a:r>
          </a:p>
          <a:p>
            <a:pPr marL="285750" indent="-285750" algn="just">
              <a:buFont typeface="Wingdings" charset="2"/>
              <a:buChar char="ü"/>
            </a:pPr>
            <a:endParaRPr lang="en-US" sz="1400" dirty="0">
              <a:latin typeface="Avenir Next" charset="0"/>
              <a:ea typeface="Avenir Next" charset="0"/>
              <a:cs typeface="Avenir Next" charset="0"/>
            </a:endParaRPr>
          </a:p>
          <a:p>
            <a:pPr marL="285750" indent="-285750" algn="just">
              <a:buFont typeface="Wingdings" charset="2"/>
              <a:buChar char="ü"/>
            </a:pPr>
            <a:r>
              <a:rPr lang="en-US" sz="1400" dirty="0" smtClean="0">
                <a:latin typeface="Avenir Next" charset="0"/>
                <a:ea typeface="Avenir Next" charset="0"/>
                <a:cs typeface="Avenir Next" charset="0"/>
              </a:rPr>
              <a:t>The density seems to be high at the base owing to the higher number of observations. </a:t>
            </a:r>
          </a:p>
          <a:p>
            <a:pPr marL="285750" indent="-285750" algn="just">
              <a:buFont typeface="Wingdings" charset="2"/>
              <a:buChar char="ü"/>
            </a:pPr>
            <a:endParaRPr lang="en-US" sz="1400" dirty="0">
              <a:latin typeface="Avenir Next" charset="0"/>
              <a:ea typeface="Avenir Next" charset="0"/>
              <a:cs typeface="Avenir Next" charset="0"/>
            </a:endParaRPr>
          </a:p>
          <a:p>
            <a:pPr marL="285750" indent="-285750" algn="just">
              <a:buFont typeface="Wingdings" charset="2"/>
              <a:buChar char="ü"/>
            </a:pPr>
            <a:r>
              <a:rPr lang="en-US" sz="1400" dirty="0" smtClean="0">
                <a:latin typeface="Avenir Next" charset="0"/>
                <a:ea typeface="Avenir Next" charset="0"/>
                <a:cs typeface="Avenir Next" charset="0"/>
              </a:rPr>
              <a:t>The presence of outliers can also be seen.</a:t>
            </a:r>
            <a:endParaRPr lang="en-US" sz="1400" dirty="0">
              <a:latin typeface="Avenir Next" charset="0"/>
              <a:ea typeface="Avenir Next" charset="0"/>
              <a:cs typeface="Avenir Next" charset="0"/>
            </a:endParaRPr>
          </a:p>
        </p:txBody>
      </p:sp>
      <p:sp>
        <p:nvSpPr>
          <p:cNvPr id="7" name="TextBox 6"/>
          <p:cNvSpPr txBox="1"/>
          <p:nvPr/>
        </p:nvSpPr>
        <p:spPr>
          <a:xfrm>
            <a:off x="0" y="78127"/>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Relationship - </a:t>
            </a:r>
            <a:r>
              <a:rPr lang="en-US" sz="2800" dirty="0" smtClean="0">
                <a:latin typeface="Copperplate Gothic Bold" charset="0"/>
                <a:ea typeface="Copperplate Gothic Bold" charset="0"/>
                <a:cs typeface="Copperplate Gothic Bold" charset="0"/>
              </a:rPr>
              <a:t>Dependent and Independent Variables</a:t>
            </a:r>
            <a:endParaRPr lang="en-US" sz="3200" dirty="0">
              <a:latin typeface="Copperplate Gothic Bold" charset="0"/>
              <a:ea typeface="Copperplate Gothic Bold" charset="0"/>
              <a:cs typeface="Copperplate Gothic Bold"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55" y="914399"/>
            <a:ext cx="8321963" cy="5340821"/>
          </a:xfrm>
          <a:prstGeom prst="rect">
            <a:avLst/>
          </a:prstGeom>
          <a:ln>
            <a:solidFill>
              <a:schemeClr val="tx1"/>
            </a:solidFill>
          </a:ln>
        </p:spPr>
      </p:pic>
      <p:sp>
        <p:nvSpPr>
          <p:cNvPr id="3" name="Rectangle 2"/>
          <p:cNvSpPr/>
          <p:nvPr/>
        </p:nvSpPr>
        <p:spPr>
          <a:xfrm>
            <a:off x="8742219" y="836392"/>
            <a:ext cx="3117273" cy="1785104"/>
          </a:xfrm>
          <a:prstGeom prst="rect">
            <a:avLst/>
          </a:prstGeom>
        </p:spPr>
        <p:txBody>
          <a:bodyPr wrap="square">
            <a:spAutoFit/>
          </a:bodyPr>
          <a:lstStyle/>
          <a:p>
            <a:r>
              <a:rPr lang="en-US" sz="1100" dirty="0">
                <a:solidFill>
                  <a:srgbClr val="0070C0"/>
                </a:solidFill>
                <a:latin typeface="Courier New" charset="0"/>
                <a:ea typeface="Courier New" charset="0"/>
                <a:cs typeface="Courier New" charset="0"/>
              </a:rPr>
              <a:t>pairs(</a:t>
            </a:r>
            <a:r>
              <a:rPr lang="en-US" sz="1100" dirty="0" err="1">
                <a:solidFill>
                  <a:srgbClr val="0070C0"/>
                </a:solidFill>
                <a:latin typeface="Courier New" charset="0"/>
                <a:ea typeface="Courier New" charset="0"/>
                <a:cs typeface="Courier New" charset="0"/>
              </a:rPr>
              <a:t>cbind</a:t>
            </a:r>
            <a:r>
              <a:rPr lang="en-US" sz="1100" dirty="0">
                <a:solidFill>
                  <a:srgbClr val="0070C0"/>
                </a:solidFill>
                <a:latin typeface="Courier New" charset="0"/>
                <a:ea typeface="Courier New" charset="0"/>
                <a:cs typeface="Courier New" charset="0"/>
              </a:rPr>
              <a:t>(BALANCE[TARGET==1],TOT_NO_OF_L_TXNS[TARGET==1],LEN_OF_RLTN_IN_MNTH[TARGET==1],SCR[TARGET==1],HOLDING_PERIOD[TARGET==1]),</a:t>
            </a:r>
            <a:r>
              <a:rPr lang="en-US" sz="1100" dirty="0" err="1">
                <a:solidFill>
                  <a:srgbClr val="0070C0"/>
                </a:solidFill>
                <a:latin typeface="Courier New" charset="0"/>
                <a:ea typeface="Courier New" charset="0"/>
                <a:cs typeface="Courier New" charset="0"/>
              </a:rPr>
              <a:t>upper.panel</a:t>
            </a:r>
            <a:r>
              <a:rPr lang="en-US" sz="1100" dirty="0">
                <a:solidFill>
                  <a:srgbClr val="0070C0"/>
                </a:solidFill>
                <a:latin typeface="Courier New" charset="0"/>
                <a:ea typeface="Courier New" charset="0"/>
                <a:cs typeface="Courier New" charset="0"/>
              </a:rPr>
              <a:t>=</a:t>
            </a:r>
            <a:r>
              <a:rPr lang="en-US" sz="1100" dirty="0" err="1">
                <a:solidFill>
                  <a:srgbClr val="0070C0"/>
                </a:solidFill>
                <a:latin typeface="Courier New" charset="0"/>
                <a:ea typeface="Courier New" charset="0"/>
                <a:cs typeface="Courier New" charset="0"/>
              </a:rPr>
              <a:t>NULL,pch</a:t>
            </a:r>
            <a:r>
              <a:rPr lang="en-US" sz="1100" dirty="0">
                <a:solidFill>
                  <a:srgbClr val="0070C0"/>
                </a:solidFill>
                <a:latin typeface="Courier New" charset="0"/>
                <a:ea typeface="Courier New" charset="0"/>
                <a:cs typeface="Courier New" charset="0"/>
              </a:rPr>
              <a:t>=42,       labels =c("BALANCE","TOTAL TRANSACTIONS","RELATIONSHIP LENGTHS","SCR","HOLDING PERIOD"),       main = "Correlation when TARGET = 1") </a:t>
            </a:r>
          </a:p>
        </p:txBody>
      </p:sp>
    </p:spTree>
    <p:extLst>
      <p:ext uri="{BB962C8B-B14F-4D97-AF65-F5344CB8AC3E}">
        <p14:creationId xmlns:p14="http://schemas.microsoft.com/office/powerpoint/2010/main" val="1049077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32223"/>
            <a:ext cx="10104120" cy="3035808"/>
          </a:xfrm>
        </p:spPr>
        <p:txBody>
          <a:bodyPr>
            <a:normAutofit/>
          </a:bodyPr>
          <a:lstStyle/>
          <a:p>
            <a:r>
              <a:rPr lang="en-US" sz="3600" b="1" dirty="0" smtClean="0">
                <a:latin typeface="Avenir Next" charset="0"/>
                <a:ea typeface="Avenir Next" charset="0"/>
                <a:cs typeface="Avenir Next" charset="0"/>
              </a:rPr>
              <a:t>Hypothesis testing &amp; Validation</a:t>
            </a:r>
            <a:endParaRPr lang="en-US" sz="13800" b="1" dirty="0">
              <a:latin typeface="Avenir Next" charset="0"/>
              <a:ea typeface="Avenir Next" charset="0"/>
              <a:cs typeface="Avenir Next" charset="0"/>
            </a:endParaRPr>
          </a:p>
        </p:txBody>
      </p:sp>
    </p:spTree>
    <p:extLst>
      <p:ext uri="{BB962C8B-B14F-4D97-AF65-F5344CB8AC3E}">
        <p14:creationId xmlns:p14="http://schemas.microsoft.com/office/powerpoint/2010/main" val="1752316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Hypothesis Development &amp; Validation</a:t>
            </a:r>
            <a:endParaRPr lang="en-US" sz="3200" dirty="0">
              <a:latin typeface="Copperplate Gothic Bold" charset="0"/>
              <a:ea typeface="Copperplate Gothic Bold" charset="0"/>
              <a:cs typeface="Copperplate Gothic Bold" charset="0"/>
            </a:endParaRPr>
          </a:p>
        </p:txBody>
      </p:sp>
      <p:grpSp>
        <p:nvGrpSpPr>
          <p:cNvPr id="8" name="Group 7"/>
          <p:cNvGrpSpPr/>
          <p:nvPr/>
        </p:nvGrpSpPr>
        <p:grpSpPr>
          <a:xfrm>
            <a:off x="239655" y="888498"/>
            <a:ext cx="11287328" cy="5844812"/>
            <a:chOff x="239654" y="888497"/>
            <a:chExt cx="11605983" cy="6078587"/>
          </a:xfrm>
        </p:grpSpPr>
        <p:sp>
          <p:nvSpPr>
            <p:cNvPr id="3" name="Rectangle 2"/>
            <p:cNvSpPr/>
            <p:nvPr/>
          </p:nvSpPr>
          <p:spPr>
            <a:xfrm>
              <a:off x="641436" y="1057774"/>
              <a:ext cx="11204201" cy="5909310"/>
            </a:xfrm>
            <a:prstGeom prst="rect">
              <a:avLst/>
            </a:prstGeom>
          </p:spPr>
          <p:txBody>
            <a:bodyPr wrap="square">
              <a:spAutoFit/>
            </a:bodyPr>
            <a:lstStyle/>
            <a:p>
              <a:pPr marL="285750" indent="-285750" algn="just">
                <a:buFont typeface="Wingdings" charset="2"/>
                <a:buChar char="ü"/>
              </a:pPr>
              <a:endParaRPr lang="en-US" sz="1400" dirty="0">
                <a:latin typeface="Avenir Next" charset="0"/>
                <a:ea typeface="Avenir Next" charset="0"/>
                <a:cs typeface="Avenir Next" charset="0"/>
              </a:endParaRPr>
            </a:p>
            <a:p>
              <a:pPr algn="just"/>
              <a:r>
                <a:rPr lang="en-US" sz="1400" dirty="0" smtClean="0">
                  <a:latin typeface="Avenir Next" charset="0"/>
                  <a:ea typeface="Avenir Next" charset="0"/>
                  <a:cs typeface="Avenir Next" charset="0"/>
                </a:rPr>
                <a:t>As TARGET is our given dependent variable, we need to ascertain if all/some of the other variables present in the data provides </a:t>
              </a:r>
              <a:r>
                <a:rPr lang="en-US" sz="1400" dirty="0" smtClean="0">
                  <a:latin typeface="Avenir Next" charset="0"/>
                  <a:ea typeface="Avenir Next" charset="0"/>
                  <a:cs typeface="Avenir Next" charset="0"/>
                </a:rPr>
                <a:t>any </a:t>
              </a:r>
              <a:r>
                <a:rPr lang="en-US" sz="1400" dirty="0" smtClean="0">
                  <a:latin typeface="Avenir Next" charset="0"/>
                  <a:ea typeface="Avenir Next" charset="0"/>
                  <a:cs typeface="Avenir Next" charset="0"/>
                </a:rPr>
                <a:t>relationship </a:t>
              </a:r>
              <a:r>
                <a:rPr lang="en-US" sz="1400" dirty="0" smtClean="0">
                  <a:latin typeface="Avenir Next" charset="0"/>
                  <a:ea typeface="Avenir Next" charset="0"/>
                  <a:cs typeface="Avenir Next" charset="0"/>
                </a:rPr>
                <a:t>with </a:t>
              </a:r>
              <a:r>
                <a:rPr lang="en-US" sz="1400" dirty="0" smtClean="0">
                  <a:latin typeface="Avenir Next" charset="0"/>
                  <a:ea typeface="Avenir Next" charset="0"/>
                  <a:cs typeface="Avenir Next" charset="0"/>
                </a:rPr>
                <a:t>the TARGET variable. For the </a:t>
              </a:r>
              <a:r>
                <a:rPr lang="en-US" sz="1400" dirty="0" smtClean="0">
                  <a:latin typeface="Avenir Next" charset="0"/>
                  <a:ea typeface="Avenir Next" charset="0"/>
                  <a:cs typeface="Avenir Next" charset="0"/>
                </a:rPr>
                <a:t>same, </a:t>
              </a:r>
              <a:r>
                <a:rPr lang="en-US" sz="1400" dirty="0" smtClean="0">
                  <a:latin typeface="Avenir Next" charset="0"/>
                  <a:ea typeface="Avenir Next" charset="0"/>
                  <a:cs typeface="Avenir Next" charset="0"/>
                </a:rPr>
                <a:t>we will be testing a hypothesis to check if all betas are zero or not. Formulating the Hypothesis, </a:t>
              </a:r>
            </a:p>
            <a:p>
              <a:pPr algn="just"/>
              <a:endParaRPr lang="en-US" sz="1400" dirty="0" smtClean="0">
                <a:latin typeface="Avenir Next" charset="0"/>
                <a:ea typeface="Avenir Next" charset="0"/>
                <a:cs typeface="Avenir Next" charset="0"/>
              </a:endParaRPr>
            </a:p>
            <a:p>
              <a:pPr algn="just"/>
              <a:r>
                <a:rPr lang="en-US" sz="1400" b="1" dirty="0" smtClean="0">
                  <a:latin typeface="Avenir Next" charset="0"/>
                  <a:ea typeface="Avenir Next" charset="0"/>
                  <a:cs typeface="Avenir Next" charset="0"/>
                </a:rPr>
                <a:t>Null </a:t>
              </a:r>
              <a:r>
                <a:rPr lang="en-US" sz="1400" b="1" dirty="0" smtClean="0">
                  <a:latin typeface="Avenir Next" charset="0"/>
                  <a:ea typeface="Avenir Next" charset="0"/>
                  <a:cs typeface="Avenir Next" charset="0"/>
                </a:rPr>
                <a:t>Hypothesis : </a:t>
              </a:r>
              <a:r>
                <a:rPr lang="en-US" sz="1400" dirty="0" smtClean="0">
                  <a:latin typeface="Avenir Next" charset="0"/>
                  <a:ea typeface="Avenir Next" charset="0"/>
                  <a:cs typeface="Avenir Next" charset="0"/>
                </a:rPr>
                <a:t>The </a:t>
              </a:r>
              <a:r>
                <a:rPr lang="en-US" sz="1400" dirty="0">
                  <a:latin typeface="Avenir Next" charset="0"/>
                  <a:ea typeface="Avenir Next" charset="0"/>
                  <a:cs typeface="Avenir Next" charset="0"/>
                </a:rPr>
                <a:t>statistical null hypothesis </a:t>
              </a:r>
              <a:r>
                <a:rPr lang="en-US" sz="1400" dirty="0" smtClean="0">
                  <a:latin typeface="Avenir Next" charset="0"/>
                  <a:ea typeface="Avenir Next" charset="0"/>
                  <a:cs typeface="Avenir Next" charset="0"/>
                </a:rPr>
                <a:t>will be </a:t>
              </a:r>
              <a:r>
                <a:rPr lang="en-US" sz="1400" dirty="0">
                  <a:latin typeface="Avenir Next" charset="0"/>
                  <a:ea typeface="Avenir Next" charset="0"/>
                  <a:cs typeface="Avenir Next" charset="0"/>
                </a:rPr>
                <a:t>that the probability of a particular value of the </a:t>
              </a:r>
              <a:r>
                <a:rPr lang="en-US" sz="1400" dirty="0" smtClean="0">
                  <a:latin typeface="Avenir Next" charset="0"/>
                  <a:ea typeface="Avenir Next" charset="0"/>
                  <a:cs typeface="Avenir Next" charset="0"/>
                </a:rPr>
                <a:t>TARGET </a:t>
              </a:r>
              <a:r>
                <a:rPr lang="en-US" sz="1400" dirty="0">
                  <a:latin typeface="Avenir Next" charset="0"/>
                  <a:ea typeface="Avenir Next" charset="0"/>
                  <a:cs typeface="Avenir Next" charset="0"/>
                </a:rPr>
                <a:t>variable is not associated with the value of </a:t>
              </a:r>
              <a:r>
                <a:rPr lang="en-US" sz="1400" dirty="0" smtClean="0">
                  <a:latin typeface="Avenir Next" charset="0"/>
                  <a:ea typeface="Avenir Next" charset="0"/>
                  <a:cs typeface="Avenir Next" charset="0"/>
                </a:rPr>
                <a:t>any of other independent variables. In </a:t>
              </a:r>
              <a:r>
                <a:rPr lang="en-US" sz="1400" dirty="0">
                  <a:latin typeface="Avenir Next" charset="0"/>
                  <a:ea typeface="Avenir Next" charset="0"/>
                  <a:cs typeface="Avenir Next" charset="0"/>
                </a:rPr>
                <a:t>other words, the line describing the relationship between the measurement </a:t>
              </a:r>
              <a:r>
                <a:rPr lang="en-US" sz="1400" dirty="0" smtClean="0">
                  <a:latin typeface="Avenir Next" charset="0"/>
                  <a:ea typeface="Avenir Next" charset="0"/>
                  <a:cs typeface="Avenir Next" charset="0"/>
                </a:rPr>
                <a:t>variables </a:t>
              </a:r>
              <a:r>
                <a:rPr lang="en-US" sz="1400" dirty="0">
                  <a:latin typeface="Avenir Next" charset="0"/>
                  <a:ea typeface="Avenir Next" charset="0"/>
                  <a:cs typeface="Avenir Next" charset="0"/>
                </a:rPr>
                <a:t>and the probability of the </a:t>
              </a:r>
              <a:r>
                <a:rPr lang="en-US" sz="1400" dirty="0" smtClean="0">
                  <a:latin typeface="Avenir Next" charset="0"/>
                  <a:ea typeface="Avenir Next" charset="0"/>
                  <a:cs typeface="Avenir Next" charset="0"/>
                </a:rPr>
                <a:t>TARGET </a:t>
              </a:r>
              <a:r>
                <a:rPr lang="en-US" sz="1400" dirty="0">
                  <a:latin typeface="Avenir Next" charset="0"/>
                  <a:ea typeface="Avenir Next" charset="0"/>
                  <a:cs typeface="Avenir Next" charset="0"/>
                </a:rPr>
                <a:t>variable has a slope of </a:t>
              </a:r>
              <a:r>
                <a:rPr lang="en-US" sz="1400" dirty="0" smtClean="0">
                  <a:latin typeface="Avenir Next" charset="0"/>
                  <a:ea typeface="Avenir Next" charset="0"/>
                  <a:cs typeface="Avenir Next" charset="0"/>
                </a:rPr>
                <a:t>zero</a:t>
              </a:r>
              <a:r>
                <a:rPr lang="en-US" sz="1400" dirty="0">
                  <a:latin typeface="Avenir Next" charset="0"/>
                  <a:ea typeface="Avenir Next" charset="0"/>
                  <a:cs typeface="Avenir Next" charset="0"/>
                </a:rPr>
                <a:t> </a:t>
              </a:r>
              <a:r>
                <a:rPr lang="en-US" sz="1400" dirty="0" smtClean="0">
                  <a:latin typeface="Avenir Next" charset="0"/>
                  <a:ea typeface="Avenir Next" charset="0"/>
                  <a:cs typeface="Avenir Next" charset="0"/>
                </a:rPr>
                <a:t>as well as all other betas are zero.</a:t>
              </a:r>
            </a:p>
            <a:p>
              <a:pPr algn="just"/>
              <a:endParaRPr lang="en-US" sz="1400" dirty="0">
                <a:latin typeface="Avenir Next" charset="0"/>
                <a:ea typeface="Avenir Next" charset="0"/>
                <a:cs typeface="Avenir Next" charset="0"/>
              </a:endParaRPr>
            </a:p>
            <a:p>
              <a:pPr algn="just"/>
              <a:r>
                <a:rPr lang="en-US" sz="1400" b="1" dirty="0" smtClean="0">
                  <a:latin typeface="Avenir Next" charset="0"/>
                  <a:ea typeface="Avenir Next" charset="0"/>
                  <a:cs typeface="Avenir Next" charset="0"/>
                </a:rPr>
                <a:t>Alternate Hypothesis : </a:t>
              </a:r>
              <a:r>
                <a:rPr lang="en-US" sz="1400" dirty="0" smtClean="0">
                  <a:latin typeface="Avenir Next" charset="0"/>
                  <a:ea typeface="Avenir Next" charset="0"/>
                  <a:cs typeface="Avenir Next" charset="0"/>
                </a:rPr>
                <a:t>The alternate hypothesis will be that the TARGET variable is associated with other measurement variables. And at least one of betas is non-zero.</a:t>
              </a:r>
              <a:endParaRPr lang="en-US" sz="1400" b="1" dirty="0" smtClean="0">
                <a:latin typeface="Avenir Next" charset="0"/>
                <a:ea typeface="Avenir Next" charset="0"/>
                <a:cs typeface="Avenir Next" charset="0"/>
              </a:endParaRPr>
            </a:p>
            <a:p>
              <a:pPr algn="just"/>
              <a:endParaRPr lang="en-US" sz="1400" dirty="0">
                <a:latin typeface="Avenir Next" charset="0"/>
                <a:ea typeface="Avenir Next" charset="0"/>
                <a:cs typeface="Avenir Next" charset="0"/>
              </a:endParaRPr>
            </a:p>
            <a:p>
              <a:pPr algn="just"/>
              <a:endParaRPr lang="en-US" sz="1400" b="1" u="sng" dirty="0">
                <a:latin typeface="Avenir Next" charset="0"/>
                <a:ea typeface="Avenir Next" charset="0"/>
                <a:cs typeface="Avenir Next" charset="0"/>
              </a:endParaRPr>
            </a:p>
            <a:p>
              <a:pPr algn="just"/>
              <a:endParaRPr lang="en-US" sz="1400" dirty="0" smtClean="0">
                <a:latin typeface="Avenir Next" charset="0"/>
                <a:ea typeface="Avenir Next" charset="0"/>
                <a:cs typeface="Avenir Next" charset="0"/>
              </a:endParaRPr>
            </a:p>
            <a:p>
              <a:pPr algn="just"/>
              <a:r>
                <a:rPr lang="en-US" sz="1400" dirty="0" smtClean="0">
                  <a:latin typeface="Avenir Next" charset="0"/>
                  <a:ea typeface="Avenir Next" charset="0"/>
                  <a:cs typeface="Avenir Next" charset="0"/>
                </a:rPr>
                <a:t>As </a:t>
              </a:r>
              <a:r>
                <a:rPr lang="en-US" sz="1400" dirty="0" smtClean="0">
                  <a:latin typeface="Avenir Next" charset="0"/>
                  <a:ea typeface="Avenir Next" charset="0"/>
                  <a:cs typeface="Avenir Next" charset="0"/>
                </a:rPr>
                <a:t>TARGET is a categorical variable with probable values of 1 and 0; we will prepare a logistic regression model and predict the log likelihood ratio to verify the veracity of the Null Hypothesis. </a:t>
              </a:r>
            </a:p>
            <a:p>
              <a:pPr algn="just"/>
              <a:endParaRPr lang="en-US" sz="1400" dirty="0">
                <a:latin typeface="Avenir Next" charset="0"/>
                <a:ea typeface="Avenir Next" charset="0"/>
                <a:cs typeface="Avenir Next" charset="0"/>
              </a:endParaRPr>
            </a:p>
            <a:p>
              <a:pPr algn="just"/>
              <a:r>
                <a:rPr lang="en-US" sz="1400" dirty="0" smtClean="0">
                  <a:latin typeface="Avenir Next" charset="0"/>
                  <a:ea typeface="Avenir Next" charset="0"/>
                  <a:cs typeface="Avenir Next" charset="0"/>
                </a:rPr>
                <a:t>We explored some relationship of variables as part of the exploratory data analysis and identified that some variables are seeming correlated. For the validation of this hypothesis, we are taking a subset of the data (6000 rows) and taking the variables </a:t>
              </a:r>
            </a:p>
            <a:p>
              <a:pPr algn="just"/>
              <a:endParaRPr lang="en-US" sz="1400" dirty="0">
                <a:latin typeface="Avenir Next" charset="0"/>
                <a:ea typeface="Avenir Next" charset="0"/>
                <a:cs typeface="Avenir Next" charset="0"/>
              </a:endParaRPr>
            </a:p>
            <a:p>
              <a:pPr marL="3486150" lvl="7" indent="-285750" algn="just">
                <a:buFont typeface="Arial" charset="0"/>
                <a:buChar char="•"/>
              </a:pPr>
              <a:r>
                <a:rPr lang="en-US" sz="1400" dirty="0">
                  <a:latin typeface="Avenir Next" charset="0"/>
                  <a:ea typeface="Avenir Next" charset="0"/>
                  <a:cs typeface="Avenir Next" charset="0"/>
                </a:rPr>
                <a:t>AGE </a:t>
              </a:r>
              <a:endParaRPr lang="en-US" sz="1400" dirty="0" smtClean="0">
                <a:latin typeface="Avenir Next" charset="0"/>
                <a:ea typeface="Avenir Next" charset="0"/>
                <a:cs typeface="Avenir Next" charset="0"/>
              </a:endParaRPr>
            </a:p>
            <a:p>
              <a:pPr marL="3486150" lvl="7" indent="-285750" algn="just">
                <a:buFont typeface="Arial" charset="0"/>
                <a:buChar char="•"/>
              </a:pPr>
              <a:r>
                <a:rPr lang="en-US" sz="1400" dirty="0" smtClean="0">
                  <a:latin typeface="Avenir Next" charset="0"/>
                  <a:ea typeface="Avenir Next" charset="0"/>
                  <a:cs typeface="Avenir Next" charset="0"/>
                </a:rPr>
                <a:t>BALANCE </a:t>
              </a:r>
            </a:p>
            <a:p>
              <a:pPr marL="3486150" lvl="7" indent="-285750" algn="just">
                <a:buFont typeface="Arial" charset="0"/>
                <a:buChar char="•"/>
              </a:pPr>
              <a:r>
                <a:rPr lang="en-US" sz="1400" dirty="0" smtClean="0">
                  <a:latin typeface="Avenir Next" charset="0"/>
                  <a:ea typeface="Avenir Next" charset="0"/>
                  <a:cs typeface="Avenir Next" charset="0"/>
                </a:rPr>
                <a:t>SCR</a:t>
              </a:r>
            </a:p>
            <a:p>
              <a:pPr marL="3486150" lvl="7" indent="-285750" algn="just">
                <a:buFont typeface="Arial" charset="0"/>
                <a:buChar char="•"/>
              </a:pPr>
              <a:r>
                <a:rPr lang="en-US" sz="1400" dirty="0" smtClean="0">
                  <a:latin typeface="Avenir Next" charset="0"/>
                  <a:ea typeface="Avenir Next" charset="0"/>
                  <a:cs typeface="Avenir Next" charset="0"/>
                </a:rPr>
                <a:t>HOLDING_PERIOD </a:t>
              </a:r>
            </a:p>
            <a:p>
              <a:pPr marL="3486150" lvl="7" indent="-285750" algn="just">
                <a:buFont typeface="Arial" charset="0"/>
                <a:buChar char="•"/>
              </a:pPr>
              <a:r>
                <a:rPr lang="en-US" sz="1400" dirty="0" smtClean="0">
                  <a:latin typeface="Avenir Next" charset="0"/>
                  <a:ea typeface="Avenir Next" charset="0"/>
                  <a:cs typeface="Avenir Next" charset="0"/>
                </a:rPr>
                <a:t>LEN_OF_RLTN_IN_MNTH</a:t>
              </a:r>
            </a:p>
            <a:p>
              <a:pPr marL="3486150" lvl="7" indent="-285750" algn="just">
                <a:buFont typeface="Arial" charset="0"/>
                <a:buChar char="•"/>
              </a:pPr>
              <a:r>
                <a:rPr lang="en-US" sz="1400" dirty="0" smtClean="0">
                  <a:latin typeface="Avenir Next" charset="0"/>
                  <a:ea typeface="Avenir Next" charset="0"/>
                  <a:cs typeface="Avenir Next" charset="0"/>
                </a:rPr>
                <a:t>TOT_NO_OF_L_TXNS</a:t>
              </a:r>
              <a:endParaRPr lang="en-US" sz="1400" dirty="0" smtClean="0">
                <a:latin typeface="Avenir Next" charset="0"/>
                <a:ea typeface="Avenir Next" charset="0"/>
                <a:cs typeface="Avenir Next" charset="0"/>
              </a:endParaRPr>
            </a:p>
          </p:txBody>
        </p:sp>
        <p:sp>
          <p:nvSpPr>
            <p:cNvPr id="4" name="Rectangle 3"/>
            <p:cNvSpPr/>
            <p:nvPr/>
          </p:nvSpPr>
          <p:spPr>
            <a:xfrm>
              <a:off x="239654" y="888497"/>
              <a:ext cx="3730458" cy="338554"/>
            </a:xfrm>
            <a:prstGeom prst="rect">
              <a:avLst/>
            </a:prstGeom>
          </p:spPr>
          <p:txBody>
            <a:bodyPr wrap="square">
              <a:spAutoFit/>
            </a:bodyPr>
            <a:lstStyle/>
            <a:p>
              <a:r>
                <a:rPr lang="en-US" sz="1600" i="1" u="sng" dirty="0" smtClean="0">
                  <a:latin typeface="Avenir Next" charset="0"/>
                  <a:ea typeface="Avenir Next" charset="0"/>
                  <a:cs typeface="Avenir Next" charset="0"/>
                </a:rPr>
                <a:t>HYPOTHESIS</a:t>
              </a:r>
              <a:endParaRPr lang="en-US" sz="1600" i="1" u="sng" dirty="0">
                <a:latin typeface="Avenir Next" charset="0"/>
                <a:ea typeface="Avenir Next" charset="0"/>
                <a:cs typeface="Avenir Next" charset="0"/>
              </a:endParaRPr>
            </a:p>
          </p:txBody>
        </p:sp>
        <p:sp>
          <p:nvSpPr>
            <p:cNvPr id="5" name="Rectangle 4"/>
            <p:cNvSpPr/>
            <p:nvPr/>
          </p:nvSpPr>
          <p:spPr>
            <a:xfrm>
              <a:off x="239654" y="3673874"/>
              <a:ext cx="3730458" cy="338554"/>
            </a:xfrm>
            <a:prstGeom prst="rect">
              <a:avLst/>
            </a:prstGeom>
          </p:spPr>
          <p:txBody>
            <a:bodyPr wrap="square">
              <a:spAutoFit/>
            </a:bodyPr>
            <a:lstStyle/>
            <a:p>
              <a:r>
                <a:rPr lang="en-US" sz="1600" i="1" u="sng" dirty="0" smtClean="0">
                  <a:latin typeface="Avenir Next" charset="0"/>
                  <a:ea typeface="Avenir Next" charset="0"/>
                  <a:cs typeface="Avenir Next" charset="0"/>
                </a:rPr>
                <a:t>VALIDATION</a:t>
              </a:r>
              <a:endParaRPr lang="en-US" sz="1600" i="1" u="sng" dirty="0">
                <a:latin typeface="Avenir Next" charset="0"/>
                <a:ea typeface="Avenir Next" charset="0"/>
                <a:cs typeface="Avenir Next" charset="0"/>
              </a:endParaRPr>
            </a:p>
          </p:txBody>
        </p:sp>
      </p:grpSp>
    </p:spTree>
    <p:extLst>
      <p:ext uri="{BB962C8B-B14F-4D97-AF65-F5344CB8AC3E}">
        <p14:creationId xmlns:p14="http://schemas.microsoft.com/office/powerpoint/2010/main" val="1766957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Hypothesis Development &amp; Validation</a:t>
            </a:r>
            <a:endParaRPr lang="en-US" sz="3200" dirty="0">
              <a:latin typeface="Copperplate Gothic Bold" charset="0"/>
              <a:ea typeface="Copperplate Gothic Bold" charset="0"/>
              <a:cs typeface="Copperplate Gothic Bold" charset="0"/>
            </a:endParaRPr>
          </a:p>
        </p:txBody>
      </p:sp>
      <p:sp>
        <p:nvSpPr>
          <p:cNvPr id="3" name="Rectangle 2"/>
          <p:cNvSpPr/>
          <p:nvPr/>
        </p:nvSpPr>
        <p:spPr>
          <a:xfrm>
            <a:off x="215729" y="1270825"/>
            <a:ext cx="4290782" cy="1223412"/>
          </a:xfrm>
          <a:prstGeom prst="rect">
            <a:avLst/>
          </a:prstGeom>
        </p:spPr>
        <p:txBody>
          <a:bodyPr wrap="square">
            <a:spAutoFit/>
          </a:bodyPr>
          <a:lstStyle/>
          <a:p>
            <a:pPr algn="just"/>
            <a:r>
              <a:rPr lang="en-US" sz="1050" smtClean="0">
                <a:solidFill>
                  <a:srgbClr val="0070C0"/>
                </a:solidFill>
                <a:latin typeface="Courier New" charset="0"/>
                <a:ea typeface="Courier New" charset="0"/>
                <a:cs typeface="Courier New" charset="0"/>
              </a:rPr>
              <a:t>logit_model</a:t>
            </a:r>
            <a:r>
              <a:rPr lang="en-US" sz="1050" dirty="0" smtClean="0">
                <a:solidFill>
                  <a:srgbClr val="0070C0"/>
                </a:solidFill>
                <a:latin typeface="Courier New" charset="0"/>
                <a:ea typeface="Courier New" charset="0"/>
                <a:cs typeface="Courier New" charset="0"/>
              </a:rPr>
              <a:t>=</a:t>
            </a:r>
            <a:r>
              <a:rPr lang="en-US" sz="1050" dirty="0" err="1" smtClean="0">
                <a:solidFill>
                  <a:srgbClr val="0070C0"/>
                </a:solidFill>
                <a:latin typeface="Courier New" charset="0"/>
                <a:ea typeface="Courier New" charset="0"/>
                <a:cs typeface="Courier New" charset="0"/>
              </a:rPr>
              <a:t>glm</a:t>
            </a:r>
            <a:r>
              <a:rPr lang="en-US" sz="1050" dirty="0" smtClean="0">
                <a:solidFill>
                  <a:srgbClr val="0070C0"/>
                </a:solidFill>
                <a:latin typeface="Courier New" charset="0"/>
                <a:ea typeface="Courier New" charset="0"/>
                <a:cs typeface="Courier New" charset="0"/>
              </a:rPr>
              <a:t>(TARGET~AGE+BALANCE+SCR+HOLDING_PERIOD+LEN_OF_RLTN_IN_MNTH+TOT_NO_OF_L_TXNS,data=</a:t>
            </a:r>
            <a:r>
              <a:rPr lang="en-US" sz="1050" dirty="0" err="1" smtClean="0">
                <a:solidFill>
                  <a:srgbClr val="0070C0"/>
                </a:solidFill>
                <a:latin typeface="Courier New" charset="0"/>
                <a:ea typeface="Courier New" charset="0"/>
                <a:cs typeface="Courier New" charset="0"/>
              </a:rPr>
              <a:t>Hypotest,family</a:t>
            </a:r>
            <a:r>
              <a:rPr lang="en-US" sz="1050" dirty="0" smtClean="0">
                <a:solidFill>
                  <a:srgbClr val="0070C0"/>
                </a:solidFill>
                <a:latin typeface="Courier New" charset="0"/>
                <a:ea typeface="Courier New" charset="0"/>
                <a:cs typeface="Courier New" charset="0"/>
              </a:rPr>
              <a:t>=binomial</a:t>
            </a:r>
            <a:r>
              <a:rPr lang="en-US" sz="1050" dirty="0" smtClean="0">
                <a:solidFill>
                  <a:srgbClr val="0070C0"/>
                </a:solidFill>
                <a:latin typeface="Courier New" charset="0"/>
                <a:ea typeface="Courier New" charset="0"/>
                <a:cs typeface="Courier New" charset="0"/>
              </a:rPr>
              <a:t>)</a:t>
            </a:r>
          </a:p>
          <a:p>
            <a:pPr algn="just"/>
            <a:r>
              <a:rPr lang="en-US" sz="1050" dirty="0" smtClean="0">
                <a:solidFill>
                  <a:srgbClr val="0070C0"/>
                </a:solidFill>
                <a:latin typeface="Courier New" charset="0"/>
                <a:ea typeface="Courier New" charset="0"/>
                <a:cs typeface="Courier New" charset="0"/>
              </a:rPr>
              <a:t>library(</a:t>
            </a:r>
            <a:r>
              <a:rPr lang="en-US" sz="1050" dirty="0" err="1" smtClean="0">
                <a:solidFill>
                  <a:srgbClr val="0070C0"/>
                </a:solidFill>
                <a:latin typeface="Courier New" charset="0"/>
                <a:ea typeface="Courier New" charset="0"/>
                <a:cs typeface="Courier New" charset="0"/>
              </a:rPr>
              <a:t>lmtest</a:t>
            </a:r>
            <a:r>
              <a:rPr lang="en-US" sz="1050" dirty="0" smtClean="0">
                <a:solidFill>
                  <a:srgbClr val="0070C0"/>
                </a:solidFill>
                <a:latin typeface="Courier New" charset="0"/>
                <a:ea typeface="Courier New" charset="0"/>
                <a:cs typeface="Courier New" charset="0"/>
              </a:rPr>
              <a:t>)</a:t>
            </a:r>
          </a:p>
          <a:p>
            <a:pPr algn="just"/>
            <a:r>
              <a:rPr lang="en-US" sz="1050" dirty="0" smtClean="0">
                <a:solidFill>
                  <a:srgbClr val="0070C0"/>
                </a:solidFill>
                <a:latin typeface="Courier New" charset="0"/>
                <a:ea typeface="Courier New" charset="0"/>
                <a:cs typeface="Courier New" charset="0"/>
              </a:rPr>
              <a:t>summary(</a:t>
            </a:r>
            <a:r>
              <a:rPr lang="en-US" sz="1050" dirty="0" err="1" smtClean="0">
                <a:solidFill>
                  <a:srgbClr val="0070C0"/>
                </a:solidFill>
                <a:latin typeface="Courier New" charset="0"/>
                <a:ea typeface="Courier New" charset="0"/>
                <a:cs typeface="Courier New" charset="0"/>
              </a:rPr>
              <a:t>logit_model</a:t>
            </a:r>
            <a:r>
              <a:rPr lang="en-US" sz="1050" dirty="0" smtClean="0">
                <a:solidFill>
                  <a:srgbClr val="0070C0"/>
                </a:solidFill>
                <a:latin typeface="Courier New" charset="0"/>
                <a:ea typeface="Courier New" charset="0"/>
                <a:cs typeface="Courier New" charset="0"/>
              </a:rPr>
              <a:t>)</a:t>
            </a:r>
          </a:p>
          <a:p>
            <a:pPr algn="just"/>
            <a:r>
              <a:rPr lang="en-US" sz="1050" dirty="0" err="1" smtClean="0">
                <a:solidFill>
                  <a:srgbClr val="0070C0"/>
                </a:solidFill>
                <a:latin typeface="Courier New" charset="0"/>
                <a:ea typeface="Courier New" charset="0"/>
                <a:cs typeface="Courier New" charset="0"/>
              </a:rPr>
              <a:t>like_prob</a:t>
            </a:r>
            <a:r>
              <a:rPr lang="en-US" sz="1050" dirty="0" smtClean="0">
                <a:solidFill>
                  <a:srgbClr val="0070C0"/>
                </a:solidFill>
                <a:latin typeface="Courier New" charset="0"/>
                <a:ea typeface="Courier New" charset="0"/>
                <a:cs typeface="Courier New" charset="0"/>
              </a:rPr>
              <a:t>=</a:t>
            </a:r>
            <a:r>
              <a:rPr lang="en-US" sz="1050" dirty="0" err="1" smtClean="0">
                <a:solidFill>
                  <a:srgbClr val="0070C0"/>
                </a:solidFill>
                <a:latin typeface="Courier New" charset="0"/>
                <a:ea typeface="Courier New" charset="0"/>
                <a:cs typeface="Courier New" charset="0"/>
              </a:rPr>
              <a:t>lrtest</a:t>
            </a:r>
            <a:r>
              <a:rPr lang="en-US" sz="1050" dirty="0" smtClean="0">
                <a:solidFill>
                  <a:srgbClr val="0070C0"/>
                </a:solidFill>
                <a:latin typeface="Courier New" charset="0"/>
                <a:ea typeface="Courier New" charset="0"/>
                <a:cs typeface="Courier New" charset="0"/>
              </a:rPr>
              <a:t>(</a:t>
            </a:r>
            <a:r>
              <a:rPr lang="en-US" sz="1050" dirty="0" err="1" smtClean="0">
                <a:solidFill>
                  <a:srgbClr val="0070C0"/>
                </a:solidFill>
                <a:latin typeface="Courier New" charset="0"/>
                <a:ea typeface="Courier New" charset="0"/>
                <a:cs typeface="Courier New" charset="0"/>
              </a:rPr>
              <a:t>logit_model</a:t>
            </a:r>
            <a:r>
              <a:rPr lang="en-US" sz="1050" dirty="0" smtClean="0">
                <a:solidFill>
                  <a:srgbClr val="0070C0"/>
                </a:solidFill>
                <a:latin typeface="Courier New" charset="0"/>
                <a:ea typeface="Courier New" charset="0"/>
                <a:cs typeface="Courier New" charset="0"/>
              </a:rPr>
              <a:t>)</a:t>
            </a:r>
          </a:p>
          <a:p>
            <a:pPr algn="just"/>
            <a:r>
              <a:rPr lang="en-US" sz="1050" dirty="0" err="1" smtClean="0">
                <a:solidFill>
                  <a:srgbClr val="0070C0"/>
                </a:solidFill>
                <a:latin typeface="Courier New" charset="0"/>
                <a:ea typeface="Courier New" charset="0"/>
                <a:cs typeface="Courier New" charset="0"/>
              </a:rPr>
              <a:t>like_prob</a:t>
            </a:r>
            <a:endParaRPr lang="en-US" sz="1050" dirty="0" smtClean="0">
              <a:solidFill>
                <a:srgbClr val="0070C0"/>
              </a:solidFill>
              <a:latin typeface="Courier New" charset="0"/>
              <a:ea typeface="Courier New" charset="0"/>
              <a:cs typeface="Courier New" charset="0"/>
            </a:endParaRPr>
          </a:p>
        </p:txBody>
      </p:sp>
      <p:pic>
        <p:nvPicPr>
          <p:cNvPr id="6" name="Picture 5"/>
          <p:cNvPicPr>
            <a:picLocks noChangeAspect="1"/>
          </p:cNvPicPr>
          <p:nvPr/>
        </p:nvPicPr>
        <p:blipFill>
          <a:blip r:embed="rId2"/>
          <a:stretch>
            <a:fillRect/>
          </a:stretch>
        </p:blipFill>
        <p:spPr>
          <a:xfrm>
            <a:off x="4793674" y="949568"/>
            <a:ext cx="7107382" cy="1231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91" y="2646218"/>
            <a:ext cx="4290782" cy="4020659"/>
          </a:xfrm>
          <a:prstGeom prst="rect">
            <a:avLst/>
          </a:prstGeom>
          <a:ln>
            <a:solidFill>
              <a:schemeClr val="tx1"/>
            </a:solidFill>
          </a:ln>
        </p:spPr>
      </p:pic>
      <p:sp>
        <p:nvSpPr>
          <p:cNvPr id="5" name="Rectangle 4"/>
          <p:cNvSpPr/>
          <p:nvPr/>
        </p:nvSpPr>
        <p:spPr>
          <a:xfrm>
            <a:off x="4793674" y="2884255"/>
            <a:ext cx="7107382" cy="3293209"/>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The overall test of significance based on </a:t>
            </a:r>
            <a:r>
              <a:rPr lang="en-US" sz="1600" dirty="0" err="1" smtClean="0">
                <a:latin typeface="Avenir Next" charset="0"/>
                <a:ea typeface="Avenir Next" charset="0"/>
                <a:cs typeface="Avenir Next" charset="0"/>
              </a:rPr>
              <a:t>Chisq</a:t>
            </a:r>
            <a:r>
              <a:rPr lang="en-US" sz="1600" dirty="0" smtClean="0">
                <a:latin typeface="Avenir Next" charset="0"/>
                <a:ea typeface="Avenir Next" charset="0"/>
                <a:cs typeface="Avenir Next" charset="0"/>
              </a:rPr>
              <a:t> test seems to be significant indicating the likelihood of TARGET depending upon the AGE, BALANCE, SCR, HOLDING PERIOD, LENGTH OF RELATIONSHIP AND TOTAL NUMBER OF TRANSACTIONS. Also, the p-value is significantly lower. </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above implies that the Null Hypothesis which refers to all betas to be 0 (zero) should be rejected and it is safe to conclude that </a:t>
            </a:r>
            <a:r>
              <a:rPr lang="en-US" sz="1600" dirty="0" err="1" smtClean="0">
                <a:latin typeface="Avenir Next" charset="0"/>
                <a:ea typeface="Avenir Next" charset="0"/>
                <a:cs typeface="Avenir Next" charset="0"/>
              </a:rPr>
              <a:t>atleast</a:t>
            </a:r>
            <a:r>
              <a:rPr lang="en-US" sz="1600" dirty="0" smtClean="0">
                <a:latin typeface="Avenir Next" charset="0"/>
                <a:ea typeface="Avenir Next" charset="0"/>
                <a:cs typeface="Avenir Next" charset="0"/>
              </a:rPr>
              <a:t> one Beta is non-zero. </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This assessment helps us in proceeding with our effort towards segmenting the data. The following sections will explore the same along with the best approach, interpretation and implementation. </a:t>
            </a:r>
            <a:endParaRPr lang="en-US" sz="1600" dirty="0">
              <a:latin typeface="Avenir Next" charset="0"/>
              <a:ea typeface="Avenir Next" charset="0"/>
              <a:cs typeface="Avenir Next" charset="0"/>
            </a:endParaRPr>
          </a:p>
        </p:txBody>
      </p:sp>
      <p:sp>
        <p:nvSpPr>
          <p:cNvPr id="7" name="Rectangle 6"/>
          <p:cNvSpPr/>
          <p:nvPr/>
        </p:nvSpPr>
        <p:spPr>
          <a:xfrm>
            <a:off x="215728" y="780291"/>
            <a:ext cx="4577945" cy="338554"/>
          </a:xfrm>
          <a:prstGeom prst="rect">
            <a:avLst/>
          </a:prstGeom>
        </p:spPr>
        <p:txBody>
          <a:bodyPr wrap="square">
            <a:spAutoFit/>
          </a:bodyPr>
          <a:lstStyle/>
          <a:p>
            <a:r>
              <a:rPr lang="en-US" sz="1600" i="1" u="sng" smtClean="0">
                <a:latin typeface="Avenir Next" charset="0"/>
                <a:ea typeface="Avenir Next" charset="0"/>
                <a:cs typeface="Avenir Next" charset="0"/>
              </a:rPr>
              <a:t>LOG LIKELIHOOD RATIO &amp; INTERPRETATION</a:t>
            </a:r>
            <a:endParaRPr lang="en-US" sz="1600" i="1" u="sng" dirty="0">
              <a:latin typeface="Avenir Next" charset="0"/>
              <a:ea typeface="Avenir Next" charset="0"/>
              <a:cs typeface="Avenir Next" charset="0"/>
            </a:endParaRPr>
          </a:p>
        </p:txBody>
      </p:sp>
    </p:spTree>
    <p:extLst>
      <p:ext uri="{BB962C8B-B14F-4D97-AF65-F5344CB8AC3E}">
        <p14:creationId xmlns:p14="http://schemas.microsoft.com/office/powerpoint/2010/main" val="2016450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89837" y="3949179"/>
            <a:ext cx="5821587" cy="2354491"/>
          </a:xfrm>
          <a:prstGeom prst="rect">
            <a:avLst/>
          </a:prstGeom>
        </p:spPr>
        <p:txBody>
          <a:bodyPr wrap="square">
            <a:spAutoFit/>
          </a:bodyPr>
          <a:lstStyle/>
          <a:p>
            <a:r>
              <a:rPr lang="en-US" sz="1050" dirty="0">
                <a:solidFill>
                  <a:srgbClr val="0070C0"/>
                </a:solidFill>
                <a:latin typeface="Courier New" charset="0"/>
                <a:ea typeface="Courier New" charset="0"/>
                <a:cs typeface="Courier New" charset="0"/>
              </a:rPr>
              <a:t>#Randomly shuffle the </a:t>
            </a:r>
            <a:r>
              <a:rPr lang="en-US" sz="1050" dirty="0" smtClean="0">
                <a:solidFill>
                  <a:srgbClr val="0070C0"/>
                </a:solidFill>
                <a:latin typeface="Courier New" charset="0"/>
                <a:ea typeface="Courier New" charset="0"/>
                <a:cs typeface="Courier New" charset="0"/>
              </a:rPr>
              <a:t>data</a:t>
            </a:r>
          </a:p>
          <a:p>
            <a:r>
              <a:rPr lang="en-US" sz="1050" dirty="0" err="1" smtClean="0">
                <a:solidFill>
                  <a:srgbClr val="0070C0"/>
                </a:solidFill>
                <a:latin typeface="Courier New" charset="0"/>
                <a:ea typeface="Courier New" charset="0"/>
                <a:cs typeface="Courier New" charset="0"/>
              </a:rPr>
              <a:t>mydata</a:t>
            </a:r>
            <a:r>
              <a:rPr lang="en-US" sz="1050" dirty="0">
                <a:solidFill>
                  <a:srgbClr val="0070C0"/>
                </a:solidFill>
                <a:latin typeface="Courier New" charset="0"/>
                <a:ea typeface="Courier New" charset="0"/>
                <a:cs typeface="Courier New" charset="0"/>
              </a:rPr>
              <a:t>&lt;-</a:t>
            </a:r>
            <a:r>
              <a:rPr lang="en-US" sz="1050" dirty="0" err="1">
                <a:solidFill>
                  <a:srgbClr val="0070C0"/>
                </a:solidFill>
                <a:latin typeface="Courier New" charset="0"/>
                <a:ea typeface="Courier New" charset="0"/>
                <a:cs typeface="Courier New" charset="0"/>
              </a:rPr>
              <a:t>mydata</a:t>
            </a:r>
            <a:r>
              <a:rPr lang="en-US" sz="1050" dirty="0">
                <a:solidFill>
                  <a:srgbClr val="0070C0"/>
                </a:solidFill>
                <a:latin typeface="Courier New" charset="0"/>
                <a:ea typeface="Courier New" charset="0"/>
                <a:cs typeface="Courier New" charset="0"/>
              </a:rPr>
              <a:t>[sample(</a:t>
            </a:r>
            <a:r>
              <a:rPr lang="en-US" sz="1050" dirty="0" err="1">
                <a:solidFill>
                  <a:srgbClr val="0070C0"/>
                </a:solidFill>
                <a:latin typeface="Courier New" charset="0"/>
                <a:ea typeface="Courier New" charset="0"/>
                <a:cs typeface="Courier New" charset="0"/>
              </a:rPr>
              <a:t>nrow</a:t>
            </a:r>
            <a:r>
              <a:rPr lang="en-US" sz="1050" dirty="0">
                <a:solidFill>
                  <a:srgbClr val="0070C0"/>
                </a:solidFill>
                <a:latin typeface="Courier New" charset="0"/>
                <a:ea typeface="Courier New" charset="0"/>
                <a:cs typeface="Courier New" charset="0"/>
              </a:rPr>
              <a:t>(</a:t>
            </a:r>
            <a:r>
              <a:rPr lang="en-US" sz="1050" dirty="0" err="1">
                <a:solidFill>
                  <a:srgbClr val="0070C0"/>
                </a:solidFill>
                <a:latin typeface="Courier New" charset="0"/>
                <a:ea typeface="Courier New" charset="0"/>
                <a:cs typeface="Courier New" charset="0"/>
              </a:rPr>
              <a:t>mydata</a:t>
            </a:r>
            <a:r>
              <a:rPr lang="en-US" sz="1050" dirty="0" smtClean="0">
                <a:solidFill>
                  <a:srgbClr val="0070C0"/>
                </a:solidFill>
                <a:latin typeface="Courier New" charset="0"/>
                <a:ea typeface="Courier New" charset="0"/>
                <a:cs typeface="Courier New" charset="0"/>
              </a:rPr>
              <a:t>)),]</a:t>
            </a:r>
          </a:p>
          <a:p>
            <a:endParaRPr lang="en-US" sz="1050" dirty="0">
              <a:solidFill>
                <a:srgbClr val="0070C0"/>
              </a:solidFill>
              <a:latin typeface="Courier New" charset="0"/>
              <a:ea typeface="Courier New" charset="0"/>
              <a:cs typeface="Courier New" charset="0"/>
            </a:endParaRPr>
          </a:p>
          <a:p>
            <a:r>
              <a:rPr lang="en-US" sz="1050" dirty="0" smtClean="0">
                <a:solidFill>
                  <a:srgbClr val="0070C0"/>
                </a:solidFill>
                <a:latin typeface="Courier New" charset="0"/>
                <a:ea typeface="Courier New" charset="0"/>
                <a:cs typeface="Courier New" charset="0"/>
              </a:rPr>
              <a:t>#</a:t>
            </a:r>
            <a:r>
              <a:rPr lang="en-US" sz="1050" dirty="0">
                <a:solidFill>
                  <a:srgbClr val="0070C0"/>
                </a:solidFill>
                <a:latin typeface="Courier New" charset="0"/>
                <a:ea typeface="Courier New" charset="0"/>
                <a:cs typeface="Courier New" charset="0"/>
              </a:rPr>
              <a:t>Splitting the Data into Development and Holdout samples at 70:30 </a:t>
            </a:r>
            <a:r>
              <a:rPr lang="en-US" sz="1050" dirty="0" smtClean="0">
                <a:solidFill>
                  <a:srgbClr val="0070C0"/>
                </a:solidFill>
                <a:latin typeface="Courier New" charset="0"/>
                <a:ea typeface="Courier New" charset="0"/>
                <a:cs typeface="Courier New" charset="0"/>
              </a:rPr>
              <a:t>split</a:t>
            </a:r>
          </a:p>
          <a:p>
            <a:r>
              <a:rPr lang="en-US" sz="1050" dirty="0" smtClean="0">
                <a:solidFill>
                  <a:srgbClr val="0070C0"/>
                </a:solidFill>
                <a:latin typeface="Courier New" charset="0"/>
                <a:ea typeface="Courier New" charset="0"/>
                <a:cs typeface="Courier New" charset="0"/>
              </a:rPr>
              <a:t>## </a:t>
            </a:r>
            <a:r>
              <a:rPr lang="en-US" sz="1050" dirty="0">
                <a:solidFill>
                  <a:srgbClr val="0070C0"/>
                </a:solidFill>
                <a:latin typeface="Courier New" charset="0"/>
                <a:ea typeface="Courier New" charset="0"/>
                <a:cs typeface="Courier New" charset="0"/>
              </a:rPr>
              <a:t>70% of the sample </a:t>
            </a:r>
            <a:endParaRPr lang="en-US" sz="1050" dirty="0" smtClean="0">
              <a:solidFill>
                <a:srgbClr val="0070C0"/>
              </a:solidFill>
              <a:latin typeface="Courier New" charset="0"/>
              <a:ea typeface="Courier New" charset="0"/>
              <a:cs typeface="Courier New" charset="0"/>
            </a:endParaRPr>
          </a:p>
          <a:p>
            <a:endParaRPr lang="en-US" sz="1050" dirty="0">
              <a:solidFill>
                <a:srgbClr val="0070C0"/>
              </a:solidFill>
              <a:latin typeface="Courier New" charset="0"/>
              <a:ea typeface="Courier New" charset="0"/>
              <a:cs typeface="Courier New" charset="0"/>
            </a:endParaRPr>
          </a:p>
          <a:p>
            <a:r>
              <a:rPr lang="en-US" sz="1050" dirty="0" err="1" smtClean="0">
                <a:solidFill>
                  <a:srgbClr val="0070C0"/>
                </a:solidFill>
                <a:latin typeface="Courier New" charset="0"/>
                <a:ea typeface="Courier New" charset="0"/>
                <a:cs typeface="Courier New" charset="0"/>
              </a:rPr>
              <a:t>sizesmp_size</a:t>
            </a:r>
            <a:r>
              <a:rPr lang="en-US" sz="1050" dirty="0" smtClean="0">
                <a:solidFill>
                  <a:srgbClr val="0070C0"/>
                </a:solidFill>
                <a:latin typeface="Courier New" charset="0"/>
                <a:ea typeface="Courier New" charset="0"/>
                <a:cs typeface="Courier New" charset="0"/>
              </a:rPr>
              <a:t> </a:t>
            </a:r>
            <a:r>
              <a:rPr lang="en-US" sz="1050" dirty="0">
                <a:solidFill>
                  <a:srgbClr val="0070C0"/>
                </a:solidFill>
                <a:latin typeface="Courier New" charset="0"/>
                <a:ea typeface="Courier New" charset="0"/>
                <a:cs typeface="Courier New" charset="0"/>
              </a:rPr>
              <a:t>&lt;- floor(0.70 * </a:t>
            </a:r>
            <a:r>
              <a:rPr lang="en-US" sz="1050" dirty="0" err="1">
                <a:solidFill>
                  <a:srgbClr val="0070C0"/>
                </a:solidFill>
                <a:latin typeface="Courier New" charset="0"/>
                <a:ea typeface="Courier New" charset="0"/>
                <a:cs typeface="Courier New" charset="0"/>
              </a:rPr>
              <a:t>nrow</a:t>
            </a:r>
            <a:r>
              <a:rPr lang="en-US" sz="1050" dirty="0">
                <a:solidFill>
                  <a:srgbClr val="0070C0"/>
                </a:solidFill>
                <a:latin typeface="Courier New" charset="0"/>
                <a:ea typeface="Courier New" charset="0"/>
                <a:cs typeface="Courier New" charset="0"/>
              </a:rPr>
              <a:t>(</a:t>
            </a:r>
            <a:r>
              <a:rPr lang="en-US" sz="1050" dirty="0" err="1">
                <a:solidFill>
                  <a:srgbClr val="0070C0"/>
                </a:solidFill>
                <a:latin typeface="Courier New" charset="0"/>
                <a:ea typeface="Courier New" charset="0"/>
                <a:cs typeface="Courier New" charset="0"/>
              </a:rPr>
              <a:t>mydata</a:t>
            </a:r>
            <a:r>
              <a:rPr lang="en-US" sz="1050" dirty="0" smtClean="0">
                <a:solidFill>
                  <a:srgbClr val="0070C0"/>
                </a:solidFill>
                <a:latin typeface="Courier New" charset="0"/>
                <a:ea typeface="Courier New" charset="0"/>
                <a:cs typeface="Courier New" charset="0"/>
              </a:rPr>
              <a:t>))</a:t>
            </a:r>
          </a:p>
          <a:p>
            <a:r>
              <a:rPr lang="en-US" sz="1050" dirty="0" err="1" smtClean="0">
                <a:solidFill>
                  <a:srgbClr val="0070C0"/>
                </a:solidFill>
                <a:latin typeface="Courier New" charset="0"/>
                <a:ea typeface="Courier New" charset="0"/>
                <a:cs typeface="Courier New" charset="0"/>
              </a:rPr>
              <a:t>smp_size</a:t>
            </a:r>
            <a:endParaRPr lang="en-US" sz="1050" dirty="0" smtClean="0">
              <a:solidFill>
                <a:srgbClr val="0070C0"/>
              </a:solidFill>
              <a:latin typeface="Courier New" charset="0"/>
              <a:ea typeface="Courier New" charset="0"/>
              <a:cs typeface="Courier New" charset="0"/>
            </a:endParaRPr>
          </a:p>
          <a:p>
            <a:r>
              <a:rPr lang="en-US" sz="1050" dirty="0" err="1" smtClean="0">
                <a:solidFill>
                  <a:srgbClr val="0070C0"/>
                </a:solidFill>
                <a:latin typeface="Courier New" charset="0"/>
                <a:ea typeface="Courier New" charset="0"/>
                <a:cs typeface="Courier New" charset="0"/>
              </a:rPr>
              <a:t>set.seed</a:t>
            </a:r>
            <a:r>
              <a:rPr lang="en-US" sz="1050" dirty="0" smtClean="0">
                <a:solidFill>
                  <a:srgbClr val="0070C0"/>
                </a:solidFill>
                <a:latin typeface="Courier New" charset="0"/>
                <a:ea typeface="Courier New" charset="0"/>
                <a:cs typeface="Courier New" charset="0"/>
              </a:rPr>
              <a:t>(123)</a:t>
            </a:r>
          </a:p>
          <a:p>
            <a:r>
              <a:rPr lang="en-US" sz="1050" dirty="0" err="1" smtClean="0">
                <a:solidFill>
                  <a:srgbClr val="0070C0"/>
                </a:solidFill>
                <a:latin typeface="Courier New" charset="0"/>
                <a:ea typeface="Courier New" charset="0"/>
                <a:cs typeface="Courier New" charset="0"/>
              </a:rPr>
              <a:t>train_ind</a:t>
            </a:r>
            <a:r>
              <a:rPr lang="en-US" sz="1050" dirty="0" smtClean="0">
                <a:solidFill>
                  <a:srgbClr val="0070C0"/>
                </a:solidFill>
                <a:latin typeface="Courier New" charset="0"/>
                <a:ea typeface="Courier New" charset="0"/>
                <a:cs typeface="Courier New" charset="0"/>
              </a:rPr>
              <a:t> </a:t>
            </a:r>
            <a:r>
              <a:rPr lang="en-US" sz="1050" dirty="0">
                <a:solidFill>
                  <a:srgbClr val="0070C0"/>
                </a:solidFill>
                <a:latin typeface="Courier New" charset="0"/>
                <a:ea typeface="Courier New" charset="0"/>
                <a:cs typeface="Courier New" charset="0"/>
              </a:rPr>
              <a:t>&lt;- sample(</a:t>
            </a:r>
            <a:r>
              <a:rPr lang="en-US" sz="1050" dirty="0" err="1">
                <a:solidFill>
                  <a:srgbClr val="0070C0"/>
                </a:solidFill>
                <a:latin typeface="Courier New" charset="0"/>
                <a:ea typeface="Courier New" charset="0"/>
                <a:cs typeface="Courier New" charset="0"/>
              </a:rPr>
              <a:t>seq_len</a:t>
            </a:r>
            <a:r>
              <a:rPr lang="en-US" sz="1050" dirty="0">
                <a:solidFill>
                  <a:srgbClr val="0070C0"/>
                </a:solidFill>
                <a:latin typeface="Courier New" charset="0"/>
                <a:ea typeface="Courier New" charset="0"/>
                <a:cs typeface="Courier New" charset="0"/>
              </a:rPr>
              <a:t>(</a:t>
            </a:r>
            <a:r>
              <a:rPr lang="en-US" sz="1050" dirty="0" err="1">
                <a:solidFill>
                  <a:srgbClr val="0070C0"/>
                </a:solidFill>
                <a:latin typeface="Courier New" charset="0"/>
                <a:ea typeface="Courier New" charset="0"/>
                <a:cs typeface="Courier New" charset="0"/>
              </a:rPr>
              <a:t>nrow</a:t>
            </a:r>
            <a:r>
              <a:rPr lang="en-US" sz="1050" dirty="0">
                <a:solidFill>
                  <a:srgbClr val="0070C0"/>
                </a:solidFill>
                <a:latin typeface="Courier New" charset="0"/>
                <a:ea typeface="Courier New" charset="0"/>
                <a:cs typeface="Courier New" charset="0"/>
              </a:rPr>
              <a:t>(</a:t>
            </a:r>
            <a:r>
              <a:rPr lang="en-US" sz="1050" dirty="0" err="1">
                <a:solidFill>
                  <a:srgbClr val="0070C0"/>
                </a:solidFill>
                <a:latin typeface="Courier New" charset="0"/>
                <a:ea typeface="Courier New" charset="0"/>
                <a:cs typeface="Courier New" charset="0"/>
              </a:rPr>
              <a:t>mydata</a:t>
            </a:r>
            <a:r>
              <a:rPr lang="en-US" sz="1050" dirty="0">
                <a:solidFill>
                  <a:srgbClr val="0070C0"/>
                </a:solidFill>
                <a:latin typeface="Courier New" charset="0"/>
                <a:ea typeface="Courier New" charset="0"/>
                <a:cs typeface="Courier New" charset="0"/>
              </a:rPr>
              <a:t>)), size = </a:t>
            </a:r>
            <a:r>
              <a:rPr lang="en-US" sz="1050" dirty="0" err="1">
                <a:solidFill>
                  <a:srgbClr val="0070C0"/>
                </a:solidFill>
                <a:latin typeface="Courier New" charset="0"/>
                <a:ea typeface="Courier New" charset="0"/>
                <a:cs typeface="Courier New" charset="0"/>
              </a:rPr>
              <a:t>smp_size</a:t>
            </a:r>
            <a:r>
              <a:rPr lang="en-US" sz="1050" dirty="0" smtClean="0">
                <a:solidFill>
                  <a:srgbClr val="0070C0"/>
                </a:solidFill>
                <a:latin typeface="Courier New" charset="0"/>
                <a:ea typeface="Courier New" charset="0"/>
                <a:cs typeface="Courier New" charset="0"/>
              </a:rPr>
              <a:t>)</a:t>
            </a:r>
          </a:p>
          <a:p>
            <a:r>
              <a:rPr lang="en-US" sz="1050" dirty="0" smtClean="0">
                <a:solidFill>
                  <a:srgbClr val="0070C0"/>
                </a:solidFill>
                <a:latin typeface="Courier New" charset="0"/>
                <a:ea typeface="Courier New" charset="0"/>
                <a:cs typeface="Courier New" charset="0"/>
              </a:rPr>
              <a:t>train </a:t>
            </a:r>
            <a:r>
              <a:rPr lang="en-US" sz="1050" dirty="0">
                <a:solidFill>
                  <a:srgbClr val="0070C0"/>
                </a:solidFill>
                <a:latin typeface="Courier New" charset="0"/>
                <a:ea typeface="Courier New" charset="0"/>
                <a:cs typeface="Courier New" charset="0"/>
              </a:rPr>
              <a:t>&lt;- </a:t>
            </a:r>
            <a:r>
              <a:rPr lang="en-US" sz="1050" dirty="0" err="1">
                <a:solidFill>
                  <a:srgbClr val="0070C0"/>
                </a:solidFill>
                <a:latin typeface="Courier New" charset="0"/>
                <a:ea typeface="Courier New" charset="0"/>
                <a:cs typeface="Courier New" charset="0"/>
              </a:rPr>
              <a:t>mydata</a:t>
            </a:r>
            <a:r>
              <a:rPr lang="en-US" sz="1050" dirty="0">
                <a:solidFill>
                  <a:srgbClr val="0070C0"/>
                </a:solidFill>
                <a:latin typeface="Courier New" charset="0"/>
                <a:ea typeface="Courier New" charset="0"/>
                <a:cs typeface="Courier New" charset="0"/>
              </a:rPr>
              <a:t>[</a:t>
            </a:r>
            <a:r>
              <a:rPr lang="en-US" sz="1050" dirty="0" err="1">
                <a:solidFill>
                  <a:srgbClr val="0070C0"/>
                </a:solidFill>
                <a:latin typeface="Courier New" charset="0"/>
                <a:ea typeface="Courier New" charset="0"/>
                <a:cs typeface="Courier New" charset="0"/>
              </a:rPr>
              <a:t>train_ind</a:t>
            </a:r>
            <a:r>
              <a:rPr lang="en-US" sz="1050" dirty="0" smtClean="0">
                <a:solidFill>
                  <a:srgbClr val="0070C0"/>
                </a:solidFill>
                <a:latin typeface="Courier New" charset="0"/>
                <a:ea typeface="Courier New" charset="0"/>
                <a:cs typeface="Courier New" charset="0"/>
              </a:rPr>
              <a:t>,]</a:t>
            </a:r>
          </a:p>
          <a:p>
            <a:r>
              <a:rPr lang="en-US" sz="1050" dirty="0" smtClean="0">
                <a:solidFill>
                  <a:srgbClr val="0070C0"/>
                </a:solidFill>
                <a:latin typeface="Courier New" charset="0"/>
                <a:ea typeface="Courier New" charset="0"/>
                <a:cs typeface="Courier New" charset="0"/>
              </a:rPr>
              <a:t>test </a:t>
            </a:r>
            <a:r>
              <a:rPr lang="en-US" sz="1050" dirty="0">
                <a:solidFill>
                  <a:srgbClr val="0070C0"/>
                </a:solidFill>
                <a:latin typeface="Courier New" charset="0"/>
                <a:ea typeface="Courier New" charset="0"/>
                <a:cs typeface="Courier New" charset="0"/>
              </a:rPr>
              <a:t>&lt;- </a:t>
            </a:r>
            <a:r>
              <a:rPr lang="en-US" sz="1050" dirty="0" err="1" smtClean="0">
                <a:solidFill>
                  <a:srgbClr val="0070C0"/>
                </a:solidFill>
                <a:latin typeface="Courier New" charset="0"/>
                <a:ea typeface="Courier New" charset="0"/>
                <a:cs typeface="Courier New" charset="0"/>
              </a:rPr>
              <a:t>mydata</a:t>
            </a:r>
            <a:r>
              <a:rPr lang="en-US" sz="1050" dirty="0" smtClean="0">
                <a:solidFill>
                  <a:srgbClr val="0070C0"/>
                </a:solidFill>
                <a:latin typeface="Courier New" charset="0"/>
                <a:ea typeface="Courier New" charset="0"/>
                <a:cs typeface="Courier New" charset="0"/>
              </a:rPr>
              <a:t>[</a:t>
            </a:r>
            <a:r>
              <a:rPr lang="en-US" sz="1050" dirty="0" err="1" smtClean="0">
                <a:solidFill>
                  <a:srgbClr val="0070C0"/>
                </a:solidFill>
                <a:latin typeface="Courier New" charset="0"/>
                <a:ea typeface="Courier New" charset="0"/>
                <a:cs typeface="Courier New" charset="0"/>
              </a:rPr>
              <a:t>train_ind</a:t>
            </a:r>
            <a:r>
              <a:rPr lang="en-US" sz="1050" dirty="0" smtClean="0">
                <a:solidFill>
                  <a:srgbClr val="0070C0"/>
                </a:solidFill>
                <a:latin typeface="Courier New" charset="0"/>
                <a:ea typeface="Courier New" charset="0"/>
                <a:cs typeface="Courier New" charset="0"/>
              </a:rPr>
              <a:t>,]</a:t>
            </a:r>
          </a:p>
          <a:p>
            <a:r>
              <a:rPr lang="en-US" sz="1050" dirty="0" err="1" smtClean="0">
                <a:solidFill>
                  <a:srgbClr val="0070C0"/>
                </a:solidFill>
                <a:latin typeface="Courier New" charset="0"/>
                <a:ea typeface="Courier New" charset="0"/>
                <a:cs typeface="Courier New" charset="0"/>
              </a:rPr>
              <a:t>write.csv</a:t>
            </a:r>
            <a:r>
              <a:rPr lang="en-US" sz="1050" dirty="0" smtClean="0">
                <a:solidFill>
                  <a:srgbClr val="0070C0"/>
                </a:solidFill>
                <a:latin typeface="Courier New" charset="0"/>
                <a:ea typeface="Courier New" charset="0"/>
                <a:cs typeface="Courier New" charset="0"/>
              </a:rPr>
              <a:t>(</a:t>
            </a:r>
            <a:r>
              <a:rPr lang="en-US" sz="1050" dirty="0" err="1" smtClean="0">
                <a:solidFill>
                  <a:srgbClr val="0070C0"/>
                </a:solidFill>
                <a:latin typeface="Courier New" charset="0"/>
                <a:ea typeface="Courier New" charset="0"/>
                <a:cs typeface="Courier New" charset="0"/>
              </a:rPr>
              <a:t>train,file</a:t>
            </a:r>
            <a:r>
              <a:rPr lang="en-US" sz="1050" dirty="0">
                <a:solidFill>
                  <a:srgbClr val="0070C0"/>
                </a:solidFill>
                <a:latin typeface="Courier New" charset="0"/>
                <a:ea typeface="Courier New" charset="0"/>
                <a:cs typeface="Courier New" charset="0"/>
              </a:rPr>
              <a:t>="</a:t>
            </a:r>
            <a:r>
              <a:rPr lang="en-US" sz="1050" dirty="0" err="1">
                <a:solidFill>
                  <a:srgbClr val="0070C0"/>
                </a:solidFill>
                <a:latin typeface="Courier New" charset="0"/>
                <a:ea typeface="Courier New" charset="0"/>
                <a:cs typeface="Courier New" charset="0"/>
              </a:rPr>
              <a:t>dev_sample.csv</a:t>
            </a:r>
            <a:r>
              <a:rPr lang="en-US" sz="1050" dirty="0" smtClean="0">
                <a:solidFill>
                  <a:srgbClr val="0070C0"/>
                </a:solidFill>
                <a:latin typeface="Courier New" charset="0"/>
                <a:ea typeface="Courier New" charset="0"/>
                <a:cs typeface="Courier New" charset="0"/>
              </a:rPr>
              <a:t>")</a:t>
            </a:r>
          </a:p>
          <a:p>
            <a:r>
              <a:rPr lang="en-US" sz="1050" dirty="0" err="1" smtClean="0">
                <a:solidFill>
                  <a:srgbClr val="0070C0"/>
                </a:solidFill>
                <a:latin typeface="Courier New" charset="0"/>
                <a:ea typeface="Courier New" charset="0"/>
                <a:cs typeface="Courier New" charset="0"/>
              </a:rPr>
              <a:t>write.csv</a:t>
            </a:r>
            <a:r>
              <a:rPr lang="en-US" sz="1050" dirty="0" smtClean="0">
                <a:solidFill>
                  <a:srgbClr val="0070C0"/>
                </a:solidFill>
                <a:latin typeface="Courier New" charset="0"/>
                <a:ea typeface="Courier New" charset="0"/>
                <a:cs typeface="Courier New" charset="0"/>
              </a:rPr>
              <a:t>(</a:t>
            </a:r>
            <a:r>
              <a:rPr lang="en-US" sz="1050" dirty="0" err="1" smtClean="0">
                <a:solidFill>
                  <a:srgbClr val="0070C0"/>
                </a:solidFill>
                <a:latin typeface="Courier New" charset="0"/>
                <a:ea typeface="Courier New" charset="0"/>
                <a:cs typeface="Courier New" charset="0"/>
              </a:rPr>
              <a:t>test,file</a:t>
            </a:r>
            <a:r>
              <a:rPr lang="en-US" sz="1050" dirty="0">
                <a:solidFill>
                  <a:srgbClr val="0070C0"/>
                </a:solidFill>
                <a:latin typeface="Courier New" charset="0"/>
                <a:ea typeface="Courier New" charset="0"/>
                <a:cs typeface="Courier New" charset="0"/>
              </a:rPr>
              <a:t>="</a:t>
            </a:r>
            <a:r>
              <a:rPr lang="en-US" sz="1050" dirty="0" err="1">
                <a:solidFill>
                  <a:srgbClr val="0070C0"/>
                </a:solidFill>
                <a:latin typeface="Courier New" charset="0"/>
                <a:ea typeface="Courier New" charset="0"/>
                <a:cs typeface="Courier New" charset="0"/>
              </a:rPr>
              <a:t>holdout_sample.csv</a:t>
            </a:r>
            <a:r>
              <a:rPr lang="en-US" sz="1050" dirty="0">
                <a:solidFill>
                  <a:srgbClr val="0070C0"/>
                </a:solidFill>
                <a:latin typeface="Courier New" charset="0"/>
                <a:ea typeface="Courier New" charset="0"/>
                <a:cs typeface="Courier New" charset="0"/>
              </a:rPr>
              <a:t>")</a:t>
            </a:r>
          </a:p>
        </p:txBody>
      </p:sp>
      <p:sp>
        <p:nvSpPr>
          <p:cNvPr id="5" name="Rectangle 4"/>
          <p:cNvSpPr/>
          <p:nvPr/>
        </p:nvSpPr>
        <p:spPr>
          <a:xfrm>
            <a:off x="687497" y="921188"/>
            <a:ext cx="9926052" cy="1077218"/>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The dataset with 20000 observations across 40 features has been split into 2 datasets with 70:30 proportion. </a:t>
            </a:r>
          </a:p>
          <a:p>
            <a:pPr marL="285750" indent="-285750" algn="just">
              <a:buFont typeface="Wingdings" charset="2"/>
              <a:buChar char="ü"/>
            </a:pPr>
            <a:r>
              <a:rPr lang="en-US" sz="1600" dirty="0" smtClean="0">
                <a:latin typeface="Avenir Next" charset="0"/>
                <a:ea typeface="Avenir Next" charset="0"/>
                <a:cs typeface="Avenir Next" charset="0"/>
              </a:rPr>
              <a:t>Dataset with 70% observations (14000 rows) is considered as the </a:t>
            </a:r>
            <a:r>
              <a:rPr lang="en-US" sz="1600" b="1" dirty="0" smtClean="0">
                <a:latin typeface="Avenir Next" charset="0"/>
                <a:ea typeface="Avenir Next" charset="0"/>
                <a:cs typeface="Avenir Next" charset="0"/>
              </a:rPr>
              <a:t>training/development dataset</a:t>
            </a:r>
          </a:p>
          <a:p>
            <a:pPr marL="285750" indent="-285750" algn="just">
              <a:buFont typeface="Wingdings" charset="2"/>
              <a:buChar char="ü"/>
            </a:pPr>
            <a:r>
              <a:rPr lang="en-US" sz="1600" dirty="0" smtClean="0">
                <a:latin typeface="Avenir Next" charset="0"/>
                <a:ea typeface="Avenir Next" charset="0"/>
                <a:cs typeface="Avenir Next" charset="0"/>
              </a:rPr>
              <a:t>Dataset with the remaining 30% (6000 rows) is considered as the </a:t>
            </a:r>
            <a:r>
              <a:rPr lang="en-US" sz="1600" b="1" dirty="0" smtClean="0">
                <a:latin typeface="Avenir Next" charset="0"/>
                <a:ea typeface="Avenir Next" charset="0"/>
                <a:cs typeface="Avenir Next" charset="0"/>
              </a:rPr>
              <a:t>testing/holdout dataset. </a:t>
            </a:r>
            <a:endParaRPr lang="en-US" sz="1600" b="1" dirty="0">
              <a:latin typeface="Avenir Next" charset="0"/>
              <a:ea typeface="Avenir Next" charset="0"/>
              <a:cs typeface="Avenir Next" charset="0"/>
            </a:endParaRPr>
          </a:p>
        </p:txBody>
      </p:sp>
      <p:sp>
        <p:nvSpPr>
          <p:cNvPr id="6" name="TextBox 5"/>
          <p:cNvSpPr txBox="1"/>
          <p:nvPr/>
        </p:nvSpPr>
        <p:spPr>
          <a:xfrm>
            <a:off x="84221" y="101875"/>
            <a:ext cx="3585411"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Data Split</a:t>
            </a:r>
            <a:endParaRPr lang="en-US" sz="3200" dirty="0">
              <a:latin typeface="Copperplate Gothic Bold" charset="0"/>
              <a:ea typeface="Copperplate Gothic Bold" charset="0"/>
              <a:cs typeface="Copperplate Gothic Bold" charset="0"/>
            </a:endParaRPr>
          </a:p>
        </p:txBody>
      </p:sp>
      <p:sp>
        <p:nvSpPr>
          <p:cNvPr id="8" name="Rectangle 7"/>
          <p:cNvSpPr/>
          <p:nvPr/>
        </p:nvSpPr>
        <p:spPr>
          <a:xfrm>
            <a:off x="5092210" y="2232944"/>
            <a:ext cx="6416842" cy="1323439"/>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The original dataset with 12.56 % of positive responders was broken into 2 samples </a:t>
            </a:r>
            <a:r>
              <a:rPr lang="mr-IN" sz="1600" dirty="0" smtClean="0">
                <a:latin typeface="Avenir Next" charset="0"/>
                <a:ea typeface="Avenir Next" charset="0"/>
                <a:cs typeface="Avenir Next" charset="0"/>
              </a:rPr>
              <a:t>–</a:t>
            </a:r>
            <a:r>
              <a:rPr lang="en-US" sz="1600" dirty="0" smtClean="0">
                <a:latin typeface="Avenir Next" charset="0"/>
                <a:ea typeface="Avenir Next" charset="0"/>
                <a:cs typeface="Avenir Next" charset="0"/>
              </a:rPr>
              <a:t> development and holdout in the proportion of 70:30. </a:t>
            </a:r>
          </a:p>
          <a:p>
            <a:pPr marL="285750" indent="-285750" algn="just">
              <a:buFont typeface="Wingdings" charset="2"/>
              <a:buChar char="ü"/>
            </a:pPr>
            <a:r>
              <a:rPr lang="en-US" sz="1600" dirty="0" smtClean="0">
                <a:latin typeface="Avenir Next" charset="0"/>
                <a:ea typeface="Avenir Next" charset="0"/>
                <a:cs typeface="Avenir Next" charset="0"/>
              </a:rPr>
              <a:t>The development dataset has 8.88 % of positive responders</a:t>
            </a:r>
          </a:p>
          <a:p>
            <a:pPr marL="285750" indent="-285750" algn="just">
              <a:buFont typeface="Wingdings" charset="2"/>
              <a:buChar char="ü"/>
            </a:pPr>
            <a:r>
              <a:rPr lang="en-US" sz="1600" dirty="0" smtClean="0">
                <a:latin typeface="Avenir Next" charset="0"/>
                <a:ea typeface="Avenir Next" charset="0"/>
                <a:cs typeface="Avenir Next" charset="0"/>
              </a:rPr>
              <a:t>The testing dataset has 3.68 % of the positive responders.</a:t>
            </a:r>
            <a:endParaRPr lang="en-US" sz="1600" dirty="0">
              <a:latin typeface="Avenir Next" charset="0"/>
              <a:ea typeface="Avenir Next" charset="0"/>
              <a:cs typeface="Avenir Next"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52500" y="2195920"/>
            <a:ext cx="3569283" cy="4344994"/>
          </a:xfrm>
          <a:prstGeom prst="rect">
            <a:avLst/>
          </a:prstGeom>
          <a:ln>
            <a:solidFill>
              <a:schemeClr val="tx1"/>
            </a:solidFill>
          </a:ln>
        </p:spPr>
      </p:pic>
    </p:spTree>
    <p:extLst>
      <p:ext uri="{BB962C8B-B14F-4D97-AF65-F5344CB8AC3E}">
        <p14:creationId xmlns:p14="http://schemas.microsoft.com/office/powerpoint/2010/main" val="1971637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168" y="116467"/>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smtClean="0"/>
              <a:t>Feature Engineering / Derived Variables</a:t>
            </a:r>
            <a:endParaRPr lang="en-US" dirty="0"/>
          </a:p>
        </p:txBody>
      </p:sp>
      <p:sp>
        <p:nvSpPr>
          <p:cNvPr id="5" name="Rectangle 4"/>
          <p:cNvSpPr/>
          <p:nvPr/>
        </p:nvSpPr>
        <p:spPr>
          <a:xfrm>
            <a:off x="405064" y="781452"/>
            <a:ext cx="11371300" cy="5878532"/>
          </a:xfrm>
          <a:prstGeom prst="rect">
            <a:avLst/>
          </a:prstGeom>
        </p:spPr>
        <p:txBody>
          <a:bodyPr wrap="square">
            <a:spAutoFit/>
          </a:bodyPr>
          <a:lstStyle/>
          <a:p>
            <a:pPr marL="285750" indent="-285750" algn="just">
              <a:buFont typeface="Wingdings" charset="2"/>
              <a:buChar char="ü"/>
            </a:pPr>
            <a:endParaRPr lang="en-US" sz="1600" dirty="0" smtClean="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a:t>
            </a:r>
            <a:r>
              <a:rPr lang="en-US" sz="1600" dirty="0" smtClean="0">
                <a:latin typeface="Avenir Next" charset="0"/>
                <a:ea typeface="Avenir Next" charset="0"/>
                <a:cs typeface="Avenir Next" charset="0"/>
              </a:rPr>
              <a:t>dataset with 20000 observations has enough details about customers both personal as well as operational. However, while looking deeper we found that there are no variables that tells about the average monthly counts. So, we are planning to use the below additional transactions variables along with the available data. </a:t>
            </a:r>
          </a:p>
          <a:p>
            <a:pPr marL="285750" indent="-285750" algn="just">
              <a:buFont typeface="Wingdings" charset="2"/>
              <a:buChar char="ü"/>
            </a:pPr>
            <a:endParaRPr lang="en-US" sz="1400" b="1" dirty="0" smtClean="0">
              <a:latin typeface="Avenir Next" charset="0"/>
              <a:ea typeface="Avenir Next" charset="0"/>
              <a:cs typeface="Avenir Next" charset="0"/>
            </a:endParaRPr>
          </a:p>
          <a:p>
            <a:pPr marL="285750" indent="-285750" algn="just">
              <a:buFont typeface="Wingdings" charset="2"/>
              <a:buChar char="ü"/>
            </a:pPr>
            <a:endParaRPr lang="en-US" sz="1400" b="1" dirty="0" smtClean="0">
              <a:latin typeface="Avenir Next" charset="0"/>
              <a:ea typeface="Avenir Next" charset="0"/>
              <a:cs typeface="Avenir Next" charset="0"/>
            </a:endParaRPr>
          </a:p>
          <a:p>
            <a:pPr marL="342900" indent="-342900" algn="just">
              <a:buFont typeface="+mj-lt"/>
              <a:buAutoNum type="arabicPeriod"/>
            </a:pPr>
            <a:r>
              <a:rPr lang="en-US" sz="1400" b="1" dirty="0" smtClean="0">
                <a:latin typeface="Arial" charset="0"/>
                <a:ea typeface="Arial" charset="0"/>
                <a:cs typeface="Arial" charset="0"/>
              </a:rPr>
              <a:t>Average # </a:t>
            </a:r>
            <a:r>
              <a:rPr lang="en-US" sz="1400" b="1" dirty="0">
                <a:latin typeface="Arial" charset="0"/>
                <a:ea typeface="Arial" charset="0"/>
                <a:cs typeface="Arial" charset="0"/>
              </a:rPr>
              <a:t>of transactions per </a:t>
            </a:r>
            <a:r>
              <a:rPr lang="en-US" sz="1400" b="1" dirty="0" smtClean="0">
                <a:latin typeface="Arial" charset="0"/>
                <a:ea typeface="Arial" charset="0"/>
                <a:cs typeface="Arial" charset="0"/>
              </a:rPr>
              <a:t>month = Total Number of Transactions / Length of relationship in months</a:t>
            </a:r>
            <a:endParaRPr lang="en-US" sz="1400" b="1" dirty="0">
              <a:latin typeface="Arial" charset="0"/>
              <a:ea typeface="Arial" charset="0"/>
              <a:cs typeface="Arial" charset="0"/>
            </a:endParaRPr>
          </a:p>
          <a:p>
            <a:pPr lvl="1" algn="just"/>
            <a:r>
              <a:rPr lang="en-US" sz="1400" dirty="0">
                <a:solidFill>
                  <a:srgbClr val="0070C0"/>
                </a:solidFill>
                <a:latin typeface="Courier New" charset="0"/>
                <a:ea typeface="Courier New" charset="0"/>
                <a:cs typeface="Courier New" charset="0"/>
              </a:rPr>
              <a:t>NEW_TOT_TRAN_PER_MTH = </a:t>
            </a:r>
            <a:r>
              <a:rPr lang="en-US" sz="1400" dirty="0" smtClean="0">
                <a:solidFill>
                  <a:srgbClr val="0070C0"/>
                </a:solidFill>
                <a:latin typeface="Courier New" charset="0"/>
                <a:ea typeface="Courier New" charset="0"/>
                <a:cs typeface="Courier New" charset="0"/>
              </a:rPr>
              <a:t>TOT_NO_OF_L_TXNS/LEN_OF_RLTN_IN_MNTH</a:t>
            </a:r>
            <a:endParaRPr lang="en-US" sz="1400" dirty="0">
              <a:solidFill>
                <a:srgbClr val="0070C0"/>
              </a:solidFill>
              <a:latin typeface="Courier New" charset="0"/>
              <a:ea typeface="Courier New" charset="0"/>
              <a:cs typeface="Courier New" charset="0"/>
            </a:endParaRPr>
          </a:p>
          <a:p>
            <a:pPr marL="342900" indent="-342900" algn="just">
              <a:buFont typeface="+mj-lt"/>
              <a:buAutoNum type="arabicPeriod"/>
            </a:pPr>
            <a:endParaRPr lang="en-US" sz="1400" dirty="0">
              <a:latin typeface="Avenir Next" charset="0"/>
              <a:ea typeface="Avenir Next" charset="0"/>
              <a:cs typeface="Avenir Next" charset="0"/>
            </a:endParaRPr>
          </a:p>
          <a:p>
            <a:pPr marL="342900" indent="-342900" algn="just">
              <a:buFont typeface="+mj-lt"/>
              <a:buAutoNum type="arabicPeriod"/>
            </a:pPr>
            <a:r>
              <a:rPr lang="en-US" sz="1400" b="1" dirty="0">
                <a:latin typeface="Arial" charset="0"/>
                <a:ea typeface="Arial" charset="0"/>
                <a:cs typeface="Arial" charset="0"/>
              </a:rPr>
              <a:t>Average #</a:t>
            </a:r>
            <a:r>
              <a:rPr lang="en-US" sz="1400" b="1" dirty="0" smtClean="0">
                <a:latin typeface="Arial" charset="0"/>
                <a:ea typeface="Arial" charset="0"/>
                <a:cs typeface="Arial" charset="0"/>
              </a:rPr>
              <a:t> </a:t>
            </a:r>
            <a:r>
              <a:rPr lang="en-US" sz="1400" b="1" dirty="0">
                <a:latin typeface="Arial" charset="0"/>
                <a:ea typeface="Arial" charset="0"/>
                <a:cs typeface="Arial" charset="0"/>
              </a:rPr>
              <a:t>of </a:t>
            </a:r>
            <a:r>
              <a:rPr lang="en-US" sz="1400" b="1" dirty="0" smtClean="0">
                <a:latin typeface="Arial" charset="0"/>
                <a:ea typeface="Arial" charset="0"/>
                <a:cs typeface="Arial" charset="0"/>
              </a:rPr>
              <a:t>debit transactions </a:t>
            </a:r>
            <a:r>
              <a:rPr lang="en-US" sz="1400" b="1" dirty="0">
                <a:latin typeface="Arial" charset="0"/>
                <a:ea typeface="Arial" charset="0"/>
                <a:cs typeface="Arial" charset="0"/>
              </a:rPr>
              <a:t>per month = Total Number of </a:t>
            </a:r>
            <a:r>
              <a:rPr lang="en-US" sz="1400" b="1" dirty="0" smtClean="0">
                <a:latin typeface="Arial" charset="0"/>
                <a:ea typeface="Arial" charset="0"/>
                <a:cs typeface="Arial" charset="0"/>
              </a:rPr>
              <a:t>Debit Transactions </a:t>
            </a:r>
            <a:r>
              <a:rPr lang="en-US" sz="1400" b="1" dirty="0">
                <a:latin typeface="Arial" charset="0"/>
                <a:ea typeface="Arial" charset="0"/>
                <a:cs typeface="Arial" charset="0"/>
              </a:rPr>
              <a:t>/ Length of relationship in months</a:t>
            </a:r>
          </a:p>
          <a:p>
            <a:pPr lvl="1" algn="just"/>
            <a:r>
              <a:rPr lang="en-US" sz="1400" dirty="0">
                <a:solidFill>
                  <a:srgbClr val="0070C0"/>
                </a:solidFill>
                <a:latin typeface="Courier New" charset="0"/>
                <a:ea typeface="Courier New" charset="0"/>
                <a:cs typeface="Courier New" charset="0"/>
              </a:rPr>
              <a:t>NEW_TOT_DB_PER_MTH = </a:t>
            </a:r>
            <a:r>
              <a:rPr lang="en-US" sz="1400" dirty="0" smtClean="0">
                <a:solidFill>
                  <a:srgbClr val="0070C0"/>
                </a:solidFill>
                <a:latin typeface="Courier New" charset="0"/>
                <a:ea typeface="Courier New" charset="0"/>
                <a:cs typeface="Courier New" charset="0"/>
              </a:rPr>
              <a:t>NO_OF_L_DR_TXNS/LEN_OF_RLTN_IN_MNTH</a:t>
            </a:r>
            <a:endParaRPr lang="en-US" sz="1400" dirty="0">
              <a:solidFill>
                <a:srgbClr val="0070C0"/>
              </a:solidFill>
              <a:latin typeface="Courier New" charset="0"/>
              <a:ea typeface="Courier New" charset="0"/>
              <a:cs typeface="Courier New" charset="0"/>
            </a:endParaRPr>
          </a:p>
          <a:p>
            <a:pPr marL="342900" indent="-342900" algn="just">
              <a:buFont typeface="+mj-lt"/>
              <a:buAutoNum type="arabicPeriod"/>
            </a:pPr>
            <a:endParaRPr lang="en-US" sz="1400" dirty="0" smtClean="0">
              <a:latin typeface="Avenir Next" charset="0"/>
              <a:ea typeface="Avenir Next" charset="0"/>
              <a:cs typeface="Avenir Next" charset="0"/>
            </a:endParaRPr>
          </a:p>
          <a:p>
            <a:pPr marL="342900" indent="-342900" algn="just">
              <a:buFont typeface="+mj-lt"/>
              <a:buAutoNum type="arabicPeriod"/>
            </a:pPr>
            <a:r>
              <a:rPr lang="en-US" sz="1400" b="1" dirty="0">
                <a:latin typeface="Arial" charset="0"/>
                <a:ea typeface="Arial" charset="0"/>
                <a:cs typeface="Arial" charset="0"/>
              </a:rPr>
              <a:t>Average #</a:t>
            </a:r>
            <a:r>
              <a:rPr lang="en-US" sz="1400" b="1" dirty="0" smtClean="0">
                <a:latin typeface="Arial" charset="0"/>
                <a:ea typeface="Arial" charset="0"/>
                <a:cs typeface="Arial" charset="0"/>
              </a:rPr>
              <a:t> </a:t>
            </a:r>
            <a:r>
              <a:rPr lang="en-US" sz="1400" b="1" dirty="0">
                <a:latin typeface="Arial" charset="0"/>
                <a:ea typeface="Arial" charset="0"/>
                <a:cs typeface="Arial" charset="0"/>
              </a:rPr>
              <a:t>of </a:t>
            </a:r>
            <a:r>
              <a:rPr lang="en-US" sz="1400" b="1" dirty="0" smtClean="0">
                <a:latin typeface="Arial" charset="0"/>
                <a:ea typeface="Arial" charset="0"/>
                <a:cs typeface="Arial" charset="0"/>
              </a:rPr>
              <a:t>credit </a:t>
            </a:r>
            <a:r>
              <a:rPr lang="en-US" sz="1400" b="1" dirty="0">
                <a:latin typeface="Arial" charset="0"/>
                <a:ea typeface="Arial" charset="0"/>
                <a:cs typeface="Arial" charset="0"/>
              </a:rPr>
              <a:t>transactions per month = Total Number of </a:t>
            </a:r>
            <a:r>
              <a:rPr lang="en-US" sz="1400" b="1" dirty="0" smtClean="0">
                <a:latin typeface="Arial" charset="0"/>
                <a:ea typeface="Arial" charset="0"/>
                <a:cs typeface="Arial" charset="0"/>
              </a:rPr>
              <a:t>Credit Transactions </a:t>
            </a:r>
            <a:r>
              <a:rPr lang="en-US" sz="1400" b="1" dirty="0">
                <a:latin typeface="Arial" charset="0"/>
                <a:ea typeface="Arial" charset="0"/>
                <a:cs typeface="Arial" charset="0"/>
              </a:rPr>
              <a:t>/ Length of relationship in months</a:t>
            </a:r>
          </a:p>
          <a:p>
            <a:pPr lvl="1" algn="just"/>
            <a:r>
              <a:rPr lang="en-US" sz="1400" dirty="0">
                <a:solidFill>
                  <a:srgbClr val="0070C0"/>
                </a:solidFill>
                <a:latin typeface="Courier New" charset="0"/>
                <a:ea typeface="Courier New" charset="0"/>
                <a:cs typeface="Courier New" charset="0"/>
              </a:rPr>
              <a:t>NEW_TOT_CR_PER_MTH = </a:t>
            </a:r>
            <a:r>
              <a:rPr lang="en-US" sz="1400" dirty="0" smtClean="0">
                <a:solidFill>
                  <a:srgbClr val="0070C0"/>
                </a:solidFill>
                <a:latin typeface="Courier New" charset="0"/>
                <a:ea typeface="Courier New" charset="0"/>
                <a:cs typeface="Courier New" charset="0"/>
              </a:rPr>
              <a:t>NO_OF_L_CR_TXNS/LEN_OF_RLTN_IN_MNTH</a:t>
            </a:r>
            <a:endParaRPr lang="en-US" sz="1400" dirty="0">
              <a:solidFill>
                <a:srgbClr val="0070C0"/>
              </a:solidFill>
              <a:latin typeface="Courier New" charset="0"/>
              <a:ea typeface="Courier New" charset="0"/>
              <a:cs typeface="Courier New" charset="0"/>
            </a:endParaRPr>
          </a:p>
          <a:p>
            <a:pPr marL="342900" indent="-342900" algn="just">
              <a:buFont typeface="+mj-lt"/>
              <a:buAutoNum type="arabicPeriod"/>
            </a:pPr>
            <a:endParaRPr lang="en-US" sz="1400" b="1" dirty="0" smtClean="0">
              <a:latin typeface="Arial" charset="0"/>
              <a:ea typeface="Arial" charset="0"/>
              <a:cs typeface="Arial" charset="0"/>
            </a:endParaRPr>
          </a:p>
          <a:p>
            <a:pPr marL="342900" indent="-342900" algn="just">
              <a:buFont typeface="+mj-lt"/>
              <a:buAutoNum type="arabicPeriod"/>
            </a:pPr>
            <a:r>
              <a:rPr lang="en-US" sz="1400" b="1" dirty="0" smtClean="0">
                <a:latin typeface="Arial" charset="0"/>
                <a:ea typeface="Arial" charset="0"/>
                <a:cs typeface="Arial" charset="0"/>
              </a:rPr>
              <a:t>Average debited amount </a:t>
            </a:r>
            <a:r>
              <a:rPr lang="en-US" sz="1400" b="1" dirty="0">
                <a:latin typeface="Arial" charset="0"/>
                <a:ea typeface="Arial" charset="0"/>
                <a:cs typeface="Arial" charset="0"/>
              </a:rPr>
              <a:t>per month = Total </a:t>
            </a:r>
            <a:r>
              <a:rPr lang="en-US" sz="1400" b="1" dirty="0" smtClean="0">
                <a:latin typeface="Arial" charset="0"/>
                <a:ea typeface="Arial" charset="0"/>
                <a:cs typeface="Arial" charset="0"/>
              </a:rPr>
              <a:t>amount in Debits </a:t>
            </a:r>
            <a:r>
              <a:rPr lang="en-US" sz="1400" b="1" dirty="0">
                <a:latin typeface="Arial" charset="0"/>
                <a:ea typeface="Arial" charset="0"/>
                <a:cs typeface="Arial" charset="0"/>
              </a:rPr>
              <a:t>/ Length of relationship in months</a:t>
            </a:r>
          </a:p>
          <a:p>
            <a:pPr lvl="1" algn="just"/>
            <a:r>
              <a:rPr lang="en-US" sz="1400" dirty="0">
                <a:solidFill>
                  <a:srgbClr val="0070C0"/>
                </a:solidFill>
                <a:latin typeface="Courier New" charset="0"/>
                <a:ea typeface="Courier New" charset="0"/>
                <a:cs typeface="Courier New" charset="0"/>
              </a:rPr>
              <a:t>NEW_AVG_DB_AMT_PER_MTH = </a:t>
            </a:r>
            <a:r>
              <a:rPr lang="en-US" sz="1400" dirty="0" smtClean="0">
                <a:solidFill>
                  <a:srgbClr val="0070C0"/>
                </a:solidFill>
                <a:latin typeface="Courier New" charset="0"/>
                <a:ea typeface="Courier New" charset="0"/>
                <a:cs typeface="Courier New" charset="0"/>
              </a:rPr>
              <a:t>AMT_L_DR/ LEN_OF_RLTN_IN_MNTH</a:t>
            </a:r>
            <a:endParaRPr lang="en-US" sz="1400" dirty="0">
              <a:solidFill>
                <a:srgbClr val="0070C0"/>
              </a:solidFill>
              <a:latin typeface="Courier New" charset="0"/>
              <a:ea typeface="Courier New" charset="0"/>
              <a:cs typeface="Courier New" charset="0"/>
            </a:endParaRPr>
          </a:p>
          <a:p>
            <a:pPr marL="342900" indent="-342900" algn="just">
              <a:buFont typeface="+mj-lt"/>
              <a:buAutoNum type="arabicPeriod"/>
            </a:pPr>
            <a:endParaRPr lang="en-US" sz="1400" b="1" dirty="0">
              <a:latin typeface="Arial" charset="0"/>
              <a:ea typeface="Arial" charset="0"/>
              <a:cs typeface="Arial" charset="0"/>
            </a:endParaRPr>
          </a:p>
          <a:p>
            <a:pPr marL="342900" indent="-342900" algn="just">
              <a:buFont typeface="+mj-lt"/>
              <a:buAutoNum type="arabicPeriod"/>
            </a:pPr>
            <a:r>
              <a:rPr lang="en-US" sz="1400" b="1" dirty="0" smtClean="0">
                <a:latin typeface="Arial" charset="0"/>
                <a:ea typeface="Arial" charset="0"/>
                <a:cs typeface="Arial" charset="0"/>
              </a:rPr>
              <a:t>Total Bank Charges paid = Sum of all charges paid by the customer</a:t>
            </a:r>
            <a:endParaRPr lang="en-US" sz="1400" b="1" dirty="0">
              <a:latin typeface="Arial" charset="0"/>
              <a:ea typeface="Arial" charset="0"/>
              <a:cs typeface="Arial" charset="0"/>
            </a:endParaRPr>
          </a:p>
          <a:p>
            <a:pPr lvl="1" algn="just"/>
            <a:r>
              <a:rPr lang="en-US" sz="1400" dirty="0" smtClean="0">
                <a:solidFill>
                  <a:srgbClr val="0070C0"/>
                </a:solidFill>
                <a:latin typeface="Courier New" charset="0"/>
                <a:ea typeface="Courier New" charset="0"/>
                <a:cs typeface="Courier New" charset="0"/>
              </a:rPr>
              <a:t>NEW_TOT_BNK_CHRGS=AMT_OTH_BK_ATM_USG_CHGS+AMT_MIN_BAL_NMC_CHGS+ </a:t>
            </a:r>
            <a:r>
              <a:rPr lang="en-US" sz="1400" dirty="0" smtClean="0">
                <a:solidFill>
                  <a:srgbClr val="0070C0"/>
                </a:solidFill>
                <a:latin typeface="Courier New" charset="0"/>
                <a:ea typeface="Courier New" charset="0"/>
                <a:cs typeface="Courier New" charset="0"/>
              </a:rPr>
              <a:t>NO_OF_IW_CHQ_BNC_TXNS </a:t>
            </a:r>
            <a:r>
              <a:rPr lang="en-US" sz="1400" dirty="0">
                <a:solidFill>
                  <a:srgbClr val="0070C0"/>
                </a:solidFill>
                <a:latin typeface="Courier New" charset="0"/>
                <a:ea typeface="Courier New" charset="0"/>
                <a:cs typeface="Courier New" charset="0"/>
              </a:rPr>
              <a:t>+ </a:t>
            </a:r>
            <a:r>
              <a:rPr lang="en-US" sz="1400" dirty="0" smtClean="0">
                <a:solidFill>
                  <a:srgbClr val="0070C0"/>
                </a:solidFill>
                <a:latin typeface="Courier New" charset="0"/>
                <a:ea typeface="Courier New" charset="0"/>
                <a:cs typeface="Courier New" charset="0"/>
              </a:rPr>
              <a:t>NO_OF_OW_CHQ_BNC_TXNS</a:t>
            </a:r>
            <a:endParaRPr lang="en-US" sz="1400" dirty="0">
              <a:solidFill>
                <a:srgbClr val="0070C0"/>
              </a:solidFill>
              <a:latin typeface="Courier New" charset="0"/>
              <a:ea typeface="Courier New" charset="0"/>
              <a:cs typeface="Courier New" charset="0"/>
            </a:endParaRPr>
          </a:p>
          <a:p>
            <a:pPr marL="342900" indent="-342900" algn="just">
              <a:buFont typeface="+mj-lt"/>
              <a:buAutoNum type="arabicPeriod"/>
            </a:pPr>
            <a:endParaRPr lang="en-US" sz="1400" b="1" dirty="0">
              <a:latin typeface="Arial" charset="0"/>
              <a:ea typeface="Arial" charset="0"/>
              <a:cs typeface="Arial" charset="0"/>
            </a:endParaRPr>
          </a:p>
          <a:p>
            <a:pPr marL="342900" indent="-342900" algn="just">
              <a:buFont typeface="+mj-lt"/>
              <a:buAutoNum type="arabicPeriod"/>
            </a:pPr>
            <a:r>
              <a:rPr lang="en-US" sz="1400" b="1" dirty="0" smtClean="0">
                <a:latin typeface="Arial" charset="0"/>
                <a:ea typeface="Arial" charset="0"/>
                <a:cs typeface="Arial" charset="0"/>
              </a:rPr>
              <a:t>Average # of bank visits per month = # of cash withdrawals at branch / </a:t>
            </a:r>
            <a:r>
              <a:rPr lang="en-US" sz="1400" b="1" dirty="0">
                <a:latin typeface="Arial" charset="0"/>
                <a:ea typeface="Arial" charset="0"/>
                <a:cs typeface="Arial" charset="0"/>
              </a:rPr>
              <a:t>Length of relationship in months</a:t>
            </a:r>
          </a:p>
          <a:p>
            <a:pPr lvl="1" algn="just"/>
            <a:r>
              <a:rPr lang="en-US" sz="1400" dirty="0" smtClean="0">
                <a:solidFill>
                  <a:srgbClr val="0070C0"/>
                </a:solidFill>
                <a:latin typeface="Courier New" charset="0"/>
                <a:ea typeface="Courier New" charset="0"/>
                <a:cs typeface="Courier New" charset="0"/>
              </a:rPr>
              <a:t>NEW_AVG_BNK_VST_PER_MTH </a:t>
            </a:r>
            <a:r>
              <a:rPr lang="en-US" sz="1400" dirty="0">
                <a:solidFill>
                  <a:srgbClr val="0070C0"/>
                </a:solidFill>
                <a:latin typeface="Courier New" charset="0"/>
                <a:ea typeface="Courier New" charset="0"/>
                <a:cs typeface="Courier New" charset="0"/>
              </a:rPr>
              <a:t>= </a:t>
            </a:r>
            <a:r>
              <a:rPr lang="en-US" sz="1400" dirty="0" smtClean="0">
                <a:solidFill>
                  <a:srgbClr val="0070C0"/>
                </a:solidFill>
                <a:latin typeface="Courier New" charset="0"/>
                <a:ea typeface="Courier New" charset="0"/>
                <a:cs typeface="Courier New" charset="0"/>
              </a:rPr>
              <a:t>NO_OF_BR_CSH_WDL_DR_TXNS/LEN_OF_RLTN_IN_MNTH</a:t>
            </a:r>
            <a:endParaRPr lang="en-US" sz="1400" dirty="0">
              <a:solidFill>
                <a:srgbClr val="0070C0"/>
              </a:solidFill>
              <a:latin typeface="Courier New" charset="0"/>
              <a:ea typeface="Courier New" charset="0"/>
              <a:cs typeface="Courier New" charset="0"/>
            </a:endParaRPr>
          </a:p>
          <a:p>
            <a:pPr marL="285750" indent="-285750" algn="just">
              <a:buFont typeface="Wingdings" charset="2"/>
              <a:buChar char="ü"/>
            </a:pPr>
            <a:endParaRPr lang="en-US" sz="1600" dirty="0" smtClean="0">
              <a:latin typeface="Avenir Next" charset="0"/>
              <a:ea typeface="Avenir Next" charset="0"/>
              <a:cs typeface="Avenir Next" charset="0"/>
            </a:endParaRPr>
          </a:p>
          <a:p>
            <a:pPr marL="285750" indent="-285750" algn="just">
              <a:buFont typeface="Wingdings" charset="2"/>
              <a:buChar char="ü"/>
            </a:pPr>
            <a:endParaRPr lang="en-US" sz="1600" dirty="0">
              <a:latin typeface="Avenir Next" charset="0"/>
              <a:ea typeface="Avenir Next" charset="0"/>
              <a:cs typeface="Avenir Next" charset="0"/>
            </a:endParaRPr>
          </a:p>
        </p:txBody>
      </p:sp>
    </p:spTree>
    <p:extLst>
      <p:ext uri="{BB962C8B-B14F-4D97-AF65-F5344CB8AC3E}">
        <p14:creationId xmlns:p14="http://schemas.microsoft.com/office/powerpoint/2010/main" val="1703910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679" y="3314"/>
            <a:ext cx="11301046" cy="584775"/>
          </a:xfrm>
          <a:prstGeom prst="rect">
            <a:avLst/>
          </a:prstGeom>
          <a:noFill/>
        </p:spPr>
        <p:txBody>
          <a:bodyPr wrap="square" rtlCol="0">
            <a:spAutoFit/>
          </a:bodyPr>
          <a:lstStyle/>
          <a:p>
            <a:r>
              <a:rPr lang="en-US" sz="3200" smtClean="0">
                <a:latin typeface="Copperplate Gothic Bold" charset="0"/>
                <a:ea typeface="Copperplate Gothic Bold" charset="0"/>
                <a:cs typeface="Copperplate Gothic Bold" charset="0"/>
              </a:rPr>
              <a:t>Table of Contents</a:t>
            </a:r>
            <a:endParaRPr lang="en-US" sz="3200" dirty="0">
              <a:latin typeface="Copperplate Gothic Bold" charset="0"/>
              <a:ea typeface="Copperplate Gothic Bold" charset="0"/>
              <a:cs typeface="Copperplate Gothic Bold" charset="0"/>
            </a:endParaRPr>
          </a:p>
        </p:txBody>
      </p:sp>
      <p:sp>
        <p:nvSpPr>
          <p:cNvPr id="4" name="TextBox 3"/>
          <p:cNvSpPr txBox="1"/>
          <p:nvPr/>
        </p:nvSpPr>
        <p:spPr>
          <a:xfrm>
            <a:off x="1138013" y="890337"/>
            <a:ext cx="9943072" cy="5170646"/>
          </a:xfrm>
          <a:prstGeom prst="rect">
            <a:avLst/>
          </a:prstGeom>
          <a:noFill/>
        </p:spPr>
        <p:txBody>
          <a:bodyPr wrap="square" rtlCol="0">
            <a:spAutoFit/>
          </a:bodyPr>
          <a:lstStyle/>
          <a:p>
            <a:pPr marL="342900" indent="-342900">
              <a:lnSpc>
                <a:spcPct val="150000"/>
              </a:lnSpc>
              <a:buFont typeface="Arial" charset="0"/>
              <a:buChar char="•"/>
            </a:pPr>
            <a:r>
              <a:rPr lang="en-US" sz="2200" dirty="0" smtClean="0">
                <a:latin typeface="Avenir Next" charset="0"/>
                <a:ea typeface="Avenir Next" charset="0"/>
                <a:cs typeface="Avenir Next" charset="0"/>
              </a:rPr>
              <a:t>Business Objective</a:t>
            </a:r>
            <a:endParaRPr lang="en-US" sz="2200" dirty="0" smtClean="0">
              <a:latin typeface="Avenir Next" charset="0"/>
              <a:ea typeface="Avenir Next" charset="0"/>
              <a:cs typeface="Avenir Next" charset="0"/>
            </a:endParaRPr>
          </a:p>
          <a:p>
            <a:pPr marL="342900" indent="-342900">
              <a:lnSpc>
                <a:spcPct val="150000"/>
              </a:lnSpc>
              <a:buFont typeface="Arial" charset="0"/>
              <a:buChar char="•"/>
            </a:pPr>
            <a:r>
              <a:rPr lang="en-US" sz="2200" dirty="0" smtClean="0">
                <a:latin typeface="Avenir Next" charset="0"/>
                <a:ea typeface="Avenir Next" charset="0"/>
                <a:cs typeface="Avenir Next" charset="0"/>
              </a:rPr>
              <a:t>Exploratory Data Analysis</a:t>
            </a:r>
            <a:endParaRPr lang="en-US" sz="2200" dirty="0" smtClean="0">
              <a:latin typeface="Avenir Next" charset="0"/>
              <a:ea typeface="Avenir Next" charset="0"/>
              <a:cs typeface="Avenir Next" charset="0"/>
            </a:endParaRPr>
          </a:p>
          <a:p>
            <a:pPr marL="342900" indent="-342900">
              <a:lnSpc>
                <a:spcPct val="150000"/>
              </a:lnSpc>
              <a:buFont typeface="Arial" charset="0"/>
              <a:buChar char="•"/>
            </a:pPr>
            <a:r>
              <a:rPr lang="en-US" sz="2200" dirty="0" smtClean="0">
                <a:latin typeface="Avenir Next" charset="0"/>
                <a:ea typeface="Avenir Next" charset="0"/>
                <a:cs typeface="Avenir Next" charset="0"/>
              </a:rPr>
              <a:t>Hypothesis Testing and Validation</a:t>
            </a:r>
            <a:endParaRPr lang="en-US" sz="2200" dirty="0" smtClean="0">
              <a:latin typeface="Avenir Next" charset="0"/>
              <a:ea typeface="Avenir Next" charset="0"/>
              <a:cs typeface="Avenir Next" charset="0"/>
            </a:endParaRPr>
          </a:p>
          <a:p>
            <a:pPr marL="342900" indent="-342900">
              <a:lnSpc>
                <a:spcPct val="150000"/>
              </a:lnSpc>
              <a:buFont typeface="Arial" charset="0"/>
              <a:buChar char="•"/>
            </a:pPr>
            <a:r>
              <a:rPr lang="en-US" sz="2200" dirty="0" smtClean="0">
                <a:latin typeface="Avenir Next" charset="0"/>
                <a:ea typeface="Avenir Next" charset="0"/>
                <a:cs typeface="Avenir Next" charset="0"/>
              </a:rPr>
              <a:t>Data Split </a:t>
            </a:r>
            <a:r>
              <a:rPr lang="mr-IN" sz="2200" dirty="0" smtClean="0">
                <a:latin typeface="Avenir Next" charset="0"/>
                <a:ea typeface="Avenir Next" charset="0"/>
                <a:cs typeface="Avenir Next" charset="0"/>
              </a:rPr>
              <a:t>–</a:t>
            </a:r>
            <a:r>
              <a:rPr lang="en-US" sz="2200" dirty="0" smtClean="0">
                <a:latin typeface="Avenir Next" charset="0"/>
                <a:ea typeface="Avenir Next" charset="0"/>
                <a:cs typeface="Avenir Next" charset="0"/>
              </a:rPr>
              <a:t> Development and Holdout samples</a:t>
            </a:r>
          </a:p>
          <a:p>
            <a:pPr marL="342900" indent="-342900">
              <a:lnSpc>
                <a:spcPct val="150000"/>
              </a:lnSpc>
              <a:buFont typeface="Arial" charset="0"/>
              <a:buChar char="•"/>
            </a:pPr>
            <a:r>
              <a:rPr lang="en-US" sz="2200" dirty="0" smtClean="0">
                <a:latin typeface="Avenir Next" charset="0"/>
                <a:ea typeface="Avenir Next" charset="0"/>
                <a:cs typeface="Avenir Next" charset="0"/>
              </a:rPr>
              <a:t>Data Visualization </a:t>
            </a:r>
            <a:r>
              <a:rPr lang="mr-IN" sz="2200" dirty="0" smtClean="0">
                <a:latin typeface="Avenir Next" charset="0"/>
                <a:ea typeface="Avenir Next" charset="0"/>
                <a:cs typeface="Avenir Next" charset="0"/>
              </a:rPr>
              <a:t>–</a:t>
            </a:r>
            <a:r>
              <a:rPr lang="en-US" sz="2200" dirty="0" smtClean="0">
                <a:latin typeface="Avenir Next" charset="0"/>
                <a:ea typeface="Avenir Next" charset="0"/>
                <a:cs typeface="Avenir Next" charset="0"/>
              </a:rPr>
              <a:t> Relationship between variables</a:t>
            </a:r>
            <a:endParaRPr lang="en-US" sz="2200" dirty="0" smtClean="0">
              <a:latin typeface="Avenir Next" charset="0"/>
              <a:ea typeface="Avenir Next" charset="0"/>
              <a:cs typeface="Avenir Next" charset="0"/>
            </a:endParaRPr>
          </a:p>
          <a:p>
            <a:pPr marL="342900" indent="-342900">
              <a:lnSpc>
                <a:spcPct val="150000"/>
              </a:lnSpc>
              <a:buFont typeface="Arial" charset="0"/>
              <a:buChar char="•"/>
            </a:pPr>
            <a:r>
              <a:rPr lang="en-US" sz="2200" dirty="0" smtClean="0">
                <a:latin typeface="Avenir Next" charset="0"/>
                <a:ea typeface="Avenir Next" charset="0"/>
                <a:cs typeface="Avenir Next" charset="0"/>
              </a:rPr>
              <a:t>Engineered Variables and creating Engineered Dataset</a:t>
            </a:r>
            <a:endParaRPr lang="en-US" sz="2200" dirty="0" smtClean="0">
              <a:latin typeface="Avenir Next" charset="0"/>
              <a:ea typeface="Avenir Next" charset="0"/>
              <a:cs typeface="Avenir Next" charset="0"/>
            </a:endParaRPr>
          </a:p>
          <a:p>
            <a:pPr marL="342900" indent="-342900">
              <a:lnSpc>
                <a:spcPct val="150000"/>
              </a:lnSpc>
              <a:buFont typeface="Arial" charset="0"/>
              <a:buChar char="•"/>
            </a:pPr>
            <a:r>
              <a:rPr lang="en-US" sz="2200" dirty="0" smtClean="0">
                <a:latin typeface="Avenir Next" charset="0"/>
                <a:ea typeface="Avenir Next" charset="0"/>
                <a:cs typeface="Avenir Next" charset="0"/>
              </a:rPr>
              <a:t>Model Development, Performance Measures and Validation</a:t>
            </a:r>
          </a:p>
          <a:p>
            <a:pPr marL="800100" lvl="1" indent="-342900">
              <a:lnSpc>
                <a:spcPct val="150000"/>
              </a:lnSpc>
              <a:buFont typeface="Courier New" charset="0"/>
              <a:buChar char="o"/>
            </a:pPr>
            <a:r>
              <a:rPr lang="en-US" sz="2200" dirty="0" smtClean="0">
                <a:latin typeface="Avenir Next" charset="0"/>
                <a:ea typeface="Avenir Next" charset="0"/>
                <a:cs typeface="Avenir Next" charset="0"/>
              </a:rPr>
              <a:t>Original Dataset and Engineered Dataset</a:t>
            </a:r>
            <a:r>
              <a:rPr lang="en-US" sz="2200" dirty="0" smtClean="0">
                <a:latin typeface="Avenir Next" charset="0"/>
                <a:ea typeface="Avenir Next" charset="0"/>
                <a:cs typeface="Avenir Next" charset="0"/>
              </a:rPr>
              <a:t> </a:t>
            </a:r>
          </a:p>
          <a:p>
            <a:pPr marL="342900" indent="-342900">
              <a:lnSpc>
                <a:spcPct val="150000"/>
              </a:lnSpc>
              <a:buFont typeface="Arial" charset="0"/>
              <a:buChar char="•"/>
            </a:pPr>
            <a:r>
              <a:rPr lang="en-US" sz="2200" dirty="0" smtClean="0">
                <a:latin typeface="Avenir Next" charset="0"/>
                <a:ea typeface="Avenir Next" charset="0"/>
                <a:cs typeface="Avenir Next" charset="0"/>
              </a:rPr>
              <a:t>Model Implementation / Development Strategy</a:t>
            </a:r>
          </a:p>
          <a:p>
            <a:pPr marL="342900" indent="-342900">
              <a:lnSpc>
                <a:spcPct val="150000"/>
              </a:lnSpc>
              <a:buFont typeface="Arial" charset="0"/>
              <a:buChar char="•"/>
            </a:pPr>
            <a:r>
              <a:rPr lang="en-US" sz="2200" dirty="0" smtClean="0">
                <a:latin typeface="Avenir Next" charset="0"/>
                <a:ea typeface="Avenir Next" charset="0"/>
                <a:cs typeface="Avenir Next" charset="0"/>
              </a:rPr>
              <a:t>Assumptions</a:t>
            </a:r>
            <a:endParaRPr lang="en-US" sz="2200" dirty="0" smtClean="0">
              <a:latin typeface="Avenir Next" charset="0"/>
              <a:ea typeface="Avenir Next" charset="0"/>
              <a:cs typeface="Avenir Next" charset="0"/>
            </a:endParaRPr>
          </a:p>
        </p:txBody>
      </p:sp>
    </p:spTree>
    <p:extLst>
      <p:ext uri="{BB962C8B-B14F-4D97-AF65-F5344CB8AC3E}">
        <p14:creationId xmlns:p14="http://schemas.microsoft.com/office/powerpoint/2010/main" val="897699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392" y="77782"/>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DEVELOPMENT</a:t>
            </a:r>
          </a:p>
        </p:txBody>
      </p:sp>
      <p:sp>
        <p:nvSpPr>
          <p:cNvPr id="6" name="Rectangle 5"/>
          <p:cNvSpPr/>
          <p:nvPr/>
        </p:nvSpPr>
        <p:spPr>
          <a:xfrm>
            <a:off x="266392" y="830872"/>
            <a:ext cx="1598503"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APPROACH</a:t>
            </a:r>
            <a:endParaRPr lang="en-US" i="1" u="sng" dirty="0">
              <a:latin typeface="Avenir Next" charset="0"/>
              <a:ea typeface="Avenir Next" charset="0"/>
              <a:cs typeface="Avenir Next" charset="0"/>
            </a:endParaRPr>
          </a:p>
        </p:txBody>
      </p:sp>
      <p:sp>
        <p:nvSpPr>
          <p:cNvPr id="7" name="Rectangle 6"/>
          <p:cNvSpPr/>
          <p:nvPr/>
        </p:nvSpPr>
        <p:spPr>
          <a:xfrm>
            <a:off x="651402" y="1328971"/>
            <a:ext cx="9926052" cy="1569660"/>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We are going to use </a:t>
            </a:r>
            <a:r>
              <a:rPr lang="en-US" sz="1600" b="1" dirty="0" smtClean="0">
                <a:latin typeface="Avenir Next" charset="0"/>
                <a:ea typeface="Avenir Next" charset="0"/>
                <a:cs typeface="Avenir Next" charset="0"/>
              </a:rPr>
              <a:t>Random Forest </a:t>
            </a:r>
            <a:r>
              <a:rPr lang="en-US" sz="1600" dirty="0" smtClean="0">
                <a:latin typeface="Avenir Next" charset="0"/>
                <a:ea typeface="Avenir Next" charset="0"/>
                <a:cs typeface="Avenir Next" charset="0"/>
              </a:rPr>
              <a:t>to do the segmentation. Reasons being </a:t>
            </a:r>
            <a:r>
              <a:rPr lang="mr-IN" sz="1600" dirty="0" smtClean="0">
                <a:latin typeface="Avenir Next" charset="0"/>
                <a:ea typeface="Avenir Next" charset="0"/>
                <a:cs typeface="Avenir Next" charset="0"/>
              </a:rPr>
              <a:t>–</a:t>
            </a:r>
            <a:r>
              <a:rPr lang="en-US" sz="1600" dirty="0" smtClean="0">
                <a:latin typeface="Avenir Next" charset="0"/>
                <a:ea typeface="Avenir Next" charset="0"/>
                <a:cs typeface="Avenir Next" charset="0"/>
              </a:rPr>
              <a:t> </a:t>
            </a:r>
          </a:p>
          <a:p>
            <a:pPr marL="742950" lvl="1" indent="-285750" algn="just">
              <a:buFont typeface="Arial" charset="0"/>
              <a:buChar char="•"/>
            </a:pPr>
            <a:r>
              <a:rPr lang="en-US" sz="1600" dirty="0" smtClean="0">
                <a:latin typeface="Avenir Next" charset="0"/>
                <a:ea typeface="Avenir Next" charset="0"/>
                <a:cs typeface="Avenir Next" charset="0"/>
              </a:rPr>
              <a:t>Its efficiency </a:t>
            </a:r>
            <a:r>
              <a:rPr lang="en-US" sz="1600" dirty="0">
                <a:latin typeface="Avenir Next" charset="0"/>
                <a:ea typeface="Avenir Next" charset="0"/>
                <a:cs typeface="Avenir Next" charset="0"/>
              </a:rPr>
              <a:t>on large </a:t>
            </a:r>
            <a:r>
              <a:rPr lang="en-US" sz="1600" dirty="0" smtClean="0">
                <a:latin typeface="Avenir Next" charset="0"/>
                <a:ea typeface="Avenir Next" charset="0"/>
                <a:cs typeface="Avenir Next" charset="0"/>
              </a:rPr>
              <a:t>databases and ability to handle large number of input variables</a:t>
            </a:r>
          </a:p>
          <a:p>
            <a:pPr marL="742950" lvl="1" indent="-285750" algn="just">
              <a:buFont typeface="Arial" charset="0"/>
              <a:buChar char="•"/>
            </a:pPr>
            <a:r>
              <a:rPr lang="en-US" sz="1600" dirty="0" smtClean="0">
                <a:latin typeface="Avenir Next" charset="0"/>
                <a:ea typeface="Avenir Next" charset="0"/>
                <a:cs typeface="Avenir Next" charset="0"/>
              </a:rPr>
              <a:t>Its performance stability with categorical variables. Our dataset has several categorical variables.</a:t>
            </a:r>
          </a:p>
          <a:p>
            <a:pPr marL="742950" lvl="1" indent="-285750" algn="just">
              <a:buFont typeface="Arial" charset="0"/>
              <a:buChar char="•"/>
            </a:pPr>
            <a:r>
              <a:rPr lang="en-US" sz="1600" dirty="0" smtClean="0">
                <a:latin typeface="Avenir Next" charset="0"/>
                <a:ea typeface="Avenir Next" charset="0"/>
                <a:cs typeface="Avenir Next" charset="0"/>
              </a:rPr>
              <a:t>It </a:t>
            </a:r>
            <a:r>
              <a:rPr lang="en-US" sz="1600" dirty="0">
                <a:latin typeface="Avenir Next" charset="0"/>
                <a:ea typeface="Avenir Next" charset="0"/>
                <a:cs typeface="Avenir Next" charset="0"/>
              </a:rPr>
              <a:t>gives estimates of what variables are important in the classification.</a:t>
            </a:r>
          </a:p>
          <a:p>
            <a:pPr marL="742950" lvl="1" indent="-285750" algn="just">
              <a:buFont typeface="Arial" charset="0"/>
              <a:buChar char="•"/>
            </a:pPr>
            <a:r>
              <a:rPr lang="en-US" sz="1600" dirty="0">
                <a:latin typeface="Avenir Next" charset="0"/>
                <a:ea typeface="Avenir Next" charset="0"/>
                <a:cs typeface="Avenir Next" charset="0"/>
              </a:rPr>
              <a:t>It generates an internal unbiased estimate of the generalization error as the forest building progresses</a:t>
            </a:r>
            <a:r>
              <a:rPr lang="en-US" sz="1600" dirty="0" smtClean="0">
                <a:latin typeface="Avenir Next" charset="0"/>
                <a:ea typeface="Avenir Next" charset="0"/>
                <a:cs typeface="Avenir Next" charset="0"/>
              </a:rPr>
              <a:t>.</a:t>
            </a:r>
            <a:endParaRPr lang="en-US" sz="1600" dirty="0">
              <a:latin typeface="Avenir Next" charset="0"/>
              <a:ea typeface="Avenir Next" charset="0"/>
              <a:cs typeface="Avenir Next" charset="0"/>
            </a:endParaRPr>
          </a:p>
        </p:txBody>
      </p:sp>
      <p:sp>
        <p:nvSpPr>
          <p:cNvPr id="8" name="Rectangle 7"/>
          <p:cNvSpPr/>
          <p:nvPr/>
        </p:nvSpPr>
        <p:spPr>
          <a:xfrm>
            <a:off x="266391" y="3481483"/>
            <a:ext cx="1598503"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METHOD</a:t>
            </a:r>
            <a:endParaRPr lang="en-US" i="1" u="sng" dirty="0">
              <a:latin typeface="Avenir Next" charset="0"/>
              <a:ea typeface="Avenir Next" charset="0"/>
              <a:cs typeface="Avenir Next" charset="0"/>
            </a:endParaRPr>
          </a:p>
        </p:txBody>
      </p:sp>
      <p:grpSp>
        <p:nvGrpSpPr>
          <p:cNvPr id="11" name="Group 10"/>
          <p:cNvGrpSpPr/>
          <p:nvPr/>
        </p:nvGrpSpPr>
        <p:grpSpPr>
          <a:xfrm>
            <a:off x="651402" y="3943009"/>
            <a:ext cx="9926052" cy="2400380"/>
            <a:chOff x="651402" y="3582993"/>
            <a:chExt cx="9926052" cy="2400380"/>
          </a:xfrm>
        </p:grpSpPr>
        <p:sp>
          <p:nvSpPr>
            <p:cNvPr id="9" name="Rectangle 8"/>
            <p:cNvSpPr/>
            <p:nvPr/>
          </p:nvSpPr>
          <p:spPr>
            <a:xfrm>
              <a:off x="651402" y="4167491"/>
              <a:ext cx="9926052" cy="1815882"/>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Use Random Forest on the development dataset from the original data to create a model</a:t>
              </a:r>
            </a:p>
            <a:p>
              <a:pPr marL="285750" indent="-285750" algn="just">
                <a:buFont typeface="Wingdings" charset="2"/>
                <a:buChar char="ü"/>
              </a:pPr>
              <a:r>
                <a:rPr lang="en-US" sz="1600" dirty="0" smtClean="0">
                  <a:latin typeface="Avenir Next" charset="0"/>
                  <a:ea typeface="Avenir Next" charset="0"/>
                  <a:cs typeface="Avenir Next" charset="0"/>
                </a:rPr>
                <a:t>Identify input variable’s importance based on Mean Decrease in Gini and Accuracy</a:t>
              </a:r>
            </a:p>
            <a:p>
              <a:pPr marL="285750" indent="-285750" algn="just">
                <a:buFont typeface="Wingdings" charset="2"/>
                <a:buChar char="ü"/>
              </a:pPr>
              <a:r>
                <a:rPr lang="en-US" sz="1600" dirty="0" smtClean="0">
                  <a:latin typeface="Avenir Next" charset="0"/>
                  <a:ea typeface="Avenir Next" charset="0"/>
                  <a:cs typeface="Avenir Next" charset="0"/>
                </a:rPr>
                <a:t>Tune the Random Forest using </a:t>
              </a:r>
              <a:r>
                <a:rPr lang="en-US" sz="1600" dirty="0" err="1" smtClean="0">
                  <a:latin typeface="Avenir Next" charset="0"/>
                  <a:ea typeface="Avenir Next" charset="0"/>
                  <a:cs typeface="Avenir Next" charset="0"/>
                </a:rPr>
                <a:t>tuneRF</a:t>
              </a:r>
              <a:r>
                <a:rPr lang="en-US" sz="1600" dirty="0" smtClean="0">
                  <a:latin typeface="Avenir Next" charset="0"/>
                  <a:ea typeface="Avenir Next" charset="0"/>
                  <a:cs typeface="Avenir Next" charset="0"/>
                </a:rPr>
                <a:t> to identify the best number of variables to use in each iteration</a:t>
              </a:r>
            </a:p>
            <a:p>
              <a:pPr marL="285750" indent="-285750" algn="just">
                <a:buFont typeface="Wingdings" charset="2"/>
                <a:buChar char="ü"/>
              </a:pPr>
              <a:r>
                <a:rPr lang="en-US" sz="1600" dirty="0" smtClean="0">
                  <a:latin typeface="Avenir Next" charset="0"/>
                  <a:ea typeface="Avenir Next" charset="0"/>
                  <a:cs typeface="Avenir Next" charset="0"/>
                </a:rPr>
                <a:t>Prediction scores for individual observation</a:t>
              </a:r>
            </a:p>
            <a:p>
              <a:pPr marL="285750" indent="-285750" algn="just">
                <a:buFont typeface="Wingdings" charset="2"/>
                <a:buChar char="ü"/>
              </a:pPr>
              <a:r>
                <a:rPr lang="en-US" sz="1600" dirty="0" smtClean="0">
                  <a:latin typeface="Avenir Next" charset="0"/>
                  <a:ea typeface="Avenir Next" charset="0"/>
                  <a:cs typeface="Avenir Next" charset="0"/>
                </a:rPr>
                <a:t>Deciling the data</a:t>
              </a:r>
            </a:p>
            <a:p>
              <a:pPr marL="285750" indent="-285750" algn="just">
                <a:buFont typeface="Wingdings" charset="2"/>
                <a:buChar char="ü"/>
              </a:pPr>
              <a:r>
                <a:rPr lang="en-US" sz="1600" dirty="0" smtClean="0">
                  <a:latin typeface="Avenir Next" charset="0"/>
                  <a:ea typeface="Avenir Next" charset="0"/>
                  <a:cs typeface="Avenir Next" charset="0"/>
                </a:rPr>
                <a:t>Ranking the data and viewing the overall ranking</a:t>
              </a:r>
            </a:p>
            <a:p>
              <a:pPr marL="285750" indent="-285750" algn="just">
                <a:buFont typeface="Wingdings" charset="2"/>
                <a:buChar char="ü"/>
              </a:pPr>
              <a:r>
                <a:rPr lang="en-US" sz="1600" dirty="0" smtClean="0">
                  <a:latin typeface="Avenir Next" charset="0"/>
                  <a:ea typeface="Avenir Next" charset="0"/>
                  <a:cs typeface="Avenir Next" charset="0"/>
                </a:rPr>
                <a:t>Analyzing the model performance measures</a:t>
              </a:r>
            </a:p>
          </p:txBody>
        </p:sp>
        <p:sp>
          <p:nvSpPr>
            <p:cNvPr id="10" name="Rectangle 9"/>
            <p:cNvSpPr/>
            <p:nvPr/>
          </p:nvSpPr>
          <p:spPr>
            <a:xfrm>
              <a:off x="651402" y="3582993"/>
              <a:ext cx="9926052"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Step 1 </a:t>
              </a:r>
              <a:r>
                <a:rPr lang="mr-IN" i="1" u="sng" dirty="0" smtClean="0">
                  <a:latin typeface="Avenir Next" charset="0"/>
                  <a:ea typeface="Avenir Next" charset="0"/>
                  <a:cs typeface="Avenir Next" charset="0"/>
                </a:rPr>
                <a:t>–</a:t>
              </a:r>
              <a:r>
                <a:rPr lang="en-US" i="1" u="sng" dirty="0" smtClean="0">
                  <a:latin typeface="Avenir Next" charset="0"/>
                  <a:ea typeface="Avenir Next" charset="0"/>
                  <a:cs typeface="Avenir Next" charset="0"/>
                </a:rPr>
                <a:t> Model Development using the Original Dataset</a:t>
              </a:r>
              <a:endParaRPr lang="en-US" i="1" u="sng" dirty="0">
                <a:latin typeface="Avenir Next" charset="0"/>
                <a:ea typeface="Avenir Next" charset="0"/>
                <a:cs typeface="Avenir Next" charset="0"/>
              </a:endParaRPr>
            </a:p>
          </p:txBody>
        </p:sp>
      </p:grpSp>
    </p:spTree>
    <p:extLst>
      <p:ext uri="{BB962C8B-B14F-4D97-AF65-F5344CB8AC3E}">
        <p14:creationId xmlns:p14="http://schemas.microsoft.com/office/powerpoint/2010/main" val="294981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32" y="65896"/>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DEVELOPMENT</a:t>
            </a:r>
          </a:p>
        </p:txBody>
      </p:sp>
      <p:sp>
        <p:nvSpPr>
          <p:cNvPr id="9" name="Rectangle 8"/>
          <p:cNvSpPr/>
          <p:nvPr/>
        </p:nvSpPr>
        <p:spPr>
          <a:xfrm>
            <a:off x="651401" y="1763134"/>
            <a:ext cx="10694377" cy="1815882"/>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Incorporate the engineered variables in the development dataset and running Random Forest on the same</a:t>
            </a:r>
          </a:p>
          <a:p>
            <a:pPr marL="285750" indent="-285750" algn="just">
              <a:buFont typeface="Wingdings" charset="2"/>
              <a:buChar char="ü"/>
            </a:pPr>
            <a:r>
              <a:rPr lang="en-US" sz="1600" dirty="0" smtClean="0">
                <a:latin typeface="Avenir Next" charset="0"/>
                <a:ea typeface="Avenir Next" charset="0"/>
                <a:cs typeface="Avenir Next" charset="0"/>
              </a:rPr>
              <a:t>Identify input variable’s importance based on Mean Decrease in Gini and Accuracy</a:t>
            </a:r>
          </a:p>
          <a:p>
            <a:pPr marL="285750" indent="-285750" algn="just">
              <a:buFont typeface="Wingdings" charset="2"/>
              <a:buChar char="ü"/>
            </a:pPr>
            <a:r>
              <a:rPr lang="en-US" sz="1600" dirty="0" smtClean="0">
                <a:latin typeface="Avenir Next" charset="0"/>
                <a:ea typeface="Avenir Next" charset="0"/>
                <a:cs typeface="Avenir Next" charset="0"/>
              </a:rPr>
              <a:t>Tune the Random Forest using </a:t>
            </a:r>
            <a:r>
              <a:rPr lang="en-US" sz="1600" dirty="0" err="1" smtClean="0">
                <a:latin typeface="Avenir Next" charset="0"/>
                <a:ea typeface="Avenir Next" charset="0"/>
                <a:cs typeface="Avenir Next" charset="0"/>
              </a:rPr>
              <a:t>tuneRF</a:t>
            </a:r>
            <a:r>
              <a:rPr lang="en-US" sz="1600" dirty="0" smtClean="0">
                <a:latin typeface="Avenir Next" charset="0"/>
                <a:ea typeface="Avenir Next" charset="0"/>
                <a:cs typeface="Avenir Next" charset="0"/>
              </a:rPr>
              <a:t> to identify the best number of variables to use in each iteration</a:t>
            </a:r>
          </a:p>
          <a:p>
            <a:pPr marL="285750" indent="-285750" algn="just">
              <a:buFont typeface="Wingdings" charset="2"/>
              <a:buChar char="ü"/>
            </a:pPr>
            <a:r>
              <a:rPr lang="en-US" sz="1600" dirty="0" smtClean="0">
                <a:latin typeface="Avenir Next" charset="0"/>
                <a:ea typeface="Avenir Next" charset="0"/>
                <a:cs typeface="Avenir Next" charset="0"/>
              </a:rPr>
              <a:t>Prediction scores for individual observation</a:t>
            </a:r>
          </a:p>
          <a:p>
            <a:pPr marL="285750" indent="-285750" algn="just">
              <a:buFont typeface="Wingdings" charset="2"/>
              <a:buChar char="ü"/>
            </a:pPr>
            <a:r>
              <a:rPr lang="en-US" sz="1600" dirty="0" smtClean="0">
                <a:latin typeface="Avenir Next" charset="0"/>
                <a:ea typeface="Avenir Next" charset="0"/>
                <a:cs typeface="Avenir Next" charset="0"/>
              </a:rPr>
              <a:t>Deciling the data</a:t>
            </a:r>
          </a:p>
          <a:p>
            <a:pPr marL="285750" indent="-285750" algn="just">
              <a:buFont typeface="Wingdings" charset="2"/>
              <a:buChar char="ü"/>
            </a:pPr>
            <a:r>
              <a:rPr lang="en-US" sz="1600" dirty="0" smtClean="0">
                <a:latin typeface="Avenir Next" charset="0"/>
                <a:ea typeface="Avenir Next" charset="0"/>
                <a:cs typeface="Avenir Next" charset="0"/>
              </a:rPr>
              <a:t>Ranking the data and viewing the overall ranking</a:t>
            </a:r>
          </a:p>
          <a:p>
            <a:pPr marL="285750" indent="-285750" algn="just">
              <a:buFont typeface="Wingdings" charset="2"/>
              <a:buChar char="ü"/>
            </a:pPr>
            <a:r>
              <a:rPr lang="en-US" sz="1600" dirty="0" smtClean="0">
                <a:latin typeface="Avenir Next" charset="0"/>
                <a:ea typeface="Avenir Next" charset="0"/>
                <a:cs typeface="Avenir Next" charset="0"/>
              </a:rPr>
              <a:t>Analyzing the model performance measures</a:t>
            </a:r>
          </a:p>
        </p:txBody>
      </p:sp>
      <p:sp>
        <p:nvSpPr>
          <p:cNvPr id="10" name="Rectangle 9"/>
          <p:cNvSpPr/>
          <p:nvPr/>
        </p:nvSpPr>
        <p:spPr>
          <a:xfrm>
            <a:off x="651402" y="1130224"/>
            <a:ext cx="9926052"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Step 2 </a:t>
            </a:r>
            <a:r>
              <a:rPr lang="mr-IN" i="1" u="sng" dirty="0" smtClean="0">
                <a:latin typeface="Avenir Next" charset="0"/>
                <a:ea typeface="Avenir Next" charset="0"/>
                <a:cs typeface="Avenir Next" charset="0"/>
              </a:rPr>
              <a:t>–</a:t>
            </a:r>
            <a:r>
              <a:rPr lang="en-US" i="1" u="sng" dirty="0" smtClean="0">
                <a:latin typeface="Avenir Next" charset="0"/>
                <a:ea typeface="Avenir Next" charset="0"/>
                <a:cs typeface="Avenir Next" charset="0"/>
              </a:rPr>
              <a:t> Model Development using the Engineered Dataset</a:t>
            </a:r>
            <a:endParaRPr lang="en-US" i="1" u="sng" dirty="0">
              <a:latin typeface="Avenir Next" charset="0"/>
              <a:ea typeface="Avenir Next" charset="0"/>
              <a:cs typeface="Avenir Next" charset="0"/>
            </a:endParaRPr>
          </a:p>
        </p:txBody>
      </p:sp>
      <p:sp>
        <p:nvSpPr>
          <p:cNvPr id="11" name="Rectangle 10"/>
          <p:cNvSpPr/>
          <p:nvPr/>
        </p:nvSpPr>
        <p:spPr>
          <a:xfrm>
            <a:off x="651402" y="3953347"/>
            <a:ext cx="9926052" cy="646331"/>
          </a:xfrm>
          <a:prstGeom prst="rect">
            <a:avLst/>
          </a:prstGeom>
        </p:spPr>
        <p:txBody>
          <a:bodyPr wrap="square">
            <a:spAutoFit/>
          </a:bodyPr>
          <a:lstStyle/>
          <a:p>
            <a:pPr algn="just"/>
            <a:r>
              <a:rPr lang="en-US" i="1" u="sng" dirty="0" smtClean="0">
                <a:latin typeface="Avenir Next" charset="0"/>
                <a:ea typeface="Avenir Next" charset="0"/>
                <a:cs typeface="Avenir Next" charset="0"/>
              </a:rPr>
              <a:t>Step 3 </a:t>
            </a:r>
            <a:r>
              <a:rPr lang="mr-IN" i="1" u="sng" dirty="0" smtClean="0">
                <a:latin typeface="Avenir Next" charset="0"/>
                <a:ea typeface="Avenir Next" charset="0"/>
                <a:cs typeface="Avenir Next" charset="0"/>
              </a:rPr>
              <a:t>–</a:t>
            </a:r>
            <a:r>
              <a:rPr lang="en-US" i="1" u="sng" dirty="0" smtClean="0">
                <a:latin typeface="Avenir Next" charset="0"/>
                <a:ea typeface="Avenir Next" charset="0"/>
                <a:cs typeface="Avenir Next" charset="0"/>
              </a:rPr>
              <a:t> Comparing both the models (Original Development data model Vs Engineered Variable’s Development Model</a:t>
            </a:r>
            <a:endParaRPr lang="en-US" i="1" u="sng" dirty="0">
              <a:latin typeface="Avenir Next" charset="0"/>
              <a:ea typeface="Avenir Next" charset="0"/>
              <a:cs typeface="Avenir Next" charset="0"/>
            </a:endParaRPr>
          </a:p>
        </p:txBody>
      </p:sp>
      <p:sp>
        <p:nvSpPr>
          <p:cNvPr id="12" name="Rectangle 11"/>
          <p:cNvSpPr/>
          <p:nvPr/>
        </p:nvSpPr>
        <p:spPr>
          <a:xfrm>
            <a:off x="651401" y="4757376"/>
            <a:ext cx="10694377" cy="584775"/>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Interpret both the models by comparing the KS statistic, AUC, Gini and the response rate</a:t>
            </a:r>
          </a:p>
          <a:p>
            <a:pPr marL="285750" indent="-285750" algn="just">
              <a:buFont typeface="Wingdings" charset="2"/>
              <a:buChar char="ü"/>
            </a:pPr>
            <a:r>
              <a:rPr lang="en-US" sz="1600" dirty="0" smtClean="0">
                <a:latin typeface="Avenir Next" charset="0"/>
                <a:ea typeface="Avenir Next" charset="0"/>
                <a:cs typeface="Avenir Next" charset="0"/>
              </a:rPr>
              <a:t>Interpret the engineered model by drawing business significance of the engineered variables</a:t>
            </a:r>
          </a:p>
        </p:txBody>
      </p:sp>
    </p:spTree>
    <p:extLst>
      <p:ext uri="{BB962C8B-B14F-4D97-AF65-F5344CB8AC3E}">
        <p14:creationId xmlns:p14="http://schemas.microsoft.com/office/powerpoint/2010/main" val="1771034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3375" y="883414"/>
            <a:ext cx="7824788" cy="369332"/>
          </a:xfrm>
          <a:prstGeom prst="rect">
            <a:avLst/>
          </a:prstGeom>
        </p:spPr>
        <p:txBody>
          <a:bodyPr wrap="square">
            <a:spAutoFit/>
          </a:bodyPr>
          <a:lstStyle/>
          <a:p>
            <a:pPr marL="285750" indent="-285750" algn="just">
              <a:buFont typeface="Wingdings" charset="2"/>
              <a:buChar char="ü"/>
            </a:pPr>
            <a:r>
              <a:rPr lang="en-US" dirty="0">
                <a:latin typeface="Avenir Next" charset="0"/>
                <a:ea typeface="Avenir Next" charset="0"/>
                <a:cs typeface="Avenir Next" charset="0"/>
              </a:rPr>
              <a:t>Use Random Forest on the development dataset from the </a:t>
            </a:r>
            <a:r>
              <a:rPr lang="en-US">
                <a:latin typeface="Avenir Next" charset="0"/>
                <a:ea typeface="Avenir Next" charset="0"/>
                <a:cs typeface="Avenir Next" charset="0"/>
              </a:rPr>
              <a:t>original </a:t>
            </a:r>
            <a:r>
              <a:rPr lang="en-US" smtClean="0">
                <a:latin typeface="Avenir Next" charset="0"/>
                <a:ea typeface="Avenir Next" charset="0"/>
                <a:cs typeface="Avenir Next" charset="0"/>
              </a:rPr>
              <a:t>data</a:t>
            </a:r>
            <a:endParaRPr lang="en-US" dirty="0">
              <a:latin typeface="Avenir Next" charset="0"/>
              <a:ea typeface="Avenir Next" charset="0"/>
              <a:cs typeface="Avenir Next" charset="0"/>
            </a:endParaRPr>
          </a:p>
        </p:txBody>
      </p:sp>
      <p:sp>
        <p:nvSpPr>
          <p:cNvPr id="7" name="Rectangle 6"/>
          <p:cNvSpPr/>
          <p:nvPr/>
        </p:nvSpPr>
        <p:spPr>
          <a:xfrm>
            <a:off x="333375" y="4749353"/>
            <a:ext cx="6096000" cy="369332"/>
          </a:xfrm>
          <a:prstGeom prst="rect">
            <a:avLst/>
          </a:prstGeom>
        </p:spPr>
        <p:txBody>
          <a:bodyPr>
            <a:spAutoFit/>
          </a:bodyPr>
          <a:lstStyle/>
          <a:p>
            <a:pPr marL="285750" indent="-285750" algn="just">
              <a:buFont typeface="Wingdings" charset="2"/>
              <a:buChar char="ü"/>
            </a:pPr>
            <a:endParaRPr lang="en-US" dirty="0">
              <a:latin typeface="Avenir Next" charset="0"/>
              <a:ea typeface="Avenir Next" charset="0"/>
              <a:cs typeface="Avenir Next" charset="0"/>
            </a:endParaRPr>
          </a:p>
        </p:txBody>
      </p:sp>
      <p:sp>
        <p:nvSpPr>
          <p:cNvPr id="8" name="Rectangle 7"/>
          <p:cNvSpPr/>
          <p:nvPr/>
        </p:nvSpPr>
        <p:spPr>
          <a:xfrm>
            <a:off x="604838" y="1258852"/>
            <a:ext cx="5495925" cy="600164"/>
          </a:xfrm>
          <a:prstGeom prst="rect">
            <a:avLst/>
          </a:prstGeom>
        </p:spPr>
        <p:txBody>
          <a:bodyPr wrap="square">
            <a:spAutoFit/>
          </a:bodyPr>
          <a:lstStyle/>
          <a:p>
            <a:r>
              <a:rPr lang="mr-IN" sz="1100" dirty="0">
                <a:solidFill>
                  <a:srgbClr val="0070C0"/>
                </a:solidFill>
                <a:latin typeface="Courier New" charset="0"/>
                <a:ea typeface="Courier New" charset="0"/>
                <a:cs typeface="Courier New" charset="0"/>
              </a:rPr>
              <a:t>RF &lt;- </a:t>
            </a:r>
            <a:r>
              <a:rPr lang="mr-IN" sz="1100" dirty="0" err="1">
                <a:solidFill>
                  <a:srgbClr val="0070C0"/>
                </a:solidFill>
                <a:latin typeface="Courier New" charset="0"/>
                <a:ea typeface="Courier New" charset="0"/>
                <a:cs typeface="Courier New" charset="0"/>
              </a:rPr>
              <a:t>randomForest</a:t>
            </a:r>
            <a:r>
              <a:rPr lang="mr-IN" sz="1100" dirty="0">
                <a:solidFill>
                  <a:srgbClr val="0070C0"/>
                </a:solidFill>
                <a:latin typeface="Courier New" charset="0"/>
                <a:ea typeface="Courier New" charset="0"/>
                <a:cs typeface="Courier New" charset="0"/>
              </a:rPr>
              <a:t>(</a:t>
            </a:r>
            <a:r>
              <a:rPr lang="mr-IN" sz="1100" dirty="0" err="1">
                <a:solidFill>
                  <a:srgbClr val="0070C0"/>
                </a:solidFill>
                <a:latin typeface="Courier New" charset="0"/>
                <a:ea typeface="Courier New" charset="0"/>
                <a:cs typeface="Courier New" charset="0"/>
              </a:rPr>
              <a:t>as.factor</a:t>
            </a:r>
            <a:r>
              <a:rPr lang="mr-IN" sz="1100" dirty="0">
                <a:solidFill>
                  <a:srgbClr val="0070C0"/>
                </a:solidFill>
                <a:latin typeface="Courier New" charset="0"/>
                <a:ea typeface="Courier New" charset="0"/>
                <a:cs typeface="Courier New" charset="0"/>
              </a:rPr>
              <a:t>(TARGET) ~ ., </a:t>
            </a:r>
            <a:r>
              <a:rPr lang="mr-IN" sz="1100" dirty="0" err="1">
                <a:solidFill>
                  <a:srgbClr val="0070C0"/>
                </a:solidFill>
                <a:latin typeface="Courier New" charset="0"/>
                <a:ea typeface="Courier New" charset="0"/>
                <a:cs typeface="Courier New" charset="0"/>
              </a:rPr>
              <a:t>data</a:t>
            </a:r>
            <a:r>
              <a:rPr lang="mr-IN" sz="1100" dirty="0">
                <a:solidFill>
                  <a:srgbClr val="0070C0"/>
                </a:solidFill>
                <a:latin typeface="Courier New" charset="0"/>
                <a:ea typeface="Courier New" charset="0"/>
                <a:cs typeface="Courier New" charset="0"/>
              </a:rPr>
              <a:t> = </a:t>
            </a:r>
            <a:r>
              <a:rPr lang="mr-IN" sz="1100" dirty="0" err="1">
                <a:solidFill>
                  <a:srgbClr val="0070C0"/>
                </a:solidFill>
                <a:latin typeface="Courier New" charset="0"/>
                <a:ea typeface="Courier New" charset="0"/>
                <a:cs typeface="Courier New" charset="0"/>
              </a:rPr>
              <a:t>RFDF.dev</a:t>
            </a:r>
            <a:r>
              <a:rPr lang="mr-IN" sz="1100" dirty="0">
                <a:solidFill>
                  <a:srgbClr val="0070C0"/>
                </a:solidFill>
                <a:latin typeface="Courier New" charset="0"/>
                <a:ea typeface="Courier New" charset="0"/>
                <a:cs typeface="Courier New" charset="0"/>
              </a:rPr>
              <a:t>[,-1],                   </a:t>
            </a:r>
            <a:r>
              <a:rPr lang="mr-IN" sz="1100" dirty="0" err="1">
                <a:solidFill>
                  <a:srgbClr val="0070C0"/>
                </a:solidFill>
                <a:latin typeface="Courier New" charset="0"/>
                <a:ea typeface="Courier New" charset="0"/>
                <a:cs typeface="Courier New" charset="0"/>
              </a:rPr>
              <a:t>ntree</a:t>
            </a:r>
            <a:r>
              <a:rPr lang="mr-IN" sz="1100" dirty="0">
                <a:solidFill>
                  <a:srgbClr val="0070C0"/>
                </a:solidFill>
                <a:latin typeface="Courier New" charset="0"/>
                <a:ea typeface="Courier New" charset="0"/>
                <a:cs typeface="Courier New" charset="0"/>
              </a:rPr>
              <a:t>=301, </a:t>
            </a:r>
            <a:r>
              <a:rPr lang="mr-IN" sz="1100" dirty="0" err="1">
                <a:solidFill>
                  <a:srgbClr val="0070C0"/>
                </a:solidFill>
                <a:latin typeface="Courier New" charset="0"/>
                <a:ea typeface="Courier New" charset="0"/>
                <a:cs typeface="Courier New" charset="0"/>
              </a:rPr>
              <a:t>mtry</a:t>
            </a:r>
            <a:r>
              <a:rPr lang="mr-IN" sz="1100" dirty="0">
                <a:solidFill>
                  <a:srgbClr val="0070C0"/>
                </a:solidFill>
                <a:latin typeface="Courier New" charset="0"/>
                <a:ea typeface="Courier New" charset="0"/>
                <a:cs typeface="Courier New" charset="0"/>
              </a:rPr>
              <a:t> = </a:t>
            </a:r>
            <a:r>
              <a:rPr lang="en-US" sz="1100" dirty="0" smtClean="0">
                <a:solidFill>
                  <a:srgbClr val="0070C0"/>
                </a:solidFill>
                <a:latin typeface="Courier New" charset="0"/>
                <a:ea typeface="Courier New" charset="0"/>
                <a:cs typeface="Courier New" charset="0"/>
              </a:rPr>
              <a:t>6</a:t>
            </a:r>
            <a:r>
              <a:rPr lang="mr-IN" sz="1100" dirty="0" smtClean="0">
                <a:solidFill>
                  <a:srgbClr val="0070C0"/>
                </a:solidFill>
                <a:latin typeface="Courier New" charset="0"/>
                <a:ea typeface="Courier New" charset="0"/>
                <a:cs typeface="Courier New" charset="0"/>
              </a:rPr>
              <a:t>, </a:t>
            </a:r>
            <a:r>
              <a:rPr lang="mr-IN" sz="1100" dirty="0" err="1">
                <a:solidFill>
                  <a:srgbClr val="0070C0"/>
                </a:solidFill>
                <a:latin typeface="Courier New" charset="0"/>
                <a:ea typeface="Courier New" charset="0"/>
                <a:cs typeface="Courier New" charset="0"/>
              </a:rPr>
              <a:t>nodesize</a:t>
            </a:r>
            <a:r>
              <a:rPr lang="mr-IN" sz="1100" dirty="0">
                <a:solidFill>
                  <a:srgbClr val="0070C0"/>
                </a:solidFill>
                <a:latin typeface="Courier New" charset="0"/>
                <a:ea typeface="Courier New" charset="0"/>
                <a:cs typeface="Courier New" charset="0"/>
              </a:rPr>
              <a:t> = </a:t>
            </a:r>
            <a:r>
              <a:rPr lang="mr-IN" sz="1100" dirty="0" smtClean="0">
                <a:solidFill>
                  <a:srgbClr val="0070C0"/>
                </a:solidFill>
                <a:latin typeface="Courier New" charset="0"/>
                <a:ea typeface="Courier New" charset="0"/>
                <a:cs typeface="Courier New" charset="0"/>
              </a:rPr>
              <a:t>3</a:t>
            </a:r>
            <a:r>
              <a:rPr lang="en-US" sz="1100" dirty="0" smtClean="0">
                <a:solidFill>
                  <a:srgbClr val="0070C0"/>
                </a:solidFill>
                <a:latin typeface="Courier New" charset="0"/>
                <a:ea typeface="Courier New" charset="0"/>
                <a:cs typeface="Courier New" charset="0"/>
              </a:rPr>
              <a:t>9</a:t>
            </a:r>
            <a:r>
              <a:rPr lang="mr-IN" sz="1100" dirty="0" smtClean="0">
                <a:solidFill>
                  <a:srgbClr val="0070C0"/>
                </a:solidFill>
                <a:latin typeface="Courier New" charset="0"/>
                <a:ea typeface="Courier New" charset="0"/>
                <a:cs typeface="Courier New" charset="0"/>
              </a:rPr>
              <a:t>5</a:t>
            </a:r>
            <a:r>
              <a:rPr lang="mr-IN" sz="1100" dirty="0">
                <a:solidFill>
                  <a:srgbClr val="0070C0"/>
                </a:solidFill>
                <a:latin typeface="Courier New" charset="0"/>
                <a:ea typeface="Courier New" charset="0"/>
                <a:cs typeface="Courier New" charset="0"/>
              </a:rPr>
              <a:t>,                 </a:t>
            </a:r>
            <a:r>
              <a:rPr lang="mr-IN" sz="1100" dirty="0" err="1">
                <a:solidFill>
                  <a:srgbClr val="0070C0"/>
                </a:solidFill>
                <a:latin typeface="Courier New" charset="0"/>
                <a:ea typeface="Courier New" charset="0"/>
                <a:cs typeface="Courier New" charset="0"/>
              </a:rPr>
              <a:t>importance</a:t>
            </a:r>
            <a:r>
              <a:rPr lang="mr-IN" sz="1100" dirty="0">
                <a:solidFill>
                  <a:srgbClr val="0070C0"/>
                </a:solidFill>
                <a:latin typeface="Courier New" charset="0"/>
                <a:ea typeface="Courier New" charset="0"/>
                <a:cs typeface="Courier New" charset="0"/>
              </a:rPr>
              <a:t>=TRUE)</a:t>
            </a:r>
            <a:r>
              <a:rPr lang="mr-IN" sz="1100" dirty="0" err="1">
                <a:solidFill>
                  <a:srgbClr val="0070C0"/>
                </a:solidFill>
                <a:latin typeface="Courier New" charset="0"/>
                <a:ea typeface="Courier New" charset="0"/>
                <a:cs typeface="Courier New" charset="0"/>
              </a:rPr>
              <a:t>print</a:t>
            </a:r>
            <a:r>
              <a:rPr lang="mr-IN" sz="1100" dirty="0">
                <a:solidFill>
                  <a:srgbClr val="0070C0"/>
                </a:solidFill>
                <a:latin typeface="Courier New" charset="0"/>
                <a:ea typeface="Courier New" charset="0"/>
                <a:cs typeface="Courier New" charset="0"/>
              </a:rPr>
              <a:t>(RF)</a:t>
            </a:r>
            <a:endParaRPr lang="en-US" sz="1100" dirty="0">
              <a:solidFill>
                <a:srgbClr val="0070C0"/>
              </a:solidFill>
              <a:latin typeface="Courier New" charset="0"/>
              <a:ea typeface="Courier New" charset="0"/>
              <a:cs typeface="Courier New" charset="0"/>
            </a:endParaRPr>
          </a:p>
        </p:txBody>
      </p:sp>
      <p:sp>
        <p:nvSpPr>
          <p:cNvPr id="16" name="Rectangle 15"/>
          <p:cNvSpPr/>
          <p:nvPr/>
        </p:nvSpPr>
        <p:spPr>
          <a:xfrm>
            <a:off x="455253" y="4823270"/>
            <a:ext cx="6096000" cy="1815882"/>
          </a:xfrm>
          <a:prstGeom prst="rect">
            <a:avLst/>
          </a:prstGeom>
        </p:spPr>
        <p:txBody>
          <a:bodyPr>
            <a:spAutoFit/>
          </a:bodyPr>
          <a:lstStyle/>
          <a:p>
            <a:pPr marL="285750" indent="-285750" algn="just">
              <a:buFont typeface="Wingdings" charset="2"/>
              <a:buChar char="ü"/>
            </a:pPr>
            <a:r>
              <a:rPr lang="en-US" sz="1600" dirty="0" smtClean="0">
                <a:latin typeface="Avenir Next" charset="0"/>
                <a:ea typeface="Avenir Next" charset="0"/>
                <a:cs typeface="Avenir Next" charset="0"/>
              </a:rPr>
              <a:t>Random Forest ran with </a:t>
            </a:r>
          </a:p>
          <a:p>
            <a:pPr marL="742950" lvl="1" indent="-285750" algn="just">
              <a:buFont typeface="Arial" charset="0"/>
              <a:buChar char="•"/>
            </a:pPr>
            <a:r>
              <a:rPr lang="en-US" sz="1600" dirty="0" err="1" smtClean="0">
                <a:latin typeface="Avenir Next" charset="0"/>
                <a:ea typeface="Avenir Next" charset="0"/>
                <a:cs typeface="Avenir Next" charset="0"/>
              </a:rPr>
              <a:t>nTree</a:t>
            </a:r>
            <a:r>
              <a:rPr lang="en-US" sz="1600" dirty="0" smtClean="0">
                <a:latin typeface="Avenir Next" charset="0"/>
                <a:ea typeface="Avenir Next" charset="0"/>
                <a:cs typeface="Avenir Next" charset="0"/>
              </a:rPr>
              <a:t> =301</a:t>
            </a:r>
          </a:p>
          <a:p>
            <a:pPr marL="742950" lvl="1" indent="-285750" algn="just">
              <a:buFont typeface="Arial" charset="0"/>
              <a:buChar char="•"/>
            </a:pPr>
            <a:r>
              <a:rPr lang="en-US" sz="1600" dirty="0" err="1" smtClean="0">
                <a:latin typeface="Avenir Next" charset="0"/>
                <a:ea typeface="Avenir Next" charset="0"/>
                <a:cs typeface="Avenir Next" charset="0"/>
              </a:rPr>
              <a:t>mTry</a:t>
            </a:r>
            <a:r>
              <a:rPr lang="en-US" sz="1600" dirty="0" smtClean="0">
                <a:latin typeface="Avenir Next" charset="0"/>
                <a:ea typeface="Avenir Next" charset="0"/>
                <a:cs typeface="Avenir Next" charset="0"/>
              </a:rPr>
              <a:t> = 6 #Approximate </a:t>
            </a:r>
            <a:r>
              <a:rPr lang="en-US" sz="1600" dirty="0" err="1" smtClean="0">
                <a:latin typeface="Avenir Next" charset="0"/>
                <a:ea typeface="Avenir Next" charset="0"/>
                <a:cs typeface="Avenir Next" charset="0"/>
              </a:rPr>
              <a:t>Sqrt</a:t>
            </a:r>
            <a:r>
              <a:rPr lang="en-US" sz="1600" dirty="0" smtClean="0">
                <a:latin typeface="Avenir Next" charset="0"/>
                <a:ea typeface="Avenir Next" charset="0"/>
                <a:cs typeface="Avenir Next" charset="0"/>
              </a:rPr>
              <a:t> of # of variables</a:t>
            </a:r>
          </a:p>
          <a:p>
            <a:pPr marL="742950" lvl="1" indent="-285750" algn="just">
              <a:buFont typeface="Arial" charset="0"/>
              <a:buChar char="•"/>
            </a:pPr>
            <a:r>
              <a:rPr lang="en-US" sz="1600" dirty="0" err="1" smtClean="0">
                <a:latin typeface="Avenir Next" charset="0"/>
                <a:ea typeface="Avenir Next" charset="0"/>
                <a:cs typeface="Avenir Next" charset="0"/>
              </a:rPr>
              <a:t>nodesize</a:t>
            </a:r>
            <a:r>
              <a:rPr lang="en-US" sz="1600" dirty="0" smtClean="0">
                <a:latin typeface="Avenir Next" charset="0"/>
                <a:ea typeface="Avenir Next" charset="0"/>
                <a:cs typeface="Avenir Next" charset="0"/>
              </a:rPr>
              <a:t>=395</a:t>
            </a:r>
          </a:p>
          <a:p>
            <a:pPr marL="285750" indent="-285750" algn="just">
              <a:buFont typeface="Wingdings" charset="2"/>
              <a:buChar char="ü"/>
            </a:pPr>
            <a:endParaRPr lang="en-US" sz="1600" dirty="0" smtClean="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OOB error is reported as 12.35 %</a:t>
            </a:r>
          </a:p>
          <a:p>
            <a:pPr marL="285750" indent="-285750" algn="just">
              <a:buFont typeface="Wingdings" charset="2"/>
              <a:buChar char="ü"/>
            </a:pPr>
            <a:endParaRPr lang="en-US" sz="1600" dirty="0">
              <a:latin typeface="Avenir Next" charset="0"/>
              <a:ea typeface="Avenir Next" charset="0"/>
              <a:cs typeface="Avenir Next" charset="0"/>
            </a:endParaRPr>
          </a:p>
        </p:txBody>
      </p:sp>
      <p:sp>
        <p:nvSpPr>
          <p:cNvPr id="18" name="TextBox 1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1  </a:t>
            </a:r>
            <a:r>
              <a:rPr lang="en-US" sz="2000" dirty="0" smtClean="0"/>
              <a:t>(1/8)</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29375" y="1429026"/>
            <a:ext cx="5162998" cy="4077491"/>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4838" y="2088715"/>
            <a:ext cx="4991100" cy="2463800"/>
          </a:xfrm>
          <a:prstGeom prst="rect">
            <a:avLst/>
          </a:prstGeom>
          <a:ln>
            <a:solidFill>
              <a:schemeClr val="tx1"/>
            </a:solidFill>
          </a:ln>
        </p:spPr>
      </p:pic>
    </p:spTree>
    <p:extLst>
      <p:ext uri="{BB962C8B-B14F-4D97-AF65-F5344CB8AC3E}">
        <p14:creationId xmlns:p14="http://schemas.microsoft.com/office/powerpoint/2010/main" val="952492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1  </a:t>
            </a:r>
            <a:r>
              <a:rPr lang="en-US" sz="2000" dirty="0" smtClean="0"/>
              <a:t>(2/8)</a:t>
            </a:r>
            <a:endParaRPr lang="en-US" dirty="0"/>
          </a:p>
        </p:txBody>
      </p:sp>
      <p:sp>
        <p:nvSpPr>
          <p:cNvPr id="7" name="Rectangle 6"/>
          <p:cNvSpPr/>
          <p:nvPr/>
        </p:nvSpPr>
        <p:spPr>
          <a:xfrm>
            <a:off x="333375" y="681748"/>
            <a:ext cx="11596688" cy="584775"/>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Top variables identified as per Mean decrease in Accuracy and Mean decrease in Gini is as per the chart.</a:t>
            </a:r>
          </a:p>
        </p:txBody>
      </p:sp>
      <p:sp>
        <p:nvSpPr>
          <p:cNvPr id="15" name="Rectangle 14"/>
          <p:cNvSpPr/>
          <p:nvPr/>
        </p:nvSpPr>
        <p:spPr>
          <a:xfrm>
            <a:off x="435655" y="5566953"/>
            <a:ext cx="10997070" cy="830997"/>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Gini treats Total number of transactions to be important whereas Accuracy measure is treating SCR to be the most important variable. </a:t>
            </a:r>
          </a:p>
        </p:txBody>
      </p:sp>
      <p:pic>
        <p:nvPicPr>
          <p:cNvPr id="4" name="Picture 3"/>
          <p:cNvPicPr>
            <a:picLocks noChangeAspect="1"/>
          </p:cNvPicPr>
          <p:nvPr/>
        </p:nvPicPr>
        <p:blipFill>
          <a:blip r:embed="rId2"/>
          <a:stretch>
            <a:fillRect/>
          </a:stretch>
        </p:blipFill>
        <p:spPr>
          <a:xfrm>
            <a:off x="734290" y="1321943"/>
            <a:ext cx="2673927" cy="43406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05804" y="1321943"/>
            <a:ext cx="7426921" cy="3972131"/>
          </a:xfrm>
          <a:prstGeom prst="rect">
            <a:avLst/>
          </a:prstGeom>
          <a:ln>
            <a:solidFill>
              <a:schemeClr val="tx1"/>
            </a:solidFill>
          </a:ln>
        </p:spPr>
      </p:pic>
    </p:spTree>
    <p:extLst>
      <p:ext uri="{BB962C8B-B14F-4D97-AF65-F5344CB8AC3E}">
        <p14:creationId xmlns:p14="http://schemas.microsoft.com/office/powerpoint/2010/main" val="1740152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4598" y="847091"/>
            <a:ext cx="3992813" cy="369332"/>
          </a:xfrm>
          <a:prstGeom prst="rect">
            <a:avLst/>
          </a:prstGeom>
        </p:spPr>
        <p:txBody>
          <a:bodyPr wrap="square">
            <a:spAutoFit/>
          </a:bodyPr>
          <a:lstStyle/>
          <a:p>
            <a:pPr marL="285750" indent="-285750" algn="just">
              <a:buFont typeface="Wingdings" charset="2"/>
              <a:buChar char="ü"/>
            </a:pPr>
            <a:r>
              <a:rPr lang="en-US" dirty="0" smtClean="0">
                <a:latin typeface="Avenir Next" charset="0"/>
                <a:ea typeface="Avenir Next" charset="0"/>
                <a:cs typeface="Avenir Next" charset="0"/>
              </a:rPr>
              <a:t>Tuning the Random Forest</a:t>
            </a:r>
          </a:p>
        </p:txBody>
      </p:sp>
      <p:sp>
        <p:nvSpPr>
          <p:cNvPr id="8" name="TextBox 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1</a:t>
            </a:r>
            <a:r>
              <a:rPr lang="en-US" dirty="0"/>
              <a:t> </a:t>
            </a:r>
            <a:r>
              <a:rPr lang="en-US" dirty="0" smtClean="0"/>
              <a:t> </a:t>
            </a:r>
            <a:r>
              <a:rPr lang="en-US" sz="2000" dirty="0" smtClean="0"/>
              <a:t>(3/8</a:t>
            </a:r>
            <a:r>
              <a:rPr lang="en-US" sz="2000" dirty="0"/>
              <a:t>)</a:t>
            </a:r>
          </a:p>
        </p:txBody>
      </p:sp>
      <p:grpSp>
        <p:nvGrpSpPr>
          <p:cNvPr id="14" name="Group 13"/>
          <p:cNvGrpSpPr/>
          <p:nvPr/>
        </p:nvGrpSpPr>
        <p:grpSpPr>
          <a:xfrm>
            <a:off x="211390" y="5132767"/>
            <a:ext cx="11474307" cy="1477327"/>
            <a:chOff x="354597" y="2786086"/>
            <a:chExt cx="11474307" cy="1477327"/>
          </a:xfrm>
        </p:grpSpPr>
        <p:sp>
          <p:nvSpPr>
            <p:cNvPr id="12" name="Rectangle 11"/>
            <p:cNvSpPr/>
            <p:nvPr/>
          </p:nvSpPr>
          <p:spPr>
            <a:xfrm>
              <a:off x="354597" y="2786086"/>
              <a:ext cx="3992813" cy="1200329"/>
            </a:xfrm>
            <a:prstGeom prst="rect">
              <a:avLst/>
            </a:prstGeom>
          </p:spPr>
          <p:txBody>
            <a:bodyPr wrap="square">
              <a:spAutoFit/>
            </a:bodyPr>
            <a:lstStyle/>
            <a:p>
              <a:pPr marL="285750" indent="-285750" algn="just">
                <a:buFont typeface="Wingdings" charset="2"/>
                <a:buChar char="ü"/>
              </a:pPr>
              <a:r>
                <a:rPr lang="en-US" dirty="0" smtClean="0">
                  <a:latin typeface="Avenir Next" charset="0"/>
                  <a:ea typeface="Avenir Next" charset="0"/>
                  <a:cs typeface="Avenir Next" charset="0"/>
                </a:rPr>
                <a:t>With the parameters of </a:t>
              </a:r>
              <a:r>
                <a:rPr lang="mr-IN" dirty="0" smtClean="0">
                  <a:latin typeface="Avenir Next" charset="0"/>
                  <a:ea typeface="Avenir Next" charset="0"/>
                  <a:cs typeface="Avenir Next" charset="0"/>
                </a:rPr>
                <a:t>–</a:t>
              </a:r>
              <a:endParaRPr lang="en-US" dirty="0" smtClean="0">
                <a:latin typeface="Avenir Next" charset="0"/>
                <a:ea typeface="Avenir Next" charset="0"/>
                <a:cs typeface="Avenir Next" charset="0"/>
              </a:endParaRPr>
            </a:p>
            <a:p>
              <a:pPr marL="742950" lvl="1" indent="-285750" algn="just">
                <a:buFont typeface="Wingdings" charset="2"/>
                <a:buChar char="ü"/>
              </a:pPr>
              <a:r>
                <a:rPr lang="en-US" dirty="0" err="1" smtClean="0">
                  <a:latin typeface="Avenir Next" charset="0"/>
                  <a:ea typeface="Avenir Next" charset="0"/>
                  <a:cs typeface="Avenir Next" charset="0"/>
                </a:rPr>
                <a:t>mtry</a:t>
              </a:r>
              <a:r>
                <a:rPr lang="en-US" dirty="0" smtClean="0">
                  <a:latin typeface="Avenir Next" charset="0"/>
                  <a:ea typeface="Avenir Next" charset="0"/>
                  <a:cs typeface="Avenir Next" charset="0"/>
                </a:rPr>
                <a:t>=6</a:t>
              </a:r>
            </a:p>
            <a:p>
              <a:pPr marL="742950" lvl="1" indent="-285750" algn="just">
                <a:buFont typeface="Wingdings" charset="2"/>
                <a:buChar char="ü"/>
              </a:pPr>
              <a:r>
                <a:rPr lang="en-US" dirty="0" err="1" smtClean="0">
                  <a:latin typeface="Avenir Next" charset="0"/>
                  <a:ea typeface="Avenir Next" charset="0"/>
                  <a:cs typeface="Avenir Next" charset="0"/>
                </a:rPr>
                <a:t>ntreeTry</a:t>
              </a:r>
              <a:r>
                <a:rPr lang="en-US" dirty="0" smtClean="0">
                  <a:latin typeface="Avenir Next" charset="0"/>
                  <a:ea typeface="Avenir Next" charset="0"/>
                  <a:cs typeface="Avenir Next" charset="0"/>
                </a:rPr>
                <a:t>=301</a:t>
              </a:r>
            </a:p>
            <a:p>
              <a:pPr marL="742950" lvl="1" indent="-285750" algn="just">
                <a:buFont typeface="Wingdings" charset="2"/>
                <a:buChar char="ü"/>
              </a:pPr>
              <a:r>
                <a:rPr lang="en-US" dirty="0" err="1">
                  <a:latin typeface="Avenir Next" charset="0"/>
                  <a:ea typeface="Avenir Next" charset="0"/>
                  <a:cs typeface="Avenir Next" charset="0"/>
                </a:rPr>
                <a:t>stepFactor</a:t>
              </a:r>
              <a:r>
                <a:rPr lang="en-US" dirty="0">
                  <a:latin typeface="Avenir Next" charset="0"/>
                  <a:ea typeface="Avenir Next" charset="0"/>
                  <a:cs typeface="Avenir Next" charset="0"/>
                </a:rPr>
                <a:t> = </a:t>
              </a:r>
              <a:r>
                <a:rPr lang="en-US" dirty="0" smtClean="0">
                  <a:latin typeface="Avenir Next" charset="0"/>
                  <a:ea typeface="Avenir Next" charset="0"/>
                  <a:cs typeface="Avenir Next" charset="0"/>
                </a:rPr>
                <a:t>1.45</a:t>
              </a:r>
            </a:p>
          </p:txBody>
        </p:sp>
        <p:sp>
          <p:nvSpPr>
            <p:cNvPr id="13" name="TextBox 12"/>
            <p:cNvSpPr txBox="1"/>
            <p:nvPr/>
          </p:nvSpPr>
          <p:spPr>
            <a:xfrm>
              <a:off x="5925409" y="3340083"/>
              <a:ext cx="5903495" cy="923330"/>
            </a:xfrm>
            <a:prstGeom prst="rect">
              <a:avLst/>
            </a:prstGeom>
            <a:noFill/>
          </p:spPr>
          <p:txBody>
            <a:bodyPr wrap="square" rtlCol="0">
              <a:spAutoFit/>
            </a:bodyPr>
            <a:lstStyle/>
            <a:p>
              <a:pPr marL="285750" indent="-285750" algn="just">
                <a:buFont typeface="Wingdings" charset="2"/>
                <a:buChar char="ü"/>
              </a:pPr>
              <a:r>
                <a:rPr lang="en-US" dirty="0" smtClean="0">
                  <a:solidFill>
                    <a:srgbClr val="C00000"/>
                  </a:solidFill>
                  <a:latin typeface="Avenir Next" charset="0"/>
                  <a:ea typeface="Avenir Next" charset="0"/>
                  <a:cs typeface="Avenir Next" charset="0"/>
                </a:rPr>
                <a:t>The Tune RF method helped identify the optimum number of variables as 8 with improvement steps of 1.45. </a:t>
              </a:r>
              <a:endParaRPr lang="en-US" dirty="0">
                <a:solidFill>
                  <a:srgbClr val="C00000"/>
                </a:solidFill>
              </a:endParaRPr>
            </a:p>
          </p:txBody>
        </p:sp>
      </p:gr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422" y="1276265"/>
            <a:ext cx="5286780" cy="3390900"/>
          </a:xfrm>
          <a:prstGeom prst="rect">
            <a:avLst/>
          </a:prstGeom>
          <a:ln>
            <a:solidFill>
              <a:schemeClr val="tx1"/>
            </a:solidFill>
          </a:ln>
        </p:spPr>
      </p:pic>
      <p:sp>
        <p:nvSpPr>
          <p:cNvPr id="3" name="Rectangle 2"/>
          <p:cNvSpPr/>
          <p:nvPr/>
        </p:nvSpPr>
        <p:spPr>
          <a:xfrm>
            <a:off x="2369715" y="5409765"/>
            <a:ext cx="3038046" cy="646331"/>
          </a:xfrm>
          <a:prstGeom prst="rect">
            <a:avLst/>
          </a:prstGeom>
        </p:spPr>
        <p:txBody>
          <a:bodyPr wrap="square">
            <a:spAutoFit/>
          </a:bodyPr>
          <a:lstStyle/>
          <a:p>
            <a:pPr marL="742950" lvl="1" indent="-285750" algn="just">
              <a:buFont typeface="Wingdings" charset="2"/>
              <a:buChar char="ü"/>
            </a:pPr>
            <a:r>
              <a:rPr lang="it-IT" dirty="0" err="1">
                <a:latin typeface="Avenir Next" charset="0"/>
                <a:ea typeface="Avenir Next" charset="0"/>
                <a:cs typeface="Avenir Next" charset="0"/>
              </a:rPr>
              <a:t>improve</a:t>
            </a:r>
            <a:r>
              <a:rPr lang="it-IT" dirty="0">
                <a:latin typeface="Avenir Next" charset="0"/>
                <a:ea typeface="Avenir Next" charset="0"/>
                <a:cs typeface="Avenir Next" charset="0"/>
              </a:rPr>
              <a:t> = 0.00005</a:t>
            </a:r>
            <a:endParaRPr lang="en-US" dirty="0">
              <a:latin typeface="Avenir Next" charset="0"/>
              <a:ea typeface="Avenir Next" charset="0"/>
              <a:cs typeface="Avenir Next" charset="0"/>
            </a:endParaRPr>
          </a:p>
          <a:p>
            <a:pPr marL="742950" lvl="1" indent="-285750" algn="just">
              <a:buFont typeface="Wingdings" charset="2"/>
              <a:buChar char="ü"/>
            </a:pPr>
            <a:r>
              <a:rPr lang="en-US" dirty="0" err="1">
                <a:latin typeface="Avenir Next" charset="0"/>
                <a:ea typeface="Avenir Next" charset="0"/>
                <a:cs typeface="Avenir Next" charset="0"/>
              </a:rPr>
              <a:t>nodesize</a:t>
            </a:r>
            <a:r>
              <a:rPr lang="en-US" dirty="0">
                <a:latin typeface="Avenir Next" charset="0"/>
                <a:ea typeface="Avenir Next" charset="0"/>
                <a:cs typeface="Avenir Next" charset="0"/>
              </a:rPr>
              <a:t> = 395</a:t>
            </a: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0120" y="1031757"/>
            <a:ext cx="5315577" cy="4294565"/>
          </a:xfrm>
          <a:prstGeom prst="rect">
            <a:avLst/>
          </a:prstGeom>
          <a:ln>
            <a:solidFill>
              <a:schemeClr val="tx1"/>
            </a:solidFill>
          </a:ln>
        </p:spPr>
      </p:pic>
    </p:spTree>
    <p:extLst>
      <p:ext uri="{BB962C8B-B14F-4D97-AF65-F5344CB8AC3E}">
        <p14:creationId xmlns:p14="http://schemas.microsoft.com/office/powerpoint/2010/main" val="1973115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104" y="507392"/>
            <a:ext cx="8257563" cy="646331"/>
          </a:xfrm>
          <a:prstGeom prst="rect">
            <a:avLst/>
          </a:prstGeom>
        </p:spPr>
        <p:txBody>
          <a:bodyPr wrap="square">
            <a:spAutoFit/>
          </a:bodyPr>
          <a:lstStyle/>
          <a:p>
            <a:pPr marL="285750" indent="-285750" algn="just">
              <a:buFont typeface="Wingdings" charset="2"/>
              <a:buChar char="ü"/>
            </a:pPr>
            <a:endParaRPr lang="en-US" dirty="0">
              <a:latin typeface="Avenir Next" charset="0"/>
              <a:ea typeface="Avenir Next" charset="0"/>
              <a:cs typeface="Avenir Next" charset="0"/>
            </a:endParaRPr>
          </a:p>
          <a:p>
            <a:pPr marL="285750" indent="-285750" algn="just">
              <a:buFont typeface="Wingdings" charset="2"/>
              <a:buChar char="ü"/>
            </a:pPr>
            <a:r>
              <a:rPr lang="en-US" dirty="0" smtClean="0">
                <a:latin typeface="Avenir Next" charset="0"/>
                <a:ea typeface="Avenir Next" charset="0"/>
                <a:cs typeface="Avenir Next" charset="0"/>
              </a:rPr>
              <a:t>Variable importance as obtained from tuned Random Forest</a:t>
            </a:r>
            <a:endParaRPr lang="en-US" dirty="0"/>
          </a:p>
        </p:txBody>
      </p:sp>
      <p:sp>
        <p:nvSpPr>
          <p:cNvPr id="15" name="Rectangle 14"/>
          <p:cNvSpPr/>
          <p:nvPr/>
        </p:nvSpPr>
        <p:spPr>
          <a:xfrm>
            <a:off x="3735964" y="5484648"/>
            <a:ext cx="7457060" cy="830997"/>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Tuned Random Forest has not changed the top important variables in terms of GINI and Accuracy as observed in the initial model. </a:t>
            </a:r>
          </a:p>
        </p:txBody>
      </p:sp>
      <p:sp>
        <p:nvSpPr>
          <p:cNvPr id="18" name="TextBox 1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1  </a:t>
            </a:r>
            <a:r>
              <a:rPr lang="en-US" sz="2000" dirty="0" smtClean="0"/>
              <a:t>(4/8)</a:t>
            </a:r>
            <a:endParaRPr lang="en-US" dirty="0"/>
          </a:p>
        </p:txBody>
      </p:sp>
      <p:pic>
        <p:nvPicPr>
          <p:cNvPr id="4" name="Picture 3"/>
          <p:cNvPicPr>
            <a:picLocks noChangeAspect="1"/>
          </p:cNvPicPr>
          <p:nvPr/>
        </p:nvPicPr>
        <p:blipFill>
          <a:blip r:embed="rId2"/>
          <a:stretch>
            <a:fillRect/>
          </a:stretch>
        </p:blipFill>
        <p:spPr>
          <a:xfrm>
            <a:off x="343528" y="1157519"/>
            <a:ext cx="3133963" cy="54434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95216" y="1153723"/>
            <a:ext cx="7456281" cy="4471222"/>
          </a:xfrm>
          <a:prstGeom prst="rect">
            <a:avLst/>
          </a:prstGeom>
          <a:ln>
            <a:solidFill>
              <a:schemeClr val="tx1"/>
            </a:solidFill>
          </a:ln>
        </p:spPr>
      </p:pic>
    </p:spTree>
    <p:extLst>
      <p:ext uri="{BB962C8B-B14F-4D97-AF65-F5344CB8AC3E}">
        <p14:creationId xmlns:p14="http://schemas.microsoft.com/office/powerpoint/2010/main" val="1018184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241" y="949786"/>
            <a:ext cx="11145921" cy="1569660"/>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Once the tuned Random Forest is generated, </a:t>
            </a:r>
          </a:p>
          <a:p>
            <a:pPr marL="285750" indent="-285750" algn="just">
              <a:buFont typeface="Wingdings" charset="2"/>
              <a:buChar char="ü"/>
            </a:pPr>
            <a:r>
              <a:rPr lang="en-US" sz="1600" dirty="0" smtClean="0">
                <a:latin typeface="Avenir Next" charset="0"/>
                <a:ea typeface="Avenir Next" charset="0"/>
                <a:cs typeface="Avenir Next" charset="0"/>
              </a:rPr>
              <a:t>Obtain the prediction score and class. </a:t>
            </a:r>
          </a:p>
          <a:p>
            <a:pPr marL="285750" indent="-285750" algn="just">
              <a:buFont typeface="Wingdings" charset="2"/>
              <a:buChar char="ü"/>
            </a:pPr>
            <a:r>
              <a:rPr lang="en-US" sz="1600" dirty="0" smtClean="0">
                <a:latin typeface="Avenir Next" charset="0"/>
                <a:ea typeface="Avenir Next" charset="0"/>
                <a:cs typeface="Avenir Next" charset="0"/>
              </a:rPr>
              <a:t>Append the 2 new variables </a:t>
            </a:r>
            <a:r>
              <a:rPr lang="en-US" sz="1600" dirty="0" err="1" smtClean="0">
                <a:latin typeface="Avenir Next" charset="0"/>
                <a:ea typeface="Avenir Next" charset="0"/>
                <a:cs typeface="Avenir Next" charset="0"/>
              </a:rPr>
              <a:t>predict.class</a:t>
            </a:r>
            <a:r>
              <a:rPr lang="en-US" sz="1600" dirty="0" smtClean="0">
                <a:latin typeface="Avenir Next" charset="0"/>
                <a:ea typeface="Avenir Next" charset="0"/>
                <a:cs typeface="Avenir Next" charset="0"/>
              </a:rPr>
              <a:t>, predict.score.0 and predict.score.1 to the development data.</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endParaRPr lang="en-US" sz="1600" dirty="0" smtClean="0">
              <a:latin typeface="Avenir Next" charset="0"/>
              <a:ea typeface="Avenir Next" charset="0"/>
              <a:cs typeface="Avenir Next"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7539" y="2129225"/>
            <a:ext cx="9474200" cy="4437830"/>
          </a:xfrm>
          <a:prstGeom prst="rect">
            <a:avLst/>
          </a:prstGeom>
          <a:ln>
            <a:solidFill>
              <a:schemeClr val="tx1"/>
            </a:solidFill>
          </a:ln>
        </p:spPr>
      </p:pic>
      <p:sp>
        <p:nvSpPr>
          <p:cNvPr id="7" name="Rectangle 6"/>
          <p:cNvSpPr/>
          <p:nvPr/>
        </p:nvSpPr>
        <p:spPr>
          <a:xfrm>
            <a:off x="131679" y="765120"/>
            <a:ext cx="4745121" cy="338554"/>
          </a:xfrm>
          <a:prstGeom prst="rect">
            <a:avLst/>
          </a:prstGeom>
        </p:spPr>
        <p:txBody>
          <a:bodyPr wrap="square">
            <a:spAutoFit/>
          </a:bodyPr>
          <a:lstStyle/>
          <a:p>
            <a:pPr algn="just"/>
            <a:r>
              <a:rPr lang="en-US" sz="1600" i="1" u="sng" dirty="0" smtClean="0">
                <a:latin typeface="Avenir Next" charset="0"/>
                <a:ea typeface="Avenir Next" charset="0"/>
                <a:cs typeface="Avenir Next" charset="0"/>
              </a:rPr>
              <a:t>Identifying Predict Class and Score</a:t>
            </a:r>
            <a:endParaRPr lang="en-US" sz="1600" i="1" u="sng" dirty="0">
              <a:latin typeface="Avenir Next" charset="0"/>
              <a:ea typeface="Avenir Next" charset="0"/>
              <a:cs typeface="Avenir Next" charset="0"/>
            </a:endParaRPr>
          </a:p>
        </p:txBody>
      </p:sp>
      <p:sp>
        <p:nvSpPr>
          <p:cNvPr id="8" name="TextBox 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1  </a:t>
            </a:r>
            <a:r>
              <a:rPr lang="en-US" sz="2000" dirty="0" smtClean="0"/>
              <a:t>(5/8)</a:t>
            </a:r>
            <a:endParaRPr lang="en-US" dirty="0"/>
          </a:p>
        </p:txBody>
      </p:sp>
    </p:spTree>
    <p:extLst>
      <p:ext uri="{BB962C8B-B14F-4D97-AF65-F5344CB8AC3E}">
        <p14:creationId xmlns:p14="http://schemas.microsoft.com/office/powerpoint/2010/main" val="398513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8873" y="993144"/>
            <a:ext cx="10598727" cy="830997"/>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next step is to group the development set based on </a:t>
            </a:r>
            <a:r>
              <a:rPr lang="en-US" sz="1600" dirty="0" err="1" smtClean="0">
                <a:latin typeface="Avenir Next" charset="0"/>
                <a:ea typeface="Avenir Next" charset="0"/>
                <a:cs typeface="Avenir Next" charset="0"/>
              </a:rPr>
              <a:t>predict.score</a:t>
            </a:r>
            <a:r>
              <a:rPr lang="en-US" sz="1600" dirty="0" smtClean="0">
                <a:latin typeface="Avenir Next" charset="0"/>
                <a:ea typeface="Avenir Next" charset="0"/>
                <a:cs typeface="Avenir Next" charset="0"/>
              </a:rPr>
              <a:t> into 10 groups. </a:t>
            </a:r>
          </a:p>
          <a:p>
            <a:pPr marL="285750" indent="-285750" algn="just">
              <a:buFont typeface="Wingdings" charset="2"/>
              <a:buChar char="ü"/>
            </a:pPr>
            <a:r>
              <a:rPr lang="en-US" sz="1600" dirty="0" smtClean="0">
                <a:latin typeface="Avenir Next" charset="0"/>
                <a:ea typeface="Avenir Next" charset="0"/>
                <a:cs typeface="Avenir Next" charset="0"/>
              </a:rPr>
              <a:t>Ranking the deciles based on the average response rates. </a:t>
            </a:r>
          </a:p>
        </p:txBody>
      </p:sp>
      <p:sp>
        <p:nvSpPr>
          <p:cNvPr id="7" name="Rectangle 6"/>
          <p:cNvSpPr/>
          <p:nvPr/>
        </p:nvSpPr>
        <p:spPr>
          <a:xfrm>
            <a:off x="131679" y="765120"/>
            <a:ext cx="4745121" cy="338554"/>
          </a:xfrm>
          <a:prstGeom prst="rect">
            <a:avLst/>
          </a:prstGeom>
        </p:spPr>
        <p:txBody>
          <a:bodyPr wrap="square">
            <a:spAutoFit/>
          </a:bodyPr>
          <a:lstStyle/>
          <a:p>
            <a:pPr algn="just"/>
            <a:r>
              <a:rPr lang="en-US" sz="1600" i="1" u="sng" dirty="0" smtClean="0">
                <a:latin typeface="Avenir Next" charset="0"/>
                <a:ea typeface="Avenir Next" charset="0"/>
                <a:cs typeface="Avenir Next" charset="0"/>
              </a:rPr>
              <a:t>Create Deciles and Ranking</a:t>
            </a:r>
            <a:endParaRPr lang="en-US" sz="1600" i="1" u="sng" dirty="0">
              <a:latin typeface="Avenir Next" charset="0"/>
              <a:ea typeface="Avenir Next" charset="0"/>
              <a:cs typeface="Avenir Next" charset="0"/>
            </a:endParaRPr>
          </a:p>
        </p:txBody>
      </p:sp>
      <p:sp>
        <p:nvSpPr>
          <p:cNvPr id="11" name="Rectangle 10"/>
          <p:cNvSpPr/>
          <p:nvPr/>
        </p:nvSpPr>
        <p:spPr>
          <a:xfrm>
            <a:off x="348248" y="4406338"/>
            <a:ext cx="4745121" cy="338554"/>
          </a:xfrm>
          <a:prstGeom prst="rect">
            <a:avLst/>
          </a:prstGeom>
        </p:spPr>
        <p:txBody>
          <a:bodyPr wrap="square">
            <a:spAutoFit/>
          </a:bodyPr>
          <a:lstStyle/>
          <a:p>
            <a:pPr algn="just"/>
            <a:r>
              <a:rPr lang="en-US" sz="1600" i="1" u="sng" dirty="0" smtClean="0">
                <a:latin typeface="Avenir Next" charset="0"/>
                <a:ea typeface="Avenir Next" charset="0"/>
                <a:cs typeface="Avenir Next" charset="0"/>
              </a:rPr>
              <a:t>Response Rate and KS</a:t>
            </a:r>
            <a:endParaRPr lang="en-US" sz="1600" i="1" u="sng" dirty="0">
              <a:latin typeface="Avenir Next" charset="0"/>
              <a:ea typeface="Avenir Next" charset="0"/>
              <a:cs typeface="Avenir Next" charset="0"/>
            </a:endParaRPr>
          </a:p>
        </p:txBody>
      </p:sp>
      <p:sp>
        <p:nvSpPr>
          <p:cNvPr id="12" name="Rectangle 11"/>
          <p:cNvSpPr/>
          <p:nvPr/>
        </p:nvSpPr>
        <p:spPr>
          <a:xfrm>
            <a:off x="678873" y="4576208"/>
            <a:ext cx="10598727" cy="1569660"/>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Response rate of the top decile interprets the highest predicted response rate for the plan</a:t>
            </a:r>
          </a:p>
          <a:p>
            <a:pPr marL="285750" indent="-285750" algn="just">
              <a:buFont typeface="Wingdings" charset="2"/>
              <a:buChar char="ü"/>
            </a:pPr>
            <a:r>
              <a:rPr lang="en-US" sz="1600" dirty="0" smtClean="0">
                <a:latin typeface="Avenir Next" charset="0"/>
                <a:ea typeface="Avenir Next" charset="0"/>
                <a:cs typeface="Avenir Next" charset="0"/>
              </a:rPr>
              <a:t>From the above table, 55% of the customers in the top decile having 1447 customers will respond favorably to the cross-selling of promotional Personal Loan.</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endParaRPr lang="en-US" sz="1600" dirty="0" smtClean="0">
              <a:latin typeface="Avenir Next" charset="0"/>
              <a:ea typeface="Avenir Next" charset="0"/>
              <a:cs typeface="Avenir Next" charset="0"/>
            </a:endParaRPr>
          </a:p>
        </p:txBody>
      </p:sp>
      <p:sp>
        <p:nvSpPr>
          <p:cNvPr id="14" name="TextBox 13"/>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1  </a:t>
            </a:r>
            <a:r>
              <a:rPr lang="en-US" sz="2000" dirty="0" smtClean="0"/>
              <a:t>(6/8)</a:t>
            </a:r>
            <a:endParaRPr lang="en-US" dirty="0"/>
          </a:p>
        </p:txBody>
      </p:sp>
      <p:pic>
        <p:nvPicPr>
          <p:cNvPr id="13" name="Picture 12"/>
          <p:cNvPicPr>
            <a:picLocks noChangeAspect="1"/>
          </p:cNvPicPr>
          <p:nvPr/>
        </p:nvPicPr>
        <p:blipFill>
          <a:blip r:embed="rId2"/>
          <a:stretch>
            <a:fillRect/>
          </a:stretch>
        </p:blipFill>
        <p:spPr>
          <a:xfrm>
            <a:off x="348248" y="2235245"/>
            <a:ext cx="11342436" cy="1339228"/>
          </a:xfrm>
          <a:prstGeom prst="rect">
            <a:avLst/>
          </a:prstGeom>
        </p:spPr>
      </p:pic>
    </p:spTree>
    <p:extLst>
      <p:ext uri="{BB962C8B-B14F-4D97-AF65-F5344CB8AC3E}">
        <p14:creationId xmlns:p14="http://schemas.microsoft.com/office/powerpoint/2010/main" val="205533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226" y="1293979"/>
            <a:ext cx="5285447" cy="1323439"/>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b="1" dirty="0">
                <a:latin typeface="Avenir Next" charset="0"/>
                <a:ea typeface="Avenir Next" charset="0"/>
                <a:cs typeface="Avenir Next" charset="0"/>
              </a:rPr>
              <a:t>Kolmogorov-Smirnov (KS) statistics </a:t>
            </a:r>
            <a:r>
              <a:rPr lang="en-US" sz="1600" dirty="0" smtClean="0">
                <a:latin typeface="Avenir Next" charset="0"/>
                <a:ea typeface="Avenir Next" charset="0"/>
                <a:cs typeface="Avenir Next" charset="0"/>
              </a:rPr>
              <a:t>measures the predictive </a:t>
            </a:r>
            <a:r>
              <a:rPr lang="en-US" sz="1600" dirty="0">
                <a:latin typeface="Avenir Next" charset="0"/>
                <a:ea typeface="Avenir Next" charset="0"/>
                <a:cs typeface="Avenir Next" charset="0"/>
              </a:rPr>
              <a:t>power </a:t>
            </a:r>
            <a:r>
              <a:rPr lang="en-US" sz="1600" dirty="0" smtClean="0">
                <a:latin typeface="Avenir Next" charset="0"/>
                <a:ea typeface="Avenir Next" charset="0"/>
                <a:cs typeface="Avenir Next" charset="0"/>
              </a:rPr>
              <a:t>of the model. </a:t>
            </a:r>
          </a:p>
          <a:p>
            <a:pPr marL="285750" indent="-285750" algn="just">
              <a:buFont typeface="Wingdings" charset="2"/>
              <a:buChar char="ü"/>
            </a:pPr>
            <a:endParaRPr lang="en-US" sz="1600" dirty="0" smtClean="0">
              <a:latin typeface="Avenir Next" charset="0"/>
              <a:ea typeface="Avenir Next" charset="0"/>
              <a:cs typeface="Avenir Next" charset="0"/>
            </a:endParaRPr>
          </a:p>
          <a:p>
            <a:pPr marL="742950" lvl="1" indent="-285750" algn="just">
              <a:buFont typeface="Arial" charset="0"/>
              <a:buChar char="•"/>
            </a:pPr>
            <a:r>
              <a:rPr lang="en-US" sz="1600" dirty="0" smtClean="0">
                <a:latin typeface="Avenir Next" charset="0"/>
                <a:ea typeface="Avenir Next" charset="0"/>
                <a:cs typeface="Avenir Next" charset="0"/>
              </a:rPr>
              <a:t>From our tuned model, the KS score is </a:t>
            </a:r>
            <a:r>
              <a:rPr lang="fi-FI" sz="1600" b="1" dirty="0">
                <a:solidFill>
                  <a:srgbClr val="C00000"/>
                </a:solidFill>
                <a:latin typeface="Avenir Next" charset="0"/>
                <a:ea typeface="Avenir Next" charset="0"/>
                <a:cs typeface="Avenir Next" charset="0"/>
              </a:rPr>
              <a:t>0.5679</a:t>
            </a:r>
            <a:endParaRPr lang="en-US" sz="1600" dirty="0" smtClean="0">
              <a:latin typeface="Avenir Next" charset="0"/>
              <a:ea typeface="Avenir Next" charset="0"/>
              <a:cs typeface="Avenir Next" charset="0"/>
            </a:endParaRPr>
          </a:p>
        </p:txBody>
      </p:sp>
      <p:sp>
        <p:nvSpPr>
          <p:cNvPr id="7" name="Rectangle 6"/>
          <p:cNvSpPr/>
          <p:nvPr/>
        </p:nvSpPr>
        <p:spPr>
          <a:xfrm>
            <a:off x="131679" y="765120"/>
            <a:ext cx="4745121" cy="338554"/>
          </a:xfrm>
          <a:prstGeom prst="rect">
            <a:avLst/>
          </a:prstGeom>
        </p:spPr>
        <p:txBody>
          <a:bodyPr wrap="square">
            <a:spAutoFit/>
          </a:bodyPr>
          <a:lstStyle/>
          <a:p>
            <a:pPr algn="just"/>
            <a:r>
              <a:rPr lang="en-US" sz="1600" i="1" u="sng" dirty="0" smtClean="0">
                <a:latin typeface="Avenir Next" charset="0"/>
                <a:ea typeface="Avenir Next" charset="0"/>
                <a:cs typeface="Avenir Next" charset="0"/>
              </a:rPr>
              <a:t>Performance Measures</a:t>
            </a:r>
            <a:endParaRPr lang="en-US" sz="1600" i="1" u="sng" dirty="0">
              <a:latin typeface="Avenir Next" charset="0"/>
              <a:ea typeface="Avenir Next" charset="0"/>
              <a:cs typeface="Avenir Next" charset="0"/>
            </a:endParaRPr>
          </a:p>
        </p:txBody>
      </p:sp>
      <p:sp>
        <p:nvSpPr>
          <p:cNvPr id="4" name="Rectangle 3"/>
          <p:cNvSpPr/>
          <p:nvPr/>
        </p:nvSpPr>
        <p:spPr>
          <a:xfrm>
            <a:off x="270226" y="2863639"/>
            <a:ext cx="5069305" cy="1569660"/>
          </a:xfrm>
          <a:prstGeom prst="rect">
            <a:avLst/>
          </a:prstGeom>
        </p:spPr>
        <p:txBody>
          <a:bodyPr wrap="square">
            <a:spAutoFit/>
          </a:bodyPr>
          <a:lstStyle/>
          <a:p>
            <a:pPr marL="742950" lvl="1" indent="-285750" algn="just">
              <a:buFont typeface="Arial" charset="0"/>
              <a:buChar char="•"/>
            </a:pPr>
            <a:endParaRPr lang="is-IS" sz="1600" b="1" dirty="0">
              <a:solidFill>
                <a:srgbClr val="C00000"/>
              </a:solidFill>
              <a:latin typeface="Avenir Next" charset="0"/>
              <a:ea typeface="Avenir Next" charset="0"/>
              <a:cs typeface="Avenir Next" charset="0"/>
            </a:endParaRPr>
          </a:p>
          <a:p>
            <a:pPr marL="285750" indent="-285750" algn="just">
              <a:buFont typeface="Wingdings" charset="2"/>
              <a:buChar char="ü"/>
            </a:pPr>
            <a:r>
              <a:rPr lang="en-US" sz="1600" b="1" dirty="0">
                <a:latin typeface="Avenir Next" charset="0"/>
                <a:ea typeface="Avenir Next" charset="0"/>
                <a:cs typeface="Avenir Next" charset="0"/>
              </a:rPr>
              <a:t>Area Under Curve (AUC), </a:t>
            </a:r>
            <a:r>
              <a:rPr lang="en-US" sz="1600" dirty="0">
                <a:latin typeface="Avenir Next" charset="0"/>
                <a:ea typeface="Avenir Next" charset="0"/>
                <a:cs typeface="Avenir Next" charset="0"/>
              </a:rPr>
              <a:t>of our tuned model is </a:t>
            </a:r>
            <a:r>
              <a:rPr lang="hr-HR" sz="1600" b="1" dirty="0" smtClean="0">
                <a:solidFill>
                  <a:srgbClr val="C00000"/>
                </a:solidFill>
                <a:latin typeface="Avenir Next" charset="0"/>
                <a:ea typeface="Avenir Next" charset="0"/>
                <a:cs typeface="Avenir Next" charset="0"/>
              </a:rPr>
              <a:t>0.8523</a:t>
            </a:r>
          </a:p>
          <a:p>
            <a:pPr marL="285750" indent="-285750" algn="just">
              <a:buFont typeface="Wingdings" charset="2"/>
              <a:buChar char="ü"/>
            </a:pPr>
            <a:endParaRPr lang="hr-HR" sz="1600" b="1" dirty="0">
              <a:solidFill>
                <a:srgbClr val="C00000"/>
              </a:solidFill>
              <a:latin typeface="Avenir Next" charset="0"/>
              <a:ea typeface="Avenir Next" charset="0"/>
              <a:cs typeface="Avenir Next" charset="0"/>
            </a:endParaRPr>
          </a:p>
          <a:p>
            <a:pPr marL="285750" indent="-285750" algn="just">
              <a:buFont typeface="Wingdings" charset="2"/>
              <a:buChar char="ü"/>
            </a:pPr>
            <a:endParaRPr lang="cs-CZ" sz="1600" b="1" dirty="0">
              <a:latin typeface="Avenir Next" charset="0"/>
              <a:ea typeface="Avenir Next" charset="0"/>
              <a:cs typeface="Avenir Next" charset="0"/>
            </a:endParaRPr>
          </a:p>
          <a:p>
            <a:pPr marL="285750" indent="-285750" algn="just">
              <a:buFont typeface="Wingdings" charset="2"/>
              <a:buChar char="ü"/>
            </a:pPr>
            <a:r>
              <a:rPr lang="cs-CZ" sz="1600" b="1" dirty="0">
                <a:latin typeface="Avenir Next" charset="0"/>
                <a:ea typeface="Avenir Next" charset="0"/>
                <a:cs typeface="Avenir Next" charset="0"/>
              </a:rPr>
              <a:t>GINI</a:t>
            </a:r>
            <a:r>
              <a:rPr lang="cs-CZ" sz="1600" b="1" dirty="0">
                <a:solidFill>
                  <a:srgbClr val="C00000"/>
                </a:solidFill>
                <a:latin typeface="Avenir Next" charset="0"/>
                <a:ea typeface="Avenir Next" charset="0"/>
                <a:cs typeface="Avenir Next" charset="0"/>
              </a:rPr>
              <a:t> </a:t>
            </a:r>
            <a:r>
              <a:rPr lang="cs-CZ" sz="1600" dirty="0">
                <a:latin typeface="Avenir Next" charset="0"/>
                <a:ea typeface="Avenir Next" charset="0"/>
                <a:cs typeface="Avenir Next" charset="0"/>
              </a:rPr>
              <a:t>value is </a:t>
            </a:r>
            <a:r>
              <a:rPr lang="cs-CZ" sz="1600" dirty="0" smtClean="0">
                <a:latin typeface="Avenir Next" charset="0"/>
                <a:ea typeface="Avenir Next" charset="0"/>
                <a:cs typeface="Avenir Next" charset="0"/>
              </a:rPr>
              <a:t> </a:t>
            </a:r>
            <a:r>
              <a:rPr lang="nb-NO" sz="1600" b="1" dirty="0" smtClean="0">
                <a:solidFill>
                  <a:srgbClr val="FF0000"/>
                </a:solidFill>
                <a:latin typeface="Avenir Next" charset="0"/>
                <a:ea typeface="Avenir Next" charset="0"/>
                <a:cs typeface="Avenir Next" charset="0"/>
              </a:rPr>
              <a:t>0.8453</a:t>
            </a:r>
            <a:endParaRPr lang="en-US" sz="1600" b="1" dirty="0">
              <a:solidFill>
                <a:srgbClr val="FF0000"/>
              </a:solidFill>
              <a:latin typeface="Avenir Next" charset="0"/>
              <a:ea typeface="Avenir Next" charset="0"/>
              <a:cs typeface="Avenir Next" charset="0"/>
            </a:endParaRPr>
          </a:p>
        </p:txBody>
      </p:sp>
      <p:sp>
        <p:nvSpPr>
          <p:cNvPr id="13" name="TextBox 12"/>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1  </a:t>
            </a:r>
            <a:r>
              <a:rPr lang="en-US" sz="2000" dirty="0" smtClean="0"/>
              <a:t>(7/8)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782202" y="1031223"/>
            <a:ext cx="5892223" cy="4929021"/>
          </a:xfrm>
          <a:prstGeom prst="rect">
            <a:avLst/>
          </a:prstGeom>
          <a:ln>
            <a:solidFill>
              <a:schemeClr val="tx1"/>
            </a:solidFill>
          </a:ln>
        </p:spPr>
      </p:pic>
    </p:spTree>
    <p:extLst>
      <p:ext uri="{BB962C8B-B14F-4D97-AF65-F5344CB8AC3E}">
        <p14:creationId xmlns:p14="http://schemas.microsoft.com/office/powerpoint/2010/main" val="1147680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679" y="1023896"/>
            <a:ext cx="11755520" cy="1569660"/>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b="1" dirty="0" smtClean="0">
                <a:latin typeface="Avenir Next" charset="0"/>
                <a:ea typeface="Avenir Next" charset="0"/>
                <a:cs typeface="Avenir Next" charset="0"/>
              </a:rPr>
              <a:t>Lift Chart </a:t>
            </a:r>
            <a:r>
              <a:rPr lang="en-US" sz="1600" dirty="0">
                <a:latin typeface="Avenir Next" charset="0"/>
                <a:ea typeface="Avenir Next" charset="0"/>
                <a:cs typeface="Avenir Next" charset="0"/>
              </a:rPr>
              <a:t>	</a:t>
            </a:r>
            <a:r>
              <a:rPr lang="en-US" sz="1600" dirty="0" smtClean="0">
                <a:latin typeface="Avenir Next" charset="0"/>
                <a:ea typeface="Avenir Next" charset="0"/>
                <a:cs typeface="Avenir Next" charset="0"/>
              </a:rPr>
              <a:t>helps </a:t>
            </a:r>
            <a:r>
              <a:rPr lang="en-US" sz="1600" dirty="0">
                <a:latin typeface="Avenir Next" charset="0"/>
                <a:ea typeface="Avenir Next" charset="0"/>
                <a:cs typeface="Avenir Next" charset="0"/>
              </a:rPr>
              <a:t>us compare the lift in response rates across the individual deciles. This will help </a:t>
            </a:r>
            <a:r>
              <a:rPr lang="en-US" sz="1600" dirty="0" smtClean="0">
                <a:latin typeface="Avenir Next" charset="0"/>
                <a:ea typeface="Avenir Next" charset="0"/>
                <a:cs typeface="Avenir Next" charset="0"/>
              </a:rPr>
              <a:t>the </a:t>
            </a:r>
            <a:r>
              <a:rPr lang="en-US" sz="1600" dirty="0">
                <a:latin typeface="Avenir Next" charset="0"/>
                <a:ea typeface="Avenir Next" charset="0"/>
                <a:cs typeface="Avenir Next" charset="0"/>
              </a:rPr>
              <a:t>marketing team of </a:t>
            </a:r>
            <a:r>
              <a:rPr lang="en-US" sz="1600" dirty="0" err="1">
                <a:latin typeface="Avenir Next" charset="0"/>
                <a:ea typeface="Avenir Next" charset="0"/>
                <a:cs typeface="Avenir Next" charset="0"/>
              </a:rPr>
              <a:t>MyBank</a:t>
            </a:r>
            <a:r>
              <a:rPr lang="en-US" sz="1600" dirty="0">
                <a:latin typeface="Avenir Next" charset="0"/>
                <a:ea typeface="Avenir Next" charset="0"/>
                <a:cs typeface="Avenir Next" charset="0"/>
              </a:rPr>
              <a:t> to decide which deciles to target for the cross-selling. </a:t>
            </a:r>
            <a:endParaRPr lang="en-US" sz="1600" dirty="0" smtClean="0">
              <a:latin typeface="Avenir Next" charset="0"/>
              <a:ea typeface="Avenir Next" charset="0"/>
              <a:cs typeface="Avenir Next" charset="0"/>
            </a:endParaRP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lift in the table below has shown to improve the top decile of customer’s response rate more than 4 times from the initial response rate of 12.56. </a:t>
            </a:r>
          </a:p>
        </p:txBody>
      </p:sp>
      <p:sp>
        <p:nvSpPr>
          <p:cNvPr id="7" name="Rectangle 6"/>
          <p:cNvSpPr/>
          <p:nvPr/>
        </p:nvSpPr>
        <p:spPr>
          <a:xfrm>
            <a:off x="131679" y="765120"/>
            <a:ext cx="47451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Performance Measures</a:t>
            </a:r>
            <a:endParaRPr lang="en-US" i="1" u="sng" dirty="0">
              <a:latin typeface="Avenir Next" charset="0"/>
              <a:ea typeface="Avenir Next" charset="0"/>
              <a:cs typeface="Avenir Next" charset="0"/>
            </a:endParaRPr>
          </a:p>
        </p:txBody>
      </p:sp>
      <p:sp>
        <p:nvSpPr>
          <p:cNvPr id="12" name="TextBox 11"/>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1  </a:t>
            </a:r>
            <a:r>
              <a:rPr lang="en-US" sz="2000" dirty="0" smtClean="0"/>
              <a:t>(8/8)</a:t>
            </a:r>
            <a:endParaRPr lang="en-US" dirty="0"/>
          </a:p>
        </p:txBody>
      </p:sp>
      <p:grpSp>
        <p:nvGrpSpPr>
          <p:cNvPr id="5" name="Group 4"/>
          <p:cNvGrpSpPr/>
          <p:nvPr/>
        </p:nvGrpSpPr>
        <p:grpSpPr>
          <a:xfrm>
            <a:off x="774357" y="3117273"/>
            <a:ext cx="10448899" cy="1676400"/>
            <a:chOff x="774357" y="3117273"/>
            <a:chExt cx="10448899" cy="1676400"/>
          </a:xfrm>
        </p:grpSpPr>
        <p:pic>
          <p:nvPicPr>
            <p:cNvPr id="4" name="Picture 3"/>
            <p:cNvPicPr>
              <a:picLocks noChangeAspect="1"/>
            </p:cNvPicPr>
            <p:nvPr/>
          </p:nvPicPr>
          <p:blipFill>
            <a:blip r:embed="rId2"/>
            <a:stretch>
              <a:fillRect/>
            </a:stretch>
          </p:blipFill>
          <p:spPr>
            <a:xfrm>
              <a:off x="774357" y="3228685"/>
              <a:ext cx="10448899" cy="1454151"/>
            </a:xfrm>
            <a:prstGeom prst="rect">
              <a:avLst/>
            </a:prstGeom>
          </p:spPr>
        </p:pic>
        <p:sp>
          <p:nvSpPr>
            <p:cNvPr id="11" name="Rectangle 10"/>
            <p:cNvSpPr/>
            <p:nvPr/>
          </p:nvSpPr>
          <p:spPr>
            <a:xfrm>
              <a:off x="9518073" y="3117273"/>
              <a:ext cx="1705183" cy="1676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4964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53443" y="945115"/>
            <a:ext cx="10879281" cy="5440003"/>
            <a:chOff x="553447" y="884957"/>
            <a:chExt cx="10879280" cy="5440003"/>
          </a:xfrm>
        </p:grpSpPr>
        <p:sp>
          <p:nvSpPr>
            <p:cNvPr id="4" name="Rectangle 3"/>
            <p:cNvSpPr/>
            <p:nvPr/>
          </p:nvSpPr>
          <p:spPr>
            <a:xfrm>
              <a:off x="1756605" y="1275634"/>
              <a:ext cx="9676118" cy="338554"/>
            </a:xfrm>
            <a:prstGeom prst="rect">
              <a:avLst/>
            </a:prstGeom>
          </p:spPr>
          <p:txBody>
            <a:bodyPr wrap="square">
              <a:spAutoFit/>
            </a:bodyPr>
            <a:lstStyle/>
            <a:p>
              <a:pPr algn="just"/>
              <a:r>
                <a:rPr lang="en-US" sz="1600" dirty="0" err="1" smtClean="0">
                  <a:latin typeface="Avenir Next" charset="0"/>
                  <a:ea typeface="Avenir Next" charset="0"/>
                  <a:cs typeface="Avenir Next" charset="0"/>
                </a:rPr>
                <a:t>MyBank</a:t>
              </a:r>
              <a:r>
                <a:rPr lang="en-US" sz="1600" dirty="0" smtClean="0">
                  <a:latin typeface="Avenir Next" charset="0"/>
                  <a:ea typeface="Avenir Next" charset="0"/>
                  <a:cs typeface="Avenir Next" charset="0"/>
                </a:rPr>
                <a:t>, is a bank and has come up with an intention to cross-sell Personal Loans</a:t>
              </a:r>
              <a:r>
                <a:rPr lang="en-US" sz="1600" dirty="0">
                  <a:latin typeface="Avenir Next" charset="0"/>
                  <a:ea typeface="Avenir Next" charset="0"/>
                  <a:cs typeface="Avenir Next" charset="0"/>
                </a:rPr>
                <a:t>. </a:t>
              </a:r>
            </a:p>
          </p:txBody>
        </p:sp>
        <p:sp>
          <p:nvSpPr>
            <p:cNvPr id="5" name="TextBox 4"/>
            <p:cNvSpPr txBox="1"/>
            <p:nvPr/>
          </p:nvSpPr>
          <p:spPr>
            <a:xfrm>
              <a:off x="553448" y="1818667"/>
              <a:ext cx="2779298" cy="369332"/>
            </a:xfrm>
            <a:prstGeom prst="rect">
              <a:avLst/>
            </a:prstGeom>
            <a:noFill/>
          </p:spPr>
          <p:txBody>
            <a:bodyPr wrap="square" rtlCol="0">
              <a:spAutoFit/>
            </a:bodyPr>
            <a:lstStyle/>
            <a:p>
              <a:pPr algn="just"/>
              <a:r>
                <a:rPr lang="en-US" i="1" u="sng" dirty="0" smtClean="0">
                  <a:latin typeface="Avenir Next" charset="0"/>
                  <a:ea typeface="Avenir Next" charset="0"/>
                  <a:cs typeface="Avenir Next" charset="0"/>
                </a:rPr>
                <a:t>What it did?</a:t>
              </a:r>
              <a:endParaRPr lang="en-US" i="1" u="sng" dirty="0">
                <a:latin typeface="Avenir Next" charset="0"/>
                <a:ea typeface="Avenir Next" charset="0"/>
                <a:cs typeface="Avenir Next" charset="0"/>
              </a:endParaRPr>
            </a:p>
          </p:txBody>
        </p:sp>
        <p:sp>
          <p:nvSpPr>
            <p:cNvPr id="6" name="TextBox 5"/>
            <p:cNvSpPr txBox="1"/>
            <p:nvPr/>
          </p:nvSpPr>
          <p:spPr>
            <a:xfrm>
              <a:off x="553449" y="884957"/>
              <a:ext cx="2779298" cy="369332"/>
            </a:xfrm>
            <a:prstGeom prst="rect">
              <a:avLst/>
            </a:prstGeom>
            <a:noFill/>
          </p:spPr>
          <p:txBody>
            <a:bodyPr wrap="square" rtlCol="0">
              <a:spAutoFit/>
            </a:bodyPr>
            <a:lstStyle/>
            <a:p>
              <a:pPr algn="just"/>
              <a:r>
                <a:rPr lang="en-US" i="1" u="sng" smtClean="0">
                  <a:latin typeface="Avenir Next" charset="0"/>
                  <a:ea typeface="Avenir Next" charset="0"/>
                  <a:cs typeface="Avenir Next" charset="0"/>
                </a:rPr>
                <a:t>Objective</a:t>
              </a:r>
              <a:endParaRPr lang="en-US" i="1" u="sng" dirty="0">
                <a:latin typeface="Avenir Next" charset="0"/>
                <a:ea typeface="Avenir Next" charset="0"/>
                <a:cs typeface="Avenir Next" charset="0"/>
              </a:endParaRPr>
            </a:p>
          </p:txBody>
        </p:sp>
        <p:sp>
          <p:nvSpPr>
            <p:cNvPr id="7" name="Rectangle 6"/>
            <p:cNvSpPr/>
            <p:nvPr/>
          </p:nvSpPr>
          <p:spPr>
            <a:xfrm>
              <a:off x="1756604" y="2195282"/>
              <a:ext cx="9676123" cy="830997"/>
            </a:xfrm>
            <a:prstGeom prst="rect">
              <a:avLst/>
            </a:prstGeom>
          </p:spPr>
          <p:txBody>
            <a:bodyPr wrap="square">
              <a:spAutoFit/>
            </a:bodyPr>
            <a:lstStyle/>
            <a:p>
              <a:r>
                <a:rPr lang="en-US" sz="1600" dirty="0">
                  <a:latin typeface="Avenir Next" charset="0"/>
                  <a:ea typeface="Avenir Next" charset="0"/>
                  <a:cs typeface="Avenir Next" charset="0"/>
                </a:rPr>
                <a:t>As part of their Pilot Campaign, 20000 customers were sent campaigns through email, </a:t>
              </a:r>
              <a:r>
                <a:rPr lang="en-US" sz="1600" dirty="0" err="1">
                  <a:latin typeface="Avenir Next" charset="0"/>
                  <a:ea typeface="Avenir Next" charset="0"/>
                  <a:cs typeface="Avenir Next" charset="0"/>
                </a:rPr>
                <a:t>sms</a:t>
              </a:r>
              <a:r>
                <a:rPr lang="en-US" sz="1600" dirty="0">
                  <a:latin typeface="Avenir Next" charset="0"/>
                  <a:ea typeface="Avenir Next" charset="0"/>
                  <a:cs typeface="Avenir Next" charset="0"/>
                </a:rPr>
                <a:t>, and </a:t>
              </a:r>
              <a:r>
                <a:rPr lang="en-US" sz="1600" dirty="0" smtClean="0">
                  <a:latin typeface="Avenir Next" charset="0"/>
                  <a:ea typeface="Avenir Next" charset="0"/>
                  <a:cs typeface="Avenir Next" charset="0"/>
                </a:rPr>
                <a:t>direct mail</a:t>
              </a:r>
              <a:r>
                <a:rPr lang="en-US" sz="1600" dirty="0">
                  <a:latin typeface="Avenir Next" charset="0"/>
                  <a:ea typeface="Avenir Next" charset="0"/>
                  <a:cs typeface="Avenir Next" charset="0"/>
                </a:rPr>
                <a:t>.</a:t>
              </a:r>
              <a:br>
                <a:rPr lang="en-US" sz="1600" dirty="0">
                  <a:latin typeface="Avenir Next" charset="0"/>
                  <a:ea typeface="Avenir Next" charset="0"/>
                  <a:cs typeface="Avenir Next" charset="0"/>
                </a:rPr>
              </a:br>
              <a:endParaRPr lang="en-US" sz="1600" dirty="0"/>
            </a:p>
          </p:txBody>
        </p:sp>
        <p:sp>
          <p:nvSpPr>
            <p:cNvPr id="8" name="Rectangle 7"/>
            <p:cNvSpPr/>
            <p:nvPr/>
          </p:nvSpPr>
          <p:spPr>
            <a:xfrm>
              <a:off x="1756603" y="3215683"/>
              <a:ext cx="9676119" cy="584775"/>
            </a:xfrm>
            <a:prstGeom prst="rect">
              <a:avLst/>
            </a:prstGeom>
          </p:spPr>
          <p:txBody>
            <a:bodyPr wrap="square">
              <a:spAutoFit/>
            </a:bodyPr>
            <a:lstStyle/>
            <a:p>
              <a:pPr algn="just"/>
              <a:r>
                <a:rPr lang="en-US" sz="1600" dirty="0" smtClean="0">
                  <a:latin typeface="Avenir Next" charset="0"/>
                  <a:ea typeface="Avenir Next" charset="0"/>
                  <a:cs typeface="Avenir Next" charset="0"/>
                </a:rPr>
                <a:t>The offer on Personal Loan was an attractive interest rate of 12% , with waiving off processing fees if the customer responds within 1 </a:t>
              </a:r>
              <a:r>
                <a:rPr lang="en-US" sz="1600" dirty="0">
                  <a:latin typeface="Avenir Next" charset="0"/>
                  <a:ea typeface="Avenir Next" charset="0"/>
                  <a:cs typeface="Avenir Next" charset="0"/>
                </a:rPr>
                <a:t>Month. </a:t>
              </a:r>
            </a:p>
          </p:txBody>
        </p:sp>
        <p:sp>
          <p:nvSpPr>
            <p:cNvPr id="9" name="TextBox 8"/>
            <p:cNvSpPr txBox="1"/>
            <p:nvPr/>
          </p:nvSpPr>
          <p:spPr>
            <a:xfrm>
              <a:off x="553447" y="2809006"/>
              <a:ext cx="2779298" cy="369332"/>
            </a:xfrm>
            <a:prstGeom prst="rect">
              <a:avLst/>
            </a:prstGeom>
            <a:noFill/>
          </p:spPr>
          <p:txBody>
            <a:bodyPr wrap="square" rtlCol="0">
              <a:spAutoFit/>
            </a:bodyPr>
            <a:lstStyle/>
            <a:p>
              <a:pPr algn="just"/>
              <a:r>
                <a:rPr lang="en-US" i="1" u="sng" dirty="0" smtClean="0">
                  <a:latin typeface="Avenir Next" charset="0"/>
                  <a:ea typeface="Avenir Next" charset="0"/>
                  <a:cs typeface="Avenir Next" charset="0"/>
                </a:rPr>
                <a:t>Offer Detail</a:t>
              </a:r>
              <a:endParaRPr lang="en-US" i="1" u="sng" dirty="0">
                <a:latin typeface="Avenir Next" charset="0"/>
                <a:ea typeface="Avenir Next" charset="0"/>
                <a:cs typeface="Avenir Next" charset="0"/>
              </a:endParaRPr>
            </a:p>
          </p:txBody>
        </p:sp>
        <p:sp>
          <p:nvSpPr>
            <p:cNvPr id="10" name="Rectangle 9"/>
            <p:cNvSpPr/>
            <p:nvPr/>
          </p:nvSpPr>
          <p:spPr>
            <a:xfrm>
              <a:off x="1756603" y="5493963"/>
              <a:ext cx="9676122" cy="830997"/>
            </a:xfrm>
            <a:prstGeom prst="rect">
              <a:avLst/>
            </a:prstGeom>
          </p:spPr>
          <p:txBody>
            <a:bodyPr wrap="square">
              <a:spAutoFit/>
            </a:bodyPr>
            <a:lstStyle/>
            <a:p>
              <a:pPr algn="just"/>
              <a:r>
                <a:rPr lang="en-US" sz="1600" dirty="0">
                  <a:latin typeface="Avenir Next" charset="0"/>
                  <a:ea typeface="Avenir Next" charset="0"/>
                  <a:cs typeface="Avenir Next" charset="0"/>
                </a:rPr>
                <a:t/>
              </a:r>
              <a:br>
                <a:rPr lang="en-US" sz="1600" dirty="0">
                  <a:latin typeface="Avenir Next" charset="0"/>
                  <a:ea typeface="Avenir Next" charset="0"/>
                  <a:cs typeface="Avenir Next" charset="0"/>
                </a:rPr>
              </a:br>
              <a:r>
                <a:rPr lang="en-US" sz="1600" dirty="0" err="1" smtClean="0">
                  <a:latin typeface="Avenir Next" charset="0"/>
                  <a:ea typeface="Avenir Next" charset="0"/>
                  <a:cs typeface="Avenir Next" charset="0"/>
                </a:rPr>
                <a:t>MyBank</a:t>
              </a:r>
              <a:r>
                <a:rPr lang="en-US" sz="1600" dirty="0" smtClean="0">
                  <a:latin typeface="Avenir Next" charset="0"/>
                  <a:ea typeface="Avenir Next" charset="0"/>
                  <a:cs typeface="Avenir Next" charset="0"/>
                </a:rPr>
                <a:t> wants to build a model </a:t>
              </a:r>
              <a:r>
                <a:rPr lang="en-US" sz="1600" dirty="0">
                  <a:latin typeface="Avenir Next" charset="0"/>
                  <a:ea typeface="Avenir Next" charset="0"/>
                  <a:cs typeface="Avenir Next" charset="0"/>
                </a:rPr>
                <a:t>using Supervised Learning Technique </a:t>
              </a:r>
              <a:r>
                <a:rPr lang="en-US" sz="1600" dirty="0" smtClean="0">
                  <a:latin typeface="Avenir Next" charset="0"/>
                  <a:ea typeface="Avenir Next" charset="0"/>
                  <a:cs typeface="Avenir Next" charset="0"/>
                </a:rPr>
                <a:t>that will help in identifying profitable </a:t>
              </a:r>
              <a:r>
                <a:rPr lang="en-US" sz="1600" dirty="0">
                  <a:latin typeface="Avenir Next" charset="0"/>
                  <a:ea typeface="Avenir Next" charset="0"/>
                  <a:cs typeface="Avenir Next" charset="0"/>
                </a:rPr>
                <a:t>segments to target for cross-selling personal loans. </a:t>
              </a:r>
            </a:p>
          </p:txBody>
        </p:sp>
        <p:sp>
          <p:nvSpPr>
            <p:cNvPr id="11" name="Rectangle 10"/>
            <p:cNvSpPr/>
            <p:nvPr/>
          </p:nvSpPr>
          <p:spPr>
            <a:xfrm>
              <a:off x="1756603" y="4338258"/>
              <a:ext cx="9676120" cy="1077218"/>
            </a:xfrm>
            <a:prstGeom prst="rect">
              <a:avLst/>
            </a:prstGeom>
          </p:spPr>
          <p:txBody>
            <a:bodyPr wrap="square">
              <a:spAutoFit/>
            </a:bodyPr>
            <a:lstStyle/>
            <a:p>
              <a:pPr algn="just"/>
              <a:r>
                <a:rPr lang="en-US" sz="1600" dirty="0">
                  <a:latin typeface="Avenir Next" charset="0"/>
                  <a:ea typeface="Avenir Next" charset="0"/>
                  <a:cs typeface="Avenir Next" charset="0"/>
                </a:rPr>
                <a:t>2512 customer expressed their </a:t>
              </a:r>
              <a:r>
                <a:rPr lang="en-US" sz="1600" dirty="0" smtClean="0">
                  <a:latin typeface="Avenir Next" charset="0"/>
                  <a:ea typeface="Avenir Next" charset="0"/>
                  <a:cs typeface="Avenir Next" charset="0"/>
                </a:rPr>
                <a:t>interest for the offer. Data was collected with these 2512 customers carrying a response flag of 1 by means of the variable Target. The data also included various demographics and behavioral variables with respect to individual customers. </a:t>
              </a:r>
              <a:r>
                <a:rPr lang="en-US" sz="1600" dirty="0">
                  <a:latin typeface="Avenir Next" charset="0"/>
                  <a:ea typeface="Avenir Next" charset="0"/>
                  <a:cs typeface="Avenir Next" charset="0"/>
                </a:rPr>
                <a:t/>
              </a:r>
              <a:br>
                <a:rPr lang="en-US" sz="1600" dirty="0">
                  <a:latin typeface="Avenir Next" charset="0"/>
                  <a:ea typeface="Avenir Next" charset="0"/>
                  <a:cs typeface="Avenir Next" charset="0"/>
                </a:rPr>
              </a:br>
              <a:endParaRPr lang="en-US" sz="1600" dirty="0">
                <a:latin typeface="Avenir Next" charset="0"/>
                <a:ea typeface="Avenir Next" charset="0"/>
                <a:cs typeface="Avenir Next" charset="0"/>
              </a:endParaRPr>
            </a:p>
          </p:txBody>
        </p:sp>
        <p:sp>
          <p:nvSpPr>
            <p:cNvPr id="12" name="TextBox 11"/>
            <p:cNvSpPr txBox="1"/>
            <p:nvPr/>
          </p:nvSpPr>
          <p:spPr>
            <a:xfrm>
              <a:off x="553447" y="3932176"/>
              <a:ext cx="2779298" cy="369332"/>
            </a:xfrm>
            <a:prstGeom prst="rect">
              <a:avLst/>
            </a:prstGeom>
            <a:noFill/>
          </p:spPr>
          <p:txBody>
            <a:bodyPr wrap="square" rtlCol="0">
              <a:spAutoFit/>
            </a:bodyPr>
            <a:lstStyle/>
            <a:p>
              <a:pPr algn="just"/>
              <a:r>
                <a:rPr lang="en-US" i="1" u="sng" dirty="0" smtClean="0">
                  <a:latin typeface="Avenir Next" charset="0"/>
                  <a:ea typeface="Avenir Next" charset="0"/>
                  <a:cs typeface="Avenir Next" charset="0"/>
                </a:rPr>
                <a:t>Customer Response</a:t>
              </a:r>
              <a:endParaRPr lang="en-US" i="1" u="sng" dirty="0">
                <a:latin typeface="Avenir Next" charset="0"/>
                <a:ea typeface="Avenir Next" charset="0"/>
                <a:cs typeface="Avenir Next" charset="0"/>
              </a:endParaRPr>
            </a:p>
          </p:txBody>
        </p:sp>
        <p:sp>
          <p:nvSpPr>
            <p:cNvPr id="13" name="TextBox 12"/>
            <p:cNvSpPr txBox="1"/>
            <p:nvPr/>
          </p:nvSpPr>
          <p:spPr>
            <a:xfrm>
              <a:off x="585534" y="5366495"/>
              <a:ext cx="2779298" cy="369332"/>
            </a:xfrm>
            <a:prstGeom prst="rect">
              <a:avLst/>
            </a:prstGeom>
            <a:noFill/>
          </p:spPr>
          <p:txBody>
            <a:bodyPr wrap="square" rtlCol="0">
              <a:spAutoFit/>
            </a:bodyPr>
            <a:lstStyle/>
            <a:p>
              <a:pPr algn="just"/>
              <a:r>
                <a:rPr lang="en-US" i="1" u="sng" dirty="0" smtClean="0">
                  <a:latin typeface="Avenir Next" charset="0"/>
                  <a:ea typeface="Avenir Next" charset="0"/>
                  <a:cs typeface="Avenir Next" charset="0"/>
                </a:rPr>
                <a:t>Need from Analytics</a:t>
              </a:r>
              <a:endParaRPr lang="en-US" i="1" u="sng" dirty="0">
                <a:latin typeface="Avenir Next" charset="0"/>
                <a:ea typeface="Avenir Next" charset="0"/>
                <a:cs typeface="Avenir Next" charset="0"/>
              </a:endParaRPr>
            </a:p>
          </p:txBody>
        </p:sp>
      </p:grpSp>
      <p:sp>
        <p:nvSpPr>
          <p:cNvPr id="22" name="TextBox 21"/>
          <p:cNvSpPr txBox="1"/>
          <p:nvPr/>
        </p:nvSpPr>
        <p:spPr>
          <a:xfrm>
            <a:off x="131679" y="3314"/>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Business Objective</a:t>
            </a:r>
            <a:endParaRPr lang="en-US" sz="3200" dirty="0">
              <a:latin typeface="Copperplate Gothic Bold" charset="0"/>
              <a:ea typeface="Copperplate Gothic Bold" charset="0"/>
              <a:cs typeface="Copperplate Gothic Bold" charset="0"/>
            </a:endParaRPr>
          </a:p>
        </p:txBody>
      </p:sp>
    </p:spTree>
    <p:extLst>
      <p:ext uri="{BB962C8B-B14F-4D97-AF65-F5344CB8AC3E}">
        <p14:creationId xmlns:p14="http://schemas.microsoft.com/office/powerpoint/2010/main" val="1105412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32223"/>
            <a:ext cx="10104120" cy="3035808"/>
          </a:xfrm>
        </p:spPr>
        <p:txBody>
          <a:bodyPr>
            <a:normAutofit/>
          </a:bodyPr>
          <a:lstStyle/>
          <a:p>
            <a:r>
              <a:rPr lang="en-US" sz="2800" b="1" dirty="0" smtClean="0">
                <a:latin typeface="Avenir Next" charset="0"/>
                <a:ea typeface="Avenir Next" charset="0"/>
                <a:cs typeface="Avenir Next" charset="0"/>
              </a:rPr>
              <a:t>original Data</a:t>
            </a:r>
            <a:br>
              <a:rPr lang="en-US" sz="2800" b="1" dirty="0" smtClean="0">
                <a:latin typeface="Avenir Next" charset="0"/>
                <a:ea typeface="Avenir Next" charset="0"/>
                <a:cs typeface="Avenir Next" charset="0"/>
              </a:rPr>
            </a:br>
            <a:r>
              <a:rPr lang="en-US" sz="7200" dirty="0" smtClean="0">
                <a:latin typeface="Avenir Next" charset="0"/>
                <a:ea typeface="Avenir Next" charset="0"/>
                <a:cs typeface="Avenir Next" charset="0"/>
              </a:rPr>
              <a:t/>
            </a:r>
            <a:br>
              <a:rPr lang="en-US" sz="7200" dirty="0" smtClean="0">
                <a:latin typeface="Avenir Next" charset="0"/>
                <a:ea typeface="Avenir Next" charset="0"/>
                <a:cs typeface="Avenir Next" charset="0"/>
              </a:rPr>
            </a:br>
            <a:r>
              <a:rPr lang="en-US" sz="3600" b="1" dirty="0" smtClean="0">
                <a:latin typeface="Avenir Next" charset="0"/>
                <a:ea typeface="Avenir Next" charset="0"/>
                <a:cs typeface="Avenir Next" charset="0"/>
              </a:rPr>
              <a:t>MODEL Performance on HOLDOUT</a:t>
            </a:r>
            <a:endParaRPr lang="en-US" sz="13800" b="1" dirty="0">
              <a:latin typeface="Avenir Next" charset="0"/>
              <a:ea typeface="Avenir Next" charset="0"/>
              <a:cs typeface="Avenir Next" charset="0"/>
            </a:endParaRPr>
          </a:p>
        </p:txBody>
      </p:sp>
    </p:spTree>
    <p:extLst>
      <p:ext uri="{BB962C8B-B14F-4D97-AF65-F5344CB8AC3E}">
        <p14:creationId xmlns:p14="http://schemas.microsoft.com/office/powerpoint/2010/main" val="3247262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 y="96252"/>
            <a:ext cx="12192674"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PERFORMANCE </a:t>
            </a:r>
            <a:r>
              <a:rPr lang="en-US" dirty="0" smtClean="0"/>
              <a:t>ON HOLDOUT </a:t>
            </a:r>
            <a:r>
              <a:rPr lang="mr-IN" sz="2000" dirty="0" smtClean="0"/>
              <a:t>–</a:t>
            </a:r>
            <a:r>
              <a:rPr lang="en-US" sz="2000" dirty="0" smtClean="0"/>
              <a:t> 1/3</a:t>
            </a:r>
            <a:endParaRPr lang="en-US" dirty="0"/>
          </a:p>
        </p:txBody>
      </p:sp>
      <p:sp>
        <p:nvSpPr>
          <p:cNvPr id="4" name="Rectangle 3"/>
          <p:cNvSpPr/>
          <p:nvPr/>
        </p:nvSpPr>
        <p:spPr>
          <a:xfrm>
            <a:off x="625642" y="935867"/>
            <a:ext cx="10876547" cy="5109091"/>
          </a:xfrm>
          <a:prstGeom prst="rect">
            <a:avLst/>
          </a:prstGeom>
        </p:spPr>
        <p:txBody>
          <a:bodyPr wrap="square">
            <a:spAutoFit/>
          </a:bodyPr>
          <a:lstStyle/>
          <a:p>
            <a:pPr marL="285750" indent="-285750" algn="just">
              <a:buFont typeface="Wingdings" charset="2"/>
              <a:buChar char="ü"/>
            </a:pPr>
            <a:r>
              <a:rPr lang="en-US" dirty="0" smtClean="0">
                <a:latin typeface="Avenir Next" charset="0"/>
                <a:ea typeface="Avenir Next" charset="0"/>
                <a:cs typeface="Avenir Next" charset="0"/>
              </a:rPr>
              <a:t>We ran the tuned Random Forest Model based on the Holdout dataset. The holdout sample had 6000 observations across the 40 variables</a:t>
            </a:r>
          </a:p>
          <a:p>
            <a:pPr marL="285750" indent="-285750" algn="just">
              <a:buFont typeface="Wingdings" charset="2"/>
              <a:buChar char="ü"/>
            </a:pPr>
            <a:endParaRPr lang="en-US" dirty="0">
              <a:latin typeface="Avenir Next" charset="0"/>
              <a:ea typeface="Avenir Next" charset="0"/>
              <a:cs typeface="Avenir Next" charset="0"/>
            </a:endParaRPr>
          </a:p>
          <a:p>
            <a:pPr lvl="2" algn="just"/>
            <a:r>
              <a:rPr lang="en-US" sz="1400" dirty="0" smtClean="0">
                <a:solidFill>
                  <a:srgbClr val="0070C0"/>
                </a:solidFill>
                <a:latin typeface="Courier New" charset="0"/>
                <a:ea typeface="Courier New" charset="0"/>
                <a:cs typeface="Courier New" charset="0"/>
              </a:rPr>
              <a:t>&gt; </a:t>
            </a:r>
            <a:r>
              <a:rPr lang="en-US" sz="1400" dirty="0" err="1" smtClean="0">
                <a:solidFill>
                  <a:srgbClr val="0070C0"/>
                </a:solidFill>
                <a:latin typeface="Courier New" charset="0"/>
                <a:ea typeface="Courier New" charset="0"/>
                <a:cs typeface="Courier New" charset="0"/>
              </a:rPr>
              <a:t>RFDF.holdout</a:t>
            </a:r>
            <a:r>
              <a:rPr lang="en-US" sz="1400" dirty="0" smtClean="0">
                <a:solidFill>
                  <a:srgbClr val="0070C0"/>
                </a:solidFill>
                <a:latin typeface="Courier New" charset="0"/>
                <a:ea typeface="Courier New" charset="0"/>
                <a:cs typeface="Courier New" charset="0"/>
              </a:rPr>
              <a:t> </a:t>
            </a:r>
            <a:r>
              <a:rPr lang="en-US" sz="1400" dirty="0">
                <a:solidFill>
                  <a:srgbClr val="0070C0"/>
                </a:solidFill>
                <a:latin typeface="Courier New" charset="0"/>
                <a:ea typeface="Courier New" charset="0"/>
                <a:cs typeface="Courier New" charset="0"/>
              </a:rPr>
              <a:t>&lt;- </a:t>
            </a:r>
            <a:r>
              <a:rPr lang="en-US" sz="1400" dirty="0" err="1">
                <a:solidFill>
                  <a:srgbClr val="0070C0"/>
                </a:solidFill>
                <a:latin typeface="Courier New" charset="0"/>
                <a:ea typeface="Courier New" charset="0"/>
                <a:cs typeface="Courier New" charset="0"/>
              </a:rPr>
              <a:t>read.table</a:t>
            </a:r>
            <a:r>
              <a:rPr lang="en-US" sz="1400" dirty="0">
                <a:solidFill>
                  <a:srgbClr val="0070C0"/>
                </a:solidFill>
                <a:latin typeface="Courier New" charset="0"/>
                <a:ea typeface="Courier New" charset="0"/>
                <a:cs typeface="Courier New" charset="0"/>
              </a:rPr>
              <a:t>("</a:t>
            </a:r>
            <a:r>
              <a:rPr lang="en-US" sz="1400" dirty="0" err="1" smtClean="0">
                <a:solidFill>
                  <a:srgbClr val="0070C0"/>
                </a:solidFill>
                <a:latin typeface="Courier New" charset="0"/>
                <a:ea typeface="Courier New" charset="0"/>
                <a:cs typeface="Courier New" charset="0"/>
              </a:rPr>
              <a:t>holdout_sample.csv</a:t>
            </a:r>
            <a:r>
              <a:rPr lang="en-US" sz="1400" dirty="0">
                <a:solidFill>
                  <a:srgbClr val="0070C0"/>
                </a:solidFill>
                <a:latin typeface="Courier New" charset="0"/>
                <a:ea typeface="Courier New" charset="0"/>
                <a:cs typeface="Courier New" charset="0"/>
              </a:rPr>
              <a:t>", </a:t>
            </a:r>
            <a:r>
              <a:rPr lang="en-US" sz="1400" dirty="0" err="1">
                <a:solidFill>
                  <a:srgbClr val="0070C0"/>
                </a:solidFill>
                <a:latin typeface="Courier New" charset="0"/>
                <a:ea typeface="Courier New" charset="0"/>
                <a:cs typeface="Courier New" charset="0"/>
              </a:rPr>
              <a:t>sep</a:t>
            </a:r>
            <a:r>
              <a:rPr lang="en-US" sz="1400" dirty="0">
                <a:solidFill>
                  <a:srgbClr val="0070C0"/>
                </a:solidFill>
                <a:latin typeface="Courier New" charset="0"/>
                <a:ea typeface="Courier New" charset="0"/>
                <a:cs typeface="Courier New" charset="0"/>
              </a:rPr>
              <a:t> = ",", header = T</a:t>
            </a:r>
            <a:r>
              <a:rPr lang="en-US" sz="1400" dirty="0" smtClean="0">
                <a:solidFill>
                  <a:srgbClr val="0070C0"/>
                </a:solidFill>
                <a:latin typeface="Courier New" charset="0"/>
                <a:ea typeface="Courier New" charset="0"/>
                <a:cs typeface="Courier New" charset="0"/>
              </a:rPr>
              <a:t>)</a:t>
            </a:r>
          </a:p>
          <a:p>
            <a:pPr lvl="2" algn="just"/>
            <a:r>
              <a:rPr lang="en-US" sz="1400" dirty="0" smtClean="0">
                <a:solidFill>
                  <a:srgbClr val="0070C0"/>
                </a:solidFill>
                <a:latin typeface="Courier New" charset="0"/>
                <a:ea typeface="Courier New" charset="0"/>
                <a:cs typeface="Courier New" charset="0"/>
              </a:rPr>
              <a:t>&gt; </a:t>
            </a:r>
            <a:r>
              <a:rPr lang="en-US" sz="1400" dirty="0" err="1" smtClean="0">
                <a:solidFill>
                  <a:srgbClr val="0070C0"/>
                </a:solidFill>
                <a:latin typeface="Courier New" charset="0"/>
                <a:ea typeface="Courier New" charset="0"/>
                <a:cs typeface="Courier New" charset="0"/>
              </a:rPr>
              <a:t>RFDF.holdout</a:t>
            </a:r>
            <a:r>
              <a:rPr lang="en-US" sz="1400" dirty="0" smtClean="0">
                <a:solidFill>
                  <a:srgbClr val="0070C0"/>
                </a:solidFill>
                <a:latin typeface="Courier New" charset="0"/>
                <a:ea typeface="Courier New" charset="0"/>
                <a:cs typeface="Courier New" charset="0"/>
              </a:rPr>
              <a:t> </a:t>
            </a:r>
            <a:r>
              <a:rPr lang="en-US" sz="1400" dirty="0">
                <a:solidFill>
                  <a:srgbClr val="0070C0"/>
                </a:solidFill>
                <a:latin typeface="Courier New" charset="0"/>
                <a:ea typeface="Courier New" charset="0"/>
                <a:cs typeface="Courier New" charset="0"/>
              </a:rPr>
              <a:t>= </a:t>
            </a:r>
            <a:r>
              <a:rPr lang="en-US" sz="1400" dirty="0" err="1">
                <a:solidFill>
                  <a:srgbClr val="0070C0"/>
                </a:solidFill>
                <a:latin typeface="Courier New" charset="0"/>
                <a:ea typeface="Courier New" charset="0"/>
                <a:cs typeface="Courier New" charset="0"/>
              </a:rPr>
              <a:t>RFDF.holdout</a:t>
            </a:r>
            <a:r>
              <a:rPr lang="en-US" sz="1400" dirty="0">
                <a:solidFill>
                  <a:srgbClr val="0070C0"/>
                </a:solidFill>
                <a:latin typeface="Courier New" charset="0"/>
                <a:ea typeface="Courier New" charset="0"/>
                <a:cs typeface="Courier New" charset="0"/>
              </a:rPr>
              <a:t>[,-1]&gt; c(</a:t>
            </a:r>
            <a:r>
              <a:rPr lang="en-US" sz="1400" dirty="0" err="1">
                <a:solidFill>
                  <a:srgbClr val="0070C0"/>
                </a:solidFill>
                <a:latin typeface="Courier New" charset="0"/>
                <a:ea typeface="Courier New" charset="0"/>
                <a:cs typeface="Courier New" charset="0"/>
              </a:rPr>
              <a:t>nrow</a:t>
            </a:r>
            <a:r>
              <a:rPr lang="en-US" sz="1400" dirty="0">
                <a:solidFill>
                  <a:srgbClr val="0070C0"/>
                </a:solidFill>
                <a:latin typeface="Courier New" charset="0"/>
                <a:ea typeface="Courier New" charset="0"/>
                <a:cs typeface="Courier New" charset="0"/>
              </a:rPr>
              <a:t>(</a:t>
            </a:r>
            <a:r>
              <a:rPr lang="en-US" sz="1400" dirty="0" err="1">
                <a:solidFill>
                  <a:srgbClr val="0070C0"/>
                </a:solidFill>
                <a:latin typeface="Courier New" charset="0"/>
                <a:ea typeface="Courier New" charset="0"/>
                <a:cs typeface="Courier New" charset="0"/>
              </a:rPr>
              <a:t>RFDF.dev</a:t>
            </a:r>
            <a:r>
              <a:rPr lang="en-US" sz="1400" dirty="0">
                <a:solidFill>
                  <a:srgbClr val="0070C0"/>
                </a:solidFill>
                <a:latin typeface="Courier New" charset="0"/>
                <a:ea typeface="Courier New" charset="0"/>
                <a:cs typeface="Courier New" charset="0"/>
              </a:rPr>
              <a:t>), </a:t>
            </a:r>
            <a:r>
              <a:rPr lang="en-US" sz="1400" dirty="0" err="1">
                <a:solidFill>
                  <a:srgbClr val="0070C0"/>
                </a:solidFill>
                <a:latin typeface="Courier New" charset="0"/>
                <a:ea typeface="Courier New" charset="0"/>
                <a:cs typeface="Courier New" charset="0"/>
              </a:rPr>
              <a:t>nrow</a:t>
            </a:r>
            <a:r>
              <a:rPr lang="en-US" sz="1400" dirty="0">
                <a:solidFill>
                  <a:srgbClr val="0070C0"/>
                </a:solidFill>
                <a:latin typeface="Courier New" charset="0"/>
                <a:ea typeface="Courier New" charset="0"/>
                <a:cs typeface="Courier New" charset="0"/>
              </a:rPr>
              <a:t>(</a:t>
            </a:r>
            <a:r>
              <a:rPr lang="en-US" sz="1400" dirty="0" err="1">
                <a:solidFill>
                  <a:srgbClr val="0070C0"/>
                </a:solidFill>
                <a:latin typeface="Courier New" charset="0"/>
                <a:ea typeface="Courier New" charset="0"/>
                <a:cs typeface="Courier New" charset="0"/>
              </a:rPr>
              <a:t>RFDF.holdout</a:t>
            </a:r>
            <a:r>
              <a:rPr lang="en-US" sz="1400" dirty="0" smtClean="0">
                <a:solidFill>
                  <a:srgbClr val="0070C0"/>
                </a:solidFill>
                <a:latin typeface="Courier New" charset="0"/>
                <a:ea typeface="Courier New" charset="0"/>
                <a:cs typeface="Courier New" charset="0"/>
              </a:rPr>
              <a:t>))</a:t>
            </a:r>
          </a:p>
          <a:p>
            <a:pPr lvl="2" algn="just"/>
            <a:endParaRPr lang="en-US" sz="1400" dirty="0" smtClean="0">
              <a:solidFill>
                <a:srgbClr val="0070C0"/>
              </a:solidFill>
              <a:latin typeface="Courier New" charset="0"/>
              <a:ea typeface="Courier New" charset="0"/>
              <a:cs typeface="Courier New" charset="0"/>
            </a:endParaRPr>
          </a:p>
          <a:p>
            <a:pPr lvl="2" algn="just"/>
            <a:r>
              <a:rPr lang="en-US" sz="1400" dirty="0" smtClean="0">
                <a:solidFill>
                  <a:srgbClr val="0070C0"/>
                </a:solidFill>
                <a:latin typeface="Courier New" charset="0"/>
                <a:ea typeface="Courier New" charset="0"/>
                <a:cs typeface="Courier New" charset="0"/>
              </a:rPr>
              <a:t>[</a:t>
            </a:r>
            <a:r>
              <a:rPr lang="en-US" sz="1400" dirty="0">
                <a:solidFill>
                  <a:srgbClr val="0070C0"/>
                </a:solidFill>
                <a:latin typeface="Courier New" charset="0"/>
                <a:ea typeface="Courier New" charset="0"/>
                <a:cs typeface="Courier New" charset="0"/>
              </a:rPr>
              <a:t>1] 14000  </a:t>
            </a:r>
            <a:r>
              <a:rPr lang="en-US" sz="1400" dirty="0" smtClean="0">
                <a:solidFill>
                  <a:srgbClr val="0070C0"/>
                </a:solidFill>
                <a:latin typeface="Courier New" charset="0"/>
                <a:ea typeface="Courier New" charset="0"/>
                <a:cs typeface="Courier New" charset="0"/>
              </a:rPr>
              <a:t>6000</a:t>
            </a:r>
          </a:p>
          <a:p>
            <a:pPr marL="285750" indent="-285750" algn="just">
              <a:buFont typeface="Wingdings" charset="2"/>
              <a:buChar char="ü"/>
            </a:pPr>
            <a:endParaRPr lang="en-US" dirty="0">
              <a:latin typeface="Avenir Next" charset="0"/>
              <a:ea typeface="Avenir Next" charset="0"/>
              <a:cs typeface="Avenir Next" charset="0"/>
            </a:endParaRPr>
          </a:p>
          <a:p>
            <a:pPr marL="285750" indent="-285750" algn="just">
              <a:buFont typeface="Wingdings" charset="2"/>
              <a:buChar char="ü"/>
            </a:pPr>
            <a:endParaRPr lang="en-US" dirty="0" smtClean="0">
              <a:latin typeface="Avenir Next" charset="0"/>
              <a:ea typeface="Avenir Next" charset="0"/>
              <a:cs typeface="Avenir Next" charset="0"/>
            </a:endParaRPr>
          </a:p>
          <a:p>
            <a:pPr marL="285750" indent="-285750" algn="just">
              <a:buFont typeface="Wingdings" charset="2"/>
              <a:buChar char="ü"/>
            </a:pPr>
            <a:r>
              <a:rPr lang="en-US" dirty="0" smtClean="0">
                <a:latin typeface="Avenir Next" charset="0"/>
                <a:ea typeface="Avenir Next" charset="0"/>
                <a:cs typeface="Avenir Next" charset="0"/>
              </a:rPr>
              <a:t>The steps being </a:t>
            </a:r>
            <a:r>
              <a:rPr lang="mr-IN" dirty="0" smtClean="0">
                <a:latin typeface="Avenir Next" charset="0"/>
                <a:ea typeface="Avenir Next" charset="0"/>
                <a:cs typeface="Avenir Next" charset="0"/>
              </a:rPr>
              <a:t>–</a:t>
            </a:r>
            <a:r>
              <a:rPr lang="en-US" dirty="0" smtClean="0">
                <a:latin typeface="Avenir Next" charset="0"/>
                <a:ea typeface="Avenir Next" charset="0"/>
                <a:cs typeface="Avenir Next" charset="0"/>
              </a:rPr>
              <a:t> </a:t>
            </a:r>
          </a:p>
          <a:p>
            <a:pPr marL="285750" indent="-285750" algn="just">
              <a:buFont typeface="Wingdings" charset="2"/>
              <a:buChar char="ü"/>
            </a:pPr>
            <a:endParaRPr lang="en-US" dirty="0">
              <a:latin typeface="Avenir Next" charset="0"/>
              <a:ea typeface="Avenir Next" charset="0"/>
              <a:cs typeface="Avenir Next" charset="0"/>
            </a:endParaRPr>
          </a:p>
          <a:p>
            <a:pPr marL="742950" lvl="1" indent="-285750" algn="just">
              <a:buFont typeface="Arial" charset="0"/>
              <a:buChar char="•"/>
            </a:pPr>
            <a:r>
              <a:rPr lang="en-US" dirty="0" smtClean="0">
                <a:latin typeface="Avenir Next" charset="0"/>
                <a:ea typeface="Avenir Next" charset="0"/>
                <a:cs typeface="Avenir Next" charset="0"/>
              </a:rPr>
              <a:t>Implementing the tuned random forest model on the holdout sample and adding the </a:t>
            </a:r>
            <a:r>
              <a:rPr lang="en-US" dirty="0" err="1" smtClean="0">
                <a:latin typeface="Avenir Next" charset="0"/>
                <a:ea typeface="Avenir Next" charset="0"/>
                <a:cs typeface="Avenir Next" charset="0"/>
              </a:rPr>
              <a:t>predict.score</a:t>
            </a:r>
            <a:r>
              <a:rPr lang="en-US" dirty="0" smtClean="0">
                <a:latin typeface="Avenir Next" charset="0"/>
                <a:ea typeface="Avenir Next" charset="0"/>
                <a:cs typeface="Avenir Next" charset="0"/>
              </a:rPr>
              <a:t> and </a:t>
            </a:r>
            <a:r>
              <a:rPr lang="en-US" dirty="0" err="1" smtClean="0">
                <a:latin typeface="Avenir Next" charset="0"/>
                <a:ea typeface="Avenir Next" charset="0"/>
                <a:cs typeface="Avenir Next" charset="0"/>
              </a:rPr>
              <a:t>predict.class</a:t>
            </a:r>
            <a:endParaRPr lang="en-US" dirty="0" smtClean="0">
              <a:latin typeface="Avenir Next" charset="0"/>
              <a:ea typeface="Avenir Next" charset="0"/>
              <a:cs typeface="Avenir Next" charset="0"/>
            </a:endParaRPr>
          </a:p>
          <a:p>
            <a:pPr marL="742950" lvl="1" indent="-285750" algn="just">
              <a:buFont typeface="Arial" charset="0"/>
              <a:buChar char="•"/>
            </a:pPr>
            <a:endParaRPr lang="en-US" dirty="0">
              <a:latin typeface="Avenir Next" charset="0"/>
              <a:ea typeface="Avenir Next" charset="0"/>
              <a:cs typeface="Avenir Next" charset="0"/>
            </a:endParaRPr>
          </a:p>
          <a:p>
            <a:pPr marL="742950" lvl="1" indent="-285750" algn="just">
              <a:buFont typeface="Arial" charset="0"/>
              <a:buChar char="•"/>
            </a:pPr>
            <a:r>
              <a:rPr lang="en-US" dirty="0" smtClean="0">
                <a:latin typeface="Avenir Next" charset="0"/>
                <a:ea typeface="Avenir Next" charset="0"/>
                <a:cs typeface="Avenir Next" charset="0"/>
              </a:rPr>
              <a:t>Deciling the holdout sample based on </a:t>
            </a:r>
            <a:r>
              <a:rPr lang="en-US" dirty="0" err="1" smtClean="0">
                <a:latin typeface="Avenir Next" charset="0"/>
                <a:ea typeface="Avenir Next" charset="0"/>
                <a:cs typeface="Avenir Next" charset="0"/>
              </a:rPr>
              <a:t>predict.score</a:t>
            </a:r>
            <a:endParaRPr lang="en-US" dirty="0">
              <a:latin typeface="Avenir Next" charset="0"/>
              <a:ea typeface="Avenir Next" charset="0"/>
              <a:cs typeface="Avenir Next" charset="0"/>
            </a:endParaRPr>
          </a:p>
          <a:p>
            <a:pPr marL="742950" lvl="1" indent="-285750" algn="just">
              <a:buFont typeface="Arial" charset="0"/>
              <a:buChar char="•"/>
            </a:pPr>
            <a:endParaRPr lang="en-US" dirty="0" smtClean="0">
              <a:latin typeface="Avenir Next" charset="0"/>
              <a:ea typeface="Avenir Next" charset="0"/>
              <a:cs typeface="Avenir Next" charset="0"/>
            </a:endParaRPr>
          </a:p>
          <a:p>
            <a:pPr marL="742950" lvl="1" indent="-285750" algn="just">
              <a:buFont typeface="Arial" charset="0"/>
              <a:buChar char="•"/>
            </a:pPr>
            <a:r>
              <a:rPr lang="en-US" dirty="0" smtClean="0">
                <a:latin typeface="Avenir Next" charset="0"/>
                <a:ea typeface="Avenir Next" charset="0"/>
                <a:cs typeface="Avenir Next" charset="0"/>
              </a:rPr>
              <a:t>Ranking as per deciles with respect to the response rate. </a:t>
            </a:r>
            <a:endParaRPr lang="en-US" dirty="0">
              <a:latin typeface="Avenir Next" charset="0"/>
              <a:ea typeface="Avenir Next" charset="0"/>
              <a:cs typeface="Avenir Next" charset="0"/>
            </a:endParaRPr>
          </a:p>
          <a:p>
            <a:pPr marL="742950" lvl="1" indent="-285750" algn="just">
              <a:buFont typeface="Arial" charset="0"/>
              <a:buChar char="•"/>
            </a:pPr>
            <a:endParaRPr lang="en-US" dirty="0" smtClean="0">
              <a:latin typeface="Avenir Next" charset="0"/>
              <a:ea typeface="Avenir Next" charset="0"/>
              <a:cs typeface="Avenir Next" charset="0"/>
            </a:endParaRPr>
          </a:p>
          <a:p>
            <a:pPr marL="742950" lvl="1" indent="-285750" algn="just">
              <a:buFont typeface="Arial" charset="0"/>
              <a:buChar char="•"/>
            </a:pPr>
            <a:r>
              <a:rPr lang="en-US" dirty="0" smtClean="0">
                <a:latin typeface="Avenir Next" charset="0"/>
                <a:ea typeface="Avenir Next" charset="0"/>
                <a:cs typeface="Avenir Next" charset="0"/>
              </a:rPr>
              <a:t>Comparison of Development and Holdout results. </a:t>
            </a:r>
            <a:endParaRPr lang="en-US" dirty="0">
              <a:latin typeface="Avenir Next" charset="0"/>
              <a:ea typeface="Avenir Next" charset="0"/>
              <a:cs typeface="Avenir Next" charset="0"/>
            </a:endParaRPr>
          </a:p>
        </p:txBody>
      </p:sp>
    </p:spTree>
    <p:extLst>
      <p:ext uri="{BB962C8B-B14F-4D97-AF65-F5344CB8AC3E}">
        <p14:creationId xmlns:p14="http://schemas.microsoft.com/office/powerpoint/2010/main" val="1306572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 y="96252"/>
            <a:ext cx="12192674"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PERFORMANCE </a:t>
            </a:r>
            <a:r>
              <a:rPr lang="en-US" dirty="0" smtClean="0"/>
              <a:t>ON HOLDOUT </a:t>
            </a:r>
            <a:r>
              <a:rPr lang="mr-IN" sz="2000" dirty="0" smtClean="0"/>
              <a:t>–</a:t>
            </a:r>
            <a:r>
              <a:rPr lang="en-US" sz="2000" dirty="0" smtClean="0"/>
              <a:t> 2/3</a:t>
            </a:r>
            <a:endParaRPr lang="en-US" dirty="0"/>
          </a:p>
        </p:txBody>
      </p:sp>
      <p:sp>
        <p:nvSpPr>
          <p:cNvPr id="16" name="Rectangle 15"/>
          <p:cNvSpPr/>
          <p:nvPr/>
        </p:nvSpPr>
        <p:spPr>
          <a:xfrm>
            <a:off x="256674" y="769291"/>
            <a:ext cx="2598821" cy="369332"/>
          </a:xfrm>
          <a:prstGeom prst="rect">
            <a:avLst/>
          </a:prstGeom>
        </p:spPr>
        <p:txBody>
          <a:bodyPr wrap="square">
            <a:spAutoFit/>
          </a:bodyPr>
          <a:lstStyle/>
          <a:p>
            <a:pPr algn="just"/>
            <a:r>
              <a:rPr lang="en-US" i="1" u="sng" smtClean="0">
                <a:latin typeface="Avenir Next" charset="0"/>
                <a:ea typeface="Avenir Next" charset="0"/>
                <a:cs typeface="Avenir Next" charset="0"/>
              </a:rPr>
              <a:t>Holdout Ranking</a:t>
            </a:r>
            <a:endParaRPr lang="en-US" i="1" u="sng" dirty="0">
              <a:latin typeface="Avenir Next" charset="0"/>
              <a:ea typeface="Avenir Next" charset="0"/>
              <a:cs typeface="Avenir Next" charset="0"/>
            </a:endParaRPr>
          </a:p>
        </p:txBody>
      </p:sp>
      <p:sp>
        <p:nvSpPr>
          <p:cNvPr id="17" name="Rectangle 16"/>
          <p:cNvSpPr/>
          <p:nvPr/>
        </p:nvSpPr>
        <p:spPr>
          <a:xfrm>
            <a:off x="256673" y="3130766"/>
            <a:ext cx="25988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Development Ranking</a:t>
            </a:r>
            <a:endParaRPr lang="en-US" i="1" u="sng" dirty="0">
              <a:latin typeface="Avenir Next" charset="0"/>
              <a:ea typeface="Avenir Next" charset="0"/>
              <a:cs typeface="Avenir Next" charset="0"/>
            </a:endParaRPr>
          </a:p>
        </p:txBody>
      </p:sp>
      <p:sp>
        <p:nvSpPr>
          <p:cNvPr id="18" name="Rectangle 17"/>
          <p:cNvSpPr/>
          <p:nvPr/>
        </p:nvSpPr>
        <p:spPr>
          <a:xfrm>
            <a:off x="1074091" y="5584034"/>
            <a:ext cx="10669156" cy="646331"/>
          </a:xfrm>
          <a:prstGeom prst="rect">
            <a:avLst/>
          </a:prstGeom>
        </p:spPr>
        <p:txBody>
          <a:bodyPr wrap="square">
            <a:spAutoFit/>
          </a:bodyPr>
          <a:lstStyle/>
          <a:p>
            <a:pPr marL="285750" indent="-285750" algn="just">
              <a:buFont typeface="Wingdings" charset="2"/>
              <a:buChar char="ü"/>
            </a:pPr>
            <a:r>
              <a:rPr lang="en-US" dirty="0" smtClean="0">
                <a:latin typeface="Avenir Next" charset="0"/>
                <a:ea typeface="Avenir Next" charset="0"/>
                <a:cs typeface="Avenir Next" charset="0"/>
              </a:rPr>
              <a:t>KS statistic has reduced from 0.55 in Development to 0.45 in Holdout</a:t>
            </a:r>
          </a:p>
          <a:p>
            <a:pPr marL="285750" indent="-285750" algn="just">
              <a:buFont typeface="Wingdings" charset="2"/>
              <a:buChar char="ü"/>
            </a:pPr>
            <a:r>
              <a:rPr lang="en-US" dirty="0" smtClean="0">
                <a:latin typeface="Avenir Next" charset="0"/>
                <a:ea typeface="Avenir Next" charset="0"/>
                <a:cs typeface="Avenir Next" charset="0"/>
              </a:rPr>
              <a:t>Response rate has reduced from 55% in Development to 47% in Holdout</a:t>
            </a:r>
            <a:endParaRPr lang="en-US" dirty="0">
              <a:latin typeface="Avenir Next" charset="0"/>
              <a:ea typeface="Avenir Next" charset="0"/>
              <a:cs typeface="Avenir Next" charset="0"/>
            </a:endParaRPr>
          </a:p>
        </p:txBody>
      </p:sp>
      <p:pic>
        <p:nvPicPr>
          <p:cNvPr id="5" name="Picture 4"/>
          <p:cNvPicPr>
            <a:picLocks noChangeAspect="1"/>
          </p:cNvPicPr>
          <p:nvPr/>
        </p:nvPicPr>
        <p:blipFill>
          <a:blip r:embed="rId2"/>
          <a:stretch>
            <a:fillRect/>
          </a:stretch>
        </p:blipFill>
        <p:spPr>
          <a:xfrm>
            <a:off x="256673" y="1364675"/>
            <a:ext cx="11722496" cy="1308495"/>
          </a:xfrm>
          <a:prstGeom prst="rect">
            <a:avLst/>
          </a:prstGeom>
        </p:spPr>
      </p:pic>
      <p:pic>
        <p:nvPicPr>
          <p:cNvPr id="12" name="Picture 11"/>
          <p:cNvPicPr>
            <a:picLocks noChangeAspect="1"/>
          </p:cNvPicPr>
          <p:nvPr/>
        </p:nvPicPr>
        <p:blipFill>
          <a:blip r:embed="rId3"/>
          <a:stretch>
            <a:fillRect/>
          </a:stretch>
        </p:blipFill>
        <p:spPr>
          <a:xfrm>
            <a:off x="256673" y="3999514"/>
            <a:ext cx="11641424" cy="1085104"/>
          </a:xfrm>
          <a:prstGeom prst="rect">
            <a:avLst/>
          </a:prstGeom>
        </p:spPr>
      </p:pic>
    </p:spTree>
    <p:extLst>
      <p:ext uri="{BB962C8B-B14F-4D97-AF65-F5344CB8AC3E}">
        <p14:creationId xmlns:p14="http://schemas.microsoft.com/office/powerpoint/2010/main" val="1540523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 y="96252"/>
            <a:ext cx="12192674"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PERFORMANCE </a:t>
            </a:r>
            <a:r>
              <a:rPr lang="en-US" dirty="0" smtClean="0"/>
              <a:t>ON HOLDOUT </a:t>
            </a:r>
            <a:r>
              <a:rPr lang="mr-IN" sz="2000" dirty="0" smtClean="0"/>
              <a:t>–</a:t>
            </a:r>
            <a:r>
              <a:rPr lang="en-US" sz="2000" dirty="0" smtClean="0"/>
              <a:t> 3/3</a:t>
            </a:r>
            <a:endParaRPr lang="en-US" dirty="0"/>
          </a:p>
        </p:txBody>
      </p:sp>
      <p:sp>
        <p:nvSpPr>
          <p:cNvPr id="16" name="Rectangle 15"/>
          <p:cNvSpPr/>
          <p:nvPr/>
        </p:nvSpPr>
        <p:spPr>
          <a:xfrm>
            <a:off x="256674" y="769291"/>
            <a:ext cx="25988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Holdout Lift Chart</a:t>
            </a:r>
            <a:endParaRPr lang="en-US" i="1" u="sng" dirty="0">
              <a:latin typeface="Avenir Next" charset="0"/>
              <a:ea typeface="Avenir Next" charset="0"/>
              <a:cs typeface="Avenir Next" charset="0"/>
            </a:endParaRPr>
          </a:p>
        </p:txBody>
      </p:sp>
      <p:sp>
        <p:nvSpPr>
          <p:cNvPr id="17" name="Rectangle 16"/>
          <p:cNvSpPr/>
          <p:nvPr/>
        </p:nvSpPr>
        <p:spPr>
          <a:xfrm>
            <a:off x="256673" y="3288073"/>
            <a:ext cx="25988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Development Lift Chart</a:t>
            </a:r>
            <a:endParaRPr lang="en-US" i="1" u="sng" dirty="0">
              <a:latin typeface="Avenir Next" charset="0"/>
              <a:ea typeface="Avenir Next" charset="0"/>
              <a:cs typeface="Avenir Next" charset="0"/>
            </a:endParaRPr>
          </a:p>
        </p:txBody>
      </p:sp>
      <p:sp>
        <p:nvSpPr>
          <p:cNvPr id="18" name="Rectangle 17"/>
          <p:cNvSpPr/>
          <p:nvPr/>
        </p:nvSpPr>
        <p:spPr>
          <a:xfrm>
            <a:off x="845127" y="5552985"/>
            <a:ext cx="9975273" cy="1200329"/>
          </a:xfrm>
          <a:prstGeom prst="rect">
            <a:avLst/>
          </a:prstGeom>
        </p:spPr>
        <p:txBody>
          <a:bodyPr wrap="square">
            <a:spAutoFit/>
          </a:bodyPr>
          <a:lstStyle/>
          <a:p>
            <a:pPr marL="285750" indent="-285750" algn="just">
              <a:buFont typeface="Wingdings" charset="2"/>
              <a:buChar char="ü"/>
            </a:pPr>
            <a:r>
              <a:rPr lang="en-US" dirty="0" smtClean="0">
                <a:latin typeface="Avenir Next" charset="0"/>
                <a:ea typeface="Avenir Next" charset="0"/>
                <a:cs typeface="Avenir Next" charset="0"/>
              </a:rPr>
              <a:t>The lift in Holdout sample close to 4 times in the top decile which is similar to the lift in the </a:t>
            </a:r>
            <a:r>
              <a:rPr lang="en-US" dirty="0">
                <a:latin typeface="Avenir Next" charset="0"/>
                <a:ea typeface="Avenir Next" charset="0"/>
                <a:cs typeface="Avenir Next" charset="0"/>
              </a:rPr>
              <a:t>D</a:t>
            </a:r>
            <a:r>
              <a:rPr lang="en-US" dirty="0" smtClean="0">
                <a:latin typeface="Avenir Next" charset="0"/>
                <a:ea typeface="Avenir Next" charset="0"/>
                <a:cs typeface="Avenir Next" charset="0"/>
              </a:rPr>
              <a:t>evelopment sample</a:t>
            </a:r>
          </a:p>
          <a:p>
            <a:pPr marL="285750" indent="-285750" algn="just">
              <a:buFont typeface="Wingdings" charset="2"/>
              <a:buChar char="ü"/>
            </a:pPr>
            <a:r>
              <a:rPr lang="en-US" dirty="0" smtClean="0">
                <a:latin typeface="Avenir Next" charset="0"/>
                <a:ea typeface="Avenir Next" charset="0"/>
                <a:cs typeface="Avenir Next" charset="0"/>
              </a:rPr>
              <a:t>Overall lift in the Holdout sample is consistent and is at least 1.8 times on little less than 50 % of the sample size </a:t>
            </a:r>
          </a:p>
        </p:txBody>
      </p:sp>
      <p:grpSp>
        <p:nvGrpSpPr>
          <p:cNvPr id="10" name="Group 9"/>
          <p:cNvGrpSpPr/>
          <p:nvPr/>
        </p:nvGrpSpPr>
        <p:grpSpPr>
          <a:xfrm>
            <a:off x="579558" y="3668095"/>
            <a:ext cx="10448899" cy="1676400"/>
            <a:chOff x="774357" y="3117273"/>
            <a:chExt cx="10448899" cy="1676400"/>
          </a:xfrm>
        </p:grpSpPr>
        <p:pic>
          <p:nvPicPr>
            <p:cNvPr id="11" name="Picture 10"/>
            <p:cNvPicPr>
              <a:picLocks noChangeAspect="1"/>
            </p:cNvPicPr>
            <p:nvPr/>
          </p:nvPicPr>
          <p:blipFill>
            <a:blip r:embed="rId2"/>
            <a:stretch>
              <a:fillRect/>
            </a:stretch>
          </p:blipFill>
          <p:spPr>
            <a:xfrm>
              <a:off x="774357" y="3228685"/>
              <a:ext cx="10448899" cy="1454151"/>
            </a:xfrm>
            <a:prstGeom prst="rect">
              <a:avLst/>
            </a:prstGeom>
          </p:spPr>
        </p:pic>
        <p:sp>
          <p:nvSpPr>
            <p:cNvPr id="13" name="Rectangle 12"/>
            <p:cNvSpPr/>
            <p:nvPr/>
          </p:nvSpPr>
          <p:spPr>
            <a:xfrm>
              <a:off x="9518073" y="3117273"/>
              <a:ext cx="1705183" cy="16764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579558" y="1191605"/>
            <a:ext cx="10601060" cy="1954009"/>
            <a:chOff x="579558" y="1191605"/>
            <a:chExt cx="10601060" cy="1954009"/>
          </a:xfrm>
        </p:grpSpPr>
        <p:pic>
          <p:nvPicPr>
            <p:cNvPr id="6" name="Picture 5"/>
            <p:cNvPicPr>
              <a:picLocks noChangeAspect="1"/>
            </p:cNvPicPr>
            <p:nvPr/>
          </p:nvPicPr>
          <p:blipFill>
            <a:blip r:embed="rId3"/>
            <a:stretch>
              <a:fillRect/>
            </a:stretch>
          </p:blipFill>
          <p:spPr>
            <a:xfrm>
              <a:off x="579558" y="1331601"/>
              <a:ext cx="10501890" cy="1702602"/>
            </a:xfrm>
            <a:prstGeom prst="rect">
              <a:avLst/>
            </a:prstGeom>
          </p:spPr>
        </p:pic>
        <p:sp>
          <p:nvSpPr>
            <p:cNvPr id="15" name="Rectangle 14"/>
            <p:cNvSpPr/>
            <p:nvPr/>
          </p:nvSpPr>
          <p:spPr>
            <a:xfrm>
              <a:off x="9376265" y="1191605"/>
              <a:ext cx="1804353" cy="19540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7212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32223"/>
            <a:ext cx="10104120" cy="3035808"/>
          </a:xfrm>
        </p:spPr>
        <p:txBody>
          <a:bodyPr>
            <a:normAutofit/>
          </a:bodyPr>
          <a:lstStyle/>
          <a:p>
            <a:r>
              <a:rPr lang="en-US" sz="5400" b="1" dirty="0" smtClean="0">
                <a:latin typeface="Avenir Next" charset="0"/>
                <a:ea typeface="Avenir Next" charset="0"/>
                <a:cs typeface="Avenir Next" charset="0"/>
              </a:rPr>
              <a:t>Engineered Data</a:t>
            </a:r>
            <a:r>
              <a:rPr lang="en-US" sz="7200" dirty="0" smtClean="0">
                <a:latin typeface="Avenir Next" charset="0"/>
                <a:ea typeface="Avenir Next" charset="0"/>
                <a:cs typeface="Avenir Next" charset="0"/>
              </a:rPr>
              <a:t/>
            </a:r>
            <a:br>
              <a:rPr lang="en-US" sz="7200" dirty="0" smtClean="0">
                <a:latin typeface="Avenir Next" charset="0"/>
                <a:ea typeface="Avenir Next" charset="0"/>
                <a:cs typeface="Avenir Next" charset="0"/>
              </a:rPr>
            </a:br>
            <a:r>
              <a:rPr lang="en-US" sz="2400" dirty="0" smtClean="0">
                <a:latin typeface="Avenir Next" charset="0"/>
                <a:ea typeface="Avenir Next" charset="0"/>
                <a:cs typeface="Avenir Next" charset="0"/>
              </a:rPr>
              <a:t>Model Creation and Performance Analysis</a:t>
            </a:r>
            <a:endParaRPr lang="en-US" sz="8800" dirty="0">
              <a:latin typeface="Avenir Next" charset="0"/>
              <a:ea typeface="Avenir Next" charset="0"/>
              <a:cs typeface="Avenir Next" charset="0"/>
            </a:endParaRPr>
          </a:p>
        </p:txBody>
      </p:sp>
    </p:spTree>
    <p:extLst>
      <p:ext uri="{BB962C8B-B14F-4D97-AF65-F5344CB8AC3E}">
        <p14:creationId xmlns:p14="http://schemas.microsoft.com/office/powerpoint/2010/main" val="1242719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4631" y="1148065"/>
            <a:ext cx="10694377" cy="3354765"/>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This section will </a:t>
            </a:r>
            <a:r>
              <a:rPr lang="en-US" sz="1600" dirty="0" smtClean="0">
                <a:latin typeface="Avenir Next" charset="0"/>
                <a:ea typeface="Avenir Next" charset="0"/>
                <a:cs typeface="Avenir Next" charset="0"/>
              </a:rPr>
              <a:t>explain our effort on </a:t>
            </a:r>
            <a:r>
              <a:rPr lang="en-US" sz="1600" dirty="0" smtClean="0">
                <a:latin typeface="Avenir Next" charset="0"/>
                <a:ea typeface="Avenir Next" charset="0"/>
                <a:cs typeface="Avenir Next" charset="0"/>
              </a:rPr>
              <a:t>preparing the random forest model based on the engineered dataset. As mentioned in Slide 17. The following new variables have been added to the original dataset. </a:t>
            </a:r>
          </a:p>
          <a:p>
            <a:pPr marL="285750" indent="-285750" algn="just">
              <a:buFont typeface="Wingdings" charset="2"/>
              <a:buChar char="ü"/>
            </a:pPr>
            <a:endParaRPr lang="en-US" sz="800" dirty="0" smtClean="0">
              <a:latin typeface="Avenir Next" charset="0"/>
              <a:ea typeface="Avenir Next" charset="0"/>
              <a:cs typeface="Avenir Next" charset="0"/>
            </a:endParaRPr>
          </a:p>
          <a:p>
            <a:pPr marL="1200150" lvl="2" indent="-285750" algn="just">
              <a:buFont typeface="Arial" charset="0"/>
              <a:buChar char="•"/>
            </a:pPr>
            <a:r>
              <a:rPr lang="en-US" sz="1400" b="1" dirty="0" smtClean="0">
                <a:solidFill>
                  <a:srgbClr val="0070C0"/>
                </a:solidFill>
                <a:latin typeface="Courier New" charset="0"/>
                <a:ea typeface="Courier New" charset="0"/>
                <a:cs typeface="Courier New" charset="0"/>
              </a:rPr>
              <a:t>NEW_TOT_TRAN_PER_MTH</a:t>
            </a:r>
            <a:r>
              <a:rPr lang="en-US" sz="1400" dirty="0" smtClean="0">
                <a:solidFill>
                  <a:srgbClr val="0070C0"/>
                </a:solidFill>
                <a:latin typeface="Courier New" charset="0"/>
                <a:ea typeface="Courier New" charset="0"/>
                <a:cs typeface="Courier New" charset="0"/>
              </a:rPr>
              <a:t> </a:t>
            </a:r>
            <a:r>
              <a:rPr lang="en-US" sz="1400" dirty="0">
                <a:solidFill>
                  <a:srgbClr val="0070C0"/>
                </a:solidFill>
                <a:latin typeface="Courier New" charset="0"/>
                <a:ea typeface="Courier New" charset="0"/>
                <a:cs typeface="Courier New" charset="0"/>
              </a:rPr>
              <a:t>= TOT_NO_OF_L_TXNS/LEN_OF_RLTN_IN_MNTH</a:t>
            </a:r>
          </a:p>
          <a:p>
            <a:pPr marL="1200150" lvl="2" indent="-285750" algn="just">
              <a:buFont typeface="Arial" charset="0"/>
              <a:buChar char="•"/>
            </a:pPr>
            <a:r>
              <a:rPr lang="en-US" sz="1400" b="1" dirty="0" smtClean="0">
                <a:solidFill>
                  <a:srgbClr val="0070C0"/>
                </a:solidFill>
                <a:latin typeface="Courier New" charset="0"/>
                <a:ea typeface="Courier New" charset="0"/>
                <a:cs typeface="Courier New" charset="0"/>
              </a:rPr>
              <a:t>NEW_TOT_DB_PER_MTH</a:t>
            </a:r>
            <a:r>
              <a:rPr lang="en-US" sz="1400" dirty="0" smtClean="0">
                <a:solidFill>
                  <a:srgbClr val="0070C0"/>
                </a:solidFill>
                <a:latin typeface="Courier New" charset="0"/>
                <a:ea typeface="Courier New" charset="0"/>
                <a:cs typeface="Courier New" charset="0"/>
              </a:rPr>
              <a:t> </a:t>
            </a:r>
            <a:r>
              <a:rPr lang="en-US" sz="1400" dirty="0">
                <a:solidFill>
                  <a:srgbClr val="0070C0"/>
                </a:solidFill>
                <a:latin typeface="Courier New" charset="0"/>
                <a:ea typeface="Courier New" charset="0"/>
                <a:cs typeface="Courier New" charset="0"/>
              </a:rPr>
              <a:t>= NO_OF_L_DR_TXNS/LEN_OF_RLTN_IN_MNTH</a:t>
            </a:r>
          </a:p>
          <a:p>
            <a:pPr marL="1200150" lvl="2" indent="-285750" algn="just">
              <a:buFont typeface="Arial" charset="0"/>
              <a:buChar char="•"/>
            </a:pPr>
            <a:r>
              <a:rPr lang="en-US" sz="1400" b="1" dirty="0" smtClean="0">
                <a:solidFill>
                  <a:srgbClr val="0070C0"/>
                </a:solidFill>
                <a:latin typeface="Courier New" charset="0"/>
                <a:ea typeface="Courier New" charset="0"/>
                <a:cs typeface="Courier New" charset="0"/>
              </a:rPr>
              <a:t>NEW_TOT_CR_PER_MTH</a:t>
            </a:r>
            <a:r>
              <a:rPr lang="en-US" sz="1400" dirty="0" smtClean="0">
                <a:solidFill>
                  <a:srgbClr val="0070C0"/>
                </a:solidFill>
                <a:latin typeface="Courier New" charset="0"/>
                <a:ea typeface="Courier New" charset="0"/>
                <a:cs typeface="Courier New" charset="0"/>
              </a:rPr>
              <a:t> </a:t>
            </a:r>
            <a:r>
              <a:rPr lang="en-US" sz="1400" dirty="0">
                <a:solidFill>
                  <a:srgbClr val="0070C0"/>
                </a:solidFill>
                <a:latin typeface="Courier New" charset="0"/>
                <a:ea typeface="Courier New" charset="0"/>
                <a:cs typeface="Courier New" charset="0"/>
              </a:rPr>
              <a:t>= NO_OF_L_CR_TXNS/LEN_OF_RLTN_IN_MNTH</a:t>
            </a:r>
          </a:p>
          <a:p>
            <a:pPr marL="1200150" lvl="2" indent="-285750" algn="just">
              <a:buFont typeface="Arial" charset="0"/>
              <a:buChar char="•"/>
            </a:pPr>
            <a:r>
              <a:rPr lang="en-US" sz="1400" b="1" dirty="0" smtClean="0">
                <a:solidFill>
                  <a:srgbClr val="0070C0"/>
                </a:solidFill>
                <a:latin typeface="Courier New" charset="0"/>
                <a:ea typeface="Courier New" charset="0"/>
                <a:cs typeface="Courier New" charset="0"/>
              </a:rPr>
              <a:t>NEW_AVG_DB_AMT_PER_MTH</a:t>
            </a:r>
            <a:r>
              <a:rPr lang="en-US" sz="1400" dirty="0" smtClean="0">
                <a:solidFill>
                  <a:srgbClr val="0070C0"/>
                </a:solidFill>
                <a:latin typeface="Courier New" charset="0"/>
                <a:ea typeface="Courier New" charset="0"/>
                <a:cs typeface="Courier New" charset="0"/>
              </a:rPr>
              <a:t> </a:t>
            </a:r>
            <a:r>
              <a:rPr lang="en-US" sz="1400" dirty="0">
                <a:solidFill>
                  <a:srgbClr val="0070C0"/>
                </a:solidFill>
                <a:latin typeface="Courier New" charset="0"/>
                <a:ea typeface="Courier New" charset="0"/>
                <a:cs typeface="Courier New" charset="0"/>
              </a:rPr>
              <a:t>= AMT_L_DR/ LEN_OF_RLTN_IN_MNTH</a:t>
            </a:r>
          </a:p>
          <a:p>
            <a:pPr marL="1200150" lvl="2" indent="-285750" algn="just">
              <a:buFont typeface="Arial" charset="0"/>
              <a:buChar char="•"/>
            </a:pPr>
            <a:r>
              <a:rPr lang="en-US" sz="1400" b="1" dirty="0" smtClean="0">
                <a:solidFill>
                  <a:srgbClr val="0070C0"/>
                </a:solidFill>
                <a:latin typeface="Courier New" charset="0"/>
                <a:ea typeface="Courier New" charset="0"/>
                <a:cs typeface="Courier New" charset="0"/>
              </a:rPr>
              <a:t>NEW_TOT_BNK_CHRGS</a:t>
            </a:r>
            <a:r>
              <a:rPr lang="en-US" sz="1400" dirty="0" smtClean="0">
                <a:solidFill>
                  <a:srgbClr val="0070C0"/>
                </a:solidFill>
                <a:latin typeface="Courier New" charset="0"/>
                <a:ea typeface="Courier New" charset="0"/>
                <a:cs typeface="Courier New" charset="0"/>
              </a:rPr>
              <a:t> </a:t>
            </a:r>
            <a:r>
              <a:rPr lang="en-US" sz="1400" dirty="0">
                <a:solidFill>
                  <a:srgbClr val="0070C0"/>
                </a:solidFill>
                <a:latin typeface="Courier New" charset="0"/>
                <a:ea typeface="Courier New" charset="0"/>
                <a:cs typeface="Courier New" charset="0"/>
              </a:rPr>
              <a:t>= AMT_OTH_BK_ATM_USG_CHGS + AMT_MIN_BAL_NMC_CHGS + NO_OF_IW_CHQ_BNC_TXNS + NO_OF_OW_CHQ_BNC_TXNS</a:t>
            </a:r>
          </a:p>
          <a:p>
            <a:pPr marL="1200150" lvl="2" indent="-285750" algn="just">
              <a:buFont typeface="Arial" charset="0"/>
              <a:buChar char="•"/>
            </a:pPr>
            <a:r>
              <a:rPr lang="en-US" sz="1400" b="1" dirty="0" smtClean="0">
                <a:solidFill>
                  <a:srgbClr val="0070C0"/>
                </a:solidFill>
                <a:latin typeface="Courier New" charset="0"/>
                <a:ea typeface="Courier New" charset="0"/>
                <a:cs typeface="Courier New" charset="0"/>
              </a:rPr>
              <a:t>NEW_AVG_BNK_VST_PER_MTH</a:t>
            </a:r>
            <a:r>
              <a:rPr lang="en-US" sz="1400" dirty="0" smtClean="0">
                <a:solidFill>
                  <a:srgbClr val="0070C0"/>
                </a:solidFill>
                <a:latin typeface="Courier New" charset="0"/>
                <a:ea typeface="Courier New" charset="0"/>
                <a:cs typeface="Courier New" charset="0"/>
              </a:rPr>
              <a:t> </a:t>
            </a:r>
            <a:r>
              <a:rPr lang="en-US" sz="1400" dirty="0">
                <a:solidFill>
                  <a:srgbClr val="0070C0"/>
                </a:solidFill>
                <a:latin typeface="Courier New" charset="0"/>
                <a:ea typeface="Courier New" charset="0"/>
                <a:cs typeface="Courier New" charset="0"/>
              </a:rPr>
              <a:t>= </a:t>
            </a:r>
            <a:r>
              <a:rPr lang="en-US" sz="1400" dirty="0" smtClean="0">
                <a:solidFill>
                  <a:srgbClr val="0070C0"/>
                </a:solidFill>
                <a:latin typeface="Courier New" charset="0"/>
                <a:ea typeface="Courier New" charset="0"/>
                <a:cs typeface="Courier New" charset="0"/>
              </a:rPr>
              <a:t>NO_OF_BR_CSH_WDL_DR_TXNS/LEN_OF_RLTN_IN_MNTH</a:t>
            </a:r>
          </a:p>
          <a:p>
            <a:pPr marL="742950" lvl="1" indent="-285750" algn="just">
              <a:buFont typeface="Arial" charset="0"/>
              <a:buChar char="•"/>
            </a:pPr>
            <a:endParaRPr lang="en-US" sz="1400" dirty="0">
              <a:solidFill>
                <a:srgbClr val="0070C0"/>
              </a:solidFill>
              <a:latin typeface="Courier New" charset="0"/>
              <a:ea typeface="Courier New" charset="0"/>
              <a:cs typeface="Courier New" charset="0"/>
            </a:endParaRPr>
          </a:p>
          <a:p>
            <a:pPr marL="285750" lvl="1" indent="-285750" algn="just">
              <a:buFont typeface="Wingdings" charset="2"/>
              <a:buChar char="ü"/>
            </a:pPr>
            <a:r>
              <a:rPr lang="en-US" sz="1600" dirty="0" smtClean="0">
                <a:latin typeface="Avenir Next" charset="0"/>
                <a:ea typeface="Avenir Next" charset="0"/>
                <a:cs typeface="Avenir Next" charset="0"/>
              </a:rPr>
              <a:t>The column names of the new dataset (engineered) is as below. Also, total number of variables is 46 including Customer ID. </a:t>
            </a:r>
            <a:endParaRPr lang="en-US" sz="1600" dirty="0">
              <a:latin typeface="Avenir Next" charset="0"/>
              <a:ea typeface="Avenir Next" charset="0"/>
              <a:cs typeface="Avenir Next" charset="0"/>
            </a:endParaRPr>
          </a:p>
          <a:p>
            <a:pPr marL="742950" lvl="1" indent="-285750" algn="just">
              <a:buFont typeface="Arial" charset="0"/>
              <a:buChar char="•"/>
            </a:pPr>
            <a:endParaRPr lang="en-US" sz="1400" dirty="0" smtClean="0">
              <a:solidFill>
                <a:srgbClr val="0070C0"/>
              </a:solidFill>
              <a:latin typeface="Courier New" charset="0"/>
              <a:ea typeface="Courier New" charset="0"/>
              <a:cs typeface="Courier New" charset="0"/>
            </a:endParaRPr>
          </a:p>
          <a:p>
            <a:pPr marL="742950" lvl="1" indent="-285750" algn="just">
              <a:buFont typeface="Arial" charset="0"/>
              <a:buChar char="•"/>
            </a:pPr>
            <a:endParaRPr lang="en-US" sz="1400" dirty="0">
              <a:solidFill>
                <a:srgbClr val="0070C0"/>
              </a:solidFill>
              <a:latin typeface="Courier New" charset="0"/>
              <a:ea typeface="Courier New" charset="0"/>
              <a:cs typeface="Courier New" charset="0"/>
            </a:endParaRPr>
          </a:p>
        </p:txBody>
      </p:sp>
      <p:sp>
        <p:nvSpPr>
          <p:cNvPr id="10" name="Rectangle 9"/>
          <p:cNvSpPr/>
          <p:nvPr/>
        </p:nvSpPr>
        <p:spPr>
          <a:xfrm>
            <a:off x="250350" y="737168"/>
            <a:ext cx="9926052" cy="338554"/>
          </a:xfrm>
          <a:prstGeom prst="rect">
            <a:avLst/>
          </a:prstGeom>
        </p:spPr>
        <p:txBody>
          <a:bodyPr wrap="square">
            <a:spAutoFit/>
          </a:bodyPr>
          <a:lstStyle/>
          <a:p>
            <a:pPr algn="just"/>
            <a:r>
              <a:rPr lang="en-US" sz="1600" i="1" u="sng" dirty="0" smtClean="0">
                <a:latin typeface="Avenir Next" charset="0"/>
                <a:ea typeface="Avenir Next" charset="0"/>
                <a:cs typeface="Avenir Next" charset="0"/>
              </a:rPr>
              <a:t>Model Development using the Engineered Dataset</a:t>
            </a:r>
            <a:endParaRPr lang="en-US" sz="1600" i="1" u="sng" dirty="0">
              <a:latin typeface="Avenir Next" charset="0"/>
              <a:ea typeface="Avenir Next" charset="0"/>
              <a:cs typeface="Avenir Next" charset="0"/>
            </a:endParaRPr>
          </a:p>
        </p:txBody>
      </p:sp>
      <p:sp>
        <p:nvSpPr>
          <p:cNvPr id="8" name="TextBox 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(1/9)</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70267" y="4230260"/>
            <a:ext cx="9503104" cy="2406073"/>
          </a:xfrm>
          <a:prstGeom prst="rect">
            <a:avLst/>
          </a:prstGeom>
          <a:ln>
            <a:solidFill>
              <a:schemeClr val="tx1"/>
            </a:solidFill>
          </a:ln>
        </p:spPr>
      </p:pic>
    </p:spTree>
    <p:extLst>
      <p:ext uri="{BB962C8B-B14F-4D97-AF65-F5344CB8AC3E}">
        <p14:creationId xmlns:p14="http://schemas.microsoft.com/office/powerpoint/2010/main" val="3853416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3374" y="883414"/>
            <a:ext cx="10575257" cy="338554"/>
          </a:xfrm>
          <a:prstGeom prst="rect">
            <a:avLst/>
          </a:prstGeom>
        </p:spPr>
        <p:txBody>
          <a:bodyPr wrap="square">
            <a:spAutoFit/>
          </a:bodyPr>
          <a:lstStyle/>
          <a:p>
            <a:pPr marL="285750" indent="-285750" algn="just">
              <a:buFont typeface="Wingdings" charset="2"/>
              <a:buChar char="ü"/>
            </a:pPr>
            <a:r>
              <a:rPr lang="en-US" sz="1600" dirty="0">
                <a:latin typeface="Avenir Next" charset="0"/>
                <a:ea typeface="Avenir Next" charset="0"/>
                <a:cs typeface="Avenir Next" charset="0"/>
              </a:rPr>
              <a:t>Use Random Forest on the </a:t>
            </a:r>
            <a:r>
              <a:rPr lang="en-US" sz="1600" dirty="0" smtClean="0">
                <a:latin typeface="Avenir Next" charset="0"/>
                <a:ea typeface="Avenir Next" charset="0"/>
                <a:cs typeface="Avenir Next" charset="0"/>
              </a:rPr>
              <a:t>engineered development </a:t>
            </a:r>
            <a:r>
              <a:rPr lang="en-US" sz="1600" dirty="0">
                <a:latin typeface="Avenir Next" charset="0"/>
                <a:ea typeface="Avenir Next" charset="0"/>
                <a:cs typeface="Avenir Next" charset="0"/>
              </a:rPr>
              <a:t>dataset from the original </a:t>
            </a:r>
            <a:r>
              <a:rPr lang="en-US" sz="1600" dirty="0" smtClean="0">
                <a:latin typeface="Avenir Next" charset="0"/>
                <a:ea typeface="Avenir Next" charset="0"/>
                <a:cs typeface="Avenir Next" charset="0"/>
              </a:rPr>
              <a:t>data</a:t>
            </a:r>
            <a:endParaRPr lang="en-US" sz="1600" dirty="0">
              <a:latin typeface="Avenir Next" charset="0"/>
              <a:ea typeface="Avenir Next" charset="0"/>
              <a:cs typeface="Avenir Next" charset="0"/>
            </a:endParaRPr>
          </a:p>
        </p:txBody>
      </p:sp>
      <p:sp>
        <p:nvSpPr>
          <p:cNvPr id="7" name="Rectangle 6"/>
          <p:cNvSpPr/>
          <p:nvPr/>
        </p:nvSpPr>
        <p:spPr>
          <a:xfrm>
            <a:off x="333375" y="4749353"/>
            <a:ext cx="6096000" cy="369332"/>
          </a:xfrm>
          <a:prstGeom prst="rect">
            <a:avLst/>
          </a:prstGeom>
        </p:spPr>
        <p:txBody>
          <a:bodyPr>
            <a:spAutoFit/>
          </a:bodyPr>
          <a:lstStyle/>
          <a:p>
            <a:pPr marL="285750" indent="-285750" algn="just">
              <a:buFont typeface="Wingdings" charset="2"/>
              <a:buChar char="ü"/>
            </a:pPr>
            <a:endParaRPr lang="en-US" dirty="0">
              <a:latin typeface="Avenir Next" charset="0"/>
              <a:ea typeface="Avenir Next" charset="0"/>
              <a:cs typeface="Avenir Next" charset="0"/>
            </a:endParaRPr>
          </a:p>
        </p:txBody>
      </p:sp>
      <p:sp>
        <p:nvSpPr>
          <p:cNvPr id="8" name="Rectangle 7"/>
          <p:cNvSpPr/>
          <p:nvPr/>
        </p:nvSpPr>
        <p:spPr>
          <a:xfrm>
            <a:off x="604838" y="1258852"/>
            <a:ext cx="5495925" cy="646331"/>
          </a:xfrm>
          <a:prstGeom prst="rect">
            <a:avLst/>
          </a:prstGeom>
        </p:spPr>
        <p:txBody>
          <a:bodyPr wrap="square">
            <a:spAutoFit/>
          </a:bodyPr>
          <a:lstStyle/>
          <a:p>
            <a:r>
              <a:rPr lang="mr-IN" sz="1200" dirty="0">
                <a:solidFill>
                  <a:srgbClr val="0070C0"/>
                </a:solidFill>
                <a:latin typeface="Courier New" charset="0"/>
                <a:ea typeface="Courier New" charset="0"/>
                <a:cs typeface="Courier New" charset="0"/>
              </a:rPr>
              <a:t>&gt; RF &lt;- </a:t>
            </a:r>
            <a:r>
              <a:rPr lang="mr-IN" sz="1200" dirty="0" err="1">
                <a:solidFill>
                  <a:srgbClr val="0070C0"/>
                </a:solidFill>
                <a:latin typeface="Courier New" charset="0"/>
                <a:ea typeface="Courier New" charset="0"/>
                <a:cs typeface="Courier New" charset="0"/>
              </a:rPr>
              <a:t>randomForest</a:t>
            </a:r>
            <a:r>
              <a:rPr lang="mr-IN" sz="1200" dirty="0">
                <a:solidFill>
                  <a:srgbClr val="0070C0"/>
                </a:solidFill>
                <a:latin typeface="Courier New" charset="0"/>
                <a:ea typeface="Courier New" charset="0"/>
                <a:cs typeface="Courier New" charset="0"/>
              </a:rPr>
              <a:t>(</a:t>
            </a:r>
            <a:r>
              <a:rPr lang="mr-IN" sz="1200" dirty="0" err="1">
                <a:solidFill>
                  <a:srgbClr val="0070C0"/>
                </a:solidFill>
                <a:latin typeface="Courier New" charset="0"/>
                <a:ea typeface="Courier New" charset="0"/>
                <a:cs typeface="Courier New" charset="0"/>
              </a:rPr>
              <a:t>as.factor</a:t>
            </a:r>
            <a:r>
              <a:rPr lang="mr-IN" sz="1200" dirty="0">
                <a:solidFill>
                  <a:srgbClr val="0070C0"/>
                </a:solidFill>
                <a:latin typeface="Courier New" charset="0"/>
                <a:ea typeface="Courier New" charset="0"/>
                <a:cs typeface="Courier New" charset="0"/>
              </a:rPr>
              <a:t>(TARGET) ~ ., </a:t>
            </a:r>
            <a:r>
              <a:rPr lang="mr-IN" sz="1200" dirty="0" err="1">
                <a:solidFill>
                  <a:srgbClr val="0070C0"/>
                </a:solidFill>
                <a:latin typeface="Courier New" charset="0"/>
                <a:ea typeface="Courier New" charset="0"/>
                <a:cs typeface="Courier New" charset="0"/>
              </a:rPr>
              <a:t>data</a:t>
            </a:r>
            <a:r>
              <a:rPr lang="mr-IN" sz="1200" dirty="0">
                <a:solidFill>
                  <a:srgbClr val="0070C0"/>
                </a:solidFill>
                <a:latin typeface="Courier New" charset="0"/>
                <a:ea typeface="Courier New" charset="0"/>
                <a:cs typeface="Courier New" charset="0"/>
              </a:rPr>
              <a:t> = </a:t>
            </a:r>
            <a:r>
              <a:rPr lang="mr-IN" sz="1200" dirty="0" err="1">
                <a:solidFill>
                  <a:srgbClr val="0070C0"/>
                </a:solidFill>
                <a:latin typeface="Courier New" charset="0"/>
                <a:ea typeface="Courier New" charset="0"/>
                <a:cs typeface="Courier New" charset="0"/>
              </a:rPr>
              <a:t>RFDF.dev</a:t>
            </a:r>
            <a:r>
              <a:rPr lang="mr-IN" sz="1200" dirty="0">
                <a:solidFill>
                  <a:srgbClr val="0070C0"/>
                </a:solidFill>
                <a:latin typeface="Courier New" charset="0"/>
                <a:ea typeface="Courier New" charset="0"/>
                <a:cs typeface="Courier New" charset="0"/>
              </a:rPr>
              <a:t>[,-1], + </a:t>
            </a:r>
            <a:r>
              <a:rPr lang="mr-IN" sz="1200" dirty="0" err="1" smtClean="0">
                <a:solidFill>
                  <a:srgbClr val="0070C0"/>
                </a:solidFill>
                <a:latin typeface="Courier New" charset="0"/>
                <a:ea typeface="Courier New" charset="0"/>
                <a:cs typeface="Courier New" charset="0"/>
              </a:rPr>
              <a:t>ntree</a:t>
            </a:r>
            <a:r>
              <a:rPr lang="mr-IN" sz="1200" dirty="0" smtClean="0">
                <a:solidFill>
                  <a:srgbClr val="0070C0"/>
                </a:solidFill>
                <a:latin typeface="Courier New" charset="0"/>
                <a:ea typeface="Courier New" charset="0"/>
                <a:cs typeface="Courier New" charset="0"/>
              </a:rPr>
              <a:t>=301</a:t>
            </a:r>
            <a:r>
              <a:rPr lang="mr-IN" sz="1200" dirty="0">
                <a:solidFill>
                  <a:srgbClr val="0070C0"/>
                </a:solidFill>
                <a:latin typeface="Courier New" charset="0"/>
                <a:ea typeface="Courier New" charset="0"/>
                <a:cs typeface="Courier New" charset="0"/>
              </a:rPr>
              <a:t>, </a:t>
            </a:r>
            <a:r>
              <a:rPr lang="mr-IN" sz="1200" dirty="0" err="1">
                <a:solidFill>
                  <a:srgbClr val="0070C0"/>
                </a:solidFill>
                <a:latin typeface="Courier New" charset="0"/>
                <a:ea typeface="Courier New" charset="0"/>
                <a:cs typeface="Courier New" charset="0"/>
              </a:rPr>
              <a:t>mtry</a:t>
            </a:r>
            <a:r>
              <a:rPr lang="mr-IN" sz="1200" dirty="0">
                <a:solidFill>
                  <a:srgbClr val="0070C0"/>
                </a:solidFill>
                <a:latin typeface="Courier New" charset="0"/>
                <a:ea typeface="Courier New" charset="0"/>
                <a:cs typeface="Courier New" charset="0"/>
              </a:rPr>
              <a:t> = </a:t>
            </a:r>
            <a:r>
              <a:rPr lang="en-US" sz="1200" dirty="0">
                <a:solidFill>
                  <a:srgbClr val="0070C0"/>
                </a:solidFill>
                <a:latin typeface="Courier New" charset="0"/>
                <a:ea typeface="Courier New" charset="0"/>
                <a:cs typeface="Courier New" charset="0"/>
              </a:rPr>
              <a:t>6</a:t>
            </a:r>
            <a:r>
              <a:rPr lang="mr-IN" sz="1200" dirty="0" smtClean="0">
                <a:solidFill>
                  <a:srgbClr val="0070C0"/>
                </a:solidFill>
                <a:latin typeface="Courier New" charset="0"/>
                <a:ea typeface="Courier New" charset="0"/>
                <a:cs typeface="Courier New" charset="0"/>
              </a:rPr>
              <a:t>, </a:t>
            </a:r>
            <a:r>
              <a:rPr lang="mr-IN" sz="1200" dirty="0" err="1">
                <a:solidFill>
                  <a:srgbClr val="0070C0"/>
                </a:solidFill>
                <a:latin typeface="Courier New" charset="0"/>
                <a:ea typeface="Courier New" charset="0"/>
                <a:cs typeface="Courier New" charset="0"/>
              </a:rPr>
              <a:t>nodesize</a:t>
            </a:r>
            <a:r>
              <a:rPr lang="mr-IN" sz="1200" dirty="0">
                <a:solidFill>
                  <a:srgbClr val="0070C0"/>
                </a:solidFill>
                <a:latin typeface="Courier New" charset="0"/>
                <a:ea typeface="Courier New" charset="0"/>
                <a:cs typeface="Courier New" charset="0"/>
              </a:rPr>
              <a:t> = 395,+ </a:t>
            </a:r>
            <a:r>
              <a:rPr lang="mr-IN" sz="1200" dirty="0" err="1" smtClean="0">
                <a:solidFill>
                  <a:srgbClr val="0070C0"/>
                </a:solidFill>
                <a:latin typeface="Courier New" charset="0"/>
                <a:ea typeface="Courier New" charset="0"/>
                <a:cs typeface="Courier New" charset="0"/>
              </a:rPr>
              <a:t>importance</a:t>
            </a:r>
            <a:r>
              <a:rPr lang="mr-IN" sz="1200" dirty="0" smtClean="0">
                <a:solidFill>
                  <a:srgbClr val="0070C0"/>
                </a:solidFill>
                <a:latin typeface="Courier New" charset="0"/>
                <a:ea typeface="Courier New" charset="0"/>
                <a:cs typeface="Courier New" charset="0"/>
              </a:rPr>
              <a:t>=TRUE</a:t>
            </a:r>
            <a:r>
              <a:rPr lang="mr-IN" sz="1200" dirty="0">
                <a:solidFill>
                  <a:srgbClr val="0070C0"/>
                </a:solidFill>
                <a:latin typeface="Courier New" charset="0"/>
                <a:ea typeface="Courier New" charset="0"/>
                <a:cs typeface="Courier New" charset="0"/>
              </a:rPr>
              <a:t>)</a:t>
            </a:r>
            <a:endParaRPr lang="en-US" sz="1200" dirty="0">
              <a:solidFill>
                <a:srgbClr val="0070C0"/>
              </a:solidFill>
              <a:latin typeface="Courier New" charset="0"/>
              <a:ea typeface="Courier New" charset="0"/>
              <a:cs typeface="Courier New" charset="0"/>
            </a:endParaRPr>
          </a:p>
        </p:txBody>
      </p:sp>
      <p:sp>
        <p:nvSpPr>
          <p:cNvPr id="16" name="Rectangle 15"/>
          <p:cNvSpPr/>
          <p:nvPr/>
        </p:nvSpPr>
        <p:spPr>
          <a:xfrm>
            <a:off x="469107" y="4925633"/>
            <a:ext cx="6096000" cy="1754326"/>
          </a:xfrm>
          <a:prstGeom prst="rect">
            <a:avLst/>
          </a:prstGeom>
        </p:spPr>
        <p:txBody>
          <a:bodyPr>
            <a:spAutoFit/>
          </a:bodyPr>
          <a:lstStyle/>
          <a:p>
            <a:pPr marL="285750" indent="-285750" algn="just">
              <a:buFont typeface="Wingdings" charset="2"/>
              <a:buChar char="ü"/>
            </a:pPr>
            <a:r>
              <a:rPr lang="en-US" sz="1600" dirty="0" smtClean="0">
                <a:latin typeface="Avenir Next" charset="0"/>
                <a:ea typeface="Avenir Next" charset="0"/>
                <a:cs typeface="Avenir Next" charset="0"/>
              </a:rPr>
              <a:t>Random Forest ran with </a:t>
            </a:r>
          </a:p>
          <a:p>
            <a:pPr marL="742950" lvl="1" indent="-285750" algn="just">
              <a:buFont typeface="Arial" charset="0"/>
              <a:buChar char="•"/>
            </a:pPr>
            <a:r>
              <a:rPr lang="en-US" dirty="0" err="1" smtClean="0">
                <a:latin typeface="Avenir Next" charset="0"/>
                <a:ea typeface="Avenir Next" charset="0"/>
                <a:cs typeface="Avenir Next" charset="0"/>
              </a:rPr>
              <a:t>nTree</a:t>
            </a:r>
            <a:r>
              <a:rPr lang="en-US" dirty="0" smtClean="0">
                <a:latin typeface="Avenir Next" charset="0"/>
                <a:ea typeface="Avenir Next" charset="0"/>
                <a:cs typeface="Avenir Next" charset="0"/>
              </a:rPr>
              <a:t> =301</a:t>
            </a:r>
          </a:p>
          <a:p>
            <a:pPr marL="742950" lvl="1" indent="-285750" algn="just">
              <a:buFont typeface="Arial" charset="0"/>
              <a:buChar char="•"/>
            </a:pPr>
            <a:r>
              <a:rPr lang="en-US" dirty="0" err="1" smtClean="0">
                <a:latin typeface="Avenir Next" charset="0"/>
                <a:ea typeface="Avenir Next" charset="0"/>
                <a:cs typeface="Avenir Next" charset="0"/>
              </a:rPr>
              <a:t>mTry</a:t>
            </a:r>
            <a:r>
              <a:rPr lang="en-US" dirty="0" smtClean="0">
                <a:latin typeface="Avenir Next" charset="0"/>
                <a:ea typeface="Avenir Next" charset="0"/>
                <a:cs typeface="Avenir Next" charset="0"/>
              </a:rPr>
              <a:t> = </a:t>
            </a:r>
            <a:r>
              <a:rPr lang="en-US" dirty="0" smtClean="0">
                <a:latin typeface="Avenir Next" charset="0"/>
                <a:ea typeface="Avenir Next" charset="0"/>
                <a:cs typeface="Avenir Next" charset="0"/>
              </a:rPr>
              <a:t>6 </a:t>
            </a:r>
            <a:r>
              <a:rPr lang="en-US" sz="1400" dirty="0" smtClean="0">
                <a:latin typeface="Avenir Next" charset="0"/>
                <a:ea typeface="Avenir Next" charset="0"/>
                <a:cs typeface="Avenir Next" charset="0"/>
              </a:rPr>
              <a:t>#Approximate </a:t>
            </a:r>
            <a:r>
              <a:rPr lang="en-US" sz="1400" dirty="0" err="1" smtClean="0">
                <a:latin typeface="Avenir Next" charset="0"/>
                <a:ea typeface="Avenir Next" charset="0"/>
                <a:cs typeface="Avenir Next" charset="0"/>
              </a:rPr>
              <a:t>Sqrt</a:t>
            </a:r>
            <a:r>
              <a:rPr lang="en-US" sz="1400" dirty="0" smtClean="0">
                <a:latin typeface="Avenir Next" charset="0"/>
                <a:ea typeface="Avenir Next" charset="0"/>
                <a:cs typeface="Avenir Next" charset="0"/>
              </a:rPr>
              <a:t> of # of variables</a:t>
            </a:r>
            <a:endParaRPr lang="en-US" dirty="0" smtClean="0">
              <a:latin typeface="Avenir Next" charset="0"/>
              <a:ea typeface="Avenir Next" charset="0"/>
              <a:cs typeface="Avenir Next" charset="0"/>
            </a:endParaRPr>
          </a:p>
          <a:p>
            <a:pPr marL="742950" lvl="1" indent="-285750" algn="just">
              <a:buFont typeface="Arial" charset="0"/>
              <a:buChar char="•"/>
            </a:pPr>
            <a:r>
              <a:rPr lang="en-US" dirty="0" err="1" smtClean="0">
                <a:latin typeface="Avenir Next" charset="0"/>
                <a:ea typeface="Avenir Next" charset="0"/>
                <a:cs typeface="Avenir Next" charset="0"/>
              </a:rPr>
              <a:t>nodesize</a:t>
            </a:r>
            <a:r>
              <a:rPr lang="en-US" dirty="0" smtClean="0">
                <a:latin typeface="Avenir Next" charset="0"/>
                <a:ea typeface="Avenir Next" charset="0"/>
                <a:cs typeface="Avenir Next" charset="0"/>
              </a:rPr>
              <a:t>=395</a:t>
            </a:r>
          </a:p>
          <a:p>
            <a:pPr marL="285750" indent="-285750" algn="just">
              <a:buFont typeface="Wingdings" charset="2"/>
              <a:buChar char="ü"/>
            </a:pPr>
            <a:r>
              <a:rPr lang="en-US" sz="1600" dirty="0" smtClean="0">
                <a:latin typeface="Avenir Next" charset="0"/>
                <a:ea typeface="Avenir Next" charset="0"/>
                <a:cs typeface="Avenir Next" charset="0"/>
              </a:rPr>
              <a:t>OOB error is reported as 12.54 %</a:t>
            </a:r>
          </a:p>
          <a:p>
            <a:pPr marL="285750" indent="-285750" algn="just">
              <a:buFont typeface="Wingdings" charset="2"/>
              <a:buChar char="ü"/>
            </a:pPr>
            <a:endParaRPr lang="en-US" dirty="0">
              <a:latin typeface="Avenir Next" charset="0"/>
              <a:ea typeface="Avenir Next" charset="0"/>
              <a:cs typeface="Avenir Next" charset="0"/>
            </a:endParaRPr>
          </a:p>
        </p:txBody>
      </p:sp>
      <p:sp>
        <p:nvSpPr>
          <p:cNvPr id="18" name="TextBox 1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(2/9)</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874735" y="1454412"/>
            <a:ext cx="5787876" cy="4692348"/>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9107" y="2172013"/>
            <a:ext cx="4991100" cy="2489200"/>
          </a:xfrm>
          <a:prstGeom prst="rect">
            <a:avLst/>
          </a:prstGeom>
          <a:ln>
            <a:solidFill>
              <a:schemeClr val="tx1"/>
            </a:solidFill>
          </a:ln>
        </p:spPr>
      </p:pic>
    </p:spTree>
    <p:extLst>
      <p:ext uri="{BB962C8B-B14F-4D97-AF65-F5344CB8AC3E}">
        <p14:creationId xmlns:p14="http://schemas.microsoft.com/office/powerpoint/2010/main" val="6614060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(3/9)</a:t>
            </a:r>
            <a:endParaRPr lang="en-US" dirty="0"/>
          </a:p>
        </p:txBody>
      </p:sp>
      <p:sp>
        <p:nvSpPr>
          <p:cNvPr id="7" name="Rectangle 6"/>
          <p:cNvSpPr/>
          <p:nvPr/>
        </p:nvSpPr>
        <p:spPr>
          <a:xfrm>
            <a:off x="435655" y="536065"/>
            <a:ext cx="11596688" cy="1569660"/>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Top variables identified as per Mean decrease in Accuracy and Mean decrease in Gini is as per the chart. As we can notice the engineered variables of Total Transactions per month and Total Debit per month has been appreciated to be important as per decrease in GINI. Also, Accuracy wise as well the both in addition to Total Credits per month has come up to be important. </a:t>
            </a:r>
          </a:p>
          <a:p>
            <a:pPr marL="285750" indent="-285750" algn="just">
              <a:buFont typeface="Wingdings" charset="2"/>
              <a:buChar char="ü"/>
            </a:pPr>
            <a:endParaRPr lang="en-US" sz="1600" dirty="0" smtClean="0">
              <a:latin typeface="Avenir Next" charset="0"/>
              <a:ea typeface="Avenir Next" charset="0"/>
              <a:cs typeface="Avenir Next" charset="0"/>
            </a:endParaRPr>
          </a:p>
        </p:txBody>
      </p:sp>
      <p:pic>
        <p:nvPicPr>
          <p:cNvPr id="6" name="Picture 5"/>
          <p:cNvPicPr>
            <a:picLocks noChangeAspect="1"/>
          </p:cNvPicPr>
          <p:nvPr/>
        </p:nvPicPr>
        <p:blipFill>
          <a:blip r:embed="rId2"/>
          <a:stretch>
            <a:fillRect/>
          </a:stretch>
        </p:blipFill>
        <p:spPr>
          <a:xfrm>
            <a:off x="435655" y="1836458"/>
            <a:ext cx="3009900" cy="486414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41786" y="1836458"/>
            <a:ext cx="7962287" cy="4290291"/>
          </a:xfrm>
          <a:prstGeom prst="rect">
            <a:avLst/>
          </a:prstGeom>
          <a:ln>
            <a:solidFill>
              <a:schemeClr val="tx1"/>
            </a:solidFill>
          </a:ln>
        </p:spPr>
      </p:pic>
    </p:spTree>
    <p:extLst>
      <p:ext uri="{BB962C8B-B14F-4D97-AF65-F5344CB8AC3E}">
        <p14:creationId xmlns:p14="http://schemas.microsoft.com/office/powerpoint/2010/main" val="876814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4598" y="736164"/>
            <a:ext cx="3992813" cy="338554"/>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Tuning the Random Forest</a:t>
            </a:r>
          </a:p>
        </p:txBody>
      </p:sp>
      <p:sp>
        <p:nvSpPr>
          <p:cNvPr id="8" name="TextBox 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(4/9)</a:t>
            </a:r>
            <a:endParaRPr lang="en-US" sz="2000" dirty="0"/>
          </a:p>
        </p:txBody>
      </p:sp>
      <p:sp>
        <p:nvSpPr>
          <p:cNvPr id="10" name="Rectangle 9"/>
          <p:cNvSpPr/>
          <p:nvPr/>
        </p:nvSpPr>
        <p:spPr>
          <a:xfrm>
            <a:off x="533872" y="1033356"/>
            <a:ext cx="4624502" cy="1015663"/>
          </a:xfrm>
          <a:prstGeom prst="rect">
            <a:avLst/>
          </a:prstGeom>
        </p:spPr>
        <p:txBody>
          <a:bodyPr wrap="square">
            <a:spAutoFit/>
          </a:bodyPr>
          <a:lstStyle/>
          <a:p>
            <a:r>
              <a:rPr lang="mr-IN" sz="1000" dirty="0">
                <a:solidFill>
                  <a:srgbClr val="0070C0"/>
                </a:solidFill>
                <a:latin typeface="Courier New" charset="0"/>
                <a:ea typeface="Courier New" charset="0"/>
                <a:cs typeface="Courier New" charset="0"/>
              </a:rPr>
              <a:t>## </a:t>
            </a:r>
            <a:r>
              <a:rPr lang="mr-IN" sz="1000" dirty="0" err="1">
                <a:solidFill>
                  <a:srgbClr val="0070C0"/>
                </a:solidFill>
                <a:latin typeface="Courier New" charset="0"/>
                <a:ea typeface="Courier New" charset="0"/>
                <a:cs typeface="Courier New" charset="0"/>
              </a:rPr>
              <a:t>Tuning</a:t>
            </a:r>
            <a:r>
              <a:rPr lang="mr-IN" sz="1000" dirty="0">
                <a:solidFill>
                  <a:srgbClr val="0070C0"/>
                </a:solidFill>
                <a:latin typeface="Courier New" charset="0"/>
                <a:ea typeface="Courier New" charset="0"/>
                <a:cs typeface="Courier New" charset="0"/>
              </a:rPr>
              <a:t> </a:t>
            </a:r>
            <a:r>
              <a:rPr lang="mr-IN" sz="1000" dirty="0" err="1">
                <a:solidFill>
                  <a:srgbClr val="0070C0"/>
                </a:solidFill>
                <a:latin typeface="Courier New" charset="0"/>
                <a:ea typeface="Courier New" charset="0"/>
                <a:cs typeface="Courier New" charset="0"/>
              </a:rPr>
              <a:t>Random</a:t>
            </a:r>
            <a:r>
              <a:rPr lang="mr-IN" sz="1000" dirty="0">
                <a:solidFill>
                  <a:srgbClr val="0070C0"/>
                </a:solidFill>
                <a:latin typeface="Courier New" charset="0"/>
                <a:ea typeface="Courier New" charset="0"/>
                <a:cs typeface="Courier New" charset="0"/>
              </a:rPr>
              <a:t> </a:t>
            </a:r>
            <a:r>
              <a:rPr lang="mr-IN" sz="1000" dirty="0" err="1">
                <a:solidFill>
                  <a:srgbClr val="0070C0"/>
                </a:solidFill>
                <a:latin typeface="Courier New" charset="0"/>
                <a:ea typeface="Courier New" charset="0"/>
                <a:cs typeface="Courier New" charset="0"/>
              </a:rPr>
              <a:t>ForesttRF</a:t>
            </a:r>
            <a:r>
              <a:rPr lang="mr-IN" sz="1000" dirty="0">
                <a:solidFill>
                  <a:srgbClr val="0070C0"/>
                </a:solidFill>
                <a:latin typeface="Courier New" charset="0"/>
                <a:ea typeface="Courier New" charset="0"/>
                <a:cs typeface="Courier New" charset="0"/>
              </a:rPr>
              <a:t> &lt;- </a:t>
            </a:r>
            <a:r>
              <a:rPr lang="mr-IN" sz="1000" dirty="0" err="1">
                <a:solidFill>
                  <a:srgbClr val="0070C0"/>
                </a:solidFill>
                <a:latin typeface="Courier New" charset="0"/>
                <a:ea typeface="Courier New" charset="0"/>
                <a:cs typeface="Courier New" charset="0"/>
              </a:rPr>
              <a:t>tuneRF</a:t>
            </a:r>
            <a:r>
              <a:rPr lang="mr-IN" sz="1000" dirty="0">
                <a:solidFill>
                  <a:srgbClr val="0070C0"/>
                </a:solidFill>
                <a:latin typeface="Courier New" charset="0"/>
                <a:ea typeface="Courier New" charset="0"/>
                <a:cs typeface="Courier New" charset="0"/>
              </a:rPr>
              <a:t>(</a:t>
            </a:r>
            <a:r>
              <a:rPr lang="mr-IN" sz="1000" dirty="0" err="1">
                <a:solidFill>
                  <a:srgbClr val="0070C0"/>
                </a:solidFill>
                <a:latin typeface="Courier New" charset="0"/>
                <a:ea typeface="Courier New" charset="0"/>
                <a:cs typeface="Courier New" charset="0"/>
              </a:rPr>
              <a:t>x</a:t>
            </a:r>
            <a:r>
              <a:rPr lang="mr-IN" sz="1000" dirty="0">
                <a:solidFill>
                  <a:srgbClr val="0070C0"/>
                </a:solidFill>
                <a:latin typeface="Courier New" charset="0"/>
                <a:ea typeface="Courier New" charset="0"/>
                <a:cs typeface="Courier New" charset="0"/>
              </a:rPr>
              <a:t> = </a:t>
            </a:r>
            <a:r>
              <a:rPr lang="mr-IN" sz="1000" dirty="0" err="1">
                <a:solidFill>
                  <a:srgbClr val="0070C0"/>
                </a:solidFill>
                <a:latin typeface="Courier New" charset="0"/>
                <a:ea typeface="Courier New" charset="0"/>
                <a:cs typeface="Courier New" charset="0"/>
              </a:rPr>
              <a:t>RFDF.dev</a:t>
            </a:r>
            <a:r>
              <a:rPr lang="mr-IN" sz="1000" dirty="0">
                <a:solidFill>
                  <a:srgbClr val="0070C0"/>
                </a:solidFill>
                <a:latin typeface="Courier New" charset="0"/>
                <a:ea typeface="Courier New" charset="0"/>
                <a:cs typeface="Courier New" charset="0"/>
              </a:rPr>
              <a:t>[,-</a:t>
            </a:r>
            <a:r>
              <a:rPr lang="mr-IN" sz="1000" dirty="0" err="1">
                <a:solidFill>
                  <a:srgbClr val="0070C0"/>
                </a:solidFill>
                <a:latin typeface="Courier New" charset="0"/>
                <a:ea typeface="Courier New" charset="0"/>
                <a:cs typeface="Courier New" charset="0"/>
              </a:rPr>
              <a:t>c</a:t>
            </a:r>
            <a:r>
              <a:rPr lang="mr-IN" sz="1000" dirty="0">
                <a:solidFill>
                  <a:srgbClr val="0070C0"/>
                </a:solidFill>
                <a:latin typeface="Courier New" charset="0"/>
                <a:ea typeface="Courier New" charset="0"/>
                <a:cs typeface="Courier New" charset="0"/>
              </a:rPr>
              <a:t>(1,2)],               </a:t>
            </a:r>
            <a:r>
              <a:rPr lang="mr-IN" sz="1000" dirty="0" err="1">
                <a:solidFill>
                  <a:srgbClr val="0070C0"/>
                </a:solidFill>
                <a:latin typeface="Courier New" charset="0"/>
                <a:ea typeface="Courier New" charset="0"/>
                <a:cs typeface="Courier New" charset="0"/>
              </a:rPr>
              <a:t>y</a:t>
            </a:r>
            <a:r>
              <a:rPr lang="mr-IN" sz="1000" dirty="0">
                <a:solidFill>
                  <a:srgbClr val="0070C0"/>
                </a:solidFill>
                <a:latin typeface="Courier New" charset="0"/>
                <a:ea typeface="Courier New" charset="0"/>
                <a:cs typeface="Courier New" charset="0"/>
              </a:rPr>
              <a:t>=</a:t>
            </a:r>
            <a:r>
              <a:rPr lang="mr-IN" sz="1000" dirty="0" err="1">
                <a:solidFill>
                  <a:srgbClr val="0070C0"/>
                </a:solidFill>
                <a:latin typeface="Courier New" charset="0"/>
                <a:ea typeface="Courier New" charset="0"/>
                <a:cs typeface="Courier New" charset="0"/>
              </a:rPr>
              <a:t>as.factor</a:t>
            </a:r>
            <a:r>
              <a:rPr lang="mr-IN" sz="1000" dirty="0">
                <a:solidFill>
                  <a:srgbClr val="0070C0"/>
                </a:solidFill>
                <a:latin typeface="Courier New" charset="0"/>
                <a:ea typeface="Courier New" charset="0"/>
                <a:cs typeface="Courier New" charset="0"/>
              </a:rPr>
              <a:t>(</a:t>
            </a:r>
            <a:r>
              <a:rPr lang="mr-IN" sz="1000" dirty="0" err="1">
                <a:solidFill>
                  <a:srgbClr val="0070C0"/>
                </a:solidFill>
                <a:latin typeface="Courier New" charset="0"/>
                <a:ea typeface="Courier New" charset="0"/>
                <a:cs typeface="Courier New" charset="0"/>
              </a:rPr>
              <a:t>RFDF.dev$TARGET</a:t>
            </a:r>
            <a:r>
              <a:rPr lang="mr-IN" sz="1000" dirty="0">
                <a:solidFill>
                  <a:srgbClr val="0070C0"/>
                </a:solidFill>
                <a:latin typeface="Courier New" charset="0"/>
                <a:ea typeface="Courier New" charset="0"/>
                <a:cs typeface="Courier New" charset="0"/>
              </a:rPr>
              <a:t>),              </a:t>
            </a:r>
            <a:r>
              <a:rPr lang="mr-IN" sz="1000" dirty="0" err="1">
                <a:solidFill>
                  <a:srgbClr val="0070C0"/>
                </a:solidFill>
                <a:latin typeface="Courier New" charset="0"/>
                <a:ea typeface="Courier New" charset="0"/>
                <a:cs typeface="Courier New" charset="0"/>
              </a:rPr>
              <a:t>mtryStart</a:t>
            </a:r>
            <a:r>
              <a:rPr lang="mr-IN" sz="1000" dirty="0">
                <a:solidFill>
                  <a:srgbClr val="0070C0"/>
                </a:solidFill>
                <a:latin typeface="Courier New" charset="0"/>
                <a:ea typeface="Courier New" charset="0"/>
                <a:cs typeface="Courier New" charset="0"/>
              </a:rPr>
              <a:t> = </a:t>
            </a:r>
            <a:r>
              <a:rPr lang="en-US" sz="1000" dirty="0">
                <a:solidFill>
                  <a:srgbClr val="0070C0"/>
                </a:solidFill>
                <a:latin typeface="Courier New" charset="0"/>
                <a:ea typeface="Courier New" charset="0"/>
                <a:cs typeface="Courier New" charset="0"/>
              </a:rPr>
              <a:t>6</a:t>
            </a:r>
            <a:r>
              <a:rPr lang="mr-IN" sz="1000" dirty="0" smtClean="0">
                <a:solidFill>
                  <a:srgbClr val="0070C0"/>
                </a:solidFill>
                <a:latin typeface="Courier New" charset="0"/>
                <a:ea typeface="Courier New" charset="0"/>
                <a:cs typeface="Courier New" charset="0"/>
              </a:rPr>
              <a:t>,</a:t>
            </a:r>
            <a:r>
              <a:rPr lang="en-US" sz="1000" dirty="0" smtClean="0">
                <a:solidFill>
                  <a:srgbClr val="0070C0"/>
                </a:solidFill>
                <a:latin typeface="Courier New" charset="0"/>
                <a:ea typeface="Courier New" charset="0"/>
                <a:cs typeface="Courier New" charset="0"/>
              </a:rPr>
              <a:t> </a:t>
            </a:r>
            <a:r>
              <a:rPr lang="mr-IN" sz="1000" dirty="0" err="1" smtClean="0">
                <a:solidFill>
                  <a:srgbClr val="0070C0"/>
                </a:solidFill>
                <a:latin typeface="Courier New" charset="0"/>
                <a:ea typeface="Courier New" charset="0"/>
                <a:cs typeface="Courier New" charset="0"/>
              </a:rPr>
              <a:t>ntreeTry</a:t>
            </a:r>
            <a:r>
              <a:rPr lang="mr-IN" sz="1000" dirty="0" smtClean="0">
                <a:solidFill>
                  <a:srgbClr val="0070C0"/>
                </a:solidFill>
                <a:latin typeface="Courier New" charset="0"/>
                <a:ea typeface="Courier New" charset="0"/>
                <a:cs typeface="Courier New" charset="0"/>
              </a:rPr>
              <a:t>=301</a:t>
            </a:r>
            <a:r>
              <a:rPr lang="mr-IN" sz="1000" dirty="0">
                <a:solidFill>
                  <a:srgbClr val="0070C0"/>
                </a:solidFill>
                <a:latin typeface="Courier New" charset="0"/>
                <a:ea typeface="Courier New" charset="0"/>
                <a:cs typeface="Courier New" charset="0"/>
              </a:rPr>
              <a:t>,               </a:t>
            </a:r>
            <a:r>
              <a:rPr lang="mr-IN" sz="1000" dirty="0" err="1">
                <a:solidFill>
                  <a:srgbClr val="0070C0"/>
                </a:solidFill>
                <a:latin typeface="Courier New" charset="0"/>
                <a:ea typeface="Courier New" charset="0"/>
                <a:cs typeface="Courier New" charset="0"/>
              </a:rPr>
              <a:t>stepFactor</a:t>
            </a:r>
            <a:r>
              <a:rPr lang="mr-IN" sz="1000" dirty="0">
                <a:solidFill>
                  <a:srgbClr val="0070C0"/>
                </a:solidFill>
                <a:latin typeface="Courier New" charset="0"/>
                <a:ea typeface="Courier New" charset="0"/>
                <a:cs typeface="Courier New" charset="0"/>
              </a:rPr>
              <a:t> = </a:t>
            </a:r>
            <a:r>
              <a:rPr lang="mr-IN" sz="1000" dirty="0" smtClean="0">
                <a:solidFill>
                  <a:srgbClr val="0070C0"/>
                </a:solidFill>
                <a:latin typeface="Courier New" charset="0"/>
                <a:ea typeface="Courier New" charset="0"/>
                <a:cs typeface="Courier New" charset="0"/>
              </a:rPr>
              <a:t>1.</a:t>
            </a:r>
            <a:r>
              <a:rPr lang="en-US" sz="1000" dirty="0" smtClean="0">
                <a:solidFill>
                  <a:srgbClr val="0070C0"/>
                </a:solidFill>
                <a:latin typeface="Courier New" charset="0"/>
                <a:ea typeface="Courier New" charset="0"/>
                <a:cs typeface="Courier New" charset="0"/>
              </a:rPr>
              <a:t>4</a:t>
            </a:r>
            <a:r>
              <a:rPr lang="mr-IN" sz="1000" dirty="0" smtClean="0">
                <a:solidFill>
                  <a:srgbClr val="0070C0"/>
                </a:solidFill>
                <a:latin typeface="Courier New" charset="0"/>
                <a:ea typeface="Courier New" charset="0"/>
                <a:cs typeface="Courier New" charset="0"/>
              </a:rPr>
              <a:t>5</a:t>
            </a:r>
            <a:r>
              <a:rPr lang="mr-IN" sz="1000" dirty="0">
                <a:solidFill>
                  <a:srgbClr val="0070C0"/>
                </a:solidFill>
                <a:latin typeface="Courier New" charset="0"/>
                <a:ea typeface="Courier New" charset="0"/>
                <a:cs typeface="Courier New" charset="0"/>
              </a:rPr>
              <a:t>, </a:t>
            </a:r>
            <a:r>
              <a:rPr lang="mr-IN" sz="1000" dirty="0" err="1" smtClean="0">
                <a:solidFill>
                  <a:srgbClr val="0070C0"/>
                </a:solidFill>
                <a:latin typeface="Courier New" charset="0"/>
                <a:ea typeface="Courier New" charset="0"/>
                <a:cs typeface="Courier New" charset="0"/>
              </a:rPr>
              <a:t>improve</a:t>
            </a:r>
            <a:r>
              <a:rPr lang="mr-IN" sz="1000" dirty="0" smtClean="0">
                <a:solidFill>
                  <a:srgbClr val="0070C0"/>
                </a:solidFill>
                <a:latin typeface="Courier New" charset="0"/>
                <a:ea typeface="Courier New" charset="0"/>
                <a:cs typeface="Courier New" charset="0"/>
              </a:rPr>
              <a:t> </a:t>
            </a:r>
            <a:r>
              <a:rPr lang="mr-IN" sz="1000" dirty="0">
                <a:solidFill>
                  <a:srgbClr val="0070C0"/>
                </a:solidFill>
                <a:latin typeface="Courier New" charset="0"/>
                <a:ea typeface="Courier New" charset="0"/>
                <a:cs typeface="Courier New" charset="0"/>
              </a:rPr>
              <a:t>= </a:t>
            </a:r>
            <a:r>
              <a:rPr lang="mr-IN" sz="1000" dirty="0" smtClean="0">
                <a:solidFill>
                  <a:srgbClr val="0070C0"/>
                </a:solidFill>
                <a:latin typeface="Courier New" charset="0"/>
                <a:ea typeface="Courier New" charset="0"/>
                <a:cs typeface="Courier New" charset="0"/>
              </a:rPr>
              <a:t>0.00005</a:t>
            </a:r>
            <a:r>
              <a:rPr lang="en-US" sz="1000" dirty="0" smtClean="0">
                <a:solidFill>
                  <a:srgbClr val="0070C0"/>
                </a:solidFill>
                <a:latin typeface="Courier New" charset="0"/>
                <a:ea typeface="Courier New" charset="0"/>
                <a:cs typeface="Courier New" charset="0"/>
              </a:rPr>
              <a:t>,</a:t>
            </a:r>
            <a:r>
              <a:rPr lang="mr-IN" sz="1000" dirty="0" err="1" smtClean="0">
                <a:solidFill>
                  <a:srgbClr val="0070C0"/>
                </a:solidFill>
                <a:latin typeface="Courier New" charset="0"/>
                <a:ea typeface="Courier New" charset="0"/>
                <a:cs typeface="Courier New" charset="0"/>
              </a:rPr>
              <a:t>trace</a:t>
            </a:r>
            <a:r>
              <a:rPr lang="mr-IN" sz="1000" dirty="0" smtClean="0">
                <a:solidFill>
                  <a:srgbClr val="0070C0"/>
                </a:solidFill>
                <a:latin typeface="Courier New" charset="0"/>
                <a:ea typeface="Courier New" charset="0"/>
                <a:cs typeface="Courier New" charset="0"/>
              </a:rPr>
              <a:t>=TRUE</a:t>
            </a:r>
            <a:r>
              <a:rPr lang="mr-IN" sz="1000" dirty="0">
                <a:solidFill>
                  <a:srgbClr val="0070C0"/>
                </a:solidFill>
                <a:latin typeface="Courier New" charset="0"/>
                <a:ea typeface="Courier New" charset="0"/>
                <a:cs typeface="Courier New" charset="0"/>
              </a:rPr>
              <a:t>,               </a:t>
            </a:r>
            <a:r>
              <a:rPr lang="mr-IN" sz="1000" dirty="0" err="1">
                <a:solidFill>
                  <a:srgbClr val="0070C0"/>
                </a:solidFill>
                <a:latin typeface="Courier New" charset="0"/>
                <a:ea typeface="Courier New" charset="0"/>
                <a:cs typeface="Courier New" charset="0"/>
              </a:rPr>
              <a:t>plot</a:t>
            </a:r>
            <a:r>
              <a:rPr lang="mr-IN" sz="1000" dirty="0">
                <a:solidFill>
                  <a:srgbClr val="0070C0"/>
                </a:solidFill>
                <a:latin typeface="Courier New" charset="0"/>
                <a:ea typeface="Courier New" charset="0"/>
                <a:cs typeface="Courier New" charset="0"/>
              </a:rPr>
              <a:t> = TRUE,              </a:t>
            </a:r>
            <a:r>
              <a:rPr lang="mr-IN" sz="1000" dirty="0" err="1">
                <a:solidFill>
                  <a:srgbClr val="0070C0"/>
                </a:solidFill>
                <a:latin typeface="Courier New" charset="0"/>
                <a:ea typeface="Courier New" charset="0"/>
                <a:cs typeface="Courier New" charset="0"/>
              </a:rPr>
              <a:t>doBest</a:t>
            </a:r>
            <a:r>
              <a:rPr lang="mr-IN" sz="1000" dirty="0">
                <a:solidFill>
                  <a:srgbClr val="0070C0"/>
                </a:solidFill>
                <a:latin typeface="Courier New" charset="0"/>
                <a:ea typeface="Courier New" charset="0"/>
                <a:cs typeface="Courier New" charset="0"/>
              </a:rPr>
              <a:t> = TRUE,              </a:t>
            </a:r>
            <a:r>
              <a:rPr lang="mr-IN" sz="1000" dirty="0" err="1">
                <a:solidFill>
                  <a:srgbClr val="0070C0"/>
                </a:solidFill>
                <a:latin typeface="Courier New" charset="0"/>
                <a:ea typeface="Courier New" charset="0"/>
                <a:cs typeface="Courier New" charset="0"/>
              </a:rPr>
              <a:t>nodesize</a:t>
            </a:r>
            <a:r>
              <a:rPr lang="mr-IN" sz="1000" dirty="0">
                <a:solidFill>
                  <a:srgbClr val="0070C0"/>
                </a:solidFill>
                <a:latin typeface="Courier New" charset="0"/>
                <a:ea typeface="Courier New" charset="0"/>
                <a:cs typeface="Courier New" charset="0"/>
              </a:rPr>
              <a:t> = 395, </a:t>
            </a:r>
            <a:r>
              <a:rPr lang="mr-IN" sz="1000" dirty="0" err="1" smtClean="0">
                <a:solidFill>
                  <a:srgbClr val="0070C0"/>
                </a:solidFill>
                <a:latin typeface="Courier New" charset="0"/>
                <a:ea typeface="Courier New" charset="0"/>
                <a:cs typeface="Courier New" charset="0"/>
              </a:rPr>
              <a:t>importance</a:t>
            </a:r>
            <a:r>
              <a:rPr lang="mr-IN" sz="1000" dirty="0" smtClean="0">
                <a:solidFill>
                  <a:srgbClr val="0070C0"/>
                </a:solidFill>
                <a:latin typeface="Courier New" charset="0"/>
                <a:ea typeface="Courier New" charset="0"/>
                <a:cs typeface="Courier New" charset="0"/>
              </a:rPr>
              <a:t>=TRUE</a:t>
            </a:r>
            <a:r>
              <a:rPr lang="mr-IN" sz="1000" dirty="0">
                <a:solidFill>
                  <a:srgbClr val="0070C0"/>
                </a:solidFill>
                <a:latin typeface="Courier New" charset="0"/>
                <a:ea typeface="Courier New" charset="0"/>
                <a:cs typeface="Courier New" charset="0"/>
              </a:rPr>
              <a:t>)</a:t>
            </a:r>
            <a:endParaRPr lang="en-US" sz="1000" dirty="0">
              <a:solidFill>
                <a:srgbClr val="0070C0"/>
              </a:solidFill>
              <a:latin typeface="Courier New" charset="0"/>
              <a:ea typeface="Courier New" charset="0"/>
              <a:cs typeface="Courier New" charset="0"/>
            </a:endParaRPr>
          </a:p>
        </p:txBody>
      </p:sp>
      <p:grpSp>
        <p:nvGrpSpPr>
          <p:cNvPr id="14" name="Group 13"/>
          <p:cNvGrpSpPr/>
          <p:nvPr/>
        </p:nvGrpSpPr>
        <p:grpSpPr>
          <a:xfrm>
            <a:off x="354598" y="5617719"/>
            <a:ext cx="11189380" cy="1015663"/>
            <a:chOff x="-5319898" y="3082547"/>
            <a:chExt cx="11189380" cy="958747"/>
          </a:xfrm>
        </p:grpSpPr>
        <p:sp>
          <p:nvSpPr>
            <p:cNvPr id="12" name="Rectangle 11"/>
            <p:cNvSpPr/>
            <p:nvPr/>
          </p:nvSpPr>
          <p:spPr>
            <a:xfrm>
              <a:off x="-5319898" y="3082547"/>
              <a:ext cx="3067475" cy="958747"/>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With the parameters of </a:t>
              </a:r>
              <a:r>
                <a:rPr lang="mr-IN" dirty="0" smtClean="0">
                  <a:latin typeface="Avenir Next" charset="0"/>
                  <a:ea typeface="Avenir Next" charset="0"/>
                  <a:cs typeface="Avenir Next" charset="0"/>
                </a:rPr>
                <a:t>–</a:t>
              </a:r>
              <a:endParaRPr lang="en-US" dirty="0" smtClean="0">
                <a:latin typeface="Avenir Next" charset="0"/>
                <a:ea typeface="Avenir Next" charset="0"/>
                <a:cs typeface="Avenir Next" charset="0"/>
              </a:endParaRPr>
            </a:p>
            <a:p>
              <a:pPr marL="742950" lvl="1" indent="-285750" algn="just">
                <a:buFont typeface="Arial" charset="0"/>
                <a:buChar char="•"/>
              </a:pPr>
              <a:r>
                <a:rPr lang="en-US" sz="1400" dirty="0" err="1" smtClean="0">
                  <a:latin typeface="Avenir Next" charset="0"/>
                  <a:ea typeface="Avenir Next" charset="0"/>
                  <a:cs typeface="Avenir Next" charset="0"/>
                </a:rPr>
                <a:t>mtry</a:t>
              </a:r>
              <a:r>
                <a:rPr lang="en-US" sz="1400" dirty="0" smtClean="0">
                  <a:latin typeface="Avenir Next" charset="0"/>
                  <a:ea typeface="Avenir Next" charset="0"/>
                  <a:cs typeface="Avenir Next" charset="0"/>
                </a:rPr>
                <a:t>=6</a:t>
              </a:r>
            </a:p>
            <a:p>
              <a:pPr marL="742950" lvl="1" indent="-285750" algn="just">
                <a:buFont typeface="Arial" charset="0"/>
                <a:buChar char="•"/>
              </a:pPr>
              <a:r>
                <a:rPr lang="en-US" sz="1400" dirty="0" err="1" smtClean="0">
                  <a:latin typeface="Avenir Next" charset="0"/>
                  <a:ea typeface="Avenir Next" charset="0"/>
                  <a:cs typeface="Avenir Next" charset="0"/>
                </a:rPr>
                <a:t>ntreeTry</a:t>
              </a:r>
              <a:r>
                <a:rPr lang="en-US" sz="1400" dirty="0" smtClean="0">
                  <a:latin typeface="Avenir Next" charset="0"/>
                  <a:ea typeface="Avenir Next" charset="0"/>
                  <a:cs typeface="Avenir Next" charset="0"/>
                </a:rPr>
                <a:t>=301</a:t>
              </a:r>
            </a:p>
            <a:p>
              <a:pPr marL="742950" lvl="1" indent="-285750" algn="just">
                <a:buFont typeface="Arial" charset="0"/>
                <a:buChar char="•"/>
              </a:pPr>
              <a:r>
                <a:rPr lang="en-US" sz="1400" dirty="0" err="1">
                  <a:latin typeface="Avenir Next" charset="0"/>
                  <a:ea typeface="Avenir Next" charset="0"/>
                  <a:cs typeface="Avenir Next" charset="0"/>
                </a:rPr>
                <a:t>stepFactor</a:t>
              </a:r>
              <a:r>
                <a:rPr lang="en-US" sz="1400" dirty="0">
                  <a:latin typeface="Avenir Next" charset="0"/>
                  <a:ea typeface="Avenir Next" charset="0"/>
                  <a:cs typeface="Avenir Next" charset="0"/>
                </a:rPr>
                <a:t> = </a:t>
              </a:r>
              <a:r>
                <a:rPr lang="en-US" sz="1400" dirty="0" smtClean="0">
                  <a:latin typeface="Avenir Next" charset="0"/>
                  <a:ea typeface="Avenir Next" charset="0"/>
                  <a:cs typeface="Avenir Next" charset="0"/>
                </a:rPr>
                <a:t>1.45</a:t>
              </a:r>
            </a:p>
          </p:txBody>
        </p:sp>
        <p:sp>
          <p:nvSpPr>
            <p:cNvPr id="13" name="TextBox 12"/>
            <p:cNvSpPr txBox="1"/>
            <p:nvPr/>
          </p:nvSpPr>
          <p:spPr>
            <a:xfrm>
              <a:off x="254744" y="3082547"/>
              <a:ext cx="5614738" cy="552005"/>
            </a:xfrm>
            <a:prstGeom prst="rect">
              <a:avLst/>
            </a:prstGeom>
            <a:noFill/>
          </p:spPr>
          <p:txBody>
            <a:bodyPr wrap="square" rtlCol="0">
              <a:spAutoFit/>
            </a:bodyPr>
            <a:lstStyle/>
            <a:p>
              <a:pPr marL="285750" indent="-285750">
                <a:buFont typeface="Wingdings" charset="2"/>
                <a:buChar char="ü"/>
              </a:pPr>
              <a:r>
                <a:rPr lang="en-US" sz="1600" dirty="0" smtClean="0">
                  <a:latin typeface="Avenir Next" charset="0"/>
                  <a:ea typeface="Avenir Next" charset="0"/>
                  <a:cs typeface="Avenir Next" charset="0"/>
                </a:rPr>
                <a:t>The Tune RF method helped identify the optimum number of variables as 8. </a:t>
              </a:r>
              <a:endParaRPr lang="en-US" sz="1600" dirty="0"/>
            </a:p>
          </p:txBody>
        </p:sp>
      </p:grpSp>
      <p:sp>
        <p:nvSpPr>
          <p:cNvPr id="5" name="Rectangle 4"/>
          <p:cNvSpPr/>
          <p:nvPr/>
        </p:nvSpPr>
        <p:spPr>
          <a:xfrm>
            <a:off x="2351004" y="6038022"/>
            <a:ext cx="2590800" cy="523220"/>
          </a:xfrm>
          <a:prstGeom prst="rect">
            <a:avLst/>
          </a:prstGeom>
        </p:spPr>
        <p:txBody>
          <a:bodyPr wrap="square">
            <a:spAutoFit/>
          </a:bodyPr>
          <a:lstStyle/>
          <a:p>
            <a:pPr marL="742950" lvl="1" indent="-285750" algn="just">
              <a:buFont typeface="Arial" charset="0"/>
              <a:buChar char="•"/>
            </a:pPr>
            <a:r>
              <a:rPr lang="it-IT" sz="1400" dirty="0" err="1">
                <a:latin typeface="Avenir Next" charset="0"/>
                <a:ea typeface="Avenir Next" charset="0"/>
                <a:cs typeface="Avenir Next" charset="0"/>
              </a:rPr>
              <a:t>improve</a:t>
            </a:r>
            <a:r>
              <a:rPr lang="it-IT" sz="1400" dirty="0">
                <a:latin typeface="Avenir Next" charset="0"/>
                <a:ea typeface="Avenir Next" charset="0"/>
                <a:cs typeface="Avenir Next" charset="0"/>
              </a:rPr>
              <a:t> = 0.00005</a:t>
            </a:r>
            <a:endParaRPr lang="en-US" sz="1400" dirty="0">
              <a:latin typeface="Avenir Next" charset="0"/>
              <a:ea typeface="Avenir Next" charset="0"/>
              <a:cs typeface="Avenir Next" charset="0"/>
            </a:endParaRPr>
          </a:p>
          <a:p>
            <a:pPr marL="742950" lvl="1" indent="-285750" algn="just">
              <a:buFont typeface="Arial" charset="0"/>
              <a:buChar char="•"/>
            </a:pPr>
            <a:r>
              <a:rPr lang="en-US" sz="1400" dirty="0" err="1">
                <a:latin typeface="Avenir Next" charset="0"/>
                <a:ea typeface="Avenir Next" charset="0"/>
                <a:cs typeface="Avenir Next" charset="0"/>
              </a:rPr>
              <a:t>nodesize</a:t>
            </a:r>
            <a:r>
              <a:rPr lang="en-US" sz="1400" dirty="0">
                <a:latin typeface="Avenir Next" charset="0"/>
                <a:ea typeface="Avenir Next" charset="0"/>
                <a:cs typeface="Avenir Next" charset="0"/>
              </a:rPr>
              <a:t> = 395</a:t>
            </a:r>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969336" y="847091"/>
            <a:ext cx="5574642" cy="4191000"/>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72" y="2049019"/>
            <a:ext cx="4994092" cy="3354254"/>
          </a:xfrm>
          <a:prstGeom prst="rect">
            <a:avLst/>
          </a:prstGeom>
          <a:ln>
            <a:solidFill>
              <a:schemeClr val="tx1"/>
            </a:solidFill>
          </a:ln>
        </p:spPr>
      </p:pic>
    </p:spTree>
    <p:extLst>
      <p:ext uri="{BB962C8B-B14F-4D97-AF65-F5344CB8AC3E}">
        <p14:creationId xmlns:p14="http://schemas.microsoft.com/office/powerpoint/2010/main" val="5896082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104" y="507392"/>
            <a:ext cx="11703885" cy="646331"/>
          </a:xfrm>
          <a:prstGeom prst="rect">
            <a:avLst/>
          </a:prstGeom>
        </p:spPr>
        <p:txBody>
          <a:bodyPr wrap="square">
            <a:spAutoFit/>
          </a:bodyPr>
          <a:lstStyle/>
          <a:p>
            <a:pPr marL="285750" indent="-285750" algn="just">
              <a:buFont typeface="Wingdings" charset="2"/>
              <a:buChar char="ü"/>
            </a:pPr>
            <a:endParaRPr lang="en-US" dirty="0">
              <a:latin typeface="Avenir Next" charset="0"/>
              <a:ea typeface="Avenir Next" charset="0"/>
              <a:cs typeface="Avenir Next" charset="0"/>
            </a:endParaRPr>
          </a:p>
          <a:p>
            <a:pPr marL="285750" indent="-285750" algn="just">
              <a:buFont typeface="Wingdings" charset="2"/>
              <a:buChar char="ü"/>
            </a:pPr>
            <a:r>
              <a:rPr lang="en-US" dirty="0" smtClean="0">
                <a:latin typeface="Avenir Next" charset="0"/>
                <a:ea typeface="Avenir Next" charset="0"/>
                <a:cs typeface="Avenir Next" charset="0"/>
              </a:rPr>
              <a:t>Variable importance as obtained from tuned Random Forest. Highlighting the engineered variables. </a:t>
            </a:r>
            <a:endParaRPr lang="en-US" dirty="0"/>
          </a:p>
        </p:txBody>
      </p:sp>
      <p:sp>
        <p:nvSpPr>
          <p:cNvPr id="15" name="Rectangle 14"/>
          <p:cNvSpPr/>
          <p:nvPr/>
        </p:nvSpPr>
        <p:spPr>
          <a:xfrm>
            <a:off x="3834276" y="5630925"/>
            <a:ext cx="7457060" cy="1077218"/>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Tuned Random Forest has changed the importance order of the variables. SCR is the most important in terms of GINI and Accuracy. Also, significance of engineered variables is clearly visible. </a:t>
            </a:r>
          </a:p>
        </p:txBody>
      </p:sp>
      <p:sp>
        <p:nvSpPr>
          <p:cNvPr id="18" name="TextBox 1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(5/9)</a:t>
            </a:r>
            <a:endParaRPr lang="en-US" dirty="0"/>
          </a:p>
        </p:txBody>
      </p:sp>
      <p:pic>
        <p:nvPicPr>
          <p:cNvPr id="4" name="Picture 3"/>
          <p:cNvPicPr>
            <a:picLocks noChangeAspect="1"/>
          </p:cNvPicPr>
          <p:nvPr/>
        </p:nvPicPr>
        <p:blipFill>
          <a:blip r:embed="rId2"/>
          <a:stretch>
            <a:fillRect/>
          </a:stretch>
        </p:blipFill>
        <p:spPr>
          <a:xfrm>
            <a:off x="476250" y="1244602"/>
            <a:ext cx="3009900" cy="4686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228" y="1371291"/>
            <a:ext cx="7503608" cy="4406053"/>
          </a:xfrm>
          <a:prstGeom prst="rect">
            <a:avLst/>
          </a:prstGeom>
          <a:ln>
            <a:solidFill>
              <a:schemeClr val="tx1"/>
            </a:solidFill>
          </a:ln>
        </p:spPr>
      </p:pic>
    </p:spTree>
    <p:extLst>
      <p:ext uri="{BB962C8B-B14F-4D97-AF65-F5344CB8AC3E}">
        <p14:creationId xmlns:p14="http://schemas.microsoft.com/office/powerpoint/2010/main" val="1056159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7670" y="1095342"/>
            <a:ext cx="10879276" cy="1400383"/>
          </a:xfrm>
          <a:prstGeom prst="rect">
            <a:avLst/>
          </a:prstGeom>
        </p:spPr>
        <p:txBody>
          <a:bodyPr wrap="square">
            <a:spAutoFit/>
          </a:bodyPr>
          <a:lstStyle/>
          <a:p>
            <a:r>
              <a:rPr lang="en-US" sz="1600" dirty="0" smtClean="0">
                <a:latin typeface="Avenir Next" charset="0"/>
                <a:ea typeface="Avenir Next" charset="0"/>
                <a:cs typeface="Avenir Next" charset="0"/>
              </a:rPr>
              <a:t>Team analyzed the data and identified that </a:t>
            </a:r>
            <a:r>
              <a:rPr lang="mr-IN" sz="1600" dirty="0" smtClean="0">
                <a:latin typeface="Avenir Next" charset="0"/>
                <a:ea typeface="Avenir Next" charset="0"/>
                <a:cs typeface="Avenir Next" charset="0"/>
              </a:rPr>
              <a:t>–</a:t>
            </a:r>
            <a:r>
              <a:rPr lang="en-US" sz="1600" dirty="0" smtClean="0">
                <a:latin typeface="Avenir Next" charset="0"/>
                <a:ea typeface="Avenir Next" charset="0"/>
                <a:cs typeface="Avenir Next" charset="0"/>
              </a:rPr>
              <a:t> </a:t>
            </a:r>
          </a:p>
          <a:p>
            <a:endParaRPr lang="en-US" sz="1100" dirty="0">
              <a:latin typeface="Avenir Next" charset="0"/>
              <a:ea typeface="Avenir Next" charset="0"/>
              <a:cs typeface="Avenir Next" charset="0"/>
            </a:endParaRPr>
          </a:p>
          <a:p>
            <a:pPr marL="285750" indent="-285750">
              <a:buFont typeface="Wingdings" charset="2"/>
              <a:buChar char="ü"/>
            </a:pPr>
            <a:r>
              <a:rPr lang="en-US" sz="1400" dirty="0" smtClean="0">
                <a:latin typeface="Avenir Next" charset="0"/>
                <a:ea typeface="Avenir Next" charset="0"/>
                <a:cs typeface="Avenir Next" charset="0"/>
              </a:rPr>
              <a:t>There are 20000 unique customer records spread across 40 attributes (variables) describing demographic, behavioral and banking transaction related information. </a:t>
            </a:r>
          </a:p>
          <a:p>
            <a:pPr marL="285750" indent="-285750">
              <a:buFont typeface="Wingdings" charset="2"/>
              <a:buChar char="ü"/>
            </a:pPr>
            <a:r>
              <a:rPr lang="en-US" sz="1400" dirty="0" smtClean="0">
                <a:latin typeface="Avenir Next" charset="0"/>
                <a:ea typeface="Avenir Next" charset="0"/>
                <a:cs typeface="Avenir Next" charset="0"/>
              </a:rPr>
              <a:t>The 40 variables along with their classes are </a:t>
            </a:r>
            <a:r>
              <a:rPr lang="mr-IN" sz="1400" dirty="0" smtClean="0">
                <a:latin typeface="Avenir Next" charset="0"/>
                <a:ea typeface="Avenir Next" charset="0"/>
                <a:cs typeface="Avenir Next" charset="0"/>
              </a:rPr>
              <a:t>–</a:t>
            </a:r>
            <a:r>
              <a:rPr lang="en-US" sz="1400" dirty="0" smtClean="0">
                <a:latin typeface="Avenir Next" charset="0"/>
                <a:ea typeface="Avenir Next" charset="0"/>
                <a:cs typeface="Avenir Next" charset="0"/>
              </a:rPr>
              <a:t> </a:t>
            </a:r>
          </a:p>
          <a:p>
            <a:endParaRPr lang="en-US" sz="1600" dirty="0">
              <a:latin typeface="Avenir Next" charset="0"/>
              <a:ea typeface="Avenir Next" charset="0"/>
              <a:cs typeface="Avenir Next" charset="0"/>
            </a:endParaRPr>
          </a:p>
        </p:txBody>
      </p:sp>
      <p:sp>
        <p:nvSpPr>
          <p:cNvPr id="4" name="TextBox 3"/>
          <p:cNvSpPr txBox="1"/>
          <p:nvPr/>
        </p:nvSpPr>
        <p:spPr>
          <a:xfrm>
            <a:off x="131679" y="786633"/>
            <a:ext cx="2779298" cy="369332"/>
          </a:xfrm>
          <a:prstGeom prst="rect">
            <a:avLst/>
          </a:prstGeom>
          <a:noFill/>
        </p:spPr>
        <p:txBody>
          <a:bodyPr wrap="square" rtlCol="0">
            <a:spAutoFit/>
          </a:bodyPr>
          <a:lstStyle/>
          <a:p>
            <a:r>
              <a:rPr lang="en-US" i="1" u="sng" dirty="0" smtClean="0">
                <a:latin typeface="Avenir Next" charset="0"/>
                <a:ea typeface="Avenir Next" charset="0"/>
                <a:cs typeface="Avenir Next" charset="0"/>
              </a:rPr>
              <a:t>DATASET</a:t>
            </a:r>
            <a:endParaRPr lang="en-US" i="1" u="sng" dirty="0">
              <a:latin typeface="Avenir Next" charset="0"/>
              <a:ea typeface="Avenir Next" charset="0"/>
              <a:cs typeface="Avenir Next" charset="0"/>
            </a:endParaRPr>
          </a:p>
        </p:txBody>
      </p:sp>
      <p:pic>
        <p:nvPicPr>
          <p:cNvPr id="14" name="Picture 13"/>
          <p:cNvPicPr>
            <a:picLocks noChangeAspect="1"/>
          </p:cNvPicPr>
          <p:nvPr/>
        </p:nvPicPr>
        <p:blipFill>
          <a:blip r:embed="rId2"/>
          <a:stretch>
            <a:fillRect/>
          </a:stretch>
        </p:blipFill>
        <p:spPr>
          <a:xfrm>
            <a:off x="2454442" y="2323766"/>
            <a:ext cx="3048000" cy="4279900"/>
          </a:xfrm>
          <a:prstGeom prst="rect">
            <a:avLst/>
          </a:prstGeom>
        </p:spPr>
      </p:pic>
      <p:pic>
        <p:nvPicPr>
          <p:cNvPr id="16" name="Picture 15"/>
          <p:cNvPicPr>
            <a:picLocks noChangeAspect="1"/>
          </p:cNvPicPr>
          <p:nvPr/>
        </p:nvPicPr>
        <p:blipFill>
          <a:blip r:embed="rId3"/>
          <a:stretch>
            <a:fillRect/>
          </a:stretch>
        </p:blipFill>
        <p:spPr>
          <a:xfrm>
            <a:off x="6077308" y="2323766"/>
            <a:ext cx="3238500" cy="4279900"/>
          </a:xfrm>
          <a:prstGeom prst="rect">
            <a:avLst/>
          </a:prstGeom>
        </p:spPr>
      </p:pic>
      <p:sp>
        <p:nvSpPr>
          <p:cNvPr id="17" name="TextBox 16"/>
          <p:cNvSpPr txBox="1"/>
          <p:nvPr/>
        </p:nvSpPr>
        <p:spPr>
          <a:xfrm>
            <a:off x="24059" y="63825"/>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Dataset Overview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1/3</a:t>
            </a:r>
            <a:endParaRPr lang="en-US" sz="3200" dirty="0">
              <a:latin typeface="Copperplate Gothic Bold" charset="0"/>
              <a:ea typeface="Copperplate Gothic Bold" charset="0"/>
              <a:cs typeface="Copperplate Gothic Bold" charset="0"/>
            </a:endParaRPr>
          </a:p>
        </p:txBody>
      </p:sp>
    </p:spTree>
    <p:extLst>
      <p:ext uri="{BB962C8B-B14F-4D97-AF65-F5344CB8AC3E}">
        <p14:creationId xmlns:p14="http://schemas.microsoft.com/office/powerpoint/2010/main" val="2020862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241" y="949786"/>
            <a:ext cx="11145921" cy="1569660"/>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Once the tuned Random Forest is generated, </a:t>
            </a:r>
          </a:p>
          <a:p>
            <a:pPr marL="742950" lvl="1" indent="-285750" algn="just">
              <a:buFont typeface="Arial" charset="0"/>
              <a:buChar char="•"/>
            </a:pPr>
            <a:r>
              <a:rPr lang="en-US" sz="1600" dirty="0" smtClean="0">
                <a:latin typeface="Avenir Next" charset="0"/>
                <a:ea typeface="Avenir Next" charset="0"/>
                <a:cs typeface="Avenir Next" charset="0"/>
              </a:rPr>
              <a:t>Obtain the prediction score and class. </a:t>
            </a:r>
          </a:p>
          <a:p>
            <a:pPr marL="742950" lvl="1" indent="-285750" algn="just">
              <a:buFont typeface="Arial" charset="0"/>
              <a:buChar char="•"/>
            </a:pPr>
            <a:r>
              <a:rPr lang="en-US" sz="1600" dirty="0" smtClean="0">
                <a:latin typeface="Avenir Next" charset="0"/>
                <a:ea typeface="Avenir Next" charset="0"/>
                <a:cs typeface="Avenir Next" charset="0"/>
              </a:rPr>
              <a:t>Append the 2 new variables </a:t>
            </a:r>
            <a:r>
              <a:rPr lang="en-US" sz="1600" dirty="0" err="1" smtClean="0">
                <a:latin typeface="Avenir Next" charset="0"/>
                <a:ea typeface="Avenir Next" charset="0"/>
                <a:cs typeface="Avenir Next" charset="0"/>
              </a:rPr>
              <a:t>predict.class</a:t>
            </a:r>
            <a:r>
              <a:rPr lang="en-US" sz="1600" dirty="0" smtClean="0">
                <a:latin typeface="Avenir Next" charset="0"/>
                <a:ea typeface="Avenir Next" charset="0"/>
                <a:cs typeface="Avenir Next" charset="0"/>
              </a:rPr>
              <a:t>, predict.score.0 and predict.score.1 to the development data.</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endParaRPr lang="en-US" sz="1600" dirty="0" smtClean="0">
              <a:latin typeface="Avenir Next" charset="0"/>
              <a:ea typeface="Avenir Next" charset="0"/>
              <a:cs typeface="Avenir Next" charset="0"/>
            </a:endParaRPr>
          </a:p>
        </p:txBody>
      </p:sp>
      <p:sp>
        <p:nvSpPr>
          <p:cNvPr id="7" name="Rectangle 6"/>
          <p:cNvSpPr/>
          <p:nvPr/>
        </p:nvSpPr>
        <p:spPr>
          <a:xfrm>
            <a:off x="131679" y="765120"/>
            <a:ext cx="47451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Identifying Predict Class </a:t>
            </a:r>
            <a:r>
              <a:rPr lang="en-US" i="1" u="sng" smtClean="0">
                <a:latin typeface="Avenir Next" charset="0"/>
                <a:ea typeface="Avenir Next" charset="0"/>
                <a:cs typeface="Avenir Next" charset="0"/>
              </a:rPr>
              <a:t>and Score</a:t>
            </a:r>
            <a:endParaRPr lang="en-US" i="1" u="sng" dirty="0">
              <a:latin typeface="Avenir Next" charset="0"/>
              <a:ea typeface="Avenir Next" charset="0"/>
              <a:cs typeface="Avenir Next" charset="0"/>
            </a:endParaRPr>
          </a:p>
        </p:txBody>
      </p:sp>
      <p:sp>
        <p:nvSpPr>
          <p:cNvPr id="8" name="TextBox 7"/>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(6/9)</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5032" y="2133600"/>
            <a:ext cx="9464842" cy="4347411"/>
          </a:xfrm>
          <a:prstGeom prst="rect">
            <a:avLst/>
          </a:prstGeom>
          <a:ln>
            <a:solidFill>
              <a:schemeClr val="tx1"/>
            </a:solidFill>
          </a:ln>
        </p:spPr>
      </p:pic>
    </p:spTree>
    <p:extLst>
      <p:ext uri="{BB962C8B-B14F-4D97-AF65-F5344CB8AC3E}">
        <p14:creationId xmlns:p14="http://schemas.microsoft.com/office/powerpoint/2010/main" val="19158193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48" y="1049703"/>
            <a:ext cx="11145921" cy="830997"/>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next step is to group the development set based on </a:t>
            </a:r>
            <a:r>
              <a:rPr lang="en-US" sz="1600" dirty="0" err="1" smtClean="0">
                <a:latin typeface="Avenir Next" charset="0"/>
                <a:ea typeface="Avenir Next" charset="0"/>
                <a:cs typeface="Avenir Next" charset="0"/>
              </a:rPr>
              <a:t>predict.score</a:t>
            </a:r>
            <a:r>
              <a:rPr lang="en-US" sz="1600" dirty="0" smtClean="0">
                <a:latin typeface="Avenir Next" charset="0"/>
                <a:ea typeface="Avenir Next" charset="0"/>
                <a:cs typeface="Avenir Next" charset="0"/>
              </a:rPr>
              <a:t> into 10 groups. </a:t>
            </a:r>
          </a:p>
          <a:p>
            <a:pPr marL="285750" indent="-285750" algn="just">
              <a:buFont typeface="Wingdings" charset="2"/>
              <a:buChar char="ü"/>
            </a:pPr>
            <a:r>
              <a:rPr lang="en-US" sz="1600" dirty="0" smtClean="0">
                <a:latin typeface="Avenir Next" charset="0"/>
                <a:ea typeface="Avenir Next" charset="0"/>
                <a:cs typeface="Avenir Next" charset="0"/>
              </a:rPr>
              <a:t>Ranking the deciles based on the average response rates. </a:t>
            </a:r>
          </a:p>
        </p:txBody>
      </p:sp>
      <p:sp>
        <p:nvSpPr>
          <p:cNvPr id="7" name="Rectangle 6"/>
          <p:cNvSpPr/>
          <p:nvPr/>
        </p:nvSpPr>
        <p:spPr>
          <a:xfrm>
            <a:off x="348248" y="830579"/>
            <a:ext cx="47451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Create Deciles and Ranking</a:t>
            </a:r>
            <a:endParaRPr lang="en-US" i="1" u="sng" dirty="0">
              <a:latin typeface="Avenir Next" charset="0"/>
              <a:ea typeface="Avenir Next" charset="0"/>
              <a:cs typeface="Avenir Next" charset="0"/>
            </a:endParaRPr>
          </a:p>
        </p:txBody>
      </p:sp>
      <p:sp>
        <p:nvSpPr>
          <p:cNvPr id="11" name="Rectangle 10"/>
          <p:cNvSpPr/>
          <p:nvPr/>
        </p:nvSpPr>
        <p:spPr>
          <a:xfrm>
            <a:off x="348248" y="4406338"/>
            <a:ext cx="4745121" cy="369332"/>
          </a:xfrm>
          <a:prstGeom prst="rect">
            <a:avLst/>
          </a:prstGeom>
        </p:spPr>
        <p:txBody>
          <a:bodyPr wrap="square">
            <a:spAutoFit/>
          </a:bodyPr>
          <a:lstStyle/>
          <a:p>
            <a:pPr algn="just"/>
            <a:r>
              <a:rPr lang="en-US" i="1" u="sng" smtClean="0">
                <a:latin typeface="Avenir Next" charset="0"/>
                <a:ea typeface="Avenir Next" charset="0"/>
                <a:cs typeface="Avenir Next" charset="0"/>
              </a:rPr>
              <a:t>Response Rate</a:t>
            </a:r>
            <a:endParaRPr lang="en-US" i="1" u="sng" dirty="0">
              <a:latin typeface="Avenir Next" charset="0"/>
              <a:ea typeface="Avenir Next" charset="0"/>
              <a:cs typeface="Avenir Next" charset="0"/>
            </a:endParaRPr>
          </a:p>
        </p:txBody>
      </p:sp>
      <p:sp>
        <p:nvSpPr>
          <p:cNvPr id="12" name="Rectangle 11"/>
          <p:cNvSpPr/>
          <p:nvPr/>
        </p:nvSpPr>
        <p:spPr>
          <a:xfrm>
            <a:off x="348248" y="4575615"/>
            <a:ext cx="11145921" cy="1569660"/>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Response rate of the top decile interprets the highest predicted response rate for the plan</a:t>
            </a:r>
          </a:p>
          <a:p>
            <a:pPr marL="285750" indent="-285750" algn="just">
              <a:buFont typeface="Wingdings" charset="2"/>
              <a:buChar char="ü"/>
            </a:pPr>
            <a:r>
              <a:rPr lang="en-US" sz="1600" dirty="0" smtClean="0">
                <a:latin typeface="Avenir Next" charset="0"/>
                <a:ea typeface="Avenir Next" charset="0"/>
                <a:cs typeface="Avenir Next" charset="0"/>
              </a:rPr>
              <a:t>From the above table, 57% of the customers in the top decile having 1496 customers will respond favorably to the cross-selling of promotional Personal Loan.</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endParaRPr lang="en-US" sz="1600" dirty="0" smtClean="0">
              <a:latin typeface="Avenir Next" charset="0"/>
              <a:ea typeface="Avenir Next" charset="0"/>
              <a:cs typeface="Avenir Next" charset="0"/>
            </a:endParaRPr>
          </a:p>
        </p:txBody>
      </p:sp>
      <p:sp>
        <p:nvSpPr>
          <p:cNvPr id="14" name="TextBox 13"/>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(7/9)</a:t>
            </a:r>
            <a:endParaRPr lang="en-US" dirty="0"/>
          </a:p>
        </p:txBody>
      </p:sp>
      <p:pic>
        <p:nvPicPr>
          <p:cNvPr id="5" name="Picture 4"/>
          <p:cNvPicPr>
            <a:picLocks noChangeAspect="1"/>
          </p:cNvPicPr>
          <p:nvPr/>
        </p:nvPicPr>
        <p:blipFill>
          <a:blip r:embed="rId2"/>
          <a:stretch>
            <a:fillRect/>
          </a:stretch>
        </p:blipFill>
        <p:spPr>
          <a:xfrm>
            <a:off x="348248" y="2320434"/>
            <a:ext cx="11383818" cy="1476894"/>
          </a:xfrm>
          <a:prstGeom prst="rect">
            <a:avLst/>
          </a:prstGeom>
        </p:spPr>
      </p:pic>
    </p:spTree>
    <p:extLst>
      <p:ext uri="{BB962C8B-B14F-4D97-AF65-F5344CB8AC3E}">
        <p14:creationId xmlns:p14="http://schemas.microsoft.com/office/powerpoint/2010/main" val="19534623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613" y="1238515"/>
            <a:ext cx="5069305" cy="1569660"/>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b="1" dirty="0">
                <a:latin typeface="Avenir Next" charset="0"/>
                <a:ea typeface="Avenir Next" charset="0"/>
                <a:cs typeface="Avenir Next" charset="0"/>
              </a:rPr>
              <a:t>Kolmogorov-Smirnov (KS) statistics </a:t>
            </a:r>
            <a:r>
              <a:rPr lang="en-US" sz="1600" dirty="0" smtClean="0">
                <a:latin typeface="Avenir Next" charset="0"/>
                <a:ea typeface="Avenir Next" charset="0"/>
                <a:cs typeface="Avenir Next" charset="0"/>
              </a:rPr>
              <a:t>is </a:t>
            </a:r>
            <a:r>
              <a:rPr lang="en-US" sz="1600" dirty="0">
                <a:latin typeface="Avenir Next" charset="0"/>
                <a:ea typeface="Avenir Next" charset="0"/>
                <a:cs typeface="Avenir Next" charset="0"/>
              </a:rPr>
              <a:t>measures </a:t>
            </a:r>
            <a:r>
              <a:rPr lang="en-US" sz="1600" dirty="0" smtClean="0">
                <a:latin typeface="Avenir Next" charset="0"/>
                <a:ea typeface="Avenir Next" charset="0"/>
                <a:cs typeface="Avenir Next" charset="0"/>
              </a:rPr>
              <a:t>the predictive </a:t>
            </a:r>
            <a:r>
              <a:rPr lang="en-US" sz="1600" dirty="0">
                <a:latin typeface="Avenir Next" charset="0"/>
                <a:ea typeface="Avenir Next" charset="0"/>
                <a:cs typeface="Avenir Next" charset="0"/>
              </a:rPr>
              <a:t>power </a:t>
            </a:r>
            <a:r>
              <a:rPr lang="en-US" sz="1600" dirty="0" smtClean="0">
                <a:latin typeface="Avenir Next" charset="0"/>
                <a:ea typeface="Avenir Next" charset="0"/>
                <a:cs typeface="Avenir Next" charset="0"/>
              </a:rPr>
              <a:t>of the model. </a:t>
            </a:r>
          </a:p>
          <a:p>
            <a:pPr marL="285750" indent="-285750" algn="just">
              <a:buFont typeface="Wingdings" charset="2"/>
              <a:buChar char="ü"/>
            </a:pPr>
            <a:endParaRPr lang="en-US" sz="1600" dirty="0" smtClean="0">
              <a:latin typeface="Avenir Next" charset="0"/>
              <a:ea typeface="Avenir Next" charset="0"/>
              <a:cs typeface="Avenir Next" charset="0"/>
            </a:endParaRPr>
          </a:p>
          <a:p>
            <a:pPr marL="742950" lvl="1" indent="-285750" algn="just">
              <a:buFont typeface="Arial" charset="0"/>
              <a:buChar char="•"/>
            </a:pPr>
            <a:r>
              <a:rPr lang="en-US" sz="1600" dirty="0" smtClean="0">
                <a:latin typeface="Avenir Next" charset="0"/>
                <a:ea typeface="Avenir Next" charset="0"/>
                <a:cs typeface="Avenir Next" charset="0"/>
              </a:rPr>
              <a:t>From our tuned model, the KS score is </a:t>
            </a:r>
            <a:r>
              <a:rPr lang="nb-NO" sz="1600" b="1" dirty="0" smtClean="0">
                <a:solidFill>
                  <a:srgbClr val="C00000"/>
                </a:solidFill>
                <a:latin typeface="Avenir Next" charset="0"/>
                <a:ea typeface="Avenir Next" charset="0"/>
                <a:cs typeface="Avenir Next" charset="0"/>
              </a:rPr>
              <a:t>0.6057</a:t>
            </a:r>
            <a:endParaRPr lang="en-US" sz="1600" dirty="0" smtClean="0">
              <a:latin typeface="Avenir Next" charset="0"/>
              <a:ea typeface="Avenir Next" charset="0"/>
              <a:cs typeface="Avenir Next" charset="0"/>
            </a:endParaRPr>
          </a:p>
        </p:txBody>
      </p:sp>
      <p:sp>
        <p:nvSpPr>
          <p:cNvPr id="7" name="Rectangle 6"/>
          <p:cNvSpPr/>
          <p:nvPr/>
        </p:nvSpPr>
        <p:spPr>
          <a:xfrm>
            <a:off x="131679" y="765120"/>
            <a:ext cx="47451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Performance Measures</a:t>
            </a:r>
            <a:endParaRPr lang="en-US" i="1" u="sng" dirty="0">
              <a:latin typeface="Avenir Next" charset="0"/>
              <a:ea typeface="Avenir Next" charset="0"/>
              <a:cs typeface="Avenir Next" charset="0"/>
            </a:endParaRPr>
          </a:p>
        </p:txBody>
      </p:sp>
      <p:sp>
        <p:nvSpPr>
          <p:cNvPr id="4" name="Rectangle 3"/>
          <p:cNvSpPr/>
          <p:nvPr/>
        </p:nvSpPr>
        <p:spPr>
          <a:xfrm>
            <a:off x="487613" y="2958301"/>
            <a:ext cx="5069305" cy="2308324"/>
          </a:xfrm>
          <a:prstGeom prst="rect">
            <a:avLst/>
          </a:prstGeom>
        </p:spPr>
        <p:txBody>
          <a:bodyPr wrap="square">
            <a:spAutoFit/>
          </a:bodyPr>
          <a:lstStyle/>
          <a:p>
            <a:pPr marL="742950" lvl="1" indent="-285750" algn="just">
              <a:buFont typeface="Arial" charset="0"/>
              <a:buChar char="•"/>
            </a:pPr>
            <a:endParaRPr lang="is-IS" sz="1600" b="1" dirty="0">
              <a:solidFill>
                <a:srgbClr val="C00000"/>
              </a:solidFill>
              <a:latin typeface="Avenir Next" charset="0"/>
              <a:ea typeface="Avenir Next" charset="0"/>
              <a:cs typeface="Avenir Next" charset="0"/>
            </a:endParaRPr>
          </a:p>
          <a:p>
            <a:pPr marL="285750" indent="-285750" algn="just">
              <a:buFont typeface="Wingdings" charset="2"/>
              <a:buChar char="ü"/>
            </a:pPr>
            <a:r>
              <a:rPr lang="en-US" sz="1600" b="1" dirty="0">
                <a:latin typeface="Avenir Next" charset="0"/>
                <a:ea typeface="Avenir Next" charset="0"/>
                <a:cs typeface="Avenir Next" charset="0"/>
              </a:rPr>
              <a:t>Area Under Curve (AUC), </a:t>
            </a:r>
            <a:r>
              <a:rPr lang="en-US" sz="1600" dirty="0">
                <a:latin typeface="Avenir Next" charset="0"/>
                <a:ea typeface="Avenir Next" charset="0"/>
                <a:cs typeface="Avenir Next" charset="0"/>
              </a:rPr>
              <a:t>of our tuned model is </a:t>
            </a:r>
            <a:r>
              <a:rPr lang="cs-CZ" sz="1600" b="1" dirty="0" smtClean="0">
                <a:solidFill>
                  <a:srgbClr val="C00000"/>
                </a:solidFill>
                <a:latin typeface="Avenir Next" charset="0"/>
                <a:ea typeface="Avenir Next" charset="0"/>
                <a:cs typeface="Avenir Next" charset="0"/>
              </a:rPr>
              <a:t>0.8690</a:t>
            </a:r>
          </a:p>
          <a:p>
            <a:pPr marL="285750" indent="-285750" algn="just">
              <a:buFont typeface="Wingdings" charset="2"/>
              <a:buChar char="ü"/>
            </a:pPr>
            <a:endParaRPr lang="cs-CZ" sz="1600" b="1" dirty="0">
              <a:solidFill>
                <a:srgbClr val="C00000"/>
              </a:solidFill>
              <a:latin typeface="Avenir Next" charset="0"/>
              <a:ea typeface="Avenir Next" charset="0"/>
              <a:cs typeface="Avenir Next" charset="0"/>
            </a:endParaRPr>
          </a:p>
          <a:p>
            <a:pPr marL="285750" indent="-285750" algn="just">
              <a:buFont typeface="Wingdings" charset="2"/>
              <a:buChar char="ü"/>
            </a:pPr>
            <a:endParaRPr lang="cs-CZ" sz="1600" b="1" dirty="0">
              <a:solidFill>
                <a:srgbClr val="C00000"/>
              </a:solidFill>
              <a:latin typeface="Avenir Next" charset="0"/>
              <a:ea typeface="Avenir Next" charset="0"/>
              <a:cs typeface="Avenir Next" charset="0"/>
            </a:endParaRPr>
          </a:p>
          <a:p>
            <a:pPr marL="285750" indent="-285750" algn="just">
              <a:buFont typeface="Wingdings" charset="2"/>
              <a:buChar char="ü"/>
            </a:pPr>
            <a:endParaRPr lang="cs-CZ" sz="1600" b="1" dirty="0">
              <a:latin typeface="Avenir Next" charset="0"/>
              <a:ea typeface="Avenir Next" charset="0"/>
              <a:cs typeface="Avenir Next" charset="0"/>
            </a:endParaRPr>
          </a:p>
          <a:p>
            <a:pPr marL="285750" indent="-285750" algn="just">
              <a:buFont typeface="Wingdings" charset="2"/>
              <a:buChar char="ü"/>
            </a:pPr>
            <a:r>
              <a:rPr lang="cs-CZ" sz="1600" b="1" dirty="0">
                <a:latin typeface="Avenir Next" charset="0"/>
                <a:ea typeface="Avenir Next" charset="0"/>
                <a:cs typeface="Avenir Next" charset="0"/>
              </a:rPr>
              <a:t>GINI</a:t>
            </a:r>
            <a:r>
              <a:rPr lang="cs-CZ" sz="1600" b="1" dirty="0">
                <a:solidFill>
                  <a:srgbClr val="C00000"/>
                </a:solidFill>
                <a:latin typeface="Avenir Next" charset="0"/>
                <a:ea typeface="Avenir Next" charset="0"/>
                <a:cs typeface="Avenir Next" charset="0"/>
              </a:rPr>
              <a:t> </a:t>
            </a:r>
            <a:r>
              <a:rPr lang="cs-CZ" sz="1600" dirty="0">
                <a:latin typeface="Avenir Next" charset="0"/>
                <a:ea typeface="Avenir Next" charset="0"/>
                <a:cs typeface="Avenir Next" charset="0"/>
              </a:rPr>
              <a:t>value is  </a:t>
            </a:r>
            <a:r>
              <a:rPr lang="nb-NO" sz="1600" b="1" dirty="0" smtClean="0">
                <a:solidFill>
                  <a:srgbClr val="C00000"/>
                </a:solidFill>
                <a:latin typeface="Avenir Next" charset="0"/>
                <a:ea typeface="Avenir Next" charset="0"/>
                <a:cs typeface="Avenir Next" charset="0"/>
              </a:rPr>
              <a:t>0.8244</a:t>
            </a:r>
          </a:p>
          <a:p>
            <a:pPr marL="285750" indent="-285750" algn="just">
              <a:buFont typeface="Wingdings" charset="2"/>
              <a:buChar char="ü"/>
            </a:pPr>
            <a:endParaRPr lang="nb-NO" sz="1600" b="1" dirty="0">
              <a:solidFill>
                <a:srgbClr val="C00000"/>
              </a:solidFill>
              <a:latin typeface="Avenir Next" charset="0"/>
              <a:ea typeface="Avenir Next" charset="0"/>
              <a:cs typeface="Avenir Next" charset="0"/>
            </a:endParaRPr>
          </a:p>
          <a:p>
            <a:pPr marL="285750" indent="-285750" algn="just">
              <a:buFont typeface="Wingdings" charset="2"/>
              <a:buChar char="ü"/>
            </a:pPr>
            <a:endParaRPr lang="en-US" sz="1600" b="1" dirty="0">
              <a:solidFill>
                <a:srgbClr val="C00000"/>
              </a:solidFill>
              <a:latin typeface="Avenir Next" charset="0"/>
              <a:ea typeface="Avenir Next" charset="0"/>
              <a:cs typeface="Avenir Next" charset="0"/>
            </a:endParaRPr>
          </a:p>
        </p:txBody>
      </p:sp>
      <p:sp>
        <p:nvSpPr>
          <p:cNvPr id="13" name="TextBox 12"/>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(8/9)</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1288" y="765120"/>
            <a:ext cx="5427514" cy="5261607"/>
          </a:xfrm>
          <a:prstGeom prst="rect">
            <a:avLst/>
          </a:prstGeom>
        </p:spPr>
      </p:pic>
      <p:pic>
        <p:nvPicPr>
          <p:cNvPr id="8" name="Picture 7"/>
          <p:cNvPicPr>
            <a:picLocks noChangeAspect="1"/>
          </p:cNvPicPr>
          <p:nvPr/>
        </p:nvPicPr>
        <p:blipFill>
          <a:blip r:embed="rId3"/>
          <a:stretch>
            <a:fillRect/>
          </a:stretch>
        </p:blipFill>
        <p:spPr>
          <a:xfrm>
            <a:off x="771479" y="5613977"/>
            <a:ext cx="3060700" cy="825500"/>
          </a:xfrm>
          <a:prstGeom prst="rect">
            <a:avLst/>
          </a:prstGeom>
        </p:spPr>
      </p:pic>
      <p:sp>
        <p:nvSpPr>
          <p:cNvPr id="9" name="Rectangle 8"/>
          <p:cNvSpPr/>
          <p:nvPr/>
        </p:nvSpPr>
        <p:spPr>
          <a:xfrm>
            <a:off x="487613" y="5081959"/>
            <a:ext cx="3729354" cy="369332"/>
          </a:xfrm>
          <a:prstGeom prst="rect">
            <a:avLst/>
          </a:prstGeom>
        </p:spPr>
        <p:txBody>
          <a:bodyPr wrap="none">
            <a:spAutoFit/>
          </a:bodyPr>
          <a:lstStyle/>
          <a:p>
            <a:pPr marL="285750" indent="-285750" algn="just">
              <a:buFont typeface="Wingdings" charset="2"/>
              <a:buChar char="ü"/>
            </a:pPr>
            <a:r>
              <a:rPr lang="en-US" b="1" dirty="0" smtClean="0">
                <a:latin typeface="Avenir Next" charset="0"/>
                <a:ea typeface="Avenir Next" charset="0"/>
                <a:cs typeface="Avenir Next" charset="0"/>
              </a:rPr>
              <a:t>Prediction</a:t>
            </a:r>
            <a:r>
              <a:rPr lang="cs-CZ" b="1" dirty="0" smtClean="0">
                <a:latin typeface="Avenir Next" charset="0"/>
                <a:ea typeface="Avenir Next" charset="0"/>
                <a:cs typeface="Avenir Next" charset="0"/>
              </a:rPr>
              <a:t> Accuracy </a:t>
            </a:r>
            <a:r>
              <a:rPr lang="cs-CZ" dirty="0" smtClean="0">
                <a:latin typeface="Avenir Next" charset="0"/>
                <a:ea typeface="Avenir Next" charset="0"/>
                <a:cs typeface="Avenir Next" charset="0"/>
              </a:rPr>
              <a:t>is  </a:t>
            </a:r>
            <a:r>
              <a:rPr lang="nb-NO" b="1" dirty="0" smtClean="0">
                <a:solidFill>
                  <a:srgbClr val="C00000"/>
                </a:solidFill>
                <a:latin typeface="Avenir Next" charset="0"/>
                <a:ea typeface="Avenir Next" charset="0"/>
                <a:cs typeface="Avenir Next" charset="0"/>
              </a:rPr>
              <a:t>~87 %</a:t>
            </a:r>
            <a:endParaRPr lang="nb-NO" b="1" dirty="0">
              <a:solidFill>
                <a:srgbClr val="C00000"/>
              </a:solidFill>
              <a:latin typeface="Avenir Next" charset="0"/>
              <a:ea typeface="Avenir Next" charset="0"/>
              <a:cs typeface="Avenir Next" charset="0"/>
            </a:endParaRPr>
          </a:p>
        </p:txBody>
      </p:sp>
    </p:spTree>
    <p:extLst>
      <p:ext uri="{BB962C8B-B14F-4D97-AF65-F5344CB8AC3E}">
        <p14:creationId xmlns:p14="http://schemas.microsoft.com/office/powerpoint/2010/main" val="1111973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679" y="1023896"/>
            <a:ext cx="11755520" cy="1569660"/>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b="1" dirty="0" smtClean="0">
                <a:latin typeface="Avenir Next" charset="0"/>
                <a:ea typeface="Avenir Next" charset="0"/>
                <a:cs typeface="Avenir Next" charset="0"/>
              </a:rPr>
              <a:t>Lift Chart </a:t>
            </a:r>
            <a:r>
              <a:rPr lang="en-US" sz="1600" dirty="0">
                <a:latin typeface="Avenir Next" charset="0"/>
                <a:ea typeface="Avenir Next" charset="0"/>
                <a:cs typeface="Avenir Next" charset="0"/>
              </a:rPr>
              <a:t>	</a:t>
            </a:r>
            <a:r>
              <a:rPr lang="en-US" sz="1600" dirty="0" smtClean="0">
                <a:latin typeface="Avenir Next" charset="0"/>
                <a:ea typeface="Avenir Next" charset="0"/>
                <a:cs typeface="Avenir Next" charset="0"/>
              </a:rPr>
              <a:t>helps </a:t>
            </a:r>
            <a:r>
              <a:rPr lang="en-US" sz="1600" dirty="0">
                <a:latin typeface="Avenir Next" charset="0"/>
                <a:ea typeface="Avenir Next" charset="0"/>
                <a:cs typeface="Avenir Next" charset="0"/>
              </a:rPr>
              <a:t>us compare the lift in response rates across the individual deciles. This will help </a:t>
            </a:r>
            <a:r>
              <a:rPr lang="en-US" sz="1600" dirty="0" smtClean="0">
                <a:latin typeface="Avenir Next" charset="0"/>
                <a:ea typeface="Avenir Next" charset="0"/>
                <a:cs typeface="Avenir Next" charset="0"/>
              </a:rPr>
              <a:t>the </a:t>
            </a:r>
            <a:r>
              <a:rPr lang="en-US" sz="1600" dirty="0">
                <a:latin typeface="Avenir Next" charset="0"/>
                <a:ea typeface="Avenir Next" charset="0"/>
                <a:cs typeface="Avenir Next" charset="0"/>
              </a:rPr>
              <a:t>marketing team of </a:t>
            </a:r>
            <a:r>
              <a:rPr lang="en-US" sz="1600" dirty="0" err="1">
                <a:latin typeface="Avenir Next" charset="0"/>
                <a:ea typeface="Avenir Next" charset="0"/>
                <a:cs typeface="Avenir Next" charset="0"/>
              </a:rPr>
              <a:t>MyBank</a:t>
            </a:r>
            <a:r>
              <a:rPr lang="en-US" sz="1600" dirty="0">
                <a:latin typeface="Avenir Next" charset="0"/>
                <a:ea typeface="Avenir Next" charset="0"/>
                <a:cs typeface="Avenir Next" charset="0"/>
              </a:rPr>
              <a:t> to decide which deciles to target for the cross-selling. </a:t>
            </a:r>
            <a:endParaRPr lang="en-US" sz="1600" dirty="0" smtClean="0">
              <a:latin typeface="Avenir Next" charset="0"/>
              <a:ea typeface="Avenir Next" charset="0"/>
              <a:cs typeface="Avenir Next" charset="0"/>
            </a:endParaRP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lift in the table below has shown to improve the top decile of customer’s response rate more than ~4.6 times from the initial response rate of 12.56. </a:t>
            </a:r>
          </a:p>
        </p:txBody>
      </p:sp>
      <p:sp>
        <p:nvSpPr>
          <p:cNvPr id="7" name="Rectangle 6"/>
          <p:cNvSpPr/>
          <p:nvPr/>
        </p:nvSpPr>
        <p:spPr>
          <a:xfrm>
            <a:off x="131679" y="765120"/>
            <a:ext cx="47451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Performance Measures</a:t>
            </a:r>
            <a:endParaRPr lang="en-US" i="1" u="sng" dirty="0">
              <a:latin typeface="Avenir Next" charset="0"/>
              <a:ea typeface="Avenir Next" charset="0"/>
              <a:cs typeface="Avenir Next" charset="0"/>
            </a:endParaRPr>
          </a:p>
        </p:txBody>
      </p:sp>
      <p:sp>
        <p:nvSpPr>
          <p:cNvPr id="12" name="TextBox 11"/>
          <p:cNvSpPr txBox="1"/>
          <p:nvPr/>
        </p:nvSpPr>
        <p:spPr>
          <a:xfrm>
            <a:off x="131679" y="96973"/>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a:t>
            </a:r>
            <a:r>
              <a:rPr lang="en-US" dirty="0" smtClean="0"/>
              <a:t>DEVELOPMENT </a:t>
            </a:r>
            <a:r>
              <a:rPr lang="mr-IN" dirty="0" smtClean="0"/>
              <a:t>–</a:t>
            </a:r>
            <a:r>
              <a:rPr lang="en-US" dirty="0" smtClean="0"/>
              <a:t> Step 2  </a:t>
            </a:r>
            <a:r>
              <a:rPr lang="en-US" sz="2000" dirty="0" smtClean="0"/>
              <a:t>(9/9)</a:t>
            </a:r>
            <a:endParaRPr lang="en-US" dirty="0"/>
          </a:p>
        </p:txBody>
      </p:sp>
      <p:pic>
        <p:nvPicPr>
          <p:cNvPr id="4" name="Picture 3"/>
          <p:cNvPicPr>
            <a:picLocks noChangeAspect="1"/>
          </p:cNvPicPr>
          <p:nvPr/>
        </p:nvPicPr>
        <p:blipFill>
          <a:blip r:embed="rId2"/>
          <a:stretch>
            <a:fillRect/>
          </a:stretch>
        </p:blipFill>
        <p:spPr>
          <a:xfrm>
            <a:off x="850899" y="3196358"/>
            <a:ext cx="10283373" cy="1832841"/>
          </a:xfrm>
          <a:prstGeom prst="rect">
            <a:avLst/>
          </a:prstGeom>
        </p:spPr>
      </p:pic>
      <p:sp>
        <p:nvSpPr>
          <p:cNvPr id="11" name="Rectangle 10"/>
          <p:cNvSpPr/>
          <p:nvPr/>
        </p:nvSpPr>
        <p:spPr>
          <a:xfrm>
            <a:off x="9733399" y="3075708"/>
            <a:ext cx="1347536" cy="206432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195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32223"/>
            <a:ext cx="10104120" cy="3035808"/>
          </a:xfrm>
        </p:spPr>
        <p:txBody>
          <a:bodyPr>
            <a:normAutofit/>
          </a:bodyPr>
          <a:lstStyle/>
          <a:p>
            <a:r>
              <a:rPr lang="en-US" sz="2800" b="1" dirty="0" smtClean="0">
                <a:latin typeface="Avenir Next" charset="0"/>
                <a:ea typeface="Avenir Next" charset="0"/>
                <a:cs typeface="Avenir Next" charset="0"/>
              </a:rPr>
              <a:t>Engineered Data</a:t>
            </a:r>
            <a:br>
              <a:rPr lang="en-US" sz="2800" b="1" dirty="0" smtClean="0">
                <a:latin typeface="Avenir Next" charset="0"/>
                <a:ea typeface="Avenir Next" charset="0"/>
                <a:cs typeface="Avenir Next" charset="0"/>
              </a:rPr>
            </a:br>
            <a:r>
              <a:rPr lang="en-US" sz="7200" dirty="0" smtClean="0">
                <a:latin typeface="Avenir Next" charset="0"/>
                <a:ea typeface="Avenir Next" charset="0"/>
                <a:cs typeface="Avenir Next" charset="0"/>
              </a:rPr>
              <a:t/>
            </a:r>
            <a:br>
              <a:rPr lang="en-US" sz="7200" dirty="0" smtClean="0">
                <a:latin typeface="Avenir Next" charset="0"/>
                <a:ea typeface="Avenir Next" charset="0"/>
                <a:cs typeface="Avenir Next" charset="0"/>
              </a:rPr>
            </a:br>
            <a:r>
              <a:rPr lang="en-US" sz="3600" b="1" dirty="0" smtClean="0">
                <a:latin typeface="Avenir Next" charset="0"/>
                <a:ea typeface="Avenir Next" charset="0"/>
                <a:cs typeface="Avenir Next" charset="0"/>
              </a:rPr>
              <a:t>MODEL Performance on HOLDOUT</a:t>
            </a:r>
            <a:endParaRPr lang="en-US" sz="13800" b="1" dirty="0">
              <a:latin typeface="Avenir Next" charset="0"/>
              <a:ea typeface="Avenir Next" charset="0"/>
              <a:cs typeface="Avenir Next" charset="0"/>
            </a:endParaRPr>
          </a:p>
        </p:txBody>
      </p:sp>
    </p:spTree>
    <p:extLst>
      <p:ext uri="{BB962C8B-B14F-4D97-AF65-F5344CB8AC3E}">
        <p14:creationId xmlns:p14="http://schemas.microsoft.com/office/powerpoint/2010/main" val="20566340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 y="96252"/>
            <a:ext cx="12192674"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PERFORMANCE </a:t>
            </a:r>
            <a:r>
              <a:rPr lang="en-US" dirty="0" smtClean="0"/>
              <a:t>ON HOLDOUT </a:t>
            </a:r>
            <a:r>
              <a:rPr lang="mr-IN" sz="2000" dirty="0" smtClean="0"/>
              <a:t>–</a:t>
            </a:r>
            <a:r>
              <a:rPr lang="en-US" sz="2000" dirty="0" smtClean="0"/>
              <a:t> 1/3</a:t>
            </a:r>
            <a:endParaRPr lang="en-US" dirty="0"/>
          </a:p>
        </p:txBody>
      </p:sp>
      <p:sp>
        <p:nvSpPr>
          <p:cNvPr id="4" name="Rectangle 3"/>
          <p:cNvSpPr/>
          <p:nvPr/>
        </p:nvSpPr>
        <p:spPr>
          <a:xfrm>
            <a:off x="625642" y="935867"/>
            <a:ext cx="10876547" cy="5016758"/>
          </a:xfrm>
          <a:prstGeom prst="rect">
            <a:avLst/>
          </a:prstGeom>
        </p:spPr>
        <p:txBody>
          <a:bodyPr wrap="square">
            <a:spAutoFit/>
          </a:bodyPr>
          <a:lstStyle/>
          <a:p>
            <a:pPr marL="285750" indent="-285750" algn="just">
              <a:buFont typeface="Wingdings" charset="2"/>
              <a:buChar char="ü"/>
            </a:pPr>
            <a:r>
              <a:rPr lang="en-US" dirty="0" smtClean="0">
                <a:latin typeface="Avenir Next" charset="0"/>
                <a:ea typeface="Avenir Next" charset="0"/>
                <a:cs typeface="Avenir Next" charset="0"/>
              </a:rPr>
              <a:t>We ran the tuned Random Forest Model based on the Holdout dataset. The holdout sample had 6000 observations across the 46 variables (6 engineered features included)</a:t>
            </a:r>
          </a:p>
          <a:p>
            <a:pPr marL="285750" indent="-285750" algn="just">
              <a:buFont typeface="Wingdings" charset="2"/>
              <a:buChar char="ü"/>
            </a:pPr>
            <a:endParaRPr lang="en-US" dirty="0" smtClean="0">
              <a:latin typeface="Avenir Next" charset="0"/>
              <a:ea typeface="Avenir Next" charset="0"/>
              <a:cs typeface="Avenir Next" charset="0"/>
            </a:endParaRPr>
          </a:p>
          <a:p>
            <a:pPr marL="1200150" lvl="2" indent="-285750" algn="just">
              <a:buFont typeface="Wingdings" charset="2"/>
              <a:buChar char="ü"/>
            </a:pPr>
            <a:endParaRPr lang="en-US" dirty="0">
              <a:latin typeface="Avenir Next" charset="0"/>
              <a:ea typeface="Avenir Next" charset="0"/>
              <a:cs typeface="Avenir Next" charset="0"/>
            </a:endParaRPr>
          </a:p>
          <a:p>
            <a:pPr lvl="2" algn="just"/>
            <a:r>
              <a:rPr lang="en-US" sz="1400" dirty="0">
                <a:solidFill>
                  <a:srgbClr val="0070C0"/>
                </a:solidFill>
                <a:latin typeface="Courier New" charset="0"/>
                <a:ea typeface="Courier New" charset="0"/>
                <a:cs typeface="Courier New" charset="0"/>
              </a:rPr>
              <a:t>&gt; </a:t>
            </a:r>
            <a:r>
              <a:rPr lang="en-US" sz="1400" dirty="0" err="1">
                <a:solidFill>
                  <a:srgbClr val="0070C0"/>
                </a:solidFill>
                <a:latin typeface="Courier New" charset="0"/>
                <a:ea typeface="Courier New" charset="0"/>
                <a:cs typeface="Courier New" charset="0"/>
              </a:rPr>
              <a:t>RFDF.holdout</a:t>
            </a:r>
            <a:r>
              <a:rPr lang="en-US" sz="1400" dirty="0">
                <a:solidFill>
                  <a:srgbClr val="0070C0"/>
                </a:solidFill>
                <a:latin typeface="Courier New" charset="0"/>
                <a:ea typeface="Courier New" charset="0"/>
                <a:cs typeface="Courier New" charset="0"/>
              </a:rPr>
              <a:t> &lt;- </a:t>
            </a:r>
            <a:r>
              <a:rPr lang="en-US" sz="1400" dirty="0" err="1">
                <a:solidFill>
                  <a:srgbClr val="0070C0"/>
                </a:solidFill>
                <a:latin typeface="Courier New" charset="0"/>
                <a:ea typeface="Courier New" charset="0"/>
                <a:cs typeface="Courier New" charset="0"/>
              </a:rPr>
              <a:t>read.table</a:t>
            </a:r>
            <a:r>
              <a:rPr lang="en-US" sz="1400" dirty="0">
                <a:solidFill>
                  <a:srgbClr val="0070C0"/>
                </a:solidFill>
                <a:latin typeface="Courier New" charset="0"/>
                <a:ea typeface="Courier New" charset="0"/>
                <a:cs typeface="Courier New" charset="0"/>
              </a:rPr>
              <a:t>("</a:t>
            </a:r>
            <a:r>
              <a:rPr lang="en-US" sz="1400" dirty="0" err="1">
                <a:solidFill>
                  <a:srgbClr val="0070C0"/>
                </a:solidFill>
                <a:latin typeface="Courier New" charset="0"/>
                <a:ea typeface="Courier New" charset="0"/>
                <a:cs typeface="Courier New" charset="0"/>
              </a:rPr>
              <a:t>holdout_sample_engg.csv</a:t>
            </a:r>
            <a:r>
              <a:rPr lang="en-US" sz="1400" dirty="0">
                <a:solidFill>
                  <a:srgbClr val="0070C0"/>
                </a:solidFill>
                <a:latin typeface="Courier New" charset="0"/>
                <a:ea typeface="Courier New" charset="0"/>
                <a:cs typeface="Courier New" charset="0"/>
              </a:rPr>
              <a:t>", </a:t>
            </a:r>
            <a:r>
              <a:rPr lang="en-US" sz="1400" dirty="0" err="1">
                <a:solidFill>
                  <a:srgbClr val="0070C0"/>
                </a:solidFill>
                <a:latin typeface="Courier New" charset="0"/>
                <a:ea typeface="Courier New" charset="0"/>
                <a:cs typeface="Courier New" charset="0"/>
              </a:rPr>
              <a:t>sep</a:t>
            </a:r>
            <a:r>
              <a:rPr lang="en-US" sz="1400" dirty="0">
                <a:solidFill>
                  <a:srgbClr val="0070C0"/>
                </a:solidFill>
                <a:latin typeface="Courier New" charset="0"/>
                <a:ea typeface="Courier New" charset="0"/>
                <a:cs typeface="Courier New" charset="0"/>
              </a:rPr>
              <a:t> = ",", header = T)&gt; </a:t>
            </a:r>
            <a:r>
              <a:rPr lang="en-US" sz="1400" dirty="0" err="1">
                <a:solidFill>
                  <a:srgbClr val="0070C0"/>
                </a:solidFill>
                <a:latin typeface="Courier New" charset="0"/>
                <a:ea typeface="Courier New" charset="0"/>
                <a:cs typeface="Courier New" charset="0"/>
              </a:rPr>
              <a:t>RFDF.holdout</a:t>
            </a:r>
            <a:r>
              <a:rPr lang="en-US" sz="1400" dirty="0">
                <a:solidFill>
                  <a:srgbClr val="0070C0"/>
                </a:solidFill>
                <a:latin typeface="Courier New" charset="0"/>
                <a:ea typeface="Courier New" charset="0"/>
                <a:cs typeface="Courier New" charset="0"/>
              </a:rPr>
              <a:t> = </a:t>
            </a:r>
            <a:r>
              <a:rPr lang="en-US" sz="1400" dirty="0" err="1">
                <a:solidFill>
                  <a:srgbClr val="0070C0"/>
                </a:solidFill>
                <a:latin typeface="Courier New" charset="0"/>
                <a:ea typeface="Courier New" charset="0"/>
                <a:cs typeface="Courier New" charset="0"/>
              </a:rPr>
              <a:t>RFDF.holdout</a:t>
            </a:r>
            <a:r>
              <a:rPr lang="en-US" sz="1400" dirty="0">
                <a:solidFill>
                  <a:srgbClr val="0070C0"/>
                </a:solidFill>
                <a:latin typeface="Courier New" charset="0"/>
                <a:ea typeface="Courier New" charset="0"/>
                <a:cs typeface="Courier New" charset="0"/>
              </a:rPr>
              <a:t>[,-1]&gt; c(</a:t>
            </a:r>
            <a:r>
              <a:rPr lang="en-US" sz="1400" dirty="0" err="1">
                <a:solidFill>
                  <a:srgbClr val="0070C0"/>
                </a:solidFill>
                <a:latin typeface="Courier New" charset="0"/>
                <a:ea typeface="Courier New" charset="0"/>
                <a:cs typeface="Courier New" charset="0"/>
              </a:rPr>
              <a:t>nrow</a:t>
            </a:r>
            <a:r>
              <a:rPr lang="en-US" sz="1400" dirty="0">
                <a:solidFill>
                  <a:srgbClr val="0070C0"/>
                </a:solidFill>
                <a:latin typeface="Courier New" charset="0"/>
                <a:ea typeface="Courier New" charset="0"/>
                <a:cs typeface="Courier New" charset="0"/>
              </a:rPr>
              <a:t>(</a:t>
            </a:r>
            <a:r>
              <a:rPr lang="en-US" sz="1400" dirty="0" err="1">
                <a:solidFill>
                  <a:srgbClr val="0070C0"/>
                </a:solidFill>
                <a:latin typeface="Courier New" charset="0"/>
                <a:ea typeface="Courier New" charset="0"/>
                <a:cs typeface="Courier New" charset="0"/>
              </a:rPr>
              <a:t>RFDF.dev</a:t>
            </a:r>
            <a:r>
              <a:rPr lang="en-US" sz="1400" dirty="0">
                <a:solidFill>
                  <a:srgbClr val="0070C0"/>
                </a:solidFill>
                <a:latin typeface="Courier New" charset="0"/>
                <a:ea typeface="Courier New" charset="0"/>
                <a:cs typeface="Courier New" charset="0"/>
              </a:rPr>
              <a:t>), </a:t>
            </a:r>
            <a:r>
              <a:rPr lang="en-US" sz="1400" dirty="0" err="1">
                <a:solidFill>
                  <a:srgbClr val="0070C0"/>
                </a:solidFill>
                <a:latin typeface="Courier New" charset="0"/>
                <a:ea typeface="Courier New" charset="0"/>
                <a:cs typeface="Courier New" charset="0"/>
              </a:rPr>
              <a:t>nrow</a:t>
            </a:r>
            <a:r>
              <a:rPr lang="en-US" sz="1400" dirty="0">
                <a:solidFill>
                  <a:srgbClr val="0070C0"/>
                </a:solidFill>
                <a:latin typeface="Courier New" charset="0"/>
                <a:ea typeface="Courier New" charset="0"/>
                <a:cs typeface="Courier New" charset="0"/>
              </a:rPr>
              <a:t>(</a:t>
            </a:r>
            <a:r>
              <a:rPr lang="en-US" sz="1400" dirty="0" err="1">
                <a:solidFill>
                  <a:srgbClr val="0070C0"/>
                </a:solidFill>
                <a:latin typeface="Courier New" charset="0"/>
                <a:ea typeface="Courier New" charset="0"/>
                <a:cs typeface="Courier New" charset="0"/>
              </a:rPr>
              <a:t>RFDF.holdout</a:t>
            </a:r>
            <a:r>
              <a:rPr lang="en-US" sz="1400" dirty="0">
                <a:solidFill>
                  <a:srgbClr val="0070C0"/>
                </a:solidFill>
                <a:latin typeface="Courier New" charset="0"/>
                <a:ea typeface="Courier New" charset="0"/>
                <a:cs typeface="Courier New" charset="0"/>
              </a:rPr>
              <a:t>))[1] 14000  </a:t>
            </a:r>
            <a:r>
              <a:rPr lang="en-US" sz="1400" dirty="0" smtClean="0">
                <a:solidFill>
                  <a:srgbClr val="0070C0"/>
                </a:solidFill>
                <a:latin typeface="Courier New" charset="0"/>
                <a:ea typeface="Courier New" charset="0"/>
                <a:cs typeface="Courier New" charset="0"/>
              </a:rPr>
              <a:t>6000</a:t>
            </a:r>
          </a:p>
          <a:p>
            <a:pPr marL="285750" indent="-285750" algn="just">
              <a:buFont typeface="Wingdings" charset="2"/>
              <a:buChar char="ü"/>
            </a:pPr>
            <a:endParaRPr lang="en-US" dirty="0">
              <a:latin typeface="Avenir Next" charset="0"/>
              <a:ea typeface="Avenir Next" charset="0"/>
              <a:cs typeface="Avenir Next" charset="0"/>
            </a:endParaRPr>
          </a:p>
          <a:p>
            <a:pPr marL="285750" indent="-285750" algn="just">
              <a:buFont typeface="Wingdings" charset="2"/>
              <a:buChar char="ü"/>
            </a:pPr>
            <a:endParaRPr lang="en-US" dirty="0" smtClean="0">
              <a:latin typeface="Avenir Next" charset="0"/>
              <a:ea typeface="Avenir Next" charset="0"/>
              <a:cs typeface="Avenir Next" charset="0"/>
            </a:endParaRPr>
          </a:p>
          <a:p>
            <a:pPr marL="285750" indent="-285750" algn="just">
              <a:buFont typeface="Wingdings" charset="2"/>
              <a:buChar char="ü"/>
            </a:pPr>
            <a:r>
              <a:rPr lang="en-US" dirty="0" smtClean="0">
                <a:latin typeface="Avenir Next" charset="0"/>
                <a:ea typeface="Avenir Next" charset="0"/>
                <a:cs typeface="Avenir Next" charset="0"/>
              </a:rPr>
              <a:t>The steps being </a:t>
            </a:r>
            <a:r>
              <a:rPr lang="mr-IN" dirty="0" smtClean="0">
                <a:latin typeface="Avenir Next" charset="0"/>
                <a:ea typeface="Avenir Next" charset="0"/>
                <a:cs typeface="Avenir Next" charset="0"/>
              </a:rPr>
              <a:t>–</a:t>
            </a:r>
            <a:r>
              <a:rPr lang="en-US" dirty="0" smtClean="0">
                <a:latin typeface="Avenir Next" charset="0"/>
                <a:ea typeface="Avenir Next" charset="0"/>
                <a:cs typeface="Avenir Next" charset="0"/>
              </a:rPr>
              <a:t> </a:t>
            </a:r>
          </a:p>
          <a:p>
            <a:pPr marL="285750" indent="-285750" algn="just">
              <a:buFont typeface="Wingdings" charset="2"/>
              <a:buChar char="ü"/>
            </a:pPr>
            <a:endParaRPr lang="en-US" dirty="0">
              <a:latin typeface="Avenir Next" charset="0"/>
              <a:ea typeface="Avenir Next" charset="0"/>
              <a:cs typeface="Avenir Next" charset="0"/>
            </a:endParaRPr>
          </a:p>
          <a:p>
            <a:pPr marL="742950" lvl="1" indent="-285750" algn="just">
              <a:buFont typeface="Arial" charset="0"/>
              <a:buChar char="•"/>
            </a:pPr>
            <a:r>
              <a:rPr lang="en-US" dirty="0" smtClean="0">
                <a:latin typeface="Avenir Next" charset="0"/>
                <a:ea typeface="Avenir Next" charset="0"/>
                <a:cs typeface="Avenir Next" charset="0"/>
              </a:rPr>
              <a:t>Implementing the tuned random forest model on the holdout sample and adding the </a:t>
            </a:r>
            <a:r>
              <a:rPr lang="en-US" dirty="0" err="1" smtClean="0">
                <a:latin typeface="Avenir Next" charset="0"/>
                <a:ea typeface="Avenir Next" charset="0"/>
                <a:cs typeface="Avenir Next" charset="0"/>
              </a:rPr>
              <a:t>predict.score</a:t>
            </a:r>
            <a:r>
              <a:rPr lang="en-US" dirty="0" smtClean="0">
                <a:latin typeface="Avenir Next" charset="0"/>
                <a:ea typeface="Avenir Next" charset="0"/>
                <a:cs typeface="Avenir Next" charset="0"/>
              </a:rPr>
              <a:t> and </a:t>
            </a:r>
            <a:r>
              <a:rPr lang="en-US" dirty="0" err="1" smtClean="0">
                <a:latin typeface="Avenir Next" charset="0"/>
                <a:ea typeface="Avenir Next" charset="0"/>
                <a:cs typeface="Avenir Next" charset="0"/>
              </a:rPr>
              <a:t>predict.class</a:t>
            </a:r>
            <a:endParaRPr lang="en-US" dirty="0" smtClean="0">
              <a:latin typeface="Avenir Next" charset="0"/>
              <a:ea typeface="Avenir Next" charset="0"/>
              <a:cs typeface="Avenir Next" charset="0"/>
            </a:endParaRPr>
          </a:p>
          <a:p>
            <a:pPr marL="742950" lvl="1" indent="-285750" algn="just">
              <a:buFont typeface="Arial" charset="0"/>
              <a:buChar char="•"/>
            </a:pPr>
            <a:endParaRPr lang="en-US" dirty="0">
              <a:latin typeface="Avenir Next" charset="0"/>
              <a:ea typeface="Avenir Next" charset="0"/>
              <a:cs typeface="Avenir Next" charset="0"/>
            </a:endParaRPr>
          </a:p>
          <a:p>
            <a:pPr marL="742950" lvl="1" indent="-285750" algn="just">
              <a:buFont typeface="Arial" charset="0"/>
              <a:buChar char="•"/>
            </a:pPr>
            <a:r>
              <a:rPr lang="en-US" dirty="0" smtClean="0">
                <a:latin typeface="Avenir Next" charset="0"/>
                <a:ea typeface="Avenir Next" charset="0"/>
                <a:cs typeface="Avenir Next" charset="0"/>
              </a:rPr>
              <a:t>Deciling the holdout sample based on </a:t>
            </a:r>
            <a:r>
              <a:rPr lang="en-US" dirty="0" err="1" smtClean="0">
                <a:latin typeface="Avenir Next" charset="0"/>
                <a:ea typeface="Avenir Next" charset="0"/>
                <a:cs typeface="Avenir Next" charset="0"/>
              </a:rPr>
              <a:t>predict.score</a:t>
            </a:r>
            <a:endParaRPr lang="en-US" dirty="0">
              <a:latin typeface="Avenir Next" charset="0"/>
              <a:ea typeface="Avenir Next" charset="0"/>
              <a:cs typeface="Avenir Next" charset="0"/>
            </a:endParaRPr>
          </a:p>
          <a:p>
            <a:pPr marL="742950" lvl="1" indent="-285750" algn="just">
              <a:buFont typeface="Arial" charset="0"/>
              <a:buChar char="•"/>
            </a:pPr>
            <a:endParaRPr lang="en-US" dirty="0" smtClean="0">
              <a:latin typeface="Avenir Next" charset="0"/>
              <a:ea typeface="Avenir Next" charset="0"/>
              <a:cs typeface="Avenir Next" charset="0"/>
            </a:endParaRPr>
          </a:p>
          <a:p>
            <a:pPr marL="742950" lvl="1" indent="-285750" algn="just">
              <a:buFont typeface="Arial" charset="0"/>
              <a:buChar char="•"/>
            </a:pPr>
            <a:r>
              <a:rPr lang="en-US" dirty="0" smtClean="0">
                <a:latin typeface="Avenir Next" charset="0"/>
                <a:ea typeface="Avenir Next" charset="0"/>
                <a:cs typeface="Avenir Next" charset="0"/>
              </a:rPr>
              <a:t>Ranking as per deciles with respect to the response rate. </a:t>
            </a:r>
            <a:endParaRPr lang="en-US" dirty="0">
              <a:latin typeface="Avenir Next" charset="0"/>
              <a:ea typeface="Avenir Next" charset="0"/>
              <a:cs typeface="Avenir Next" charset="0"/>
            </a:endParaRPr>
          </a:p>
          <a:p>
            <a:pPr marL="742950" lvl="1" indent="-285750" algn="just">
              <a:buFont typeface="Arial" charset="0"/>
              <a:buChar char="•"/>
            </a:pPr>
            <a:endParaRPr lang="en-US" dirty="0" smtClean="0">
              <a:latin typeface="Avenir Next" charset="0"/>
              <a:ea typeface="Avenir Next" charset="0"/>
              <a:cs typeface="Avenir Next" charset="0"/>
            </a:endParaRPr>
          </a:p>
          <a:p>
            <a:pPr marL="742950" lvl="1" indent="-285750" algn="just">
              <a:buFont typeface="Arial" charset="0"/>
              <a:buChar char="•"/>
            </a:pPr>
            <a:r>
              <a:rPr lang="en-US" dirty="0" smtClean="0">
                <a:latin typeface="Avenir Next" charset="0"/>
                <a:ea typeface="Avenir Next" charset="0"/>
                <a:cs typeface="Avenir Next" charset="0"/>
              </a:rPr>
              <a:t>Comparison of Development and Holdout results. </a:t>
            </a:r>
            <a:endParaRPr lang="en-US" dirty="0">
              <a:latin typeface="Avenir Next" charset="0"/>
              <a:ea typeface="Avenir Next" charset="0"/>
              <a:cs typeface="Avenir Next" charset="0"/>
            </a:endParaRPr>
          </a:p>
        </p:txBody>
      </p:sp>
    </p:spTree>
    <p:extLst>
      <p:ext uri="{BB962C8B-B14F-4D97-AF65-F5344CB8AC3E}">
        <p14:creationId xmlns:p14="http://schemas.microsoft.com/office/powerpoint/2010/main" val="1040697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 y="96252"/>
            <a:ext cx="12192674"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PERFORMANCE </a:t>
            </a:r>
            <a:r>
              <a:rPr lang="en-US" dirty="0" smtClean="0"/>
              <a:t>ON HOLDOUT </a:t>
            </a:r>
            <a:r>
              <a:rPr lang="mr-IN" sz="2000" dirty="0" smtClean="0"/>
              <a:t>–</a:t>
            </a:r>
            <a:r>
              <a:rPr lang="en-US" sz="2000" dirty="0" smtClean="0"/>
              <a:t> 2/3</a:t>
            </a:r>
            <a:endParaRPr lang="en-US" dirty="0"/>
          </a:p>
        </p:txBody>
      </p:sp>
      <p:sp>
        <p:nvSpPr>
          <p:cNvPr id="16" name="Rectangle 15"/>
          <p:cNvSpPr/>
          <p:nvPr/>
        </p:nvSpPr>
        <p:spPr>
          <a:xfrm>
            <a:off x="256674" y="769291"/>
            <a:ext cx="2598821" cy="369332"/>
          </a:xfrm>
          <a:prstGeom prst="rect">
            <a:avLst/>
          </a:prstGeom>
        </p:spPr>
        <p:txBody>
          <a:bodyPr wrap="square">
            <a:spAutoFit/>
          </a:bodyPr>
          <a:lstStyle/>
          <a:p>
            <a:pPr algn="just"/>
            <a:r>
              <a:rPr lang="en-US" i="1" u="sng" smtClean="0">
                <a:latin typeface="Avenir Next" charset="0"/>
                <a:ea typeface="Avenir Next" charset="0"/>
                <a:cs typeface="Avenir Next" charset="0"/>
              </a:rPr>
              <a:t>Holdout Ranking</a:t>
            </a:r>
            <a:endParaRPr lang="en-US" i="1" u="sng" dirty="0">
              <a:latin typeface="Avenir Next" charset="0"/>
              <a:ea typeface="Avenir Next" charset="0"/>
              <a:cs typeface="Avenir Next" charset="0"/>
            </a:endParaRPr>
          </a:p>
        </p:txBody>
      </p:sp>
      <p:sp>
        <p:nvSpPr>
          <p:cNvPr id="17" name="Rectangle 16"/>
          <p:cNvSpPr/>
          <p:nvPr/>
        </p:nvSpPr>
        <p:spPr>
          <a:xfrm>
            <a:off x="256674" y="3173980"/>
            <a:ext cx="25988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Development Ranking</a:t>
            </a:r>
            <a:endParaRPr lang="en-US" i="1" u="sng" dirty="0">
              <a:latin typeface="Avenir Next" charset="0"/>
              <a:ea typeface="Avenir Next" charset="0"/>
              <a:cs typeface="Avenir Next" charset="0"/>
            </a:endParaRPr>
          </a:p>
        </p:txBody>
      </p:sp>
      <p:sp>
        <p:nvSpPr>
          <p:cNvPr id="18" name="Rectangle 17"/>
          <p:cNvSpPr/>
          <p:nvPr/>
        </p:nvSpPr>
        <p:spPr>
          <a:xfrm>
            <a:off x="1427018" y="5555340"/>
            <a:ext cx="9498812" cy="646331"/>
          </a:xfrm>
          <a:prstGeom prst="rect">
            <a:avLst/>
          </a:prstGeom>
        </p:spPr>
        <p:txBody>
          <a:bodyPr wrap="square">
            <a:spAutoFit/>
          </a:bodyPr>
          <a:lstStyle/>
          <a:p>
            <a:pPr marL="285750" indent="-285750" algn="just">
              <a:buFont typeface="Wingdings" charset="2"/>
              <a:buChar char="ü"/>
            </a:pPr>
            <a:r>
              <a:rPr lang="en-US" dirty="0" smtClean="0">
                <a:latin typeface="Avenir Next" charset="0"/>
                <a:ea typeface="Avenir Next" charset="0"/>
                <a:cs typeface="Avenir Next" charset="0"/>
              </a:rPr>
              <a:t>KS statistic has reduced from 0.60 in Development to 0.46 in Holdout</a:t>
            </a:r>
          </a:p>
          <a:p>
            <a:pPr marL="285750" indent="-285750" algn="just">
              <a:buFont typeface="Wingdings" charset="2"/>
              <a:buChar char="ü"/>
            </a:pPr>
            <a:r>
              <a:rPr lang="en-US" dirty="0" smtClean="0">
                <a:latin typeface="Avenir Next" charset="0"/>
                <a:ea typeface="Avenir Next" charset="0"/>
                <a:cs typeface="Avenir Next" charset="0"/>
              </a:rPr>
              <a:t>Response rate has reduced from 57% in Development to 48% in Holdout</a:t>
            </a:r>
            <a:endParaRPr lang="en-US" dirty="0">
              <a:latin typeface="Avenir Next" charset="0"/>
              <a:ea typeface="Avenir Next" charset="0"/>
              <a:cs typeface="Avenir Next" charset="0"/>
            </a:endParaRPr>
          </a:p>
        </p:txBody>
      </p:sp>
      <p:pic>
        <p:nvPicPr>
          <p:cNvPr id="3" name="Picture 2"/>
          <p:cNvPicPr>
            <a:picLocks noChangeAspect="1"/>
          </p:cNvPicPr>
          <p:nvPr/>
        </p:nvPicPr>
        <p:blipFill>
          <a:blip r:embed="rId2"/>
          <a:stretch>
            <a:fillRect/>
          </a:stretch>
        </p:blipFill>
        <p:spPr>
          <a:xfrm>
            <a:off x="466800" y="3792362"/>
            <a:ext cx="11442611" cy="1486219"/>
          </a:xfrm>
          <a:prstGeom prst="rect">
            <a:avLst/>
          </a:prstGeom>
        </p:spPr>
      </p:pic>
      <p:pic>
        <p:nvPicPr>
          <p:cNvPr id="6" name="Picture 5"/>
          <p:cNvPicPr>
            <a:picLocks noChangeAspect="1"/>
          </p:cNvPicPr>
          <p:nvPr/>
        </p:nvPicPr>
        <p:blipFill>
          <a:blip r:embed="rId3"/>
          <a:stretch>
            <a:fillRect/>
          </a:stretch>
        </p:blipFill>
        <p:spPr>
          <a:xfrm>
            <a:off x="466799" y="1311552"/>
            <a:ext cx="11262999" cy="1353793"/>
          </a:xfrm>
          <a:prstGeom prst="rect">
            <a:avLst/>
          </a:prstGeom>
        </p:spPr>
      </p:pic>
    </p:spTree>
    <p:extLst>
      <p:ext uri="{BB962C8B-B14F-4D97-AF65-F5344CB8AC3E}">
        <p14:creationId xmlns:p14="http://schemas.microsoft.com/office/powerpoint/2010/main" val="17631791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 y="96252"/>
            <a:ext cx="12192674"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a:t>MODEL PERFORMANCE </a:t>
            </a:r>
            <a:r>
              <a:rPr lang="en-US" dirty="0" smtClean="0"/>
              <a:t>ON HOLDOUT </a:t>
            </a:r>
            <a:r>
              <a:rPr lang="mr-IN" sz="2000" dirty="0" smtClean="0"/>
              <a:t>–</a:t>
            </a:r>
            <a:r>
              <a:rPr lang="en-US" sz="2000" dirty="0" smtClean="0"/>
              <a:t> 2/3</a:t>
            </a:r>
            <a:endParaRPr lang="en-US" dirty="0"/>
          </a:p>
        </p:txBody>
      </p:sp>
      <p:sp>
        <p:nvSpPr>
          <p:cNvPr id="16" name="Rectangle 15"/>
          <p:cNvSpPr/>
          <p:nvPr/>
        </p:nvSpPr>
        <p:spPr>
          <a:xfrm>
            <a:off x="256674" y="727726"/>
            <a:ext cx="25988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Holdout Lift Chart</a:t>
            </a:r>
            <a:endParaRPr lang="en-US" i="1" u="sng" dirty="0">
              <a:latin typeface="Avenir Next" charset="0"/>
              <a:ea typeface="Avenir Next" charset="0"/>
              <a:cs typeface="Avenir Next" charset="0"/>
            </a:endParaRPr>
          </a:p>
        </p:txBody>
      </p:sp>
      <p:sp>
        <p:nvSpPr>
          <p:cNvPr id="17" name="Rectangle 16"/>
          <p:cNvSpPr/>
          <p:nvPr/>
        </p:nvSpPr>
        <p:spPr>
          <a:xfrm>
            <a:off x="256674" y="3090273"/>
            <a:ext cx="2598821" cy="369332"/>
          </a:xfrm>
          <a:prstGeom prst="rect">
            <a:avLst/>
          </a:prstGeom>
        </p:spPr>
        <p:txBody>
          <a:bodyPr wrap="square">
            <a:spAutoFit/>
          </a:bodyPr>
          <a:lstStyle/>
          <a:p>
            <a:pPr algn="just"/>
            <a:r>
              <a:rPr lang="en-US" i="1" u="sng" dirty="0" smtClean="0">
                <a:latin typeface="Avenir Next" charset="0"/>
                <a:ea typeface="Avenir Next" charset="0"/>
                <a:cs typeface="Avenir Next" charset="0"/>
              </a:rPr>
              <a:t>Development Lift Chart</a:t>
            </a:r>
            <a:endParaRPr lang="en-US" i="1" u="sng" dirty="0">
              <a:latin typeface="Avenir Next" charset="0"/>
              <a:ea typeface="Avenir Next" charset="0"/>
              <a:cs typeface="Avenir Next" charset="0"/>
            </a:endParaRPr>
          </a:p>
        </p:txBody>
      </p:sp>
      <p:sp>
        <p:nvSpPr>
          <p:cNvPr id="18" name="Rectangle 17"/>
          <p:cNvSpPr/>
          <p:nvPr/>
        </p:nvSpPr>
        <p:spPr>
          <a:xfrm>
            <a:off x="1052945" y="5591402"/>
            <a:ext cx="9862423" cy="1200329"/>
          </a:xfrm>
          <a:prstGeom prst="rect">
            <a:avLst/>
          </a:prstGeom>
        </p:spPr>
        <p:txBody>
          <a:bodyPr wrap="square">
            <a:spAutoFit/>
          </a:bodyPr>
          <a:lstStyle/>
          <a:p>
            <a:pPr marL="285750" indent="-285750" algn="just">
              <a:buFont typeface="Wingdings" charset="2"/>
              <a:buChar char="ü"/>
            </a:pPr>
            <a:r>
              <a:rPr lang="en-US" dirty="0" smtClean="0">
                <a:latin typeface="Avenir Next" charset="0"/>
                <a:ea typeface="Avenir Next" charset="0"/>
                <a:cs typeface="Avenir Next" charset="0"/>
              </a:rPr>
              <a:t>The lift in Holdout sample is ~</a:t>
            </a:r>
            <a:r>
              <a:rPr lang="en-US" dirty="0">
                <a:latin typeface="Avenir Next" charset="0"/>
                <a:ea typeface="Avenir Next" charset="0"/>
                <a:cs typeface="Avenir Next" charset="0"/>
              </a:rPr>
              <a:t>4</a:t>
            </a:r>
            <a:r>
              <a:rPr lang="en-US" dirty="0" smtClean="0">
                <a:latin typeface="Avenir Next" charset="0"/>
                <a:ea typeface="Avenir Next" charset="0"/>
                <a:cs typeface="Avenir Next" charset="0"/>
              </a:rPr>
              <a:t> times in the top decile as compared to 4.6 times in the </a:t>
            </a:r>
            <a:r>
              <a:rPr lang="en-US" dirty="0">
                <a:latin typeface="Avenir Next" charset="0"/>
                <a:ea typeface="Avenir Next" charset="0"/>
                <a:cs typeface="Avenir Next" charset="0"/>
              </a:rPr>
              <a:t>D</a:t>
            </a:r>
            <a:r>
              <a:rPr lang="en-US" dirty="0" smtClean="0">
                <a:latin typeface="Avenir Next" charset="0"/>
                <a:ea typeface="Avenir Next" charset="0"/>
                <a:cs typeface="Avenir Next" charset="0"/>
              </a:rPr>
              <a:t>evelopment sample</a:t>
            </a:r>
          </a:p>
          <a:p>
            <a:pPr marL="285750" indent="-285750" algn="just">
              <a:buFont typeface="Wingdings" charset="2"/>
              <a:buChar char="ü"/>
            </a:pPr>
            <a:r>
              <a:rPr lang="en-US" dirty="0" smtClean="0">
                <a:latin typeface="Avenir Next" charset="0"/>
                <a:ea typeface="Avenir Next" charset="0"/>
                <a:cs typeface="Avenir Next" charset="0"/>
              </a:rPr>
              <a:t>Overall lift in the Holdout sample is consistent and is at least ~1.7 times on more than50 % of the sample size </a:t>
            </a:r>
          </a:p>
        </p:txBody>
      </p:sp>
      <p:pic>
        <p:nvPicPr>
          <p:cNvPr id="5" name="Picture 4"/>
          <p:cNvPicPr>
            <a:picLocks noChangeAspect="1"/>
          </p:cNvPicPr>
          <p:nvPr/>
        </p:nvPicPr>
        <p:blipFill>
          <a:blip r:embed="rId2"/>
          <a:stretch>
            <a:fillRect/>
          </a:stretch>
        </p:blipFill>
        <p:spPr>
          <a:xfrm>
            <a:off x="643082" y="1270220"/>
            <a:ext cx="10272286" cy="1804579"/>
          </a:xfrm>
          <a:prstGeom prst="rect">
            <a:avLst/>
          </a:prstGeom>
        </p:spPr>
      </p:pic>
      <p:pic>
        <p:nvPicPr>
          <p:cNvPr id="6" name="Picture 5"/>
          <p:cNvPicPr>
            <a:picLocks noChangeAspect="1"/>
          </p:cNvPicPr>
          <p:nvPr/>
        </p:nvPicPr>
        <p:blipFill>
          <a:blip r:embed="rId3"/>
          <a:stretch>
            <a:fillRect/>
          </a:stretch>
        </p:blipFill>
        <p:spPr>
          <a:xfrm>
            <a:off x="643081" y="3501787"/>
            <a:ext cx="10272287" cy="1830865"/>
          </a:xfrm>
          <a:prstGeom prst="rect">
            <a:avLst/>
          </a:prstGeom>
        </p:spPr>
      </p:pic>
      <p:sp>
        <p:nvSpPr>
          <p:cNvPr id="12" name="Rectangle 11"/>
          <p:cNvSpPr/>
          <p:nvPr/>
        </p:nvSpPr>
        <p:spPr>
          <a:xfrm>
            <a:off x="9567832" y="3385055"/>
            <a:ext cx="1347536" cy="206432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567832" y="1188712"/>
            <a:ext cx="1347536" cy="206432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0767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32223"/>
            <a:ext cx="10104120" cy="3035808"/>
          </a:xfrm>
        </p:spPr>
        <p:txBody>
          <a:bodyPr>
            <a:normAutofit/>
          </a:bodyPr>
          <a:lstStyle/>
          <a:p>
            <a:r>
              <a:rPr lang="en-US" sz="2800" b="1" dirty="0" smtClean="0">
                <a:latin typeface="Avenir Next" charset="0"/>
                <a:ea typeface="Avenir Next" charset="0"/>
                <a:cs typeface="Avenir Next" charset="0"/>
              </a:rPr>
              <a:t>Original vs Engineered Data</a:t>
            </a:r>
            <a:br>
              <a:rPr lang="en-US" sz="2800" b="1" dirty="0" smtClean="0">
                <a:latin typeface="Avenir Next" charset="0"/>
                <a:ea typeface="Avenir Next" charset="0"/>
                <a:cs typeface="Avenir Next" charset="0"/>
              </a:rPr>
            </a:br>
            <a:r>
              <a:rPr lang="en-US" sz="7200" dirty="0" smtClean="0">
                <a:latin typeface="Avenir Next" charset="0"/>
                <a:ea typeface="Avenir Next" charset="0"/>
                <a:cs typeface="Avenir Next" charset="0"/>
              </a:rPr>
              <a:t/>
            </a:r>
            <a:br>
              <a:rPr lang="en-US" sz="7200" dirty="0" smtClean="0">
                <a:latin typeface="Avenir Next" charset="0"/>
                <a:ea typeface="Avenir Next" charset="0"/>
                <a:cs typeface="Avenir Next" charset="0"/>
              </a:rPr>
            </a:br>
            <a:r>
              <a:rPr lang="en-US" sz="3600" b="1" dirty="0" smtClean="0">
                <a:latin typeface="Avenir Next" charset="0"/>
                <a:ea typeface="Avenir Next" charset="0"/>
                <a:cs typeface="Avenir Next" charset="0"/>
              </a:rPr>
              <a:t>MODEL comparison </a:t>
            </a:r>
            <a:endParaRPr lang="en-US" sz="13800" b="1" dirty="0">
              <a:latin typeface="Avenir Next" charset="0"/>
              <a:ea typeface="Avenir Next" charset="0"/>
              <a:cs typeface="Avenir Next" charset="0"/>
            </a:endParaRPr>
          </a:p>
        </p:txBody>
      </p:sp>
    </p:spTree>
    <p:extLst>
      <p:ext uri="{BB962C8B-B14F-4D97-AF65-F5344CB8AC3E}">
        <p14:creationId xmlns:p14="http://schemas.microsoft.com/office/powerpoint/2010/main" val="1663196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966" y="128588"/>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smtClean="0"/>
              <a:t>Model Comparison  - Original Vs Engineered </a:t>
            </a:r>
            <a:r>
              <a:rPr lang="mr-IN" sz="2000" dirty="0" smtClean="0"/>
              <a:t>–</a:t>
            </a:r>
            <a:r>
              <a:rPr lang="en-US" sz="2000" dirty="0" smtClean="0"/>
              <a:t> 1/2</a:t>
            </a:r>
            <a:endParaRPr lang="en-US" dirty="0"/>
          </a:p>
        </p:txBody>
      </p:sp>
      <p:sp>
        <p:nvSpPr>
          <p:cNvPr id="10" name="Rectangle 9"/>
          <p:cNvSpPr/>
          <p:nvPr/>
        </p:nvSpPr>
        <p:spPr>
          <a:xfrm>
            <a:off x="6962275" y="768854"/>
            <a:ext cx="4892842" cy="5755422"/>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In terms of Variable Importance, there seems to be difference in identification of variables across the original dataset and engineered dataset. </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It is good to see that 3 of the newly created features is appearing as important feature in the engineered dataset model. </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Accuracy wise SCR which was shown important in the original dataset is not shown to be very significant in the engineered dataset. Total number of debit transactions followed by the engineered variable of Average amount of credit transactions per month are important variables in the engineered dataset.  </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OCCUPATION seems to have gained importance in the engineered dataset as per decrease in GINI where as Total transaction counts was the </a:t>
            </a:r>
            <a:r>
              <a:rPr lang="en-US" sz="1600" dirty="0" err="1" smtClean="0">
                <a:latin typeface="Avenir Next" charset="0"/>
                <a:ea typeface="Avenir Next" charset="0"/>
                <a:cs typeface="Avenir Next" charset="0"/>
              </a:rPr>
              <a:t>equivalalent</a:t>
            </a:r>
            <a:r>
              <a:rPr lang="en-US" sz="1600" dirty="0" smtClean="0">
                <a:latin typeface="Avenir Next" charset="0"/>
                <a:ea typeface="Avenir Next" charset="0"/>
                <a:cs typeface="Avenir Next" charset="0"/>
              </a:rPr>
              <a:t> in the </a:t>
            </a:r>
            <a:r>
              <a:rPr lang="en-US" sz="1600" dirty="0" err="1" smtClean="0">
                <a:latin typeface="Avenir Next" charset="0"/>
                <a:ea typeface="Avenir Next" charset="0"/>
                <a:cs typeface="Avenir Next" charset="0"/>
              </a:rPr>
              <a:t>orgininal</a:t>
            </a:r>
            <a:r>
              <a:rPr lang="en-US" sz="1600" dirty="0" smtClean="0">
                <a:latin typeface="Avenir Next" charset="0"/>
                <a:ea typeface="Avenir Next" charset="0"/>
                <a:cs typeface="Avenir Next" charset="0"/>
              </a:rPr>
              <a:t> dataset. </a:t>
            </a:r>
          </a:p>
        </p:txBody>
      </p:sp>
      <p:pic>
        <p:nvPicPr>
          <p:cNvPr id="4" name="Picture 3"/>
          <p:cNvPicPr>
            <a:picLocks noChangeAspect="1"/>
          </p:cNvPicPr>
          <p:nvPr/>
        </p:nvPicPr>
        <p:blipFill>
          <a:blip r:embed="rId2"/>
          <a:stretch>
            <a:fillRect/>
          </a:stretch>
        </p:blipFill>
        <p:spPr>
          <a:xfrm>
            <a:off x="529935" y="888332"/>
            <a:ext cx="6066515" cy="5609449"/>
          </a:xfrm>
          <a:prstGeom prst="rect">
            <a:avLst/>
          </a:prstGeom>
        </p:spPr>
      </p:pic>
    </p:spTree>
    <p:extLst>
      <p:ext uri="{BB962C8B-B14F-4D97-AF65-F5344CB8AC3E}">
        <p14:creationId xmlns:p14="http://schemas.microsoft.com/office/powerpoint/2010/main" val="1363729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2561" y="910083"/>
            <a:ext cx="10879281" cy="2031325"/>
          </a:xfrm>
          <a:prstGeom prst="rect">
            <a:avLst/>
          </a:prstGeom>
        </p:spPr>
        <p:txBody>
          <a:bodyPr wrap="square">
            <a:spAutoFit/>
          </a:bodyPr>
          <a:lstStyle/>
          <a:p>
            <a:pPr marL="285750" indent="-285750">
              <a:buFont typeface="Wingdings" charset="2"/>
              <a:buChar char="ü"/>
            </a:pPr>
            <a:r>
              <a:rPr lang="en-US" sz="1400" dirty="0">
                <a:latin typeface="Avenir Next" charset="0"/>
                <a:ea typeface="Avenir Next" charset="0"/>
                <a:cs typeface="Avenir Next" charset="0"/>
              </a:rPr>
              <a:t>Target variable is a categorical variable with values of 1 and 0, with 1 representing customers who showed interest for the Personal Loan offer</a:t>
            </a:r>
            <a:r>
              <a:rPr lang="en-US" sz="1400" dirty="0" smtClean="0">
                <a:latin typeface="Avenir Next" charset="0"/>
                <a:ea typeface="Avenir Next" charset="0"/>
                <a:cs typeface="Avenir Next" charset="0"/>
              </a:rPr>
              <a:t>.</a:t>
            </a:r>
          </a:p>
          <a:p>
            <a:pPr marL="285750" indent="-285750">
              <a:buFont typeface="Wingdings" charset="2"/>
              <a:buChar char="ü"/>
            </a:pPr>
            <a:endParaRPr lang="en-US" sz="1400" dirty="0" smtClean="0">
              <a:latin typeface="Avenir Next" charset="0"/>
              <a:ea typeface="Avenir Next" charset="0"/>
              <a:cs typeface="Avenir Next" charset="0"/>
            </a:endParaRPr>
          </a:p>
          <a:p>
            <a:pPr marL="285750" indent="-285750">
              <a:buFont typeface="Wingdings" charset="2"/>
              <a:buChar char="ü"/>
            </a:pPr>
            <a:r>
              <a:rPr lang="en-US" sz="1400" dirty="0" smtClean="0">
                <a:latin typeface="Avenir Next" charset="0"/>
                <a:ea typeface="Avenir Next" charset="0"/>
                <a:cs typeface="Avenir Next" charset="0"/>
              </a:rPr>
              <a:t>The dataset has the following segments of variables </a:t>
            </a:r>
            <a:r>
              <a:rPr lang="mr-IN" sz="1400" dirty="0" smtClean="0">
                <a:latin typeface="Avenir Next" charset="0"/>
                <a:ea typeface="Avenir Next" charset="0"/>
                <a:cs typeface="Avenir Next" charset="0"/>
              </a:rPr>
              <a:t>–</a:t>
            </a:r>
            <a:r>
              <a:rPr lang="en-US" sz="1400" dirty="0" smtClean="0">
                <a:latin typeface="Avenir Next" charset="0"/>
                <a:ea typeface="Avenir Next" charset="0"/>
                <a:cs typeface="Avenir Next" charset="0"/>
              </a:rPr>
              <a:t> </a:t>
            </a:r>
          </a:p>
          <a:p>
            <a:pPr marL="285750" indent="-285750">
              <a:buFont typeface="Wingdings" charset="2"/>
              <a:buChar char="ü"/>
            </a:pPr>
            <a:endParaRPr lang="en-US" sz="1400" dirty="0">
              <a:latin typeface="Avenir Next" charset="0"/>
              <a:ea typeface="Avenir Next" charset="0"/>
              <a:cs typeface="Avenir Next" charset="0"/>
            </a:endParaRPr>
          </a:p>
          <a:p>
            <a:pPr marL="285750" indent="-285750">
              <a:buFont typeface="Wingdings" charset="2"/>
              <a:buChar char="ü"/>
            </a:pPr>
            <a:endParaRPr lang="en-US" sz="1400" dirty="0">
              <a:latin typeface="Avenir Next" charset="0"/>
              <a:ea typeface="Avenir Next" charset="0"/>
              <a:cs typeface="Avenir Next" charset="0"/>
            </a:endParaRPr>
          </a:p>
          <a:p>
            <a:pPr marL="285750" indent="-285750">
              <a:buFont typeface="Wingdings" charset="2"/>
              <a:buChar char="ü"/>
            </a:pPr>
            <a:endParaRPr lang="en-US" sz="1400" dirty="0" smtClean="0">
              <a:latin typeface="Avenir Next" charset="0"/>
              <a:ea typeface="Avenir Next" charset="0"/>
              <a:cs typeface="Avenir Next" charset="0"/>
            </a:endParaRPr>
          </a:p>
          <a:p>
            <a:pPr marL="285750" indent="-285750">
              <a:buFont typeface="Wingdings" charset="2"/>
              <a:buChar char="ü"/>
            </a:pPr>
            <a:endParaRPr lang="en-US" sz="1400" dirty="0">
              <a:latin typeface="Avenir Next" charset="0"/>
              <a:ea typeface="Avenir Next" charset="0"/>
              <a:cs typeface="Avenir Next" charset="0"/>
            </a:endParaRPr>
          </a:p>
          <a:p>
            <a:pPr marL="285750" indent="-285750">
              <a:buFont typeface="Wingdings" charset="2"/>
              <a:buChar char="ü"/>
            </a:pPr>
            <a:endParaRPr lang="en-US" sz="1400" dirty="0">
              <a:latin typeface="Avenir Next" charset="0"/>
              <a:ea typeface="Avenir Next" charset="0"/>
              <a:cs typeface="Avenir Next" charset="0"/>
            </a:endParaRPr>
          </a:p>
        </p:txBody>
      </p:sp>
      <p:grpSp>
        <p:nvGrpSpPr>
          <p:cNvPr id="24" name="Group 23"/>
          <p:cNvGrpSpPr/>
          <p:nvPr/>
        </p:nvGrpSpPr>
        <p:grpSpPr>
          <a:xfrm>
            <a:off x="506329" y="2083133"/>
            <a:ext cx="11026141" cy="4207316"/>
            <a:chOff x="518361" y="1902660"/>
            <a:chExt cx="11026141" cy="4207316"/>
          </a:xfrm>
        </p:grpSpPr>
        <p:pic>
          <p:nvPicPr>
            <p:cNvPr id="12" name="Picture 11"/>
            <p:cNvPicPr>
              <a:picLocks noChangeAspect="1"/>
            </p:cNvPicPr>
            <p:nvPr/>
          </p:nvPicPr>
          <p:blipFill>
            <a:blip r:embed="rId2"/>
            <a:stretch>
              <a:fillRect/>
            </a:stretch>
          </p:blipFill>
          <p:spPr>
            <a:xfrm>
              <a:off x="518361" y="1902660"/>
              <a:ext cx="5377113" cy="1983540"/>
            </a:xfrm>
            <a:prstGeom prst="rect">
              <a:avLst/>
            </a:prstGeom>
            <a:ln>
              <a:solidFill>
                <a:schemeClr val="tx1"/>
              </a:solidFill>
            </a:ln>
          </p:spPr>
        </p:pic>
        <p:pic>
          <p:nvPicPr>
            <p:cNvPr id="14" name="Picture 13"/>
            <p:cNvPicPr>
              <a:picLocks noChangeAspect="1"/>
            </p:cNvPicPr>
            <p:nvPr/>
          </p:nvPicPr>
          <p:blipFill>
            <a:blip r:embed="rId3"/>
            <a:stretch>
              <a:fillRect/>
            </a:stretch>
          </p:blipFill>
          <p:spPr>
            <a:xfrm>
              <a:off x="6071274" y="1902660"/>
              <a:ext cx="5473228" cy="1327269"/>
            </a:xfrm>
            <a:prstGeom prst="rect">
              <a:avLst/>
            </a:prstGeom>
            <a:ln>
              <a:solidFill>
                <a:schemeClr val="tx1"/>
              </a:solidFill>
            </a:ln>
          </p:spPr>
        </p:pic>
        <p:pic>
          <p:nvPicPr>
            <p:cNvPr id="16" name="Picture 15"/>
            <p:cNvPicPr>
              <a:picLocks noChangeAspect="1"/>
            </p:cNvPicPr>
            <p:nvPr/>
          </p:nvPicPr>
          <p:blipFill>
            <a:blip r:embed="rId4"/>
            <a:stretch>
              <a:fillRect/>
            </a:stretch>
          </p:blipFill>
          <p:spPr>
            <a:xfrm>
              <a:off x="6071274" y="3395647"/>
              <a:ext cx="5473228" cy="406332"/>
            </a:xfrm>
            <a:prstGeom prst="rect">
              <a:avLst/>
            </a:prstGeom>
            <a:ln>
              <a:solidFill>
                <a:schemeClr val="tx1"/>
              </a:solidFill>
            </a:ln>
          </p:spPr>
        </p:pic>
        <p:pic>
          <p:nvPicPr>
            <p:cNvPr id="17" name="Picture 16"/>
            <p:cNvPicPr>
              <a:picLocks noChangeAspect="1"/>
            </p:cNvPicPr>
            <p:nvPr/>
          </p:nvPicPr>
          <p:blipFill>
            <a:blip r:embed="rId5"/>
            <a:stretch>
              <a:fillRect/>
            </a:stretch>
          </p:blipFill>
          <p:spPr>
            <a:xfrm>
              <a:off x="518361" y="4009495"/>
              <a:ext cx="5377113" cy="1082116"/>
            </a:xfrm>
            <a:prstGeom prst="rect">
              <a:avLst/>
            </a:prstGeom>
            <a:ln>
              <a:solidFill>
                <a:schemeClr val="tx1"/>
              </a:solidFill>
            </a:ln>
          </p:spPr>
        </p:pic>
        <p:pic>
          <p:nvPicPr>
            <p:cNvPr id="19" name="Picture 18"/>
            <p:cNvPicPr>
              <a:picLocks noChangeAspect="1"/>
            </p:cNvPicPr>
            <p:nvPr/>
          </p:nvPicPr>
          <p:blipFill>
            <a:blip r:embed="rId6"/>
            <a:stretch>
              <a:fillRect/>
            </a:stretch>
          </p:blipFill>
          <p:spPr>
            <a:xfrm>
              <a:off x="518362" y="5212838"/>
              <a:ext cx="5377112" cy="897138"/>
            </a:xfrm>
            <a:prstGeom prst="rect">
              <a:avLst/>
            </a:prstGeom>
            <a:ln>
              <a:solidFill>
                <a:schemeClr val="tx1"/>
              </a:solidFill>
            </a:ln>
          </p:spPr>
        </p:pic>
        <p:pic>
          <p:nvPicPr>
            <p:cNvPr id="20" name="Picture 19"/>
            <p:cNvPicPr>
              <a:picLocks noChangeAspect="1"/>
            </p:cNvPicPr>
            <p:nvPr/>
          </p:nvPicPr>
          <p:blipFill>
            <a:blip r:embed="rId7"/>
            <a:stretch>
              <a:fillRect/>
            </a:stretch>
          </p:blipFill>
          <p:spPr>
            <a:xfrm>
              <a:off x="6071273" y="3973399"/>
              <a:ext cx="5473229" cy="803137"/>
            </a:xfrm>
            <a:prstGeom prst="rect">
              <a:avLst/>
            </a:prstGeom>
            <a:ln>
              <a:solidFill>
                <a:schemeClr val="tx1"/>
              </a:solidFill>
            </a:ln>
          </p:spPr>
        </p:pic>
        <p:pic>
          <p:nvPicPr>
            <p:cNvPr id="22" name="Picture 21"/>
            <p:cNvPicPr>
              <a:picLocks noChangeAspect="1"/>
            </p:cNvPicPr>
            <p:nvPr/>
          </p:nvPicPr>
          <p:blipFill>
            <a:blip r:embed="rId8"/>
            <a:stretch>
              <a:fillRect/>
            </a:stretch>
          </p:blipFill>
          <p:spPr>
            <a:xfrm>
              <a:off x="6090087" y="4947956"/>
              <a:ext cx="5454415" cy="467613"/>
            </a:xfrm>
            <a:prstGeom prst="rect">
              <a:avLst/>
            </a:prstGeom>
            <a:ln>
              <a:solidFill>
                <a:schemeClr val="tx1"/>
              </a:solidFill>
            </a:ln>
          </p:spPr>
        </p:pic>
        <p:pic>
          <p:nvPicPr>
            <p:cNvPr id="23" name="Picture 22"/>
            <p:cNvPicPr>
              <a:picLocks noChangeAspect="1"/>
            </p:cNvPicPr>
            <p:nvPr/>
          </p:nvPicPr>
          <p:blipFill>
            <a:blip r:embed="rId9"/>
            <a:stretch>
              <a:fillRect/>
            </a:stretch>
          </p:blipFill>
          <p:spPr>
            <a:xfrm>
              <a:off x="6071273" y="5614676"/>
              <a:ext cx="5473229" cy="436767"/>
            </a:xfrm>
            <a:prstGeom prst="rect">
              <a:avLst/>
            </a:prstGeom>
            <a:ln>
              <a:solidFill>
                <a:schemeClr val="tx1"/>
              </a:solidFill>
            </a:ln>
          </p:spPr>
        </p:pic>
      </p:grpSp>
      <p:sp>
        <p:nvSpPr>
          <p:cNvPr id="26" name="TextBox 25"/>
          <p:cNvSpPr txBox="1"/>
          <p:nvPr/>
        </p:nvSpPr>
        <p:spPr>
          <a:xfrm>
            <a:off x="24059" y="63825"/>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Dataset Overview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2/3</a:t>
            </a:r>
            <a:endParaRPr lang="en-US" sz="3200" dirty="0">
              <a:latin typeface="Copperplate Gothic Bold" charset="0"/>
              <a:ea typeface="Copperplate Gothic Bold" charset="0"/>
              <a:cs typeface="Copperplate Gothic Bold" charset="0"/>
            </a:endParaRPr>
          </a:p>
        </p:txBody>
      </p:sp>
    </p:spTree>
    <p:extLst>
      <p:ext uri="{BB962C8B-B14F-4D97-AF65-F5344CB8AC3E}">
        <p14:creationId xmlns:p14="http://schemas.microsoft.com/office/powerpoint/2010/main" val="8156881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84" y="64168"/>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smtClean="0"/>
              <a:t>Model Comparison  - Original Vs Engineered </a:t>
            </a:r>
            <a:r>
              <a:rPr lang="mr-IN" sz="2000" dirty="0"/>
              <a:t>– </a:t>
            </a:r>
            <a:r>
              <a:rPr lang="en-US" sz="2000" dirty="0" smtClean="0"/>
              <a:t>2</a:t>
            </a:r>
            <a:r>
              <a:rPr lang="mr-IN" sz="2000" dirty="0" smtClean="0"/>
              <a:t>/2</a:t>
            </a:r>
            <a:endParaRPr lang="en-US" sz="2000" dirty="0"/>
          </a:p>
        </p:txBody>
      </p:sp>
      <p:sp>
        <p:nvSpPr>
          <p:cNvPr id="10" name="Rectangle 9"/>
          <p:cNvSpPr/>
          <p:nvPr/>
        </p:nvSpPr>
        <p:spPr>
          <a:xfrm>
            <a:off x="5539259" y="3151093"/>
            <a:ext cx="6218875" cy="3293209"/>
          </a:xfrm>
          <a:prstGeom prst="rect">
            <a:avLst/>
          </a:prstGeom>
        </p:spPr>
        <p:txBody>
          <a:bodyPr wrap="square">
            <a:spAutoFit/>
          </a:bodyPr>
          <a:lstStyle/>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Comparing the test on holdout samples of both Original and Engineered datasets, the below are observed.</a:t>
            </a:r>
          </a:p>
          <a:p>
            <a:pPr marL="742950" lvl="1" indent="-285750" algn="just">
              <a:buFont typeface="Arial" charset="0"/>
              <a:buChar char="•"/>
            </a:pPr>
            <a:r>
              <a:rPr lang="en-US" sz="1600" dirty="0" smtClean="0">
                <a:latin typeface="Avenir Next" charset="0"/>
                <a:ea typeface="Avenir Next" charset="0"/>
                <a:cs typeface="Avenir Next" charset="0"/>
              </a:rPr>
              <a:t>Although marginal, there is an improvement in the response rate in the test on holdout sample of engineered data. It has improved from 47% in original to 48% in the engineered data. </a:t>
            </a:r>
          </a:p>
          <a:p>
            <a:pPr marL="742950" lvl="1" indent="-285750" algn="just">
              <a:buFont typeface="Arial" charset="0"/>
              <a:buChar char="•"/>
            </a:pPr>
            <a:r>
              <a:rPr lang="en-US" sz="1600" dirty="0" smtClean="0">
                <a:latin typeface="Avenir Next" charset="0"/>
                <a:ea typeface="Avenir Next" charset="0"/>
                <a:cs typeface="Avenir Next" charset="0"/>
              </a:rPr>
              <a:t>The improvement is seen in terms of LIFT as well. The holdout test on original data showed a top decile LIFT of 3.71 times whereas the same on engineered dataset is seen to have improved to 3.86 times. </a:t>
            </a:r>
          </a:p>
          <a:p>
            <a:pPr marL="742950" lvl="1" indent="-285750" algn="just">
              <a:buFont typeface="Arial" charset="0"/>
              <a:buChar char="•"/>
            </a:pPr>
            <a:r>
              <a:rPr lang="en-US" sz="1600" dirty="0" smtClean="0">
                <a:latin typeface="Avenir Next" charset="0"/>
                <a:ea typeface="Avenir Next" charset="0"/>
                <a:cs typeface="Avenir Next" charset="0"/>
              </a:rPr>
              <a:t>Although the numbers seem marginal but given a larger volume they will have good numbers to prove. </a:t>
            </a:r>
            <a:endParaRPr lang="en-US" sz="1600" dirty="0">
              <a:latin typeface="Avenir Next" charset="0"/>
              <a:ea typeface="Avenir Next" charset="0"/>
              <a:cs typeface="Avenir Next" charset="0"/>
            </a:endParaRPr>
          </a:p>
        </p:txBody>
      </p:sp>
      <p:pic>
        <p:nvPicPr>
          <p:cNvPr id="4" name="Picture 3"/>
          <p:cNvPicPr>
            <a:picLocks noChangeAspect="1"/>
          </p:cNvPicPr>
          <p:nvPr/>
        </p:nvPicPr>
        <p:blipFill>
          <a:blip r:embed="rId2"/>
          <a:stretch>
            <a:fillRect/>
          </a:stretch>
        </p:blipFill>
        <p:spPr>
          <a:xfrm>
            <a:off x="613908" y="1904427"/>
            <a:ext cx="4341971" cy="1092778"/>
          </a:xfrm>
          <a:prstGeom prst="rect">
            <a:avLst/>
          </a:prstGeom>
        </p:spPr>
      </p:pic>
      <p:pic>
        <p:nvPicPr>
          <p:cNvPr id="7" name="Picture 6"/>
          <p:cNvPicPr>
            <a:picLocks noChangeAspect="1"/>
          </p:cNvPicPr>
          <p:nvPr/>
        </p:nvPicPr>
        <p:blipFill>
          <a:blip r:embed="rId3"/>
          <a:stretch>
            <a:fillRect/>
          </a:stretch>
        </p:blipFill>
        <p:spPr>
          <a:xfrm>
            <a:off x="216154" y="4104127"/>
            <a:ext cx="5137478" cy="1105184"/>
          </a:xfrm>
          <a:prstGeom prst="rect">
            <a:avLst/>
          </a:prstGeom>
        </p:spPr>
      </p:pic>
      <p:sp>
        <p:nvSpPr>
          <p:cNvPr id="8" name="Rectangle 7"/>
          <p:cNvSpPr/>
          <p:nvPr/>
        </p:nvSpPr>
        <p:spPr>
          <a:xfrm>
            <a:off x="5539260" y="1519877"/>
            <a:ext cx="6218875" cy="1631216"/>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As we can see, the KS statistic has improved by ~4%  in the engineered dataset. Which clearly tells that there is an improvement in the prediction of expected target as compared to the original model. </a:t>
            </a:r>
          </a:p>
          <a:p>
            <a:pPr marL="285750" indent="-285750" algn="just">
              <a:buFont typeface="Wingdings" charset="2"/>
              <a:buChar char="ü"/>
            </a:pPr>
            <a:r>
              <a:rPr lang="en-US" sz="1600" dirty="0" smtClean="0">
                <a:latin typeface="Avenir Next" charset="0"/>
                <a:ea typeface="Avenir Next" charset="0"/>
                <a:cs typeface="Avenir Next" charset="0"/>
              </a:rPr>
              <a:t>The AUC remains relatively similar where as GINI has reduced which is good. </a:t>
            </a:r>
            <a:endParaRPr lang="en-US" sz="1600" dirty="0">
              <a:latin typeface="Avenir Next" charset="0"/>
              <a:ea typeface="Avenir Next" charset="0"/>
              <a:cs typeface="Avenir Next" charset="0"/>
            </a:endParaRPr>
          </a:p>
        </p:txBody>
      </p:sp>
      <p:sp>
        <p:nvSpPr>
          <p:cNvPr id="9" name="Rectangle 8"/>
          <p:cNvSpPr/>
          <p:nvPr/>
        </p:nvSpPr>
        <p:spPr>
          <a:xfrm>
            <a:off x="401782" y="815020"/>
            <a:ext cx="11236035" cy="584775"/>
          </a:xfrm>
          <a:prstGeom prst="rect">
            <a:avLst/>
          </a:prstGeom>
        </p:spPr>
        <p:txBody>
          <a:bodyPr wrap="square">
            <a:spAutoFit/>
          </a:bodyPr>
          <a:lstStyle/>
          <a:p>
            <a:pPr algn="just"/>
            <a:r>
              <a:rPr lang="en-US" sz="1600" dirty="0">
                <a:latin typeface="Avenir Next" charset="0"/>
                <a:ea typeface="Avenir Next" charset="0"/>
                <a:cs typeface="Avenir Next" charset="0"/>
              </a:rPr>
              <a:t>When comparing the models developed from the original data and the engineered data, the same are not very drastically different. However, there is some added benefits to the model developed with the engineered variables. </a:t>
            </a:r>
          </a:p>
        </p:txBody>
      </p:sp>
    </p:spTree>
    <p:extLst>
      <p:ext uri="{BB962C8B-B14F-4D97-AF65-F5344CB8AC3E}">
        <p14:creationId xmlns:p14="http://schemas.microsoft.com/office/powerpoint/2010/main" val="2742652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6253"/>
            <a:ext cx="12609764"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Model Implementation Strategy</a:t>
            </a:r>
            <a:endParaRPr lang="en-US" sz="3200" dirty="0">
              <a:latin typeface="Copperplate Gothic Bold" charset="0"/>
              <a:ea typeface="Copperplate Gothic Bold" charset="0"/>
              <a:cs typeface="Copperplate Gothic Bold" charset="0"/>
            </a:endParaRPr>
          </a:p>
        </p:txBody>
      </p:sp>
      <p:sp>
        <p:nvSpPr>
          <p:cNvPr id="4" name="Rectangle 3"/>
          <p:cNvSpPr/>
          <p:nvPr/>
        </p:nvSpPr>
        <p:spPr>
          <a:xfrm>
            <a:off x="429492" y="1202947"/>
            <a:ext cx="11236035" cy="4770537"/>
          </a:xfrm>
          <a:prstGeom prst="rect">
            <a:avLst/>
          </a:prstGeom>
        </p:spPr>
        <p:txBody>
          <a:bodyPr wrap="square">
            <a:spAutoFit/>
          </a:bodyPr>
          <a:lstStyle/>
          <a:p>
            <a:pPr marL="285750" indent="-285750" algn="just">
              <a:buFont typeface="Arial" charset="0"/>
              <a:buChar char="•"/>
            </a:pPr>
            <a:r>
              <a:rPr lang="en-US" sz="1600" dirty="0" smtClean="0">
                <a:latin typeface="Avenir Next" charset="0"/>
                <a:ea typeface="Avenir Next" charset="0"/>
                <a:cs typeface="Avenir Next" charset="0"/>
              </a:rPr>
              <a:t>Until now, it is clearly visible that Data Analysis has helped building models that is predicting to better the initial target rate of 12.56 %. </a:t>
            </a:r>
          </a:p>
          <a:p>
            <a:pPr marL="285750" indent="-285750" algn="just">
              <a:buFont typeface="Arial" charset="0"/>
              <a:buChar char="•"/>
            </a:pPr>
            <a:endParaRPr lang="en-US" sz="1600" dirty="0">
              <a:latin typeface="Avenir Next" charset="0"/>
              <a:ea typeface="Avenir Next" charset="0"/>
              <a:cs typeface="Avenir Next" charset="0"/>
            </a:endParaRPr>
          </a:p>
          <a:p>
            <a:pPr marL="285750" indent="-285750" algn="just">
              <a:buFont typeface="Arial" charset="0"/>
              <a:buChar char="•"/>
            </a:pPr>
            <a:r>
              <a:rPr lang="en-US" sz="1600" dirty="0" smtClean="0">
                <a:latin typeface="Avenir Next" charset="0"/>
                <a:ea typeface="Avenir Next" charset="0"/>
                <a:cs typeface="Avenir Next" charset="0"/>
              </a:rPr>
              <a:t>Both of our models, the first on the original data and the next on the engineered data has shown good improvements in terms of numbers that  showcases improvement in the response rate. </a:t>
            </a:r>
          </a:p>
          <a:p>
            <a:pPr marL="285750" indent="-285750" algn="just">
              <a:buFont typeface="Arial" charset="0"/>
              <a:buChar char="•"/>
            </a:pPr>
            <a:endParaRPr lang="en-US" sz="1600" dirty="0">
              <a:latin typeface="Avenir Next" charset="0"/>
              <a:ea typeface="Avenir Next" charset="0"/>
              <a:cs typeface="Avenir Next" charset="0"/>
            </a:endParaRPr>
          </a:p>
          <a:p>
            <a:pPr marL="285750" indent="-285750" algn="just">
              <a:buFont typeface="Arial" charset="0"/>
              <a:buChar char="•"/>
            </a:pPr>
            <a:r>
              <a:rPr lang="en-US" sz="1600" dirty="0" smtClean="0">
                <a:latin typeface="Avenir Next" charset="0"/>
                <a:ea typeface="Avenir Next" charset="0"/>
                <a:cs typeface="Avenir Next" charset="0"/>
              </a:rPr>
              <a:t>The response rate that we achieved from our </a:t>
            </a:r>
            <a:r>
              <a:rPr lang="en-US" sz="1600" dirty="0" err="1" smtClean="0">
                <a:latin typeface="Avenir Next" charset="0"/>
                <a:ea typeface="Avenir Next" charset="0"/>
                <a:cs typeface="Avenir Next" charset="0"/>
              </a:rPr>
              <a:t>Ramdom</a:t>
            </a:r>
            <a:r>
              <a:rPr lang="en-US" sz="1600" dirty="0" smtClean="0">
                <a:latin typeface="Avenir Next" charset="0"/>
                <a:ea typeface="Avenir Next" charset="0"/>
                <a:cs typeface="Avenir Next" charset="0"/>
              </a:rPr>
              <a:t> Forest models shows a minimum of ~1.7 increase in the positive responses. </a:t>
            </a:r>
          </a:p>
          <a:p>
            <a:pPr marL="285750" indent="-285750" algn="just">
              <a:buFont typeface="Arial" charset="0"/>
              <a:buChar char="•"/>
            </a:pPr>
            <a:endParaRPr lang="en-US" sz="1600" dirty="0">
              <a:latin typeface="Avenir Next" charset="0"/>
              <a:ea typeface="Avenir Next" charset="0"/>
              <a:cs typeface="Avenir Next" charset="0"/>
            </a:endParaRPr>
          </a:p>
          <a:p>
            <a:pPr marL="285750" indent="-285750" algn="just">
              <a:buFont typeface="Arial" charset="0"/>
              <a:buChar char="•"/>
            </a:pPr>
            <a:r>
              <a:rPr lang="en-US" sz="1600" dirty="0" smtClean="0">
                <a:latin typeface="Avenir Next" charset="0"/>
                <a:ea typeface="Avenir Next" charset="0"/>
                <a:cs typeface="Avenir Next" charset="0"/>
              </a:rPr>
              <a:t>The response rates of 55% and 47% in development and holdout samples respectively from the original dataset and similarly 57% and 48% in the engineered dataset in the respective top deciles are significantly better than the initial response rate of 12.56%. However, business / marketing team has to take a call on the number they want to proceed with. </a:t>
            </a:r>
          </a:p>
          <a:p>
            <a:pPr marL="285750" indent="-285750" algn="just">
              <a:buFont typeface="Arial" charset="0"/>
              <a:buChar char="•"/>
            </a:pPr>
            <a:endParaRPr lang="en-US" sz="1600" dirty="0">
              <a:latin typeface="Avenir Next" charset="0"/>
              <a:ea typeface="Avenir Next" charset="0"/>
              <a:cs typeface="Avenir Next" charset="0"/>
            </a:endParaRPr>
          </a:p>
          <a:p>
            <a:pPr marL="285750" indent="-285750" algn="just">
              <a:buFont typeface="Arial" charset="0"/>
              <a:buChar char="•"/>
            </a:pPr>
            <a:r>
              <a:rPr lang="en-US" sz="1600" dirty="0" smtClean="0">
                <a:latin typeface="Avenir Next" charset="0"/>
                <a:ea typeface="Avenir Next" charset="0"/>
                <a:cs typeface="Avenir Next" charset="0"/>
              </a:rPr>
              <a:t>With a non-medical reason and not much of cost difference, the team feels confident that </a:t>
            </a:r>
            <a:r>
              <a:rPr lang="en-US" sz="1600" dirty="0" err="1" smtClean="0">
                <a:latin typeface="Avenir Next" charset="0"/>
                <a:ea typeface="Avenir Next" charset="0"/>
                <a:cs typeface="Avenir Next" charset="0"/>
              </a:rPr>
              <a:t>MyBank’s</a:t>
            </a:r>
            <a:r>
              <a:rPr lang="en-US" sz="1600" dirty="0" smtClean="0">
                <a:latin typeface="Avenir Next" charset="0"/>
                <a:ea typeface="Avenir Next" charset="0"/>
                <a:cs typeface="Avenir Next" charset="0"/>
              </a:rPr>
              <a:t> marketing team can safely go ahead with either of the models with original data or engineered data and still come up with a better outcome. </a:t>
            </a:r>
          </a:p>
          <a:p>
            <a:pPr algn="just"/>
            <a:endParaRPr lang="en-US" sz="1600" dirty="0">
              <a:latin typeface="Avenir Next" charset="0"/>
              <a:ea typeface="Avenir Next" charset="0"/>
              <a:cs typeface="Avenir Next" charset="0"/>
            </a:endParaRPr>
          </a:p>
          <a:p>
            <a:pPr algn="just"/>
            <a:endParaRPr lang="en-US" sz="1600" dirty="0">
              <a:latin typeface="Avenir Next" charset="0"/>
              <a:ea typeface="Avenir Next" charset="0"/>
              <a:cs typeface="Avenir Next" charset="0"/>
            </a:endParaRPr>
          </a:p>
        </p:txBody>
      </p:sp>
    </p:spTree>
    <p:extLst>
      <p:ext uri="{BB962C8B-B14F-4D97-AF65-F5344CB8AC3E}">
        <p14:creationId xmlns:p14="http://schemas.microsoft.com/office/powerpoint/2010/main" val="773362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32223"/>
            <a:ext cx="10104120" cy="3035808"/>
          </a:xfrm>
        </p:spPr>
        <p:txBody>
          <a:bodyPr>
            <a:normAutofit/>
          </a:bodyPr>
          <a:lstStyle/>
          <a:p>
            <a:r>
              <a:rPr lang="en-US" sz="7200" dirty="0" smtClean="0">
                <a:latin typeface="Avenir Next" charset="0"/>
                <a:ea typeface="Avenir Next" charset="0"/>
                <a:cs typeface="Avenir Next" charset="0"/>
              </a:rPr>
              <a:t/>
            </a:r>
            <a:br>
              <a:rPr lang="en-US" sz="7200" dirty="0" smtClean="0">
                <a:latin typeface="Avenir Next" charset="0"/>
                <a:ea typeface="Avenir Next" charset="0"/>
                <a:cs typeface="Avenir Next" charset="0"/>
              </a:rPr>
            </a:br>
            <a:r>
              <a:rPr lang="en-US" sz="3600" b="1" dirty="0" smtClean="0">
                <a:latin typeface="Avenir Next" charset="0"/>
                <a:ea typeface="Avenir Next" charset="0"/>
                <a:cs typeface="Avenir Next" charset="0"/>
              </a:rPr>
              <a:t>ASSUMPTIONS</a:t>
            </a:r>
            <a:endParaRPr lang="en-US" sz="13800" b="1" dirty="0">
              <a:latin typeface="Avenir Next" charset="0"/>
              <a:ea typeface="Avenir Next" charset="0"/>
              <a:cs typeface="Avenir Next" charset="0"/>
            </a:endParaRPr>
          </a:p>
        </p:txBody>
      </p:sp>
    </p:spTree>
    <p:extLst>
      <p:ext uri="{BB962C8B-B14F-4D97-AF65-F5344CB8AC3E}">
        <p14:creationId xmlns:p14="http://schemas.microsoft.com/office/powerpoint/2010/main" val="8766005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84" y="64168"/>
            <a:ext cx="11301046" cy="584775"/>
          </a:xfrm>
          <a:prstGeom prst="rect">
            <a:avLst/>
          </a:prstGeom>
          <a:noFill/>
        </p:spPr>
        <p:txBody>
          <a:bodyPr wrap="square" rtlCol="0">
            <a:spAutoFit/>
          </a:bodyPr>
          <a:lstStyle>
            <a:defPPr>
              <a:defRPr lang="en-US"/>
            </a:defPPr>
            <a:lvl1pPr>
              <a:defRPr sz="3200">
                <a:latin typeface="Copperplate Gothic Bold" charset="0"/>
                <a:ea typeface="Copperplate Gothic Bold" charset="0"/>
                <a:cs typeface="Copperplate Gothic Bold" charset="0"/>
              </a:defRPr>
            </a:lvl1pPr>
          </a:lstStyle>
          <a:p>
            <a:r>
              <a:rPr lang="en-US" dirty="0" smtClean="0"/>
              <a:t>ASSUMPTIONS</a:t>
            </a:r>
            <a:endParaRPr lang="en-US" sz="2000" dirty="0"/>
          </a:p>
        </p:txBody>
      </p:sp>
      <p:sp>
        <p:nvSpPr>
          <p:cNvPr id="9" name="Rectangle 8"/>
          <p:cNvSpPr/>
          <p:nvPr/>
        </p:nvSpPr>
        <p:spPr>
          <a:xfrm>
            <a:off x="443346" y="1008984"/>
            <a:ext cx="11236035" cy="4124206"/>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The initial dataset taken for assessing the Hypothesis testing has been based on the correlation seen on the variables. Also, a subset of the original dataset has been taken as a sample for the Hypothesis Testing. This is only for the ease of validation and reducing computational expense. </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dataset is heavily unbalanced and running a random forest is definitely not a right approach. The data needed to be made near balanced by either oversampling, </a:t>
            </a:r>
            <a:r>
              <a:rPr lang="en-US" sz="1600" dirty="0" err="1" smtClean="0">
                <a:latin typeface="Avenir Next" charset="0"/>
                <a:ea typeface="Avenir Next" charset="0"/>
                <a:cs typeface="Avenir Next" charset="0"/>
              </a:rPr>
              <a:t>undersampling</a:t>
            </a:r>
            <a:r>
              <a:rPr lang="en-US" sz="1600" dirty="0" smtClean="0">
                <a:latin typeface="Avenir Next" charset="0"/>
                <a:ea typeface="Avenir Next" charset="0"/>
                <a:cs typeface="Avenir Next" charset="0"/>
              </a:rPr>
              <a:t> or by any other means. The sampling methods have not been used as part of this exercise. </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As required by the exercise, team worked only on Random Forest. Although, Neural Network was tried but the performance was found to be better in Random Forest; hence the team continued with the later. </a:t>
            </a:r>
          </a:p>
          <a:p>
            <a:pPr marL="285750" indent="-285750" algn="just">
              <a:buFont typeface="Wingdings" charset="2"/>
              <a:buChar char="ü"/>
            </a:pPr>
            <a:endParaRPr lang="en-US" sz="1600" dirty="0" smtClean="0">
              <a:latin typeface="Avenir Next" charset="0"/>
              <a:ea typeface="Avenir Next" charset="0"/>
              <a:cs typeface="Avenir Next" charset="0"/>
            </a:endParaRPr>
          </a:p>
          <a:p>
            <a:pPr marL="285750" indent="-285750" algn="just">
              <a:buFont typeface="Wingdings" charset="2"/>
              <a:buChar char="ü"/>
            </a:pPr>
            <a:r>
              <a:rPr lang="en-US" sz="1600" dirty="0" smtClean="0">
                <a:latin typeface="Avenir Next" charset="0"/>
                <a:ea typeface="Avenir Next" charset="0"/>
                <a:cs typeface="Avenir Next" charset="0"/>
              </a:rPr>
              <a:t>The significance of </a:t>
            </a:r>
            <a:r>
              <a:rPr lang="en-US" sz="1600" dirty="0">
                <a:latin typeface="Avenir Next" charset="0"/>
                <a:ea typeface="Avenir Next" charset="0"/>
                <a:cs typeface="Avenir Next" charset="0"/>
              </a:rPr>
              <a:t>a variable </a:t>
            </a:r>
            <a:r>
              <a:rPr lang="en-US" sz="1600" dirty="0" smtClean="0">
                <a:latin typeface="Avenir Next" charset="0"/>
                <a:ea typeface="Avenir Next" charset="0"/>
                <a:cs typeface="Avenir Next" charset="0"/>
              </a:rPr>
              <a:t>ACC_OP_DATE was found to </a:t>
            </a:r>
            <a:r>
              <a:rPr lang="en-US" sz="1600" dirty="0">
                <a:latin typeface="Avenir Next" charset="0"/>
                <a:ea typeface="Avenir Next" charset="0"/>
                <a:cs typeface="Avenir Next" charset="0"/>
              </a:rPr>
              <a:t>be redundant by the team as the dataset already had the variable </a:t>
            </a:r>
            <a:r>
              <a:rPr lang="en-US" sz="1600" dirty="0" smtClean="0">
                <a:latin typeface="Avenir Next" charset="0"/>
                <a:ea typeface="Avenir Next" charset="0"/>
                <a:cs typeface="Avenir Next" charset="0"/>
              </a:rPr>
              <a:t>LEN_OF_RLTN_IN_MNTH. Hence, the former was removed while working on the model. </a:t>
            </a: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endParaRPr lang="en-US" sz="1600" dirty="0">
              <a:latin typeface="Avenir Next" charset="0"/>
              <a:ea typeface="Avenir Next" charset="0"/>
              <a:cs typeface="Avenir Next" charset="0"/>
            </a:endParaRPr>
          </a:p>
          <a:p>
            <a:pPr marL="285750" indent="-285750" algn="just">
              <a:buFont typeface="Wingdings" charset="2"/>
              <a:buChar char="ü"/>
            </a:pPr>
            <a:endParaRPr lang="en-US" sz="1600" dirty="0">
              <a:latin typeface="Avenir Next" charset="0"/>
              <a:ea typeface="Avenir Next" charset="0"/>
              <a:cs typeface="Avenir Next" charset="0"/>
            </a:endParaRPr>
          </a:p>
        </p:txBody>
      </p:sp>
    </p:spTree>
    <p:extLst>
      <p:ext uri="{BB962C8B-B14F-4D97-AF65-F5344CB8AC3E}">
        <p14:creationId xmlns:p14="http://schemas.microsoft.com/office/powerpoint/2010/main" val="861152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86609" y="804049"/>
            <a:ext cx="10991186" cy="1169551"/>
          </a:xfrm>
          <a:prstGeom prst="rect">
            <a:avLst/>
          </a:prstGeom>
        </p:spPr>
        <p:txBody>
          <a:bodyPr wrap="square">
            <a:spAutoFit/>
          </a:bodyPr>
          <a:lstStyle/>
          <a:p>
            <a:pPr marL="285750" indent="-285750">
              <a:buFont typeface="Wingdings" charset="2"/>
              <a:buChar char="ü"/>
            </a:pPr>
            <a:endParaRPr lang="en-US" sz="1400" dirty="0">
              <a:latin typeface="Avenir Next" charset="0"/>
              <a:ea typeface="Avenir Next" charset="0"/>
              <a:cs typeface="Avenir Next" charset="0"/>
            </a:endParaRPr>
          </a:p>
          <a:p>
            <a:pPr marL="285750" indent="-285750">
              <a:buFont typeface="Wingdings" charset="2"/>
              <a:buChar char="ü"/>
            </a:pPr>
            <a:r>
              <a:rPr lang="en-US" sz="1400" dirty="0">
                <a:latin typeface="Avenir Next" charset="0"/>
                <a:ea typeface="Avenir Next" charset="0"/>
                <a:cs typeface="Avenir Next" charset="0"/>
              </a:rPr>
              <a:t>The dataset </a:t>
            </a:r>
            <a:r>
              <a:rPr lang="en-US" sz="1400" dirty="0" smtClean="0">
                <a:latin typeface="Avenir Next" charset="0"/>
                <a:ea typeface="Avenir Next" charset="0"/>
                <a:cs typeface="Avenir Next" charset="0"/>
              </a:rPr>
              <a:t>also has a variable named Random, which does not have any meta data information.</a:t>
            </a:r>
          </a:p>
          <a:p>
            <a:pPr marL="285750" indent="-285750">
              <a:buFont typeface="Wingdings" charset="2"/>
              <a:buChar char="ü"/>
            </a:pPr>
            <a:endParaRPr lang="en-US" sz="1400" dirty="0">
              <a:latin typeface="Avenir Next" charset="0"/>
              <a:ea typeface="Avenir Next" charset="0"/>
              <a:cs typeface="Avenir Next" charset="0"/>
            </a:endParaRPr>
          </a:p>
          <a:p>
            <a:pPr marL="285750" indent="-285750">
              <a:buFont typeface="Wingdings" charset="2"/>
              <a:buChar char="ü"/>
            </a:pPr>
            <a:r>
              <a:rPr lang="en-US" sz="1400" dirty="0" smtClean="0">
                <a:latin typeface="Avenir Next" charset="0"/>
                <a:ea typeface="Avenir Next" charset="0"/>
                <a:cs typeface="Avenir Next" charset="0"/>
              </a:rPr>
              <a:t>The data from the csv file looks as below </a:t>
            </a:r>
            <a:r>
              <a:rPr lang="mr-IN" sz="1400" dirty="0" smtClean="0">
                <a:latin typeface="Avenir Next" charset="0"/>
                <a:ea typeface="Avenir Next" charset="0"/>
                <a:cs typeface="Avenir Next" charset="0"/>
              </a:rPr>
              <a:t>–</a:t>
            </a:r>
            <a:r>
              <a:rPr lang="en-US" sz="1400" dirty="0" smtClean="0">
                <a:latin typeface="Avenir Next" charset="0"/>
                <a:ea typeface="Avenir Next" charset="0"/>
                <a:cs typeface="Avenir Next" charset="0"/>
              </a:rPr>
              <a:t> </a:t>
            </a:r>
          </a:p>
          <a:p>
            <a:pPr marL="285750" indent="-285750">
              <a:buFont typeface="Wingdings" charset="2"/>
              <a:buChar char="ü"/>
            </a:pPr>
            <a:endParaRPr lang="en-US" sz="1400" dirty="0">
              <a:latin typeface="Avenir Next" charset="0"/>
              <a:ea typeface="Avenir Next" charset="0"/>
              <a:cs typeface="Avenir Next" charset="0"/>
            </a:endParaRPr>
          </a:p>
        </p:txBody>
      </p:sp>
      <p:grpSp>
        <p:nvGrpSpPr>
          <p:cNvPr id="15" name="Group 14"/>
          <p:cNvGrpSpPr/>
          <p:nvPr/>
        </p:nvGrpSpPr>
        <p:grpSpPr>
          <a:xfrm>
            <a:off x="1010151" y="1925472"/>
            <a:ext cx="10326318" cy="4631537"/>
            <a:chOff x="286610" y="1865516"/>
            <a:chExt cx="10326318" cy="4631537"/>
          </a:xfrm>
        </p:grpSpPr>
        <p:pic>
          <p:nvPicPr>
            <p:cNvPr id="5" name="Picture 4"/>
            <p:cNvPicPr>
              <a:picLocks noChangeAspect="1"/>
            </p:cNvPicPr>
            <p:nvPr/>
          </p:nvPicPr>
          <p:blipFill>
            <a:blip r:embed="rId2"/>
            <a:stretch>
              <a:fillRect/>
            </a:stretch>
          </p:blipFill>
          <p:spPr>
            <a:xfrm>
              <a:off x="299715" y="1865516"/>
              <a:ext cx="10313213" cy="854162"/>
            </a:xfrm>
            <a:prstGeom prst="rect">
              <a:avLst/>
            </a:prstGeom>
          </p:spPr>
        </p:pic>
        <p:pic>
          <p:nvPicPr>
            <p:cNvPr id="7" name="Picture 6"/>
            <p:cNvPicPr>
              <a:picLocks noChangeAspect="1"/>
            </p:cNvPicPr>
            <p:nvPr/>
          </p:nvPicPr>
          <p:blipFill>
            <a:blip r:embed="rId3"/>
            <a:stretch>
              <a:fillRect/>
            </a:stretch>
          </p:blipFill>
          <p:spPr>
            <a:xfrm>
              <a:off x="286610" y="2853381"/>
              <a:ext cx="10313212" cy="869273"/>
            </a:xfrm>
            <a:prstGeom prst="rect">
              <a:avLst/>
            </a:prstGeom>
          </p:spPr>
        </p:pic>
        <p:pic>
          <p:nvPicPr>
            <p:cNvPr id="8" name="Picture 7"/>
            <p:cNvPicPr>
              <a:picLocks noChangeAspect="1"/>
            </p:cNvPicPr>
            <p:nvPr/>
          </p:nvPicPr>
          <p:blipFill>
            <a:blip r:embed="rId4"/>
            <a:stretch>
              <a:fillRect/>
            </a:stretch>
          </p:blipFill>
          <p:spPr>
            <a:xfrm>
              <a:off x="299716" y="3856357"/>
              <a:ext cx="10287000" cy="824997"/>
            </a:xfrm>
            <a:prstGeom prst="rect">
              <a:avLst/>
            </a:prstGeom>
          </p:spPr>
        </p:pic>
        <p:pic>
          <p:nvPicPr>
            <p:cNvPr id="13" name="Picture 1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99716" y="4815057"/>
              <a:ext cx="10287000" cy="736073"/>
            </a:xfrm>
            <a:prstGeom prst="rect">
              <a:avLst/>
            </a:prstGeom>
          </p:spPr>
        </p:pic>
        <p:pic>
          <p:nvPicPr>
            <p:cNvPr id="26" name="Picture 25"/>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463522" y="5684833"/>
              <a:ext cx="1959388" cy="812220"/>
            </a:xfrm>
            <a:prstGeom prst="rect">
              <a:avLst/>
            </a:prstGeom>
            <a:ln>
              <a:solidFill>
                <a:schemeClr val="tx1"/>
              </a:solidFill>
            </a:ln>
          </p:spPr>
        </p:pic>
      </p:grpSp>
      <p:sp>
        <p:nvSpPr>
          <p:cNvPr id="37" name="TextBox 36"/>
          <p:cNvSpPr txBox="1"/>
          <p:nvPr/>
        </p:nvSpPr>
        <p:spPr>
          <a:xfrm>
            <a:off x="24059" y="63825"/>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Dataset Overview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3/3</a:t>
            </a:r>
            <a:endParaRPr lang="en-US" sz="3200" dirty="0">
              <a:latin typeface="Copperplate Gothic Bold" charset="0"/>
              <a:ea typeface="Copperplate Gothic Bold" charset="0"/>
              <a:cs typeface="Copperplate Gothic Bold" charset="0"/>
            </a:endParaRPr>
          </a:p>
        </p:txBody>
      </p:sp>
    </p:spTree>
    <p:extLst>
      <p:ext uri="{BB962C8B-B14F-4D97-AF65-F5344CB8AC3E}">
        <p14:creationId xmlns:p14="http://schemas.microsoft.com/office/powerpoint/2010/main" val="345553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32223"/>
            <a:ext cx="10104120" cy="3035808"/>
          </a:xfrm>
        </p:spPr>
        <p:txBody>
          <a:bodyPr>
            <a:normAutofit/>
          </a:bodyPr>
          <a:lstStyle/>
          <a:p>
            <a:r>
              <a:rPr lang="en-US" sz="2800" b="1" dirty="0" smtClean="0">
                <a:latin typeface="Avenir Next" charset="0"/>
                <a:ea typeface="Avenir Next" charset="0"/>
                <a:cs typeface="Avenir Next" charset="0"/>
              </a:rPr>
              <a:t/>
            </a:r>
            <a:br>
              <a:rPr lang="en-US" sz="2800" b="1" dirty="0" smtClean="0">
                <a:latin typeface="Avenir Next" charset="0"/>
                <a:ea typeface="Avenir Next" charset="0"/>
                <a:cs typeface="Avenir Next" charset="0"/>
              </a:rPr>
            </a:br>
            <a:r>
              <a:rPr lang="en-US" sz="7200" dirty="0" smtClean="0">
                <a:latin typeface="Avenir Next" charset="0"/>
                <a:ea typeface="Avenir Next" charset="0"/>
                <a:cs typeface="Avenir Next" charset="0"/>
              </a:rPr>
              <a:t/>
            </a:r>
            <a:br>
              <a:rPr lang="en-US" sz="7200" dirty="0" smtClean="0">
                <a:latin typeface="Avenir Next" charset="0"/>
                <a:ea typeface="Avenir Next" charset="0"/>
                <a:cs typeface="Avenir Next" charset="0"/>
              </a:rPr>
            </a:br>
            <a:r>
              <a:rPr lang="en-US" sz="3600" b="1" dirty="0" smtClean="0">
                <a:latin typeface="Avenir Next" charset="0"/>
                <a:ea typeface="Avenir Next" charset="0"/>
                <a:cs typeface="Avenir Next" charset="0"/>
              </a:rPr>
              <a:t>EXPLORATORY DATA</a:t>
            </a:r>
            <a:br>
              <a:rPr lang="en-US" sz="3600" b="1" dirty="0" smtClean="0">
                <a:latin typeface="Avenir Next" charset="0"/>
                <a:ea typeface="Avenir Next" charset="0"/>
                <a:cs typeface="Avenir Next" charset="0"/>
              </a:rPr>
            </a:br>
            <a:r>
              <a:rPr lang="en-US" sz="3600" b="1" dirty="0" smtClean="0">
                <a:latin typeface="Avenir Next" charset="0"/>
                <a:ea typeface="Avenir Next" charset="0"/>
                <a:cs typeface="Avenir Next" charset="0"/>
              </a:rPr>
              <a:t>ANALYSIS</a:t>
            </a:r>
            <a:endParaRPr lang="en-US" sz="13800" b="1" dirty="0">
              <a:latin typeface="Avenir Next" charset="0"/>
              <a:ea typeface="Avenir Next" charset="0"/>
              <a:cs typeface="Avenir Next" charset="0"/>
            </a:endParaRPr>
          </a:p>
        </p:txBody>
      </p:sp>
    </p:spTree>
    <p:extLst>
      <p:ext uri="{BB962C8B-B14F-4D97-AF65-F5344CB8AC3E}">
        <p14:creationId xmlns:p14="http://schemas.microsoft.com/office/powerpoint/2010/main" val="1547310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34526" y="1012584"/>
            <a:ext cx="6454893" cy="5171648"/>
          </a:xfrm>
          <a:prstGeom prst="rect">
            <a:avLst/>
          </a:prstGeom>
          <a:ln>
            <a:solidFill>
              <a:schemeClr val="tx1"/>
            </a:solidFill>
          </a:ln>
        </p:spPr>
      </p:pic>
      <p:sp>
        <p:nvSpPr>
          <p:cNvPr id="2" name="TextBox 1"/>
          <p:cNvSpPr txBox="1"/>
          <p:nvPr/>
        </p:nvSpPr>
        <p:spPr>
          <a:xfrm>
            <a:off x="0" y="78127"/>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Exploratory Data Analysis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1</a:t>
            </a:r>
            <a:endParaRPr lang="en-US" sz="3200" dirty="0">
              <a:latin typeface="Copperplate Gothic Bold" charset="0"/>
              <a:ea typeface="Copperplate Gothic Bold" charset="0"/>
              <a:cs typeface="Copperplate Gothic Bold" charset="0"/>
            </a:endParaRPr>
          </a:p>
        </p:txBody>
      </p:sp>
      <p:sp>
        <p:nvSpPr>
          <p:cNvPr id="9" name="Rectangle 8"/>
          <p:cNvSpPr/>
          <p:nvPr/>
        </p:nvSpPr>
        <p:spPr>
          <a:xfrm>
            <a:off x="342558" y="2017900"/>
            <a:ext cx="4325691" cy="338554"/>
          </a:xfrm>
          <a:prstGeom prst="rect">
            <a:avLst/>
          </a:prstGeom>
        </p:spPr>
        <p:txBody>
          <a:bodyPr wrap="square">
            <a:spAutoFit/>
          </a:bodyPr>
          <a:lstStyle/>
          <a:p>
            <a:r>
              <a:rPr lang="en-US" sz="1600" i="1" u="sng" smtClean="0">
                <a:latin typeface="Avenir Next" charset="0"/>
                <a:ea typeface="Avenir Next" charset="0"/>
                <a:cs typeface="Avenir Next" charset="0"/>
              </a:rPr>
              <a:t>SUMMARY OF VARIABLES</a:t>
            </a:r>
            <a:endParaRPr lang="en-US" sz="1600" i="1" u="sng" dirty="0">
              <a:latin typeface="Avenir Next" charset="0"/>
              <a:ea typeface="Avenir Next" charset="0"/>
              <a:cs typeface="Avenir Next" charset="0"/>
            </a:endParaRPr>
          </a:p>
        </p:txBody>
      </p:sp>
      <p:sp>
        <p:nvSpPr>
          <p:cNvPr id="18" name="Rectangle 17"/>
          <p:cNvSpPr/>
          <p:nvPr/>
        </p:nvSpPr>
        <p:spPr>
          <a:xfrm>
            <a:off x="357192" y="827918"/>
            <a:ext cx="4325691" cy="338554"/>
          </a:xfrm>
          <a:prstGeom prst="rect">
            <a:avLst/>
          </a:prstGeom>
        </p:spPr>
        <p:txBody>
          <a:bodyPr wrap="square">
            <a:spAutoFit/>
          </a:bodyPr>
          <a:lstStyle/>
          <a:p>
            <a:r>
              <a:rPr lang="en-US" sz="1600" i="1" u="sng" dirty="0" smtClean="0">
                <a:latin typeface="Avenir Next" charset="0"/>
                <a:ea typeface="Avenir Next" charset="0"/>
                <a:cs typeface="Avenir Next" charset="0"/>
              </a:rPr>
              <a:t>DATA DIMENSION</a:t>
            </a:r>
            <a:endParaRPr lang="en-US" sz="1600" i="1" u="sng" dirty="0">
              <a:latin typeface="Avenir Next" charset="0"/>
              <a:ea typeface="Avenir Next" charset="0"/>
              <a:cs typeface="Avenir Next" charset="0"/>
            </a:endParaRPr>
          </a:p>
        </p:txBody>
      </p:sp>
      <p:sp>
        <p:nvSpPr>
          <p:cNvPr id="7" name="Rectangle 6"/>
          <p:cNvSpPr/>
          <p:nvPr/>
        </p:nvSpPr>
        <p:spPr>
          <a:xfrm>
            <a:off x="2981123" y="1535865"/>
            <a:ext cx="1627244" cy="461665"/>
          </a:xfrm>
          <a:prstGeom prst="rect">
            <a:avLst/>
          </a:prstGeom>
          <a:noFill/>
          <a:ln>
            <a:solidFill>
              <a:schemeClr val="tx1"/>
            </a:solidFill>
          </a:ln>
        </p:spPr>
        <p:txBody>
          <a:bodyPr wrap="square">
            <a:spAutoFit/>
          </a:bodyPr>
          <a:lstStyle/>
          <a:p>
            <a:r>
              <a:rPr lang="en-US" sz="1200" b="1" dirty="0" smtClean="0">
                <a:solidFill>
                  <a:srgbClr val="0070C0"/>
                </a:solidFill>
                <a:latin typeface="Courier New" charset="0"/>
                <a:ea typeface="Courier New" charset="0"/>
                <a:cs typeface="Courier New" charset="0"/>
              </a:rPr>
              <a:t>dim(</a:t>
            </a:r>
            <a:r>
              <a:rPr lang="en-US" sz="1200" b="1" dirty="0" err="1" smtClean="0">
                <a:solidFill>
                  <a:srgbClr val="0070C0"/>
                </a:solidFill>
                <a:latin typeface="Courier New" charset="0"/>
                <a:ea typeface="Courier New" charset="0"/>
                <a:cs typeface="Courier New" charset="0"/>
              </a:rPr>
              <a:t>mydata</a:t>
            </a:r>
            <a:r>
              <a:rPr lang="en-US" sz="1200" b="1" dirty="0" smtClean="0">
                <a:solidFill>
                  <a:srgbClr val="0070C0"/>
                </a:solidFill>
                <a:latin typeface="Courier New" charset="0"/>
                <a:ea typeface="Courier New" charset="0"/>
                <a:cs typeface="Courier New" charset="0"/>
              </a:rPr>
              <a:t>)</a:t>
            </a:r>
          </a:p>
          <a:p>
            <a:r>
              <a:rPr lang="en-US" sz="1200" b="1" dirty="0" smtClean="0">
                <a:solidFill>
                  <a:srgbClr val="0070C0"/>
                </a:solidFill>
                <a:latin typeface="Courier New" charset="0"/>
                <a:ea typeface="Courier New" charset="0"/>
                <a:cs typeface="Courier New" charset="0"/>
              </a:rPr>
              <a:t>[</a:t>
            </a:r>
            <a:r>
              <a:rPr lang="en-US" sz="1200" b="1" dirty="0">
                <a:solidFill>
                  <a:srgbClr val="0070C0"/>
                </a:solidFill>
                <a:latin typeface="Courier New" charset="0"/>
                <a:ea typeface="Courier New" charset="0"/>
                <a:cs typeface="Courier New" charset="0"/>
              </a:rPr>
              <a:t>1] 20000    40</a:t>
            </a:r>
          </a:p>
        </p:txBody>
      </p:sp>
      <p:sp>
        <p:nvSpPr>
          <p:cNvPr id="26" name="Rectangle 25"/>
          <p:cNvSpPr/>
          <p:nvPr/>
        </p:nvSpPr>
        <p:spPr>
          <a:xfrm>
            <a:off x="182138" y="1197250"/>
            <a:ext cx="4133187" cy="523220"/>
          </a:xfrm>
          <a:prstGeom prst="rect">
            <a:avLst/>
          </a:prstGeom>
        </p:spPr>
        <p:txBody>
          <a:bodyPr wrap="square">
            <a:spAutoFit/>
          </a:bodyPr>
          <a:lstStyle/>
          <a:p>
            <a:pPr marL="285750" indent="-285750" algn="just">
              <a:buFont typeface="Wingdings" charset="2"/>
              <a:buChar char="ü"/>
            </a:pPr>
            <a:r>
              <a:rPr lang="en-US" sz="1400" dirty="0" smtClean="0">
                <a:latin typeface="Avenir Next" charset="0"/>
                <a:ea typeface="Avenir Next" charset="0"/>
                <a:cs typeface="Avenir Next" charset="0"/>
              </a:rPr>
              <a:t>There are 20000 observations across 40 features in the dataset</a:t>
            </a:r>
            <a:endParaRPr lang="en-US" sz="1400" dirty="0">
              <a:latin typeface="Avenir Next" charset="0"/>
              <a:ea typeface="Avenir Next" charset="0"/>
              <a:cs typeface="Avenir Next" charset="0"/>
            </a:endParaRPr>
          </a:p>
        </p:txBody>
      </p:sp>
      <p:sp>
        <p:nvSpPr>
          <p:cNvPr id="27" name="Rectangle 26"/>
          <p:cNvSpPr/>
          <p:nvPr/>
        </p:nvSpPr>
        <p:spPr>
          <a:xfrm>
            <a:off x="198181" y="2294960"/>
            <a:ext cx="5177334" cy="4493538"/>
          </a:xfrm>
          <a:prstGeom prst="rect">
            <a:avLst/>
          </a:prstGeom>
        </p:spPr>
        <p:txBody>
          <a:bodyPr wrap="square">
            <a:spAutoFit/>
          </a:bodyPr>
          <a:lstStyle/>
          <a:p>
            <a:pPr marL="285750" indent="-285750" algn="just">
              <a:buFont typeface="Wingdings" charset="2"/>
              <a:buChar char="ü"/>
            </a:pPr>
            <a:r>
              <a:rPr lang="en-US" sz="1300" dirty="0" smtClean="0">
                <a:latin typeface="Avenir Next" charset="0"/>
                <a:ea typeface="Avenir Next" charset="0"/>
                <a:cs typeface="Avenir Next" charset="0"/>
              </a:rPr>
              <a:t>Customer ID is the unique identifier of each record</a:t>
            </a:r>
          </a:p>
          <a:p>
            <a:pPr marL="285750" indent="-285750" algn="just">
              <a:buFont typeface="Wingdings" charset="2"/>
              <a:buChar char="ü"/>
            </a:pPr>
            <a:r>
              <a:rPr lang="en-US" sz="1300" dirty="0" smtClean="0">
                <a:latin typeface="Avenir Next" charset="0"/>
                <a:ea typeface="Avenir Next" charset="0"/>
                <a:cs typeface="Avenir Next" charset="0"/>
              </a:rPr>
              <a:t>Target is the categorical variable which reflects the promotion loan preference of individual customers. The data suggests 12.56% of the 20000 customers has shown positive intent. </a:t>
            </a:r>
          </a:p>
          <a:p>
            <a:pPr marL="285750" indent="-285750" algn="just">
              <a:buFont typeface="Wingdings" charset="2"/>
              <a:buChar char="ü"/>
            </a:pPr>
            <a:r>
              <a:rPr lang="en-US" sz="1300" dirty="0" smtClean="0">
                <a:latin typeface="Avenir Next" charset="0"/>
                <a:ea typeface="Avenir Next" charset="0"/>
                <a:cs typeface="Avenir Next" charset="0"/>
              </a:rPr>
              <a:t>Age of customers ranges from 21 to 55 years with average age being ~38 years. With more than 3 times more Male customers than Female customers.</a:t>
            </a:r>
          </a:p>
          <a:p>
            <a:pPr marL="285750" indent="-285750" algn="just">
              <a:buFont typeface="Wingdings" charset="2"/>
              <a:buChar char="ü"/>
            </a:pPr>
            <a:r>
              <a:rPr lang="en-US" sz="1300" dirty="0" smtClean="0">
                <a:latin typeface="Avenir Next" charset="0"/>
                <a:ea typeface="Avenir Next" charset="0"/>
                <a:cs typeface="Avenir Next" charset="0"/>
              </a:rPr>
              <a:t>There are close to 4 times more savings accounts than current accounts. </a:t>
            </a:r>
          </a:p>
          <a:p>
            <a:pPr marL="285750" indent="-285750" algn="just">
              <a:buFont typeface="Wingdings" charset="2"/>
              <a:buChar char="ü"/>
            </a:pPr>
            <a:r>
              <a:rPr lang="en-US" sz="1300" dirty="0" smtClean="0">
                <a:latin typeface="Avenir Next" charset="0"/>
                <a:ea typeface="Avenir Next" charset="0"/>
                <a:cs typeface="Avenir Next" charset="0"/>
              </a:rPr>
              <a:t>The account balance seems to be skewed with maximum balance being ~836000 whereas average balance being ~ 511362.</a:t>
            </a:r>
          </a:p>
          <a:p>
            <a:pPr marL="285750" indent="-285750" algn="just">
              <a:buFont typeface="Wingdings" charset="2"/>
              <a:buChar char="ü"/>
            </a:pPr>
            <a:r>
              <a:rPr lang="en-US" sz="1300" dirty="0" smtClean="0">
                <a:latin typeface="Avenir Next" charset="0"/>
                <a:ea typeface="Avenir Next" charset="0"/>
                <a:cs typeface="Avenir Next" charset="0"/>
              </a:rPr>
              <a:t>A customer’s average relationship period with the bank is 125 months. The newest customer is 29 months old and the oldest customer has close to 19 years of relationship with the bank. </a:t>
            </a:r>
          </a:p>
          <a:p>
            <a:pPr marL="285750" indent="-285750" algn="just">
              <a:buFont typeface="Wingdings" charset="2"/>
              <a:buChar char="ü"/>
            </a:pPr>
            <a:r>
              <a:rPr lang="en-US" sz="1300" dirty="0" smtClean="0">
                <a:latin typeface="Avenir Next" charset="0"/>
                <a:ea typeface="Avenir Next" charset="0"/>
                <a:cs typeface="Avenir Next" charset="0"/>
              </a:rPr>
              <a:t>~11 % of the customers has incurred bank charges.</a:t>
            </a:r>
          </a:p>
          <a:p>
            <a:pPr marL="285750" indent="-285750" algn="just">
              <a:buFont typeface="Wingdings" charset="2"/>
              <a:buChar char="ü"/>
            </a:pPr>
            <a:r>
              <a:rPr lang="en-US" sz="1300" dirty="0" smtClean="0">
                <a:latin typeface="Avenir Next" charset="0"/>
                <a:ea typeface="Avenir Next" charset="0"/>
                <a:cs typeface="Avenir Next" charset="0"/>
              </a:rPr>
              <a:t>~90 % of the customers has a nominee registered. </a:t>
            </a:r>
          </a:p>
          <a:p>
            <a:pPr marL="285750" indent="-285750" algn="just">
              <a:buFont typeface="Wingdings" charset="2"/>
              <a:buChar char="ü"/>
            </a:pPr>
            <a:r>
              <a:rPr lang="en-US" sz="1300" dirty="0" smtClean="0">
                <a:latin typeface="Avenir Next" charset="0"/>
                <a:ea typeface="Avenir Next" charset="0"/>
                <a:cs typeface="Avenir Next" charset="0"/>
              </a:rPr>
              <a:t>~30 % of customers has credit card.</a:t>
            </a:r>
          </a:p>
          <a:p>
            <a:pPr marL="285750" indent="-285750" algn="just">
              <a:buFont typeface="Wingdings" charset="2"/>
              <a:buChar char="ü"/>
            </a:pPr>
            <a:r>
              <a:rPr lang="en-US" sz="1300" dirty="0" smtClean="0">
                <a:latin typeface="Avenir Next" charset="0"/>
                <a:ea typeface="Avenir Next" charset="0"/>
                <a:cs typeface="Avenir Next" charset="0"/>
              </a:rPr>
              <a:t>~50% of the customers have old loans.</a:t>
            </a:r>
          </a:p>
          <a:p>
            <a:pPr marL="285750" indent="-285750" algn="just">
              <a:buFont typeface="Wingdings" charset="2"/>
              <a:buChar char="ü"/>
            </a:pPr>
            <a:r>
              <a:rPr lang="en-US" sz="1300" dirty="0" smtClean="0">
                <a:latin typeface="Avenir Next" charset="0"/>
                <a:ea typeface="Avenir Next" charset="0"/>
                <a:cs typeface="Avenir Next" charset="0"/>
              </a:rPr>
              <a:t>More than 50% of the bank’s customers are either Professionals or Salaried.  </a:t>
            </a:r>
          </a:p>
          <a:p>
            <a:pPr marL="285750" indent="-285750" algn="just">
              <a:buFont typeface="Wingdings" charset="2"/>
              <a:buChar char="ü"/>
            </a:pPr>
            <a:endParaRPr lang="en-US" sz="1300" dirty="0">
              <a:latin typeface="Avenir Next" charset="0"/>
              <a:ea typeface="Avenir Next" charset="0"/>
              <a:cs typeface="Avenir Next" charset="0"/>
            </a:endParaRPr>
          </a:p>
        </p:txBody>
      </p:sp>
    </p:spTree>
    <p:extLst>
      <p:ext uri="{BB962C8B-B14F-4D97-AF65-F5344CB8AC3E}">
        <p14:creationId xmlns:p14="http://schemas.microsoft.com/office/powerpoint/2010/main" val="919590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1679" y="839650"/>
            <a:ext cx="6581942" cy="338554"/>
          </a:xfrm>
          <a:prstGeom prst="rect">
            <a:avLst/>
          </a:prstGeom>
        </p:spPr>
        <p:txBody>
          <a:bodyPr wrap="square">
            <a:spAutoFit/>
          </a:bodyPr>
          <a:lstStyle/>
          <a:p>
            <a:r>
              <a:rPr lang="en-US" sz="1600" i="1" u="sng" smtClean="0">
                <a:latin typeface="Avenir Next" charset="0"/>
                <a:ea typeface="Avenir Next" charset="0"/>
                <a:cs typeface="Avenir Next" charset="0"/>
              </a:rPr>
              <a:t>SEARCHING FOR ANY MISSING VALUES</a:t>
            </a:r>
            <a:endParaRPr lang="en-US" sz="1600" i="1" u="sng" dirty="0">
              <a:latin typeface="Avenir Next" charset="0"/>
              <a:ea typeface="Avenir Next" charset="0"/>
              <a:cs typeface="Avenir Next"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95016" y="2430379"/>
            <a:ext cx="10854888" cy="3713247"/>
          </a:xfrm>
          <a:prstGeom prst="rect">
            <a:avLst/>
          </a:prstGeom>
          <a:ln>
            <a:solidFill>
              <a:schemeClr val="tx1"/>
            </a:solidFill>
          </a:ln>
        </p:spPr>
      </p:pic>
      <p:sp>
        <p:nvSpPr>
          <p:cNvPr id="10" name="TextBox 9"/>
          <p:cNvSpPr txBox="1"/>
          <p:nvPr/>
        </p:nvSpPr>
        <p:spPr>
          <a:xfrm>
            <a:off x="0" y="78127"/>
            <a:ext cx="11301046" cy="584775"/>
          </a:xfrm>
          <a:prstGeom prst="rect">
            <a:avLst/>
          </a:prstGeom>
          <a:noFill/>
        </p:spPr>
        <p:txBody>
          <a:bodyPr wrap="square" rtlCol="0">
            <a:spAutoFit/>
          </a:bodyPr>
          <a:lstStyle/>
          <a:p>
            <a:r>
              <a:rPr lang="en-US" sz="3200" dirty="0" smtClean="0">
                <a:latin typeface="Copperplate Gothic Bold" charset="0"/>
                <a:ea typeface="Copperplate Gothic Bold" charset="0"/>
                <a:cs typeface="Copperplate Gothic Bold" charset="0"/>
              </a:rPr>
              <a:t>Exploratory Data Analysis </a:t>
            </a:r>
            <a:r>
              <a:rPr lang="mr-IN" sz="3200" dirty="0" smtClean="0">
                <a:latin typeface="Copperplate Gothic Bold" charset="0"/>
                <a:ea typeface="Copperplate Gothic Bold" charset="0"/>
                <a:cs typeface="Copperplate Gothic Bold" charset="0"/>
              </a:rPr>
              <a:t>–</a:t>
            </a:r>
            <a:r>
              <a:rPr lang="en-US" sz="3200" dirty="0" smtClean="0">
                <a:latin typeface="Copperplate Gothic Bold" charset="0"/>
                <a:ea typeface="Copperplate Gothic Bold" charset="0"/>
                <a:cs typeface="Copperplate Gothic Bold" charset="0"/>
              </a:rPr>
              <a:t> 2</a:t>
            </a:r>
            <a:endParaRPr lang="en-US" sz="3200" dirty="0">
              <a:latin typeface="Copperplate Gothic Bold" charset="0"/>
              <a:ea typeface="Copperplate Gothic Bold" charset="0"/>
              <a:cs typeface="Copperplate Gothic Bold" charset="0"/>
            </a:endParaRPr>
          </a:p>
        </p:txBody>
      </p:sp>
      <p:sp>
        <p:nvSpPr>
          <p:cNvPr id="11" name="Rectangle 10"/>
          <p:cNvSpPr/>
          <p:nvPr/>
        </p:nvSpPr>
        <p:spPr>
          <a:xfrm>
            <a:off x="584179" y="1354952"/>
            <a:ext cx="10854888" cy="584775"/>
          </a:xfrm>
          <a:prstGeom prst="rect">
            <a:avLst/>
          </a:prstGeom>
        </p:spPr>
        <p:txBody>
          <a:bodyPr wrap="square">
            <a:spAutoFit/>
          </a:bodyPr>
          <a:lstStyle/>
          <a:p>
            <a:pPr marL="285750" indent="-285750" algn="just">
              <a:buFont typeface="Wingdings" charset="2"/>
              <a:buChar char="ü"/>
            </a:pPr>
            <a:r>
              <a:rPr lang="en-US" sz="1600" dirty="0" smtClean="0">
                <a:latin typeface="Avenir Next" charset="0"/>
                <a:ea typeface="Avenir Next" charset="0"/>
                <a:cs typeface="Avenir Next" charset="0"/>
              </a:rPr>
              <a:t>We checked the dataset for any missing values. The dataset is consistent in that terms and none of the features has any missing value. </a:t>
            </a:r>
            <a:endParaRPr lang="en-US" sz="1600" dirty="0">
              <a:latin typeface="Avenir Next" charset="0"/>
              <a:ea typeface="Avenir Next" charset="0"/>
              <a:cs typeface="Avenir Next" charset="0"/>
            </a:endParaRPr>
          </a:p>
        </p:txBody>
      </p:sp>
    </p:spTree>
    <p:extLst>
      <p:ext uri="{BB962C8B-B14F-4D97-AF65-F5344CB8AC3E}">
        <p14:creationId xmlns:p14="http://schemas.microsoft.com/office/powerpoint/2010/main" val="34075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12288</TotalTime>
  <Words>3944</Words>
  <Application>Microsoft Macintosh PowerPoint</Application>
  <PresentationFormat>Widescreen</PresentationFormat>
  <Paragraphs>433</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Avenir Next</vt:lpstr>
      <vt:lpstr>Calibri</vt:lpstr>
      <vt:lpstr>Copperplate Gothic Bold</vt:lpstr>
      <vt:lpstr>Courier New</vt:lpstr>
      <vt:lpstr>Rockwell</vt:lpstr>
      <vt:lpstr>Rockwell Condensed</vt:lpstr>
      <vt:lpstr>Rockwell Extra Bold</vt:lpstr>
      <vt:lpstr>Wingdings</vt:lpstr>
      <vt:lpstr>Arial</vt:lpstr>
      <vt:lpstr>Wood Type</vt:lpstr>
      <vt:lpstr>DATA MINING  GROUP ASSIGNMENT</vt:lpstr>
      <vt:lpstr>PowerPoint Presentation</vt:lpstr>
      <vt:lpstr>PowerPoint Presentation</vt:lpstr>
      <vt:lpstr>PowerPoint Presentation</vt:lpstr>
      <vt:lpstr>PowerPoint Presentation</vt:lpstr>
      <vt:lpstr>PowerPoint Presentation</vt:lpstr>
      <vt:lpstr>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Hypothesis testing &amp;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original Data  MODEL Performance on HOLDOUT</vt:lpstr>
      <vt:lpstr>PowerPoint Presentation</vt:lpstr>
      <vt:lpstr>PowerPoint Presentation</vt:lpstr>
      <vt:lpstr>PowerPoint Presentation</vt:lpstr>
      <vt:lpstr>Engineered Data Model Creation and Performance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Engineered Data  MODEL Performance on HOLDOUT</vt:lpstr>
      <vt:lpstr>PowerPoint Presentation</vt:lpstr>
      <vt:lpstr>PowerPoint Presentation</vt:lpstr>
      <vt:lpstr>PowerPoint Presentation</vt:lpstr>
      <vt:lpstr>Original vs Engineered Data  MODEL comparison </vt:lpstr>
      <vt:lpstr>PowerPoint Presentation</vt:lpstr>
      <vt:lpstr>PowerPoint Presentation</vt:lpstr>
      <vt:lpstr>PowerPoint Presentation</vt:lpstr>
      <vt:lpstr> ASSUMPTIONS</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GROUP ASSIGNMENT</dc:title>
  <dc:creator>Nilutpal Goswami</dc:creator>
  <cp:lastModifiedBy>Nilutpal Goswami</cp:lastModifiedBy>
  <cp:revision>210</cp:revision>
  <dcterms:created xsi:type="dcterms:W3CDTF">2017-12-23T14:43:33Z</dcterms:created>
  <dcterms:modified xsi:type="dcterms:W3CDTF">2018-01-02T17:04:48Z</dcterms:modified>
</cp:coreProperties>
</file>