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0" r:id="rId3"/>
    <p:sldId id="272" r:id="rId4"/>
    <p:sldId id="289" r:id="rId5"/>
    <p:sldId id="281" r:id="rId6"/>
    <p:sldId id="282" r:id="rId7"/>
    <p:sldId id="274" r:id="rId8"/>
    <p:sldId id="275" r:id="rId9"/>
    <p:sldId id="283" r:id="rId10"/>
    <p:sldId id="284" r:id="rId11"/>
    <p:sldId id="259" r:id="rId12"/>
    <p:sldId id="258" r:id="rId13"/>
    <p:sldId id="262" r:id="rId14"/>
    <p:sldId id="264" r:id="rId15"/>
    <p:sldId id="266" r:id="rId16"/>
    <p:sldId id="267" r:id="rId17"/>
    <p:sldId id="269" r:id="rId18"/>
    <p:sldId id="278" r:id="rId19"/>
    <p:sldId id="286" r:id="rId20"/>
    <p:sldId id="287" r:id="rId21"/>
    <p:sldId id="288" r:id="rId22"/>
    <p:sldId id="29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5594E9-E9C6-477B-AE67-43D0E08E5E77}">
          <p14:sldIdLst>
            <p14:sldId id="256"/>
            <p14:sldId id="270"/>
            <p14:sldId id="272"/>
            <p14:sldId id="289"/>
            <p14:sldId id="281"/>
            <p14:sldId id="282"/>
            <p14:sldId id="274"/>
            <p14:sldId id="275"/>
            <p14:sldId id="283"/>
            <p14:sldId id="284"/>
            <p14:sldId id="259"/>
          </p14:sldIdLst>
        </p14:section>
        <p14:section name="Untitled Section" id="{E208B38E-A0AE-4E42-992D-BB7644F8D423}">
          <p14:sldIdLst>
            <p14:sldId id="258"/>
            <p14:sldId id="262"/>
            <p14:sldId id="264"/>
            <p14:sldId id="266"/>
            <p14:sldId id="267"/>
            <p14:sldId id="269"/>
            <p14:sldId id="278"/>
            <p14:sldId id="286"/>
            <p14:sldId id="287"/>
            <p14:sldId id="288"/>
            <p14:sldId id="2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a:srgbClr val="990099"/>
    <a:srgbClr val="CC0099"/>
    <a:srgbClr val="FE9202"/>
    <a:srgbClr val="007033"/>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90" d="100"/>
          <a:sy n="90" d="100"/>
        </p:scale>
        <p:origin x="822"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uddired\Documents\BABI%20Course\Market%20&amp;%20Retail%20Analytics\GA\Cafe%20Great%20Transaction%20Data%20set%20with%20Time.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solidFill>
                  <a:schemeClr val="bg2">
                    <a:lumMod val="90000"/>
                  </a:schemeClr>
                </a:solidFill>
              </a:rPr>
              <a:t>Total</a:t>
            </a:r>
            <a:r>
              <a:rPr lang="en-IN" sz="1600" b="1" baseline="0" dirty="0">
                <a:solidFill>
                  <a:schemeClr val="bg2">
                    <a:lumMod val="90000"/>
                  </a:schemeClr>
                </a:solidFill>
              </a:rPr>
              <a:t> Sales of Unique billers </a:t>
            </a:r>
            <a:r>
              <a:rPr lang="en-IN" sz="1600" b="1" baseline="0" dirty="0" err="1">
                <a:solidFill>
                  <a:schemeClr val="bg2">
                    <a:lumMod val="90000"/>
                  </a:schemeClr>
                </a:solidFill>
              </a:rPr>
              <a:t>wrt</a:t>
            </a:r>
            <a:r>
              <a:rPr lang="en-IN" sz="1600" b="1" baseline="0" dirty="0">
                <a:solidFill>
                  <a:schemeClr val="bg2">
                    <a:lumMod val="90000"/>
                  </a:schemeClr>
                </a:solidFill>
              </a:rPr>
              <a:t> business hours 2010-11</a:t>
            </a:r>
            <a:endParaRPr lang="en-IN" sz="1600" b="1" dirty="0">
              <a:solidFill>
                <a:schemeClr val="bg2">
                  <a:lumMod val="9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'Time Wise'!$B$69997</c:f>
              <c:strCache>
                <c:ptCount val="1"/>
                <c:pt idx="0">
                  <c:v>Unique Count of Bills</c:v>
                </c:pt>
              </c:strCache>
            </c:strRef>
          </c:tx>
          <c:spPr>
            <a:solidFill>
              <a:schemeClr val="accent1"/>
            </a:solidFill>
            <a:ln>
              <a:noFill/>
            </a:ln>
            <a:effectLst/>
            <a:sp3d/>
          </c:spPr>
          <c:invertIfNegative val="0"/>
          <c:cat>
            <c:strRef>
              <c:f>'Time Wise'!$A$69998:$A$70019</c:f>
              <c:strCache>
                <c:ptCount val="22"/>
                <c:pt idx="0">
                  <c:v>00</c:v>
                </c:pt>
                <c:pt idx="1">
                  <c:v>01</c:v>
                </c:pt>
                <c:pt idx="2">
                  <c:v>02</c:v>
                </c:pt>
                <c:pt idx="3">
                  <c:v>03</c:v>
                </c:pt>
                <c:pt idx="4">
                  <c:v>04</c:v>
                </c:pt>
                <c:pt idx="5">
                  <c:v>05</c:v>
                </c:pt>
                <c:pt idx="6">
                  <c:v>06</c:v>
                </c:pt>
                <c:pt idx="7">
                  <c:v>09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strCache>
            </c:strRef>
          </c:cat>
          <c:val>
            <c:numRef>
              <c:f>'Time Wise'!$B$69998:$B$70019</c:f>
              <c:numCache>
                <c:formatCode>General</c:formatCode>
                <c:ptCount val="22"/>
                <c:pt idx="0">
                  <c:v>4969</c:v>
                </c:pt>
                <c:pt idx="1">
                  <c:v>2380</c:v>
                </c:pt>
                <c:pt idx="2">
                  <c:v>35</c:v>
                </c:pt>
                <c:pt idx="3">
                  <c:v>30</c:v>
                </c:pt>
                <c:pt idx="4">
                  <c:v>25</c:v>
                </c:pt>
                <c:pt idx="5">
                  <c:v>8</c:v>
                </c:pt>
                <c:pt idx="6">
                  <c:v>1</c:v>
                </c:pt>
                <c:pt idx="7">
                  <c:v>8</c:v>
                </c:pt>
                <c:pt idx="8">
                  <c:v>242</c:v>
                </c:pt>
                <c:pt idx="9">
                  <c:v>1452</c:v>
                </c:pt>
                <c:pt idx="10">
                  <c:v>2541</c:v>
                </c:pt>
                <c:pt idx="11">
                  <c:v>3095</c:v>
                </c:pt>
                <c:pt idx="12">
                  <c:v>3612</c:v>
                </c:pt>
                <c:pt idx="13">
                  <c:v>4525</c:v>
                </c:pt>
                <c:pt idx="14">
                  <c:v>5313</c:v>
                </c:pt>
                <c:pt idx="15">
                  <c:v>5833</c:v>
                </c:pt>
                <c:pt idx="16">
                  <c:v>5831</c:v>
                </c:pt>
                <c:pt idx="17">
                  <c:v>6354</c:v>
                </c:pt>
                <c:pt idx="18">
                  <c:v>6317</c:v>
                </c:pt>
                <c:pt idx="19">
                  <c:v>5367</c:v>
                </c:pt>
                <c:pt idx="20">
                  <c:v>5933</c:v>
                </c:pt>
                <c:pt idx="21">
                  <c:v>6111</c:v>
                </c:pt>
              </c:numCache>
            </c:numRef>
          </c:val>
          <c:extLst>
            <c:ext xmlns:c16="http://schemas.microsoft.com/office/drawing/2014/chart" uri="{C3380CC4-5D6E-409C-BE32-E72D297353CC}">
              <c16:uniqueId val="{00000000-0C6D-41E7-AA45-1A0E3A054842}"/>
            </c:ext>
          </c:extLst>
        </c:ser>
        <c:ser>
          <c:idx val="1"/>
          <c:order val="1"/>
          <c:tx>
            <c:strRef>
              <c:f>'Time Wise'!$C$69997</c:f>
              <c:strCache>
                <c:ptCount val="1"/>
                <c:pt idx="0">
                  <c:v>Sales</c:v>
                </c:pt>
              </c:strCache>
            </c:strRef>
          </c:tx>
          <c:spPr>
            <a:solidFill>
              <a:schemeClr val="accent4">
                <a:lumMod val="60000"/>
                <a:lumOff val="40000"/>
              </a:schemeClr>
            </a:solidFill>
            <a:ln>
              <a:noFill/>
            </a:ln>
            <a:effectLst/>
            <a:sp3d/>
          </c:spPr>
          <c:invertIfNegative val="0"/>
          <c:cat>
            <c:strRef>
              <c:f>'Time Wise'!$A$69998:$A$70019</c:f>
              <c:strCache>
                <c:ptCount val="22"/>
                <c:pt idx="0">
                  <c:v>00</c:v>
                </c:pt>
                <c:pt idx="1">
                  <c:v>01</c:v>
                </c:pt>
                <c:pt idx="2">
                  <c:v>02</c:v>
                </c:pt>
                <c:pt idx="3">
                  <c:v>03</c:v>
                </c:pt>
                <c:pt idx="4">
                  <c:v>04</c:v>
                </c:pt>
                <c:pt idx="5">
                  <c:v>05</c:v>
                </c:pt>
                <c:pt idx="6">
                  <c:v>06</c:v>
                </c:pt>
                <c:pt idx="7">
                  <c:v>09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strCache>
            </c:strRef>
          </c:cat>
          <c:val>
            <c:numRef>
              <c:f>'Time Wise'!$C$69998:$C$70019</c:f>
              <c:numCache>
                <c:formatCode>0</c:formatCode>
                <c:ptCount val="22"/>
                <c:pt idx="0">
                  <c:v>2594192.7699999437</c:v>
                </c:pt>
                <c:pt idx="1">
                  <c:v>1318113.859999994</c:v>
                </c:pt>
                <c:pt idx="2">
                  <c:v>26817.370000000003</c:v>
                </c:pt>
                <c:pt idx="3">
                  <c:v>20989.959999999992</c:v>
                </c:pt>
                <c:pt idx="4">
                  <c:v>16888.530000000002</c:v>
                </c:pt>
                <c:pt idx="5">
                  <c:v>5291.08</c:v>
                </c:pt>
                <c:pt idx="6">
                  <c:v>105</c:v>
                </c:pt>
                <c:pt idx="7">
                  <c:v>1373.6599999999999</c:v>
                </c:pt>
                <c:pt idx="8">
                  <c:v>65239.879999999917</c:v>
                </c:pt>
                <c:pt idx="9">
                  <c:v>546773.87000000291</c:v>
                </c:pt>
                <c:pt idx="10">
                  <c:v>1040341.0400000021</c:v>
                </c:pt>
                <c:pt idx="11">
                  <c:v>1257884.5799999968</c:v>
                </c:pt>
                <c:pt idx="12">
                  <c:v>1560284.4399999876</c:v>
                </c:pt>
                <c:pt idx="13">
                  <c:v>1992327.309999964</c:v>
                </c:pt>
                <c:pt idx="14">
                  <c:v>2385318.5899999454</c:v>
                </c:pt>
                <c:pt idx="15">
                  <c:v>2642103.3199999277</c:v>
                </c:pt>
                <c:pt idx="16">
                  <c:v>2696984.0299999164</c:v>
                </c:pt>
                <c:pt idx="17">
                  <c:v>2936547.5599999093</c:v>
                </c:pt>
                <c:pt idx="18">
                  <c:v>3001216.1599999126</c:v>
                </c:pt>
                <c:pt idx="19">
                  <c:v>2634651.3299999358</c:v>
                </c:pt>
                <c:pt idx="20">
                  <c:v>2990147.3499999219</c:v>
                </c:pt>
                <c:pt idx="21">
                  <c:v>3072303.5799999051</c:v>
                </c:pt>
              </c:numCache>
            </c:numRef>
          </c:val>
          <c:extLst>
            <c:ext xmlns:c16="http://schemas.microsoft.com/office/drawing/2014/chart" uri="{C3380CC4-5D6E-409C-BE32-E72D297353CC}">
              <c16:uniqueId val="{00000001-0C6D-41E7-AA45-1A0E3A054842}"/>
            </c:ext>
          </c:extLst>
        </c:ser>
        <c:ser>
          <c:idx val="2"/>
          <c:order val="2"/>
          <c:tx>
            <c:strRef>
              <c:f>'Time Wise'!$D$69997</c:f>
              <c:strCache>
                <c:ptCount val="1"/>
                <c:pt idx="0">
                  <c:v>Avg Bill Size</c:v>
                </c:pt>
              </c:strCache>
            </c:strRef>
          </c:tx>
          <c:spPr>
            <a:solidFill>
              <a:schemeClr val="accent3"/>
            </a:solidFill>
            <a:ln>
              <a:noFill/>
            </a:ln>
            <a:effectLst/>
            <a:sp3d/>
          </c:spPr>
          <c:invertIfNegative val="0"/>
          <c:cat>
            <c:strRef>
              <c:f>'Time Wise'!$A$69998:$A$70019</c:f>
              <c:strCache>
                <c:ptCount val="22"/>
                <c:pt idx="0">
                  <c:v>00</c:v>
                </c:pt>
                <c:pt idx="1">
                  <c:v>01</c:v>
                </c:pt>
                <c:pt idx="2">
                  <c:v>02</c:v>
                </c:pt>
                <c:pt idx="3">
                  <c:v>03</c:v>
                </c:pt>
                <c:pt idx="4">
                  <c:v>04</c:v>
                </c:pt>
                <c:pt idx="5">
                  <c:v>05</c:v>
                </c:pt>
                <c:pt idx="6">
                  <c:v>06</c:v>
                </c:pt>
                <c:pt idx="7">
                  <c:v>09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strCache>
            </c:strRef>
          </c:cat>
          <c:val>
            <c:numRef>
              <c:f>'Time Wise'!$D$69998:$D$70019</c:f>
              <c:numCache>
                <c:formatCode>0</c:formatCode>
                <c:ptCount val="22"/>
                <c:pt idx="0">
                  <c:v>522.07542161399556</c:v>
                </c:pt>
                <c:pt idx="1">
                  <c:v>553.82935294117397</c:v>
                </c:pt>
                <c:pt idx="2">
                  <c:v>766.21057142857148</c:v>
                </c:pt>
                <c:pt idx="3">
                  <c:v>699.66533333333302</c:v>
                </c:pt>
                <c:pt idx="4">
                  <c:v>675.54120000000012</c:v>
                </c:pt>
                <c:pt idx="5">
                  <c:v>661.38499999999999</c:v>
                </c:pt>
                <c:pt idx="6">
                  <c:v>105</c:v>
                </c:pt>
                <c:pt idx="7">
                  <c:v>171.70749999999998</c:v>
                </c:pt>
                <c:pt idx="8">
                  <c:v>269.58628099173518</c:v>
                </c:pt>
                <c:pt idx="9">
                  <c:v>376.56602617080091</c:v>
                </c:pt>
                <c:pt idx="10">
                  <c:v>409.42189689098865</c:v>
                </c:pt>
                <c:pt idx="11">
                  <c:v>406.42474313408621</c:v>
                </c:pt>
                <c:pt idx="12">
                  <c:v>431.97243632336313</c:v>
                </c:pt>
                <c:pt idx="13">
                  <c:v>440.29332817678761</c:v>
                </c:pt>
                <c:pt idx="14">
                  <c:v>448.95889139844633</c:v>
                </c:pt>
                <c:pt idx="15">
                  <c:v>452.95788102176027</c:v>
                </c:pt>
                <c:pt idx="16">
                  <c:v>462.52512948034922</c:v>
                </c:pt>
                <c:pt idx="17">
                  <c:v>462.15731192947896</c:v>
                </c:pt>
                <c:pt idx="18">
                  <c:v>475.10149754628981</c:v>
                </c:pt>
                <c:pt idx="19">
                  <c:v>490.89832867522563</c:v>
                </c:pt>
                <c:pt idx="20">
                  <c:v>503.98573234450055</c:v>
                </c:pt>
                <c:pt idx="21">
                  <c:v>502.74972672228853</c:v>
                </c:pt>
              </c:numCache>
            </c:numRef>
          </c:val>
          <c:extLst>
            <c:ext xmlns:c16="http://schemas.microsoft.com/office/drawing/2014/chart" uri="{C3380CC4-5D6E-409C-BE32-E72D297353CC}">
              <c16:uniqueId val="{00000002-0C6D-41E7-AA45-1A0E3A054842}"/>
            </c:ext>
          </c:extLst>
        </c:ser>
        <c:dLbls>
          <c:showLegendKey val="0"/>
          <c:showVal val="0"/>
          <c:showCatName val="0"/>
          <c:showSerName val="0"/>
          <c:showPercent val="0"/>
          <c:showBubbleSize val="0"/>
        </c:dLbls>
        <c:gapWidth val="150"/>
        <c:shape val="box"/>
        <c:axId val="627178256"/>
        <c:axId val="627179896"/>
        <c:axId val="0"/>
      </c:bar3DChart>
      <c:catAx>
        <c:axId val="62717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solidFill>
                      <a:schemeClr val="bg2">
                        <a:lumMod val="90000"/>
                      </a:schemeClr>
                    </a:solidFill>
                  </a:rPr>
                  <a:t>Hourly</a:t>
                </a:r>
                <a:r>
                  <a:rPr lang="en-IN" sz="1400" b="1" baseline="0" dirty="0">
                    <a:solidFill>
                      <a:schemeClr val="bg2">
                        <a:lumMod val="90000"/>
                      </a:schemeClr>
                    </a:solidFill>
                  </a:rPr>
                  <a:t> sales </a:t>
                </a:r>
                <a:r>
                  <a:rPr lang="en-IN" sz="1400" b="1" baseline="0" dirty="0" err="1">
                    <a:solidFill>
                      <a:schemeClr val="bg2">
                        <a:lumMod val="90000"/>
                      </a:schemeClr>
                    </a:solidFill>
                  </a:rPr>
                  <a:t>wrt</a:t>
                </a:r>
                <a:r>
                  <a:rPr lang="en-IN" sz="1400" b="1" baseline="0" dirty="0">
                    <a:solidFill>
                      <a:schemeClr val="bg2">
                        <a:lumMod val="90000"/>
                      </a:schemeClr>
                    </a:solidFill>
                  </a:rPr>
                  <a:t> unique billers for 2010-11</a:t>
                </a:r>
                <a:endParaRPr lang="en-IN" sz="1400" b="1" dirty="0">
                  <a:solidFill>
                    <a:schemeClr val="bg2">
                      <a:lumMod val="90000"/>
                    </a:schemeClr>
                  </a:solidFill>
                </a:endParaRPr>
              </a:p>
            </c:rich>
          </c:tx>
          <c:layout>
            <c:manualLayout>
              <c:xMode val="edge"/>
              <c:yMode val="edge"/>
              <c:x val="0.26912506477350651"/>
              <c:y val="0.9085145944229973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accent2">
                    <a:lumMod val="40000"/>
                    <a:lumOff val="60000"/>
                  </a:schemeClr>
                </a:solidFill>
                <a:latin typeface="+mn-lt"/>
                <a:ea typeface="+mn-ea"/>
                <a:cs typeface="+mn-cs"/>
              </a:defRPr>
            </a:pPr>
            <a:endParaRPr lang="en-US"/>
          </a:p>
        </c:txPr>
        <c:crossAx val="627179896"/>
        <c:crosses val="autoZero"/>
        <c:auto val="1"/>
        <c:lblAlgn val="ctr"/>
        <c:lblOffset val="100"/>
        <c:noMultiLvlLbl val="0"/>
      </c:catAx>
      <c:valAx>
        <c:axId val="627179896"/>
        <c:scaling>
          <c:orientation val="minMax"/>
        </c:scaling>
        <c:delete val="0"/>
        <c:axPos val="l"/>
        <c:majorGridlines>
          <c:spPr>
            <a:ln w="9525" cap="flat" cmpd="sng" algn="ctr">
              <a:solidFill>
                <a:schemeClr val="accent4">
                  <a:lumMod val="60000"/>
                  <a:lumOff val="40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solidFill>
                      <a:schemeClr val="bg2">
                        <a:lumMod val="90000"/>
                      </a:schemeClr>
                    </a:solidFill>
                  </a:rPr>
                  <a:t>Total </a:t>
                </a:r>
                <a:r>
                  <a:rPr lang="en-IN" sz="1400" b="1" baseline="0" dirty="0">
                    <a:solidFill>
                      <a:schemeClr val="bg2">
                        <a:lumMod val="90000"/>
                      </a:schemeClr>
                    </a:solidFill>
                  </a:rPr>
                  <a:t>Sales</a:t>
                </a:r>
                <a:endParaRPr lang="en-IN" sz="1400" b="1" dirty="0">
                  <a:solidFill>
                    <a:schemeClr val="bg2">
                      <a:lumMod val="90000"/>
                    </a:schemeClr>
                  </a:solidFill>
                </a:endParaRPr>
              </a:p>
            </c:rich>
          </c:tx>
          <c:layout>
            <c:manualLayout>
              <c:xMode val="edge"/>
              <c:yMode val="edge"/>
              <c:x val="2.320003883344772E-2"/>
              <c:y val="0.375409824857276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accent2">
                    <a:lumMod val="40000"/>
                    <a:lumOff val="60000"/>
                  </a:schemeClr>
                </a:solidFill>
                <a:latin typeface="+mn-lt"/>
                <a:ea typeface="+mn-ea"/>
                <a:cs typeface="+mn-cs"/>
              </a:defRPr>
            </a:pPr>
            <a:endParaRPr lang="en-US"/>
          </a:p>
        </c:txPr>
        <c:crossAx val="627178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2A585-3CA6-47BC-9F36-BED1A134AE89}"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96860-CD4A-4836-BB8B-D0D39DE0D306}" type="slidenum">
              <a:rPr lang="en-US" smtClean="0"/>
              <a:t>‹#›</a:t>
            </a:fld>
            <a:endParaRPr lang="en-US"/>
          </a:p>
        </p:txBody>
      </p:sp>
    </p:spTree>
    <p:extLst>
      <p:ext uri="{BB962C8B-B14F-4D97-AF65-F5344CB8AC3E}">
        <p14:creationId xmlns:p14="http://schemas.microsoft.com/office/powerpoint/2010/main" val="110763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655520"/>
            <a:ext cx="5039265" cy="106893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724455"/>
            <a:ext cx="5191970" cy="610820"/>
          </a:xfrm>
        </p:spPr>
        <p:txBody>
          <a:bodyPr>
            <a:normAutofit/>
          </a:bodyPr>
          <a:lstStyle>
            <a:lvl1pPr marL="0" indent="0" algn="l">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7F7BDE6-CE0A-4ED3-A67D-7D0A2038A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566314" cy="572644"/>
          </a:xfrm>
        </p:spPr>
        <p:txBody>
          <a:bodyPr>
            <a:normAutofit/>
          </a:bodyPr>
          <a:lstStyle>
            <a:lvl1pPr algn="l">
              <a:defRPr sz="360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566314"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610820"/>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5/31/2018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29CCF1B-EE86-41F1-9118-35C9F8D8899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MARKETING AND RETAIL</a:t>
            </a:r>
            <a:br>
              <a:rPr lang="en-US" dirty="0"/>
            </a:br>
            <a:r>
              <a:rPr lang="en-US" dirty="0"/>
              <a:t>ANALYTICS</a:t>
            </a:r>
            <a:br>
              <a:rPr lang="en-US" dirty="0"/>
            </a:br>
            <a:br>
              <a:rPr lang="en-US" dirty="0"/>
            </a:br>
            <a:br>
              <a:rPr lang="en-US" dirty="0"/>
            </a:br>
            <a:endParaRPr lang="en-US" dirty="0"/>
          </a:p>
        </p:txBody>
      </p:sp>
      <p:sp>
        <p:nvSpPr>
          <p:cNvPr id="3" name="Subtitle 2"/>
          <p:cNvSpPr>
            <a:spLocks noGrp="1"/>
          </p:cNvSpPr>
          <p:nvPr>
            <p:ph type="subTitle" idx="1"/>
          </p:nvPr>
        </p:nvSpPr>
        <p:spPr/>
        <p:txBody>
          <a:bodyPr>
            <a:normAutofit fontScale="25000" lnSpcReduction="20000"/>
          </a:bodyPr>
          <a:lstStyle/>
          <a:p>
            <a:r>
              <a:rPr lang="en-US" sz="7400" dirty="0"/>
              <a:t>PGPBABI – SECTION B</a:t>
            </a:r>
          </a:p>
          <a:p>
            <a:endParaRPr lang="en-US" sz="7400" dirty="0"/>
          </a:p>
          <a:p>
            <a:r>
              <a:rPr lang="en-US" sz="7400" dirty="0"/>
              <a:t>Group 7</a:t>
            </a:r>
          </a:p>
          <a:p>
            <a:r>
              <a:rPr lang="en-US" sz="6400" dirty="0"/>
              <a:t>Biren Indrajit Sampat</a:t>
            </a:r>
          </a:p>
          <a:p>
            <a:r>
              <a:rPr lang="en-US" sz="6400" dirty="0"/>
              <a:t>Ekta Gupta</a:t>
            </a:r>
          </a:p>
          <a:p>
            <a:r>
              <a:rPr lang="en-US" sz="6400" dirty="0"/>
              <a:t>Jaya Garg</a:t>
            </a:r>
          </a:p>
          <a:p>
            <a:r>
              <a:rPr lang="en-US" sz="6400" dirty="0"/>
              <a:t>Rajesh M</a:t>
            </a:r>
          </a:p>
          <a:p>
            <a:r>
              <a:rPr lang="en-US" sz="6400" dirty="0"/>
              <a:t>Vikram Mangharam</a:t>
            </a:r>
          </a:p>
          <a:p>
            <a:endParaRPr lang="en-US" sz="1600" dirty="0"/>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8398774" cy="610820"/>
          </a:xfrm>
        </p:spPr>
        <p:txBody>
          <a:bodyPr>
            <a:normAutofit fontScale="90000"/>
          </a:bodyPr>
          <a:lstStyle/>
          <a:p>
            <a:r>
              <a:rPr lang="en-US" dirty="0"/>
              <a:t>Exploratory Data Analysis</a:t>
            </a:r>
          </a:p>
        </p:txBody>
      </p:sp>
      <p:sp>
        <p:nvSpPr>
          <p:cNvPr id="5" name="Text Placeholder 4"/>
          <p:cNvSpPr>
            <a:spLocks noGrp="1"/>
          </p:cNvSpPr>
          <p:nvPr>
            <p:ph type="body" idx="1"/>
          </p:nvPr>
        </p:nvSpPr>
        <p:spPr>
          <a:xfrm>
            <a:off x="42112" y="1197405"/>
            <a:ext cx="4040188" cy="479822"/>
          </a:xfrm>
        </p:spPr>
        <p:txBody>
          <a:bodyPr/>
          <a:lstStyle/>
          <a:p>
            <a:r>
              <a:rPr lang="en-US" dirty="0"/>
              <a:t>Observations (TimeLine)</a:t>
            </a:r>
          </a:p>
        </p:txBody>
      </p:sp>
      <p:sp>
        <p:nvSpPr>
          <p:cNvPr id="7" name="Content Placeholder 5"/>
          <p:cNvSpPr>
            <a:spLocks noGrp="1"/>
          </p:cNvSpPr>
          <p:nvPr>
            <p:ph sz="half" idx="2"/>
          </p:nvPr>
        </p:nvSpPr>
        <p:spPr>
          <a:xfrm>
            <a:off x="322842" y="1808226"/>
            <a:ext cx="5012683" cy="1369596"/>
          </a:xfrm>
        </p:spPr>
        <p:txBody>
          <a:bodyPr>
            <a:normAutofit/>
          </a:bodyPr>
          <a:lstStyle/>
          <a:p>
            <a:pPr marL="0" indent="0" algn="l">
              <a:buClr>
                <a:srgbClr val="FF0000"/>
              </a:buClr>
              <a:buNone/>
            </a:pPr>
            <a:r>
              <a:rPr lang="en-US" sz="1400" b="1" dirty="0"/>
              <a:t>Behavior during the Week: </a:t>
            </a:r>
          </a:p>
          <a:p>
            <a:pPr algn="l">
              <a:buClr>
                <a:srgbClr val="FF0000"/>
              </a:buClr>
            </a:pPr>
            <a:r>
              <a:rPr lang="en-US" sz="1200" b="1" dirty="0"/>
              <a:t>Overall Average week-end sales is 20% higher than week-day sales for the year</a:t>
            </a:r>
          </a:p>
          <a:p>
            <a:pPr algn="l">
              <a:buClr>
                <a:srgbClr val="FF0000"/>
              </a:buClr>
            </a:pPr>
            <a:r>
              <a:rPr lang="en-US" sz="1200" b="1" dirty="0"/>
              <a:t>Food &amp; Liquor lead the week-end uptake over week-days</a:t>
            </a:r>
          </a:p>
          <a:p>
            <a:pPr algn="l">
              <a:buClr>
                <a:srgbClr val="FF0000"/>
              </a:buClr>
            </a:pPr>
            <a:r>
              <a:rPr lang="en-US" sz="1200" b="1" dirty="0"/>
              <a:t>Combo offering is more popular on week-days.  </a:t>
            </a:r>
          </a:p>
          <a:p>
            <a:pPr algn="l">
              <a:buClr>
                <a:srgbClr val="FF0000"/>
              </a:buClr>
            </a:pPr>
            <a:endParaRPr lang="en-US" sz="1200" b="1" dirty="0"/>
          </a:p>
          <a:p>
            <a:pPr algn="l">
              <a:buClr>
                <a:srgbClr val="FF0000"/>
              </a:buClr>
            </a:pPr>
            <a:endParaRPr lang="en-US" sz="1200" b="1" dirty="0"/>
          </a:p>
        </p:txBody>
      </p:sp>
      <p:sp>
        <p:nvSpPr>
          <p:cNvPr id="6" name="Content Placeholder 5"/>
          <p:cNvSpPr>
            <a:spLocks noGrp="1"/>
          </p:cNvSpPr>
          <p:nvPr>
            <p:ph sz="half" idx="2"/>
          </p:nvPr>
        </p:nvSpPr>
        <p:spPr>
          <a:xfrm>
            <a:off x="322842" y="3177822"/>
            <a:ext cx="8524898" cy="1369596"/>
          </a:xfrm>
        </p:spPr>
        <p:txBody>
          <a:bodyPr>
            <a:normAutofit/>
          </a:bodyPr>
          <a:lstStyle/>
          <a:p>
            <a:pPr algn="l">
              <a:buClr>
                <a:srgbClr val="FF0000"/>
              </a:buClr>
            </a:pPr>
            <a:r>
              <a:rPr lang="en-US" sz="1200" b="1" dirty="0"/>
              <a:t>Behavior during different times of the day:  </a:t>
            </a:r>
          </a:p>
        </p:txBody>
      </p:sp>
      <p:graphicFrame>
        <p:nvGraphicFramePr>
          <p:cNvPr id="2" name="Table 1"/>
          <p:cNvGraphicFramePr>
            <a:graphicFrameLocks noGrp="1"/>
          </p:cNvGraphicFramePr>
          <p:nvPr>
            <p:extLst>
              <p:ext uri="{D42A27DB-BD31-4B8C-83A1-F6EECF244321}">
                <p14:modId xmlns:p14="http://schemas.microsoft.com/office/powerpoint/2010/main" val="3079495030"/>
              </p:ext>
            </p:extLst>
          </p:nvPr>
        </p:nvGraphicFramePr>
        <p:xfrm>
          <a:off x="5488230" y="1655521"/>
          <a:ext cx="3302000" cy="1584960"/>
        </p:xfrm>
        <a:graphic>
          <a:graphicData uri="http://schemas.openxmlformats.org/drawingml/2006/table">
            <a:tbl>
              <a:tblPr/>
              <a:tblGrid>
                <a:gridCol w="12573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tblGrid>
              <a:tr h="313730">
                <a:tc>
                  <a:txBody>
                    <a:bodyPr/>
                    <a:lstStyle/>
                    <a:p>
                      <a:pPr algn="l" fontAlgn="b"/>
                      <a:r>
                        <a:rPr lang="en-US" sz="1100" b="1" i="0" u="none" strike="noStrike" dirty="0">
                          <a:solidFill>
                            <a:srgbClr val="000000"/>
                          </a:solidFill>
                          <a:effectLst/>
                          <a:latin typeface="Calibri" panose="020F0502020204030204" pitchFamily="34" charset="0"/>
                        </a:rPr>
                        <a:t>Category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Avg. Weekend</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Avg. Weekday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Wk-end vs Wk-day</a:t>
                      </a:r>
                    </a:p>
                  </a:txBody>
                  <a:tcPr marL="9525" marR="9525" marT="9525" marB="0" anchor="b">
                    <a:lnL>
                      <a:noFill/>
                    </a:lnL>
                    <a:lnR>
                      <a:noFill/>
                    </a:lnR>
                    <a:lnT>
                      <a:noFill/>
                    </a:lnT>
                    <a:lnB>
                      <a:noFill/>
                    </a:lnB>
                    <a:solidFill>
                      <a:srgbClr val="DDEBF7"/>
                    </a:solidFill>
                  </a:tcPr>
                </a:tc>
                <a:extLst>
                  <a:ext uri="{0D108BD9-81ED-4DB2-BD59-A6C34878D82A}">
                    <a16:rowId xmlns:a16="http://schemas.microsoft.com/office/drawing/2014/main" val="10000"/>
                  </a:ext>
                </a:extLst>
              </a:tr>
              <a:tr h="173331">
                <a:tc>
                  <a:txBody>
                    <a:bodyPr/>
                    <a:lstStyle/>
                    <a:p>
                      <a:pPr algn="l" fontAlgn="b"/>
                      <a:r>
                        <a:rPr lang="en-US" sz="1100" b="0" i="0" u="none" strike="noStrike">
                          <a:solidFill>
                            <a:srgbClr val="000000"/>
                          </a:solidFill>
                          <a:effectLst/>
                          <a:latin typeface="Calibri" panose="020F0502020204030204" pitchFamily="34" charset="0"/>
                        </a:rPr>
                        <a:t>TOBACCO</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2,247,054 </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2,002,594 </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73331">
                <a:tc>
                  <a:txBody>
                    <a:bodyPr/>
                    <a:lstStyle/>
                    <a:p>
                      <a:pPr algn="l" fontAlgn="b"/>
                      <a:r>
                        <a:rPr lang="en-US" sz="1100" b="0" i="0" u="none" strike="noStrike" dirty="0">
                          <a:solidFill>
                            <a:srgbClr val="000000"/>
                          </a:solidFill>
                          <a:effectLst/>
                          <a:latin typeface="Calibri" panose="020F0502020204030204" pitchFamily="34" charset="0"/>
                        </a:rPr>
                        <a:t>FOOD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1,681,581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1,317,913 </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73331">
                <a:tc>
                  <a:txBody>
                    <a:bodyPr/>
                    <a:lstStyle/>
                    <a:p>
                      <a:pPr algn="l" fontAlgn="b"/>
                      <a:r>
                        <a:rPr lang="en-US" sz="1100" b="0" i="0" u="none" strike="noStrike">
                          <a:solidFill>
                            <a:srgbClr val="000000"/>
                          </a:solidFill>
                          <a:effectLst/>
                          <a:latin typeface="Calibri" panose="020F0502020204030204" pitchFamily="34" charset="0"/>
                        </a:rPr>
                        <a:t>BEVERAGE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921,981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733,255 </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73331">
                <a:tc>
                  <a:txBody>
                    <a:bodyPr/>
                    <a:lstStyle/>
                    <a:p>
                      <a:pPr algn="l" fontAlgn="b"/>
                      <a:r>
                        <a:rPr lang="en-US" sz="1100" b="0" i="0" u="none" strike="noStrike">
                          <a:solidFill>
                            <a:srgbClr val="000000"/>
                          </a:solidFill>
                          <a:effectLst/>
                          <a:latin typeface="Calibri" panose="020F0502020204030204" pitchFamily="34" charset="0"/>
                        </a:rPr>
                        <a:t>LIQUOR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372,529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273,678 </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73331">
                <a:tc>
                  <a:txBody>
                    <a:bodyPr/>
                    <a:lstStyle/>
                    <a:p>
                      <a:pPr algn="l" fontAlgn="b"/>
                      <a:r>
                        <a:rPr lang="en-US" sz="1100" b="0" i="0" u="none" strike="noStrike">
                          <a:solidFill>
                            <a:srgbClr val="000000"/>
                          </a:solidFill>
                          <a:effectLst/>
                          <a:latin typeface="Calibri" panose="020F0502020204030204" pitchFamily="34" charset="0"/>
                        </a:rPr>
                        <a:t>WINES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55,983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48,189 </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73331">
                <a:tc>
                  <a:txBody>
                    <a:bodyPr/>
                    <a:lstStyle/>
                    <a:p>
                      <a:pPr algn="l" fontAlgn="b"/>
                      <a:r>
                        <a:rPr lang="en-US" sz="1100" b="0" i="0" u="none" strike="noStrike" dirty="0">
                          <a:solidFill>
                            <a:srgbClr val="000000"/>
                          </a:solidFill>
                          <a:effectLst/>
                          <a:latin typeface="Calibri" panose="020F0502020204030204" pitchFamily="34" charset="0"/>
                        </a:rPr>
                        <a:t>MERCHANDISE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18,849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16,475 </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73331">
                <a:tc>
                  <a:txBody>
                    <a:bodyPr/>
                    <a:lstStyle/>
                    <a:p>
                      <a:pPr algn="l" fontAlgn="b"/>
                      <a:r>
                        <a:rPr lang="en-US" sz="1100" b="0" i="0" u="none" strike="noStrike">
                          <a:solidFill>
                            <a:srgbClr val="000000"/>
                          </a:solidFill>
                          <a:effectLst/>
                          <a:latin typeface="Calibri" panose="020F0502020204030204" pitchFamily="34" charset="0"/>
                        </a:rPr>
                        <a:t>LIQUOR &amp; TOBACCO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2,403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7,551 </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-68%</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05" y="3494604"/>
            <a:ext cx="6924675" cy="1527050"/>
          </a:xfrm>
          <a:prstGeom prst="rect">
            <a:avLst/>
          </a:prstGeom>
        </p:spPr>
      </p:pic>
    </p:spTree>
    <p:extLst>
      <p:ext uri="{BB962C8B-B14F-4D97-AF65-F5344CB8AC3E}">
        <p14:creationId xmlns:p14="http://schemas.microsoft.com/office/powerpoint/2010/main" val="420371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Menu Analysis</a:t>
            </a:r>
          </a:p>
        </p:txBody>
      </p:sp>
      <p:sp>
        <p:nvSpPr>
          <p:cNvPr id="5" name="Content Placeholder 4"/>
          <p:cNvSpPr>
            <a:spLocks noGrp="1"/>
          </p:cNvSpPr>
          <p:nvPr>
            <p:ph idx="1"/>
          </p:nvPr>
        </p:nvSpPr>
        <p:spPr/>
        <p:txBody>
          <a:bodyPr/>
          <a:lstStyle/>
          <a:p>
            <a:r>
              <a:rPr lang="en-US" dirty="0"/>
              <a:t>No Combo meals in the menu currently.</a:t>
            </a:r>
          </a:p>
          <a:p>
            <a:r>
              <a:rPr lang="en-US" dirty="0"/>
              <a:t>Apriori algorithm used in R to come up with association Rules for suggestion of combos that can enhance the sales.</a:t>
            </a:r>
          </a:p>
          <a:p>
            <a:r>
              <a:rPr lang="en-US" dirty="0"/>
              <a:t>Attached is the code followed by analysis.</a:t>
            </a:r>
          </a:p>
          <a:p>
            <a:pPr marL="0" indent="0">
              <a:buNone/>
            </a:pPr>
            <a:r>
              <a:rPr lang="en-US" dirty="0"/>
              <a:t> </a:t>
            </a:r>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469354841"/>
              </p:ext>
            </p:extLst>
          </p:nvPr>
        </p:nvGraphicFramePr>
        <p:xfrm>
          <a:off x="907080" y="3640685"/>
          <a:ext cx="1117600" cy="685800"/>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3" imgW="1117800" imgH="685800" progId="Package">
                  <p:embed/>
                </p:oleObj>
              </mc:Choice>
              <mc:Fallback>
                <p:oleObj name="Packager Shell Object" showAsIcon="1" r:id="rId3" imgW="1117800" imgH="685800" progId="Package">
                  <p:embed/>
                  <p:pic>
                    <p:nvPicPr>
                      <p:cNvPr id="0" name=""/>
                      <p:cNvPicPr/>
                      <p:nvPr/>
                    </p:nvPicPr>
                    <p:blipFill>
                      <a:blip r:embed="rId4"/>
                      <a:stretch>
                        <a:fillRect/>
                      </a:stretch>
                    </p:blipFill>
                    <p:spPr>
                      <a:xfrm>
                        <a:off x="907080" y="3640685"/>
                        <a:ext cx="1117600" cy="685800"/>
                      </a:xfrm>
                      <a:prstGeom prst="rect">
                        <a:avLst/>
                      </a:prstGeom>
                    </p:spPr>
                  </p:pic>
                </p:oleObj>
              </mc:Fallback>
            </mc:AlternateContent>
          </a:graphicData>
        </a:graphic>
      </p:graphicFrame>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448965" y="4025503"/>
            <a:ext cx="8136297" cy="836822"/>
          </a:xfrm>
        </p:spPr>
        <p:txBody>
          <a:bodyPr>
            <a:normAutofit fontScale="70000" lnSpcReduction="20000"/>
          </a:bodyPr>
          <a:lstStyle/>
          <a:p>
            <a:r>
              <a:rPr lang="en-US" sz="2200" dirty="0"/>
              <a:t>The relative frequency plot accounts for the fact that “Nirvana Hookah Single” is the most sought after item of the café followed by “Mint Flavor Single”, “Cappuccino”, “Great Lakes Shake” and “Sambuca”. To boost the sales of low selling items like “Rabat Hookah Single", "Maggi NDL Arrabiata”, “Add Fries” can be clubbed with these high selling items and enhance the sales.</a:t>
            </a:r>
          </a:p>
          <a:p>
            <a:endParaRPr lang="en-US" dirty="0"/>
          </a:p>
        </p:txBody>
      </p:sp>
      <p:sp>
        <p:nvSpPr>
          <p:cNvPr id="5" name="Text Placeholder 4"/>
          <p:cNvSpPr>
            <a:spLocks noGrp="1"/>
          </p:cNvSpPr>
          <p:nvPr>
            <p:ph type="body" idx="4294967295"/>
          </p:nvPr>
        </p:nvSpPr>
        <p:spPr>
          <a:xfrm>
            <a:off x="0" y="1122138"/>
            <a:ext cx="4040188" cy="481013"/>
          </a:xfrm>
        </p:spPr>
        <p:txBody>
          <a:bodyPr>
            <a:normAutofit fontScale="62500" lnSpcReduction="20000"/>
          </a:bodyPr>
          <a:lstStyle/>
          <a:p>
            <a:pPr marL="0" lvl="0" indent="0" algn="l">
              <a:buNone/>
            </a:pPr>
            <a:r>
              <a:rPr lang="en-US" dirty="0"/>
              <a:t>        The Item Frequency Histogram</a:t>
            </a:r>
          </a:p>
        </p:txBody>
      </p:sp>
      <p:pic>
        <p:nvPicPr>
          <p:cNvPr id="2" name="Content Placeholder 1"/>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601670" y="1492497"/>
            <a:ext cx="3438518" cy="2276475"/>
          </a:xfrm>
        </p:spPr>
      </p:pic>
      <p:pic>
        <p:nvPicPr>
          <p:cNvPr id="3" name="Content Placeholder 2"/>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4266590" y="1492497"/>
            <a:ext cx="4318673" cy="2273300"/>
          </a:xfrm>
        </p:spPr>
      </p:pic>
      <p:sp>
        <p:nvSpPr>
          <p:cNvPr id="11" name="Rectangle 10"/>
          <p:cNvSpPr/>
          <p:nvPr/>
        </p:nvSpPr>
        <p:spPr>
          <a:xfrm>
            <a:off x="754375" y="259651"/>
            <a:ext cx="2660728" cy="584775"/>
          </a:xfrm>
          <a:prstGeom prst="rect">
            <a:avLst/>
          </a:prstGeom>
        </p:spPr>
        <p:txBody>
          <a:bodyPr wrap="none">
            <a:spAutoFit/>
          </a:bodyPr>
          <a:lstStyle/>
          <a:p>
            <a:r>
              <a:rPr lang="en-US" dirty="0"/>
              <a:t> </a:t>
            </a:r>
            <a:r>
              <a:rPr lang="en-US" sz="3200" dirty="0">
                <a:solidFill>
                  <a:srgbClr val="92D050"/>
                </a:solidFill>
                <a:effectLst>
                  <a:outerShdw blurRad="50800" dist="38100" dir="2700000" algn="tl" rotWithShape="0">
                    <a:prstClr val="black">
                      <a:alpha val="40000"/>
                    </a:prstClr>
                  </a:outerShdw>
                </a:effectLst>
                <a:ea typeface="+mj-ea"/>
                <a:cs typeface="+mj-cs"/>
              </a:rPr>
              <a:t>Menu Analysis</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448965" y="4025503"/>
            <a:ext cx="8136297" cy="836822"/>
          </a:xfrm>
        </p:spPr>
        <p:txBody>
          <a:bodyPr>
            <a:normAutofit/>
          </a:bodyPr>
          <a:lstStyle/>
          <a:p>
            <a:r>
              <a:rPr lang="en-US" sz="1600" dirty="0"/>
              <a:t>When we visualize the items for a random selection of 100 transactions, A few columns seem fairly heavily populated, indicating some very popular items at the store. But overall, the distribution of dots seems fairly random.</a:t>
            </a:r>
            <a:r>
              <a:rPr lang="en-US" sz="1600" b="1" dirty="0"/>
              <a:t> </a:t>
            </a:r>
            <a:endParaRPr lang="en-US" sz="1600" dirty="0"/>
          </a:p>
          <a:p>
            <a:endParaRPr lang="en-US" dirty="0"/>
          </a:p>
        </p:txBody>
      </p:sp>
      <p:sp>
        <p:nvSpPr>
          <p:cNvPr id="5" name="Text Placeholder 4"/>
          <p:cNvSpPr>
            <a:spLocks noGrp="1"/>
          </p:cNvSpPr>
          <p:nvPr>
            <p:ph type="body" idx="4294967295"/>
          </p:nvPr>
        </p:nvSpPr>
        <p:spPr>
          <a:xfrm>
            <a:off x="-1" y="1122138"/>
            <a:ext cx="9000445" cy="481013"/>
          </a:xfrm>
        </p:spPr>
        <p:txBody>
          <a:bodyPr>
            <a:normAutofit fontScale="92500" lnSpcReduction="20000"/>
          </a:bodyPr>
          <a:lstStyle/>
          <a:p>
            <a:pPr marL="0" lvl="0" indent="0">
              <a:buNone/>
            </a:pPr>
            <a:r>
              <a:rPr lang="en-US" dirty="0"/>
              <a:t>        </a:t>
            </a:r>
            <a:r>
              <a:rPr lang="en-US" sz="2200" dirty="0"/>
              <a:t>The Sparse Matrix</a:t>
            </a:r>
            <a:r>
              <a:rPr lang="en-US" dirty="0"/>
              <a:t>		</a:t>
            </a:r>
          </a:p>
          <a:p>
            <a:pPr marL="0" lvl="0" indent="0" algn="l">
              <a:buNone/>
            </a:pPr>
            <a:endParaRPr lang="en-US" dirty="0"/>
          </a:p>
        </p:txBody>
      </p:sp>
      <p:sp>
        <p:nvSpPr>
          <p:cNvPr id="11" name="Rectangle 10"/>
          <p:cNvSpPr/>
          <p:nvPr/>
        </p:nvSpPr>
        <p:spPr>
          <a:xfrm>
            <a:off x="754375" y="259651"/>
            <a:ext cx="266072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3200" b="0" i="0" u="none" strike="noStrike" kern="1200" cap="none" spc="0" normalizeH="0" baseline="0" noProof="0" dirty="0">
                <a:ln>
                  <a:noFill/>
                </a:ln>
                <a:solidFill>
                  <a:srgbClr val="92D050"/>
                </a:solidFill>
                <a:effectLst>
                  <a:outerShdw blurRad="50800" dist="38100" dir="2700000" algn="tl" rotWithShape="0">
                    <a:prstClr val="black">
                      <a:alpha val="40000"/>
                    </a:prstClr>
                  </a:outerShdw>
                </a:effectLst>
                <a:uLnTx/>
                <a:uFillTx/>
                <a:latin typeface="Calibri"/>
                <a:ea typeface="+mn-ea"/>
                <a:cs typeface="+mn-cs"/>
              </a:rPr>
              <a:t>Menu Analysis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629" y="1502815"/>
            <a:ext cx="3886742" cy="2290575"/>
          </a:xfrm>
          <a:prstGeom prst="rect">
            <a:avLst/>
          </a:prstGeom>
        </p:spPr>
      </p:pic>
    </p:spTree>
    <p:extLst>
      <p:ext uri="{BB962C8B-B14F-4D97-AF65-F5344CB8AC3E}">
        <p14:creationId xmlns:p14="http://schemas.microsoft.com/office/powerpoint/2010/main" val="410247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448965" y="4025502"/>
            <a:ext cx="8136297" cy="1117997"/>
          </a:xfrm>
        </p:spPr>
        <p:txBody>
          <a:bodyPr>
            <a:normAutofit fontScale="85000" lnSpcReduction="20000"/>
          </a:bodyPr>
          <a:lstStyle/>
          <a:p>
            <a:pPr marL="285750" lvl="0" indent="-285750">
              <a:buClr>
                <a:srgbClr val="FF0000"/>
              </a:buClr>
              <a:buFont typeface="Arial" panose="020B0604020202020204" pitchFamily="34" charset="0"/>
              <a:buChar char="•"/>
            </a:pPr>
            <a:r>
              <a:rPr lang="en-US" dirty="0"/>
              <a:t>The first two rules, with a lift of about 3332.5, implies that people who buy N R G HOOKAH are nearly 3333 times more likely to buy 2 RED BULL than the typical customer and vice versa.</a:t>
            </a:r>
          </a:p>
          <a:p>
            <a:pPr marL="285750" lvl="0" indent="-285750">
              <a:buClr>
                <a:srgbClr val="FF0000"/>
              </a:buClr>
              <a:buFont typeface="Arial" panose="020B0604020202020204" pitchFamily="34" charset="0"/>
              <a:buChar char="•"/>
            </a:pPr>
            <a:r>
              <a:rPr lang="en-US" dirty="0"/>
              <a:t>The 3</a:t>
            </a:r>
            <a:r>
              <a:rPr lang="en-US" baseline="30000" dirty="0"/>
              <a:t>rd</a:t>
            </a:r>
            <a:r>
              <a:rPr lang="en-US" dirty="0"/>
              <a:t> and 4</a:t>
            </a:r>
            <a:r>
              <a:rPr lang="en-US" baseline="30000" dirty="0"/>
              <a:t>th</a:t>
            </a:r>
            <a:r>
              <a:rPr lang="en-US" dirty="0"/>
              <a:t> rule, implies that people who buy 3 RED BULL and BEER HOOKAH are 380 times more likely to buy PASTA ALFREDO VEG and vice versa.</a:t>
            </a:r>
          </a:p>
          <a:p>
            <a:pPr marL="285750" lvl="0" indent="-285750">
              <a:buClr>
                <a:srgbClr val="FF0000"/>
              </a:buClr>
              <a:buFont typeface="Arial" panose="020B0604020202020204" pitchFamily="34" charset="0"/>
              <a:buChar char="•"/>
            </a:pPr>
            <a:r>
              <a:rPr lang="en-US" dirty="0"/>
              <a:t>Similarly, there is 120 times more likely that LEMON INFUSED CHAR GRILLED VEG is ordered along with ADD HERB ROAST CHICKEN and GREAT LAKES SHAKE.</a:t>
            </a:r>
          </a:p>
        </p:txBody>
      </p:sp>
      <p:sp>
        <p:nvSpPr>
          <p:cNvPr id="5" name="Text Placeholder 4"/>
          <p:cNvSpPr>
            <a:spLocks noGrp="1"/>
          </p:cNvSpPr>
          <p:nvPr>
            <p:ph type="body" idx="4294967295"/>
          </p:nvPr>
        </p:nvSpPr>
        <p:spPr>
          <a:xfrm>
            <a:off x="0" y="1122138"/>
            <a:ext cx="4040188" cy="481013"/>
          </a:xfrm>
        </p:spPr>
        <p:txBody>
          <a:bodyPr>
            <a:normAutofit fontScale="92500" lnSpcReduction="20000"/>
          </a:bodyPr>
          <a:lstStyle/>
          <a:p>
            <a:pPr marL="0" lvl="0" indent="0" algn="l">
              <a:buNone/>
            </a:pPr>
            <a:r>
              <a:rPr lang="en-US" dirty="0"/>
              <a:t>        Association Rules – I</a:t>
            </a:r>
          </a:p>
          <a:p>
            <a:pPr marL="0" lvl="0" indent="0" algn="l">
              <a:buNone/>
            </a:pPr>
            <a:endParaRPr lang="en-US" dirty="0"/>
          </a:p>
        </p:txBody>
      </p:sp>
      <p:sp>
        <p:nvSpPr>
          <p:cNvPr id="11" name="Rectangle 10"/>
          <p:cNvSpPr/>
          <p:nvPr/>
        </p:nvSpPr>
        <p:spPr>
          <a:xfrm>
            <a:off x="754375" y="259651"/>
            <a:ext cx="2660728" cy="584775"/>
          </a:xfrm>
          <a:prstGeom prst="rect">
            <a:avLst/>
          </a:prstGeom>
        </p:spPr>
        <p:txBody>
          <a:bodyPr wrap="none">
            <a:spAutoFit/>
          </a:bodyPr>
          <a:lstStyle/>
          <a:p>
            <a:r>
              <a:rPr lang="en-US" dirty="0"/>
              <a:t> </a:t>
            </a:r>
            <a:r>
              <a:rPr lang="en-US" sz="3200" dirty="0">
                <a:solidFill>
                  <a:srgbClr val="92D050"/>
                </a:solidFill>
                <a:effectLst>
                  <a:outerShdw blurRad="50800" dist="38100" dir="2700000" algn="tl" rotWithShape="0">
                    <a:prstClr val="black">
                      <a:alpha val="40000"/>
                    </a:prstClr>
                  </a:outerShdw>
                </a:effectLst>
                <a:ea typeface="+mj-ea"/>
                <a:cs typeface="+mj-cs"/>
              </a:rPr>
              <a:t>Menu Analysis</a:t>
            </a:r>
            <a:endParaRPr lang="en-US" dirty="0"/>
          </a:p>
        </p:txBody>
      </p:sp>
      <p:pic>
        <p:nvPicPr>
          <p:cNvPr id="7" name="Picture 6"/>
          <p:cNvPicPr/>
          <p:nvPr/>
        </p:nvPicPr>
        <p:blipFill>
          <a:blip r:embed="rId2"/>
          <a:stretch>
            <a:fillRect/>
          </a:stretch>
        </p:blipFill>
        <p:spPr>
          <a:xfrm>
            <a:off x="795806" y="1603151"/>
            <a:ext cx="7329840" cy="2217420"/>
          </a:xfrm>
          <a:prstGeom prst="rect">
            <a:avLst/>
          </a:prstGeom>
        </p:spPr>
      </p:pic>
    </p:spTree>
    <p:extLst>
      <p:ext uri="{BB962C8B-B14F-4D97-AF65-F5344CB8AC3E}">
        <p14:creationId xmlns:p14="http://schemas.microsoft.com/office/powerpoint/2010/main" val="72480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448965" y="4396105"/>
            <a:ext cx="8136297" cy="747394"/>
          </a:xfrm>
        </p:spPr>
        <p:txBody>
          <a:bodyPr>
            <a:normAutofit/>
          </a:bodyPr>
          <a:lstStyle/>
          <a:p>
            <a:pPr marL="285750" indent="-285750">
              <a:buClr>
                <a:srgbClr val="FF0000"/>
              </a:buClr>
              <a:buFont typeface="Arial" panose="020B0604020202020204" pitchFamily="34" charset="0"/>
              <a:buChar char="•"/>
            </a:pPr>
            <a:r>
              <a:rPr lang="en-US" dirty="0"/>
              <a:t>But if we sort the rules as per confidence or the condition probability of the occurrence, we see that probability of ordering SAMBUCA with different top 10 combinations is the highest.</a:t>
            </a:r>
          </a:p>
          <a:p>
            <a:pPr marL="285750" lvl="0" indent="-285750">
              <a:buFont typeface="Arial" panose="020B0604020202020204" pitchFamily="34" charset="0"/>
              <a:buChar char="•"/>
            </a:pPr>
            <a:endParaRPr lang="en-US" dirty="0"/>
          </a:p>
        </p:txBody>
      </p:sp>
      <p:sp>
        <p:nvSpPr>
          <p:cNvPr id="5" name="Text Placeholder 4"/>
          <p:cNvSpPr>
            <a:spLocks noGrp="1"/>
          </p:cNvSpPr>
          <p:nvPr>
            <p:ph type="body" idx="4294967295"/>
          </p:nvPr>
        </p:nvSpPr>
        <p:spPr>
          <a:xfrm>
            <a:off x="0" y="1122138"/>
            <a:ext cx="4040188" cy="481013"/>
          </a:xfrm>
        </p:spPr>
        <p:txBody>
          <a:bodyPr>
            <a:normAutofit fontScale="92500" lnSpcReduction="20000"/>
          </a:bodyPr>
          <a:lstStyle/>
          <a:p>
            <a:pPr marL="0" lvl="0" indent="0" algn="l">
              <a:buNone/>
            </a:pPr>
            <a:r>
              <a:rPr lang="en-US" dirty="0"/>
              <a:t>        Association Rules - II</a:t>
            </a:r>
          </a:p>
        </p:txBody>
      </p:sp>
      <p:sp>
        <p:nvSpPr>
          <p:cNvPr id="11" name="Rectangle 10"/>
          <p:cNvSpPr/>
          <p:nvPr/>
        </p:nvSpPr>
        <p:spPr>
          <a:xfrm>
            <a:off x="754375" y="259651"/>
            <a:ext cx="266072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3200" b="0" i="0" u="none" strike="noStrike" kern="1200" cap="none" spc="0" normalizeH="0" baseline="0" noProof="0" dirty="0">
                <a:ln>
                  <a:noFill/>
                </a:ln>
                <a:solidFill>
                  <a:srgbClr val="92D050"/>
                </a:solidFill>
                <a:effectLst>
                  <a:outerShdw blurRad="50800" dist="38100" dir="2700000" algn="tl" rotWithShape="0">
                    <a:prstClr val="black">
                      <a:alpha val="40000"/>
                    </a:prstClr>
                  </a:outerShdw>
                </a:effectLst>
                <a:uLnTx/>
                <a:uFillTx/>
                <a:latin typeface="Calibri"/>
                <a:ea typeface="+mn-ea"/>
                <a:cs typeface="+mn-cs"/>
              </a:rPr>
              <a:t>Menu Analysis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Picture 5"/>
          <p:cNvPicPr/>
          <p:nvPr/>
        </p:nvPicPr>
        <p:blipFill>
          <a:blip r:embed="rId2"/>
          <a:stretch>
            <a:fillRect/>
          </a:stretch>
        </p:blipFill>
        <p:spPr>
          <a:xfrm>
            <a:off x="754374" y="1880863"/>
            <a:ext cx="7635251" cy="2034229"/>
          </a:xfrm>
          <a:prstGeom prst="rect">
            <a:avLst/>
          </a:prstGeom>
        </p:spPr>
      </p:pic>
    </p:spTree>
    <p:extLst>
      <p:ext uri="{BB962C8B-B14F-4D97-AF65-F5344CB8AC3E}">
        <p14:creationId xmlns:p14="http://schemas.microsoft.com/office/powerpoint/2010/main" val="365215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448965" y="4396105"/>
            <a:ext cx="8136297" cy="747394"/>
          </a:xfrm>
        </p:spPr>
        <p:txBody>
          <a:bodyPr>
            <a:normAutofit fontScale="92500" lnSpcReduction="10000"/>
          </a:bodyPr>
          <a:lstStyle/>
          <a:p>
            <a:pPr lvl="0"/>
            <a:r>
              <a:rPr lang="en-US" dirty="0"/>
              <a:t>So, by inspecting the transactions on SAMBUCA, we can introduce a combo of :</a:t>
            </a:r>
          </a:p>
          <a:p>
            <a:pPr marL="285750" lvl="0" indent="-285750">
              <a:buClr>
                <a:srgbClr val="FF0000"/>
              </a:buClr>
              <a:buFont typeface="Arial" panose="020B0604020202020204" pitchFamily="34" charset="0"/>
              <a:buChar char="•"/>
            </a:pPr>
            <a:r>
              <a:rPr lang="en-US" dirty="0"/>
              <a:t>B.M.T. PANINI, MAGGI NDL ARRABIATA, QUA MINERAL WATER (1000ML) and SAMBUCA.</a:t>
            </a:r>
          </a:p>
          <a:p>
            <a:pPr marL="285750" lvl="0" indent="-285750">
              <a:buClr>
                <a:srgbClr val="FF0000"/>
              </a:buClr>
              <a:buFont typeface="Arial" panose="020B0604020202020204" pitchFamily="34" charset="0"/>
              <a:buChar char="•"/>
            </a:pPr>
            <a:r>
              <a:rPr lang="en-US" dirty="0"/>
              <a:t>GREAT LAKES SHAKE, QUA MINERAL WATER (1000ML), RED BULL ENERGY DRINK and SAMBUCA.</a:t>
            </a:r>
          </a:p>
          <a:p>
            <a:pPr marL="285750" lvl="0" indent="-285750">
              <a:buFont typeface="Arial" panose="020B0604020202020204" pitchFamily="34" charset="0"/>
              <a:buChar char="•"/>
            </a:pPr>
            <a:endParaRPr lang="en-US" dirty="0"/>
          </a:p>
        </p:txBody>
      </p:sp>
      <p:sp>
        <p:nvSpPr>
          <p:cNvPr id="5" name="Text Placeholder 4"/>
          <p:cNvSpPr>
            <a:spLocks noGrp="1"/>
          </p:cNvSpPr>
          <p:nvPr>
            <p:ph type="body" idx="4294967295"/>
          </p:nvPr>
        </p:nvSpPr>
        <p:spPr>
          <a:xfrm>
            <a:off x="0" y="1122138"/>
            <a:ext cx="4040188" cy="481013"/>
          </a:xfrm>
        </p:spPr>
        <p:txBody>
          <a:bodyPr>
            <a:normAutofit fontScale="85000" lnSpcReduction="10000"/>
          </a:bodyPr>
          <a:lstStyle/>
          <a:p>
            <a:pPr marL="0" lvl="0" indent="0" algn="l">
              <a:buNone/>
            </a:pPr>
            <a:r>
              <a:rPr lang="en-US" dirty="0"/>
              <a:t>        Association Rules - III</a:t>
            </a:r>
          </a:p>
        </p:txBody>
      </p:sp>
      <p:sp>
        <p:nvSpPr>
          <p:cNvPr id="11" name="Rectangle 10"/>
          <p:cNvSpPr/>
          <p:nvPr/>
        </p:nvSpPr>
        <p:spPr>
          <a:xfrm>
            <a:off x="754375" y="259651"/>
            <a:ext cx="266072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3200" b="0" i="0" u="none" strike="noStrike" kern="1200" cap="none" spc="0" normalizeH="0" baseline="0" noProof="0" dirty="0">
                <a:ln>
                  <a:noFill/>
                </a:ln>
                <a:solidFill>
                  <a:srgbClr val="92D050"/>
                </a:solidFill>
                <a:effectLst>
                  <a:outerShdw blurRad="50800" dist="38100" dir="2700000" algn="tl" rotWithShape="0">
                    <a:prstClr val="black">
                      <a:alpha val="40000"/>
                    </a:prstClr>
                  </a:outerShdw>
                </a:effectLst>
                <a:uLnTx/>
                <a:uFillTx/>
                <a:latin typeface="Calibri"/>
                <a:ea typeface="+mn-ea"/>
                <a:cs typeface="+mn-cs"/>
              </a:rPr>
              <a:t>Menu Analysis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p:cNvPicPr/>
          <p:nvPr/>
        </p:nvPicPr>
        <p:blipFill>
          <a:blip r:embed="rId2"/>
          <a:stretch>
            <a:fillRect/>
          </a:stretch>
        </p:blipFill>
        <p:spPr>
          <a:xfrm>
            <a:off x="754374" y="1603151"/>
            <a:ext cx="6789425" cy="2656746"/>
          </a:xfrm>
          <a:prstGeom prst="rect">
            <a:avLst/>
          </a:prstGeom>
        </p:spPr>
      </p:pic>
    </p:spTree>
    <p:extLst>
      <p:ext uri="{BB962C8B-B14F-4D97-AF65-F5344CB8AC3E}">
        <p14:creationId xmlns:p14="http://schemas.microsoft.com/office/powerpoint/2010/main" val="175993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Menu Analysis</a:t>
            </a:r>
          </a:p>
        </p:txBody>
      </p:sp>
      <p:sp>
        <p:nvSpPr>
          <p:cNvPr id="5" name="Text Placeholder 4"/>
          <p:cNvSpPr>
            <a:spLocks noGrp="1"/>
          </p:cNvSpPr>
          <p:nvPr>
            <p:ph type="body" idx="1"/>
          </p:nvPr>
        </p:nvSpPr>
        <p:spPr/>
        <p:txBody>
          <a:bodyPr/>
          <a:lstStyle/>
          <a:p>
            <a:r>
              <a:rPr lang="en-US" dirty="0"/>
              <a:t>Summary</a:t>
            </a:r>
          </a:p>
        </p:txBody>
      </p:sp>
      <p:sp>
        <p:nvSpPr>
          <p:cNvPr id="6" name="Content Placeholder 5"/>
          <p:cNvSpPr>
            <a:spLocks noGrp="1"/>
          </p:cNvSpPr>
          <p:nvPr>
            <p:ph sz="half" idx="2"/>
          </p:nvPr>
        </p:nvSpPr>
        <p:spPr>
          <a:xfrm>
            <a:off x="1976015" y="2113635"/>
            <a:ext cx="6566314" cy="2276294"/>
          </a:xfrm>
        </p:spPr>
        <p:txBody>
          <a:bodyPr>
            <a:normAutofit fontScale="62500" lnSpcReduction="20000"/>
          </a:bodyPr>
          <a:lstStyle/>
          <a:p>
            <a:pPr marL="0" indent="0" algn="l">
              <a:buNone/>
            </a:pPr>
            <a:r>
              <a:rPr lang="en-US" dirty="0"/>
              <a:t>By visualizing these rules and plots, we propose the below combos:</a:t>
            </a:r>
          </a:p>
          <a:p>
            <a:pPr marL="0" indent="0" algn="l">
              <a:buNone/>
            </a:pPr>
            <a:r>
              <a:rPr lang="en-US" b="1" dirty="0"/>
              <a:t>Combos Proposed:</a:t>
            </a:r>
            <a:endParaRPr lang="en-US" dirty="0"/>
          </a:p>
          <a:p>
            <a:pPr lvl="0" algn="l">
              <a:buClr>
                <a:srgbClr val="FF0000"/>
              </a:buClr>
            </a:pPr>
            <a:r>
              <a:rPr lang="en-US" dirty="0"/>
              <a:t>N R G HOOKAH and 2 RED BULL</a:t>
            </a:r>
          </a:p>
          <a:p>
            <a:pPr lvl="0" algn="l">
              <a:buClr>
                <a:srgbClr val="FF0000"/>
              </a:buClr>
            </a:pPr>
            <a:r>
              <a:rPr lang="en-US" dirty="0"/>
              <a:t>3 RED BULL, BEER HOOKAH and PASTA ALFREDO VEG</a:t>
            </a:r>
            <a:r>
              <a:rPr lang="en-US" b="1" dirty="0"/>
              <a:t> </a:t>
            </a:r>
            <a:endParaRPr lang="en-US" dirty="0"/>
          </a:p>
          <a:p>
            <a:pPr lvl="0" algn="l">
              <a:buClr>
                <a:srgbClr val="FF0000"/>
              </a:buClr>
            </a:pPr>
            <a:r>
              <a:rPr lang="en-US" dirty="0"/>
              <a:t>LEMON INFUSED CHAR GRILLED VEG, ADD HERB ROAST CHICKEN and GREAT LAKES SHAKE</a:t>
            </a:r>
            <a:r>
              <a:rPr lang="en-US" b="1" dirty="0"/>
              <a:t> </a:t>
            </a:r>
            <a:endParaRPr lang="en-US" dirty="0"/>
          </a:p>
          <a:p>
            <a:pPr lvl="0" algn="l">
              <a:buClr>
                <a:srgbClr val="FF0000"/>
              </a:buClr>
            </a:pPr>
            <a:r>
              <a:rPr lang="en-US" dirty="0"/>
              <a:t>B.M.T. PANINI, MAGGI NDL ARRABIATA, QUA MINERAL WATER (1000ML) and SAMBUCA.</a:t>
            </a:r>
          </a:p>
          <a:p>
            <a:pPr lvl="0" algn="l">
              <a:buClr>
                <a:srgbClr val="FF0000"/>
              </a:buClr>
            </a:pPr>
            <a:r>
              <a:rPr lang="en-US" dirty="0"/>
              <a:t>GREAT LAKES SHAKE, QUA MINERAL WATER (1000ML), RED BULL ENERGY DRINK and SAMBUCA.</a:t>
            </a:r>
          </a:p>
        </p:txBody>
      </p:sp>
    </p:spTree>
    <p:extLst>
      <p:ext uri="{BB962C8B-B14F-4D97-AF65-F5344CB8AC3E}">
        <p14:creationId xmlns:p14="http://schemas.microsoft.com/office/powerpoint/2010/main" val="125548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Price Analysis</a:t>
            </a:r>
          </a:p>
        </p:txBody>
      </p:sp>
      <p:sp>
        <p:nvSpPr>
          <p:cNvPr id="5" name="Content Placeholder 2">
            <a:extLst>
              <a:ext uri="{FF2B5EF4-FFF2-40B4-BE49-F238E27FC236}">
                <a16:creationId xmlns:a16="http://schemas.microsoft.com/office/drawing/2014/main" id="{E2CB5A34-EBAA-4F1E-8D70-EF3587530973}"/>
              </a:ext>
            </a:extLst>
          </p:cNvPr>
          <p:cNvSpPr txBox="1">
            <a:spLocks/>
          </p:cNvSpPr>
          <p:nvPr/>
        </p:nvSpPr>
        <p:spPr>
          <a:xfrm>
            <a:off x="78992" y="891995"/>
            <a:ext cx="6936288" cy="4195481"/>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2000" dirty="0">
                <a:solidFill>
                  <a:schemeClr val="bg1"/>
                </a:solidFill>
              </a:rPr>
              <a:t>Overall there were 249 price changes across 171 SKUs</a:t>
            </a: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r>
              <a:rPr lang="en-IN" sz="2000" dirty="0">
                <a:solidFill>
                  <a:schemeClr val="bg1"/>
                </a:solidFill>
              </a:rPr>
              <a:t>Analysable price changes however were 140 over 98 SKUs</a:t>
            </a:r>
          </a:p>
          <a:p>
            <a:pPr lvl="1"/>
            <a:endParaRPr lang="en-US" sz="1800" dirty="0">
              <a:solidFill>
                <a:schemeClr val="bg1"/>
              </a:solidFill>
            </a:endParaRPr>
          </a:p>
        </p:txBody>
      </p:sp>
      <p:pic>
        <p:nvPicPr>
          <p:cNvPr id="6" name="Picture 5">
            <a:extLst>
              <a:ext uri="{FF2B5EF4-FFF2-40B4-BE49-F238E27FC236}">
                <a16:creationId xmlns:a16="http://schemas.microsoft.com/office/drawing/2014/main" id="{07649F76-73A4-41D2-B755-DA94FB4468AA}"/>
              </a:ext>
            </a:extLst>
          </p:cNvPr>
          <p:cNvPicPr>
            <a:picLocks noChangeAspect="1"/>
          </p:cNvPicPr>
          <p:nvPr/>
        </p:nvPicPr>
        <p:blipFill>
          <a:blip r:embed="rId2"/>
          <a:stretch>
            <a:fillRect/>
          </a:stretch>
        </p:blipFill>
        <p:spPr>
          <a:xfrm>
            <a:off x="1078300" y="2054135"/>
            <a:ext cx="4715340" cy="2044665"/>
          </a:xfrm>
          <a:prstGeom prst="rect">
            <a:avLst/>
          </a:prstGeom>
        </p:spPr>
      </p:pic>
    </p:spTree>
    <p:extLst>
      <p:ext uri="{BB962C8B-B14F-4D97-AF65-F5344CB8AC3E}">
        <p14:creationId xmlns:p14="http://schemas.microsoft.com/office/powerpoint/2010/main" val="294443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AB31773-B129-4382-AE10-350304C58115}"/>
              </a:ext>
            </a:extLst>
          </p:cNvPr>
          <p:cNvSpPr txBox="1">
            <a:spLocks/>
          </p:cNvSpPr>
          <p:nvPr/>
        </p:nvSpPr>
        <p:spPr>
          <a:xfrm>
            <a:off x="143555" y="1195062"/>
            <a:ext cx="8946541" cy="12239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   </a:t>
            </a:r>
            <a:r>
              <a:rPr lang="en-US" sz="1600" b="1" dirty="0"/>
              <a:t>Customized or One Off Price Changes seem to be due to the following factors</a:t>
            </a:r>
          </a:p>
          <a:p>
            <a:pPr lvl="1"/>
            <a:endParaRPr lang="en-US" sz="1500" dirty="0"/>
          </a:p>
        </p:txBody>
      </p:sp>
      <p:sp>
        <p:nvSpPr>
          <p:cNvPr id="3" name="TextBox 2">
            <a:extLst>
              <a:ext uri="{FF2B5EF4-FFF2-40B4-BE49-F238E27FC236}">
                <a16:creationId xmlns:a16="http://schemas.microsoft.com/office/drawing/2014/main" id="{63019FC6-D0A4-4E3D-8404-C40A30F13D5C}"/>
              </a:ext>
            </a:extLst>
          </p:cNvPr>
          <p:cNvSpPr txBox="1"/>
          <p:nvPr/>
        </p:nvSpPr>
        <p:spPr>
          <a:xfrm>
            <a:off x="284907" y="1659597"/>
            <a:ext cx="8549801" cy="830997"/>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IN" sz="1200" dirty="0"/>
              <a:t>Existence of size as a variable which has not been captured in the data</a:t>
            </a:r>
          </a:p>
          <a:p>
            <a:pPr marL="285750" indent="-285750">
              <a:buClr>
                <a:srgbClr val="FF0000"/>
              </a:buClr>
              <a:buFont typeface="Arial" panose="020B0604020202020204" pitchFamily="34" charset="0"/>
              <a:buChar char="•"/>
            </a:pPr>
            <a:r>
              <a:rPr lang="en-IN" sz="1200" dirty="0"/>
              <a:t>Possible Mistakes of new untrained employee</a:t>
            </a:r>
          </a:p>
          <a:p>
            <a:pPr marL="285750" indent="-285750">
              <a:buClr>
                <a:srgbClr val="FF0000"/>
              </a:buClr>
              <a:buFont typeface="Arial" panose="020B0604020202020204" pitchFamily="34" charset="0"/>
              <a:buChar char="•"/>
            </a:pPr>
            <a:r>
              <a:rPr lang="en-IN" sz="1200" dirty="0"/>
              <a:t>Experiments conducted multiple times in a single day</a:t>
            </a:r>
          </a:p>
          <a:p>
            <a:pPr marL="285750" indent="-285750">
              <a:buClr>
                <a:srgbClr val="FF0000"/>
              </a:buClr>
              <a:buFont typeface="Arial" panose="020B0604020202020204" pitchFamily="34" charset="0"/>
              <a:buChar char="•"/>
            </a:pPr>
            <a:r>
              <a:rPr lang="en-IN" sz="1200" dirty="0"/>
              <a:t>Customised Pricing for known / regular customers</a:t>
            </a:r>
          </a:p>
        </p:txBody>
      </p:sp>
      <p:grpSp>
        <p:nvGrpSpPr>
          <p:cNvPr id="8" name="Group 7">
            <a:extLst>
              <a:ext uri="{FF2B5EF4-FFF2-40B4-BE49-F238E27FC236}">
                <a16:creationId xmlns:a16="http://schemas.microsoft.com/office/drawing/2014/main" id="{F5F76D7C-D4A1-4680-89E7-EBCAC34E9F02}"/>
              </a:ext>
            </a:extLst>
          </p:cNvPr>
          <p:cNvGrpSpPr/>
          <p:nvPr/>
        </p:nvGrpSpPr>
        <p:grpSpPr>
          <a:xfrm>
            <a:off x="296260" y="2879503"/>
            <a:ext cx="8549801" cy="1982822"/>
            <a:chOff x="601670" y="3182570"/>
            <a:chExt cx="9781598" cy="2795853"/>
          </a:xfrm>
        </p:grpSpPr>
        <p:pic>
          <p:nvPicPr>
            <p:cNvPr id="4" name="Picture 3">
              <a:extLst>
                <a:ext uri="{FF2B5EF4-FFF2-40B4-BE49-F238E27FC236}">
                  <a16:creationId xmlns:a16="http://schemas.microsoft.com/office/drawing/2014/main" id="{0E5A5EE6-30C0-453B-A0AD-752044D36D1A}"/>
                </a:ext>
              </a:extLst>
            </p:cNvPr>
            <p:cNvPicPr>
              <a:picLocks noChangeAspect="1"/>
            </p:cNvPicPr>
            <p:nvPr/>
          </p:nvPicPr>
          <p:blipFill rotWithShape="1">
            <a:blip r:embed="rId2"/>
            <a:srcRect b="77787"/>
            <a:stretch/>
          </p:blipFill>
          <p:spPr>
            <a:xfrm>
              <a:off x="601670" y="3182570"/>
              <a:ext cx="9774970" cy="901574"/>
            </a:xfrm>
            <a:prstGeom prst="rect">
              <a:avLst/>
            </a:prstGeom>
          </p:spPr>
        </p:pic>
        <p:pic>
          <p:nvPicPr>
            <p:cNvPr id="5" name="Picture 4">
              <a:extLst>
                <a:ext uri="{FF2B5EF4-FFF2-40B4-BE49-F238E27FC236}">
                  <a16:creationId xmlns:a16="http://schemas.microsoft.com/office/drawing/2014/main" id="{4B91662C-55A0-4961-AE9B-1778EC0473FE}"/>
                </a:ext>
              </a:extLst>
            </p:cNvPr>
            <p:cNvPicPr>
              <a:picLocks noChangeAspect="1"/>
            </p:cNvPicPr>
            <p:nvPr/>
          </p:nvPicPr>
          <p:blipFill rotWithShape="1">
            <a:blip r:embed="rId2"/>
            <a:srcRect t="43029" b="9404"/>
            <a:stretch/>
          </p:blipFill>
          <p:spPr>
            <a:xfrm>
              <a:off x="608298" y="4047754"/>
              <a:ext cx="9774970" cy="1930669"/>
            </a:xfrm>
            <a:prstGeom prst="rect">
              <a:avLst/>
            </a:prstGeom>
          </p:spPr>
        </p:pic>
        <p:sp>
          <p:nvSpPr>
            <p:cNvPr id="6" name="Rectangle: Rounded Corners 5">
              <a:extLst>
                <a:ext uri="{FF2B5EF4-FFF2-40B4-BE49-F238E27FC236}">
                  <a16:creationId xmlns:a16="http://schemas.microsoft.com/office/drawing/2014/main" id="{45FC1490-3579-4BD6-8EE2-67C901846D9B}"/>
                </a:ext>
              </a:extLst>
            </p:cNvPr>
            <p:cNvSpPr/>
            <p:nvPr/>
          </p:nvSpPr>
          <p:spPr>
            <a:xfrm>
              <a:off x="3108246" y="4359516"/>
              <a:ext cx="6680115" cy="16189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D7968103-F635-4F33-ABAE-54E686C207F8}"/>
                </a:ext>
              </a:extLst>
            </p:cNvPr>
            <p:cNvSpPr/>
            <p:nvPr/>
          </p:nvSpPr>
          <p:spPr>
            <a:xfrm>
              <a:off x="2979293" y="4031138"/>
              <a:ext cx="633351" cy="469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Rectangle 8"/>
          <p:cNvSpPr/>
          <p:nvPr/>
        </p:nvSpPr>
        <p:spPr>
          <a:xfrm>
            <a:off x="601670" y="303492"/>
            <a:ext cx="2445926" cy="584775"/>
          </a:xfrm>
          <a:prstGeom prst="rect">
            <a:avLst/>
          </a:prstGeom>
        </p:spPr>
        <p:txBody>
          <a:bodyPr wrap="none">
            <a:spAutoFit/>
          </a:bodyPr>
          <a:lstStyle/>
          <a:p>
            <a:pPr>
              <a:spcBef>
                <a:spcPct val="0"/>
              </a:spcBef>
            </a:pPr>
            <a:r>
              <a:rPr lang="en-US" sz="3200" dirty="0">
                <a:solidFill>
                  <a:srgbClr val="92D050"/>
                </a:solidFill>
                <a:effectLst>
                  <a:outerShdw blurRad="50800" dist="38100" dir="2700000" algn="tl" rotWithShape="0">
                    <a:prstClr val="black">
                      <a:alpha val="40000"/>
                    </a:prstClr>
                  </a:outerShdw>
                </a:effectLst>
                <a:latin typeface="+mj-lt"/>
                <a:ea typeface="+mj-ea"/>
                <a:cs typeface="+mj-cs"/>
              </a:rPr>
              <a:t>Price Analysis</a:t>
            </a:r>
          </a:p>
        </p:txBody>
      </p:sp>
      <p:sp>
        <p:nvSpPr>
          <p:cNvPr id="10" name="TextBox 9">
            <a:extLst>
              <a:ext uri="{FF2B5EF4-FFF2-40B4-BE49-F238E27FC236}">
                <a16:creationId xmlns:a16="http://schemas.microsoft.com/office/drawing/2014/main" id="{4DB45439-D86E-42F0-ADE9-78184F2382AF}"/>
              </a:ext>
            </a:extLst>
          </p:cNvPr>
          <p:cNvSpPr txBox="1"/>
          <p:nvPr/>
        </p:nvSpPr>
        <p:spPr>
          <a:xfrm>
            <a:off x="296260" y="2633282"/>
            <a:ext cx="3134191" cy="215444"/>
          </a:xfrm>
          <a:prstGeom prst="rect">
            <a:avLst/>
          </a:prstGeom>
          <a:noFill/>
        </p:spPr>
        <p:txBody>
          <a:bodyPr wrap="none" rtlCol="0">
            <a:spAutoFit/>
          </a:bodyPr>
          <a:lstStyle/>
          <a:p>
            <a:r>
              <a:rPr lang="en-IN" sz="800" dirty="0"/>
              <a:t>Sample attached below for 2 SKUs – 1+1 Wine Bottle &amp; 1+1 Wine Glass</a:t>
            </a:r>
          </a:p>
        </p:txBody>
      </p:sp>
    </p:spTree>
    <p:extLst>
      <p:ext uri="{BB962C8B-B14F-4D97-AF65-F5344CB8AC3E}">
        <p14:creationId xmlns:p14="http://schemas.microsoft.com/office/powerpoint/2010/main" val="45326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The owner of Café Great restaurant wants to setup a Café Chain to increase his revenues. He (owner) has not been able to launch a loyalty program and has approached our group for advise.</a:t>
            </a:r>
          </a:p>
          <a:p>
            <a:pPr marL="0" indent="0">
              <a:buNone/>
            </a:pPr>
            <a:r>
              <a:rPr lang="en-US" dirty="0"/>
              <a:t>We have conducted the below analysis and have listed out suggestions/ recommendations </a:t>
            </a:r>
          </a:p>
          <a:p>
            <a:pPr marL="0" indent="0">
              <a:buNone/>
            </a:pPr>
            <a:endParaRPr lang="en-US" dirty="0"/>
          </a:p>
          <a:p>
            <a:r>
              <a:rPr lang="en-US" dirty="0"/>
              <a:t>Exploratory Analysis</a:t>
            </a:r>
          </a:p>
          <a:p>
            <a:r>
              <a:rPr lang="en-US" dirty="0"/>
              <a:t>Menu Analysis</a:t>
            </a:r>
          </a:p>
          <a:p>
            <a:r>
              <a:rPr lang="en-US" dirty="0"/>
              <a:t>Price Analysis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458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Price Analysis</a:t>
            </a:r>
          </a:p>
        </p:txBody>
      </p:sp>
      <p:sp>
        <p:nvSpPr>
          <p:cNvPr id="6" name="TextBox 5">
            <a:extLst>
              <a:ext uri="{FF2B5EF4-FFF2-40B4-BE49-F238E27FC236}">
                <a16:creationId xmlns:a16="http://schemas.microsoft.com/office/drawing/2014/main" id="{5217791A-9AA2-44F0-B30B-ACEC5178CE02}"/>
              </a:ext>
            </a:extLst>
          </p:cNvPr>
          <p:cNvSpPr txBox="1"/>
          <p:nvPr/>
        </p:nvSpPr>
        <p:spPr>
          <a:xfrm>
            <a:off x="271648" y="1655520"/>
            <a:ext cx="8600701" cy="46166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IN" sz="1200" dirty="0"/>
              <a:t>Used as a marketing strategy only for specific days, to boost revenue by increasing prices</a:t>
            </a:r>
          </a:p>
          <a:p>
            <a:pPr marL="285750" indent="-285750">
              <a:buClr>
                <a:srgbClr val="FF0000"/>
              </a:buClr>
              <a:buFont typeface="Arial" panose="020B0604020202020204" pitchFamily="34" charset="0"/>
              <a:buChar char="•"/>
            </a:pPr>
            <a:r>
              <a:rPr lang="en-IN" sz="1200" dirty="0"/>
              <a:t>We have ignored these price changes also as it was for only a single festive occasion</a:t>
            </a:r>
          </a:p>
        </p:txBody>
      </p:sp>
      <p:sp>
        <p:nvSpPr>
          <p:cNvPr id="7" name="Content Placeholder 2">
            <a:extLst>
              <a:ext uri="{FF2B5EF4-FFF2-40B4-BE49-F238E27FC236}">
                <a16:creationId xmlns:a16="http://schemas.microsoft.com/office/drawing/2014/main" id="{9EF60DCA-76B7-449C-B3AB-FA30595DDBDD}"/>
              </a:ext>
            </a:extLst>
          </p:cNvPr>
          <p:cNvSpPr txBox="1">
            <a:spLocks/>
          </p:cNvSpPr>
          <p:nvPr/>
        </p:nvSpPr>
        <p:spPr>
          <a:xfrm>
            <a:off x="296260" y="891995"/>
            <a:ext cx="8770258" cy="925496"/>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endParaRPr lang="en-US" sz="1600" dirty="0"/>
          </a:p>
          <a:p>
            <a:pPr algn="l"/>
            <a:endParaRPr lang="en-US" sz="1600" dirty="0"/>
          </a:p>
          <a:p>
            <a:pPr algn="l"/>
            <a:r>
              <a:rPr lang="en-US" sz="1600" dirty="0"/>
              <a:t>Festive Price Changes  which were done only on specific days like 25 Dec, 31 Dec or 14 Feb</a:t>
            </a:r>
          </a:p>
          <a:p>
            <a:pPr marL="285750" lvl="1" indent="-285750">
              <a:buClr>
                <a:srgbClr val="FF0000"/>
              </a:buClr>
              <a:buFont typeface="Arial" panose="020B0604020202020204" pitchFamily="34" charset="0"/>
              <a:buChar char="•"/>
            </a:pPr>
            <a:endParaRPr lang="en-US" sz="1200" dirty="0"/>
          </a:p>
        </p:txBody>
      </p:sp>
      <p:grpSp>
        <p:nvGrpSpPr>
          <p:cNvPr id="8" name="Group 7">
            <a:extLst>
              <a:ext uri="{FF2B5EF4-FFF2-40B4-BE49-F238E27FC236}">
                <a16:creationId xmlns:a16="http://schemas.microsoft.com/office/drawing/2014/main" id="{A0D799DC-40C8-4E0D-86A8-C4FFEE5E6FE6}"/>
              </a:ext>
            </a:extLst>
          </p:cNvPr>
          <p:cNvGrpSpPr/>
          <p:nvPr/>
        </p:nvGrpSpPr>
        <p:grpSpPr>
          <a:xfrm>
            <a:off x="3717110" y="2419045"/>
            <a:ext cx="4825220" cy="2274144"/>
            <a:chOff x="3206176" y="3770068"/>
            <a:chExt cx="4825220" cy="2274144"/>
          </a:xfrm>
        </p:grpSpPr>
        <p:pic>
          <p:nvPicPr>
            <p:cNvPr id="9" name="Picture 8">
              <a:extLst>
                <a:ext uri="{FF2B5EF4-FFF2-40B4-BE49-F238E27FC236}">
                  <a16:creationId xmlns:a16="http://schemas.microsoft.com/office/drawing/2014/main" id="{0827F3CA-5F59-4F5A-B485-534700C461D3}"/>
                </a:ext>
              </a:extLst>
            </p:cNvPr>
            <p:cNvPicPr>
              <a:picLocks noChangeAspect="1"/>
            </p:cNvPicPr>
            <p:nvPr/>
          </p:nvPicPr>
          <p:blipFill rotWithShape="1">
            <a:blip r:embed="rId2"/>
            <a:srcRect l="7039" t="36506" r="53384" b="30317"/>
            <a:stretch/>
          </p:blipFill>
          <p:spPr>
            <a:xfrm>
              <a:off x="3206176" y="3770068"/>
              <a:ext cx="4825220" cy="2274144"/>
            </a:xfrm>
            <a:prstGeom prst="rect">
              <a:avLst/>
            </a:prstGeom>
          </p:spPr>
        </p:pic>
        <p:sp>
          <p:nvSpPr>
            <p:cNvPr id="10" name="Rectangle: Rounded Corners 9">
              <a:extLst>
                <a:ext uri="{FF2B5EF4-FFF2-40B4-BE49-F238E27FC236}">
                  <a16:creationId xmlns:a16="http://schemas.microsoft.com/office/drawing/2014/main" id="{488A12A9-3F86-4517-9791-79E397DA4813}"/>
                </a:ext>
              </a:extLst>
            </p:cNvPr>
            <p:cNvSpPr/>
            <p:nvPr/>
          </p:nvSpPr>
          <p:spPr>
            <a:xfrm>
              <a:off x="5992838" y="4670475"/>
              <a:ext cx="724260" cy="13689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a:extLst>
              <a:ext uri="{FF2B5EF4-FFF2-40B4-BE49-F238E27FC236}">
                <a16:creationId xmlns:a16="http://schemas.microsoft.com/office/drawing/2014/main" id="{CCDC32F6-AEFA-4EA1-89DD-3E993DF392FE}"/>
              </a:ext>
            </a:extLst>
          </p:cNvPr>
          <p:cNvSpPr txBox="1"/>
          <p:nvPr/>
        </p:nvSpPr>
        <p:spPr>
          <a:xfrm>
            <a:off x="361202" y="2478448"/>
            <a:ext cx="2683748" cy="2308324"/>
          </a:xfrm>
          <a:prstGeom prst="rect">
            <a:avLst/>
          </a:prstGeom>
          <a:noFill/>
        </p:spPr>
        <p:txBody>
          <a:bodyPr wrap="none" rtlCol="0">
            <a:spAutoFit/>
          </a:bodyPr>
          <a:lstStyle/>
          <a:p>
            <a:r>
              <a:rPr lang="en-IN" sz="800" dirty="0"/>
              <a:t>Sample attached for 1 SKU - AL SIKANDARI HOOKAH SINGLE </a:t>
            </a:r>
          </a:p>
          <a:p>
            <a:endParaRPr lang="en-IN" sz="800" dirty="0"/>
          </a:p>
          <a:p>
            <a:r>
              <a:rPr lang="en-IN" sz="800" dirty="0"/>
              <a:t>Other SKUs include</a:t>
            </a:r>
          </a:p>
          <a:p>
            <a:endParaRPr lang="en-IN" sz="800" dirty="0"/>
          </a:p>
          <a:p>
            <a:r>
              <a:rPr lang="en-IN" sz="800" dirty="0"/>
              <a:t>ADD ON S                      </a:t>
            </a:r>
          </a:p>
          <a:p>
            <a:r>
              <a:rPr lang="en-IN" sz="800" dirty="0"/>
              <a:t>AIOLI SALAD BOWL              </a:t>
            </a:r>
          </a:p>
          <a:p>
            <a:r>
              <a:rPr lang="en-IN" sz="800" dirty="0"/>
              <a:t>ASIAN WOK TOSSED SALAD        </a:t>
            </a:r>
          </a:p>
          <a:p>
            <a:r>
              <a:rPr lang="en-IN" sz="800" dirty="0"/>
              <a:t>BUDWEISER                     </a:t>
            </a:r>
          </a:p>
          <a:p>
            <a:r>
              <a:rPr lang="en-IN" sz="800" dirty="0"/>
              <a:t>CEASAR SALAD BOWL             </a:t>
            </a:r>
          </a:p>
          <a:p>
            <a:r>
              <a:rPr lang="en-IN" sz="800" dirty="0"/>
              <a:t>CHICKEN BURGER                </a:t>
            </a:r>
          </a:p>
          <a:p>
            <a:r>
              <a:rPr lang="en-IN" sz="800" dirty="0"/>
              <a:t>COTTAGE CHEESE PANINI         </a:t>
            </a:r>
          </a:p>
          <a:p>
            <a:r>
              <a:rPr lang="en-IN" sz="800" dirty="0"/>
              <a:t>COUNTRY LEMONADE              </a:t>
            </a:r>
          </a:p>
          <a:p>
            <a:r>
              <a:rPr lang="en-IN" sz="800" dirty="0"/>
              <a:t>COUNTRY ROAST CHICKEN PANINI  </a:t>
            </a:r>
          </a:p>
          <a:p>
            <a:r>
              <a:rPr lang="en-IN" sz="800" dirty="0"/>
              <a:t>FRENCH VINAIGRETTE SALAD BOWL </a:t>
            </a:r>
          </a:p>
          <a:p>
            <a:r>
              <a:rPr lang="en-IN" sz="800" dirty="0"/>
              <a:t>FRUIT FROM THE TROPICS        </a:t>
            </a:r>
          </a:p>
          <a:p>
            <a:r>
              <a:rPr lang="en-IN" sz="800" dirty="0"/>
              <a:t>HERBED CHICKEN PIE            </a:t>
            </a:r>
          </a:p>
          <a:p>
            <a:r>
              <a:rPr lang="en-IN" sz="800" dirty="0"/>
              <a:t>HERBED GARDEN PIE             </a:t>
            </a:r>
          </a:p>
          <a:p>
            <a:r>
              <a:rPr lang="en-IN" sz="800" dirty="0"/>
              <a:t>LEBANESE CHICKEN WRAP         </a:t>
            </a:r>
          </a:p>
        </p:txBody>
      </p:sp>
      <p:sp>
        <p:nvSpPr>
          <p:cNvPr id="12" name="TextBox 11">
            <a:extLst>
              <a:ext uri="{FF2B5EF4-FFF2-40B4-BE49-F238E27FC236}">
                <a16:creationId xmlns:a16="http://schemas.microsoft.com/office/drawing/2014/main" id="{874B1F8A-1604-4970-A0D1-14407A2E2B20}"/>
              </a:ext>
            </a:extLst>
          </p:cNvPr>
          <p:cNvSpPr txBox="1"/>
          <p:nvPr/>
        </p:nvSpPr>
        <p:spPr>
          <a:xfrm>
            <a:off x="2135802" y="2831202"/>
            <a:ext cx="1519968" cy="1938992"/>
          </a:xfrm>
          <a:prstGeom prst="rect">
            <a:avLst/>
          </a:prstGeom>
          <a:noFill/>
        </p:spPr>
        <p:txBody>
          <a:bodyPr wrap="none" rtlCol="0">
            <a:spAutoFit/>
          </a:bodyPr>
          <a:lstStyle/>
          <a:p>
            <a:endParaRPr lang="en-IN" sz="800" dirty="0"/>
          </a:p>
          <a:p>
            <a:r>
              <a:rPr lang="en-IN" sz="800" dirty="0"/>
              <a:t>LEMON ICED TEA                </a:t>
            </a:r>
          </a:p>
          <a:p>
            <a:r>
              <a:rPr lang="en-IN" sz="800" dirty="0"/>
              <a:t>MOROCCAN SOY KEBABS           </a:t>
            </a:r>
          </a:p>
          <a:p>
            <a:r>
              <a:rPr lang="en-IN" sz="800" dirty="0"/>
              <a:t>O M G GRILLED BURGER          </a:t>
            </a:r>
          </a:p>
          <a:p>
            <a:r>
              <a:rPr lang="en-IN" sz="800" dirty="0"/>
              <a:t>OREO COOKIE SHAKE             </a:t>
            </a:r>
          </a:p>
          <a:p>
            <a:r>
              <a:rPr lang="en-IN" sz="800" dirty="0"/>
              <a:t>PASTA ALFREDO NONVEG          </a:t>
            </a:r>
          </a:p>
          <a:p>
            <a:r>
              <a:rPr lang="en-IN" sz="800" dirty="0"/>
              <a:t>PASTA ALFREDO VEG             </a:t>
            </a:r>
          </a:p>
          <a:p>
            <a:r>
              <a:rPr lang="en-IN" sz="800" dirty="0"/>
              <a:t>PASTA ARABIATA NONVEG         </a:t>
            </a:r>
          </a:p>
          <a:p>
            <a:r>
              <a:rPr lang="en-IN" sz="800" dirty="0"/>
              <a:t>PASTA ARABIATA VEG            </a:t>
            </a:r>
          </a:p>
          <a:p>
            <a:r>
              <a:rPr lang="en-IN" sz="800" dirty="0"/>
              <a:t>PCJ PATTY BURGER              </a:t>
            </a:r>
          </a:p>
          <a:p>
            <a:r>
              <a:rPr lang="en-IN" sz="800" dirty="0"/>
              <a:t>SR.CHL AVALANCHE              </a:t>
            </a:r>
          </a:p>
          <a:p>
            <a:r>
              <a:rPr lang="en-IN" sz="800" dirty="0"/>
              <a:t>TENNESSEE CHICKEN WINGS       </a:t>
            </a:r>
          </a:p>
          <a:p>
            <a:r>
              <a:rPr lang="en-IN" sz="800" dirty="0"/>
              <a:t>TOBLERONE SHAKE               </a:t>
            </a:r>
          </a:p>
          <a:p>
            <a:r>
              <a:rPr lang="en-IN" sz="800" dirty="0"/>
              <a:t>VEG. CLUB WRAP                </a:t>
            </a:r>
          </a:p>
          <a:p>
            <a:r>
              <a:rPr lang="en-IN" sz="800" dirty="0"/>
              <a:t>VERTIGO </a:t>
            </a:r>
          </a:p>
        </p:txBody>
      </p:sp>
    </p:spTree>
    <p:extLst>
      <p:ext uri="{BB962C8B-B14F-4D97-AF65-F5344CB8AC3E}">
        <p14:creationId xmlns:p14="http://schemas.microsoft.com/office/powerpoint/2010/main" val="478186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Price Analysis</a:t>
            </a:r>
          </a:p>
        </p:txBody>
      </p:sp>
      <p:sp>
        <p:nvSpPr>
          <p:cNvPr id="11" name="TextBox 10">
            <a:extLst>
              <a:ext uri="{FF2B5EF4-FFF2-40B4-BE49-F238E27FC236}">
                <a16:creationId xmlns:a16="http://schemas.microsoft.com/office/drawing/2014/main" id="{C9B742E9-B7D4-48BB-A3F2-93392CB6FE78}"/>
              </a:ext>
            </a:extLst>
          </p:cNvPr>
          <p:cNvSpPr txBox="1"/>
          <p:nvPr/>
        </p:nvSpPr>
        <p:spPr>
          <a:xfrm>
            <a:off x="296260" y="1638635"/>
            <a:ext cx="8378346" cy="1015663"/>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IN" sz="1200" dirty="0"/>
              <a:t>There were more SKUs where Price increases were beneficial with 44 out of 75 SKUs showing an increase in Sales</a:t>
            </a:r>
          </a:p>
          <a:p>
            <a:pPr marL="285750" indent="-285750">
              <a:buClr>
                <a:srgbClr val="FF0000"/>
              </a:buClr>
              <a:buFont typeface="Arial" panose="020B0604020202020204" pitchFamily="34" charset="0"/>
              <a:buChar char="•"/>
            </a:pPr>
            <a:r>
              <a:rPr lang="en-IN" sz="1200" dirty="0"/>
              <a:t>Items where Prices were dropped, 12 out of 18 SKUs saw a increase in Sales volume</a:t>
            </a:r>
          </a:p>
          <a:p>
            <a:pPr marL="285750" indent="-285750">
              <a:buClr>
                <a:srgbClr val="FF0000"/>
              </a:buClr>
              <a:buFont typeface="Arial" panose="020B0604020202020204" pitchFamily="34" charset="0"/>
              <a:buChar char="•"/>
            </a:pPr>
            <a:r>
              <a:rPr lang="en-IN" sz="1200" dirty="0"/>
              <a:t>In addition to these there were a few SKUs which saw a drop &amp; then a rise in Price</a:t>
            </a:r>
          </a:p>
          <a:p>
            <a:pPr marL="285750" indent="-285750">
              <a:buClr>
                <a:srgbClr val="FF0000"/>
              </a:buClr>
              <a:buFont typeface="Arial" panose="020B0604020202020204" pitchFamily="34" charset="0"/>
              <a:buChar char="•"/>
            </a:pPr>
            <a:r>
              <a:rPr lang="en-IN" sz="1200" dirty="0"/>
              <a:t>Many of the SKUs where the Price Change was not positive missed it due to minor drop in sales</a:t>
            </a:r>
          </a:p>
          <a:p>
            <a:pPr marL="285750" indent="-285750">
              <a:buClr>
                <a:srgbClr val="FF0000"/>
              </a:buClr>
              <a:buFont typeface="Arial" panose="020B0604020202020204" pitchFamily="34" charset="0"/>
              <a:buChar char="•"/>
            </a:pPr>
            <a:r>
              <a:rPr lang="en-IN" sz="1200" dirty="0"/>
              <a:t>Suggest continuing with the Price Changes where the Revenue impact is positive despite drop in quantity</a:t>
            </a:r>
          </a:p>
        </p:txBody>
      </p:sp>
      <p:sp>
        <p:nvSpPr>
          <p:cNvPr id="12" name="Content Placeholder 2">
            <a:extLst>
              <a:ext uri="{FF2B5EF4-FFF2-40B4-BE49-F238E27FC236}">
                <a16:creationId xmlns:a16="http://schemas.microsoft.com/office/drawing/2014/main" id="{AEBABAAC-E968-4669-BF97-F394F2F1CBFF}"/>
              </a:ext>
            </a:extLst>
          </p:cNvPr>
          <p:cNvSpPr txBox="1">
            <a:spLocks/>
          </p:cNvSpPr>
          <p:nvPr/>
        </p:nvSpPr>
        <p:spPr>
          <a:xfrm>
            <a:off x="296260" y="1114857"/>
            <a:ext cx="8344601" cy="846073"/>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sz="1600" dirty="0"/>
              <a:t>Analyzable Price Changes were 140 instances over 98 SKUs</a:t>
            </a:r>
          </a:p>
          <a:p>
            <a:pPr lvl="1"/>
            <a:endParaRPr lang="en-US" sz="1800" dirty="0"/>
          </a:p>
        </p:txBody>
      </p:sp>
      <p:pic>
        <p:nvPicPr>
          <p:cNvPr id="13" name="Picture 12">
            <a:extLst>
              <a:ext uri="{FF2B5EF4-FFF2-40B4-BE49-F238E27FC236}">
                <a16:creationId xmlns:a16="http://schemas.microsoft.com/office/drawing/2014/main" id="{3B83E6AD-26C3-4EDE-9463-26C4A932D732}"/>
              </a:ext>
            </a:extLst>
          </p:cNvPr>
          <p:cNvPicPr>
            <a:picLocks noChangeAspect="1"/>
          </p:cNvPicPr>
          <p:nvPr/>
        </p:nvPicPr>
        <p:blipFill>
          <a:blip r:embed="rId2"/>
          <a:stretch>
            <a:fillRect/>
          </a:stretch>
        </p:blipFill>
        <p:spPr>
          <a:xfrm>
            <a:off x="907080" y="2877160"/>
            <a:ext cx="4948088" cy="1832460"/>
          </a:xfrm>
          <a:prstGeom prst="rect">
            <a:avLst/>
          </a:prstGeom>
        </p:spPr>
      </p:pic>
      <p:sp>
        <p:nvSpPr>
          <p:cNvPr id="6" name="TextBox 5">
            <a:extLst>
              <a:ext uri="{FF2B5EF4-FFF2-40B4-BE49-F238E27FC236}">
                <a16:creationId xmlns:a16="http://schemas.microsoft.com/office/drawing/2014/main" id="{038C8AFC-617B-48FE-A29C-19F5901A378A}"/>
              </a:ext>
            </a:extLst>
          </p:cNvPr>
          <p:cNvSpPr txBox="1"/>
          <p:nvPr/>
        </p:nvSpPr>
        <p:spPr>
          <a:xfrm>
            <a:off x="6405282" y="3793390"/>
            <a:ext cx="2738718" cy="830997"/>
          </a:xfrm>
          <a:prstGeom prst="rect">
            <a:avLst/>
          </a:prstGeom>
          <a:noFill/>
        </p:spPr>
        <p:txBody>
          <a:bodyPr wrap="square" rtlCol="0">
            <a:spAutoFit/>
          </a:bodyPr>
          <a:lstStyle/>
          <a:p>
            <a:r>
              <a:rPr lang="en-IN" sz="800" dirty="0"/>
              <a:t>5 SKUs had seen an initial drop in prices </a:t>
            </a:r>
          </a:p>
          <a:p>
            <a:r>
              <a:rPr lang="en-IN" sz="800" dirty="0"/>
              <a:t>&amp; then an increase in prices</a:t>
            </a:r>
          </a:p>
          <a:p>
            <a:endParaRPr lang="en-IN" sz="800" dirty="0"/>
          </a:p>
          <a:p>
            <a:r>
              <a:rPr lang="en-IN" sz="800" dirty="0"/>
              <a:t>Hence, since the final impact was for price increase</a:t>
            </a:r>
          </a:p>
          <a:p>
            <a:r>
              <a:rPr lang="en-IN" sz="800" dirty="0"/>
              <a:t>we have included those 5 SKUs in the Price Increase Segment</a:t>
            </a:r>
          </a:p>
          <a:p>
            <a:r>
              <a:rPr lang="en-IN" sz="800" dirty="0"/>
              <a:t>for our Four Quadrant Analysis in the next slide</a:t>
            </a:r>
          </a:p>
        </p:txBody>
      </p:sp>
      <p:cxnSp>
        <p:nvCxnSpPr>
          <p:cNvPr id="5" name="Straight Connector 4">
            <a:extLst>
              <a:ext uri="{FF2B5EF4-FFF2-40B4-BE49-F238E27FC236}">
                <a16:creationId xmlns:a16="http://schemas.microsoft.com/office/drawing/2014/main" id="{BA3C575B-7218-4151-8560-FE0956205F67}"/>
              </a:ext>
            </a:extLst>
          </p:cNvPr>
          <p:cNvCxnSpPr>
            <a:cxnSpLocks/>
          </p:cNvCxnSpPr>
          <p:nvPr/>
        </p:nvCxnSpPr>
        <p:spPr>
          <a:xfrm flipV="1">
            <a:off x="5855168" y="3793390"/>
            <a:ext cx="549292" cy="152705"/>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7AFD4AC-D4B7-4B9A-B91F-AA8709D3B718}"/>
              </a:ext>
            </a:extLst>
          </p:cNvPr>
          <p:cNvCxnSpPr>
            <a:cxnSpLocks/>
          </p:cNvCxnSpPr>
          <p:nvPr/>
        </p:nvCxnSpPr>
        <p:spPr>
          <a:xfrm>
            <a:off x="5855168" y="4336738"/>
            <a:ext cx="549292" cy="287649"/>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228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1670" y="303492"/>
            <a:ext cx="2445926" cy="584775"/>
          </a:xfrm>
          <a:prstGeom prst="rect">
            <a:avLst/>
          </a:prstGeom>
        </p:spPr>
        <p:txBody>
          <a:bodyPr wrap="none">
            <a:spAutoFit/>
          </a:bodyPr>
          <a:lstStyle/>
          <a:p>
            <a:pPr>
              <a:spcBef>
                <a:spcPct val="0"/>
              </a:spcBef>
            </a:pPr>
            <a:r>
              <a:rPr lang="en-US" sz="3200" dirty="0">
                <a:solidFill>
                  <a:srgbClr val="92D050"/>
                </a:solidFill>
                <a:effectLst>
                  <a:outerShdw blurRad="50800" dist="38100" dir="2700000" algn="tl" rotWithShape="0">
                    <a:prstClr val="black">
                      <a:alpha val="40000"/>
                    </a:prstClr>
                  </a:outerShdw>
                </a:effectLst>
                <a:latin typeface="+mj-lt"/>
                <a:ea typeface="+mj-ea"/>
                <a:cs typeface="+mj-cs"/>
              </a:rPr>
              <a:t>Price Analysis</a:t>
            </a:r>
          </a:p>
        </p:txBody>
      </p:sp>
      <p:sp>
        <p:nvSpPr>
          <p:cNvPr id="13" name="Rectangle: Rounded Corners 12">
            <a:extLst>
              <a:ext uri="{FF2B5EF4-FFF2-40B4-BE49-F238E27FC236}">
                <a16:creationId xmlns:a16="http://schemas.microsoft.com/office/drawing/2014/main" id="{1750B1A5-7F08-4C07-9D4D-934B88FE8668}"/>
              </a:ext>
            </a:extLst>
          </p:cNvPr>
          <p:cNvSpPr/>
          <p:nvPr/>
        </p:nvSpPr>
        <p:spPr>
          <a:xfrm>
            <a:off x="754376" y="1197405"/>
            <a:ext cx="4123033" cy="1607847"/>
          </a:xfrm>
          <a:prstGeom prst="roundRect">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IN" b="1" dirty="0">
                <a:solidFill>
                  <a:schemeClr val="tx1"/>
                </a:solidFill>
              </a:rPr>
              <a:t>Sales Decrease with Price Increase</a:t>
            </a:r>
          </a:p>
          <a:p>
            <a:pPr lvl="0" algn="ctr"/>
            <a:r>
              <a:rPr lang="en-IN" b="1" dirty="0">
                <a:solidFill>
                  <a:schemeClr val="tx1"/>
                </a:solidFill>
              </a:rPr>
              <a:t>34 SKUs</a:t>
            </a:r>
          </a:p>
          <a:p>
            <a:pPr lvl="0" algn="ctr"/>
            <a:r>
              <a:rPr lang="en-IN" dirty="0">
                <a:solidFill>
                  <a:schemeClr val="tx1"/>
                </a:solidFill>
              </a:rPr>
              <a:t>Average Sales Decrease -37%</a:t>
            </a:r>
          </a:p>
          <a:p>
            <a:pPr lvl="0" algn="ctr"/>
            <a:r>
              <a:rPr lang="en-IN" dirty="0">
                <a:solidFill>
                  <a:schemeClr val="tx1"/>
                </a:solidFill>
              </a:rPr>
              <a:t>Average Price Increase 24%</a:t>
            </a:r>
          </a:p>
        </p:txBody>
      </p:sp>
      <p:sp>
        <p:nvSpPr>
          <p:cNvPr id="14" name="Rectangle: Rounded Corners 13">
            <a:extLst>
              <a:ext uri="{FF2B5EF4-FFF2-40B4-BE49-F238E27FC236}">
                <a16:creationId xmlns:a16="http://schemas.microsoft.com/office/drawing/2014/main" id="{B3995FC4-17B4-43DE-9822-EA4B49DEEB28}"/>
              </a:ext>
            </a:extLst>
          </p:cNvPr>
          <p:cNvSpPr/>
          <p:nvPr/>
        </p:nvSpPr>
        <p:spPr>
          <a:xfrm>
            <a:off x="4877410" y="1197405"/>
            <a:ext cx="4123033" cy="1607847"/>
          </a:xfrm>
          <a:prstGeom prst="roundRect">
            <a:avLst/>
          </a:prstGeom>
          <a:gradFill flip="none"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81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lvl="0" algn="ctr"/>
            <a:r>
              <a:rPr lang="en-IN" b="1" dirty="0">
                <a:solidFill>
                  <a:schemeClr val="tx1"/>
                </a:solidFill>
              </a:rPr>
              <a:t>Sales Increase with Price Increase</a:t>
            </a:r>
          </a:p>
          <a:p>
            <a:pPr lvl="0" algn="ctr"/>
            <a:r>
              <a:rPr lang="en-IN" b="1" dirty="0">
                <a:solidFill>
                  <a:schemeClr val="tx1"/>
                </a:solidFill>
              </a:rPr>
              <a:t>46 SKUs</a:t>
            </a:r>
          </a:p>
          <a:p>
            <a:pPr lvl="0" algn="ctr"/>
            <a:r>
              <a:rPr lang="en-IN" dirty="0">
                <a:solidFill>
                  <a:schemeClr val="tx1"/>
                </a:solidFill>
              </a:rPr>
              <a:t>Average Sales Increase 282%</a:t>
            </a:r>
          </a:p>
          <a:p>
            <a:pPr lvl="0" algn="ctr"/>
            <a:r>
              <a:rPr lang="en-IN" dirty="0">
                <a:solidFill>
                  <a:schemeClr val="tx1"/>
                </a:solidFill>
              </a:rPr>
              <a:t>Average Price Increase 20%</a:t>
            </a:r>
          </a:p>
        </p:txBody>
      </p:sp>
      <p:sp>
        <p:nvSpPr>
          <p:cNvPr id="15" name="Rectangle: Rounded Corners 14">
            <a:extLst>
              <a:ext uri="{FF2B5EF4-FFF2-40B4-BE49-F238E27FC236}">
                <a16:creationId xmlns:a16="http://schemas.microsoft.com/office/drawing/2014/main" id="{FEFA64BC-063C-4E39-AD8F-54F9D1C40EA3}"/>
              </a:ext>
            </a:extLst>
          </p:cNvPr>
          <p:cNvSpPr/>
          <p:nvPr/>
        </p:nvSpPr>
        <p:spPr>
          <a:xfrm>
            <a:off x="4877410" y="2949068"/>
            <a:ext cx="4123033" cy="1607847"/>
          </a:xfrm>
          <a:prstGeom prst="round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35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lvl="0" algn="ctr"/>
            <a:r>
              <a:rPr lang="en-IN" b="1" dirty="0">
                <a:solidFill>
                  <a:schemeClr val="tx1"/>
                </a:solidFill>
              </a:rPr>
              <a:t>Sales Increase with Price Decrease</a:t>
            </a:r>
          </a:p>
          <a:p>
            <a:pPr lvl="0" algn="ctr"/>
            <a:r>
              <a:rPr lang="en-IN" b="1" dirty="0">
                <a:solidFill>
                  <a:schemeClr val="tx1"/>
                </a:solidFill>
              </a:rPr>
              <a:t>12 SKUs</a:t>
            </a:r>
          </a:p>
          <a:p>
            <a:pPr lvl="0" algn="ctr"/>
            <a:r>
              <a:rPr lang="en-IN" dirty="0">
                <a:solidFill>
                  <a:schemeClr val="tx1"/>
                </a:solidFill>
              </a:rPr>
              <a:t>Average Sales Increase 113%</a:t>
            </a:r>
          </a:p>
          <a:p>
            <a:pPr lvl="0" algn="ctr"/>
            <a:r>
              <a:rPr lang="en-IN" dirty="0">
                <a:solidFill>
                  <a:schemeClr val="tx1"/>
                </a:solidFill>
              </a:rPr>
              <a:t>Average Price Decrease -13%</a:t>
            </a:r>
          </a:p>
        </p:txBody>
      </p:sp>
      <p:sp>
        <p:nvSpPr>
          <p:cNvPr id="16" name="Rectangle: Rounded Corners 15">
            <a:extLst>
              <a:ext uri="{FF2B5EF4-FFF2-40B4-BE49-F238E27FC236}">
                <a16:creationId xmlns:a16="http://schemas.microsoft.com/office/drawing/2014/main" id="{1D3923F9-00E7-4F06-914D-A6BD1D6B137E}"/>
              </a:ext>
            </a:extLst>
          </p:cNvPr>
          <p:cNvSpPr/>
          <p:nvPr/>
        </p:nvSpPr>
        <p:spPr>
          <a:xfrm>
            <a:off x="754375" y="2949068"/>
            <a:ext cx="4123034" cy="1607847"/>
          </a:xfrm>
          <a:prstGeom prst="roundRect">
            <a:avLst/>
          </a:prstGeom>
          <a:gradFill flip="none"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89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IN" b="1" dirty="0">
                <a:solidFill>
                  <a:schemeClr val="tx1"/>
                </a:solidFill>
              </a:rPr>
              <a:t>Sales Decrease with Price Decrease</a:t>
            </a:r>
          </a:p>
          <a:p>
            <a:pPr lvl="0" algn="ctr"/>
            <a:r>
              <a:rPr lang="en-IN" b="1" dirty="0">
                <a:solidFill>
                  <a:schemeClr val="tx1"/>
                </a:solidFill>
              </a:rPr>
              <a:t>6 SKUs</a:t>
            </a:r>
          </a:p>
          <a:p>
            <a:pPr lvl="0" algn="ctr"/>
            <a:r>
              <a:rPr lang="en-IN" dirty="0">
                <a:solidFill>
                  <a:schemeClr val="tx1"/>
                </a:solidFill>
              </a:rPr>
              <a:t>Average Sales Decrease -30%</a:t>
            </a:r>
          </a:p>
          <a:p>
            <a:pPr lvl="0" algn="ctr"/>
            <a:r>
              <a:rPr lang="en-IN" dirty="0">
                <a:solidFill>
                  <a:schemeClr val="tx1"/>
                </a:solidFill>
              </a:rPr>
              <a:t>Average Price Decrease -18%</a:t>
            </a:r>
          </a:p>
        </p:txBody>
      </p:sp>
      <p:sp>
        <p:nvSpPr>
          <p:cNvPr id="17" name="TextBox 16">
            <a:extLst>
              <a:ext uri="{FF2B5EF4-FFF2-40B4-BE49-F238E27FC236}">
                <a16:creationId xmlns:a16="http://schemas.microsoft.com/office/drawing/2014/main" id="{8DB95B71-C8A4-4EDE-A2D5-2ADEA326AFA0}"/>
              </a:ext>
            </a:extLst>
          </p:cNvPr>
          <p:cNvSpPr txBox="1"/>
          <p:nvPr/>
        </p:nvSpPr>
        <p:spPr>
          <a:xfrm rot="16200000">
            <a:off x="-1171898" y="2495105"/>
            <a:ext cx="3071856" cy="746358"/>
          </a:xfrm>
          <a:prstGeom prst="rect">
            <a:avLst/>
          </a:prstGeom>
          <a:noFill/>
        </p:spPr>
        <p:txBody>
          <a:bodyPr wrap="square" rtlCol="0">
            <a:spAutoFit/>
          </a:bodyPr>
          <a:lstStyle/>
          <a:p>
            <a:pPr algn="ctr"/>
            <a:endParaRPr lang="en-IN" sz="1050" b="1" dirty="0"/>
          </a:p>
          <a:p>
            <a:pPr algn="ctr"/>
            <a:r>
              <a:rPr lang="en-IN" sz="1600" b="1" dirty="0"/>
              <a:t>Price</a:t>
            </a:r>
          </a:p>
          <a:p>
            <a:pPr algn="ctr"/>
            <a:r>
              <a:rPr lang="en-IN" sz="1600" dirty="0"/>
              <a:t>Decrease                 Increase</a:t>
            </a:r>
          </a:p>
        </p:txBody>
      </p:sp>
      <p:sp>
        <p:nvSpPr>
          <p:cNvPr id="18" name="TextBox 17">
            <a:extLst>
              <a:ext uri="{FF2B5EF4-FFF2-40B4-BE49-F238E27FC236}">
                <a16:creationId xmlns:a16="http://schemas.microsoft.com/office/drawing/2014/main" id="{704D67C2-E099-4148-B16C-33901579732B}"/>
              </a:ext>
            </a:extLst>
          </p:cNvPr>
          <p:cNvSpPr txBox="1"/>
          <p:nvPr/>
        </p:nvSpPr>
        <p:spPr>
          <a:xfrm>
            <a:off x="1365195" y="4556915"/>
            <a:ext cx="6871726" cy="338554"/>
          </a:xfrm>
          <a:prstGeom prst="rect">
            <a:avLst/>
          </a:prstGeom>
          <a:noFill/>
        </p:spPr>
        <p:txBody>
          <a:bodyPr wrap="square" rtlCol="0">
            <a:spAutoFit/>
          </a:bodyPr>
          <a:lstStyle/>
          <a:p>
            <a:pPr algn="ctr"/>
            <a:r>
              <a:rPr lang="en-IN" sz="1600" dirty="0"/>
              <a:t>Decrease                                 </a:t>
            </a:r>
            <a:r>
              <a:rPr lang="en-IN" sz="1600" b="1" dirty="0"/>
              <a:t>Sales Quantity</a:t>
            </a:r>
            <a:r>
              <a:rPr lang="en-IN" sz="1600" dirty="0"/>
              <a:t>                                Increase</a:t>
            </a:r>
          </a:p>
        </p:txBody>
      </p:sp>
    </p:spTree>
    <p:extLst>
      <p:ext uri="{BB962C8B-B14F-4D97-AF65-F5344CB8AC3E}">
        <p14:creationId xmlns:p14="http://schemas.microsoft.com/office/powerpoint/2010/main" val="21707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4581150" cy="610820"/>
          </a:xfrm>
        </p:spPr>
        <p:txBody>
          <a:bodyPr>
            <a:normAutofit fontScale="90000"/>
          </a:bodyPr>
          <a:lstStyle/>
          <a:p>
            <a:r>
              <a:rPr lang="en-US" dirty="0"/>
              <a:t>Exploratory Data Analysis</a:t>
            </a:r>
          </a:p>
        </p:txBody>
      </p:sp>
      <p:sp>
        <p:nvSpPr>
          <p:cNvPr id="7" name="Content Placeholder 3"/>
          <p:cNvSpPr>
            <a:spLocks noGrp="1"/>
          </p:cNvSpPr>
          <p:nvPr>
            <p:ph sz="quarter" idx="10"/>
          </p:nvPr>
        </p:nvSpPr>
        <p:spPr>
          <a:xfrm>
            <a:off x="143556" y="1496115"/>
            <a:ext cx="3817624" cy="1686455"/>
          </a:xfrm>
        </p:spPr>
        <p:txBody>
          <a:bodyPr/>
          <a:lstStyle/>
          <a:p>
            <a:pPr marL="304792" indent="-304792" defTabSz="609585" fontAlgn="base">
              <a:lnSpc>
                <a:spcPct val="95000"/>
              </a:lnSpc>
              <a:spcBef>
                <a:spcPts val="800"/>
              </a:spcBef>
              <a:spcAft>
                <a:spcPts val="533"/>
              </a:spcAft>
              <a:buClr>
                <a:schemeClr val="accent2"/>
              </a:buClr>
              <a:buSzPct val="120000"/>
              <a:buFont typeface="Arial" panose="020B0604020202020204" pitchFamily="34" charset="0"/>
              <a:buChar char="•"/>
            </a:pPr>
            <a:r>
              <a:rPr lang="en-US" sz="1500" dirty="0">
                <a:solidFill>
                  <a:schemeClr val="tx1"/>
                </a:solidFill>
              </a:rPr>
              <a:t>Overall Annual Sales - $32.81M</a:t>
            </a:r>
          </a:p>
          <a:p>
            <a:pPr marL="304792" indent="-304792" defTabSz="609585" fontAlgn="base">
              <a:lnSpc>
                <a:spcPct val="95000"/>
              </a:lnSpc>
              <a:spcBef>
                <a:spcPts val="800"/>
              </a:spcBef>
              <a:spcAft>
                <a:spcPts val="533"/>
              </a:spcAft>
              <a:buClr>
                <a:schemeClr val="accent2"/>
              </a:buClr>
              <a:buSzPct val="120000"/>
              <a:buFont typeface="Arial" panose="020B0604020202020204" pitchFamily="34" charset="0"/>
              <a:buChar char="•"/>
            </a:pPr>
            <a:r>
              <a:rPr lang="en-US" sz="1500" dirty="0">
                <a:solidFill>
                  <a:schemeClr val="tx1"/>
                </a:solidFill>
              </a:rPr>
              <a:t>The café has an Average sales per month - $2.73M. Month-on-month Sales is general flat with a small spike in summer (Jul-Aug) and higher uptake during the holiday season (Dec) ($3.5M) then tapers off.</a:t>
            </a:r>
          </a:p>
          <a:p>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20829838"/>
              </p:ext>
            </p:extLst>
          </p:nvPr>
        </p:nvGraphicFramePr>
        <p:xfrm>
          <a:off x="2888641" y="3182570"/>
          <a:ext cx="2755900" cy="1832457"/>
        </p:xfrm>
        <a:graphic>
          <a:graphicData uri="http://schemas.openxmlformats.org/drawingml/2006/table">
            <a:tbl>
              <a:tblPr firstRow="1" firstCol="1" bandRow="1"/>
              <a:tblGrid>
                <a:gridCol w="1047416">
                  <a:extLst>
                    <a:ext uri="{9D8B030D-6E8A-4147-A177-3AD203B41FA5}">
                      <a16:colId xmlns:a16="http://schemas.microsoft.com/office/drawing/2014/main" val="20000"/>
                    </a:ext>
                  </a:extLst>
                </a:gridCol>
                <a:gridCol w="842210">
                  <a:extLst>
                    <a:ext uri="{9D8B030D-6E8A-4147-A177-3AD203B41FA5}">
                      <a16:colId xmlns:a16="http://schemas.microsoft.com/office/drawing/2014/main" val="20001"/>
                    </a:ext>
                  </a:extLst>
                </a:gridCol>
                <a:gridCol w="866274">
                  <a:extLst>
                    <a:ext uri="{9D8B030D-6E8A-4147-A177-3AD203B41FA5}">
                      <a16:colId xmlns:a16="http://schemas.microsoft.com/office/drawing/2014/main" val="20002"/>
                    </a:ext>
                  </a:extLst>
                </a:gridCol>
              </a:tblGrid>
              <a:tr h="20589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Category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Share by 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205894">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TOBACCO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14,507,076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0001"/>
                  </a:ext>
                </a:extLst>
              </a:tr>
              <a:tr h="185305">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9,952,728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2"/>
                  </a:ext>
                </a:extLst>
              </a:tr>
              <a:tr h="205894">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5,510,239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3"/>
                  </a:ext>
                </a:extLst>
              </a:tr>
              <a:tr h="205894">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LIQUOR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2,156,009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4"/>
                  </a:ext>
                </a:extLst>
              </a:tr>
              <a:tr h="205894">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WINES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352,912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5"/>
                  </a:ext>
                </a:extLst>
              </a:tr>
              <a:tr h="205894">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MISC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206,858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6"/>
                  </a:ext>
                </a:extLst>
              </a:tr>
              <a:tr h="205894">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MERCHANDISE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120,074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7"/>
                  </a:ext>
                </a:extLst>
              </a:tr>
              <a:tr h="205894">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Grand 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solidFill>
                      <a:srgbClr val="DDEBF7"/>
                    </a:solidFill>
                  </a:tcPr>
                </a:tc>
                <a:tc>
                  <a:txBody>
                    <a:bodyPr/>
                    <a:lstStyle/>
                    <a:p>
                      <a:pPr marL="0" marR="0" algn="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32,805,895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solidFill>
                      <a:srgbClr val="DDEBF7"/>
                    </a:solidFill>
                  </a:tcPr>
                </a:tc>
                <a:tc>
                  <a:txBody>
                    <a:bodyPr/>
                    <a:lstStyle/>
                    <a:p>
                      <a:pPr marL="0" marR="0" algn="r">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8"/>
                  </a:ext>
                </a:extLst>
              </a:tr>
            </a:tbl>
          </a:graphicData>
        </a:graphic>
      </p:graphicFrame>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60283" y="3421692"/>
            <a:ext cx="2706931" cy="1593336"/>
          </a:xfrm>
          <a:prstGeom prst="rect">
            <a:avLst/>
          </a:prstGeom>
        </p:spPr>
      </p:pic>
      <p:pic>
        <p:nvPicPr>
          <p:cNvPr id="10" name="Picture 9"/>
          <p:cNvPicPr/>
          <p:nvPr/>
        </p:nvPicPr>
        <p:blipFill rotWithShape="1">
          <a:blip r:embed="rId3">
            <a:extLst>
              <a:ext uri="{28A0092B-C50C-407E-A947-70E740481C1C}">
                <a14:useLocalDpi xmlns:a14="http://schemas.microsoft.com/office/drawing/2010/main" val="0"/>
              </a:ext>
            </a:extLst>
          </a:blip>
          <a:srcRect t="17980" r="10279"/>
          <a:stretch/>
        </p:blipFill>
        <p:spPr bwMode="auto">
          <a:xfrm>
            <a:off x="4572000" y="1259416"/>
            <a:ext cx="4139998" cy="1777149"/>
          </a:xfrm>
          <a:prstGeom prst="rect">
            <a:avLst/>
          </a:prstGeom>
          <a:noFill/>
          <a:ln>
            <a:noFill/>
          </a:ln>
          <a:extLst>
            <a:ext uri="{53640926-AAD7-44D8-BBD7-CCE9431645EC}">
              <a14:shadowObscured xmlns:a14="http://schemas.microsoft.com/office/drawing/2010/main"/>
            </a:ext>
          </a:extLst>
        </p:spPr>
      </p:pic>
      <p:sp>
        <p:nvSpPr>
          <p:cNvPr id="11" name="Content Placeholder 3"/>
          <p:cNvSpPr txBox="1">
            <a:spLocks/>
          </p:cNvSpPr>
          <p:nvPr/>
        </p:nvSpPr>
        <p:spPr bwMode="auto">
          <a:xfrm>
            <a:off x="5946345" y="3182570"/>
            <a:ext cx="3054100" cy="18324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04792" indent="-304792" algn="l" defTabSz="609585" rtl="0" eaLnBrk="1" fontAlgn="base" hangingPunct="1">
              <a:lnSpc>
                <a:spcPct val="95000"/>
              </a:lnSpc>
              <a:spcBef>
                <a:spcPts val="800"/>
              </a:spcBef>
              <a:spcAft>
                <a:spcPts val="533"/>
              </a:spcAft>
              <a:buClr>
                <a:schemeClr val="accent2"/>
              </a:buClr>
              <a:buSzPct val="120000"/>
              <a:buFont typeface="Arial" panose="020B0604020202020204" pitchFamily="34" charset="0"/>
              <a:buChar char="•"/>
              <a:defRPr sz="3200" kern="1200">
                <a:solidFill>
                  <a:schemeClr val="tx1"/>
                </a:solidFill>
                <a:latin typeface="+mn-lt"/>
                <a:ea typeface="MS PGothic" pitchFamily="34" charset="-128"/>
                <a:cs typeface="Gotham Medium" pitchFamily="50" charset="0"/>
              </a:defRPr>
            </a:lvl1pPr>
            <a:lvl2pPr marL="768331" indent="-380990" algn="l" defTabSz="609585" rtl="0" eaLnBrk="1" fontAlgn="base" hangingPunct="1">
              <a:lnSpc>
                <a:spcPct val="95000"/>
              </a:lnSpc>
              <a:spcBef>
                <a:spcPts val="0"/>
              </a:spcBef>
              <a:spcAft>
                <a:spcPts val="533"/>
              </a:spcAft>
              <a:buClr>
                <a:schemeClr val="tx1"/>
              </a:buClr>
              <a:buSzPct val="150000"/>
              <a:buFont typeface="Arial" panose="020B0604020202020204" pitchFamily="34" charset="0"/>
              <a:buChar char="–"/>
              <a:defRPr sz="2667" kern="1200">
                <a:solidFill>
                  <a:schemeClr val="tx1"/>
                </a:solidFill>
                <a:latin typeface="+mn-lt"/>
                <a:ea typeface="MS PGothic" pitchFamily="34" charset="-128"/>
                <a:cs typeface="Gotham Medium" pitchFamily="50" charset="0"/>
              </a:defRPr>
            </a:lvl2pPr>
            <a:lvl3pPr marL="1073124" indent="-304792" algn="l" defTabSz="609585" rtl="0" eaLnBrk="1" fontAlgn="base" hangingPunct="1">
              <a:lnSpc>
                <a:spcPct val="95000"/>
              </a:lnSpc>
              <a:spcBef>
                <a:spcPts val="0"/>
              </a:spcBef>
              <a:spcAft>
                <a:spcPts val="533"/>
              </a:spcAft>
              <a:buClr>
                <a:schemeClr val="tx1"/>
              </a:buClr>
              <a:buSzPct val="150000"/>
              <a:buFont typeface="Arial" panose="020B0604020202020204" pitchFamily="34" charset="0"/>
              <a:buChar char="»"/>
              <a:defRPr sz="2400" kern="1200">
                <a:solidFill>
                  <a:schemeClr val="tx1"/>
                </a:solidFill>
                <a:latin typeface="+mn-lt"/>
                <a:ea typeface="MS PGothic" pitchFamily="34" charset="-128"/>
                <a:cs typeface="Gotham Medium" pitchFamily="50" charset="0"/>
              </a:defRPr>
            </a:lvl3pPr>
            <a:lvl4pPr marL="1299601" indent="-239178" algn="l" defTabSz="609585" rtl="0" eaLnBrk="1" fontAlgn="base" hangingPunct="1">
              <a:lnSpc>
                <a:spcPct val="95000"/>
              </a:lnSpc>
              <a:spcBef>
                <a:spcPts val="0"/>
              </a:spcBef>
              <a:spcAft>
                <a:spcPts val="533"/>
              </a:spcAft>
              <a:buClr>
                <a:schemeClr val="tx1"/>
              </a:buClr>
              <a:buFont typeface="Arial" panose="020B0604020202020204" pitchFamily="34" charset="0"/>
              <a:buChar char="•"/>
              <a:defRPr sz="2133" kern="1200">
                <a:solidFill>
                  <a:schemeClr val="tx1"/>
                </a:solidFill>
                <a:latin typeface="+mn-lt"/>
                <a:ea typeface="MS PGothic" pitchFamily="34" charset="-128"/>
                <a:cs typeface="Gotham Medium" pitchFamily="50" charset="0"/>
              </a:defRPr>
            </a:lvl4pPr>
            <a:lvl5pPr marL="1682709" indent="-304792" algn="l" defTabSz="609585" rtl="0" eaLnBrk="1" fontAlgn="base" hangingPunct="1">
              <a:lnSpc>
                <a:spcPct val="95000"/>
              </a:lnSpc>
              <a:spcBef>
                <a:spcPts val="0"/>
              </a:spcBef>
              <a:spcAft>
                <a:spcPts val="533"/>
              </a:spcAft>
              <a:buClr>
                <a:schemeClr val="tx1"/>
              </a:buClr>
              <a:buSzPct val="150000"/>
              <a:buFont typeface="Arial" panose="020B0604020202020204" pitchFamily="34" charset="0"/>
              <a:buChar char="–"/>
              <a:tabLst/>
              <a:defRPr sz="1867" kern="1200">
                <a:solidFill>
                  <a:schemeClr val="tx1"/>
                </a:solidFill>
                <a:latin typeface="+mn-lt"/>
                <a:ea typeface="MS PGothic" pitchFamily="34" charset="-128"/>
                <a:cs typeface="Gotham Medium" pitchFamily="50"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1500" dirty="0">
                <a:ea typeface="+mn-ea"/>
                <a:cs typeface="+mn-cs"/>
              </a:rPr>
              <a:t>Categories – The café has significant</a:t>
            </a:r>
            <a:r>
              <a:rPr lang="en-US" sz="1800" dirty="0"/>
              <a:t> </a:t>
            </a:r>
            <a:r>
              <a:rPr lang="en-US" sz="1500" dirty="0">
                <a:ea typeface="+mn-ea"/>
                <a:cs typeface="+mn-cs"/>
              </a:rPr>
              <a:t>sales in Tobacco accompanied with Food &amp; Drinks. Categories like Wines, Merchandize and Misc. have insignificant sales.</a:t>
            </a:r>
          </a:p>
        </p:txBody>
      </p:sp>
    </p:spTree>
    <p:extLst>
      <p:ext uri="{BB962C8B-B14F-4D97-AF65-F5344CB8AC3E}">
        <p14:creationId xmlns:p14="http://schemas.microsoft.com/office/powerpoint/2010/main" val="312878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8398774" cy="610820"/>
          </a:xfrm>
        </p:spPr>
        <p:txBody>
          <a:bodyPr>
            <a:normAutofit fontScale="90000"/>
          </a:bodyPr>
          <a:lstStyle/>
          <a:p>
            <a:r>
              <a:rPr lang="en-US" dirty="0"/>
              <a:t>Exploratory Data Analysis</a:t>
            </a:r>
          </a:p>
        </p:txBody>
      </p:sp>
      <p:pic>
        <p:nvPicPr>
          <p:cNvPr id="6" name="Picture 5"/>
          <p:cNvPicPr>
            <a:picLocks noChangeAspect="1"/>
          </p:cNvPicPr>
          <p:nvPr/>
        </p:nvPicPr>
        <p:blipFill>
          <a:blip r:embed="rId2"/>
          <a:stretch>
            <a:fillRect/>
          </a:stretch>
        </p:blipFill>
        <p:spPr>
          <a:xfrm>
            <a:off x="448965" y="1708044"/>
            <a:ext cx="3880752" cy="2595985"/>
          </a:xfrm>
          <a:prstGeom prst="rect">
            <a:avLst/>
          </a:prstGeom>
        </p:spPr>
      </p:pic>
      <p:pic>
        <p:nvPicPr>
          <p:cNvPr id="8" name="Picture 7"/>
          <p:cNvPicPr>
            <a:picLocks noChangeAspect="1"/>
          </p:cNvPicPr>
          <p:nvPr/>
        </p:nvPicPr>
        <p:blipFill>
          <a:blip r:embed="rId3"/>
          <a:stretch>
            <a:fillRect/>
          </a:stretch>
        </p:blipFill>
        <p:spPr>
          <a:xfrm>
            <a:off x="4724705" y="1708044"/>
            <a:ext cx="3970330" cy="2404088"/>
          </a:xfrm>
          <a:prstGeom prst="rect">
            <a:avLst/>
          </a:prstGeom>
        </p:spPr>
      </p:pic>
    </p:spTree>
    <p:extLst>
      <p:ext uri="{BB962C8B-B14F-4D97-AF65-F5344CB8AC3E}">
        <p14:creationId xmlns:p14="http://schemas.microsoft.com/office/powerpoint/2010/main" val="142897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A5FD-3411-4D34-BBBE-BF8AE2A05C07}"/>
              </a:ext>
            </a:extLst>
          </p:cNvPr>
          <p:cNvSpPr>
            <a:spLocks noGrp="1"/>
          </p:cNvSpPr>
          <p:nvPr>
            <p:ph type="title"/>
          </p:nvPr>
        </p:nvSpPr>
        <p:spPr/>
        <p:txBody>
          <a:bodyPr>
            <a:normAutofit fontScale="90000"/>
          </a:bodyPr>
          <a:lstStyle/>
          <a:p>
            <a:r>
              <a:rPr lang="en-US" dirty="0"/>
              <a:t>Exploratory Data Analysis</a:t>
            </a:r>
            <a:endParaRPr lang="en-IN" dirty="0"/>
          </a:p>
        </p:txBody>
      </p:sp>
      <p:graphicFrame>
        <p:nvGraphicFramePr>
          <p:cNvPr id="6" name="Content Placeholder 5">
            <a:extLst>
              <a:ext uri="{FF2B5EF4-FFF2-40B4-BE49-F238E27FC236}">
                <a16:creationId xmlns:a16="http://schemas.microsoft.com/office/drawing/2014/main" id="{47134FA6-1A8B-499B-9D77-7953BECAABD2}"/>
              </a:ext>
            </a:extLst>
          </p:cNvPr>
          <p:cNvGraphicFramePr>
            <a:graphicFrameLocks noGrp="1"/>
          </p:cNvGraphicFramePr>
          <p:nvPr>
            <p:ph idx="1"/>
            <p:extLst>
              <p:ext uri="{D42A27DB-BD31-4B8C-83A1-F6EECF244321}">
                <p14:modId xmlns:p14="http://schemas.microsoft.com/office/powerpoint/2010/main" val="193246221"/>
              </p:ext>
            </p:extLst>
          </p:nvPr>
        </p:nvGraphicFramePr>
        <p:xfrm>
          <a:off x="143555" y="1044700"/>
          <a:ext cx="6565900" cy="3817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605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D369-060C-4AC0-8A8F-C61DB41E7117}"/>
              </a:ext>
            </a:extLst>
          </p:cNvPr>
          <p:cNvSpPr>
            <a:spLocks noGrp="1"/>
          </p:cNvSpPr>
          <p:nvPr>
            <p:ph type="title"/>
          </p:nvPr>
        </p:nvSpPr>
        <p:spPr/>
        <p:txBody>
          <a:bodyPr>
            <a:normAutofit fontScale="90000"/>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F4A117E6-CC23-4AC0-B3E7-B2EBB5ABD0E8}"/>
              </a:ext>
            </a:extLst>
          </p:cNvPr>
          <p:cNvSpPr>
            <a:spLocks noGrp="1"/>
          </p:cNvSpPr>
          <p:nvPr>
            <p:ph idx="1"/>
          </p:nvPr>
        </p:nvSpPr>
        <p:spPr>
          <a:xfrm>
            <a:off x="0" y="1044700"/>
            <a:ext cx="6709870" cy="3512215"/>
          </a:xfrm>
        </p:spPr>
        <p:txBody>
          <a:bodyPr>
            <a:normAutofit/>
          </a:bodyPr>
          <a:lstStyle/>
          <a:p>
            <a:r>
              <a:rPr lang="en-IN" sz="1800" dirty="0"/>
              <a:t>Every day, 7:00 – 9:00 AM seems to be café closed hours.</a:t>
            </a:r>
          </a:p>
          <a:p>
            <a:r>
              <a:rPr lang="en-IN" sz="1800" dirty="0"/>
              <a:t>The highest sales of Café Great usually starts from 7:00 PM onwards till mid-night (01:00 AM). On any given day from Apr 2010 to Mar 2011, the average sales tops at the mentioned time.</a:t>
            </a:r>
          </a:p>
          <a:p>
            <a:r>
              <a:rPr lang="en-IN" sz="1800" dirty="0"/>
              <a:t>The data shows exponential raise in store sales from 11:00 AM of the day till 6:00 PM, as there is increase in the frequency of customers visiting café at this point of time.</a:t>
            </a:r>
          </a:p>
          <a:p>
            <a:r>
              <a:rPr lang="en-IN" sz="1800" dirty="0"/>
              <a:t>The early hours of the day, 02:00 till 09:00 AM has the less sales on any given day for the data collected time interval.</a:t>
            </a:r>
          </a:p>
          <a:p>
            <a:endParaRPr lang="en-IN" dirty="0"/>
          </a:p>
        </p:txBody>
      </p:sp>
    </p:spTree>
    <p:extLst>
      <p:ext uri="{BB962C8B-B14F-4D97-AF65-F5344CB8AC3E}">
        <p14:creationId xmlns:p14="http://schemas.microsoft.com/office/powerpoint/2010/main" val="11812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8398774" cy="610820"/>
          </a:xfrm>
        </p:spPr>
        <p:txBody>
          <a:bodyPr>
            <a:normAutofit fontScale="90000"/>
          </a:bodyPr>
          <a:lstStyle/>
          <a:p>
            <a:r>
              <a:rPr lang="en-US" dirty="0"/>
              <a:t>Exploratory Data Analysis</a:t>
            </a:r>
          </a:p>
        </p:txBody>
      </p:sp>
      <p:sp>
        <p:nvSpPr>
          <p:cNvPr id="5" name="Text Placeholder 4"/>
          <p:cNvSpPr>
            <a:spLocks noGrp="1"/>
          </p:cNvSpPr>
          <p:nvPr>
            <p:ph type="body" idx="1"/>
          </p:nvPr>
        </p:nvSpPr>
        <p:spPr>
          <a:xfrm>
            <a:off x="42112" y="1197405"/>
            <a:ext cx="4040188" cy="479822"/>
          </a:xfrm>
        </p:spPr>
        <p:txBody>
          <a:bodyPr/>
          <a:lstStyle/>
          <a:p>
            <a:r>
              <a:rPr lang="en-US" dirty="0"/>
              <a:t>Observations (Categories)</a:t>
            </a:r>
          </a:p>
        </p:txBody>
      </p:sp>
      <p:sp>
        <p:nvSpPr>
          <p:cNvPr id="6" name="Content Placeholder 5"/>
          <p:cNvSpPr>
            <a:spLocks noGrp="1"/>
          </p:cNvSpPr>
          <p:nvPr>
            <p:ph sz="half" idx="2"/>
          </p:nvPr>
        </p:nvSpPr>
        <p:spPr>
          <a:xfrm>
            <a:off x="296260" y="1677226"/>
            <a:ext cx="8847739" cy="1810753"/>
          </a:xfrm>
        </p:spPr>
        <p:txBody>
          <a:bodyPr>
            <a:noAutofit/>
          </a:bodyPr>
          <a:lstStyle/>
          <a:p>
            <a:pPr marL="0" indent="0" algn="l">
              <a:buNone/>
            </a:pPr>
            <a:r>
              <a:rPr lang="en-US" sz="1200" dirty="0"/>
              <a:t>Categories - Wines, Merchandize and Miscellaneous have insignificant sales but are high on inventory.</a:t>
            </a:r>
          </a:p>
          <a:p>
            <a:pPr algn="l">
              <a:buClr>
                <a:srgbClr val="FF0000"/>
              </a:buClr>
            </a:pPr>
            <a:r>
              <a:rPr lang="en-US" sz="1200" b="1" dirty="0"/>
              <a:t>Wines:</a:t>
            </a:r>
          </a:p>
          <a:p>
            <a:pPr lvl="1" algn="l"/>
            <a:r>
              <a:rPr lang="en-US" sz="1200" dirty="0"/>
              <a:t>It is observed that wine is mostly sold by glass. However, since the café offers a wide variety of wines, there is a high likelihood many open bottles may remain in stock for a while and go bad. This may also explain the low sale of wine. </a:t>
            </a:r>
          </a:p>
          <a:p>
            <a:pPr lvl="1" algn="l"/>
            <a:r>
              <a:rPr lang="en-US" sz="1200" dirty="0"/>
              <a:t>Wines accompany Liquor &amp; Beverages may help sales. So ok to carry some stock. Since we recommend keeping a limited range of wines sold by glass.</a:t>
            </a:r>
          </a:p>
        </p:txBody>
      </p:sp>
      <p:sp>
        <p:nvSpPr>
          <p:cNvPr id="7" name="Content Placeholder 5"/>
          <p:cNvSpPr>
            <a:spLocks noGrp="1"/>
          </p:cNvSpPr>
          <p:nvPr>
            <p:ph sz="half" idx="2"/>
          </p:nvPr>
        </p:nvSpPr>
        <p:spPr>
          <a:xfrm>
            <a:off x="322842" y="3177822"/>
            <a:ext cx="4096453" cy="1684503"/>
          </a:xfrm>
        </p:spPr>
        <p:txBody>
          <a:bodyPr>
            <a:normAutofit/>
          </a:bodyPr>
          <a:lstStyle/>
          <a:p>
            <a:pPr algn="l">
              <a:buClr>
                <a:srgbClr val="FF0000"/>
              </a:buClr>
            </a:pPr>
            <a:r>
              <a:rPr lang="en-US" sz="1200" b="1" dirty="0"/>
              <a:t>Merchandize:</a:t>
            </a:r>
          </a:p>
          <a:p>
            <a:pPr lvl="1" algn="l"/>
            <a:r>
              <a:rPr lang="en-US" sz="1200" dirty="0"/>
              <a:t>Merchandize are little items that may help bring the customer into the store but sales are very low. So carrying selected stock may still help pull customers in and does not fill up shelves with idle stock. The below list covers </a:t>
            </a:r>
            <a:r>
              <a:rPr lang="en-US" sz="1200" dirty="0" err="1"/>
              <a:t>approx</a:t>
            </a:r>
            <a:r>
              <a:rPr lang="en-US" sz="1200" dirty="0"/>
              <a:t> 35% revenue of Merchandize sales</a:t>
            </a:r>
          </a:p>
        </p:txBody>
      </p:sp>
      <p:graphicFrame>
        <p:nvGraphicFramePr>
          <p:cNvPr id="8" name="Table 7"/>
          <p:cNvGraphicFramePr>
            <a:graphicFrameLocks noGrp="1"/>
          </p:cNvGraphicFramePr>
          <p:nvPr>
            <p:extLst>
              <p:ext uri="{D42A27DB-BD31-4B8C-83A1-F6EECF244321}">
                <p14:modId xmlns:p14="http://schemas.microsoft.com/office/powerpoint/2010/main" val="4200210188"/>
              </p:ext>
            </p:extLst>
          </p:nvPr>
        </p:nvGraphicFramePr>
        <p:xfrm>
          <a:off x="4658208" y="3177822"/>
          <a:ext cx="4266398" cy="1379093"/>
        </p:xfrm>
        <a:graphic>
          <a:graphicData uri="http://schemas.openxmlformats.org/drawingml/2006/table">
            <a:tbl>
              <a:tblPr firstRow="1" firstCol="1" bandRow="1"/>
              <a:tblGrid>
                <a:gridCol w="23114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470435">
                  <a:extLst>
                    <a:ext uri="{9D8B030D-6E8A-4147-A177-3AD203B41FA5}">
                      <a16:colId xmlns:a16="http://schemas.microsoft.com/office/drawing/2014/main" val="20002"/>
                    </a:ext>
                  </a:extLst>
                </a:gridCol>
                <a:gridCol w="938463">
                  <a:extLst>
                    <a:ext uri="{9D8B030D-6E8A-4147-A177-3AD203B41FA5}">
                      <a16:colId xmlns:a16="http://schemas.microsoft.com/office/drawing/2014/main" val="20003"/>
                    </a:ext>
                  </a:extLst>
                </a:gridCol>
              </a:tblGrid>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Item </a:t>
                      </a:r>
                      <a:r>
                        <a:rPr lang="en-US" sz="11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lnTlToBr w="12700" cmpd="sng">
                      <a:noFill/>
                      <a:prstDash val="solid"/>
                    </a:lnTlToBr>
                    <a:lnBlToTr w="12700" cmpd="sng">
                      <a:noFill/>
                      <a:prstDash val="solid"/>
                    </a:lnBlToTr>
                    <a:solidFill>
                      <a:srgbClr val="DDEBF7"/>
                    </a:solid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lnTlToBr w="12700" cmpd="sng">
                      <a:noFill/>
                      <a:prstDash val="solid"/>
                    </a:lnTlToBr>
                    <a:lnBlToTr w="12700" cmpd="sng">
                      <a:noFill/>
                      <a:prstDash val="solid"/>
                    </a:lnBlToTr>
                    <a:solidFill>
                      <a:srgbClr val="DDEBF7"/>
                    </a:solid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lnTlToBr w="12700" cmpd="sng">
                      <a:noFill/>
                      <a:prstDash val="solid"/>
                    </a:lnTlToBr>
                    <a:lnBlToTr w="12700" cmpd="sng">
                      <a:noFill/>
                      <a:prstDash val="solid"/>
                    </a:lnBlToTr>
                    <a:solidFill>
                      <a:srgbClr val="DDEBF7"/>
                    </a:solid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of total Merchandize Sales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GREAT LAKES T-SHIRTS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13,352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SANDASS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9,845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FLAVOUR 500 GMS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6,379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 COFFEE MUGS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6,050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050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 TINS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5,842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Sub-total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41,468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marL="0" marR="0" algn="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4745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8398774" cy="610820"/>
          </a:xfrm>
        </p:spPr>
        <p:txBody>
          <a:bodyPr>
            <a:normAutofit fontScale="90000"/>
          </a:bodyPr>
          <a:lstStyle/>
          <a:p>
            <a:r>
              <a:rPr lang="en-US" dirty="0"/>
              <a:t>Exploratory Data Analysis</a:t>
            </a:r>
          </a:p>
        </p:txBody>
      </p:sp>
      <p:sp>
        <p:nvSpPr>
          <p:cNvPr id="5" name="Text Placeholder 4"/>
          <p:cNvSpPr>
            <a:spLocks noGrp="1"/>
          </p:cNvSpPr>
          <p:nvPr>
            <p:ph type="body" idx="1"/>
          </p:nvPr>
        </p:nvSpPr>
        <p:spPr>
          <a:xfrm>
            <a:off x="42112" y="1197405"/>
            <a:ext cx="4040188" cy="479822"/>
          </a:xfrm>
        </p:spPr>
        <p:txBody>
          <a:bodyPr/>
          <a:lstStyle/>
          <a:p>
            <a:r>
              <a:rPr lang="en-US" dirty="0"/>
              <a:t>Observations (Categories)</a:t>
            </a:r>
          </a:p>
        </p:txBody>
      </p:sp>
      <p:sp>
        <p:nvSpPr>
          <p:cNvPr id="7" name="Content Placeholder 5"/>
          <p:cNvSpPr>
            <a:spLocks noGrp="1"/>
          </p:cNvSpPr>
          <p:nvPr>
            <p:ph sz="half" idx="2"/>
          </p:nvPr>
        </p:nvSpPr>
        <p:spPr>
          <a:xfrm>
            <a:off x="322842" y="1808226"/>
            <a:ext cx="8524898" cy="1369596"/>
          </a:xfrm>
        </p:spPr>
        <p:txBody>
          <a:bodyPr>
            <a:normAutofit lnSpcReduction="10000"/>
          </a:bodyPr>
          <a:lstStyle/>
          <a:p>
            <a:pPr algn="l">
              <a:buClr>
                <a:srgbClr val="FF0000"/>
              </a:buClr>
            </a:pPr>
            <a:r>
              <a:rPr lang="en-US" sz="1200" b="1" dirty="0"/>
              <a:t>Miscellaneous:  </a:t>
            </a:r>
          </a:p>
          <a:p>
            <a:pPr lvl="1" algn="l"/>
            <a:r>
              <a:rPr lang="en-US" sz="1300" dirty="0"/>
              <a:t>Observed several misclassifications. While item rates seem correct, the billing seems to be entered manually under “Miscellaneous”. This is mainly due to the large number of items under each category.</a:t>
            </a:r>
          </a:p>
          <a:p>
            <a:pPr lvl="1" algn="l"/>
            <a:r>
              <a:rPr lang="en-US" sz="1300" dirty="0"/>
              <a:t>The incidents of incorrect category was mainly on 31st Dec when traffic was high and servers were punching away bills in a frenzy.</a:t>
            </a:r>
          </a:p>
          <a:p>
            <a:pPr lvl="1" algn="l"/>
            <a:r>
              <a:rPr lang="en-US" sz="1300" dirty="0"/>
              <a:t>Example of misclassification as Miscellaneous -  e.g.</a:t>
            </a:r>
          </a:p>
        </p:txBody>
      </p:sp>
      <p:graphicFrame>
        <p:nvGraphicFramePr>
          <p:cNvPr id="11" name="Table 10"/>
          <p:cNvGraphicFramePr>
            <a:graphicFrameLocks noGrp="1"/>
          </p:cNvGraphicFramePr>
          <p:nvPr>
            <p:extLst>
              <p:ext uri="{D42A27DB-BD31-4B8C-83A1-F6EECF244321}">
                <p14:modId xmlns:p14="http://schemas.microsoft.com/office/powerpoint/2010/main" val="41169831"/>
              </p:ext>
            </p:extLst>
          </p:nvPr>
        </p:nvGraphicFramePr>
        <p:xfrm>
          <a:off x="754375" y="3335275"/>
          <a:ext cx="4992454" cy="922338"/>
        </p:xfrm>
        <a:graphic>
          <a:graphicData uri="http://schemas.openxmlformats.org/drawingml/2006/table">
            <a:tbl>
              <a:tblPr firstRow="1" firstCol="1" bandRow="1"/>
              <a:tblGrid>
                <a:gridCol w="20066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43038">
                  <a:extLst>
                    <a:ext uri="{9D8B030D-6E8A-4147-A177-3AD203B41FA5}">
                      <a16:colId xmlns:a16="http://schemas.microsoft.com/office/drawing/2014/main" val="20002"/>
                    </a:ext>
                  </a:extLst>
                </a:gridCol>
                <a:gridCol w="7459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tblGrid>
              <a:tr h="190500">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Item Desc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Classified 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0" marR="0" algn="ctr">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Should be under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19050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RED BULL SHEESHA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61,182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Tobacco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PEACH BULL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9BC2E6"/>
                      </a:solidFill>
                      <a:prstDash val="solid"/>
                      <a:round/>
                      <a:headEnd type="none" w="med" len="med"/>
                      <a:tailEnd type="none" w="med" len="med"/>
                    </a:lnT>
                    <a:lnB w="1270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60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6" y="281175"/>
            <a:ext cx="8398774" cy="610820"/>
          </a:xfrm>
        </p:spPr>
        <p:txBody>
          <a:bodyPr>
            <a:normAutofit fontScale="90000"/>
          </a:bodyPr>
          <a:lstStyle/>
          <a:p>
            <a:r>
              <a:rPr lang="en-US" dirty="0"/>
              <a:t>Exploratory Data Analysis</a:t>
            </a:r>
          </a:p>
        </p:txBody>
      </p:sp>
      <p:sp>
        <p:nvSpPr>
          <p:cNvPr id="5" name="Text Placeholder 4"/>
          <p:cNvSpPr>
            <a:spLocks noGrp="1"/>
          </p:cNvSpPr>
          <p:nvPr>
            <p:ph type="body" idx="1"/>
          </p:nvPr>
        </p:nvSpPr>
        <p:spPr>
          <a:xfrm>
            <a:off x="42112" y="1197405"/>
            <a:ext cx="4040188" cy="479822"/>
          </a:xfrm>
        </p:spPr>
        <p:txBody>
          <a:bodyPr/>
          <a:lstStyle/>
          <a:p>
            <a:r>
              <a:rPr lang="en-US" dirty="0"/>
              <a:t>Observations (TimeLine)</a:t>
            </a:r>
          </a:p>
        </p:txBody>
      </p:sp>
      <p:sp>
        <p:nvSpPr>
          <p:cNvPr id="7" name="Content Placeholder 5"/>
          <p:cNvSpPr>
            <a:spLocks noGrp="1"/>
          </p:cNvSpPr>
          <p:nvPr>
            <p:ph sz="half" idx="2"/>
          </p:nvPr>
        </p:nvSpPr>
        <p:spPr>
          <a:xfrm>
            <a:off x="322842" y="1808226"/>
            <a:ext cx="4401863" cy="1369596"/>
          </a:xfrm>
        </p:spPr>
        <p:txBody>
          <a:bodyPr>
            <a:normAutofit/>
          </a:bodyPr>
          <a:lstStyle/>
          <a:p>
            <a:pPr marL="0" indent="0" algn="l">
              <a:buClr>
                <a:srgbClr val="FF0000"/>
              </a:buClr>
              <a:buNone/>
            </a:pPr>
            <a:r>
              <a:rPr lang="en-US" sz="1400" b="1" dirty="0"/>
              <a:t>Behavior during the year:</a:t>
            </a:r>
            <a:r>
              <a:rPr lang="en-US" sz="1200" b="1" dirty="0"/>
              <a:t>  </a:t>
            </a:r>
          </a:p>
          <a:p>
            <a:pPr algn="l">
              <a:buClr>
                <a:srgbClr val="FF0000"/>
              </a:buClr>
            </a:pPr>
            <a:r>
              <a:rPr lang="en-US" sz="1200" dirty="0"/>
              <a:t>Popularity of the café seems to have caught on and sales have picked up Q-o-Q.</a:t>
            </a:r>
          </a:p>
          <a:p>
            <a:pPr algn="l">
              <a:buClr>
                <a:srgbClr val="FF0000"/>
              </a:buClr>
            </a:pPr>
            <a:r>
              <a:rPr lang="en-US" sz="1200" dirty="0"/>
              <a:t>Merchandise sales are seasonal picking up during Q4</a:t>
            </a:r>
          </a:p>
          <a:p>
            <a:pPr algn="l">
              <a:buClr>
                <a:srgbClr val="FF0000"/>
              </a:buClr>
            </a:pPr>
            <a:r>
              <a:rPr lang="en-US" sz="1200" dirty="0"/>
              <a:t>Wine sales follow trend of holidays</a:t>
            </a:r>
          </a:p>
        </p:txBody>
      </p:sp>
      <p:sp>
        <p:nvSpPr>
          <p:cNvPr id="6" name="Content Placeholder 5"/>
          <p:cNvSpPr>
            <a:spLocks noGrp="1"/>
          </p:cNvSpPr>
          <p:nvPr>
            <p:ph sz="half" idx="2"/>
          </p:nvPr>
        </p:nvSpPr>
        <p:spPr>
          <a:xfrm>
            <a:off x="322842" y="3409255"/>
            <a:ext cx="4401863" cy="1369596"/>
          </a:xfrm>
        </p:spPr>
        <p:txBody>
          <a:bodyPr>
            <a:normAutofit fontScale="92500" lnSpcReduction="20000"/>
          </a:bodyPr>
          <a:lstStyle/>
          <a:p>
            <a:pPr marL="0" indent="0" algn="l">
              <a:buClr>
                <a:srgbClr val="FF0000"/>
              </a:buClr>
              <a:buNone/>
            </a:pPr>
            <a:r>
              <a:rPr lang="en-US" sz="1400" b="1" dirty="0"/>
              <a:t>Behavior during different months:  </a:t>
            </a:r>
          </a:p>
          <a:p>
            <a:pPr algn="l">
              <a:buClr>
                <a:srgbClr val="FF0000"/>
              </a:buClr>
            </a:pPr>
            <a:r>
              <a:rPr lang="en-US" sz="1200" dirty="0"/>
              <a:t>Tobacco-Liquor combo started in Feb and has shows a upward trend and has started evening out sales through the week. </a:t>
            </a:r>
            <a:r>
              <a:rPr lang="en-US" sz="1200" u="sng" dirty="0"/>
              <a:t>This is a positive trend to offer combos on weekdays.</a:t>
            </a:r>
          </a:p>
          <a:p>
            <a:pPr algn="l">
              <a:buClr>
                <a:srgbClr val="FF0000"/>
              </a:buClr>
            </a:pPr>
            <a:r>
              <a:rPr lang="en-US" sz="1200" dirty="0"/>
              <a:t>Customers opting for Combo seem to stay longer and order more there by promoting sales of other items. Overall this has had a positive impact as the upward trend continues even after the holidays</a:t>
            </a:r>
          </a:p>
          <a:p>
            <a:pPr algn="l">
              <a:buClr>
                <a:srgbClr val="FF0000"/>
              </a:buClr>
            </a:pPr>
            <a:endParaRPr lang="en-US" sz="1200" b="1" dirty="0"/>
          </a:p>
        </p:txBody>
      </p:sp>
      <p:pic>
        <p:nvPicPr>
          <p:cNvPr id="3" name="Picture 2"/>
          <p:cNvPicPr>
            <a:picLocks noChangeAspect="1"/>
          </p:cNvPicPr>
          <p:nvPr/>
        </p:nvPicPr>
        <p:blipFill>
          <a:blip r:embed="rId2"/>
          <a:stretch>
            <a:fillRect/>
          </a:stretch>
        </p:blipFill>
        <p:spPr>
          <a:xfrm>
            <a:off x="5030115" y="1488628"/>
            <a:ext cx="3982642" cy="1437425"/>
          </a:xfrm>
          <a:prstGeom prst="rect">
            <a:avLst/>
          </a:prstGeom>
        </p:spPr>
      </p:pic>
      <p:pic>
        <p:nvPicPr>
          <p:cNvPr id="10" name="Picture 9"/>
          <p:cNvPicPr>
            <a:picLocks noChangeAspect="1"/>
          </p:cNvPicPr>
          <p:nvPr/>
        </p:nvPicPr>
        <p:blipFill rotWithShape="1">
          <a:blip r:embed="rId3"/>
          <a:srcRect t="5428"/>
          <a:stretch/>
        </p:blipFill>
        <p:spPr>
          <a:xfrm>
            <a:off x="5793640" y="3029865"/>
            <a:ext cx="2443280" cy="2009956"/>
          </a:xfrm>
          <a:prstGeom prst="rect">
            <a:avLst/>
          </a:prstGeom>
        </p:spPr>
      </p:pic>
    </p:spTree>
    <p:extLst>
      <p:ext uri="{BB962C8B-B14F-4D97-AF65-F5344CB8AC3E}">
        <p14:creationId xmlns:p14="http://schemas.microsoft.com/office/powerpoint/2010/main" val="157953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1786</Words>
  <Application>Microsoft Office PowerPoint</Application>
  <PresentationFormat>On-screen Show (16:9)</PresentationFormat>
  <Paragraphs>290</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MS PGothic</vt:lpstr>
      <vt:lpstr>Arial</vt:lpstr>
      <vt:lpstr>Calibri</vt:lpstr>
      <vt:lpstr>Gotham Medium</vt:lpstr>
      <vt:lpstr>Times New Roman</vt:lpstr>
      <vt:lpstr>Office Theme</vt:lpstr>
      <vt:lpstr>Packager Shell Object</vt:lpstr>
      <vt:lpstr>MARKETING AND RETAIL ANALYTICS   </vt:lpstr>
      <vt:lpstr>Introduction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Menu Analysis</vt:lpstr>
      <vt:lpstr>PowerPoint Presentation</vt:lpstr>
      <vt:lpstr>PowerPoint Presentation</vt:lpstr>
      <vt:lpstr>PowerPoint Presentation</vt:lpstr>
      <vt:lpstr>PowerPoint Presentation</vt:lpstr>
      <vt:lpstr>PowerPoint Presentation</vt:lpstr>
      <vt:lpstr>Menu Analysis</vt:lpstr>
      <vt:lpstr>Price Analysis</vt:lpstr>
      <vt:lpstr>PowerPoint Presentation</vt:lpstr>
      <vt:lpstr>Price Analysis</vt:lpstr>
      <vt:lpstr>Price Analysis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BirenS</cp:lastModifiedBy>
  <cp:revision>143</cp:revision>
  <dcterms:created xsi:type="dcterms:W3CDTF">2013-08-21T19:17:07Z</dcterms:created>
  <dcterms:modified xsi:type="dcterms:W3CDTF">2018-05-31T17:22:24Z</dcterms:modified>
</cp:coreProperties>
</file>