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42" r:id="rId1"/>
  </p:sldMasterIdLst>
  <p:notesMasterIdLst>
    <p:notesMasterId r:id="rId12"/>
  </p:notesMasterIdLst>
  <p:sldIdLst>
    <p:sldId id="256" r:id="rId2"/>
    <p:sldId id="258" r:id="rId3"/>
    <p:sldId id="260" r:id="rId4"/>
    <p:sldId id="262" r:id="rId5"/>
    <p:sldId id="261"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7957F-D906-4343-ADE8-045B735EC84B}" type="datetimeFigureOut">
              <a:rPr lang="en-IN" smtClean="0"/>
              <a:t>09-07-2018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483E46-EEF4-4DC2-9280-64675C63E3CD}" type="slidenum">
              <a:rPr lang="en-IN" smtClean="0"/>
              <a:t>‹#›</a:t>
            </a:fld>
            <a:endParaRPr lang="en-IN"/>
          </a:p>
        </p:txBody>
      </p:sp>
    </p:spTree>
    <p:extLst>
      <p:ext uri="{BB962C8B-B14F-4D97-AF65-F5344CB8AC3E}">
        <p14:creationId xmlns:p14="http://schemas.microsoft.com/office/powerpoint/2010/main" val="295437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FF6FF760-14C2-45D8-80B1-0BDB2D1988FB}" type="datetime1">
              <a:rPr lang="en-US" smtClean="0"/>
              <a:t>7/9/2018</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BABI SCLA - Group 2</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372193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DDC6417-DCCC-4CF3-BD0E-48CA65F9942E}" type="datetime1">
              <a:rPr lang="en-US" smtClean="0"/>
              <a:t>7/9/2018</a:t>
            </a:fld>
            <a:endParaRPr lang="en-US" dirty="0"/>
          </a:p>
        </p:txBody>
      </p:sp>
      <p:sp>
        <p:nvSpPr>
          <p:cNvPr id="6" name="Footer Placeholder 5"/>
          <p:cNvSpPr>
            <a:spLocks noGrp="1"/>
          </p:cNvSpPr>
          <p:nvPr>
            <p:ph type="ftr" sz="quarter" idx="11"/>
          </p:nvPr>
        </p:nvSpPr>
        <p:spPr/>
        <p:txBody>
          <a:bodyPr/>
          <a:lstStyle/>
          <a:p>
            <a:r>
              <a:rPr lang="en-US"/>
              <a:t>BABI SCLA - Group 2</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167402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DDC6417-DCCC-4CF3-BD0E-48CA65F9942E}" type="datetime1">
              <a:rPr lang="en-US" smtClean="0"/>
              <a:t>7/9/2018</a:t>
            </a:fld>
            <a:endParaRPr lang="en-US" dirty="0"/>
          </a:p>
        </p:txBody>
      </p:sp>
      <p:sp>
        <p:nvSpPr>
          <p:cNvPr id="5" name="Footer Placeholder 4"/>
          <p:cNvSpPr>
            <a:spLocks noGrp="1"/>
          </p:cNvSpPr>
          <p:nvPr>
            <p:ph type="ftr" sz="quarter" idx="11"/>
          </p:nvPr>
        </p:nvSpPr>
        <p:spPr/>
        <p:txBody>
          <a:bodyPr/>
          <a:lstStyle/>
          <a:p>
            <a:r>
              <a:rPr lang="en-US"/>
              <a:t>BABI SCLA - Group 2</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026406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DDC6417-DCCC-4CF3-BD0E-48CA65F9942E}" type="datetime1">
              <a:rPr lang="en-US" smtClean="0"/>
              <a:t>7/9/2018</a:t>
            </a:fld>
            <a:endParaRPr lang="en-US" dirty="0"/>
          </a:p>
        </p:txBody>
      </p:sp>
      <p:sp>
        <p:nvSpPr>
          <p:cNvPr id="5" name="Footer Placeholder 4"/>
          <p:cNvSpPr>
            <a:spLocks noGrp="1"/>
          </p:cNvSpPr>
          <p:nvPr>
            <p:ph type="ftr" sz="quarter" idx="11"/>
          </p:nvPr>
        </p:nvSpPr>
        <p:spPr/>
        <p:txBody>
          <a:bodyPr/>
          <a:lstStyle/>
          <a:p>
            <a:r>
              <a:rPr lang="en-US"/>
              <a:t>BABI SCLA - Group 2</a:t>
            </a:r>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93345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DC6417-DCCC-4CF3-BD0E-48CA65F9942E}" type="datetime1">
              <a:rPr lang="en-US" smtClean="0"/>
              <a:t>7/9/2018</a:t>
            </a:fld>
            <a:endParaRPr lang="en-US" dirty="0"/>
          </a:p>
        </p:txBody>
      </p:sp>
      <p:sp>
        <p:nvSpPr>
          <p:cNvPr id="5" name="Footer Placeholder 4"/>
          <p:cNvSpPr>
            <a:spLocks noGrp="1"/>
          </p:cNvSpPr>
          <p:nvPr>
            <p:ph type="ftr" sz="quarter" idx="11"/>
          </p:nvPr>
        </p:nvSpPr>
        <p:spPr/>
        <p:txBody>
          <a:bodyPr/>
          <a:lstStyle/>
          <a:p>
            <a:r>
              <a:rPr lang="en-US"/>
              <a:t>BABI SCLA - Group 2</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769064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DDC6417-DCCC-4CF3-BD0E-48CA65F9942E}" type="datetime1">
              <a:rPr lang="en-US" smtClean="0"/>
              <a:t>7/9/2018</a:t>
            </a:fld>
            <a:endParaRPr lang="en-US" dirty="0"/>
          </a:p>
        </p:txBody>
      </p:sp>
      <p:sp>
        <p:nvSpPr>
          <p:cNvPr id="8" name="Footer Placeholder 7"/>
          <p:cNvSpPr>
            <a:spLocks noGrp="1"/>
          </p:cNvSpPr>
          <p:nvPr>
            <p:ph type="ftr" sz="quarter" idx="11"/>
          </p:nvPr>
        </p:nvSpPr>
        <p:spPr/>
        <p:txBody>
          <a:bodyPr/>
          <a:lstStyle/>
          <a:p>
            <a:r>
              <a:rPr lang="en-US"/>
              <a:t>BABI SCLA - Group 2</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561451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DDC6417-DCCC-4CF3-BD0E-48CA65F9942E}" type="datetime1">
              <a:rPr lang="en-US" smtClean="0"/>
              <a:t>7/9/2018</a:t>
            </a:fld>
            <a:endParaRPr lang="en-US" dirty="0"/>
          </a:p>
        </p:txBody>
      </p:sp>
      <p:sp>
        <p:nvSpPr>
          <p:cNvPr id="8" name="Footer Placeholder 7"/>
          <p:cNvSpPr>
            <a:spLocks noGrp="1"/>
          </p:cNvSpPr>
          <p:nvPr>
            <p:ph type="ftr" sz="quarter" idx="11"/>
          </p:nvPr>
        </p:nvSpPr>
        <p:spPr/>
        <p:txBody>
          <a:bodyPr/>
          <a:lstStyle/>
          <a:p>
            <a:r>
              <a:rPr lang="en-US"/>
              <a:t>BABI SCLA - Group 2</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371642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DC6417-DCCC-4CF3-BD0E-48CA65F9942E}" type="datetime1">
              <a:rPr lang="en-US" smtClean="0"/>
              <a:t>7/9/2018</a:t>
            </a:fld>
            <a:endParaRPr lang="en-US" dirty="0"/>
          </a:p>
        </p:txBody>
      </p:sp>
      <p:sp>
        <p:nvSpPr>
          <p:cNvPr id="5" name="Footer Placeholder 4"/>
          <p:cNvSpPr>
            <a:spLocks noGrp="1"/>
          </p:cNvSpPr>
          <p:nvPr>
            <p:ph type="ftr" sz="quarter" idx="11"/>
          </p:nvPr>
        </p:nvSpPr>
        <p:spPr/>
        <p:txBody>
          <a:bodyPr/>
          <a:lstStyle/>
          <a:p>
            <a:r>
              <a:rPr lang="en-US"/>
              <a:t>BABI SCLA - Group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7481101"/>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DC6417-DCCC-4CF3-BD0E-48CA65F9942E}" type="datetime1">
              <a:rPr lang="en-US" smtClean="0"/>
              <a:t>7/9/2018</a:t>
            </a:fld>
            <a:endParaRPr lang="en-US" dirty="0"/>
          </a:p>
        </p:txBody>
      </p:sp>
      <p:sp>
        <p:nvSpPr>
          <p:cNvPr id="5" name="Footer Placeholder 4"/>
          <p:cNvSpPr>
            <a:spLocks noGrp="1"/>
          </p:cNvSpPr>
          <p:nvPr>
            <p:ph type="ftr" sz="quarter" idx="11"/>
          </p:nvPr>
        </p:nvSpPr>
        <p:spPr/>
        <p:txBody>
          <a:bodyPr/>
          <a:lstStyle/>
          <a:p>
            <a:r>
              <a:rPr lang="en-US"/>
              <a:t>BABI SCLA - Group 2</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935692"/>
      </p:ext>
    </p:extLst>
  </p:cSld>
  <p:clrMapOvr>
    <a:masterClrMapping/>
  </p:clrMapOvr>
  <p:hf hd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DC6417-DCCC-4CF3-BD0E-48CA65F9942E}" type="datetime1">
              <a:rPr lang="en-US" smtClean="0"/>
              <a:t>7/9/2018</a:t>
            </a:fld>
            <a:endParaRPr lang="en-US" dirty="0"/>
          </a:p>
        </p:txBody>
      </p:sp>
      <p:sp>
        <p:nvSpPr>
          <p:cNvPr id="5" name="Footer Placeholder 4"/>
          <p:cNvSpPr>
            <a:spLocks noGrp="1"/>
          </p:cNvSpPr>
          <p:nvPr>
            <p:ph type="ftr" sz="quarter" idx="11"/>
          </p:nvPr>
        </p:nvSpPr>
        <p:spPr/>
        <p:txBody>
          <a:bodyPr/>
          <a:lstStyle/>
          <a:p>
            <a:r>
              <a:rPr lang="en-US"/>
              <a:t>BABI SCLA - Group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228075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13BC67-A3DD-4F55-9AA9-9421BB81C995}" type="datetime1">
              <a:rPr lang="en-US" smtClean="0"/>
              <a:t>7/9/2018</a:t>
            </a:fld>
            <a:endParaRPr lang="en-US" dirty="0"/>
          </a:p>
        </p:txBody>
      </p:sp>
      <p:sp>
        <p:nvSpPr>
          <p:cNvPr id="5" name="Footer Placeholder 4"/>
          <p:cNvSpPr>
            <a:spLocks noGrp="1"/>
          </p:cNvSpPr>
          <p:nvPr>
            <p:ph type="ftr" sz="quarter" idx="11"/>
          </p:nvPr>
        </p:nvSpPr>
        <p:spPr/>
        <p:txBody>
          <a:bodyPr/>
          <a:lstStyle/>
          <a:p>
            <a:r>
              <a:rPr lang="en-US"/>
              <a:t>BABI SCLA - Group 2</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542855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DC6417-DCCC-4CF3-BD0E-48CA65F9942E}" type="datetime1">
              <a:rPr lang="en-US" smtClean="0"/>
              <a:t>7/9/2018</a:t>
            </a:fld>
            <a:endParaRPr lang="en-US" dirty="0"/>
          </a:p>
        </p:txBody>
      </p:sp>
      <p:sp>
        <p:nvSpPr>
          <p:cNvPr id="6" name="Footer Placeholder 5"/>
          <p:cNvSpPr>
            <a:spLocks noGrp="1"/>
          </p:cNvSpPr>
          <p:nvPr>
            <p:ph type="ftr" sz="quarter" idx="11"/>
          </p:nvPr>
        </p:nvSpPr>
        <p:spPr/>
        <p:txBody>
          <a:bodyPr/>
          <a:lstStyle/>
          <a:p>
            <a:r>
              <a:rPr lang="en-US"/>
              <a:t>BABI SCLA - Group 2</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436123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DC6417-DCCC-4CF3-BD0E-48CA65F9942E}" type="datetime1">
              <a:rPr lang="en-US" smtClean="0"/>
              <a:t>7/9/2018</a:t>
            </a:fld>
            <a:endParaRPr lang="en-US" dirty="0"/>
          </a:p>
        </p:txBody>
      </p:sp>
      <p:sp>
        <p:nvSpPr>
          <p:cNvPr id="8" name="Footer Placeholder 7"/>
          <p:cNvSpPr>
            <a:spLocks noGrp="1"/>
          </p:cNvSpPr>
          <p:nvPr>
            <p:ph type="ftr" sz="quarter" idx="11"/>
          </p:nvPr>
        </p:nvSpPr>
        <p:spPr/>
        <p:txBody>
          <a:bodyPr/>
          <a:lstStyle/>
          <a:p>
            <a:r>
              <a:rPr lang="en-US"/>
              <a:t>BABI SCLA - Group 2</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04446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D96D47-F094-4798-973C-D722C876CD30}" type="datetime1">
              <a:rPr lang="en-US" smtClean="0"/>
              <a:t>7/9/2018</a:t>
            </a:fld>
            <a:endParaRPr lang="en-US" dirty="0"/>
          </a:p>
        </p:txBody>
      </p:sp>
      <p:sp>
        <p:nvSpPr>
          <p:cNvPr id="4" name="Footer Placeholder 3"/>
          <p:cNvSpPr>
            <a:spLocks noGrp="1"/>
          </p:cNvSpPr>
          <p:nvPr>
            <p:ph type="ftr" sz="quarter" idx="11"/>
          </p:nvPr>
        </p:nvSpPr>
        <p:spPr/>
        <p:txBody>
          <a:bodyPr/>
          <a:lstStyle/>
          <a:p>
            <a:r>
              <a:rPr lang="en-US"/>
              <a:t>BABI SCLA - Group 2</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3262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17B80-A8B0-4730-BE12-8F11BDE7E91E}" type="datetime1">
              <a:rPr lang="en-US" smtClean="0"/>
              <a:t>7/9/2018</a:t>
            </a:fld>
            <a:endParaRPr lang="en-US" dirty="0"/>
          </a:p>
        </p:txBody>
      </p:sp>
      <p:sp>
        <p:nvSpPr>
          <p:cNvPr id="3" name="Footer Placeholder 2"/>
          <p:cNvSpPr>
            <a:spLocks noGrp="1"/>
          </p:cNvSpPr>
          <p:nvPr>
            <p:ph type="ftr" sz="quarter" idx="11"/>
          </p:nvPr>
        </p:nvSpPr>
        <p:spPr/>
        <p:txBody>
          <a:bodyPr/>
          <a:lstStyle/>
          <a:p>
            <a:r>
              <a:rPr lang="en-US"/>
              <a:t>BABI SCLA - Group 2</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638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DDC6417-DCCC-4CF3-BD0E-48CA65F9942E}" type="datetime1">
              <a:rPr lang="en-US" smtClean="0"/>
              <a:t>7/9/2018</a:t>
            </a:fld>
            <a:endParaRPr lang="en-US" dirty="0"/>
          </a:p>
        </p:txBody>
      </p:sp>
      <p:sp>
        <p:nvSpPr>
          <p:cNvPr id="6" name="Footer Placeholder 5"/>
          <p:cNvSpPr>
            <a:spLocks noGrp="1"/>
          </p:cNvSpPr>
          <p:nvPr>
            <p:ph type="ftr" sz="quarter" idx="11"/>
          </p:nvPr>
        </p:nvSpPr>
        <p:spPr/>
        <p:txBody>
          <a:bodyPr/>
          <a:lstStyle/>
          <a:p>
            <a:r>
              <a:rPr lang="en-US"/>
              <a:t>BABI SCLA - Group 2</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860722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409C12-1D13-4F08-AA0D-0F9A4B3F4521}" type="datetime1">
              <a:rPr lang="en-US" smtClean="0"/>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9231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BDDC6417-DCCC-4CF3-BD0E-48CA65F9942E}" type="datetime1">
              <a:rPr lang="en-US" smtClean="0"/>
              <a:t>7/9/2018</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BABI SCLA - Group 2</a:t>
            </a:r>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9169723"/>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 id="2147483956" r:id="rId14"/>
    <p:sldLayoutId id="2147483957" r:id="rId15"/>
    <p:sldLayoutId id="2147483958" r:id="rId16"/>
    <p:sldLayoutId id="2147483959"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D7EC8-DBD9-4793-B739-F086EA6EE68D}"/>
              </a:ext>
            </a:extLst>
          </p:cNvPr>
          <p:cNvSpPr>
            <a:spLocks noGrp="1"/>
          </p:cNvSpPr>
          <p:nvPr>
            <p:ph type="ctrTitle"/>
          </p:nvPr>
        </p:nvSpPr>
        <p:spPr>
          <a:xfrm>
            <a:off x="1442906" y="1788454"/>
            <a:ext cx="9227890" cy="2098226"/>
          </a:xfrm>
        </p:spPr>
        <p:txBody>
          <a:bodyPr>
            <a:normAutofit/>
          </a:bodyPr>
          <a:lstStyle/>
          <a:p>
            <a:r>
              <a:rPr lang="en-IN" dirty="0"/>
              <a:t>Supply Chain &amp; Logistics Analytics</a:t>
            </a:r>
          </a:p>
        </p:txBody>
      </p:sp>
      <p:sp>
        <p:nvSpPr>
          <p:cNvPr id="3" name="Subtitle 2">
            <a:extLst>
              <a:ext uri="{FF2B5EF4-FFF2-40B4-BE49-F238E27FC236}">
                <a16:creationId xmlns:a16="http://schemas.microsoft.com/office/drawing/2014/main" id="{1BCE73FD-4E72-4D5E-9B00-6A62A298A314}"/>
              </a:ext>
            </a:extLst>
          </p:cNvPr>
          <p:cNvSpPr>
            <a:spLocks noGrp="1"/>
          </p:cNvSpPr>
          <p:nvPr>
            <p:ph type="subTitle" idx="1"/>
          </p:nvPr>
        </p:nvSpPr>
        <p:spPr/>
        <p:txBody>
          <a:bodyPr>
            <a:normAutofit/>
          </a:bodyPr>
          <a:lstStyle/>
          <a:p>
            <a:r>
              <a:rPr lang="en-IN" dirty="0"/>
              <a:t>Group Assignment</a:t>
            </a:r>
          </a:p>
          <a:p>
            <a:r>
              <a:rPr lang="en-IN" dirty="0"/>
              <a:t>Group – 2</a:t>
            </a:r>
          </a:p>
        </p:txBody>
      </p:sp>
    </p:spTree>
    <p:extLst>
      <p:ext uri="{BB962C8B-B14F-4D97-AF65-F5344CB8AC3E}">
        <p14:creationId xmlns:p14="http://schemas.microsoft.com/office/powerpoint/2010/main" val="710229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D6C0-A330-4BAA-A63D-85EE48EDC6F5}"/>
              </a:ext>
            </a:extLst>
          </p:cNvPr>
          <p:cNvSpPr>
            <a:spLocks noGrp="1"/>
          </p:cNvSpPr>
          <p:nvPr>
            <p:ph type="title"/>
          </p:nvPr>
        </p:nvSpPr>
        <p:spPr>
          <a:xfrm>
            <a:off x="1154953" y="687897"/>
            <a:ext cx="10363130" cy="992735"/>
          </a:xfrm>
        </p:spPr>
        <p:txBody>
          <a:bodyPr>
            <a:normAutofit/>
          </a:bodyPr>
          <a:lstStyle/>
          <a:p>
            <a:r>
              <a:rPr lang="en-IN" dirty="0">
                <a:latin typeface="Calibri" panose="020F0502020204030204" pitchFamily="34" charset="0"/>
                <a:cs typeface="Calibri" panose="020F0502020204030204" pitchFamily="34" charset="0"/>
              </a:rPr>
              <a:t>Long Wang Sha Tan Ku Case Study</a:t>
            </a:r>
            <a:br>
              <a:rPr lang="en-IN" dirty="0">
                <a:latin typeface="Calibri" panose="020F0502020204030204" pitchFamily="34" charset="0"/>
                <a:cs typeface="Calibri" panose="020F0502020204030204" pitchFamily="34" charset="0"/>
              </a:rPr>
            </a:br>
            <a:r>
              <a:rPr lang="en-IN" sz="2000" dirty="0" smtClean="0">
                <a:latin typeface="Calibri" panose="020F0502020204030204" pitchFamily="34" charset="0"/>
                <a:cs typeface="Calibri" panose="020F0502020204030204" pitchFamily="34" charset="0"/>
              </a:rPr>
              <a:t>How OT,SCLA,SCMO and other courses helped in this Case Study </a:t>
            </a:r>
            <a:endParaRPr lang="en-IN" sz="2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6290E9A-1080-41E8-8EB3-025E328871D9}"/>
              </a:ext>
            </a:extLst>
          </p:cNvPr>
          <p:cNvSpPr>
            <a:spLocks noGrp="1"/>
          </p:cNvSpPr>
          <p:nvPr>
            <p:ph idx="1"/>
          </p:nvPr>
        </p:nvSpPr>
        <p:spPr>
          <a:xfrm>
            <a:off x="528359" y="2286900"/>
            <a:ext cx="11135284" cy="4104938"/>
          </a:xfrm>
        </p:spPr>
        <p:txBody>
          <a:bodyPr>
            <a:normAutofit/>
          </a:bodyPr>
          <a:lstStyle/>
          <a:p>
            <a:pPr marL="457200" lvl="1" indent="0" algn="just">
              <a:spcBef>
                <a:spcPts val="0"/>
              </a:spcBef>
              <a:buFont typeface="Wingdings" pitchFamily="2" charset="2"/>
              <a:buChar char="v"/>
            </a:pPr>
            <a:r>
              <a:rPr lang="en-IN" sz="1400" dirty="0" smtClean="0">
                <a:latin typeface="Calibri" panose="020F0502020204030204" pitchFamily="34" charset="0"/>
                <a:cs typeface="Calibri" panose="020F0502020204030204" pitchFamily="34" charset="0"/>
              </a:rPr>
              <a:t> Optimization means choosing a decision - out of a number of possible decisions- that best meets the specified targets.</a:t>
            </a:r>
          </a:p>
          <a:p>
            <a:pPr marL="457200" lvl="1" indent="0" algn="just">
              <a:spcBef>
                <a:spcPts val="0"/>
              </a:spcBef>
              <a:buNone/>
            </a:pPr>
            <a:r>
              <a:rPr lang="en-IN" sz="1400" dirty="0" smtClean="0">
                <a:latin typeface="Calibri" panose="020F0502020204030204" pitchFamily="34" charset="0"/>
                <a:cs typeface="Calibri" panose="020F0502020204030204" pitchFamily="34" charset="0"/>
              </a:rPr>
              <a:t>     </a:t>
            </a:r>
            <a:r>
              <a:rPr lang="en-IN" sz="1400" b="1" dirty="0" smtClean="0">
                <a:latin typeface="Calibri" panose="020F0502020204030204" pitchFamily="34" charset="0"/>
                <a:cs typeface="Calibri" panose="020F0502020204030204" pitchFamily="34" charset="0"/>
              </a:rPr>
              <a:t>Optimization Techniques (OT) through Linear programming </a:t>
            </a:r>
            <a:r>
              <a:rPr lang="en-IN" sz="1400" dirty="0" smtClean="0">
                <a:latin typeface="Calibri" panose="020F0502020204030204" pitchFamily="34" charset="0"/>
                <a:cs typeface="Calibri" panose="020F0502020204030204" pitchFamily="34" charset="0"/>
              </a:rPr>
              <a:t>has greatly helped us to come up with a solution to best meet the target of </a:t>
            </a:r>
          </a:p>
          <a:p>
            <a:pPr marL="457200" lvl="1" indent="0" algn="just">
              <a:spcBef>
                <a:spcPts val="0"/>
              </a:spcBef>
              <a:buNone/>
            </a:pPr>
            <a:r>
              <a:rPr lang="en-IN" sz="1400" dirty="0" smtClean="0">
                <a:latin typeface="Calibri" panose="020F0502020204030204" pitchFamily="34" charset="0"/>
                <a:cs typeface="Calibri" panose="020F0502020204030204" pitchFamily="34" charset="0"/>
              </a:rPr>
              <a:t>      maximizing the profit by minimizing the air freight cost and  maximizing contribution.</a:t>
            </a:r>
          </a:p>
          <a:p>
            <a:pPr marL="457200" lvl="1" indent="0" algn="just">
              <a:spcBef>
                <a:spcPts val="0"/>
              </a:spcBef>
              <a:buFont typeface="Wingdings" pitchFamily="2" charset="2"/>
              <a:buChar char="v"/>
            </a:pPr>
            <a:endParaRPr lang="en-IN" sz="1400" dirty="0" smtClean="0">
              <a:latin typeface="Calibri" panose="020F0502020204030204" pitchFamily="34" charset="0"/>
              <a:cs typeface="Calibri" panose="020F0502020204030204" pitchFamily="34" charset="0"/>
            </a:endParaRPr>
          </a:p>
          <a:p>
            <a:pPr marL="457200" lvl="1" indent="0" algn="just">
              <a:spcBef>
                <a:spcPts val="0"/>
              </a:spcBef>
              <a:buFont typeface="Wingdings" pitchFamily="2" charset="2"/>
              <a:buChar char="v"/>
            </a:pPr>
            <a:r>
              <a:rPr lang="en-IN" sz="1400" dirty="0" smtClean="0">
                <a:latin typeface="Calibri" panose="020F0502020204030204" pitchFamily="34" charset="0"/>
                <a:cs typeface="Calibri" panose="020F0502020204030204" pitchFamily="34" charset="0"/>
              </a:rPr>
              <a:t> Courses like </a:t>
            </a:r>
            <a:r>
              <a:rPr lang="en-IN" sz="1400" b="1" dirty="0" smtClean="0">
                <a:latin typeface="Calibri" panose="020F0502020204030204" pitchFamily="34" charset="0"/>
                <a:cs typeface="Calibri" panose="020F0502020204030204" pitchFamily="34" charset="0"/>
              </a:rPr>
              <a:t>SCLA,SCMO </a:t>
            </a:r>
            <a:r>
              <a:rPr lang="en-IN" sz="1400" dirty="0" smtClean="0">
                <a:latin typeface="Calibri" panose="020F0502020204030204" pitchFamily="34" charset="0"/>
                <a:cs typeface="Calibri" panose="020F0502020204030204" pitchFamily="34" charset="0"/>
              </a:rPr>
              <a:t>did help us to understand the basic concepts of supply chain.</a:t>
            </a:r>
          </a:p>
          <a:p>
            <a:pPr marL="457200" lvl="1" indent="0" algn="just">
              <a:spcBef>
                <a:spcPts val="0"/>
              </a:spcBef>
              <a:buNone/>
            </a:pPr>
            <a:r>
              <a:rPr lang="en-IN" sz="1400" dirty="0" smtClean="0">
                <a:latin typeface="Calibri" panose="020F0502020204030204" pitchFamily="34" charset="0"/>
                <a:cs typeface="Calibri" panose="020F0502020204030204" pitchFamily="34" charset="0"/>
              </a:rPr>
              <a:t>     Safety stock, Economic order quantity, stock out cost, Inventory holding cost are important factors </a:t>
            </a:r>
          </a:p>
          <a:p>
            <a:pPr marL="457200" lvl="1" indent="0" algn="just">
              <a:spcBef>
                <a:spcPts val="0"/>
              </a:spcBef>
              <a:buNone/>
            </a:pPr>
            <a:r>
              <a:rPr lang="en-IN" sz="1400" dirty="0" smtClean="0">
                <a:latin typeface="Calibri" panose="020F0502020204030204" pitchFamily="34" charset="0"/>
                <a:cs typeface="Calibri" panose="020F0502020204030204" pitchFamily="34" charset="0"/>
              </a:rPr>
              <a:t>     that  are continuously monitored in a supply chain business. Understanding these factors has helped us </a:t>
            </a:r>
          </a:p>
          <a:p>
            <a:pPr marL="457200" lvl="1" indent="0" algn="just">
              <a:spcBef>
                <a:spcPts val="0"/>
              </a:spcBef>
              <a:buNone/>
            </a:pPr>
            <a:r>
              <a:rPr lang="en-IN" sz="1400" dirty="0" smtClean="0">
                <a:latin typeface="Calibri" panose="020F0502020204030204" pitchFamily="34" charset="0"/>
                <a:cs typeface="Calibri" panose="020F0502020204030204" pitchFamily="34" charset="0"/>
              </a:rPr>
              <a:t>      evaluate the percentage of discount that could be offered as part of Early Bird discount scheme.</a:t>
            </a:r>
          </a:p>
          <a:p>
            <a:pPr marL="457200" lvl="1" indent="0" algn="just">
              <a:spcBef>
                <a:spcPts val="0"/>
              </a:spcBef>
              <a:buFont typeface="Wingdings" pitchFamily="2" charset="2"/>
              <a:buChar char="v"/>
            </a:pPr>
            <a:endParaRPr lang="en-IN" sz="1400" dirty="0" smtClean="0">
              <a:latin typeface="Calibri" panose="020F0502020204030204" pitchFamily="34" charset="0"/>
              <a:cs typeface="Calibri" panose="020F0502020204030204" pitchFamily="34" charset="0"/>
            </a:endParaRPr>
          </a:p>
          <a:p>
            <a:pPr marL="457200" lvl="1" indent="0" algn="just">
              <a:spcBef>
                <a:spcPts val="0"/>
              </a:spcBef>
              <a:buFont typeface="Wingdings" pitchFamily="2" charset="2"/>
              <a:buChar char="v"/>
            </a:pPr>
            <a:r>
              <a:rPr lang="en-IN" sz="1400" dirty="0" smtClean="0">
                <a:latin typeface="Calibri" panose="020F0502020204030204" pitchFamily="34" charset="0"/>
                <a:cs typeface="Calibri" panose="020F0502020204030204" pitchFamily="34" charset="0"/>
              </a:rPr>
              <a:t>Concept about </a:t>
            </a:r>
            <a:r>
              <a:rPr lang="en-IN" sz="1400" b="1" dirty="0" smtClean="0">
                <a:latin typeface="Calibri" panose="020F0502020204030204" pitchFamily="34" charset="0"/>
                <a:cs typeface="Calibri" panose="020F0502020204030204" pitchFamily="34" charset="0"/>
              </a:rPr>
              <a:t>Present value and future value </a:t>
            </a:r>
            <a:r>
              <a:rPr lang="en-IN" sz="1400" dirty="0" smtClean="0">
                <a:latin typeface="Calibri" panose="020F0502020204030204" pitchFamily="34" charset="0"/>
                <a:cs typeface="Calibri" panose="020F0502020204030204" pitchFamily="34" charset="0"/>
              </a:rPr>
              <a:t>of money , learned in Business Finance, has been applied to calculate depreciation cost and</a:t>
            </a:r>
          </a:p>
          <a:p>
            <a:pPr marL="457200" lvl="1" indent="0" algn="just">
              <a:spcBef>
                <a:spcPts val="0"/>
              </a:spcBef>
              <a:buNone/>
            </a:pPr>
            <a:r>
              <a:rPr lang="en-IN" sz="1400" dirty="0" smtClean="0">
                <a:latin typeface="Calibri" panose="020F0502020204030204" pitchFamily="34" charset="0"/>
                <a:cs typeface="Calibri" panose="020F0502020204030204" pitchFamily="34" charset="0"/>
              </a:rPr>
              <a:t>     provide an advice on the expansion strategy WH factory.</a:t>
            </a:r>
          </a:p>
          <a:p>
            <a:pPr marL="457200" lvl="1" indent="0" algn="just">
              <a:spcBef>
                <a:spcPts val="0"/>
              </a:spcBef>
              <a:buNone/>
            </a:pPr>
            <a:endParaRPr lang="en-IN" sz="1400" dirty="0" smtClean="0">
              <a:latin typeface="Calibri" panose="020F0502020204030204" pitchFamily="34" charset="0"/>
              <a:cs typeface="Calibri" panose="020F0502020204030204" pitchFamily="34" charset="0"/>
            </a:endParaRPr>
          </a:p>
          <a:p>
            <a:pPr marL="457200" lvl="1" indent="0" algn="just">
              <a:spcBef>
                <a:spcPts val="0"/>
              </a:spcBef>
              <a:buNone/>
            </a:pPr>
            <a:r>
              <a:rPr lang="en-IN" sz="1400" b="1" i="1" dirty="0" smtClean="0">
                <a:latin typeface="Calibri" panose="020F0502020204030204" pitchFamily="34" charset="0"/>
                <a:cs typeface="Calibri" panose="020F0502020204030204" pitchFamily="34" charset="0"/>
              </a:rPr>
              <a:t>     Overall this case study did give us an opportunity to apply the optimization technique to solve complex supply chain problems</a:t>
            </a:r>
          </a:p>
          <a:p>
            <a:pPr marL="457200" lvl="1" indent="0" algn="just">
              <a:spcBef>
                <a:spcPts val="0"/>
              </a:spcBef>
              <a:buNone/>
            </a:pPr>
            <a:r>
              <a:rPr lang="en-IN" sz="1400" b="1" i="1" dirty="0" smtClean="0">
                <a:latin typeface="Calibri" panose="020F0502020204030204" pitchFamily="34" charset="0"/>
                <a:cs typeface="Calibri" panose="020F0502020204030204" pitchFamily="34" charset="0"/>
              </a:rPr>
              <a:t>     and come up with realistic solutions.</a:t>
            </a:r>
          </a:p>
          <a:p>
            <a:pPr lvl="1" algn="just">
              <a:spcBef>
                <a:spcPts val="0"/>
              </a:spcBef>
              <a:buFont typeface="Wingdings" panose="05000000000000000000" pitchFamily="2" charset="2"/>
              <a:buChar char="Ø"/>
            </a:pPr>
            <a:endParaRPr lang="en-IN" sz="1400" dirty="0" smtClean="0">
              <a:latin typeface="Calibri" panose="020F0502020204030204" pitchFamily="34" charset="0"/>
              <a:cs typeface="Calibri" panose="020F0502020204030204" pitchFamily="34" charset="0"/>
            </a:endParaRPr>
          </a:p>
          <a:p>
            <a:pPr lvl="1" algn="just">
              <a:spcBef>
                <a:spcPts val="0"/>
              </a:spcBef>
              <a:buFont typeface="Wingdings" panose="05000000000000000000" pitchFamily="2" charset="2"/>
              <a:buChar char="Ø"/>
            </a:pPr>
            <a:endParaRPr lang="en-IN" sz="1200" dirty="0">
              <a:latin typeface="Calibri" panose="020F0502020204030204" pitchFamily="34" charset="0"/>
              <a:cs typeface="Calibri" panose="020F0502020204030204" pitchFamily="34" charset="0"/>
            </a:endParaRPr>
          </a:p>
          <a:p>
            <a:pPr lvl="1" algn="just">
              <a:spcBef>
                <a:spcPts val="0"/>
              </a:spcBef>
              <a:buFont typeface="Wingdings" panose="05000000000000000000" pitchFamily="2" charset="2"/>
              <a:buChar char="Ø"/>
            </a:pPr>
            <a:endParaRPr lang="en-IN" sz="1400" dirty="0" smtClean="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28F12840-1324-4E48-83A7-5E96AC3F087F}"/>
              </a:ext>
            </a:extLst>
          </p:cNvPr>
          <p:cNvSpPr>
            <a:spLocks noGrp="1"/>
          </p:cNvSpPr>
          <p:nvPr>
            <p:ph type="ftr" sz="quarter" idx="11"/>
          </p:nvPr>
        </p:nvSpPr>
        <p:spPr/>
        <p:txBody>
          <a:bodyPr/>
          <a:lstStyle/>
          <a:p>
            <a:r>
              <a:rPr lang="en-US">
                <a:latin typeface="Calibri" panose="020F0502020204030204" pitchFamily="34" charset="0"/>
                <a:cs typeface="Calibri" panose="020F0502020204030204" pitchFamily="34" charset="0"/>
              </a:rPr>
              <a:t>BABI SCLA - Group 2</a:t>
            </a:r>
            <a:endParaRPr lang="en-US"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EC1705B3-C2E8-4A99-BA4F-4770C30D145C}"/>
              </a:ext>
            </a:extLst>
          </p:cNvPr>
          <p:cNvSpPr>
            <a:spLocks noGrp="1"/>
          </p:cNvSpPr>
          <p:nvPr>
            <p:ph type="sldNum" sz="quarter" idx="12"/>
          </p:nvPr>
        </p:nvSpPr>
        <p:spPr/>
        <p:txBody>
          <a:bodyPr>
            <a:normAutofit/>
          </a:bodyPr>
          <a:lstStyle/>
          <a:p>
            <a:fld id="{D57F1E4F-1CFF-5643-939E-217C01CDF565}" type="slidenum">
              <a:rPr lang="en-US" smtClean="0">
                <a:latin typeface="Calibri" panose="020F0502020204030204" pitchFamily="34" charset="0"/>
                <a:cs typeface="Calibri" panose="020F0502020204030204" pitchFamily="34" charset="0"/>
              </a:rPr>
              <a:pPr/>
              <a:t>10</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9849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D6C0-A330-4BAA-A63D-85EE48EDC6F5}"/>
              </a:ext>
            </a:extLst>
          </p:cNvPr>
          <p:cNvSpPr>
            <a:spLocks noGrp="1"/>
          </p:cNvSpPr>
          <p:nvPr>
            <p:ph type="title"/>
          </p:nvPr>
        </p:nvSpPr>
        <p:spPr>
          <a:xfrm>
            <a:off x="1154953" y="687897"/>
            <a:ext cx="10363130" cy="992735"/>
          </a:xfrm>
        </p:spPr>
        <p:txBody>
          <a:bodyPr>
            <a:normAutofit/>
          </a:bodyPr>
          <a:lstStyle/>
          <a:p>
            <a:r>
              <a:rPr lang="en-IN" dirty="0">
                <a:latin typeface="Calibri" panose="020F0502020204030204" pitchFamily="34" charset="0"/>
                <a:cs typeface="Calibri" panose="020F0502020204030204" pitchFamily="34" charset="0"/>
              </a:rPr>
              <a:t>Long Wang Sha Tan Ku Case Study</a:t>
            </a:r>
            <a:br>
              <a:rPr lang="en-IN" dirty="0">
                <a:latin typeface="Calibri" panose="020F0502020204030204" pitchFamily="34" charset="0"/>
                <a:cs typeface="Calibri" panose="020F0502020204030204" pitchFamily="34" charset="0"/>
              </a:rPr>
            </a:br>
            <a:r>
              <a:rPr lang="en-IN" sz="2200" dirty="0">
                <a:latin typeface="Calibri" panose="020F0502020204030204" pitchFamily="34" charset="0"/>
                <a:cs typeface="Calibri" panose="020F0502020204030204" pitchFamily="34" charset="0"/>
              </a:rPr>
              <a:t>Question 1 (1/5)</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6290E9A-1080-41E8-8EB3-025E328871D9}"/>
              </a:ext>
            </a:extLst>
          </p:cNvPr>
          <p:cNvSpPr>
            <a:spLocks noGrp="1"/>
          </p:cNvSpPr>
          <p:nvPr>
            <p:ph idx="1"/>
          </p:nvPr>
        </p:nvSpPr>
        <p:spPr>
          <a:xfrm>
            <a:off x="528359" y="2286900"/>
            <a:ext cx="11135284" cy="4104938"/>
          </a:xfrm>
        </p:spPr>
        <p:txBody>
          <a:bodyPr>
            <a:normAutofit fontScale="92500" lnSpcReduction="10000"/>
          </a:bodyPr>
          <a:lstStyle/>
          <a:p>
            <a:pPr algn="just">
              <a:buFont typeface="Wingdings" panose="05000000000000000000" pitchFamily="2" charset="2"/>
              <a:buChar char="v"/>
            </a:pPr>
            <a:r>
              <a:rPr lang="en-IN" sz="1600" b="1" dirty="0">
                <a:latin typeface="Calibri" panose="020F0502020204030204" pitchFamily="34" charset="0"/>
                <a:cs typeface="Calibri" panose="020F0502020204030204" pitchFamily="34" charset="0"/>
              </a:rPr>
              <a:t>Problem Statement</a:t>
            </a:r>
          </a:p>
          <a:p>
            <a:pPr lvl="1" algn="just">
              <a:spcBef>
                <a:spcPts val="0"/>
              </a:spcBef>
              <a:buFont typeface="Wingdings" panose="05000000000000000000" pitchFamily="2" charset="2"/>
              <a:buChar char="Ø"/>
            </a:pPr>
            <a:r>
              <a:rPr lang="en-IN" sz="1400" dirty="0">
                <a:latin typeface="Calibri" panose="020F0502020204030204" pitchFamily="34" charset="0"/>
                <a:cs typeface="Calibri" panose="020F0502020204030204" pitchFamily="34" charset="0"/>
              </a:rPr>
              <a:t>How should customers’ order be allocated between the two factories in order to reduce the Air freight Cost and maximize the contribution. </a:t>
            </a:r>
          </a:p>
          <a:p>
            <a:pPr algn="just">
              <a:buFont typeface="Wingdings" panose="05000000000000000000" pitchFamily="2" charset="2"/>
              <a:buChar char="v"/>
            </a:pPr>
            <a:r>
              <a:rPr lang="en-IN" sz="1600" b="1" dirty="0">
                <a:latin typeface="Calibri" panose="020F0502020204030204" pitchFamily="34" charset="0"/>
                <a:cs typeface="Calibri" panose="020F0502020204030204" pitchFamily="34" charset="0"/>
              </a:rPr>
              <a:t>Data Sufficiency</a:t>
            </a:r>
          </a:p>
          <a:p>
            <a:pPr lvl="1" algn="just">
              <a:spcBef>
                <a:spcPts val="0"/>
              </a:spcBef>
              <a:buFont typeface="Wingdings" panose="05000000000000000000" pitchFamily="2" charset="2"/>
              <a:buChar char="Ø"/>
            </a:pPr>
            <a:r>
              <a:rPr lang="en-IN" sz="1400" dirty="0">
                <a:latin typeface="Calibri" panose="020F0502020204030204" pitchFamily="34" charset="0"/>
                <a:cs typeface="Calibri" panose="020F0502020204030204" pitchFamily="34" charset="0"/>
              </a:rPr>
              <a:t>There are two facilities near Shanghai </a:t>
            </a:r>
          </a:p>
          <a:p>
            <a:pPr marL="1257300" lvl="2" indent="-342900" algn="just">
              <a:spcBef>
                <a:spcPts val="0"/>
              </a:spcBef>
              <a:buFont typeface="+mj-lt"/>
              <a:buAutoNum type="arabicPeriod"/>
            </a:pPr>
            <a:r>
              <a:rPr lang="en-IN" sz="1200" dirty="0">
                <a:latin typeface="Calibri" panose="020F0502020204030204" pitchFamily="34" charset="0"/>
                <a:cs typeface="Calibri" panose="020F0502020204030204" pitchFamily="34" charset="0"/>
              </a:rPr>
              <a:t>Wuxi, China (WX) </a:t>
            </a:r>
          </a:p>
          <a:p>
            <a:pPr lvl="3" algn="just">
              <a:spcBef>
                <a:spcPts val="0"/>
              </a:spcBef>
              <a:buFont typeface="Arial" panose="020B0604020202020204" pitchFamily="34" charset="0"/>
              <a:buChar char="•"/>
            </a:pPr>
            <a:r>
              <a:rPr lang="en-IN" sz="1100" dirty="0">
                <a:latin typeface="Calibri" panose="020F0502020204030204" pitchFamily="34" charset="0"/>
                <a:cs typeface="Calibri" panose="020F0502020204030204" pitchFamily="34" charset="0"/>
              </a:rPr>
              <a:t>2600 sewing machines </a:t>
            </a:r>
          </a:p>
          <a:p>
            <a:pPr lvl="3" algn="just">
              <a:spcBef>
                <a:spcPts val="0"/>
              </a:spcBef>
              <a:buFont typeface="Arial" panose="020B0604020202020204" pitchFamily="34" charset="0"/>
              <a:buChar char="•"/>
            </a:pPr>
            <a:r>
              <a:rPr lang="en-IN" sz="1100" dirty="0">
                <a:latin typeface="Calibri" panose="020F0502020204030204" pitchFamily="34" charset="0"/>
                <a:cs typeface="Calibri" panose="020F0502020204030204" pitchFamily="34" charset="0"/>
              </a:rPr>
              <a:t>Transportation cost lower</a:t>
            </a:r>
          </a:p>
          <a:p>
            <a:pPr lvl="3" algn="just">
              <a:spcBef>
                <a:spcPts val="0"/>
              </a:spcBef>
              <a:buFont typeface="Arial" panose="020B0604020202020204" pitchFamily="34" charset="0"/>
              <a:buChar char="•"/>
            </a:pPr>
            <a:r>
              <a:rPr lang="en-IN" sz="1100" dirty="0">
                <a:latin typeface="Calibri" panose="020F0502020204030204" pitchFamily="34" charset="0"/>
                <a:cs typeface="Calibri" panose="020F0502020204030204" pitchFamily="34" charset="0"/>
              </a:rPr>
              <a:t>Minimum production quantity 200,000 (4,760,000) </a:t>
            </a:r>
          </a:p>
          <a:p>
            <a:pPr marL="1257300" lvl="2" indent="-342900" algn="just">
              <a:spcBef>
                <a:spcPts val="0"/>
              </a:spcBef>
              <a:buFont typeface="+mj-lt"/>
              <a:buAutoNum type="arabicPeriod"/>
            </a:pPr>
            <a:r>
              <a:rPr lang="en-IN" sz="1200" dirty="0">
                <a:latin typeface="Calibri" panose="020F0502020204030204" pitchFamily="34" charset="0"/>
                <a:cs typeface="Calibri" panose="020F0502020204030204" pitchFamily="34" charset="0"/>
              </a:rPr>
              <a:t>Wuhu, China (WH) </a:t>
            </a:r>
          </a:p>
          <a:p>
            <a:pPr lvl="3" algn="just">
              <a:spcBef>
                <a:spcPts val="0"/>
              </a:spcBef>
              <a:buFont typeface="Arial" panose="020B0604020202020204" pitchFamily="34" charset="0"/>
              <a:buChar char="•"/>
            </a:pPr>
            <a:r>
              <a:rPr lang="en-IN" sz="1100" dirty="0">
                <a:latin typeface="Calibri" panose="020F0502020204030204" pitchFamily="34" charset="0"/>
                <a:cs typeface="Calibri" panose="020F0502020204030204" pitchFamily="34" charset="0"/>
              </a:rPr>
              <a:t>1550 sewing machines </a:t>
            </a:r>
          </a:p>
          <a:p>
            <a:pPr lvl="3" algn="just">
              <a:spcBef>
                <a:spcPts val="0"/>
              </a:spcBef>
              <a:buFont typeface="Arial" panose="020B0604020202020204" pitchFamily="34" charset="0"/>
              <a:buChar char="•"/>
            </a:pPr>
            <a:r>
              <a:rPr lang="en-IN" sz="1100" dirty="0">
                <a:latin typeface="Calibri" panose="020F0502020204030204" pitchFamily="34" charset="0"/>
                <a:cs typeface="Calibri" panose="020F0502020204030204" pitchFamily="34" charset="0"/>
              </a:rPr>
              <a:t>Variable cost of production lower </a:t>
            </a:r>
          </a:p>
          <a:p>
            <a:pPr lvl="3" algn="just">
              <a:spcBef>
                <a:spcPts val="0"/>
              </a:spcBef>
              <a:buFont typeface="Arial" panose="020B0604020202020204" pitchFamily="34" charset="0"/>
              <a:buChar char="•"/>
            </a:pPr>
            <a:r>
              <a:rPr lang="en-IN" sz="1100" dirty="0">
                <a:latin typeface="Calibri" panose="020F0502020204030204" pitchFamily="34" charset="0"/>
                <a:cs typeface="Calibri" panose="020F0502020204030204" pitchFamily="34" charset="0"/>
              </a:rPr>
              <a:t>Minimum production quantity 100,000</a:t>
            </a:r>
          </a:p>
          <a:p>
            <a:pPr algn="just">
              <a:buFont typeface="Wingdings" panose="05000000000000000000" pitchFamily="2" charset="2"/>
              <a:buChar char="v"/>
            </a:pPr>
            <a:r>
              <a:rPr lang="en-IN" sz="1600" b="1" dirty="0">
                <a:latin typeface="Calibri" panose="020F0502020204030204" pitchFamily="34" charset="0"/>
                <a:cs typeface="Calibri" panose="020F0502020204030204" pitchFamily="34" charset="0"/>
              </a:rPr>
              <a:t>Assumptions</a:t>
            </a:r>
          </a:p>
          <a:p>
            <a:pPr lvl="1" algn="just">
              <a:spcBef>
                <a:spcPts val="0"/>
              </a:spcBef>
              <a:buFont typeface="Wingdings" panose="05000000000000000000" pitchFamily="2" charset="2"/>
              <a:buChar char="Ø"/>
            </a:pPr>
            <a:r>
              <a:rPr lang="en-IN" sz="1400" dirty="0">
                <a:latin typeface="Calibri" panose="020F0502020204030204" pitchFamily="34" charset="0"/>
                <a:cs typeface="Calibri" panose="020F0502020204030204" pitchFamily="34" charset="0"/>
              </a:rPr>
              <a:t>Average SAM per piece is considered as 23.8, as mentioned in Exhibit 6 and Average Revenue per 1000 SAM (in CNY) is considered as ¥1,018.71</a:t>
            </a:r>
          </a:p>
          <a:p>
            <a:pPr lvl="1" algn="just">
              <a:spcBef>
                <a:spcPts val="0"/>
              </a:spcBef>
              <a:buFont typeface="Wingdings" panose="05000000000000000000" pitchFamily="2" charset="2"/>
              <a:buChar char="Ø"/>
            </a:pPr>
            <a:r>
              <a:rPr lang="en-IN" sz="1400" dirty="0">
                <a:latin typeface="Calibri" panose="020F0502020204030204" pitchFamily="34" charset="0"/>
                <a:cs typeface="Calibri" panose="020F0502020204030204" pitchFamily="34" charset="0"/>
              </a:rPr>
              <a:t>The Capacity which was not met in a month is sent as Air Shipment in the next month</a:t>
            </a:r>
          </a:p>
          <a:p>
            <a:pPr lvl="1" algn="just">
              <a:spcBef>
                <a:spcPts val="0"/>
              </a:spcBef>
              <a:buFont typeface="Wingdings" panose="05000000000000000000" pitchFamily="2" charset="2"/>
              <a:buChar char="Ø"/>
            </a:pPr>
            <a:r>
              <a:rPr lang="en-IN" sz="1400" dirty="0">
                <a:latin typeface="Calibri" panose="020F0502020204030204" pitchFamily="34" charset="0"/>
                <a:cs typeface="Calibri" panose="020F0502020204030204" pitchFamily="34" charset="0"/>
              </a:rPr>
              <a:t>The calculations are conducted in Standard Allowed Minutes (SAM), production demand and capacity was calculated in SAM based on the data provided</a:t>
            </a:r>
          </a:p>
          <a:p>
            <a:pPr lvl="1" algn="just">
              <a:spcBef>
                <a:spcPts val="0"/>
              </a:spcBef>
              <a:buFont typeface="Wingdings" panose="05000000000000000000" pitchFamily="2" charset="2"/>
              <a:buChar char="Ø"/>
            </a:pPr>
            <a:r>
              <a:rPr lang="en-IN" sz="1400" dirty="0">
                <a:latin typeface="Calibri" panose="020F0502020204030204" pitchFamily="34" charset="0"/>
                <a:cs typeface="Calibri" panose="020F0502020204030204" pitchFamily="34" charset="0"/>
              </a:rPr>
              <a:t>Minimum of the Capacity from factories and capacity due to production restrictions is </a:t>
            </a:r>
            <a:r>
              <a:rPr lang="en-IN" sz="1400" dirty="0" smtClean="0">
                <a:latin typeface="Calibri" panose="020F0502020204030204" pitchFamily="34" charset="0"/>
                <a:cs typeface="Calibri" panose="020F0502020204030204" pitchFamily="34" charset="0"/>
              </a:rPr>
              <a:t>considered.</a:t>
            </a:r>
          </a:p>
          <a:p>
            <a:pPr lvl="1" algn="just">
              <a:spcBef>
                <a:spcPts val="0"/>
              </a:spcBef>
              <a:buFont typeface="Wingdings" panose="05000000000000000000" pitchFamily="2" charset="2"/>
              <a:buChar char="Ø"/>
            </a:pPr>
            <a:r>
              <a:rPr lang="en-US" sz="1400" dirty="0" smtClean="0">
                <a:latin typeface="Calibri" panose="020F0502020204030204" pitchFamily="34" charset="0"/>
                <a:cs typeface="Calibri" panose="020F0502020204030204" pitchFamily="34" charset="0"/>
              </a:rPr>
              <a:t>Orders </a:t>
            </a:r>
            <a:r>
              <a:rPr lang="en-US" sz="1400" dirty="0">
                <a:latin typeface="Calibri" panose="020F0502020204030204" pitchFamily="34" charset="0"/>
                <a:cs typeface="Calibri" panose="020F0502020204030204" pitchFamily="34" charset="0"/>
              </a:rPr>
              <a:t>that  </a:t>
            </a:r>
            <a:r>
              <a:rPr lang="en-US" sz="1400" dirty="0" smtClean="0">
                <a:latin typeface="Calibri" panose="020F0502020204030204" pitchFamily="34" charset="0"/>
                <a:cs typeface="Calibri" panose="020F0502020204030204" pitchFamily="34" charset="0"/>
              </a:rPr>
              <a:t>weren’t </a:t>
            </a:r>
            <a:r>
              <a:rPr lang="en-US" sz="1400" dirty="0">
                <a:latin typeface="Calibri" panose="020F0502020204030204" pitchFamily="34" charset="0"/>
                <a:cs typeface="Calibri" panose="020F0502020204030204" pitchFamily="34" charset="0"/>
              </a:rPr>
              <a:t>fulfilled last month are catered first</a:t>
            </a:r>
            <a:r>
              <a:rPr lang="en-US" sz="1400" dirty="0" smtClean="0">
                <a:latin typeface="Calibri" panose="020F0502020204030204" pitchFamily="34" charset="0"/>
                <a:cs typeface="Calibri" panose="020F0502020204030204" pitchFamily="34" charset="0"/>
              </a:rPr>
              <a:t>.</a:t>
            </a:r>
          </a:p>
          <a:p>
            <a:pPr lvl="1" algn="just">
              <a:spcBef>
                <a:spcPts val="0"/>
              </a:spcBef>
              <a:buFont typeface="Wingdings" panose="05000000000000000000" pitchFamily="2" charset="2"/>
              <a:buChar char="Ø"/>
            </a:pPr>
            <a:r>
              <a:rPr lang="en-US" sz="1400" dirty="0" smtClean="0">
                <a:latin typeface="Calibri" panose="020F0502020204030204" pitchFamily="34" charset="0"/>
                <a:cs typeface="Calibri" panose="020F0502020204030204" pitchFamily="34" charset="0"/>
              </a:rPr>
              <a:t>Although, we </a:t>
            </a:r>
            <a:r>
              <a:rPr lang="en-US" sz="1400" dirty="0">
                <a:latin typeface="Calibri" panose="020F0502020204030204" pitchFamily="34" charset="0"/>
                <a:cs typeface="Calibri" panose="020F0502020204030204" pitchFamily="34" charset="0"/>
              </a:rPr>
              <a:t>have worked on aggregated model, we have assumed that out of allocated demand the customer wise production restriction will be </a:t>
            </a:r>
            <a:r>
              <a:rPr lang="en-US" sz="1400" dirty="0" smtClean="0">
                <a:latin typeface="Calibri" panose="020F0502020204030204" pitchFamily="34" charset="0"/>
                <a:cs typeface="Calibri" panose="020F0502020204030204" pitchFamily="34" charset="0"/>
              </a:rPr>
              <a:t>followed.</a:t>
            </a:r>
          </a:p>
          <a:p>
            <a:pPr lvl="1" algn="just">
              <a:spcBef>
                <a:spcPts val="0"/>
              </a:spcBef>
              <a:buFont typeface="Wingdings" panose="05000000000000000000" pitchFamily="2" charset="2"/>
              <a:buChar char="Ø"/>
            </a:pPr>
            <a:endParaRPr lang="en-IN" sz="1400" dirty="0" smtClean="0">
              <a:latin typeface="Calibri" panose="020F0502020204030204" pitchFamily="34" charset="0"/>
              <a:cs typeface="Calibri" panose="020F0502020204030204" pitchFamily="34" charset="0"/>
            </a:endParaRPr>
          </a:p>
          <a:p>
            <a:pPr lvl="1" algn="just">
              <a:spcBef>
                <a:spcPts val="0"/>
              </a:spcBef>
              <a:buFont typeface="Wingdings" panose="05000000000000000000" pitchFamily="2" charset="2"/>
              <a:buChar char="Ø"/>
            </a:pPr>
            <a:endParaRPr lang="en-IN" sz="14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28F12840-1324-4E48-83A7-5E96AC3F087F}"/>
              </a:ext>
            </a:extLst>
          </p:cNvPr>
          <p:cNvSpPr>
            <a:spLocks noGrp="1"/>
          </p:cNvSpPr>
          <p:nvPr>
            <p:ph type="ftr" sz="quarter" idx="11"/>
          </p:nvPr>
        </p:nvSpPr>
        <p:spPr/>
        <p:txBody>
          <a:bodyPr/>
          <a:lstStyle/>
          <a:p>
            <a:r>
              <a:rPr lang="en-US">
                <a:latin typeface="Calibri" panose="020F0502020204030204" pitchFamily="34" charset="0"/>
                <a:cs typeface="Calibri" panose="020F0502020204030204" pitchFamily="34" charset="0"/>
              </a:rPr>
              <a:t>BABI SCLA - Group 2</a:t>
            </a:r>
            <a:endParaRPr lang="en-US"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EC1705B3-C2E8-4A99-BA4F-4770C30D145C}"/>
              </a:ext>
            </a:extLst>
          </p:cNvPr>
          <p:cNvSpPr>
            <a:spLocks noGrp="1"/>
          </p:cNvSpPr>
          <p:nvPr>
            <p:ph type="sldNum" sz="quarter" idx="12"/>
          </p:nvPr>
        </p:nvSpPr>
        <p:spPr/>
        <p:txBody>
          <a:bodyPr>
            <a:normAutofit/>
          </a:bodyPr>
          <a:lstStyle/>
          <a:p>
            <a:fld id="{D57F1E4F-1CFF-5643-939E-217C01CDF565}" type="slidenum">
              <a:rPr lang="en-US" smtClean="0">
                <a:latin typeface="Calibri" panose="020F0502020204030204" pitchFamily="34" charset="0"/>
                <a:cs typeface="Calibri" panose="020F0502020204030204" pitchFamily="34" charset="0"/>
              </a:rPr>
              <a:pPr/>
              <a:t>2</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8702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D6C0-A330-4BAA-A63D-85EE48EDC6F5}"/>
              </a:ext>
            </a:extLst>
          </p:cNvPr>
          <p:cNvSpPr>
            <a:spLocks noGrp="1"/>
          </p:cNvSpPr>
          <p:nvPr>
            <p:ph type="title"/>
          </p:nvPr>
        </p:nvSpPr>
        <p:spPr>
          <a:xfrm>
            <a:off x="1154953" y="687897"/>
            <a:ext cx="10363130" cy="992735"/>
          </a:xfrm>
        </p:spPr>
        <p:txBody>
          <a:bodyPr>
            <a:normAutofit/>
          </a:bodyPr>
          <a:lstStyle/>
          <a:p>
            <a:r>
              <a:rPr lang="en-IN" dirty="0">
                <a:latin typeface="Calibri" panose="020F0502020204030204" pitchFamily="34" charset="0"/>
                <a:cs typeface="Calibri" panose="020F0502020204030204" pitchFamily="34" charset="0"/>
              </a:rPr>
              <a:t>Long Wang Sha Tan Ku Case Study</a:t>
            </a:r>
            <a:br>
              <a:rPr lang="en-IN" dirty="0">
                <a:latin typeface="Calibri" panose="020F0502020204030204" pitchFamily="34" charset="0"/>
                <a:cs typeface="Calibri" panose="020F0502020204030204" pitchFamily="34" charset="0"/>
              </a:rPr>
            </a:br>
            <a:r>
              <a:rPr lang="en-IN" sz="2200" dirty="0">
                <a:latin typeface="Calibri" panose="020F0502020204030204" pitchFamily="34" charset="0"/>
                <a:cs typeface="Calibri" panose="020F0502020204030204" pitchFamily="34" charset="0"/>
              </a:rPr>
              <a:t>Question 1 (2/5)</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6290E9A-1080-41E8-8EB3-025E328871D9}"/>
              </a:ext>
            </a:extLst>
          </p:cNvPr>
          <p:cNvSpPr>
            <a:spLocks noGrp="1"/>
          </p:cNvSpPr>
          <p:nvPr>
            <p:ph idx="1"/>
          </p:nvPr>
        </p:nvSpPr>
        <p:spPr>
          <a:xfrm>
            <a:off x="528358" y="2286900"/>
            <a:ext cx="11135283" cy="4104938"/>
          </a:xfrm>
        </p:spPr>
        <p:txBody>
          <a:bodyPr>
            <a:normAutofit/>
          </a:bodyPr>
          <a:lstStyle/>
          <a:p>
            <a:pPr algn="just">
              <a:spcBef>
                <a:spcPts val="0"/>
              </a:spcBef>
              <a:buFont typeface="Wingdings" panose="05000000000000000000" pitchFamily="2" charset="2"/>
              <a:buChar char="v"/>
            </a:pPr>
            <a:r>
              <a:rPr lang="en-IN" sz="1600" b="1" dirty="0" smtClean="0">
                <a:latin typeface="Calibri" panose="020F0502020204030204" pitchFamily="34" charset="0"/>
                <a:cs typeface="Calibri" panose="020F0502020204030204" pitchFamily="34" charset="0"/>
              </a:rPr>
              <a:t>Approach</a:t>
            </a:r>
            <a:endParaRPr lang="en-IN" sz="1600" b="1" dirty="0">
              <a:latin typeface="Calibri" panose="020F0502020204030204" pitchFamily="34" charset="0"/>
              <a:cs typeface="Calibri" panose="020F0502020204030204" pitchFamily="34" charset="0"/>
            </a:endParaRPr>
          </a:p>
          <a:p>
            <a:pPr marL="0" indent="0" algn="just">
              <a:spcBef>
                <a:spcPts val="0"/>
              </a:spcBef>
              <a:buNone/>
            </a:pPr>
            <a:r>
              <a:rPr lang="en-IN" sz="1400" dirty="0">
                <a:latin typeface="Calibri" panose="020F0502020204030204" pitchFamily="34" charset="0"/>
                <a:cs typeface="Calibri" panose="020F0502020204030204" pitchFamily="34" charset="0"/>
              </a:rPr>
              <a:t>	We have taken a top down approach for solving the problem</a:t>
            </a:r>
          </a:p>
          <a:p>
            <a:pPr lvl="1" algn="just">
              <a:spcBef>
                <a:spcPts val="0"/>
              </a:spcBef>
              <a:buFont typeface="Wingdings" panose="05000000000000000000" pitchFamily="2" charset="2"/>
              <a:buChar char="Ø"/>
            </a:pPr>
            <a:r>
              <a:rPr lang="en-IN" sz="1200" dirty="0">
                <a:latin typeface="Calibri" panose="020F0502020204030204" pitchFamily="34" charset="0"/>
                <a:cs typeface="Calibri" panose="020F0502020204030204" pitchFamily="34" charset="0"/>
              </a:rPr>
              <a:t>Step 1: Identification of the Objective Statement</a:t>
            </a:r>
          </a:p>
          <a:p>
            <a:pPr marL="457200" lvl="1" indent="0" algn="just">
              <a:spcBef>
                <a:spcPts val="0"/>
              </a:spcBef>
              <a:buNone/>
            </a:pPr>
            <a:r>
              <a:rPr lang="en-IN" sz="1200" dirty="0">
                <a:latin typeface="Calibri" panose="020F0502020204030204" pitchFamily="34" charset="0"/>
                <a:cs typeface="Calibri" panose="020F0502020204030204" pitchFamily="34" charset="0"/>
              </a:rPr>
              <a:t>	To maximize profit and minimize the Air Freight Cost</a:t>
            </a:r>
          </a:p>
          <a:p>
            <a:pPr lvl="1" algn="just">
              <a:spcBef>
                <a:spcPts val="0"/>
              </a:spcBef>
              <a:buFont typeface="Wingdings" panose="05000000000000000000" pitchFamily="2" charset="2"/>
              <a:buChar char="Ø"/>
            </a:pPr>
            <a:r>
              <a:rPr lang="en-IN" sz="1200" dirty="0">
                <a:latin typeface="Calibri" panose="020F0502020204030204" pitchFamily="34" charset="0"/>
                <a:cs typeface="Calibri" panose="020F0502020204030204" pitchFamily="34" charset="0"/>
              </a:rPr>
              <a:t>Step 2: Identification of the Variables</a:t>
            </a:r>
          </a:p>
          <a:p>
            <a:pPr marL="914400" lvl="2" indent="0" algn="just">
              <a:spcBef>
                <a:spcPts val="0"/>
              </a:spcBef>
              <a:buNone/>
            </a:pPr>
            <a:r>
              <a:rPr lang="en-IN" sz="1200" dirty="0">
                <a:latin typeface="Calibri" panose="020F0502020204030204" pitchFamily="34" charset="0"/>
                <a:cs typeface="Calibri" panose="020F0502020204030204" pitchFamily="34" charset="0"/>
              </a:rPr>
              <a:t>To calculate the Profit, we need to calculate the Revenue and the Variable Cost</a:t>
            </a:r>
          </a:p>
          <a:p>
            <a:pPr lvl="1" algn="just">
              <a:spcBef>
                <a:spcPts val="0"/>
              </a:spcBef>
              <a:buFont typeface="Wingdings" panose="05000000000000000000" pitchFamily="2" charset="2"/>
              <a:buChar char="Ø"/>
            </a:pPr>
            <a:r>
              <a:rPr lang="en-IN" sz="1200" dirty="0">
                <a:latin typeface="Calibri" panose="020F0502020204030204" pitchFamily="34" charset="0"/>
                <a:cs typeface="Calibri" panose="020F0502020204030204" pitchFamily="34" charset="0"/>
              </a:rPr>
              <a:t>Step 3: Calculation of the Demand in terms of SAM and Supply / Capacity in terms of SAM</a:t>
            </a:r>
          </a:p>
        </p:txBody>
      </p:sp>
      <p:sp>
        <p:nvSpPr>
          <p:cNvPr id="4" name="Footer Placeholder 3">
            <a:extLst>
              <a:ext uri="{FF2B5EF4-FFF2-40B4-BE49-F238E27FC236}">
                <a16:creationId xmlns:a16="http://schemas.microsoft.com/office/drawing/2014/main" id="{28F12840-1324-4E48-83A7-5E96AC3F087F}"/>
              </a:ext>
            </a:extLst>
          </p:cNvPr>
          <p:cNvSpPr>
            <a:spLocks noGrp="1"/>
          </p:cNvSpPr>
          <p:nvPr>
            <p:ph type="ftr" sz="quarter" idx="11"/>
          </p:nvPr>
        </p:nvSpPr>
        <p:spPr/>
        <p:txBody>
          <a:bodyPr/>
          <a:lstStyle/>
          <a:p>
            <a:r>
              <a:rPr lang="en-US">
                <a:latin typeface="Calibri" panose="020F0502020204030204" pitchFamily="34" charset="0"/>
                <a:cs typeface="Calibri" panose="020F0502020204030204" pitchFamily="34" charset="0"/>
              </a:rPr>
              <a:t>BABI SCLA - Group 2</a:t>
            </a:r>
            <a:endParaRPr lang="en-US"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EC1705B3-C2E8-4A99-BA4F-4770C30D145C}"/>
              </a:ext>
            </a:extLst>
          </p:cNvPr>
          <p:cNvSpPr>
            <a:spLocks noGrp="1"/>
          </p:cNvSpPr>
          <p:nvPr>
            <p:ph type="sldNum" sz="quarter" idx="12"/>
          </p:nvPr>
        </p:nvSpPr>
        <p:spPr/>
        <p:txBody>
          <a:bodyPr>
            <a:normAutofit/>
          </a:bodyPr>
          <a:lstStyle/>
          <a:p>
            <a:fld id="{D57F1E4F-1CFF-5643-939E-217C01CDF565}" type="slidenum">
              <a:rPr lang="en-US" smtClean="0">
                <a:latin typeface="Calibri" panose="020F0502020204030204" pitchFamily="34" charset="0"/>
                <a:cs typeface="Calibri" panose="020F0502020204030204" pitchFamily="34" charset="0"/>
              </a:rPr>
              <a:pPr/>
              <a:t>3</a:t>
            </a:fld>
            <a:endParaRPr lang="en-US" dirty="0">
              <a:latin typeface="Calibri" panose="020F0502020204030204" pitchFamily="34" charset="0"/>
              <a:cs typeface="Calibri" panose="020F0502020204030204" pitchFamily="34" charset="0"/>
            </a:endParaRPr>
          </a:p>
        </p:txBody>
      </p:sp>
      <p:graphicFrame>
        <p:nvGraphicFramePr>
          <p:cNvPr id="8" name="Table 7">
            <a:extLst>
              <a:ext uri="{FF2B5EF4-FFF2-40B4-BE49-F238E27FC236}">
                <a16:creationId xmlns:a16="http://schemas.microsoft.com/office/drawing/2014/main" id="{77C1D925-8E99-4194-B5D7-76B8D1713C2D}"/>
              </a:ext>
            </a:extLst>
          </p:cNvPr>
          <p:cNvGraphicFramePr>
            <a:graphicFrameLocks noGrp="1"/>
          </p:cNvGraphicFramePr>
          <p:nvPr>
            <p:extLst>
              <p:ext uri="{D42A27DB-BD31-4B8C-83A1-F6EECF244321}">
                <p14:modId xmlns:p14="http://schemas.microsoft.com/office/powerpoint/2010/main" val="2049773645"/>
              </p:ext>
            </p:extLst>
          </p:nvPr>
        </p:nvGraphicFramePr>
        <p:xfrm>
          <a:off x="528358" y="3863009"/>
          <a:ext cx="11135287" cy="1818304"/>
        </p:xfrm>
        <a:graphic>
          <a:graphicData uri="http://schemas.openxmlformats.org/drawingml/2006/table">
            <a:tbl>
              <a:tblPr/>
              <a:tblGrid>
                <a:gridCol w="977043">
                  <a:extLst>
                    <a:ext uri="{9D8B030D-6E8A-4147-A177-3AD203B41FA5}">
                      <a16:colId xmlns:a16="http://schemas.microsoft.com/office/drawing/2014/main" val="954842859"/>
                    </a:ext>
                  </a:extLst>
                </a:gridCol>
                <a:gridCol w="677074">
                  <a:extLst>
                    <a:ext uri="{9D8B030D-6E8A-4147-A177-3AD203B41FA5}">
                      <a16:colId xmlns:a16="http://schemas.microsoft.com/office/drawing/2014/main" val="725910032"/>
                    </a:ext>
                  </a:extLst>
                </a:gridCol>
                <a:gridCol w="713498">
                  <a:extLst>
                    <a:ext uri="{9D8B030D-6E8A-4147-A177-3AD203B41FA5}">
                      <a16:colId xmlns:a16="http://schemas.microsoft.com/office/drawing/2014/main" val="4195253859"/>
                    </a:ext>
                  </a:extLst>
                </a:gridCol>
                <a:gridCol w="685644">
                  <a:extLst>
                    <a:ext uri="{9D8B030D-6E8A-4147-A177-3AD203B41FA5}">
                      <a16:colId xmlns:a16="http://schemas.microsoft.com/office/drawing/2014/main" val="1842367533"/>
                    </a:ext>
                  </a:extLst>
                </a:gridCol>
                <a:gridCol w="685644">
                  <a:extLst>
                    <a:ext uri="{9D8B030D-6E8A-4147-A177-3AD203B41FA5}">
                      <a16:colId xmlns:a16="http://schemas.microsoft.com/office/drawing/2014/main" val="827340210"/>
                    </a:ext>
                  </a:extLst>
                </a:gridCol>
                <a:gridCol w="685644">
                  <a:extLst>
                    <a:ext uri="{9D8B030D-6E8A-4147-A177-3AD203B41FA5}">
                      <a16:colId xmlns:a16="http://schemas.microsoft.com/office/drawing/2014/main" val="4031495125"/>
                    </a:ext>
                  </a:extLst>
                </a:gridCol>
                <a:gridCol w="685644">
                  <a:extLst>
                    <a:ext uri="{9D8B030D-6E8A-4147-A177-3AD203B41FA5}">
                      <a16:colId xmlns:a16="http://schemas.microsoft.com/office/drawing/2014/main" val="3287924473"/>
                    </a:ext>
                  </a:extLst>
                </a:gridCol>
                <a:gridCol w="685644">
                  <a:extLst>
                    <a:ext uri="{9D8B030D-6E8A-4147-A177-3AD203B41FA5}">
                      <a16:colId xmlns:a16="http://schemas.microsoft.com/office/drawing/2014/main" val="2273527187"/>
                    </a:ext>
                  </a:extLst>
                </a:gridCol>
                <a:gridCol w="685644">
                  <a:extLst>
                    <a:ext uri="{9D8B030D-6E8A-4147-A177-3AD203B41FA5}">
                      <a16:colId xmlns:a16="http://schemas.microsoft.com/office/drawing/2014/main" val="805786601"/>
                    </a:ext>
                  </a:extLst>
                </a:gridCol>
                <a:gridCol w="685644">
                  <a:extLst>
                    <a:ext uri="{9D8B030D-6E8A-4147-A177-3AD203B41FA5}">
                      <a16:colId xmlns:a16="http://schemas.microsoft.com/office/drawing/2014/main" val="2370815964"/>
                    </a:ext>
                  </a:extLst>
                </a:gridCol>
                <a:gridCol w="685644">
                  <a:extLst>
                    <a:ext uri="{9D8B030D-6E8A-4147-A177-3AD203B41FA5}">
                      <a16:colId xmlns:a16="http://schemas.microsoft.com/office/drawing/2014/main" val="2292050384"/>
                    </a:ext>
                  </a:extLst>
                </a:gridCol>
                <a:gridCol w="685644">
                  <a:extLst>
                    <a:ext uri="{9D8B030D-6E8A-4147-A177-3AD203B41FA5}">
                      <a16:colId xmlns:a16="http://schemas.microsoft.com/office/drawing/2014/main" val="2621661586"/>
                    </a:ext>
                  </a:extLst>
                </a:gridCol>
                <a:gridCol w="685644">
                  <a:extLst>
                    <a:ext uri="{9D8B030D-6E8A-4147-A177-3AD203B41FA5}">
                      <a16:colId xmlns:a16="http://schemas.microsoft.com/office/drawing/2014/main" val="3944165019"/>
                    </a:ext>
                  </a:extLst>
                </a:gridCol>
                <a:gridCol w="668503">
                  <a:extLst>
                    <a:ext uri="{9D8B030D-6E8A-4147-A177-3AD203B41FA5}">
                      <a16:colId xmlns:a16="http://schemas.microsoft.com/office/drawing/2014/main" val="2759479454"/>
                    </a:ext>
                  </a:extLst>
                </a:gridCol>
                <a:gridCol w="617079">
                  <a:extLst>
                    <a:ext uri="{9D8B030D-6E8A-4147-A177-3AD203B41FA5}">
                      <a16:colId xmlns:a16="http://schemas.microsoft.com/office/drawing/2014/main" val="1459250555"/>
                    </a:ext>
                  </a:extLst>
                </a:gridCol>
                <a:gridCol w="625650">
                  <a:extLst>
                    <a:ext uri="{9D8B030D-6E8A-4147-A177-3AD203B41FA5}">
                      <a16:colId xmlns:a16="http://schemas.microsoft.com/office/drawing/2014/main" val="3989019666"/>
                    </a:ext>
                  </a:extLst>
                </a:gridCol>
              </a:tblGrid>
              <a:tr h="123944">
                <a:tc gridSpan="16">
                  <a:txBody>
                    <a:bodyPr/>
                    <a:lstStyle/>
                    <a:p>
                      <a:pPr algn="ctr" fontAlgn="ctr"/>
                      <a:r>
                        <a:rPr lang="en-IN" sz="800" b="1" i="0" u="none" strike="noStrike">
                          <a:solidFill>
                            <a:srgbClr val="FFFFFF"/>
                          </a:solidFill>
                          <a:effectLst/>
                          <a:latin typeface="Calibri" panose="020F0502020204030204" pitchFamily="34" charset="0"/>
                        </a:rPr>
                        <a:t> Estimated SAM Required to meet Demand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0264276"/>
                  </a:ext>
                </a:extLst>
              </a:tr>
              <a:tr h="123944">
                <a:tc>
                  <a:txBody>
                    <a:bodyPr/>
                    <a:lstStyle/>
                    <a:p>
                      <a:pPr algn="ctr" fontAlgn="ctr"/>
                      <a:r>
                        <a:rPr lang="en-IN" sz="800" b="1" i="0" u="none" strike="noStrike">
                          <a:solidFill>
                            <a:srgbClr val="FFFFFF"/>
                          </a:solidFill>
                          <a:effectLst/>
                          <a:latin typeface="Calibri" panose="020F0502020204030204" pitchFamily="34" charset="0"/>
                        </a:rPr>
                        <a:t> Customer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1" i="0" u="none" strike="noStrike">
                          <a:solidFill>
                            <a:srgbClr val="FFFFFF"/>
                          </a:solidFill>
                          <a:effectLst/>
                          <a:latin typeface="Calibri" panose="020F0502020204030204" pitchFamily="34" charset="0"/>
                        </a:rPr>
                        <a:t> WX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1" i="0" u="none" strike="noStrike">
                          <a:solidFill>
                            <a:srgbClr val="FFFFFF"/>
                          </a:solidFill>
                          <a:effectLst/>
                          <a:latin typeface="Calibri" panose="020F0502020204030204" pitchFamily="34" charset="0"/>
                        </a:rPr>
                        <a:t> WH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1" i="0" u="none" strike="noStrike">
                          <a:solidFill>
                            <a:srgbClr val="FFFFFF"/>
                          </a:solidFill>
                          <a:effectLst/>
                          <a:latin typeface="Calibri" panose="020F0502020204030204" pitchFamily="34" charset="0"/>
                        </a:rPr>
                        <a:t> Oct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1" i="0" u="none" strike="noStrike">
                          <a:solidFill>
                            <a:srgbClr val="FFFFFF"/>
                          </a:solidFill>
                          <a:effectLst/>
                          <a:latin typeface="Calibri" panose="020F0502020204030204" pitchFamily="34" charset="0"/>
                        </a:rPr>
                        <a:t> Nov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1" i="0" u="none" strike="noStrike">
                          <a:solidFill>
                            <a:srgbClr val="FFFFFF"/>
                          </a:solidFill>
                          <a:effectLst/>
                          <a:latin typeface="Calibri" panose="020F0502020204030204" pitchFamily="34" charset="0"/>
                        </a:rPr>
                        <a:t> Dec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1" i="0" u="none" strike="noStrike">
                          <a:solidFill>
                            <a:srgbClr val="FFFFFF"/>
                          </a:solidFill>
                          <a:effectLst/>
                          <a:latin typeface="Calibri" panose="020F0502020204030204" pitchFamily="34" charset="0"/>
                        </a:rPr>
                        <a:t> Jan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1" i="0" u="none" strike="noStrike">
                          <a:solidFill>
                            <a:srgbClr val="FFFFFF"/>
                          </a:solidFill>
                          <a:effectLst/>
                          <a:latin typeface="Calibri" panose="020F0502020204030204" pitchFamily="34" charset="0"/>
                        </a:rPr>
                        <a:t> Feb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1" i="0" u="none" strike="noStrike">
                          <a:solidFill>
                            <a:srgbClr val="FFFFFF"/>
                          </a:solidFill>
                          <a:effectLst/>
                          <a:latin typeface="Calibri" panose="020F0502020204030204" pitchFamily="34" charset="0"/>
                        </a:rPr>
                        <a:t> Mar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1" i="0" u="none" strike="noStrike">
                          <a:solidFill>
                            <a:srgbClr val="FFFFFF"/>
                          </a:solidFill>
                          <a:effectLst/>
                          <a:latin typeface="Calibri" panose="020F0502020204030204" pitchFamily="34" charset="0"/>
                        </a:rPr>
                        <a:t> Apr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1" i="0" u="none" strike="noStrike">
                          <a:solidFill>
                            <a:srgbClr val="FFFFFF"/>
                          </a:solidFill>
                          <a:effectLst/>
                          <a:latin typeface="Calibri" panose="020F0502020204030204" pitchFamily="34" charset="0"/>
                        </a:rPr>
                        <a:t> May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1" i="0" u="none" strike="noStrike">
                          <a:solidFill>
                            <a:srgbClr val="FFFFFF"/>
                          </a:solidFill>
                          <a:effectLst/>
                          <a:latin typeface="Calibri" panose="020F0502020204030204" pitchFamily="34" charset="0"/>
                        </a:rPr>
                        <a:t> Jun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1" i="0" u="none" strike="noStrike">
                          <a:solidFill>
                            <a:srgbClr val="FFFFFF"/>
                          </a:solidFill>
                          <a:effectLst/>
                          <a:latin typeface="Calibri" panose="020F0502020204030204" pitchFamily="34" charset="0"/>
                        </a:rPr>
                        <a:t> Jul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1" i="0" u="none" strike="noStrike">
                          <a:solidFill>
                            <a:srgbClr val="FFFFFF"/>
                          </a:solidFill>
                          <a:effectLst/>
                          <a:latin typeface="Calibri" panose="020F0502020204030204" pitchFamily="34" charset="0"/>
                        </a:rPr>
                        <a:t> Aug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1" i="0" u="none" strike="noStrike">
                          <a:solidFill>
                            <a:srgbClr val="FFFFFF"/>
                          </a:solidFill>
                          <a:effectLst/>
                          <a:latin typeface="Calibri" panose="020F0502020204030204" pitchFamily="34" charset="0"/>
                        </a:rPr>
                        <a:t> Sep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1" i="0" u="none" strike="noStrike">
                          <a:solidFill>
                            <a:srgbClr val="FFFFFF"/>
                          </a:solidFill>
                          <a:effectLst/>
                          <a:latin typeface="Calibri" panose="020F0502020204030204" pitchFamily="34" charset="0"/>
                        </a:rPr>
                        <a:t> Total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4283363226"/>
                  </a:ext>
                </a:extLst>
              </a:tr>
              <a:tr h="109069">
                <a:tc>
                  <a:txBody>
                    <a:bodyPr/>
                    <a:lstStyle/>
                    <a:p>
                      <a:pPr algn="ctr" fontAlgn="ctr"/>
                      <a:r>
                        <a:rPr lang="en-IN" sz="700" b="0" i="0" u="none" strike="noStrike">
                          <a:solidFill>
                            <a:srgbClr val="000000"/>
                          </a:solidFill>
                          <a:effectLst/>
                          <a:latin typeface="Calibri" panose="020F0502020204030204" pitchFamily="34" charset="0"/>
                        </a:rPr>
                        <a:t>1</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1</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1</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3,077,400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3,077,400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5,000,775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6,154,800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9,616,875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10,001,550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10,770,900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9,232,200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7,693,500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4,616,100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3,846,750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3,846,750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76,935,000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1174271"/>
                  </a:ext>
                </a:extLst>
              </a:tr>
              <a:tr h="109069">
                <a:tc>
                  <a:txBody>
                    <a:bodyPr/>
                    <a:lstStyle/>
                    <a:p>
                      <a:pPr algn="ctr" fontAlgn="ctr"/>
                      <a:r>
                        <a:rPr lang="en-IN" sz="700" b="0" i="0" u="none" strike="noStrike">
                          <a:solidFill>
                            <a:srgbClr val="000000"/>
                          </a:solidFill>
                          <a:effectLst/>
                          <a:latin typeface="Calibri" panose="020F0502020204030204" pitchFamily="34" charset="0"/>
                        </a:rPr>
                        <a:t>2</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1</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1</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2,415,600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2,415,600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3,019,500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4,831,200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7,246,800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8,454,600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7,850,700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7,246,800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6,039,000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4,227,300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3,623,400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3,019,500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60,390,000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7093606"/>
                  </a:ext>
                </a:extLst>
              </a:tr>
              <a:tr h="109069">
                <a:tc>
                  <a:txBody>
                    <a:bodyPr/>
                    <a:lstStyle/>
                    <a:p>
                      <a:pPr algn="ctr" fontAlgn="ctr"/>
                      <a:r>
                        <a:rPr lang="en-IN" sz="700" b="0" i="0" u="none" strike="noStrike">
                          <a:solidFill>
                            <a:srgbClr val="000000"/>
                          </a:solidFill>
                          <a:effectLst/>
                          <a:latin typeface="Calibri" panose="020F0502020204030204" pitchFamily="34" charset="0"/>
                        </a:rPr>
                        <a:t>3</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0</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1</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4,060,800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7,614,000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10,152,000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10,152,000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10,152,000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5,076,000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3,553,200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50,760,000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140399"/>
                  </a:ext>
                </a:extLst>
              </a:tr>
              <a:tr h="109069">
                <a:tc>
                  <a:txBody>
                    <a:bodyPr/>
                    <a:lstStyle/>
                    <a:p>
                      <a:pPr algn="ctr" fontAlgn="ctr"/>
                      <a:r>
                        <a:rPr lang="en-IN" sz="700" b="0" i="0" u="none" strike="noStrike">
                          <a:solidFill>
                            <a:srgbClr val="000000"/>
                          </a:solidFill>
                          <a:effectLst/>
                          <a:latin typeface="Calibri" panose="020F0502020204030204" pitchFamily="34" charset="0"/>
                        </a:rPr>
                        <a:t>4</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1</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1</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4,968,000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4,968,000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7,452,000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9,936,000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9,936,000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7,452,000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4,968,000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49,680,000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045855"/>
                  </a:ext>
                </a:extLst>
              </a:tr>
              <a:tr h="109069">
                <a:tc>
                  <a:txBody>
                    <a:bodyPr/>
                    <a:lstStyle/>
                    <a:p>
                      <a:pPr algn="ctr" fontAlgn="ctr"/>
                      <a:r>
                        <a:rPr lang="en-IN" sz="700" b="0" i="0" u="none" strike="noStrike">
                          <a:solidFill>
                            <a:srgbClr val="000000"/>
                          </a:solidFill>
                          <a:effectLst/>
                          <a:latin typeface="Calibri" panose="020F0502020204030204" pitchFamily="34" charset="0"/>
                        </a:rPr>
                        <a:t>5</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1</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1</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5,062,500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7,593,750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10,125,000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8,859,375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7,593,750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6,328,125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5,062,500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50,625,000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71841"/>
                  </a:ext>
                </a:extLst>
              </a:tr>
              <a:tr h="109069">
                <a:tc>
                  <a:txBody>
                    <a:bodyPr/>
                    <a:lstStyle/>
                    <a:p>
                      <a:pPr algn="ctr" fontAlgn="ctr"/>
                      <a:r>
                        <a:rPr lang="en-IN" sz="700" b="0" i="0" u="none" strike="noStrike">
                          <a:solidFill>
                            <a:srgbClr val="000000"/>
                          </a:solidFill>
                          <a:effectLst/>
                          <a:latin typeface="Calibri" panose="020F0502020204030204" pitchFamily="34" charset="0"/>
                        </a:rPr>
                        <a:t>6</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1</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1</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2,173,500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3,260,250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6,520,500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6,520,500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8,694,000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6,520,500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5,433,750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4,347,000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43,470,000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6992377"/>
                  </a:ext>
                </a:extLst>
              </a:tr>
              <a:tr h="109069">
                <a:tc>
                  <a:txBody>
                    <a:bodyPr/>
                    <a:lstStyle/>
                    <a:p>
                      <a:pPr algn="ctr" fontAlgn="ctr"/>
                      <a:r>
                        <a:rPr lang="en-IN" sz="700" b="0" i="0" u="none" strike="noStrike">
                          <a:solidFill>
                            <a:srgbClr val="000000"/>
                          </a:solidFill>
                          <a:effectLst/>
                          <a:latin typeface="Calibri" panose="020F0502020204030204" pitchFamily="34" charset="0"/>
                        </a:rPr>
                        <a:t>7</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1</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0</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2,034,000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3,051,000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5,085,000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6,102,000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7,119,000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6,102,000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5,085,000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4,068,000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2,034,000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40,680,000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5976359"/>
                  </a:ext>
                </a:extLst>
              </a:tr>
              <a:tr h="109069">
                <a:tc>
                  <a:txBody>
                    <a:bodyPr/>
                    <a:lstStyle/>
                    <a:p>
                      <a:pPr algn="ctr" fontAlgn="ctr"/>
                      <a:r>
                        <a:rPr lang="en-IN" sz="700" b="0" i="0" u="none" strike="noStrike">
                          <a:solidFill>
                            <a:srgbClr val="000000"/>
                          </a:solidFill>
                          <a:effectLst/>
                          <a:latin typeface="Calibri" panose="020F0502020204030204" pitchFamily="34" charset="0"/>
                        </a:rPr>
                        <a:t>8</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1</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0</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1,596,400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3,991,000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5,986,500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7,183,800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6,385,600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5,986,500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3,991,000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2,793,700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1,995,500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39,910,000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7839695"/>
                  </a:ext>
                </a:extLst>
              </a:tr>
              <a:tr h="109069">
                <a:tc>
                  <a:txBody>
                    <a:bodyPr/>
                    <a:lstStyle/>
                    <a:p>
                      <a:pPr algn="ctr" fontAlgn="ctr"/>
                      <a:r>
                        <a:rPr lang="en-IN" sz="700" b="0" i="0" u="none" strike="noStrike">
                          <a:solidFill>
                            <a:srgbClr val="000000"/>
                          </a:solidFill>
                          <a:effectLst/>
                          <a:latin typeface="Calibri" panose="020F0502020204030204" pitchFamily="34" charset="0"/>
                        </a:rPr>
                        <a:t>9</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1</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1</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6,400,000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6,400,000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6,400,000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3,200,000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1,600,000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3,200,000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4,800,000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32,000,000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7253133"/>
                  </a:ext>
                </a:extLst>
              </a:tr>
              <a:tr h="109069">
                <a:tc>
                  <a:txBody>
                    <a:bodyPr/>
                    <a:lstStyle/>
                    <a:p>
                      <a:pPr algn="ctr" fontAlgn="ctr"/>
                      <a:r>
                        <a:rPr lang="en-IN" sz="700" b="0" i="0" u="none" strike="noStrike">
                          <a:solidFill>
                            <a:srgbClr val="000000"/>
                          </a:solidFill>
                          <a:effectLst/>
                          <a:latin typeface="Calibri" panose="020F0502020204030204" pitchFamily="34" charset="0"/>
                        </a:rPr>
                        <a:t>10</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0</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1</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759,600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506,400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1,266,000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2,025,600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3,291,600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3,544,800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4,051,200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3,798,000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2,025,600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1,772,400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1,266,000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1,012,800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25,320,000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2557113"/>
                  </a:ext>
                </a:extLst>
              </a:tr>
              <a:tr h="109069">
                <a:tc>
                  <a:txBody>
                    <a:bodyPr/>
                    <a:lstStyle/>
                    <a:p>
                      <a:pPr algn="ctr" fontAlgn="ctr"/>
                      <a:r>
                        <a:rPr lang="en-IN" sz="700" b="0" i="0" u="none" strike="noStrike">
                          <a:solidFill>
                            <a:srgbClr val="000000"/>
                          </a:solidFill>
                          <a:effectLst/>
                          <a:latin typeface="Calibri" panose="020F0502020204030204" pitchFamily="34" charset="0"/>
                        </a:rPr>
                        <a:t>Total</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12,652,600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12,399,400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21,490,175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40,605,150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59,523,025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            69,536,250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73,818,775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66,567,750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49,123,975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35,408,200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15,965,650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12,679,050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469,770,000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8630929"/>
                  </a:ext>
                </a:extLst>
              </a:tr>
              <a:tr h="109069">
                <a:tc gridSpan="3">
                  <a:txBody>
                    <a:bodyPr/>
                    <a:lstStyle/>
                    <a:p>
                      <a:pPr algn="ctr" fontAlgn="ctr"/>
                      <a:r>
                        <a:rPr lang="en-IN" sz="700" b="0" i="0" u="none" strike="noStrike">
                          <a:solidFill>
                            <a:srgbClr val="000000"/>
                          </a:solidFill>
                          <a:effectLst/>
                          <a:latin typeface="Calibri" panose="020F0502020204030204" pitchFamily="34" charset="0"/>
                        </a:rPr>
                        <a:t>Maximum Allowable SAM (WX)</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gn="ctr" fontAlgn="ctr"/>
                      <a:r>
                        <a:rPr lang="en-IN" sz="700" b="0" i="0" u="none" strike="noStrike">
                          <a:solidFill>
                            <a:srgbClr val="000000"/>
                          </a:solidFill>
                          <a:effectLst/>
                          <a:latin typeface="Calibri" panose="020F0502020204030204" pitchFamily="34" charset="0"/>
                        </a:rPr>
                        <a:t>            11,893,000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11,893,000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20,224,175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34,518,750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48,617,425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55,839,450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59,615,575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52,617,750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42,022,375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            30,082,600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14,699,650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11,666,250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951795"/>
                  </a:ext>
                </a:extLst>
              </a:tr>
              <a:tr h="109069">
                <a:tc gridSpan="3">
                  <a:txBody>
                    <a:bodyPr/>
                    <a:lstStyle/>
                    <a:p>
                      <a:pPr algn="ctr" fontAlgn="ctr"/>
                      <a:r>
                        <a:rPr lang="en-IN" sz="700" b="0" i="0" u="none" strike="noStrike">
                          <a:solidFill>
                            <a:srgbClr val="000000"/>
                          </a:solidFill>
                          <a:effectLst/>
                          <a:latin typeface="Calibri" panose="020F0502020204030204" pitchFamily="34" charset="0"/>
                        </a:rPr>
                        <a:t>Maximum Allowable SAM (WH)</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gn="ctr" fontAlgn="ctr"/>
                      <a:r>
                        <a:rPr lang="en-IN" sz="700" b="0" i="0" u="none" strike="noStrike">
                          <a:solidFill>
                            <a:srgbClr val="000000"/>
                          </a:solidFill>
                          <a:effectLst/>
                          <a:latin typeface="Calibri" panose="020F0502020204030204" pitchFamily="34" charset="0"/>
                        </a:rPr>
                        <a:t>            12,652,600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12,399,400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17,859,775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33,563,150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48,451,525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56,250,450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60,314,175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54,479,250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40,047,975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28,546,500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11,936,150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12,679,050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66148"/>
                  </a:ext>
                </a:extLst>
              </a:tr>
              <a:tr h="109069">
                <a:tc>
                  <a:txBody>
                    <a:bodyPr/>
                    <a:lstStyle/>
                    <a:p>
                      <a:pPr algn="ctr" fontAlgn="ctr"/>
                      <a:r>
                        <a:rPr lang="en-IN" sz="700" b="0" i="0" u="none" strike="noStrike">
                          <a:solidFill>
                            <a:srgbClr val="000000"/>
                          </a:solidFill>
                          <a:effectLst/>
                          <a:latin typeface="Calibri" panose="020F0502020204030204" pitchFamily="34" charset="0"/>
                        </a:rPr>
                        <a:t>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24,545,600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24,292,400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38,083,950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68,081,900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97,068,950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112,089,900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119,929,750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107,097,000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82,070,350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58,629,100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26,635,800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24,345,300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 </a:t>
                      </a:r>
                    </a:p>
                  </a:txBody>
                  <a:tcPr marL="5059" marR="5059" marT="50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2934839"/>
                  </a:ext>
                </a:extLst>
              </a:tr>
            </a:tbl>
          </a:graphicData>
        </a:graphic>
      </p:graphicFrame>
      <p:graphicFrame>
        <p:nvGraphicFramePr>
          <p:cNvPr id="10" name="Table 9">
            <a:extLst>
              <a:ext uri="{FF2B5EF4-FFF2-40B4-BE49-F238E27FC236}">
                <a16:creationId xmlns:a16="http://schemas.microsoft.com/office/drawing/2014/main" id="{21ACE978-FA67-4C24-8BF1-C6E37F4B3F46}"/>
              </a:ext>
            </a:extLst>
          </p:cNvPr>
          <p:cNvGraphicFramePr>
            <a:graphicFrameLocks noGrp="1"/>
          </p:cNvGraphicFramePr>
          <p:nvPr>
            <p:extLst>
              <p:ext uri="{D42A27DB-BD31-4B8C-83A1-F6EECF244321}">
                <p14:modId xmlns:p14="http://schemas.microsoft.com/office/powerpoint/2010/main" val="799886164"/>
              </p:ext>
            </p:extLst>
          </p:nvPr>
        </p:nvGraphicFramePr>
        <p:xfrm>
          <a:off x="528362" y="5760257"/>
          <a:ext cx="11135279" cy="668550"/>
        </p:xfrm>
        <a:graphic>
          <a:graphicData uri="http://schemas.openxmlformats.org/drawingml/2006/table">
            <a:tbl>
              <a:tblPr/>
              <a:tblGrid>
                <a:gridCol w="1104566">
                  <a:extLst>
                    <a:ext uri="{9D8B030D-6E8A-4147-A177-3AD203B41FA5}">
                      <a16:colId xmlns:a16="http://schemas.microsoft.com/office/drawing/2014/main" val="1101000206"/>
                    </a:ext>
                  </a:extLst>
                </a:gridCol>
                <a:gridCol w="765445">
                  <a:extLst>
                    <a:ext uri="{9D8B030D-6E8A-4147-A177-3AD203B41FA5}">
                      <a16:colId xmlns:a16="http://schemas.microsoft.com/office/drawing/2014/main" val="1263909462"/>
                    </a:ext>
                  </a:extLst>
                </a:gridCol>
                <a:gridCol w="806623">
                  <a:extLst>
                    <a:ext uri="{9D8B030D-6E8A-4147-A177-3AD203B41FA5}">
                      <a16:colId xmlns:a16="http://schemas.microsoft.com/office/drawing/2014/main" val="4098527224"/>
                    </a:ext>
                  </a:extLst>
                </a:gridCol>
                <a:gridCol w="770289">
                  <a:extLst>
                    <a:ext uri="{9D8B030D-6E8A-4147-A177-3AD203B41FA5}">
                      <a16:colId xmlns:a16="http://schemas.microsoft.com/office/drawing/2014/main" val="1190217794"/>
                    </a:ext>
                  </a:extLst>
                </a:gridCol>
                <a:gridCol w="770289">
                  <a:extLst>
                    <a:ext uri="{9D8B030D-6E8A-4147-A177-3AD203B41FA5}">
                      <a16:colId xmlns:a16="http://schemas.microsoft.com/office/drawing/2014/main" val="4161028978"/>
                    </a:ext>
                  </a:extLst>
                </a:gridCol>
                <a:gridCol w="770289">
                  <a:extLst>
                    <a:ext uri="{9D8B030D-6E8A-4147-A177-3AD203B41FA5}">
                      <a16:colId xmlns:a16="http://schemas.microsoft.com/office/drawing/2014/main" val="3957854240"/>
                    </a:ext>
                  </a:extLst>
                </a:gridCol>
                <a:gridCol w="770289">
                  <a:extLst>
                    <a:ext uri="{9D8B030D-6E8A-4147-A177-3AD203B41FA5}">
                      <a16:colId xmlns:a16="http://schemas.microsoft.com/office/drawing/2014/main" val="2610270528"/>
                    </a:ext>
                  </a:extLst>
                </a:gridCol>
                <a:gridCol w="770289">
                  <a:extLst>
                    <a:ext uri="{9D8B030D-6E8A-4147-A177-3AD203B41FA5}">
                      <a16:colId xmlns:a16="http://schemas.microsoft.com/office/drawing/2014/main" val="3133510745"/>
                    </a:ext>
                  </a:extLst>
                </a:gridCol>
                <a:gridCol w="770289">
                  <a:extLst>
                    <a:ext uri="{9D8B030D-6E8A-4147-A177-3AD203B41FA5}">
                      <a16:colId xmlns:a16="http://schemas.microsoft.com/office/drawing/2014/main" val="3787447208"/>
                    </a:ext>
                  </a:extLst>
                </a:gridCol>
                <a:gridCol w="770289">
                  <a:extLst>
                    <a:ext uri="{9D8B030D-6E8A-4147-A177-3AD203B41FA5}">
                      <a16:colId xmlns:a16="http://schemas.microsoft.com/office/drawing/2014/main" val="3367622886"/>
                    </a:ext>
                  </a:extLst>
                </a:gridCol>
                <a:gridCol w="770289">
                  <a:extLst>
                    <a:ext uri="{9D8B030D-6E8A-4147-A177-3AD203B41FA5}">
                      <a16:colId xmlns:a16="http://schemas.microsoft.com/office/drawing/2014/main" val="2681470869"/>
                    </a:ext>
                  </a:extLst>
                </a:gridCol>
                <a:gridCol w="770289">
                  <a:extLst>
                    <a:ext uri="{9D8B030D-6E8A-4147-A177-3AD203B41FA5}">
                      <a16:colId xmlns:a16="http://schemas.microsoft.com/office/drawing/2014/main" val="1840774888"/>
                    </a:ext>
                  </a:extLst>
                </a:gridCol>
                <a:gridCol w="770289">
                  <a:extLst>
                    <a:ext uri="{9D8B030D-6E8A-4147-A177-3AD203B41FA5}">
                      <a16:colId xmlns:a16="http://schemas.microsoft.com/office/drawing/2014/main" val="2063024275"/>
                    </a:ext>
                  </a:extLst>
                </a:gridCol>
                <a:gridCol w="755755">
                  <a:extLst>
                    <a:ext uri="{9D8B030D-6E8A-4147-A177-3AD203B41FA5}">
                      <a16:colId xmlns:a16="http://schemas.microsoft.com/office/drawing/2014/main" val="152182147"/>
                    </a:ext>
                  </a:extLst>
                </a:gridCol>
              </a:tblGrid>
              <a:tr h="113883">
                <a:tc gridSpan="14">
                  <a:txBody>
                    <a:bodyPr/>
                    <a:lstStyle/>
                    <a:p>
                      <a:pPr algn="ctr" fontAlgn="ctr"/>
                      <a:r>
                        <a:rPr lang="en-IN" sz="900" b="1" i="0" u="none" strike="noStrike">
                          <a:solidFill>
                            <a:srgbClr val="FFFFFF"/>
                          </a:solidFill>
                          <a:effectLst/>
                          <a:latin typeface="Calibri" panose="020F0502020204030204" pitchFamily="34" charset="0"/>
                        </a:rPr>
                        <a:t> Monthly Sewing Capacity (in SAM)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96749036"/>
                  </a:ext>
                </a:extLst>
              </a:tr>
              <a:tr h="113883">
                <a:tc>
                  <a:txBody>
                    <a:bodyPr/>
                    <a:lstStyle/>
                    <a:p>
                      <a:pPr algn="ctr" fontAlgn="ctr"/>
                      <a:r>
                        <a:rPr lang="en-IN" sz="900" b="1" i="0" u="none" strike="noStrike">
                          <a:solidFill>
                            <a:srgbClr val="FFFFFF"/>
                          </a:solidFill>
                          <a:effectLst/>
                          <a:latin typeface="Calibri" panose="020F0502020204030204" pitchFamily="34" charset="0"/>
                        </a:rPr>
                        <a:t> Factory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Oct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Nov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Dec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Jan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Feb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Mar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Apr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May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Jun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Jul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Aug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Sep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Total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3887430576"/>
                  </a:ext>
                </a:extLst>
              </a:tr>
              <a:tr h="113883">
                <a:tc>
                  <a:txBody>
                    <a:bodyPr/>
                    <a:lstStyle/>
                    <a:p>
                      <a:pPr algn="ctr" fontAlgn="ctr"/>
                      <a:r>
                        <a:rPr lang="en-IN" sz="800" b="0" i="0" u="none" strike="noStrike">
                          <a:solidFill>
                            <a:srgbClr val="000000"/>
                          </a:solidFill>
                          <a:effectLst/>
                          <a:latin typeface="Calibri" panose="020F0502020204030204" pitchFamily="34" charset="0"/>
                        </a:rPr>
                        <a:t>Wx factory</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29,203,000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26,957,000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29,203,000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31,674,000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34,459,000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38,954,000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37,456,000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37,456,000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37,456,000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dirty="0">
                          <a:solidFill>
                            <a:srgbClr val="000000"/>
                          </a:solidFill>
                          <a:effectLst/>
                          <a:latin typeface="Calibri" panose="020F0502020204030204" pitchFamily="34" charset="0"/>
                        </a:rPr>
                        <a:t>            36,220,000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31,590,000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28,080,000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398,708,000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3393755"/>
                  </a:ext>
                </a:extLst>
              </a:tr>
              <a:tr h="113883">
                <a:tc>
                  <a:txBody>
                    <a:bodyPr/>
                    <a:lstStyle/>
                    <a:p>
                      <a:pPr algn="ctr" fontAlgn="ctr"/>
                      <a:r>
                        <a:rPr lang="en-IN" sz="800" b="0" i="0" u="none" strike="noStrike">
                          <a:solidFill>
                            <a:srgbClr val="000000"/>
                          </a:solidFill>
                          <a:effectLst/>
                          <a:latin typeface="Calibri" panose="020F0502020204030204" pitchFamily="34" charset="0"/>
                        </a:rPr>
                        <a:t>WH Factory</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17,216,000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15,892,000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17,216,000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18,883,000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20,333,000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22,986,000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22,101,000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22,101,000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22,101,000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21,593,000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18,623,000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16,554,000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235,599,000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61799"/>
                  </a:ext>
                </a:extLst>
              </a:tr>
              <a:tr h="113883">
                <a:tc>
                  <a:txBody>
                    <a:bodyPr/>
                    <a:lstStyle/>
                    <a:p>
                      <a:pPr algn="ctr" fontAlgn="b"/>
                      <a:r>
                        <a:rPr lang="en-IN" sz="800" b="0" i="0" u="none" strike="noStrike">
                          <a:solidFill>
                            <a:srgbClr val="000000"/>
                          </a:solidFill>
                          <a:effectLst/>
                          <a:latin typeface="Calibri" panose="020F0502020204030204" pitchFamily="34" charset="0"/>
                        </a:rPr>
                        <a:t>Total Capacity</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rgbClr val="000000"/>
                          </a:solidFill>
                          <a:effectLst/>
                          <a:latin typeface="Calibri" panose="020F0502020204030204" pitchFamily="34" charset="0"/>
                        </a:rPr>
                        <a:t>           46,419,000 </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rgbClr val="000000"/>
                          </a:solidFill>
                          <a:effectLst/>
                          <a:latin typeface="Calibri" panose="020F0502020204030204" pitchFamily="34" charset="0"/>
                        </a:rPr>
                        <a:t>             42,849,000 </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rgbClr val="000000"/>
                          </a:solidFill>
                          <a:effectLst/>
                          <a:latin typeface="Calibri" panose="020F0502020204030204" pitchFamily="34" charset="0"/>
                        </a:rPr>
                        <a:t>            46,419,000 </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rgbClr val="000000"/>
                          </a:solidFill>
                          <a:effectLst/>
                          <a:latin typeface="Calibri" panose="020F0502020204030204" pitchFamily="34" charset="0"/>
                        </a:rPr>
                        <a:t>            50,557,000 </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rgbClr val="000000"/>
                          </a:solidFill>
                          <a:effectLst/>
                          <a:latin typeface="Calibri" panose="020F0502020204030204" pitchFamily="34" charset="0"/>
                        </a:rPr>
                        <a:t>            54,792,000 </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rgbClr val="000000"/>
                          </a:solidFill>
                          <a:effectLst/>
                          <a:latin typeface="Calibri" panose="020F0502020204030204" pitchFamily="34" charset="0"/>
                        </a:rPr>
                        <a:t>            61,940,000 </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rgbClr val="000000"/>
                          </a:solidFill>
                          <a:effectLst/>
                          <a:latin typeface="Calibri" panose="020F0502020204030204" pitchFamily="34" charset="0"/>
                        </a:rPr>
                        <a:t>            59,557,000 </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rgbClr val="000000"/>
                          </a:solidFill>
                          <a:effectLst/>
                          <a:latin typeface="Calibri" panose="020F0502020204030204" pitchFamily="34" charset="0"/>
                        </a:rPr>
                        <a:t>            59,557,000 </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rgbClr val="000000"/>
                          </a:solidFill>
                          <a:effectLst/>
                          <a:latin typeface="Calibri" panose="020F0502020204030204" pitchFamily="34" charset="0"/>
                        </a:rPr>
                        <a:t>            59,557,000 </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rgbClr val="000000"/>
                          </a:solidFill>
                          <a:effectLst/>
                          <a:latin typeface="Calibri" panose="020F0502020204030204" pitchFamily="34" charset="0"/>
                        </a:rPr>
                        <a:t>            57,813,000 </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rgbClr val="000000"/>
                          </a:solidFill>
                          <a:effectLst/>
                          <a:latin typeface="Calibri" panose="020F0502020204030204" pitchFamily="34" charset="0"/>
                        </a:rPr>
                        <a:t>            50,213,000 </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rgbClr val="000000"/>
                          </a:solidFill>
                          <a:effectLst/>
                          <a:latin typeface="Calibri" panose="020F0502020204030204" pitchFamily="34" charset="0"/>
                        </a:rPr>
                        <a:t>            44,634,000 </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800" b="0" i="0" u="none" strike="noStrike" dirty="0">
                          <a:solidFill>
                            <a:srgbClr val="000000"/>
                          </a:solidFill>
                          <a:effectLst/>
                          <a:latin typeface="Calibri" panose="020F0502020204030204" pitchFamily="34" charset="0"/>
                        </a:rPr>
                        <a:t>         634,307,000 </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513574"/>
                  </a:ext>
                </a:extLst>
              </a:tr>
            </a:tbl>
          </a:graphicData>
        </a:graphic>
      </p:graphicFrame>
    </p:spTree>
    <p:extLst>
      <p:ext uri="{BB962C8B-B14F-4D97-AF65-F5344CB8AC3E}">
        <p14:creationId xmlns:p14="http://schemas.microsoft.com/office/powerpoint/2010/main" val="1795568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D6C0-A330-4BAA-A63D-85EE48EDC6F5}"/>
              </a:ext>
            </a:extLst>
          </p:cNvPr>
          <p:cNvSpPr>
            <a:spLocks noGrp="1"/>
          </p:cNvSpPr>
          <p:nvPr>
            <p:ph type="title"/>
          </p:nvPr>
        </p:nvSpPr>
        <p:spPr>
          <a:xfrm>
            <a:off x="1154953" y="687897"/>
            <a:ext cx="10363130" cy="992735"/>
          </a:xfrm>
        </p:spPr>
        <p:txBody>
          <a:bodyPr>
            <a:normAutofit/>
          </a:bodyPr>
          <a:lstStyle/>
          <a:p>
            <a:r>
              <a:rPr lang="en-IN" dirty="0">
                <a:latin typeface="Calibri" panose="020F0502020204030204" pitchFamily="34" charset="0"/>
                <a:cs typeface="Calibri" panose="020F0502020204030204" pitchFamily="34" charset="0"/>
              </a:rPr>
              <a:t>Long Wang Sha Tan Ku Case Study</a:t>
            </a:r>
            <a:br>
              <a:rPr lang="en-IN" dirty="0">
                <a:latin typeface="Calibri" panose="020F0502020204030204" pitchFamily="34" charset="0"/>
                <a:cs typeface="Calibri" panose="020F0502020204030204" pitchFamily="34" charset="0"/>
              </a:rPr>
            </a:br>
            <a:r>
              <a:rPr lang="en-IN" sz="2200" dirty="0">
                <a:latin typeface="Calibri" panose="020F0502020204030204" pitchFamily="34" charset="0"/>
                <a:cs typeface="Calibri" panose="020F0502020204030204" pitchFamily="34" charset="0"/>
              </a:rPr>
              <a:t>Question 1 (3/5)</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6290E9A-1080-41E8-8EB3-025E328871D9}"/>
              </a:ext>
            </a:extLst>
          </p:cNvPr>
          <p:cNvSpPr>
            <a:spLocks noGrp="1"/>
          </p:cNvSpPr>
          <p:nvPr>
            <p:ph idx="1"/>
          </p:nvPr>
        </p:nvSpPr>
        <p:spPr>
          <a:xfrm>
            <a:off x="529830" y="2273417"/>
            <a:ext cx="11132340" cy="3501205"/>
          </a:xfrm>
        </p:spPr>
        <p:txBody>
          <a:bodyPr>
            <a:normAutofit fontScale="92500" lnSpcReduction="10000"/>
          </a:bodyPr>
          <a:lstStyle/>
          <a:p>
            <a:pPr algn="just">
              <a:spcBef>
                <a:spcPts val="0"/>
              </a:spcBef>
              <a:buFont typeface="Wingdings" panose="05000000000000000000" pitchFamily="2" charset="2"/>
              <a:buChar char="v"/>
            </a:pPr>
            <a:r>
              <a:rPr lang="en-IN" sz="1600" b="1" dirty="0">
                <a:latin typeface="Calibri" panose="020F0502020204030204" pitchFamily="34" charset="0"/>
                <a:cs typeface="Calibri" panose="020F0502020204030204" pitchFamily="34" charset="0"/>
              </a:rPr>
              <a:t>Approach (contd.)</a:t>
            </a:r>
          </a:p>
          <a:p>
            <a:pPr marL="571500" lvl="1" indent="-171450" algn="just">
              <a:spcBef>
                <a:spcPts val="0"/>
              </a:spcBef>
              <a:buFont typeface="Wingdings" panose="05000000000000000000" pitchFamily="2" charset="2"/>
              <a:buChar char="Ø"/>
            </a:pPr>
            <a:r>
              <a:rPr lang="en-IN" sz="1300" dirty="0">
                <a:latin typeface="Calibri" panose="020F0502020204030204" pitchFamily="34" charset="0"/>
                <a:cs typeface="Calibri" panose="020F0502020204030204" pitchFamily="34" charset="0"/>
              </a:rPr>
              <a:t>Step 4: For the month of July the Permitted capacity in the WX Factory is a total of 30,082,600 SAM, whereas the capacity is of 36,220,000 SAM, but since we have productions restrictions, we will only be producing for 30,082,600 SAM, limiting our capacity to  51,675,600 SAM.</a:t>
            </a:r>
          </a:p>
          <a:p>
            <a:pPr marL="571500" lvl="1" indent="-171450" algn="just">
              <a:spcBef>
                <a:spcPts val="0"/>
              </a:spcBef>
              <a:buFont typeface="Wingdings" panose="05000000000000000000" pitchFamily="2" charset="2"/>
              <a:buChar char="Ø"/>
            </a:pPr>
            <a:r>
              <a:rPr lang="en-IN" sz="1300" dirty="0">
                <a:latin typeface="Calibri" panose="020F0502020204030204" pitchFamily="34" charset="0"/>
                <a:cs typeface="Calibri" panose="020F0502020204030204" pitchFamily="34" charset="0"/>
              </a:rPr>
              <a:t>Step 5: Building Equation for Calculation</a:t>
            </a:r>
          </a:p>
          <a:p>
            <a:pPr marL="800100" lvl="2" indent="0" algn="just">
              <a:spcBef>
                <a:spcPts val="0"/>
              </a:spcBef>
              <a:buNone/>
            </a:pPr>
            <a:r>
              <a:rPr lang="en-IN" sz="1200" dirty="0">
                <a:latin typeface="Calibri" panose="020F0502020204030204" pitchFamily="34" charset="0"/>
                <a:cs typeface="Calibri" panose="020F0502020204030204" pitchFamily="34" charset="0"/>
              </a:rPr>
              <a:t>Supply Equations:</a:t>
            </a:r>
          </a:p>
          <a:p>
            <a:pPr marL="971550" lvl="2" indent="-171450" algn="just">
              <a:spcBef>
                <a:spcPts val="0"/>
              </a:spcBef>
              <a:buFont typeface="Arial" panose="020B0604020202020204" pitchFamily="34" charset="0"/>
              <a:buChar char="•"/>
            </a:pPr>
            <a:r>
              <a:rPr lang="en-IN" sz="1200" dirty="0">
                <a:latin typeface="Calibri" panose="020F0502020204030204" pitchFamily="34" charset="0"/>
                <a:cs typeface="Calibri" panose="020F0502020204030204" pitchFamily="34" charset="0"/>
              </a:rPr>
              <a:t>Production (in SAM) for the month of Oct, Nov, Dec and Jan for WH &amp; WX Factory &lt;= Supply / Capacity (in SAM) for the month of Oct, Nov, Dec and Jan for WH &amp; WX Factory, as Supply is less than demand</a:t>
            </a:r>
          </a:p>
          <a:p>
            <a:pPr marL="971550" lvl="2" indent="-171450" algn="just">
              <a:spcBef>
                <a:spcPts val="0"/>
              </a:spcBef>
              <a:buFont typeface="Arial" panose="020B0604020202020204" pitchFamily="34" charset="0"/>
              <a:buChar char="•"/>
            </a:pPr>
            <a:r>
              <a:rPr lang="en-IN" sz="1200" dirty="0">
                <a:latin typeface="Calibri" panose="020F0502020204030204" pitchFamily="34" charset="0"/>
                <a:cs typeface="Calibri" panose="020F0502020204030204" pitchFamily="34" charset="0"/>
              </a:rPr>
              <a:t>Production (in SAM) for the month of Feb, Mar, Apr, May, Jun and Jul for WH &amp; WX Factory = Supply / Capacity (in SAM) for the month of Feb, Mar, Apr, May, Jun and Jul for WH &amp; WX Factory, as demand is less than Supply</a:t>
            </a:r>
          </a:p>
          <a:p>
            <a:pPr marL="971550" lvl="2" indent="-171450" algn="just">
              <a:spcBef>
                <a:spcPts val="0"/>
              </a:spcBef>
              <a:buFont typeface="Arial" panose="020B0604020202020204" pitchFamily="34" charset="0"/>
              <a:buChar char="•"/>
            </a:pPr>
            <a:r>
              <a:rPr lang="en-IN" sz="1200" dirty="0">
                <a:latin typeface="Calibri" panose="020F0502020204030204" pitchFamily="34" charset="0"/>
                <a:cs typeface="Calibri" panose="020F0502020204030204" pitchFamily="34" charset="0"/>
              </a:rPr>
              <a:t>Production (in SAM) for the month of Aug and Sep for WH &amp; WX Factory &lt;= Supply / Capacity (in SAM) for the month of Aug &amp; Sep for WH &amp; WX Factory, as Supply is less than demand</a:t>
            </a:r>
          </a:p>
          <a:p>
            <a:pPr marL="971550" lvl="2" indent="-171450" algn="just">
              <a:spcBef>
                <a:spcPts val="0"/>
              </a:spcBef>
              <a:buFont typeface="Arial" panose="020B0604020202020204" pitchFamily="34" charset="0"/>
              <a:buChar char="•"/>
            </a:pPr>
            <a:endParaRPr lang="en-IN" sz="1200" dirty="0">
              <a:latin typeface="Calibri" panose="020F0502020204030204" pitchFamily="34" charset="0"/>
              <a:cs typeface="Calibri" panose="020F0502020204030204" pitchFamily="34" charset="0"/>
            </a:endParaRPr>
          </a:p>
          <a:p>
            <a:pPr marL="800100" lvl="2" indent="0" algn="just">
              <a:spcBef>
                <a:spcPts val="0"/>
              </a:spcBef>
              <a:buNone/>
            </a:pPr>
            <a:r>
              <a:rPr lang="en-IN" sz="1200" dirty="0">
                <a:latin typeface="Calibri" panose="020F0502020204030204" pitchFamily="34" charset="0"/>
                <a:cs typeface="Calibri" panose="020F0502020204030204" pitchFamily="34" charset="0"/>
              </a:rPr>
              <a:t>Demand Equations:</a:t>
            </a:r>
          </a:p>
          <a:p>
            <a:pPr marL="971550" lvl="2" indent="-171450" algn="just">
              <a:spcBef>
                <a:spcPts val="0"/>
              </a:spcBef>
              <a:buFont typeface="Arial" panose="020B0604020202020204" pitchFamily="34" charset="0"/>
              <a:buChar char="•"/>
            </a:pPr>
            <a:r>
              <a:rPr lang="en-IN" sz="1200" dirty="0">
                <a:latin typeface="Calibri" panose="020F0502020204030204" pitchFamily="34" charset="0"/>
                <a:cs typeface="Calibri" panose="020F0502020204030204" pitchFamily="34" charset="0"/>
              </a:rPr>
              <a:t>Total Quantity / Capacity Utilized (in SAM) for the month of Oct, Nov, Dec and Jan for WH &amp; WX Factory = Demand (in SAM) for the month of Oct, Nov, Dec and Jan for WH &amp; WX Factory, as Supply is less than demand</a:t>
            </a:r>
          </a:p>
          <a:p>
            <a:pPr marL="971550" lvl="2" indent="-171450" algn="just">
              <a:spcBef>
                <a:spcPts val="0"/>
              </a:spcBef>
              <a:buFont typeface="Arial" panose="020B0604020202020204" pitchFamily="34" charset="0"/>
              <a:buChar char="•"/>
            </a:pPr>
            <a:r>
              <a:rPr lang="en-IN" sz="1200" dirty="0">
                <a:latin typeface="Calibri" panose="020F0502020204030204" pitchFamily="34" charset="0"/>
                <a:cs typeface="Calibri" panose="020F0502020204030204" pitchFamily="34" charset="0"/>
              </a:rPr>
              <a:t>Total Quantity / Capacity Utilized (in SAM) for the month of Feb, Mar, Apr, May, Jun and Jul for WH &amp; WX Factory &lt;= Demand (in SAM) for the month of Feb, Mar, Apr, May, Jun and Jul for WH &amp; WX Factory, as Demand is less than Supply</a:t>
            </a:r>
          </a:p>
          <a:p>
            <a:pPr marL="971550" lvl="2" indent="-171450" algn="just">
              <a:spcBef>
                <a:spcPts val="0"/>
              </a:spcBef>
              <a:buFont typeface="Arial" panose="020B0604020202020204" pitchFamily="34" charset="0"/>
              <a:buChar char="•"/>
            </a:pPr>
            <a:r>
              <a:rPr lang="en-IN" sz="1200" dirty="0">
                <a:latin typeface="Calibri" panose="020F0502020204030204" pitchFamily="34" charset="0"/>
                <a:cs typeface="Calibri" panose="020F0502020204030204" pitchFamily="34" charset="0"/>
              </a:rPr>
              <a:t>Total Quantity / Capacity Utilized (in SAM) for the month of Aug and Sep for WH &amp; WX Factory &lt;= Demand (in SAM) for the month of Aug &amp; Sep for WH &amp; WX Factory, as Supply is less than demand</a:t>
            </a:r>
          </a:p>
          <a:p>
            <a:pPr marL="971550" lvl="2" indent="-171450" algn="just">
              <a:spcBef>
                <a:spcPts val="0"/>
              </a:spcBef>
              <a:buFont typeface="Arial" panose="020B0604020202020204" pitchFamily="34" charset="0"/>
              <a:buChar char="•"/>
            </a:pPr>
            <a:r>
              <a:rPr lang="en-IN" sz="1200" dirty="0">
                <a:latin typeface="Calibri" panose="020F0502020204030204" pitchFamily="34" charset="0"/>
                <a:cs typeface="Calibri" panose="020F0502020204030204" pitchFamily="34" charset="0"/>
              </a:rPr>
              <a:t>It is to be noted here that the Demand we are taking into consideration is the Total Demand (Demand for that Month and the Shortages in the previous months.</a:t>
            </a:r>
          </a:p>
        </p:txBody>
      </p:sp>
      <p:sp>
        <p:nvSpPr>
          <p:cNvPr id="4" name="Footer Placeholder 3">
            <a:extLst>
              <a:ext uri="{FF2B5EF4-FFF2-40B4-BE49-F238E27FC236}">
                <a16:creationId xmlns:a16="http://schemas.microsoft.com/office/drawing/2014/main" id="{28F12840-1324-4E48-83A7-5E96AC3F087F}"/>
              </a:ext>
            </a:extLst>
          </p:cNvPr>
          <p:cNvSpPr>
            <a:spLocks noGrp="1"/>
          </p:cNvSpPr>
          <p:nvPr>
            <p:ph type="ftr" sz="quarter" idx="11"/>
          </p:nvPr>
        </p:nvSpPr>
        <p:spPr/>
        <p:txBody>
          <a:bodyPr/>
          <a:lstStyle/>
          <a:p>
            <a:r>
              <a:rPr lang="en-US">
                <a:latin typeface="Calibri" panose="020F0502020204030204" pitchFamily="34" charset="0"/>
                <a:cs typeface="Calibri" panose="020F0502020204030204" pitchFamily="34" charset="0"/>
              </a:rPr>
              <a:t>BABI SCLA - Group 2</a:t>
            </a:r>
            <a:endParaRPr lang="en-US"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EC1705B3-C2E8-4A99-BA4F-4770C30D145C}"/>
              </a:ext>
            </a:extLst>
          </p:cNvPr>
          <p:cNvSpPr>
            <a:spLocks noGrp="1"/>
          </p:cNvSpPr>
          <p:nvPr>
            <p:ph type="sldNum" sz="quarter" idx="12"/>
          </p:nvPr>
        </p:nvSpPr>
        <p:spPr/>
        <p:txBody>
          <a:bodyPr>
            <a:normAutofit/>
          </a:bodyPr>
          <a:lstStyle/>
          <a:p>
            <a:fld id="{D57F1E4F-1CFF-5643-939E-217C01CDF565}" type="slidenum">
              <a:rPr lang="en-US" smtClean="0">
                <a:latin typeface="Calibri" panose="020F0502020204030204" pitchFamily="34" charset="0"/>
                <a:cs typeface="Calibri" panose="020F0502020204030204" pitchFamily="34" charset="0"/>
              </a:rPr>
              <a:pPr/>
              <a:t>4</a:t>
            </a:fld>
            <a:endParaRPr lang="en-US" dirty="0">
              <a:latin typeface="Calibri" panose="020F0502020204030204" pitchFamily="34" charset="0"/>
              <a:cs typeface="Calibri" panose="020F0502020204030204" pitchFamily="34" charset="0"/>
            </a:endParaRPr>
          </a:p>
        </p:txBody>
      </p:sp>
      <p:graphicFrame>
        <p:nvGraphicFramePr>
          <p:cNvPr id="13" name="Table 12">
            <a:extLst>
              <a:ext uri="{FF2B5EF4-FFF2-40B4-BE49-F238E27FC236}">
                <a16:creationId xmlns:a16="http://schemas.microsoft.com/office/drawing/2014/main" id="{23D5104B-FD8A-49CD-A520-2F72A4441358}"/>
              </a:ext>
            </a:extLst>
          </p:cNvPr>
          <p:cNvGraphicFramePr>
            <a:graphicFrameLocks noGrp="1"/>
          </p:cNvGraphicFramePr>
          <p:nvPr/>
        </p:nvGraphicFramePr>
        <p:xfrm>
          <a:off x="528358" y="5725063"/>
          <a:ext cx="11132339" cy="716335"/>
        </p:xfrm>
        <a:graphic>
          <a:graphicData uri="http://schemas.openxmlformats.org/drawingml/2006/table">
            <a:tbl>
              <a:tblPr/>
              <a:tblGrid>
                <a:gridCol w="1179174">
                  <a:extLst>
                    <a:ext uri="{9D8B030D-6E8A-4147-A177-3AD203B41FA5}">
                      <a16:colId xmlns:a16="http://schemas.microsoft.com/office/drawing/2014/main" val="1668090844"/>
                    </a:ext>
                  </a:extLst>
                </a:gridCol>
                <a:gridCol w="817147">
                  <a:extLst>
                    <a:ext uri="{9D8B030D-6E8A-4147-A177-3AD203B41FA5}">
                      <a16:colId xmlns:a16="http://schemas.microsoft.com/office/drawing/2014/main" val="3083372849"/>
                    </a:ext>
                  </a:extLst>
                </a:gridCol>
                <a:gridCol w="861108">
                  <a:extLst>
                    <a:ext uri="{9D8B030D-6E8A-4147-A177-3AD203B41FA5}">
                      <a16:colId xmlns:a16="http://schemas.microsoft.com/office/drawing/2014/main" val="975123159"/>
                    </a:ext>
                  </a:extLst>
                </a:gridCol>
                <a:gridCol w="827491">
                  <a:extLst>
                    <a:ext uri="{9D8B030D-6E8A-4147-A177-3AD203B41FA5}">
                      <a16:colId xmlns:a16="http://schemas.microsoft.com/office/drawing/2014/main" val="1718947148"/>
                    </a:ext>
                  </a:extLst>
                </a:gridCol>
                <a:gridCol w="827491">
                  <a:extLst>
                    <a:ext uri="{9D8B030D-6E8A-4147-A177-3AD203B41FA5}">
                      <a16:colId xmlns:a16="http://schemas.microsoft.com/office/drawing/2014/main" val="3246981267"/>
                    </a:ext>
                  </a:extLst>
                </a:gridCol>
                <a:gridCol w="827491">
                  <a:extLst>
                    <a:ext uri="{9D8B030D-6E8A-4147-A177-3AD203B41FA5}">
                      <a16:colId xmlns:a16="http://schemas.microsoft.com/office/drawing/2014/main" val="3313146073"/>
                    </a:ext>
                  </a:extLst>
                </a:gridCol>
                <a:gridCol w="827491">
                  <a:extLst>
                    <a:ext uri="{9D8B030D-6E8A-4147-A177-3AD203B41FA5}">
                      <a16:colId xmlns:a16="http://schemas.microsoft.com/office/drawing/2014/main" val="1001529912"/>
                    </a:ext>
                  </a:extLst>
                </a:gridCol>
                <a:gridCol w="827491">
                  <a:extLst>
                    <a:ext uri="{9D8B030D-6E8A-4147-A177-3AD203B41FA5}">
                      <a16:colId xmlns:a16="http://schemas.microsoft.com/office/drawing/2014/main" val="1025332879"/>
                    </a:ext>
                  </a:extLst>
                </a:gridCol>
                <a:gridCol w="827491">
                  <a:extLst>
                    <a:ext uri="{9D8B030D-6E8A-4147-A177-3AD203B41FA5}">
                      <a16:colId xmlns:a16="http://schemas.microsoft.com/office/drawing/2014/main" val="3473067947"/>
                    </a:ext>
                  </a:extLst>
                </a:gridCol>
                <a:gridCol w="827491">
                  <a:extLst>
                    <a:ext uri="{9D8B030D-6E8A-4147-A177-3AD203B41FA5}">
                      <a16:colId xmlns:a16="http://schemas.microsoft.com/office/drawing/2014/main" val="3473367842"/>
                    </a:ext>
                  </a:extLst>
                </a:gridCol>
                <a:gridCol w="827491">
                  <a:extLst>
                    <a:ext uri="{9D8B030D-6E8A-4147-A177-3AD203B41FA5}">
                      <a16:colId xmlns:a16="http://schemas.microsoft.com/office/drawing/2014/main" val="1753736348"/>
                    </a:ext>
                  </a:extLst>
                </a:gridCol>
                <a:gridCol w="827491">
                  <a:extLst>
                    <a:ext uri="{9D8B030D-6E8A-4147-A177-3AD203B41FA5}">
                      <a16:colId xmlns:a16="http://schemas.microsoft.com/office/drawing/2014/main" val="1991775377"/>
                    </a:ext>
                  </a:extLst>
                </a:gridCol>
                <a:gridCol w="827491">
                  <a:extLst>
                    <a:ext uri="{9D8B030D-6E8A-4147-A177-3AD203B41FA5}">
                      <a16:colId xmlns:a16="http://schemas.microsoft.com/office/drawing/2014/main" val="2164537590"/>
                    </a:ext>
                  </a:extLst>
                </a:gridCol>
              </a:tblGrid>
              <a:tr h="122139">
                <a:tc>
                  <a:txBody>
                    <a:bodyPr/>
                    <a:lstStyle/>
                    <a:p>
                      <a:pPr algn="ctr" fontAlgn="ctr"/>
                      <a:r>
                        <a:rPr lang="en-IN" sz="900" b="0" i="0" u="none" strike="noStrike">
                          <a:solidFill>
                            <a:srgbClr val="000000"/>
                          </a:solidFill>
                          <a:effectLst/>
                          <a:latin typeface="Calibri" panose="020F0502020204030204" pitchFamily="34" charset="0"/>
                        </a:rPr>
                        <a:t>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Oct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Nov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Dec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Jan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Feb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Mar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Apr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May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Jun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Jul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Aug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Sep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3875473898"/>
                  </a:ext>
                </a:extLst>
              </a:tr>
              <a:tr h="122139">
                <a:tc>
                  <a:txBody>
                    <a:bodyPr/>
                    <a:lstStyle/>
                    <a:p>
                      <a:pPr algn="ctr" fontAlgn="ctr"/>
                      <a:r>
                        <a:rPr lang="en-IN" sz="900" b="1" i="0" u="none" strike="noStrike">
                          <a:solidFill>
                            <a:srgbClr val="FFFFFF"/>
                          </a:solidFill>
                          <a:effectLst/>
                          <a:latin typeface="Calibri" panose="020F0502020204030204" pitchFamily="34" charset="0"/>
                        </a:rPr>
                        <a:t> Demand (in SAM)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0" i="0" u="none" strike="noStrike">
                          <a:solidFill>
                            <a:srgbClr val="000000"/>
                          </a:solidFill>
                          <a:effectLst/>
                          <a:latin typeface="Calibri" panose="020F0502020204030204" pitchFamily="34" charset="0"/>
                        </a:rPr>
                        <a:t>           12,652,600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12,399,400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21,490,175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40,605,150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59,523,025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69,536,250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73,818,775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66,567,750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49,123,975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35,408,200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15,965,650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12,679,050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7392165"/>
                  </a:ext>
                </a:extLst>
              </a:tr>
              <a:tr h="122139">
                <a:tc>
                  <a:txBody>
                    <a:bodyPr/>
                    <a:lstStyle/>
                    <a:p>
                      <a:pPr algn="ctr" fontAlgn="ctr"/>
                      <a:r>
                        <a:rPr lang="en-IN" sz="900" b="1" i="0" u="none" strike="noStrike">
                          <a:solidFill>
                            <a:srgbClr val="FFFFFF"/>
                          </a:solidFill>
                          <a:effectLst/>
                          <a:latin typeface="Calibri" panose="020F0502020204030204" pitchFamily="34" charset="0"/>
                        </a:rPr>
                        <a:t> Supply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0" i="0" u="none" strike="noStrike">
                          <a:solidFill>
                            <a:srgbClr val="000000"/>
                          </a:solidFill>
                          <a:effectLst/>
                          <a:latin typeface="Calibri" panose="020F0502020204030204" pitchFamily="34" charset="0"/>
                        </a:rPr>
                        <a:t>           46,419,000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42,849,000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46,419,000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50,557,000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54,792,000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61,940,000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59,557,000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59,557,000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59,557,000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51,675,600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50,213,000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44,634,000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4904599"/>
                  </a:ext>
                </a:extLst>
              </a:tr>
              <a:tr h="122139">
                <a:tc>
                  <a:txBody>
                    <a:bodyPr/>
                    <a:lstStyle/>
                    <a:p>
                      <a:pPr algn="ctr" fontAlgn="ctr"/>
                      <a:r>
                        <a:rPr lang="en-IN" sz="900" b="1" i="0" u="none" strike="noStrike">
                          <a:solidFill>
                            <a:srgbClr val="FFFFFF"/>
                          </a:solidFill>
                          <a:effectLst/>
                          <a:latin typeface="Calibri" panose="020F0502020204030204" pitchFamily="34" charset="0"/>
                        </a:rPr>
                        <a:t> Shortage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0" i="0" u="none" strike="noStrike">
                          <a:solidFill>
                            <a:srgbClr val="000000"/>
                          </a:solidFill>
                          <a:effectLst/>
                          <a:latin typeface="Calibri" panose="020F0502020204030204" pitchFamily="34" charset="0"/>
                        </a:rPr>
                        <a:t>                             -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4,731,025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12,327,275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26,589,050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33,599,800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23,166,775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6,899,375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3581130"/>
                  </a:ext>
                </a:extLst>
              </a:tr>
              <a:tr h="122139">
                <a:tc>
                  <a:txBody>
                    <a:bodyPr/>
                    <a:lstStyle/>
                    <a:p>
                      <a:pPr algn="ctr" fontAlgn="ctr"/>
                      <a:r>
                        <a:rPr lang="en-IN" sz="900" b="1" i="0" u="none" strike="noStrike">
                          <a:solidFill>
                            <a:srgbClr val="FFFFFF"/>
                          </a:solidFill>
                          <a:effectLst/>
                          <a:latin typeface="Calibri" panose="020F0502020204030204" pitchFamily="34" charset="0"/>
                        </a:rPr>
                        <a:t> New Demand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0" i="0" u="none" strike="noStrike">
                          <a:solidFill>
                            <a:srgbClr val="000000"/>
                          </a:solidFill>
                          <a:effectLst/>
                          <a:latin typeface="Calibri" panose="020F0502020204030204" pitchFamily="34" charset="0"/>
                        </a:rPr>
                        <a:t>           12,652,600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12,399,400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21,490,175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40,605,150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59,523,025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74,267,275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86,146,050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93,156,800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82,723,775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58,574,975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22,865,025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dirty="0">
                          <a:solidFill>
                            <a:srgbClr val="000000"/>
                          </a:solidFill>
                          <a:effectLst/>
                          <a:latin typeface="Calibri" panose="020F0502020204030204" pitchFamily="34" charset="0"/>
                        </a:rPr>
                        <a:t>            12,679,050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3304726"/>
                  </a:ext>
                </a:extLst>
              </a:tr>
            </a:tbl>
          </a:graphicData>
        </a:graphic>
      </p:graphicFrame>
    </p:spTree>
    <p:extLst>
      <p:ext uri="{BB962C8B-B14F-4D97-AF65-F5344CB8AC3E}">
        <p14:creationId xmlns:p14="http://schemas.microsoft.com/office/powerpoint/2010/main" val="3092614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D6C0-A330-4BAA-A63D-85EE48EDC6F5}"/>
              </a:ext>
            </a:extLst>
          </p:cNvPr>
          <p:cNvSpPr>
            <a:spLocks noGrp="1"/>
          </p:cNvSpPr>
          <p:nvPr>
            <p:ph type="title"/>
          </p:nvPr>
        </p:nvSpPr>
        <p:spPr>
          <a:xfrm>
            <a:off x="1154953" y="687897"/>
            <a:ext cx="10363130" cy="992735"/>
          </a:xfrm>
        </p:spPr>
        <p:txBody>
          <a:bodyPr>
            <a:normAutofit/>
          </a:bodyPr>
          <a:lstStyle/>
          <a:p>
            <a:r>
              <a:rPr lang="en-IN" dirty="0">
                <a:latin typeface="Calibri" panose="020F0502020204030204" pitchFamily="34" charset="0"/>
                <a:cs typeface="Calibri" panose="020F0502020204030204" pitchFamily="34" charset="0"/>
              </a:rPr>
              <a:t>Long Wang Sha Tan Ku Case Study</a:t>
            </a:r>
            <a:br>
              <a:rPr lang="en-IN" dirty="0">
                <a:latin typeface="Calibri" panose="020F0502020204030204" pitchFamily="34" charset="0"/>
                <a:cs typeface="Calibri" panose="020F0502020204030204" pitchFamily="34" charset="0"/>
              </a:rPr>
            </a:br>
            <a:r>
              <a:rPr lang="en-IN" sz="2200" dirty="0">
                <a:latin typeface="Calibri" panose="020F0502020204030204" pitchFamily="34" charset="0"/>
                <a:cs typeface="Calibri" panose="020F0502020204030204" pitchFamily="34" charset="0"/>
              </a:rPr>
              <a:t>Question 1 (4/5)</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6290E9A-1080-41E8-8EB3-025E328871D9}"/>
              </a:ext>
            </a:extLst>
          </p:cNvPr>
          <p:cNvSpPr>
            <a:spLocks noGrp="1"/>
          </p:cNvSpPr>
          <p:nvPr>
            <p:ph idx="1"/>
          </p:nvPr>
        </p:nvSpPr>
        <p:spPr>
          <a:xfrm>
            <a:off x="529830" y="2273417"/>
            <a:ext cx="11132340" cy="3501205"/>
          </a:xfrm>
        </p:spPr>
        <p:txBody>
          <a:bodyPr>
            <a:normAutofit/>
          </a:bodyPr>
          <a:lstStyle/>
          <a:p>
            <a:pPr algn="just">
              <a:spcBef>
                <a:spcPts val="0"/>
              </a:spcBef>
              <a:buFont typeface="Wingdings" panose="05000000000000000000" pitchFamily="2" charset="2"/>
              <a:buChar char="v"/>
            </a:pPr>
            <a:r>
              <a:rPr lang="en-IN" sz="1600" b="1" dirty="0">
                <a:latin typeface="Calibri" panose="020F0502020204030204" pitchFamily="34" charset="0"/>
                <a:cs typeface="Calibri" panose="020F0502020204030204" pitchFamily="34" charset="0"/>
              </a:rPr>
              <a:t>Approach (contd.)</a:t>
            </a:r>
          </a:p>
          <a:p>
            <a:pPr marL="571500" lvl="1" indent="-171450" algn="just">
              <a:spcBef>
                <a:spcPts val="0"/>
              </a:spcBef>
              <a:buFont typeface="Wingdings" panose="05000000000000000000" pitchFamily="2" charset="2"/>
              <a:buChar char="Ø"/>
            </a:pPr>
            <a:r>
              <a:rPr lang="en-IN" sz="1200" dirty="0">
                <a:latin typeface="Calibri" panose="020F0502020204030204" pitchFamily="34" charset="0"/>
                <a:cs typeface="Calibri" panose="020F0502020204030204" pitchFamily="34" charset="0"/>
              </a:rPr>
              <a:t>Step 5: Building Equation for Calculation (Contd.)</a:t>
            </a:r>
          </a:p>
          <a:p>
            <a:pPr marL="800100" lvl="2" indent="0" algn="just">
              <a:spcBef>
                <a:spcPts val="0"/>
              </a:spcBef>
              <a:buNone/>
            </a:pPr>
            <a:r>
              <a:rPr lang="en-IN" sz="1200" dirty="0">
                <a:latin typeface="Calibri" panose="020F0502020204030204" pitchFamily="34" charset="0"/>
                <a:cs typeface="Calibri" panose="020F0502020204030204" pitchFamily="34" charset="0"/>
              </a:rPr>
              <a:t>Conditions:</a:t>
            </a:r>
          </a:p>
          <a:p>
            <a:pPr marL="971550" lvl="2" indent="-171450" algn="just">
              <a:spcBef>
                <a:spcPts val="0"/>
              </a:spcBef>
              <a:buFont typeface="Arial" panose="020B0604020202020204" pitchFamily="34" charset="0"/>
              <a:buChar char="•"/>
            </a:pPr>
            <a:r>
              <a:rPr lang="fr-FR" sz="1100" dirty="0">
                <a:latin typeface="Calibri" panose="020F0502020204030204" pitchFamily="34" charset="0"/>
                <a:cs typeface="Calibri" panose="020F0502020204030204" pitchFamily="34" charset="0"/>
              </a:rPr>
              <a:t>Minimum Production SAM (WX) 	 4,760,000 </a:t>
            </a:r>
          </a:p>
          <a:p>
            <a:pPr marL="971550" lvl="2" indent="-171450" algn="just">
              <a:spcBef>
                <a:spcPts val="0"/>
              </a:spcBef>
              <a:buFont typeface="Arial" panose="020B0604020202020204" pitchFamily="34" charset="0"/>
              <a:buChar char="•"/>
            </a:pPr>
            <a:r>
              <a:rPr lang="fr-FR" sz="1100" dirty="0">
                <a:latin typeface="Calibri" panose="020F0502020204030204" pitchFamily="34" charset="0"/>
                <a:cs typeface="Calibri" panose="020F0502020204030204" pitchFamily="34" charset="0"/>
              </a:rPr>
              <a:t>Minimum Production SAM (WH) 	 2,380,000 </a:t>
            </a:r>
          </a:p>
          <a:p>
            <a:pPr marL="800100" lvl="2" indent="0" algn="just">
              <a:spcBef>
                <a:spcPts val="0"/>
              </a:spcBef>
              <a:buNone/>
            </a:pPr>
            <a:endParaRPr lang="en-IN" sz="1200" dirty="0">
              <a:latin typeface="Calibri" panose="020F0502020204030204" pitchFamily="34" charset="0"/>
              <a:cs typeface="Calibri" panose="020F0502020204030204" pitchFamily="34" charset="0"/>
            </a:endParaRPr>
          </a:p>
          <a:p>
            <a:pPr marL="685800" lvl="1" algn="just">
              <a:spcBef>
                <a:spcPts val="0"/>
              </a:spcBef>
              <a:buFont typeface="Wingdings" panose="05000000000000000000" pitchFamily="2" charset="2"/>
              <a:buChar char="Ø"/>
            </a:pPr>
            <a:r>
              <a:rPr lang="en-IN" sz="1200" dirty="0">
                <a:latin typeface="Calibri" panose="020F0502020204030204" pitchFamily="34" charset="0"/>
                <a:cs typeface="Calibri" panose="020F0502020204030204" pitchFamily="34" charset="0"/>
              </a:rPr>
              <a:t>Step 6: Building an LP Model</a:t>
            </a:r>
          </a:p>
          <a:p>
            <a:pPr marL="800100" lvl="2" indent="0" algn="just">
              <a:spcBef>
                <a:spcPts val="0"/>
              </a:spcBef>
              <a:buNone/>
            </a:pPr>
            <a:endParaRPr lang="en-IN" sz="12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28F12840-1324-4E48-83A7-5E96AC3F087F}"/>
              </a:ext>
            </a:extLst>
          </p:cNvPr>
          <p:cNvSpPr>
            <a:spLocks noGrp="1"/>
          </p:cNvSpPr>
          <p:nvPr>
            <p:ph type="ftr" sz="quarter" idx="11"/>
          </p:nvPr>
        </p:nvSpPr>
        <p:spPr/>
        <p:txBody>
          <a:bodyPr/>
          <a:lstStyle/>
          <a:p>
            <a:r>
              <a:rPr lang="en-US">
                <a:latin typeface="Calibri" panose="020F0502020204030204" pitchFamily="34" charset="0"/>
                <a:cs typeface="Calibri" panose="020F0502020204030204" pitchFamily="34" charset="0"/>
              </a:rPr>
              <a:t>BABI SCLA - Group 2</a:t>
            </a:r>
            <a:endParaRPr lang="en-US"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EC1705B3-C2E8-4A99-BA4F-4770C30D145C}"/>
              </a:ext>
            </a:extLst>
          </p:cNvPr>
          <p:cNvSpPr>
            <a:spLocks noGrp="1"/>
          </p:cNvSpPr>
          <p:nvPr>
            <p:ph type="sldNum" sz="quarter" idx="12"/>
          </p:nvPr>
        </p:nvSpPr>
        <p:spPr/>
        <p:txBody>
          <a:bodyPr>
            <a:normAutofit/>
          </a:bodyPr>
          <a:lstStyle/>
          <a:p>
            <a:fld id="{D57F1E4F-1CFF-5643-939E-217C01CDF565}" type="slidenum">
              <a:rPr lang="en-US" smtClean="0">
                <a:latin typeface="Calibri" panose="020F0502020204030204" pitchFamily="34" charset="0"/>
                <a:cs typeface="Calibri" panose="020F0502020204030204" pitchFamily="34" charset="0"/>
              </a:rPr>
              <a:pPr/>
              <a:t>5</a:t>
            </a:fld>
            <a:endParaRPr lang="en-US" dirty="0">
              <a:latin typeface="Calibri" panose="020F0502020204030204" pitchFamily="34" charset="0"/>
              <a:cs typeface="Calibri" panose="020F0502020204030204" pitchFamily="34" charset="0"/>
            </a:endParaRPr>
          </a:p>
        </p:txBody>
      </p:sp>
      <p:graphicFrame>
        <p:nvGraphicFramePr>
          <p:cNvPr id="15" name="Table 14">
            <a:extLst>
              <a:ext uri="{FF2B5EF4-FFF2-40B4-BE49-F238E27FC236}">
                <a16:creationId xmlns:a16="http://schemas.microsoft.com/office/drawing/2014/main" id="{5B6C1063-C88F-42D4-A328-2ACE9D020F95}"/>
              </a:ext>
            </a:extLst>
          </p:cNvPr>
          <p:cNvGraphicFramePr>
            <a:graphicFrameLocks noGrp="1"/>
          </p:cNvGraphicFramePr>
          <p:nvPr>
            <p:extLst>
              <p:ext uri="{D42A27DB-BD31-4B8C-83A1-F6EECF244321}">
                <p14:modId xmlns:p14="http://schemas.microsoft.com/office/powerpoint/2010/main" val="1449061319"/>
              </p:ext>
            </p:extLst>
          </p:nvPr>
        </p:nvGraphicFramePr>
        <p:xfrm>
          <a:off x="318782" y="3781570"/>
          <a:ext cx="11593586" cy="1993052"/>
        </p:xfrm>
        <a:graphic>
          <a:graphicData uri="http://schemas.openxmlformats.org/drawingml/2006/table">
            <a:tbl>
              <a:tblPr/>
              <a:tblGrid>
                <a:gridCol w="678998">
                  <a:extLst>
                    <a:ext uri="{9D8B030D-6E8A-4147-A177-3AD203B41FA5}">
                      <a16:colId xmlns:a16="http://schemas.microsoft.com/office/drawing/2014/main" val="2917654993"/>
                    </a:ext>
                  </a:extLst>
                </a:gridCol>
                <a:gridCol w="470534">
                  <a:extLst>
                    <a:ext uri="{9D8B030D-6E8A-4147-A177-3AD203B41FA5}">
                      <a16:colId xmlns:a16="http://schemas.microsoft.com/office/drawing/2014/main" val="327158833"/>
                    </a:ext>
                  </a:extLst>
                </a:gridCol>
                <a:gridCol w="495846">
                  <a:extLst>
                    <a:ext uri="{9D8B030D-6E8A-4147-A177-3AD203B41FA5}">
                      <a16:colId xmlns:a16="http://schemas.microsoft.com/office/drawing/2014/main" val="4062491845"/>
                    </a:ext>
                  </a:extLst>
                </a:gridCol>
                <a:gridCol w="476490">
                  <a:extLst>
                    <a:ext uri="{9D8B030D-6E8A-4147-A177-3AD203B41FA5}">
                      <a16:colId xmlns:a16="http://schemas.microsoft.com/office/drawing/2014/main" val="2982477644"/>
                    </a:ext>
                  </a:extLst>
                </a:gridCol>
                <a:gridCol w="476490">
                  <a:extLst>
                    <a:ext uri="{9D8B030D-6E8A-4147-A177-3AD203B41FA5}">
                      <a16:colId xmlns:a16="http://schemas.microsoft.com/office/drawing/2014/main" val="1776315275"/>
                    </a:ext>
                  </a:extLst>
                </a:gridCol>
                <a:gridCol w="476490">
                  <a:extLst>
                    <a:ext uri="{9D8B030D-6E8A-4147-A177-3AD203B41FA5}">
                      <a16:colId xmlns:a16="http://schemas.microsoft.com/office/drawing/2014/main" val="3566590863"/>
                    </a:ext>
                  </a:extLst>
                </a:gridCol>
                <a:gridCol w="476490">
                  <a:extLst>
                    <a:ext uri="{9D8B030D-6E8A-4147-A177-3AD203B41FA5}">
                      <a16:colId xmlns:a16="http://schemas.microsoft.com/office/drawing/2014/main" val="3462137709"/>
                    </a:ext>
                  </a:extLst>
                </a:gridCol>
                <a:gridCol w="476490">
                  <a:extLst>
                    <a:ext uri="{9D8B030D-6E8A-4147-A177-3AD203B41FA5}">
                      <a16:colId xmlns:a16="http://schemas.microsoft.com/office/drawing/2014/main" val="101769554"/>
                    </a:ext>
                  </a:extLst>
                </a:gridCol>
                <a:gridCol w="476490">
                  <a:extLst>
                    <a:ext uri="{9D8B030D-6E8A-4147-A177-3AD203B41FA5}">
                      <a16:colId xmlns:a16="http://schemas.microsoft.com/office/drawing/2014/main" val="3831172372"/>
                    </a:ext>
                  </a:extLst>
                </a:gridCol>
                <a:gridCol w="476490">
                  <a:extLst>
                    <a:ext uri="{9D8B030D-6E8A-4147-A177-3AD203B41FA5}">
                      <a16:colId xmlns:a16="http://schemas.microsoft.com/office/drawing/2014/main" val="1796561152"/>
                    </a:ext>
                  </a:extLst>
                </a:gridCol>
                <a:gridCol w="476490">
                  <a:extLst>
                    <a:ext uri="{9D8B030D-6E8A-4147-A177-3AD203B41FA5}">
                      <a16:colId xmlns:a16="http://schemas.microsoft.com/office/drawing/2014/main" val="599548248"/>
                    </a:ext>
                  </a:extLst>
                </a:gridCol>
                <a:gridCol w="476490">
                  <a:extLst>
                    <a:ext uri="{9D8B030D-6E8A-4147-A177-3AD203B41FA5}">
                      <a16:colId xmlns:a16="http://schemas.microsoft.com/office/drawing/2014/main" val="4116788445"/>
                    </a:ext>
                  </a:extLst>
                </a:gridCol>
                <a:gridCol w="476490">
                  <a:extLst>
                    <a:ext uri="{9D8B030D-6E8A-4147-A177-3AD203B41FA5}">
                      <a16:colId xmlns:a16="http://schemas.microsoft.com/office/drawing/2014/main" val="541947566"/>
                    </a:ext>
                  </a:extLst>
                </a:gridCol>
                <a:gridCol w="464578">
                  <a:extLst>
                    <a:ext uri="{9D8B030D-6E8A-4147-A177-3AD203B41FA5}">
                      <a16:colId xmlns:a16="http://schemas.microsoft.com/office/drawing/2014/main" val="586389409"/>
                    </a:ext>
                  </a:extLst>
                </a:gridCol>
                <a:gridCol w="424373">
                  <a:extLst>
                    <a:ext uri="{9D8B030D-6E8A-4147-A177-3AD203B41FA5}">
                      <a16:colId xmlns:a16="http://schemas.microsoft.com/office/drawing/2014/main" val="704900164"/>
                    </a:ext>
                  </a:extLst>
                </a:gridCol>
                <a:gridCol w="434797">
                  <a:extLst>
                    <a:ext uri="{9D8B030D-6E8A-4147-A177-3AD203B41FA5}">
                      <a16:colId xmlns:a16="http://schemas.microsoft.com/office/drawing/2014/main" val="3103728427"/>
                    </a:ext>
                  </a:extLst>
                </a:gridCol>
                <a:gridCol w="428840">
                  <a:extLst>
                    <a:ext uri="{9D8B030D-6E8A-4147-A177-3AD203B41FA5}">
                      <a16:colId xmlns:a16="http://schemas.microsoft.com/office/drawing/2014/main" val="1977374321"/>
                    </a:ext>
                  </a:extLst>
                </a:gridCol>
                <a:gridCol w="428840">
                  <a:extLst>
                    <a:ext uri="{9D8B030D-6E8A-4147-A177-3AD203B41FA5}">
                      <a16:colId xmlns:a16="http://schemas.microsoft.com/office/drawing/2014/main" val="1271896730"/>
                    </a:ext>
                  </a:extLst>
                </a:gridCol>
                <a:gridCol w="428840">
                  <a:extLst>
                    <a:ext uri="{9D8B030D-6E8A-4147-A177-3AD203B41FA5}">
                      <a16:colId xmlns:a16="http://schemas.microsoft.com/office/drawing/2014/main" val="4239040572"/>
                    </a:ext>
                  </a:extLst>
                </a:gridCol>
                <a:gridCol w="428840">
                  <a:extLst>
                    <a:ext uri="{9D8B030D-6E8A-4147-A177-3AD203B41FA5}">
                      <a16:colId xmlns:a16="http://schemas.microsoft.com/office/drawing/2014/main" val="3956212089"/>
                    </a:ext>
                  </a:extLst>
                </a:gridCol>
                <a:gridCol w="428840">
                  <a:extLst>
                    <a:ext uri="{9D8B030D-6E8A-4147-A177-3AD203B41FA5}">
                      <a16:colId xmlns:a16="http://schemas.microsoft.com/office/drawing/2014/main" val="1867998838"/>
                    </a:ext>
                  </a:extLst>
                </a:gridCol>
                <a:gridCol w="428840">
                  <a:extLst>
                    <a:ext uri="{9D8B030D-6E8A-4147-A177-3AD203B41FA5}">
                      <a16:colId xmlns:a16="http://schemas.microsoft.com/office/drawing/2014/main" val="2638024047"/>
                    </a:ext>
                  </a:extLst>
                </a:gridCol>
                <a:gridCol w="428840">
                  <a:extLst>
                    <a:ext uri="{9D8B030D-6E8A-4147-A177-3AD203B41FA5}">
                      <a16:colId xmlns:a16="http://schemas.microsoft.com/office/drawing/2014/main" val="2606254550"/>
                    </a:ext>
                  </a:extLst>
                </a:gridCol>
                <a:gridCol w="428840">
                  <a:extLst>
                    <a:ext uri="{9D8B030D-6E8A-4147-A177-3AD203B41FA5}">
                      <a16:colId xmlns:a16="http://schemas.microsoft.com/office/drawing/2014/main" val="3511246872"/>
                    </a:ext>
                  </a:extLst>
                </a:gridCol>
                <a:gridCol w="428840">
                  <a:extLst>
                    <a:ext uri="{9D8B030D-6E8A-4147-A177-3AD203B41FA5}">
                      <a16:colId xmlns:a16="http://schemas.microsoft.com/office/drawing/2014/main" val="72965707"/>
                    </a:ext>
                  </a:extLst>
                </a:gridCol>
              </a:tblGrid>
              <a:tr h="126507">
                <a:tc rowSpan="2">
                  <a:txBody>
                    <a:bodyPr/>
                    <a:lstStyle/>
                    <a:p>
                      <a:pPr algn="ctr" fontAlgn="ctr"/>
                      <a:r>
                        <a:rPr lang="en-IN" sz="700" b="1" i="0" u="none" strike="noStrike">
                          <a:solidFill>
                            <a:srgbClr val="FFFFFF"/>
                          </a:solidFill>
                          <a:effectLst/>
                          <a:latin typeface="Calibri" panose="020F0502020204030204" pitchFamily="34" charset="0"/>
                        </a:rPr>
                        <a:t> Customer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gridSpan="12">
                  <a:txBody>
                    <a:bodyPr/>
                    <a:lstStyle/>
                    <a:p>
                      <a:pPr algn="ctr" fontAlgn="ctr"/>
                      <a:r>
                        <a:rPr lang="en-IN" sz="700" b="1" i="0" u="none" strike="noStrike">
                          <a:solidFill>
                            <a:srgbClr val="FFFFFF"/>
                          </a:solidFill>
                          <a:effectLst/>
                          <a:latin typeface="Calibri" panose="020F0502020204030204" pitchFamily="34" charset="0"/>
                        </a:rPr>
                        <a:t> WX Factory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12">
                  <a:txBody>
                    <a:bodyPr/>
                    <a:lstStyle/>
                    <a:p>
                      <a:pPr algn="ctr" fontAlgn="ctr"/>
                      <a:r>
                        <a:rPr lang="en-IN" sz="700" b="1" i="0" u="none" strike="noStrike">
                          <a:solidFill>
                            <a:srgbClr val="FFFFFF"/>
                          </a:solidFill>
                          <a:effectLst/>
                          <a:latin typeface="Calibri" panose="020F0502020204030204" pitchFamily="34" charset="0"/>
                        </a:rPr>
                        <a:t> WH Factory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98599697"/>
                  </a:ext>
                </a:extLst>
              </a:tr>
              <a:tr h="126507">
                <a:tc vMerge="1">
                  <a:txBody>
                    <a:bodyPr/>
                    <a:lstStyle/>
                    <a:p>
                      <a:endParaRPr lang="en-IN"/>
                    </a:p>
                  </a:txBody>
                  <a:tcPr/>
                </a:tc>
                <a:tc>
                  <a:txBody>
                    <a:bodyPr/>
                    <a:lstStyle/>
                    <a:p>
                      <a:pPr algn="ctr" fontAlgn="ctr"/>
                      <a:r>
                        <a:rPr lang="en-IN" sz="700" b="1" i="0" u="none" strike="noStrike">
                          <a:solidFill>
                            <a:srgbClr val="FFFFFF"/>
                          </a:solidFill>
                          <a:effectLst/>
                          <a:latin typeface="Calibri" panose="020F0502020204030204" pitchFamily="34" charset="0"/>
                        </a:rPr>
                        <a:t> Oct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1" i="0" u="none" strike="noStrike">
                          <a:solidFill>
                            <a:srgbClr val="FFFFFF"/>
                          </a:solidFill>
                          <a:effectLst/>
                          <a:latin typeface="Calibri" panose="020F0502020204030204" pitchFamily="34" charset="0"/>
                        </a:rPr>
                        <a:t> Nov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1" i="0" u="none" strike="noStrike">
                          <a:solidFill>
                            <a:srgbClr val="FFFFFF"/>
                          </a:solidFill>
                          <a:effectLst/>
                          <a:latin typeface="Calibri" panose="020F0502020204030204" pitchFamily="34" charset="0"/>
                        </a:rPr>
                        <a:t> Dec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1" i="0" u="none" strike="noStrike">
                          <a:solidFill>
                            <a:srgbClr val="FFFFFF"/>
                          </a:solidFill>
                          <a:effectLst/>
                          <a:latin typeface="Calibri" panose="020F0502020204030204" pitchFamily="34" charset="0"/>
                        </a:rPr>
                        <a:t> Jan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1" i="0" u="none" strike="noStrike">
                          <a:solidFill>
                            <a:srgbClr val="FFFFFF"/>
                          </a:solidFill>
                          <a:effectLst/>
                          <a:latin typeface="Calibri" panose="020F0502020204030204" pitchFamily="34" charset="0"/>
                        </a:rPr>
                        <a:t> Feb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1" i="0" u="none" strike="noStrike">
                          <a:solidFill>
                            <a:srgbClr val="FFFFFF"/>
                          </a:solidFill>
                          <a:effectLst/>
                          <a:latin typeface="Calibri" panose="020F0502020204030204" pitchFamily="34" charset="0"/>
                        </a:rPr>
                        <a:t> Mar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1" i="0" u="none" strike="noStrike">
                          <a:solidFill>
                            <a:srgbClr val="FFFFFF"/>
                          </a:solidFill>
                          <a:effectLst/>
                          <a:latin typeface="Calibri" panose="020F0502020204030204" pitchFamily="34" charset="0"/>
                        </a:rPr>
                        <a:t> Apr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1" i="0" u="none" strike="noStrike">
                          <a:solidFill>
                            <a:srgbClr val="FFFFFF"/>
                          </a:solidFill>
                          <a:effectLst/>
                          <a:latin typeface="Calibri" panose="020F0502020204030204" pitchFamily="34" charset="0"/>
                        </a:rPr>
                        <a:t> May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1" i="0" u="none" strike="noStrike">
                          <a:solidFill>
                            <a:srgbClr val="FFFFFF"/>
                          </a:solidFill>
                          <a:effectLst/>
                          <a:latin typeface="Calibri" panose="020F0502020204030204" pitchFamily="34" charset="0"/>
                        </a:rPr>
                        <a:t> Jun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1" i="0" u="none" strike="noStrike">
                          <a:solidFill>
                            <a:srgbClr val="FFFFFF"/>
                          </a:solidFill>
                          <a:effectLst/>
                          <a:latin typeface="Calibri" panose="020F0502020204030204" pitchFamily="34" charset="0"/>
                        </a:rPr>
                        <a:t> Jul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1" i="0" u="none" strike="noStrike">
                          <a:solidFill>
                            <a:srgbClr val="FFFFFF"/>
                          </a:solidFill>
                          <a:effectLst/>
                          <a:latin typeface="Calibri" panose="020F0502020204030204" pitchFamily="34" charset="0"/>
                        </a:rPr>
                        <a:t> Aug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1" i="0" u="none" strike="noStrike">
                          <a:solidFill>
                            <a:srgbClr val="FFFFFF"/>
                          </a:solidFill>
                          <a:effectLst/>
                          <a:latin typeface="Calibri" panose="020F0502020204030204" pitchFamily="34" charset="0"/>
                        </a:rPr>
                        <a:t> Sep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1" i="0" u="none" strike="noStrike">
                          <a:solidFill>
                            <a:srgbClr val="FFFFFF"/>
                          </a:solidFill>
                          <a:effectLst/>
                          <a:latin typeface="Calibri" panose="020F0502020204030204" pitchFamily="34" charset="0"/>
                        </a:rPr>
                        <a:t> Oct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1" i="0" u="none" strike="noStrike">
                          <a:solidFill>
                            <a:srgbClr val="FFFFFF"/>
                          </a:solidFill>
                          <a:effectLst/>
                          <a:latin typeface="Calibri" panose="020F0502020204030204" pitchFamily="34" charset="0"/>
                        </a:rPr>
                        <a:t> Nov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1" i="0" u="none" strike="noStrike">
                          <a:solidFill>
                            <a:srgbClr val="FFFFFF"/>
                          </a:solidFill>
                          <a:effectLst/>
                          <a:latin typeface="Calibri" panose="020F0502020204030204" pitchFamily="34" charset="0"/>
                        </a:rPr>
                        <a:t> Dec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1" i="0" u="none" strike="noStrike">
                          <a:solidFill>
                            <a:srgbClr val="FFFFFF"/>
                          </a:solidFill>
                          <a:effectLst/>
                          <a:latin typeface="Calibri" panose="020F0502020204030204" pitchFamily="34" charset="0"/>
                        </a:rPr>
                        <a:t> Jan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1" i="0" u="none" strike="noStrike">
                          <a:solidFill>
                            <a:srgbClr val="FFFFFF"/>
                          </a:solidFill>
                          <a:effectLst/>
                          <a:latin typeface="Calibri" panose="020F0502020204030204" pitchFamily="34" charset="0"/>
                        </a:rPr>
                        <a:t> Feb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1" i="0" u="none" strike="noStrike">
                          <a:solidFill>
                            <a:srgbClr val="FFFFFF"/>
                          </a:solidFill>
                          <a:effectLst/>
                          <a:latin typeface="Calibri" panose="020F0502020204030204" pitchFamily="34" charset="0"/>
                        </a:rPr>
                        <a:t> Mar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1" i="0" u="none" strike="noStrike">
                          <a:solidFill>
                            <a:srgbClr val="FFFFFF"/>
                          </a:solidFill>
                          <a:effectLst/>
                          <a:latin typeface="Calibri" panose="020F0502020204030204" pitchFamily="34" charset="0"/>
                        </a:rPr>
                        <a:t> Apr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1" i="0" u="none" strike="noStrike">
                          <a:solidFill>
                            <a:srgbClr val="FFFFFF"/>
                          </a:solidFill>
                          <a:effectLst/>
                          <a:latin typeface="Calibri" panose="020F0502020204030204" pitchFamily="34" charset="0"/>
                        </a:rPr>
                        <a:t> May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1" i="0" u="none" strike="noStrike">
                          <a:solidFill>
                            <a:srgbClr val="FFFFFF"/>
                          </a:solidFill>
                          <a:effectLst/>
                          <a:latin typeface="Calibri" panose="020F0502020204030204" pitchFamily="34" charset="0"/>
                        </a:rPr>
                        <a:t> Jun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1" i="0" u="none" strike="noStrike">
                          <a:solidFill>
                            <a:srgbClr val="FFFFFF"/>
                          </a:solidFill>
                          <a:effectLst/>
                          <a:latin typeface="Calibri" panose="020F0502020204030204" pitchFamily="34" charset="0"/>
                        </a:rPr>
                        <a:t> Jul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1" i="0" u="none" strike="noStrike">
                          <a:solidFill>
                            <a:srgbClr val="FFFFFF"/>
                          </a:solidFill>
                          <a:effectLst/>
                          <a:latin typeface="Calibri" panose="020F0502020204030204" pitchFamily="34" charset="0"/>
                        </a:rPr>
                        <a:t> Aug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1" i="0" u="none" strike="noStrike">
                          <a:solidFill>
                            <a:srgbClr val="FFFFFF"/>
                          </a:solidFill>
                          <a:effectLst/>
                          <a:latin typeface="Calibri" panose="020F0502020204030204" pitchFamily="34" charset="0"/>
                        </a:rPr>
                        <a:t> Sep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987765004"/>
                  </a:ext>
                </a:extLst>
              </a:tr>
              <a:tr h="249131">
                <a:tc>
                  <a:txBody>
                    <a:bodyPr/>
                    <a:lstStyle/>
                    <a:p>
                      <a:pPr algn="ctr" fontAlgn="ctr"/>
                      <a:r>
                        <a:rPr lang="en-IN" sz="700" b="1" i="0" u="none" strike="noStrike">
                          <a:solidFill>
                            <a:srgbClr val="FFFFFF"/>
                          </a:solidFill>
                          <a:effectLst/>
                          <a:latin typeface="Calibri" panose="020F0502020204030204" pitchFamily="34" charset="0"/>
                        </a:rPr>
                        <a:t> Production (in SAM)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0" i="0" u="none" strike="noStrike" dirty="0">
                          <a:solidFill>
                            <a:srgbClr val="000000"/>
                          </a:solidFill>
                          <a:effectLst/>
                          <a:latin typeface="Calibri" panose="020F0502020204030204" pitchFamily="34" charset="0"/>
                        </a:rPr>
                        <a:t>              4,760,000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700" b="0" i="0" u="none" strike="noStrike">
                          <a:solidFill>
                            <a:srgbClr val="000000"/>
                          </a:solidFill>
                          <a:effectLst/>
                          <a:latin typeface="Calibri" panose="020F0502020204030204" pitchFamily="34" charset="0"/>
                        </a:rPr>
                        <a:t>                4,760,000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700" b="0" i="0" u="none" strike="noStrike">
                          <a:solidFill>
                            <a:srgbClr val="000000"/>
                          </a:solidFill>
                          <a:effectLst/>
                          <a:latin typeface="Calibri" panose="020F0502020204030204" pitchFamily="34" charset="0"/>
                        </a:rPr>
                        <a:t>              4,760,000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700" b="0" i="0" u="none" strike="noStrike">
                          <a:solidFill>
                            <a:srgbClr val="000000"/>
                          </a:solidFill>
                          <a:effectLst/>
                          <a:latin typeface="Calibri" panose="020F0502020204030204" pitchFamily="34" charset="0"/>
                        </a:rPr>
                        <a:t>            21,722,150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700" b="0" i="0" u="none" strike="noStrike">
                          <a:solidFill>
                            <a:srgbClr val="000000"/>
                          </a:solidFill>
                          <a:effectLst/>
                          <a:latin typeface="Calibri" panose="020F0502020204030204" pitchFamily="34" charset="0"/>
                        </a:rPr>
                        <a:t>            34,459,000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700" b="0" i="0" u="none" strike="noStrike">
                          <a:solidFill>
                            <a:srgbClr val="000000"/>
                          </a:solidFill>
                          <a:effectLst/>
                          <a:latin typeface="Calibri" panose="020F0502020204030204" pitchFamily="34" charset="0"/>
                        </a:rPr>
                        <a:t>            38,954,000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700" b="0" i="0" u="none" strike="noStrike">
                          <a:solidFill>
                            <a:srgbClr val="000000"/>
                          </a:solidFill>
                          <a:effectLst/>
                          <a:latin typeface="Calibri" panose="020F0502020204030204" pitchFamily="34" charset="0"/>
                        </a:rPr>
                        <a:t>            37,456,000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700" b="0" i="0" u="none" strike="noStrike">
                          <a:solidFill>
                            <a:srgbClr val="000000"/>
                          </a:solidFill>
                          <a:effectLst/>
                          <a:latin typeface="Calibri" panose="020F0502020204030204" pitchFamily="34" charset="0"/>
                        </a:rPr>
                        <a:t>            37,456,000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700" b="0" i="0" u="none" strike="noStrike">
                          <a:solidFill>
                            <a:srgbClr val="000000"/>
                          </a:solidFill>
                          <a:effectLst/>
                          <a:latin typeface="Calibri" panose="020F0502020204030204" pitchFamily="34" charset="0"/>
                        </a:rPr>
                        <a:t>            37,456,000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700" b="0" i="0" u="none" strike="noStrike">
                          <a:solidFill>
                            <a:srgbClr val="000000"/>
                          </a:solidFill>
                          <a:effectLst/>
                          <a:latin typeface="Calibri" panose="020F0502020204030204" pitchFamily="34" charset="0"/>
                        </a:rPr>
                        <a:t>            30,082,600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700" b="0" i="0" u="none" strike="noStrike">
                          <a:solidFill>
                            <a:srgbClr val="000000"/>
                          </a:solidFill>
                          <a:effectLst/>
                          <a:latin typeface="Calibri" panose="020F0502020204030204" pitchFamily="34" charset="0"/>
                        </a:rPr>
                        <a:t>            10,928,875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700" b="0" i="0" u="none" strike="noStrike">
                          <a:solidFill>
                            <a:srgbClr val="000000"/>
                          </a:solidFill>
                          <a:effectLst/>
                          <a:latin typeface="Calibri" panose="020F0502020204030204" pitchFamily="34" charset="0"/>
                        </a:rPr>
                        <a:t>              4,760,000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700" b="0" i="0" u="none" strike="noStrike">
                          <a:solidFill>
                            <a:srgbClr val="000000"/>
                          </a:solidFill>
                          <a:effectLst/>
                          <a:latin typeface="Calibri" panose="020F0502020204030204" pitchFamily="34" charset="0"/>
                        </a:rPr>
                        <a:t>             7,892,600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700" b="0" i="0" u="none" strike="noStrike">
                          <a:solidFill>
                            <a:srgbClr val="000000"/>
                          </a:solidFill>
                          <a:effectLst/>
                          <a:latin typeface="Calibri" panose="020F0502020204030204" pitchFamily="34" charset="0"/>
                        </a:rPr>
                        <a:t>          7,639,400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700" b="0" i="0" u="none" strike="noStrike">
                          <a:solidFill>
                            <a:srgbClr val="000000"/>
                          </a:solidFill>
                          <a:effectLst/>
                          <a:latin typeface="Calibri" panose="020F0502020204030204" pitchFamily="34" charset="0"/>
                        </a:rPr>
                        <a:t>         16,730,175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700" b="0" i="0" u="none" strike="noStrike">
                          <a:solidFill>
                            <a:srgbClr val="000000"/>
                          </a:solidFill>
                          <a:effectLst/>
                          <a:latin typeface="Calibri" panose="020F0502020204030204" pitchFamily="34" charset="0"/>
                        </a:rPr>
                        <a:t>        18,883,000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700" b="0" i="0" u="none" strike="noStrike">
                          <a:solidFill>
                            <a:srgbClr val="000000"/>
                          </a:solidFill>
                          <a:effectLst/>
                          <a:latin typeface="Calibri" panose="020F0502020204030204" pitchFamily="34" charset="0"/>
                        </a:rPr>
                        <a:t>        20,333,000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700" b="0" i="0" u="none" strike="noStrike">
                          <a:solidFill>
                            <a:srgbClr val="000000"/>
                          </a:solidFill>
                          <a:effectLst/>
                          <a:latin typeface="Calibri" panose="020F0502020204030204" pitchFamily="34" charset="0"/>
                        </a:rPr>
                        <a:t>        22,986,000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700" b="0" i="0" u="none" strike="noStrike">
                          <a:solidFill>
                            <a:srgbClr val="000000"/>
                          </a:solidFill>
                          <a:effectLst/>
                          <a:latin typeface="Calibri" panose="020F0502020204030204" pitchFamily="34" charset="0"/>
                        </a:rPr>
                        <a:t>        22,101,000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700" b="0" i="0" u="none" strike="noStrike">
                          <a:solidFill>
                            <a:srgbClr val="000000"/>
                          </a:solidFill>
                          <a:effectLst/>
                          <a:latin typeface="Calibri" panose="020F0502020204030204" pitchFamily="34" charset="0"/>
                        </a:rPr>
                        <a:t>        22,101,000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700" b="0" i="0" u="none" strike="noStrike">
                          <a:solidFill>
                            <a:srgbClr val="000000"/>
                          </a:solidFill>
                          <a:effectLst/>
                          <a:latin typeface="Calibri" panose="020F0502020204030204" pitchFamily="34" charset="0"/>
                        </a:rPr>
                        <a:t>        22,101,000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700" b="0" i="0" u="none" strike="noStrike">
                          <a:solidFill>
                            <a:srgbClr val="000000"/>
                          </a:solidFill>
                          <a:effectLst/>
                          <a:latin typeface="Calibri" panose="020F0502020204030204" pitchFamily="34" charset="0"/>
                        </a:rPr>
                        <a:t>        21,593,000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700" b="0" i="0" u="none" strike="noStrike">
                          <a:solidFill>
                            <a:srgbClr val="000000"/>
                          </a:solidFill>
                          <a:effectLst/>
                          <a:latin typeface="Calibri" panose="020F0502020204030204" pitchFamily="34" charset="0"/>
                        </a:rPr>
                        <a:t>        11,936,150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700" b="0" i="0" u="none" strike="noStrike">
                          <a:solidFill>
                            <a:srgbClr val="000000"/>
                          </a:solidFill>
                          <a:effectLst/>
                          <a:latin typeface="Calibri" panose="020F0502020204030204" pitchFamily="34" charset="0"/>
                        </a:rPr>
                        <a:t>           7,919,050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17142602"/>
                  </a:ext>
                </a:extLst>
              </a:tr>
              <a:tr h="126507">
                <a:tc>
                  <a:txBody>
                    <a:bodyPr/>
                    <a:lstStyle/>
                    <a:p>
                      <a:pPr algn="ctr" fontAlgn="ctr"/>
                      <a:r>
                        <a:rPr lang="en-IN" sz="700" b="1" i="0" u="none" strike="noStrike">
                          <a:solidFill>
                            <a:srgbClr val="FFFFFF"/>
                          </a:solidFill>
                          <a:effectLst/>
                          <a:latin typeface="Calibri" panose="020F0502020204030204" pitchFamily="34" charset="0"/>
                        </a:rPr>
                        <a:t> Constraint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0" i="0" u="none" strike="noStrike">
                          <a:solidFill>
                            <a:srgbClr val="000000"/>
                          </a:solidFill>
                          <a:effectLst/>
                          <a:latin typeface="Calibri" panose="020F0502020204030204" pitchFamily="34" charset="0"/>
                        </a:rPr>
                        <a:t> &lt;=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&lt;=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&lt;=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&lt;=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&lt;=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&lt;=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&lt;=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&lt;=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&lt;=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&lt;=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&lt;=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&lt;=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2390268"/>
                  </a:ext>
                </a:extLst>
              </a:tr>
              <a:tr h="249131">
                <a:tc>
                  <a:txBody>
                    <a:bodyPr/>
                    <a:lstStyle/>
                    <a:p>
                      <a:pPr algn="ctr" fontAlgn="ctr"/>
                      <a:r>
                        <a:rPr lang="en-IN" sz="700" b="1" i="0" u="none" strike="noStrike">
                          <a:solidFill>
                            <a:srgbClr val="FFFFFF"/>
                          </a:solidFill>
                          <a:effectLst/>
                          <a:latin typeface="Calibri" panose="020F0502020204030204" pitchFamily="34" charset="0"/>
                        </a:rPr>
                        <a:t> Supply (in SAM)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0" i="0" u="none" strike="noStrike">
                          <a:solidFill>
                            <a:srgbClr val="000000"/>
                          </a:solidFill>
                          <a:effectLst/>
                          <a:latin typeface="Calibri" panose="020F0502020204030204" pitchFamily="34" charset="0"/>
                        </a:rPr>
                        <a:t>           29,203,000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26,957,000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29,203,000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31,674,000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            34,459,000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38,954,000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37,456,000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37,456,000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37,456,000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30,082,600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31,590,000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28,080,000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17,216,000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15,892,000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17,216,000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18,883,000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20,333,000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22,986,000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22,101,000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22,101,000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        22,101,000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21,593,000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        18,623,000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        16,554,000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2846857"/>
                  </a:ext>
                </a:extLst>
              </a:tr>
              <a:tr h="126507">
                <a:tc>
                  <a:txBody>
                    <a:bodyPr/>
                    <a:lstStyle/>
                    <a:p>
                      <a:pPr algn="ctr" fontAlgn="ctr"/>
                      <a:r>
                        <a:rPr lang="en-IN" sz="700" b="1" i="0" u="none" strike="noStrike" dirty="0">
                          <a:solidFill>
                            <a:srgbClr val="FFFFFF"/>
                          </a:solidFill>
                          <a:effectLst/>
                          <a:latin typeface="Calibri" panose="020F0502020204030204" pitchFamily="34" charset="0"/>
                        </a:rPr>
                        <a:t> Constraint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0" i="0" u="none" strike="noStrike" dirty="0">
                          <a:solidFill>
                            <a:srgbClr val="000000"/>
                          </a:solidFill>
                          <a:effectLst/>
                          <a:latin typeface="Calibri" panose="020F0502020204030204" pitchFamily="34" charset="0"/>
                        </a:rPr>
                        <a:t>&lt;=</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&lt;=</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&lt;=</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&lt;=</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&lt;=</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&lt;=</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&lt;=</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&lt;=</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&lt;=</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&lt;=</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&lt;=</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&lt;=</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&lt;=</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&lt;=</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&lt;=</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&lt;=</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&lt;=</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&lt;=</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&lt;=</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&lt;=</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&lt;=</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a:solidFill>
                            <a:srgbClr val="000000"/>
                          </a:solidFill>
                          <a:effectLst/>
                          <a:latin typeface="Calibri" panose="020F0502020204030204" pitchFamily="34" charset="0"/>
                        </a:rPr>
                        <a:t>&lt;=</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&lt;=</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&lt;=</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7063255"/>
                  </a:ext>
                </a:extLst>
              </a:tr>
              <a:tr h="494381">
                <a:tc>
                  <a:txBody>
                    <a:bodyPr/>
                    <a:lstStyle/>
                    <a:p>
                      <a:pPr algn="ctr" fontAlgn="ctr"/>
                      <a:r>
                        <a:rPr lang="en-IN" sz="700" b="1" i="0" u="none" strike="noStrike">
                          <a:solidFill>
                            <a:srgbClr val="FFFFFF"/>
                          </a:solidFill>
                          <a:effectLst/>
                          <a:latin typeface="Calibri" panose="020F0502020204030204" pitchFamily="34" charset="0"/>
                        </a:rPr>
                        <a:t> Monthly Allowable Supply (As per Client Requirement)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0" i="0" u="none" strike="noStrike" dirty="0">
                          <a:solidFill>
                            <a:srgbClr val="000000"/>
                          </a:solidFill>
                          <a:effectLst/>
                          <a:latin typeface="Calibri" panose="020F0502020204030204" pitchFamily="34" charset="0"/>
                        </a:rPr>
                        <a:t>11,893,000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11,893,000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20,224,175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34,518,750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48,617,425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55,839,450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59,615,575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52,617,750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42,022,375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30,082,600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14,699,650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11,666,250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12,652,600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12,399,400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17,859,775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33,563,150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48,451,525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56,250,450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60,314,175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54,479,250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40,047,975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28,546,500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11,936,150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700" b="0" i="0" u="none" strike="noStrike" dirty="0">
                          <a:solidFill>
                            <a:srgbClr val="000000"/>
                          </a:solidFill>
                          <a:effectLst/>
                          <a:latin typeface="Calibri" panose="020F0502020204030204" pitchFamily="34" charset="0"/>
                        </a:rPr>
                        <a:t>12,679,050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8423008"/>
                  </a:ext>
                </a:extLst>
              </a:tr>
              <a:tr h="494381">
                <a:tc>
                  <a:txBody>
                    <a:bodyPr/>
                    <a:lstStyle/>
                    <a:p>
                      <a:pPr algn="ctr" fontAlgn="ctr"/>
                      <a:r>
                        <a:rPr lang="en-IN" sz="700" b="1" i="0" u="none" strike="noStrike">
                          <a:solidFill>
                            <a:srgbClr val="FFFFFF"/>
                          </a:solidFill>
                          <a:effectLst/>
                          <a:latin typeface="Calibri" panose="020F0502020204030204" pitchFamily="34" charset="0"/>
                        </a:rPr>
                        <a:t> Is production greater than Allowable Quantity </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700" b="1" i="0" u="none" strike="noStrike" dirty="0">
                          <a:solidFill>
                            <a:srgbClr val="FFFFFF"/>
                          </a:solidFill>
                          <a:effectLst/>
                          <a:latin typeface="Calibri" panose="020F0502020204030204" pitchFamily="34" charset="0"/>
                        </a:rPr>
                        <a:t>TRUE</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700" b="1" i="0" u="none" strike="noStrike">
                          <a:solidFill>
                            <a:srgbClr val="FFFFFF"/>
                          </a:solidFill>
                          <a:effectLst/>
                          <a:latin typeface="Calibri" panose="020F0502020204030204" pitchFamily="34" charset="0"/>
                        </a:rPr>
                        <a:t>TRUE</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700" b="1" i="0" u="none" strike="noStrike">
                          <a:solidFill>
                            <a:srgbClr val="FFFFFF"/>
                          </a:solidFill>
                          <a:effectLst/>
                          <a:latin typeface="Calibri" panose="020F0502020204030204" pitchFamily="34" charset="0"/>
                        </a:rPr>
                        <a:t>TRUE</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700" b="1" i="0" u="none" strike="noStrike">
                          <a:solidFill>
                            <a:srgbClr val="FFFFFF"/>
                          </a:solidFill>
                          <a:effectLst/>
                          <a:latin typeface="Calibri" panose="020F0502020204030204" pitchFamily="34" charset="0"/>
                        </a:rPr>
                        <a:t>TRUE</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700" b="1" i="0" u="none" strike="noStrike">
                          <a:solidFill>
                            <a:srgbClr val="FFFFFF"/>
                          </a:solidFill>
                          <a:effectLst/>
                          <a:latin typeface="Calibri" panose="020F0502020204030204" pitchFamily="34" charset="0"/>
                        </a:rPr>
                        <a:t>TRUE</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700" b="1" i="0" u="none" strike="noStrike">
                          <a:solidFill>
                            <a:srgbClr val="FFFFFF"/>
                          </a:solidFill>
                          <a:effectLst/>
                          <a:latin typeface="Calibri" panose="020F0502020204030204" pitchFamily="34" charset="0"/>
                        </a:rPr>
                        <a:t>TRUE</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700" b="1" i="0" u="none" strike="noStrike">
                          <a:solidFill>
                            <a:srgbClr val="FFFFFF"/>
                          </a:solidFill>
                          <a:effectLst/>
                          <a:latin typeface="Calibri" panose="020F0502020204030204" pitchFamily="34" charset="0"/>
                        </a:rPr>
                        <a:t>TRUE</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700" b="1" i="0" u="none" strike="noStrike">
                          <a:solidFill>
                            <a:srgbClr val="FFFFFF"/>
                          </a:solidFill>
                          <a:effectLst/>
                          <a:latin typeface="Calibri" panose="020F0502020204030204" pitchFamily="34" charset="0"/>
                        </a:rPr>
                        <a:t>TRUE</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700" b="1" i="0" u="none" strike="noStrike">
                          <a:solidFill>
                            <a:srgbClr val="FFFFFF"/>
                          </a:solidFill>
                          <a:effectLst/>
                          <a:latin typeface="Calibri" panose="020F0502020204030204" pitchFamily="34" charset="0"/>
                        </a:rPr>
                        <a:t>TRUE</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700" b="1" i="0" u="none" strike="noStrike">
                          <a:solidFill>
                            <a:srgbClr val="FFFFFF"/>
                          </a:solidFill>
                          <a:effectLst/>
                          <a:latin typeface="Calibri" panose="020F0502020204030204" pitchFamily="34" charset="0"/>
                        </a:rPr>
                        <a:t>TRUE</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700" b="1" i="0" u="none" strike="noStrike">
                          <a:solidFill>
                            <a:srgbClr val="FFFFFF"/>
                          </a:solidFill>
                          <a:effectLst/>
                          <a:latin typeface="Calibri" panose="020F0502020204030204" pitchFamily="34" charset="0"/>
                        </a:rPr>
                        <a:t>TRUE</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700" b="1" i="0" u="none" strike="noStrike">
                          <a:solidFill>
                            <a:srgbClr val="FFFFFF"/>
                          </a:solidFill>
                          <a:effectLst/>
                          <a:latin typeface="Calibri" panose="020F0502020204030204" pitchFamily="34" charset="0"/>
                        </a:rPr>
                        <a:t>TRUE</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700" b="1" i="0" u="none" strike="noStrike">
                          <a:solidFill>
                            <a:srgbClr val="FFFFFF"/>
                          </a:solidFill>
                          <a:effectLst/>
                          <a:latin typeface="Calibri" panose="020F0502020204030204" pitchFamily="34" charset="0"/>
                        </a:rPr>
                        <a:t>TRUE</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700" b="1" i="0" u="none" strike="noStrike">
                          <a:solidFill>
                            <a:srgbClr val="FFFFFF"/>
                          </a:solidFill>
                          <a:effectLst/>
                          <a:latin typeface="Calibri" panose="020F0502020204030204" pitchFamily="34" charset="0"/>
                        </a:rPr>
                        <a:t>TRUE</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700" b="1" i="0" u="none" strike="noStrike">
                          <a:solidFill>
                            <a:srgbClr val="FFFFFF"/>
                          </a:solidFill>
                          <a:effectLst/>
                          <a:latin typeface="Calibri" panose="020F0502020204030204" pitchFamily="34" charset="0"/>
                        </a:rPr>
                        <a:t>TRUE</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700" b="1" i="0" u="none" strike="noStrike">
                          <a:solidFill>
                            <a:srgbClr val="FFFFFF"/>
                          </a:solidFill>
                          <a:effectLst/>
                          <a:latin typeface="Calibri" panose="020F0502020204030204" pitchFamily="34" charset="0"/>
                        </a:rPr>
                        <a:t>TRUE</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700" b="1" i="0" u="none" strike="noStrike">
                          <a:solidFill>
                            <a:srgbClr val="FFFFFF"/>
                          </a:solidFill>
                          <a:effectLst/>
                          <a:latin typeface="Calibri" panose="020F0502020204030204" pitchFamily="34" charset="0"/>
                        </a:rPr>
                        <a:t>TRUE</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700" b="1" i="0" u="none" strike="noStrike">
                          <a:solidFill>
                            <a:srgbClr val="FFFFFF"/>
                          </a:solidFill>
                          <a:effectLst/>
                          <a:latin typeface="Calibri" panose="020F0502020204030204" pitchFamily="34" charset="0"/>
                        </a:rPr>
                        <a:t>TRUE</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700" b="1" i="0" u="none" strike="noStrike">
                          <a:solidFill>
                            <a:srgbClr val="FFFFFF"/>
                          </a:solidFill>
                          <a:effectLst/>
                          <a:latin typeface="Calibri" panose="020F0502020204030204" pitchFamily="34" charset="0"/>
                        </a:rPr>
                        <a:t>TRUE</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700" b="1" i="0" u="none" strike="noStrike">
                          <a:solidFill>
                            <a:srgbClr val="FFFFFF"/>
                          </a:solidFill>
                          <a:effectLst/>
                          <a:latin typeface="Calibri" panose="020F0502020204030204" pitchFamily="34" charset="0"/>
                        </a:rPr>
                        <a:t>TRUE</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700" b="1" i="0" u="none" strike="noStrike">
                          <a:solidFill>
                            <a:srgbClr val="FFFFFF"/>
                          </a:solidFill>
                          <a:effectLst/>
                          <a:latin typeface="Calibri" panose="020F0502020204030204" pitchFamily="34" charset="0"/>
                        </a:rPr>
                        <a:t>TRUE</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700" b="1" i="0" u="none" strike="noStrike">
                          <a:solidFill>
                            <a:srgbClr val="FFFFFF"/>
                          </a:solidFill>
                          <a:effectLst/>
                          <a:latin typeface="Calibri" panose="020F0502020204030204" pitchFamily="34" charset="0"/>
                        </a:rPr>
                        <a:t>TRUE</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700" b="1" i="0" u="none" strike="noStrike">
                          <a:solidFill>
                            <a:srgbClr val="FFFFFF"/>
                          </a:solidFill>
                          <a:effectLst/>
                          <a:latin typeface="Calibri" panose="020F0502020204030204" pitchFamily="34" charset="0"/>
                        </a:rPr>
                        <a:t>TRUE</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700" b="1" i="0" u="none" strike="noStrike" dirty="0">
                          <a:solidFill>
                            <a:srgbClr val="FFFFFF"/>
                          </a:solidFill>
                          <a:effectLst/>
                          <a:latin typeface="Calibri" panose="020F0502020204030204" pitchFamily="34" charset="0"/>
                        </a:rPr>
                        <a:t>TRUE</a:t>
                      </a:r>
                    </a:p>
                  </a:txBody>
                  <a:tcPr marL="3377" marR="3377" marT="33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39138910"/>
                  </a:ext>
                </a:extLst>
              </a:tr>
            </a:tbl>
          </a:graphicData>
        </a:graphic>
      </p:graphicFrame>
    </p:spTree>
    <p:extLst>
      <p:ext uri="{BB962C8B-B14F-4D97-AF65-F5344CB8AC3E}">
        <p14:creationId xmlns:p14="http://schemas.microsoft.com/office/powerpoint/2010/main" val="1333880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D6C0-A330-4BAA-A63D-85EE48EDC6F5}"/>
              </a:ext>
            </a:extLst>
          </p:cNvPr>
          <p:cNvSpPr>
            <a:spLocks noGrp="1"/>
          </p:cNvSpPr>
          <p:nvPr>
            <p:ph type="title"/>
          </p:nvPr>
        </p:nvSpPr>
        <p:spPr>
          <a:xfrm>
            <a:off x="1154953" y="687897"/>
            <a:ext cx="10363130" cy="992735"/>
          </a:xfrm>
        </p:spPr>
        <p:txBody>
          <a:bodyPr>
            <a:normAutofit/>
          </a:bodyPr>
          <a:lstStyle/>
          <a:p>
            <a:r>
              <a:rPr lang="en-IN" dirty="0">
                <a:latin typeface="Calibri" panose="020F0502020204030204" pitchFamily="34" charset="0"/>
                <a:cs typeface="Calibri" panose="020F0502020204030204" pitchFamily="34" charset="0"/>
              </a:rPr>
              <a:t>Long Wang Sha Tan Ku Case Study</a:t>
            </a:r>
            <a:br>
              <a:rPr lang="en-IN" dirty="0">
                <a:latin typeface="Calibri" panose="020F0502020204030204" pitchFamily="34" charset="0"/>
                <a:cs typeface="Calibri" panose="020F0502020204030204" pitchFamily="34" charset="0"/>
              </a:rPr>
            </a:br>
            <a:r>
              <a:rPr lang="en-IN" sz="2200" dirty="0">
                <a:latin typeface="Calibri" panose="020F0502020204030204" pitchFamily="34" charset="0"/>
                <a:cs typeface="Calibri" panose="020F0502020204030204" pitchFamily="34" charset="0"/>
              </a:rPr>
              <a:t>Question 1 (5/5)</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6290E9A-1080-41E8-8EB3-025E328871D9}"/>
              </a:ext>
            </a:extLst>
          </p:cNvPr>
          <p:cNvSpPr>
            <a:spLocks noGrp="1"/>
          </p:cNvSpPr>
          <p:nvPr>
            <p:ph idx="1"/>
          </p:nvPr>
        </p:nvSpPr>
        <p:spPr>
          <a:xfrm>
            <a:off x="529830" y="2273417"/>
            <a:ext cx="11132340" cy="3501205"/>
          </a:xfrm>
        </p:spPr>
        <p:txBody>
          <a:bodyPr>
            <a:normAutofit/>
          </a:bodyPr>
          <a:lstStyle/>
          <a:p>
            <a:pPr algn="just">
              <a:spcBef>
                <a:spcPts val="0"/>
              </a:spcBef>
              <a:buFont typeface="Wingdings" panose="05000000000000000000" pitchFamily="2" charset="2"/>
              <a:buChar char="v"/>
            </a:pPr>
            <a:r>
              <a:rPr lang="en-IN" sz="1600" b="1" dirty="0">
                <a:latin typeface="Calibri" panose="020F0502020204030204" pitchFamily="34" charset="0"/>
                <a:cs typeface="Calibri" panose="020F0502020204030204" pitchFamily="34" charset="0"/>
              </a:rPr>
              <a:t>Approach (contd.)</a:t>
            </a:r>
          </a:p>
          <a:p>
            <a:pPr marL="685800" lvl="1" algn="just">
              <a:spcBef>
                <a:spcPts val="0"/>
              </a:spcBef>
              <a:buFont typeface="Wingdings" panose="05000000000000000000" pitchFamily="2" charset="2"/>
              <a:buChar char="Ø"/>
            </a:pPr>
            <a:r>
              <a:rPr lang="en-IN" sz="1200" dirty="0">
                <a:latin typeface="Calibri" panose="020F0502020204030204" pitchFamily="34" charset="0"/>
                <a:cs typeface="Calibri" panose="020F0502020204030204" pitchFamily="34" charset="0"/>
              </a:rPr>
              <a:t>Step 6: Building an LP Model (Contd.)</a:t>
            </a:r>
          </a:p>
          <a:p>
            <a:pPr marL="685800" lvl="1" algn="just">
              <a:spcBef>
                <a:spcPts val="0"/>
              </a:spcBef>
              <a:buFont typeface="Wingdings" panose="05000000000000000000" pitchFamily="2" charset="2"/>
              <a:buChar char="Ø"/>
            </a:pPr>
            <a:endParaRPr lang="en-IN" sz="1200" dirty="0">
              <a:latin typeface="Calibri" panose="020F0502020204030204" pitchFamily="34" charset="0"/>
              <a:cs typeface="Calibri" panose="020F0502020204030204" pitchFamily="34" charset="0"/>
            </a:endParaRPr>
          </a:p>
          <a:p>
            <a:pPr marL="685800" lvl="1" algn="just">
              <a:spcBef>
                <a:spcPts val="0"/>
              </a:spcBef>
              <a:buFont typeface="Wingdings" panose="05000000000000000000" pitchFamily="2" charset="2"/>
              <a:buChar char="Ø"/>
            </a:pPr>
            <a:endParaRPr lang="en-IN" sz="1200" dirty="0">
              <a:latin typeface="Calibri" panose="020F0502020204030204" pitchFamily="34" charset="0"/>
              <a:cs typeface="Calibri" panose="020F0502020204030204" pitchFamily="34" charset="0"/>
            </a:endParaRPr>
          </a:p>
          <a:p>
            <a:pPr marL="685800" lvl="1" algn="just">
              <a:spcBef>
                <a:spcPts val="0"/>
              </a:spcBef>
              <a:buFont typeface="Wingdings" panose="05000000000000000000" pitchFamily="2" charset="2"/>
              <a:buChar char="Ø"/>
            </a:pPr>
            <a:endParaRPr lang="en-IN" sz="1200" dirty="0">
              <a:latin typeface="Calibri" panose="020F0502020204030204" pitchFamily="34" charset="0"/>
              <a:cs typeface="Calibri" panose="020F0502020204030204" pitchFamily="34" charset="0"/>
            </a:endParaRPr>
          </a:p>
          <a:p>
            <a:pPr marL="685800" lvl="1" algn="just">
              <a:spcBef>
                <a:spcPts val="0"/>
              </a:spcBef>
              <a:buFont typeface="Wingdings" panose="05000000000000000000" pitchFamily="2" charset="2"/>
              <a:buChar char="Ø"/>
            </a:pPr>
            <a:endParaRPr lang="en-IN" sz="1200" dirty="0">
              <a:latin typeface="Calibri" panose="020F0502020204030204" pitchFamily="34" charset="0"/>
              <a:cs typeface="Calibri" panose="020F0502020204030204" pitchFamily="34" charset="0"/>
            </a:endParaRPr>
          </a:p>
          <a:p>
            <a:pPr marL="685800" lvl="1" algn="just">
              <a:spcBef>
                <a:spcPts val="0"/>
              </a:spcBef>
              <a:buFont typeface="Wingdings" panose="05000000000000000000" pitchFamily="2" charset="2"/>
              <a:buChar char="Ø"/>
            </a:pPr>
            <a:endParaRPr lang="en-IN" sz="1200" dirty="0">
              <a:latin typeface="Calibri" panose="020F0502020204030204" pitchFamily="34" charset="0"/>
              <a:cs typeface="Calibri" panose="020F0502020204030204" pitchFamily="34" charset="0"/>
            </a:endParaRPr>
          </a:p>
          <a:p>
            <a:pPr marL="685800" lvl="1" algn="just">
              <a:spcBef>
                <a:spcPts val="0"/>
              </a:spcBef>
              <a:buFont typeface="Wingdings" panose="05000000000000000000" pitchFamily="2" charset="2"/>
              <a:buChar char="Ø"/>
            </a:pPr>
            <a:endParaRPr lang="en-IN" sz="1200" dirty="0">
              <a:latin typeface="Calibri" panose="020F0502020204030204" pitchFamily="34" charset="0"/>
              <a:cs typeface="Calibri" panose="020F0502020204030204" pitchFamily="34" charset="0"/>
            </a:endParaRPr>
          </a:p>
          <a:p>
            <a:pPr marL="685800" lvl="1" algn="just">
              <a:spcBef>
                <a:spcPts val="0"/>
              </a:spcBef>
              <a:buFont typeface="Wingdings" panose="05000000000000000000" pitchFamily="2" charset="2"/>
              <a:buChar char="Ø"/>
            </a:pPr>
            <a:endParaRPr lang="en-IN" sz="1200" dirty="0">
              <a:latin typeface="Calibri" panose="020F0502020204030204" pitchFamily="34" charset="0"/>
              <a:cs typeface="Calibri" panose="020F0502020204030204" pitchFamily="34" charset="0"/>
            </a:endParaRPr>
          </a:p>
          <a:p>
            <a:pPr marL="685800" lvl="1" algn="just">
              <a:spcBef>
                <a:spcPts val="0"/>
              </a:spcBef>
              <a:buFont typeface="Wingdings" panose="05000000000000000000" pitchFamily="2" charset="2"/>
              <a:buChar char="Ø"/>
            </a:pPr>
            <a:endParaRPr lang="en-IN" sz="1200" dirty="0">
              <a:latin typeface="Calibri" panose="020F0502020204030204" pitchFamily="34" charset="0"/>
              <a:cs typeface="Calibri" panose="020F0502020204030204" pitchFamily="34" charset="0"/>
            </a:endParaRPr>
          </a:p>
          <a:p>
            <a:pPr marL="685800" lvl="1" algn="just">
              <a:spcBef>
                <a:spcPts val="0"/>
              </a:spcBef>
              <a:buFont typeface="Wingdings" panose="05000000000000000000" pitchFamily="2" charset="2"/>
              <a:buChar char="Ø"/>
            </a:pPr>
            <a:endParaRPr lang="en-IN" sz="1200" dirty="0">
              <a:latin typeface="Calibri" panose="020F0502020204030204" pitchFamily="34" charset="0"/>
              <a:cs typeface="Calibri" panose="020F0502020204030204" pitchFamily="34" charset="0"/>
            </a:endParaRPr>
          </a:p>
          <a:p>
            <a:pPr marL="685800" lvl="1" algn="just">
              <a:spcBef>
                <a:spcPts val="0"/>
              </a:spcBef>
              <a:buFont typeface="Wingdings" panose="05000000000000000000" pitchFamily="2" charset="2"/>
              <a:buChar char="Ø"/>
            </a:pPr>
            <a:r>
              <a:rPr lang="en-IN" sz="1200" dirty="0">
                <a:latin typeface="Calibri" panose="020F0502020204030204" pitchFamily="34" charset="0"/>
                <a:cs typeface="Calibri" panose="020F0502020204030204" pitchFamily="34" charset="0"/>
              </a:rPr>
              <a:t>Step 7: Solution</a:t>
            </a:r>
          </a:p>
          <a:p>
            <a:pPr marL="800100" lvl="2" indent="0" algn="just">
              <a:spcBef>
                <a:spcPts val="0"/>
              </a:spcBef>
              <a:buNone/>
            </a:pPr>
            <a:endParaRPr lang="en-IN" sz="12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28F12840-1324-4E48-83A7-5E96AC3F087F}"/>
              </a:ext>
            </a:extLst>
          </p:cNvPr>
          <p:cNvSpPr>
            <a:spLocks noGrp="1"/>
          </p:cNvSpPr>
          <p:nvPr>
            <p:ph type="ftr" sz="quarter" idx="11"/>
          </p:nvPr>
        </p:nvSpPr>
        <p:spPr/>
        <p:txBody>
          <a:bodyPr/>
          <a:lstStyle/>
          <a:p>
            <a:r>
              <a:rPr lang="en-US">
                <a:latin typeface="Calibri" panose="020F0502020204030204" pitchFamily="34" charset="0"/>
                <a:cs typeface="Calibri" panose="020F0502020204030204" pitchFamily="34" charset="0"/>
              </a:rPr>
              <a:t>BABI SCLA - Group 2</a:t>
            </a:r>
            <a:endParaRPr lang="en-US"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EC1705B3-C2E8-4A99-BA4F-4770C30D145C}"/>
              </a:ext>
            </a:extLst>
          </p:cNvPr>
          <p:cNvSpPr>
            <a:spLocks noGrp="1"/>
          </p:cNvSpPr>
          <p:nvPr>
            <p:ph type="sldNum" sz="quarter" idx="12"/>
          </p:nvPr>
        </p:nvSpPr>
        <p:spPr/>
        <p:txBody>
          <a:bodyPr>
            <a:normAutofit/>
          </a:bodyPr>
          <a:lstStyle/>
          <a:p>
            <a:fld id="{D57F1E4F-1CFF-5643-939E-217C01CDF565}" type="slidenum">
              <a:rPr lang="en-US" smtClean="0">
                <a:latin typeface="Calibri" panose="020F0502020204030204" pitchFamily="34" charset="0"/>
                <a:cs typeface="Calibri" panose="020F0502020204030204" pitchFamily="34" charset="0"/>
              </a:rPr>
              <a:pPr/>
              <a:t>6</a:t>
            </a:fld>
            <a:endParaRPr lang="en-US" dirty="0">
              <a:latin typeface="Calibri" panose="020F0502020204030204" pitchFamily="34" charset="0"/>
              <a:cs typeface="Calibri" panose="020F0502020204030204" pitchFamily="34" charset="0"/>
            </a:endParaRPr>
          </a:p>
        </p:txBody>
      </p:sp>
      <p:graphicFrame>
        <p:nvGraphicFramePr>
          <p:cNvPr id="6" name="Table 5">
            <a:extLst>
              <a:ext uri="{FF2B5EF4-FFF2-40B4-BE49-F238E27FC236}">
                <a16:creationId xmlns:a16="http://schemas.microsoft.com/office/drawing/2014/main" id="{616F3DA1-49A3-47DE-B750-8E3DF4C9242F}"/>
              </a:ext>
            </a:extLst>
          </p:cNvPr>
          <p:cNvGraphicFramePr>
            <a:graphicFrameLocks noGrp="1"/>
          </p:cNvGraphicFramePr>
          <p:nvPr>
            <p:extLst>
              <p:ext uri="{D42A27DB-BD31-4B8C-83A1-F6EECF244321}">
                <p14:modId xmlns:p14="http://schemas.microsoft.com/office/powerpoint/2010/main" val="1882290242"/>
              </p:ext>
            </p:extLst>
          </p:nvPr>
        </p:nvGraphicFramePr>
        <p:xfrm>
          <a:off x="528358" y="2829909"/>
          <a:ext cx="11132339" cy="1357071"/>
        </p:xfrm>
        <a:graphic>
          <a:graphicData uri="http://schemas.openxmlformats.org/drawingml/2006/table">
            <a:tbl>
              <a:tblPr/>
              <a:tblGrid>
                <a:gridCol w="1179174">
                  <a:extLst>
                    <a:ext uri="{9D8B030D-6E8A-4147-A177-3AD203B41FA5}">
                      <a16:colId xmlns:a16="http://schemas.microsoft.com/office/drawing/2014/main" val="2736399656"/>
                    </a:ext>
                  </a:extLst>
                </a:gridCol>
                <a:gridCol w="817147">
                  <a:extLst>
                    <a:ext uri="{9D8B030D-6E8A-4147-A177-3AD203B41FA5}">
                      <a16:colId xmlns:a16="http://schemas.microsoft.com/office/drawing/2014/main" val="529006461"/>
                    </a:ext>
                  </a:extLst>
                </a:gridCol>
                <a:gridCol w="861108">
                  <a:extLst>
                    <a:ext uri="{9D8B030D-6E8A-4147-A177-3AD203B41FA5}">
                      <a16:colId xmlns:a16="http://schemas.microsoft.com/office/drawing/2014/main" val="991177897"/>
                    </a:ext>
                  </a:extLst>
                </a:gridCol>
                <a:gridCol w="827491">
                  <a:extLst>
                    <a:ext uri="{9D8B030D-6E8A-4147-A177-3AD203B41FA5}">
                      <a16:colId xmlns:a16="http://schemas.microsoft.com/office/drawing/2014/main" val="1266344654"/>
                    </a:ext>
                  </a:extLst>
                </a:gridCol>
                <a:gridCol w="827491">
                  <a:extLst>
                    <a:ext uri="{9D8B030D-6E8A-4147-A177-3AD203B41FA5}">
                      <a16:colId xmlns:a16="http://schemas.microsoft.com/office/drawing/2014/main" val="4053456107"/>
                    </a:ext>
                  </a:extLst>
                </a:gridCol>
                <a:gridCol w="827491">
                  <a:extLst>
                    <a:ext uri="{9D8B030D-6E8A-4147-A177-3AD203B41FA5}">
                      <a16:colId xmlns:a16="http://schemas.microsoft.com/office/drawing/2014/main" val="4277428229"/>
                    </a:ext>
                  </a:extLst>
                </a:gridCol>
                <a:gridCol w="827491">
                  <a:extLst>
                    <a:ext uri="{9D8B030D-6E8A-4147-A177-3AD203B41FA5}">
                      <a16:colId xmlns:a16="http://schemas.microsoft.com/office/drawing/2014/main" val="176483905"/>
                    </a:ext>
                  </a:extLst>
                </a:gridCol>
                <a:gridCol w="827491">
                  <a:extLst>
                    <a:ext uri="{9D8B030D-6E8A-4147-A177-3AD203B41FA5}">
                      <a16:colId xmlns:a16="http://schemas.microsoft.com/office/drawing/2014/main" val="3783691624"/>
                    </a:ext>
                  </a:extLst>
                </a:gridCol>
                <a:gridCol w="827491">
                  <a:extLst>
                    <a:ext uri="{9D8B030D-6E8A-4147-A177-3AD203B41FA5}">
                      <a16:colId xmlns:a16="http://schemas.microsoft.com/office/drawing/2014/main" val="2473012543"/>
                    </a:ext>
                  </a:extLst>
                </a:gridCol>
                <a:gridCol w="827491">
                  <a:extLst>
                    <a:ext uri="{9D8B030D-6E8A-4147-A177-3AD203B41FA5}">
                      <a16:colId xmlns:a16="http://schemas.microsoft.com/office/drawing/2014/main" val="2573295085"/>
                    </a:ext>
                  </a:extLst>
                </a:gridCol>
                <a:gridCol w="827491">
                  <a:extLst>
                    <a:ext uri="{9D8B030D-6E8A-4147-A177-3AD203B41FA5}">
                      <a16:colId xmlns:a16="http://schemas.microsoft.com/office/drawing/2014/main" val="3096921605"/>
                    </a:ext>
                  </a:extLst>
                </a:gridCol>
                <a:gridCol w="827491">
                  <a:extLst>
                    <a:ext uri="{9D8B030D-6E8A-4147-A177-3AD203B41FA5}">
                      <a16:colId xmlns:a16="http://schemas.microsoft.com/office/drawing/2014/main" val="4239848825"/>
                    </a:ext>
                  </a:extLst>
                </a:gridCol>
                <a:gridCol w="827491">
                  <a:extLst>
                    <a:ext uri="{9D8B030D-6E8A-4147-A177-3AD203B41FA5}">
                      <a16:colId xmlns:a16="http://schemas.microsoft.com/office/drawing/2014/main" val="3581333120"/>
                    </a:ext>
                  </a:extLst>
                </a:gridCol>
              </a:tblGrid>
              <a:tr h="122139">
                <a:tc>
                  <a:txBody>
                    <a:bodyPr/>
                    <a:lstStyle/>
                    <a:p>
                      <a:pPr algn="ctr" fontAlgn="ctr"/>
                      <a:r>
                        <a:rPr lang="en-IN" sz="900" b="1" i="0" u="none" strike="noStrike">
                          <a:solidFill>
                            <a:srgbClr val="FFFFFF"/>
                          </a:solidFill>
                          <a:effectLst/>
                          <a:latin typeface="Calibri" panose="020F0502020204030204" pitchFamily="34" charset="0"/>
                        </a:rPr>
                        <a:t> Constraints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Oct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Nov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Dec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Jan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Feb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Mar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Apr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May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Jun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Jul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Aug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Sep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3048804627"/>
                  </a:ext>
                </a:extLst>
              </a:tr>
              <a:tr h="122139">
                <a:tc>
                  <a:txBody>
                    <a:bodyPr/>
                    <a:lstStyle/>
                    <a:p>
                      <a:pPr algn="ctr" fontAlgn="ctr"/>
                      <a:r>
                        <a:rPr lang="en-IN" sz="900" b="1" i="0" u="none" strike="noStrike">
                          <a:solidFill>
                            <a:srgbClr val="FFFFFF"/>
                          </a:solidFill>
                          <a:effectLst/>
                          <a:latin typeface="Calibri" panose="020F0502020204030204" pitchFamily="34" charset="0"/>
                        </a:rPr>
                        <a:t> Total Supply (in SAM)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0" i="0" u="none" strike="noStrike">
                          <a:solidFill>
                            <a:srgbClr val="000000"/>
                          </a:solidFill>
                          <a:effectLst/>
                          <a:latin typeface="Calibri" panose="020F0502020204030204" pitchFamily="34" charset="0"/>
                        </a:rPr>
                        <a:t>           46,419,000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42,849,000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46,419,000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50,557,000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54,792,000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61,940,000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59,557,000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59,557,000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59,557,000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51,675,600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50,213,000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44,634,000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5886248"/>
                  </a:ext>
                </a:extLst>
              </a:tr>
              <a:tr h="221071">
                <a:tc>
                  <a:txBody>
                    <a:bodyPr/>
                    <a:lstStyle/>
                    <a:p>
                      <a:pPr algn="ctr" fontAlgn="ctr"/>
                      <a:r>
                        <a:rPr lang="en-IN" sz="900" b="1" i="0" u="none" strike="noStrike">
                          <a:solidFill>
                            <a:srgbClr val="FFFFFF"/>
                          </a:solidFill>
                          <a:effectLst/>
                          <a:latin typeface="Calibri" panose="020F0502020204030204" pitchFamily="34" charset="0"/>
                        </a:rPr>
                        <a:t> Total Produced Quantity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0" i="0" u="none" strike="noStrike">
                          <a:solidFill>
                            <a:srgbClr val="000000"/>
                          </a:solidFill>
                          <a:effectLst/>
                          <a:latin typeface="Calibri" panose="020F0502020204030204" pitchFamily="34" charset="0"/>
                        </a:rPr>
                        <a:t>           12,652,600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12,399,400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21,490,175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40,605,150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54,792,000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61,940,000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59,557,000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59,557,000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59,557,000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51,675,600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22,865,025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12,679,050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3823457"/>
                  </a:ext>
                </a:extLst>
              </a:tr>
              <a:tr h="122139">
                <a:tc>
                  <a:txBody>
                    <a:bodyPr/>
                    <a:lstStyle/>
                    <a:p>
                      <a:pPr algn="ctr" fontAlgn="ctr"/>
                      <a:r>
                        <a:rPr lang="en-IN" sz="900" b="1" i="0" u="none" strike="noStrike">
                          <a:solidFill>
                            <a:srgbClr val="FFFFFF"/>
                          </a:solidFill>
                          <a:effectLst/>
                          <a:latin typeface="Calibri" panose="020F0502020204030204" pitchFamily="34" charset="0"/>
                        </a:rPr>
                        <a:t> Constraint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0" i="0" u="none" strike="noStrike">
                          <a:solidFill>
                            <a:srgbClr val="000000"/>
                          </a:solidFill>
                          <a:effectLst/>
                          <a:latin typeface="Calibri" panose="020F0502020204030204" pitchFamily="34" charset="0"/>
                        </a:rPr>
                        <a:t> =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&lt;=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&lt;=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&lt;=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&lt;=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&lt;=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&lt;=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2171630"/>
                  </a:ext>
                </a:extLst>
              </a:tr>
              <a:tr h="366416">
                <a:tc>
                  <a:txBody>
                    <a:bodyPr/>
                    <a:lstStyle/>
                    <a:p>
                      <a:pPr algn="ctr" fontAlgn="ctr"/>
                      <a:r>
                        <a:rPr lang="en-IN" sz="900" b="1" i="0" u="none" strike="noStrike">
                          <a:solidFill>
                            <a:srgbClr val="FFFFFF"/>
                          </a:solidFill>
                          <a:effectLst/>
                          <a:latin typeface="Calibri" panose="020F0502020204030204" pitchFamily="34" charset="0"/>
                        </a:rPr>
                        <a:t> New Demand (in SAM)</a:t>
                      </a:r>
                      <a:br>
                        <a:rPr lang="en-IN" sz="900" b="1" i="0" u="none" strike="noStrike">
                          <a:solidFill>
                            <a:srgbClr val="FFFFFF"/>
                          </a:solidFill>
                          <a:effectLst/>
                          <a:latin typeface="Calibri" panose="020F0502020204030204" pitchFamily="34" charset="0"/>
                        </a:rPr>
                      </a:br>
                      <a:r>
                        <a:rPr lang="en-IN" sz="900" b="1" i="0" u="none" strike="noStrike">
                          <a:solidFill>
                            <a:srgbClr val="FFFFFF"/>
                          </a:solidFill>
                          <a:effectLst/>
                          <a:latin typeface="Calibri" panose="020F0502020204030204" pitchFamily="34" charset="0"/>
                        </a:rPr>
                        <a:t>(Demand + Shortage)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0" i="0" u="none" strike="noStrike">
                          <a:solidFill>
                            <a:srgbClr val="000000"/>
                          </a:solidFill>
                          <a:effectLst/>
                          <a:latin typeface="Calibri" panose="020F0502020204030204" pitchFamily="34" charset="0"/>
                        </a:rPr>
                        <a:t>           12,652,600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12,399,400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21,490,175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40,605,150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59,523,025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74,267,275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86,146,050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93,156,800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82,723,775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58,574,975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22,865,025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12,679,050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4783058"/>
                  </a:ext>
                </a:extLst>
              </a:tr>
              <a:tr h="244277">
                <a:tc>
                  <a:txBody>
                    <a:bodyPr/>
                    <a:lstStyle/>
                    <a:p>
                      <a:pPr algn="ctr" fontAlgn="ctr"/>
                      <a:r>
                        <a:rPr lang="en-IN" sz="900" b="1" i="0" u="none" strike="noStrike">
                          <a:solidFill>
                            <a:srgbClr val="FFFFFF"/>
                          </a:solidFill>
                          <a:effectLst/>
                          <a:latin typeface="Calibri" panose="020F0502020204030204" pitchFamily="34" charset="0"/>
                        </a:rPr>
                        <a:t> Supply is greater than Demand </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1" i="0" u="none" strike="noStrike">
                          <a:solidFill>
                            <a:srgbClr val="FFFFFF"/>
                          </a:solidFill>
                          <a:effectLst/>
                          <a:latin typeface="Calibri" panose="020F0502020204030204" pitchFamily="34" charset="0"/>
                        </a:rPr>
                        <a:t>TRUE</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1" i="0" u="none" strike="noStrike">
                          <a:solidFill>
                            <a:srgbClr val="FFFFFF"/>
                          </a:solidFill>
                          <a:effectLst/>
                          <a:latin typeface="Calibri" panose="020F0502020204030204" pitchFamily="34" charset="0"/>
                        </a:rPr>
                        <a:t>TRUE</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1" i="0" u="none" strike="noStrike">
                          <a:solidFill>
                            <a:srgbClr val="FFFFFF"/>
                          </a:solidFill>
                          <a:effectLst/>
                          <a:latin typeface="Calibri" panose="020F0502020204030204" pitchFamily="34" charset="0"/>
                        </a:rPr>
                        <a:t>TRUE</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1" i="0" u="none" strike="noStrike">
                          <a:solidFill>
                            <a:srgbClr val="FFFFFF"/>
                          </a:solidFill>
                          <a:effectLst/>
                          <a:latin typeface="Calibri" panose="020F0502020204030204" pitchFamily="34" charset="0"/>
                        </a:rPr>
                        <a:t>TRUE</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1" i="0" u="none" strike="noStrike">
                          <a:solidFill>
                            <a:srgbClr val="FFFFFF"/>
                          </a:solidFill>
                          <a:effectLst/>
                          <a:latin typeface="Calibri" panose="020F0502020204030204" pitchFamily="34" charset="0"/>
                        </a:rPr>
                        <a:t>FALSE</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IN" sz="800" b="1" i="0" u="none" strike="noStrike">
                          <a:solidFill>
                            <a:srgbClr val="FFFFFF"/>
                          </a:solidFill>
                          <a:effectLst/>
                          <a:latin typeface="Calibri" panose="020F0502020204030204" pitchFamily="34" charset="0"/>
                        </a:rPr>
                        <a:t>FALSE</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IN" sz="800" b="1" i="0" u="none" strike="noStrike">
                          <a:solidFill>
                            <a:srgbClr val="FFFFFF"/>
                          </a:solidFill>
                          <a:effectLst/>
                          <a:latin typeface="Calibri" panose="020F0502020204030204" pitchFamily="34" charset="0"/>
                        </a:rPr>
                        <a:t>FALSE</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IN" sz="800" b="1" i="0" u="none" strike="noStrike">
                          <a:solidFill>
                            <a:srgbClr val="FFFFFF"/>
                          </a:solidFill>
                          <a:effectLst/>
                          <a:latin typeface="Calibri" panose="020F0502020204030204" pitchFamily="34" charset="0"/>
                        </a:rPr>
                        <a:t>FALSE</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IN" sz="800" b="1" i="0" u="none" strike="noStrike">
                          <a:solidFill>
                            <a:srgbClr val="FFFFFF"/>
                          </a:solidFill>
                          <a:effectLst/>
                          <a:latin typeface="Calibri" panose="020F0502020204030204" pitchFamily="34" charset="0"/>
                        </a:rPr>
                        <a:t>FALSE</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IN" sz="800" b="1" i="0" u="none" strike="noStrike">
                          <a:solidFill>
                            <a:srgbClr val="FFFFFF"/>
                          </a:solidFill>
                          <a:effectLst/>
                          <a:latin typeface="Calibri" panose="020F0502020204030204" pitchFamily="34" charset="0"/>
                        </a:rPr>
                        <a:t>FALSE</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IN" sz="800" b="1" i="0" u="none" strike="noStrike">
                          <a:solidFill>
                            <a:srgbClr val="FFFFFF"/>
                          </a:solidFill>
                          <a:effectLst/>
                          <a:latin typeface="Calibri" panose="020F0502020204030204" pitchFamily="34" charset="0"/>
                        </a:rPr>
                        <a:t>TRUE</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1" i="0" u="none" strike="noStrike" dirty="0">
                          <a:solidFill>
                            <a:srgbClr val="FFFFFF"/>
                          </a:solidFill>
                          <a:effectLst/>
                          <a:latin typeface="Calibri" panose="020F0502020204030204" pitchFamily="34" charset="0"/>
                        </a:rPr>
                        <a:t>TRUE</a:t>
                      </a:r>
                    </a:p>
                  </a:txBody>
                  <a:tcPr marL="6107" marR="6107" marT="61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506261877"/>
                  </a:ext>
                </a:extLst>
              </a:tr>
            </a:tbl>
          </a:graphicData>
        </a:graphic>
      </p:graphicFrame>
      <p:graphicFrame>
        <p:nvGraphicFramePr>
          <p:cNvPr id="7" name="Table 6">
            <a:extLst>
              <a:ext uri="{FF2B5EF4-FFF2-40B4-BE49-F238E27FC236}">
                <a16:creationId xmlns:a16="http://schemas.microsoft.com/office/drawing/2014/main" id="{476A0985-A4BB-435E-9A57-B5F013A1CB09}"/>
              </a:ext>
            </a:extLst>
          </p:cNvPr>
          <p:cNvGraphicFramePr>
            <a:graphicFrameLocks noGrp="1"/>
          </p:cNvGraphicFramePr>
          <p:nvPr>
            <p:extLst>
              <p:ext uri="{D42A27DB-BD31-4B8C-83A1-F6EECF244321}">
                <p14:modId xmlns:p14="http://schemas.microsoft.com/office/powerpoint/2010/main" val="4104115536"/>
              </p:ext>
            </p:extLst>
          </p:nvPr>
        </p:nvGraphicFramePr>
        <p:xfrm>
          <a:off x="528357" y="4714171"/>
          <a:ext cx="11132339" cy="1455931"/>
        </p:xfrm>
        <a:graphic>
          <a:graphicData uri="http://schemas.openxmlformats.org/drawingml/2006/table">
            <a:tbl>
              <a:tblPr/>
              <a:tblGrid>
                <a:gridCol w="1099490">
                  <a:extLst>
                    <a:ext uri="{9D8B030D-6E8A-4147-A177-3AD203B41FA5}">
                      <a16:colId xmlns:a16="http://schemas.microsoft.com/office/drawing/2014/main" val="3781254951"/>
                    </a:ext>
                  </a:extLst>
                </a:gridCol>
                <a:gridCol w="761928">
                  <a:extLst>
                    <a:ext uri="{9D8B030D-6E8A-4147-A177-3AD203B41FA5}">
                      <a16:colId xmlns:a16="http://schemas.microsoft.com/office/drawing/2014/main" val="513143810"/>
                    </a:ext>
                  </a:extLst>
                </a:gridCol>
                <a:gridCol w="802918">
                  <a:extLst>
                    <a:ext uri="{9D8B030D-6E8A-4147-A177-3AD203B41FA5}">
                      <a16:colId xmlns:a16="http://schemas.microsoft.com/office/drawing/2014/main" val="966862045"/>
                    </a:ext>
                  </a:extLst>
                </a:gridCol>
                <a:gridCol w="771572">
                  <a:extLst>
                    <a:ext uri="{9D8B030D-6E8A-4147-A177-3AD203B41FA5}">
                      <a16:colId xmlns:a16="http://schemas.microsoft.com/office/drawing/2014/main" val="1066170310"/>
                    </a:ext>
                  </a:extLst>
                </a:gridCol>
                <a:gridCol w="771572">
                  <a:extLst>
                    <a:ext uri="{9D8B030D-6E8A-4147-A177-3AD203B41FA5}">
                      <a16:colId xmlns:a16="http://schemas.microsoft.com/office/drawing/2014/main" val="905279972"/>
                    </a:ext>
                  </a:extLst>
                </a:gridCol>
                <a:gridCol w="771572">
                  <a:extLst>
                    <a:ext uri="{9D8B030D-6E8A-4147-A177-3AD203B41FA5}">
                      <a16:colId xmlns:a16="http://schemas.microsoft.com/office/drawing/2014/main" val="1361368116"/>
                    </a:ext>
                  </a:extLst>
                </a:gridCol>
                <a:gridCol w="771572">
                  <a:extLst>
                    <a:ext uri="{9D8B030D-6E8A-4147-A177-3AD203B41FA5}">
                      <a16:colId xmlns:a16="http://schemas.microsoft.com/office/drawing/2014/main" val="1419264751"/>
                    </a:ext>
                  </a:extLst>
                </a:gridCol>
                <a:gridCol w="771572">
                  <a:extLst>
                    <a:ext uri="{9D8B030D-6E8A-4147-A177-3AD203B41FA5}">
                      <a16:colId xmlns:a16="http://schemas.microsoft.com/office/drawing/2014/main" val="927923399"/>
                    </a:ext>
                  </a:extLst>
                </a:gridCol>
                <a:gridCol w="771572">
                  <a:extLst>
                    <a:ext uri="{9D8B030D-6E8A-4147-A177-3AD203B41FA5}">
                      <a16:colId xmlns:a16="http://schemas.microsoft.com/office/drawing/2014/main" val="2307616531"/>
                    </a:ext>
                  </a:extLst>
                </a:gridCol>
                <a:gridCol w="771572">
                  <a:extLst>
                    <a:ext uri="{9D8B030D-6E8A-4147-A177-3AD203B41FA5}">
                      <a16:colId xmlns:a16="http://schemas.microsoft.com/office/drawing/2014/main" val="3586700307"/>
                    </a:ext>
                  </a:extLst>
                </a:gridCol>
                <a:gridCol w="771572">
                  <a:extLst>
                    <a:ext uri="{9D8B030D-6E8A-4147-A177-3AD203B41FA5}">
                      <a16:colId xmlns:a16="http://schemas.microsoft.com/office/drawing/2014/main" val="3581396396"/>
                    </a:ext>
                  </a:extLst>
                </a:gridCol>
                <a:gridCol w="771572">
                  <a:extLst>
                    <a:ext uri="{9D8B030D-6E8A-4147-A177-3AD203B41FA5}">
                      <a16:colId xmlns:a16="http://schemas.microsoft.com/office/drawing/2014/main" val="1010195376"/>
                    </a:ext>
                  </a:extLst>
                </a:gridCol>
                <a:gridCol w="771572">
                  <a:extLst>
                    <a:ext uri="{9D8B030D-6E8A-4147-A177-3AD203B41FA5}">
                      <a16:colId xmlns:a16="http://schemas.microsoft.com/office/drawing/2014/main" val="733539014"/>
                    </a:ext>
                  </a:extLst>
                </a:gridCol>
                <a:gridCol w="752283">
                  <a:extLst>
                    <a:ext uri="{9D8B030D-6E8A-4147-A177-3AD203B41FA5}">
                      <a16:colId xmlns:a16="http://schemas.microsoft.com/office/drawing/2014/main" val="3528909444"/>
                    </a:ext>
                  </a:extLst>
                </a:gridCol>
              </a:tblGrid>
              <a:tr h="176784">
                <a:tc>
                  <a:txBody>
                    <a:bodyPr/>
                    <a:lstStyle/>
                    <a:p>
                      <a:pPr algn="ctr" fontAlgn="ctr"/>
                      <a:r>
                        <a:rPr lang="en-IN" sz="900" b="1" i="0" u="none" strike="noStrike">
                          <a:solidFill>
                            <a:srgbClr val="FFFFFF"/>
                          </a:solidFill>
                          <a:effectLst/>
                          <a:latin typeface="Calibri" panose="020F0502020204030204" pitchFamily="34" charset="0"/>
                        </a:rPr>
                        <a:t> Constraints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Oct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Nov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Dec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Jan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Feb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Mar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Apr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May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Jun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Jul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Aug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Sep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900" b="1" i="0" u="none" strike="noStrike">
                          <a:solidFill>
                            <a:srgbClr val="FFFFFF"/>
                          </a:solidFill>
                          <a:effectLst/>
                          <a:latin typeface="Calibri" panose="020F0502020204030204" pitchFamily="34" charset="0"/>
                        </a:rPr>
                        <a:t> Total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4207970763"/>
                  </a:ext>
                </a:extLst>
              </a:tr>
              <a:tr h="346521">
                <a:tc>
                  <a:txBody>
                    <a:bodyPr/>
                    <a:lstStyle/>
                    <a:p>
                      <a:pPr algn="ctr" fontAlgn="ctr"/>
                      <a:r>
                        <a:rPr lang="en-IN" sz="900" b="1" i="0" u="none" strike="noStrike" dirty="0">
                          <a:solidFill>
                            <a:srgbClr val="FFFFFF"/>
                          </a:solidFill>
                          <a:effectLst/>
                          <a:latin typeface="Calibri" panose="020F0502020204030204" pitchFamily="34" charset="0"/>
                        </a:rPr>
                        <a:t> Total Revenue</a:t>
                      </a:r>
                      <a:br>
                        <a:rPr lang="en-IN" sz="900" b="1" i="0" u="none" strike="noStrike" dirty="0">
                          <a:solidFill>
                            <a:srgbClr val="FFFFFF"/>
                          </a:solidFill>
                          <a:effectLst/>
                          <a:latin typeface="Calibri" panose="020F0502020204030204" pitchFamily="34" charset="0"/>
                        </a:rPr>
                      </a:br>
                      <a:r>
                        <a:rPr lang="en-IN" sz="900" b="1" i="0" u="none" strike="noStrike" dirty="0">
                          <a:solidFill>
                            <a:srgbClr val="FFFFFF"/>
                          </a:solidFill>
                          <a:effectLst/>
                          <a:latin typeface="Calibri" panose="020F0502020204030204" pitchFamily="34" charset="0"/>
                        </a:rPr>
                        <a:t>(in CNY)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0" i="0" u="none" strike="noStrike">
                          <a:solidFill>
                            <a:srgbClr val="000000"/>
                          </a:solidFill>
                          <a:effectLst/>
                          <a:latin typeface="Calibri" panose="020F0502020204030204" pitchFamily="34" charset="0"/>
                        </a:rPr>
                        <a:t> ¥        12,889,305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12,631,368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21,892,213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41,364,791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55,817,048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63,098,773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60,671,191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60,671,191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60,671,191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52,642,346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23,292,784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12,916,249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dirty="0">
                          <a:solidFill>
                            <a:srgbClr val="000000"/>
                          </a:solidFill>
                          <a:effectLst/>
                          <a:latin typeface="Calibri" panose="020F0502020204030204" pitchFamily="34" charset="0"/>
                        </a:rPr>
                        <a:t>         478,558,450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8063315"/>
                  </a:ext>
                </a:extLst>
              </a:tr>
              <a:tr h="346521">
                <a:tc>
                  <a:txBody>
                    <a:bodyPr/>
                    <a:lstStyle/>
                    <a:p>
                      <a:pPr algn="ctr" fontAlgn="ctr"/>
                      <a:r>
                        <a:rPr lang="en-IN" sz="900" b="1" i="0" u="none" strike="noStrike">
                          <a:solidFill>
                            <a:srgbClr val="FFFFFF"/>
                          </a:solidFill>
                          <a:effectLst/>
                          <a:latin typeface="Calibri" panose="020F0502020204030204" pitchFamily="34" charset="0"/>
                        </a:rPr>
                        <a:t> Total Variable Cost</a:t>
                      </a:r>
                      <a:br>
                        <a:rPr lang="en-IN" sz="900" b="1" i="0" u="none" strike="noStrike">
                          <a:solidFill>
                            <a:srgbClr val="FFFFFF"/>
                          </a:solidFill>
                          <a:effectLst/>
                          <a:latin typeface="Calibri" panose="020F0502020204030204" pitchFamily="34" charset="0"/>
                        </a:rPr>
                      </a:br>
                      <a:r>
                        <a:rPr lang="en-IN" sz="900" b="1" i="0" u="none" strike="noStrike">
                          <a:solidFill>
                            <a:srgbClr val="FFFFFF"/>
                          </a:solidFill>
                          <a:effectLst/>
                          <a:latin typeface="Calibri" panose="020F0502020204030204" pitchFamily="34" charset="0"/>
                        </a:rPr>
                        <a:t>(in CNY)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0" i="0" u="none" strike="noStrike">
                          <a:solidFill>
                            <a:srgbClr val="000000"/>
                          </a:solidFill>
                          <a:effectLst/>
                          <a:latin typeface="Calibri" panose="020F0502020204030204" pitchFamily="34" charset="0"/>
                        </a:rPr>
                        <a:t> ¥        10,559,633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10,354,795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17,709,232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34,326,673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46,669,940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52,758,332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50,728,621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50,728,621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50,728,621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43,851,177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19,240,969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10,581,031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398,237,645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9426999"/>
                  </a:ext>
                </a:extLst>
              </a:tr>
              <a:tr h="346521">
                <a:tc>
                  <a:txBody>
                    <a:bodyPr/>
                    <a:lstStyle/>
                    <a:p>
                      <a:pPr algn="ctr" fontAlgn="ctr"/>
                      <a:r>
                        <a:rPr lang="en-IN" sz="900" b="1" i="0" u="none" strike="noStrike">
                          <a:solidFill>
                            <a:srgbClr val="FFFFFF"/>
                          </a:solidFill>
                          <a:effectLst/>
                          <a:latin typeface="Calibri" panose="020F0502020204030204" pitchFamily="34" charset="0"/>
                        </a:rPr>
                        <a:t> Air Freight</a:t>
                      </a:r>
                      <a:br>
                        <a:rPr lang="en-IN" sz="900" b="1" i="0" u="none" strike="noStrike">
                          <a:solidFill>
                            <a:srgbClr val="FFFFFF"/>
                          </a:solidFill>
                          <a:effectLst/>
                          <a:latin typeface="Calibri" panose="020F0502020204030204" pitchFamily="34" charset="0"/>
                        </a:rPr>
                      </a:br>
                      <a:r>
                        <a:rPr lang="en-IN" sz="900" b="1" i="0" u="none" strike="noStrike">
                          <a:solidFill>
                            <a:srgbClr val="FFFFFF"/>
                          </a:solidFill>
                          <a:effectLst/>
                          <a:latin typeface="Calibri" panose="020F0502020204030204" pitchFamily="34" charset="0"/>
                        </a:rPr>
                        <a:t>(in CNY)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0" i="0" u="none" strike="noStrike">
                          <a:solidFill>
                            <a:srgbClr val="000000"/>
                          </a:solidFill>
                          <a:effectLst/>
                          <a:latin typeface="Calibri" panose="020F0502020204030204" pitchFamily="34" charset="0"/>
                        </a:rPr>
                        <a:t> ¥                         -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1,442,963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3,759,819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8,109,660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10,247,939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7,065,866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2,104,309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32,730,557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4905359"/>
                  </a:ext>
                </a:extLst>
              </a:tr>
              <a:tr h="239584">
                <a:tc>
                  <a:txBody>
                    <a:bodyPr/>
                    <a:lstStyle/>
                    <a:p>
                      <a:pPr algn="ctr" fontAlgn="ctr"/>
                      <a:r>
                        <a:rPr lang="en-IN" sz="900" b="1" i="0" u="none" strike="noStrike">
                          <a:solidFill>
                            <a:srgbClr val="FFFFFF"/>
                          </a:solidFill>
                          <a:effectLst/>
                          <a:latin typeface="Calibri" panose="020F0502020204030204" pitchFamily="34" charset="0"/>
                        </a:rPr>
                        <a:t> Profit (in CNY)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0" i="0" u="none" strike="noStrike">
                          <a:solidFill>
                            <a:srgbClr val="000000"/>
                          </a:solidFill>
                          <a:effectLst/>
                          <a:latin typeface="Calibri" panose="020F0502020204030204" pitchFamily="34" charset="0"/>
                        </a:rPr>
                        <a:t> ¥          2,329,671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2,276,573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4,182,981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7,038,118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9,147,108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8,897,478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6,182,752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1,832,910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-305,369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1,725,303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1,947,505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rgbClr val="000000"/>
                          </a:solidFill>
                          <a:effectLst/>
                          <a:latin typeface="Calibri" panose="020F0502020204030204" pitchFamily="34" charset="0"/>
                        </a:rPr>
                        <a:t> ¥           2,335,218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1" i="0" u="none" strike="noStrike" dirty="0">
                          <a:solidFill>
                            <a:srgbClr val="000000"/>
                          </a:solidFill>
                          <a:effectLst/>
                          <a:latin typeface="Calibri" panose="020F0502020204030204" pitchFamily="34" charset="0"/>
                        </a:rPr>
                        <a:t> ¥        47,590,249 </a:t>
                      </a:r>
                    </a:p>
                  </a:txBody>
                  <a:tcPr marL="5694" marR="5694" marT="5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611928909"/>
                  </a:ext>
                </a:extLst>
              </a:tr>
            </a:tbl>
          </a:graphicData>
        </a:graphic>
      </p:graphicFrame>
    </p:spTree>
    <p:extLst>
      <p:ext uri="{BB962C8B-B14F-4D97-AF65-F5344CB8AC3E}">
        <p14:creationId xmlns:p14="http://schemas.microsoft.com/office/powerpoint/2010/main" val="1948863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D6C0-A330-4BAA-A63D-85EE48EDC6F5}"/>
              </a:ext>
            </a:extLst>
          </p:cNvPr>
          <p:cNvSpPr>
            <a:spLocks noGrp="1"/>
          </p:cNvSpPr>
          <p:nvPr>
            <p:ph type="title"/>
          </p:nvPr>
        </p:nvSpPr>
        <p:spPr>
          <a:xfrm>
            <a:off x="1154953" y="687897"/>
            <a:ext cx="10363130" cy="992735"/>
          </a:xfrm>
        </p:spPr>
        <p:txBody>
          <a:bodyPr>
            <a:normAutofit/>
          </a:bodyPr>
          <a:lstStyle/>
          <a:p>
            <a:r>
              <a:rPr lang="en-IN" dirty="0">
                <a:latin typeface="Calibri" panose="020F0502020204030204" pitchFamily="34" charset="0"/>
                <a:cs typeface="Calibri" panose="020F0502020204030204" pitchFamily="34" charset="0"/>
              </a:rPr>
              <a:t>Long Wang Sha Tan Ku Case Study</a:t>
            </a:r>
            <a:br>
              <a:rPr lang="en-IN" dirty="0">
                <a:latin typeface="Calibri" panose="020F0502020204030204" pitchFamily="34" charset="0"/>
                <a:cs typeface="Calibri" panose="020F0502020204030204" pitchFamily="34" charset="0"/>
              </a:rPr>
            </a:br>
            <a:r>
              <a:rPr lang="en-IN" sz="2200" dirty="0">
                <a:latin typeface="Calibri" panose="020F0502020204030204" pitchFamily="34" charset="0"/>
                <a:cs typeface="Calibri" panose="020F0502020204030204" pitchFamily="34" charset="0"/>
              </a:rPr>
              <a:t>Question </a:t>
            </a:r>
            <a:r>
              <a:rPr lang="en-IN" sz="2200" dirty="0" smtClean="0">
                <a:latin typeface="Calibri" panose="020F0502020204030204" pitchFamily="34" charset="0"/>
                <a:cs typeface="Calibri" panose="020F0502020204030204" pitchFamily="34" charset="0"/>
              </a:rPr>
              <a:t>2</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6290E9A-1080-41E8-8EB3-025E328871D9}"/>
              </a:ext>
            </a:extLst>
          </p:cNvPr>
          <p:cNvSpPr>
            <a:spLocks noGrp="1"/>
          </p:cNvSpPr>
          <p:nvPr>
            <p:ph idx="1"/>
          </p:nvPr>
        </p:nvSpPr>
        <p:spPr>
          <a:xfrm>
            <a:off x="528359" y="2286900"/>
            <a:ext cx="11135284" cy="4104938"/>
          </a:xfrm>
        </p:spPr>
        <p:txBody>
          <a:bodyPr>
            <a:normAutofit/>
          </a:bodyPr>
          <a:lstStyle/>
          <a:p>
            <a:pPr algn="just">
              <a:buFont typeface="Wingdings" panose="05000000000000000000" pitchFamily="2" charset="2"/>
              <a:buChar char="v"/>
            </a:pPr>
            <a:r>
              <a:rPr lang="en-IN" sz="1600" b="1" dirty="0">
                <a:latin typeface="Calibri" panose="020F0502020204030204" pitchFamily="34" charset="0"/>
                <a:cs typeface="Calibri" panose="020F0502020204030204" pitchFamily="34" charset="0"/>
              </a:rPr>
              <a:t>Problem </a:t>
            </a:r>
            <a:r>
              <a:rPr lang="en-IN" sz="1600" b="1" dirty="0" smtClean="0">
                <a:latin typeface="Calibri" panose="020F0502020204030204" pitchFamily="34" charset="0"/>
                <a:cs typeface="Calibri" panose="020F0502020204030204" pitchFamily="34" charset="0"/>
              </a:rPr>
              <a:t>Statement:</a:t>
            </a:r>
            <a:endParaRPr lang="en-IN" sz="1600" b="1" dirty="0">
              <a:latin typeface="Calibri" panose="020F0502020204030204" pitchFamily="34" charset="0"/>
              <a:cs typeface="Calibri" panose="020F0502020204030204" pitchFamily="34" charset="0"/>
            </a:endParaRPr>
          </a:p>
          <a:p>
            <a:pPr lvl="1" algn="just">
              <a:spcBef>
                <a:spcPts val="0"/>
              </a:spcBef>
              <a:buFont typeface="Wingdings" panose="05000000000000000000" pitchFamily="2" charset="2"/>
              <a:buChar char="Ø"/>
            </a:pPr>
            <a:r>
              <a:rPr lang="en-IN" sz="1400" dirty="0" smtClean="0">
                <a:latin typeface="Calibri" panose="020F0502020204030204" pitchFamily="34" charset="0"/>
                <a:cs typeface="Calibri" panose="020F0502020204030204" pitchFamily="34" charset="0"/>
              </a:rPr>
              <a:t>Should Dragon King invest in 400 extra sewing machines in the WH factory in order to increase production </a:t>
            </a:r>
            <a:r>
              <a:rPr lang="en-IN" sz="1400" dirty="0" smtClean="0">
                <a:latin typeface="Calibri" panose="020F0502020204030204" pitchFamily="34" charset="0"/>
                <a:cs typeface="Calibri" panose="020F0502020204030204" pitchFamily="34" charset="0"/>
              </a:rPr>
              <a:t>capacity?</a:t>
            </a:r>
          </a:p>
          <a:p>
            <a:pPr lvl="1" algn="just">
              <a:spcBef>
                <a:spcPts val="0"/>
              </a:spcBef>
              <a:buFont typeface="Wingdings" panose="05000000000000000000" pitchFamily="2" charset="2"/>
              <a:buChar char="Ø"/>
            </a:pPr>
            <a:endParaRPr lang="en-IN" sz="1400" dirty="0" smtClean="0">
              <a:latin typeface="Calibri" panose="020F0502020204030204" pitchFamily="34" charset="0"/>
              <a:cs typeface="Calibri" panose="020F0502020204030204" pitchFamily="34" charset="0"/>
            </a:endParaRPr>
          </a:p>
          <a:p>
            <a:pPr algn="just">
              <a:spcBef>
                <a:spcPts val="0"/>
              </a:spcBef>
              <a:buFont typeface="Wingdings" panose="05000000000000000000" pitchFamily="2" charset="2"/>
              <a:buChar char="v"/>
            </a:pPr>
            <a:r>
              <a:rPr lang="en-IN" sz="1600" b="1" dirty="0" smtClean="0">
                <a:latin typeface="Calibri" panose="020F0502020204030204" pitchFamily="34" charset="0"/>
                <a:cs typeface="Calibri" panose="020F0502020204030204" pitchFamily="34" charset="0"/>
              </a:rPr>
              <a:t>Approach:</a:t>
            </a:r>
          </a:p>
          <a:p>
            <a:pPr marL="457200" lvl="1" indent="0" algn="just">
              <a:spcBef>
                <a:spcPts val="0"/>
              </a:spcBef>
              <a:buNone/>
            </a:pPr>
            <a:r>
              <a:rPr lang="en-IN" sz="1400" dirty="0" smtClean="0">
                <a:latin typeface="Calibri" panose="020F0502020204030204" pitchFamily="34" charset="0"/>
                <a:cs typeface="Calibri" panose="020F0502020204030204" pitchFamily="34" charset="0"/>
              </a:rPr>
              <a:t>400 sewing machines will be added to the above calculations for the WH centre and demand and revised allocation will be calculated. Feasibility of adding 400 extra machines will be assessed  based on the production restrictions and profit calculations would be carried out.</a:t>
            </a:r>
          </a:p>
          <a:p>
            <a:pPr marL="457200" lvl="1" indent="0" algn="just">
              <a:spcBef>
                <a:spcPts val="0"/>
              </a:spcBef>
              <a:buNone/>
            </a:pPr>
            <a:r>
              <a:rPr lang="en-IN" sz="1400" dirty="0" smtClean="0">
                <a:latin typeface="Calibri" panose="020F0502020204030204" pitchFamily="34" charset="0"/>
                <a:cs typeface="Calibri" panose="020F0502020204030204" pitchFamily="34" charset="0"/>
              </a:rPr>
              <a:t>Following are some of the suggestions:</a:t>
            </a:r>
            <a:endParaRPr lang="en-IN" sz="1400" dirty="0" smtClean="0">
              <a:latin typeface="Calibri" panose="020F0502020204030204" pitchFamily="34" charset="0"/>
              <a:cs typeface="Calibri" panose="020F0502020204030204" pitchFamily="34" charset="0"/>
            </a:endParaRPr>
          </a:p>
          <a:p>
            <a:pPr lvl="1" algn="just">
              <a:spcBef>
                <a:spcPts val="0"/>
              </a:spcBef>
              <a:buFont typeface="Wingdings" panose="05000000000000000000" pitchFamily="2" charset="2"/>
              <a:buChar char="Ø"/>
            </a:pPr>
            <a:r>
              <a:rPr lang="en-IN" sz="1400" dirty="0" smtClean="0">
                <a:latin typeface="Calibri" panose="020F0502020204030204" pitchFamily="34" charset="0"/>
                <a:cs typeface="Calibri" panose="020F0502020204030204" pitchFamily="34" charset="0"/>
              </a:rPr>
              <a:t>It will lead to timely fulfilment of demand during peak seasons leading to reduction in air freight costs.</a:t>
            </a:r>
          </a:p>
          <a:p>
            <a:pPr lvl="1" algn="just">
              <a:spcBef>
                <a:spcPts val="0"/>
              </a:spcBef>
              <a:buFont typeface="Wingdings" panose="05000000000000000000" pitchFamily="2" charset="2"/>
              <a:buChar char="Ø"/>
            </a:pPr>
            <a:r>
              <a:rPr lang="en-IN" sz="1400" dirty="0" smtClean="0">
                <a:latin typeface="Calibri" panose="020F0502020204030204" pitchFamily="34" charset="0"/>
                <a:cs typeface="Calibri" panose="020F0502020204030204" pitchFamily="34" charset="0"/>
              </a:rPr>
              <a:t>It is observed that currently WH factory has 1550 machines and in the peak season, max of 1519 operators are there to operate them. Assuming that 1 operator is required per machine, there are still unused machines left. </a:t>
            </a:r>
          </a:p>
          <a:p>
            <a:pPr lvl="1" algn="just">
              <a:spcBef>
                <a:spcPts val="0"/>
              </a:spcBef>
              <a:buFont typeface="Wingdings" panose="05000000000000000000" pitchFamily="2" charset="2"/>
              <a:buChar char="Ø"/>
            </a:pPr>
            <a:r>
              <a:rPr lang="en-IN" sz="1400" dirty="0" smtClean="0">
                <a:latin typeface="Calibri" panose="020F0502020204030204" pitchFamily="34" charset="0"/>
                <a:cs typeface="Calibri" panose="020F0502020204030204" pitchFamily="34" charset="0"/>
              </a:rPr>
              <a:t>Adding more machines will increase the depreciation costs and need more skilled operators.</a:t>
            </a:r>
            <a:endParaRPr lang="en-IN" sz="1400" dirty="0" smtClean="0">
              <a:latin typeface="Calibri" panose="020F0502020204030204" pitchFamily="34" charset="0"/>
              <a:cs typeface="Calibri" panose="020F0502020204030204" pitchFamily="34" charset="0"/>
            </a:endParaRPr>
          </a:p>
          <a:p>
            <a:pPr lvl="1" algn="just">
              <a:spcBef>
                <a:spcPts val="0"/>
              </a:spcBef>
              <a:buFont typeface="Wingdings" panose="05000000000000000000" pitchFamily="2" charset="2"/>
              <a:buChar char="Ø"/>
            </a:pPr>
            <a:r>
              <a:rPr lang="en-US" sz="1400" dirty="0" smtClean="0">
                <a:latin typeface="Calibri" panose="020F0502020204030204" pitchFamily="34" charset="0"/>
                <a:cs typeface="Calibri" panose="020F0502020204030204" pitchFamily="34" charset="0"/>
              </a:rPr>
              <a:t>Even, if we increase the capacity to cater for the peak season, hiring of skilled operators is already a major issue during the peak production months when efficiency was vital</a:t>
            </a:r>
            <a:r>
              <a:rPr lang="en-US" sz="1400" dirty="0" smtClean="0">
                <a:latin typeface="Calibri" panose="020F0502020204030204" pitchFamily="34" charset="0"/>
                <a:cs typeface="Calibri" panose="020F0502020204030204" pitchFamily="34" charset="0"/>
              </a:rPr>
              <a:t>.</a:t>
            </a:r>
            <a:endParaRPr lang="en-US" sz="1400" dirty="0">
              <a:latin typeface="Calibri" panose="020F0502020204030204" pitchFamily="34" charset="0"/>
              <a:cs typeface="Calibri" panose="020F0502020204030204" pitchFamily="34" charset="0"/>
            </a:endParaRPr>
          </a:p>
          <a:p>
            <a:pPr lvl="1" algn="just">
              <a:spcBef>
                <a:spcPts val="0"/>
              </a:spcBef>
              <a:buFont typeface="Wingdings" panose="05000000000000000000" pitchFamily="2" charset="2"/>
              <a:buChar char="Ø"/>
            </a:pPr>
            <a:r>
              <a:rPr lang="en-US" sz="1400" dirty="0" smtClean="0">
                <a:latin typeface="Calibri" panose="020F0502020204030204" pitchFamily="34" charset="0"/>
                <a:cs typeface="Calibri" panose="020F0502020204030204" pitchFamily="34" charset="0"/>
              </a:rPr>
              <a:t>Taking </a:t>
            </a:r>
            <a:r>
              <a:rPr lang="en-US" sz="1400" dirty="0" smtClean="0">
                <a:latin typeface="Calibri" panose="020F0502020204030204" pitchFamily="34" charset="0"/>
                <a:cs typeface="Calibri" panose="020F0502020204030204" pitchFamily="34" charset="0"/>
              </a:rPr>
              <a:t>into account all the above factors, we </a:t>
            </a:r>
            <a:r>
              <a:rPr lang="en-US" sz="1400" dirty="0">
                <a:latin typeface="Calibri" panose="020F0502020204030204" pitchFamily="34" charset="0"/>
                <a:cs typeface="Calibri" panose="020F0502020204030204" pitchFamily="34" charset="0"/>
              </a:rPr>
              <a:t>would </a:t>
            </a:r>
            <a:r>
              <a:rPr lang="en-US" sz="1400" dirty="0" smtClean="0">
                <a:latin typeface="Calibri" panose="020F0502020204030204" pitchFamily="34" charset="0"/>
                <a:cs typeface="Calibri" panose="020F0502020204030204" pitchFamily="34" charset="0"/>
              </a:rPr>
              <a:t>assess </a:t>
            </a:r>
            <a:r>
              <a:rPr lang="en-US" sz="1400" dirty="0">
                <a:latin typeface="Calibri" panose="020F0502020204030204" pitchFamily="34" charset="0"/>
                <a:cs typeface="Calibri" panose="020F0502020204030204" pitchFamily="34" charset="0"/>
              </a:rPr>
              <a:t>the inventory carrying cost and see the tradeoff between keeping the extra inventory and carrying extra production capacity.</a:t>
            </a:r>
          </a:p>
          <a:p>
            <a:pPr lvl="1" algn="just">
              <a:spcBef>
                <a:spcPts val="0"/>
              </a:spcBef>
              <a:buFont typeface="Wingdings" panose="05000000000000000000" pitchFamily="2" charset="2"/>
              <a:buChar char="Ø"/>
            </a:pPr>
            <a:endParaRPr lang="en-US" sz="1400" dirty="0">
              <a:latin typeface="Calibri" panose="020F0502020204030204" pitchFamily="34" charset="0"/>
              <a:cs typeface="Calibri" panose="020F0502020204030204" pitchFamily="34" charset="0"/>
            </a:endParaRPr>
          </a:p>
          <a:p>
            <a:pPr lvl="1" algn="just">
              <a:spcBef>
                <a:spcPts val="0"/>
              </a:spcBef>
              <a:buFont typeface="Wingdings" panose="05000000000000000000" pitchFamily="2" charset="2"/>
              <a:buChar char="Ø"/>
            </a:pPr>
            <a:endParaRPr lang="en-IN" sz="1400" dirty="0" smtClean="0">
              <a:latin typeface="Calibri" panose="020F0502020204030204" pitchFamily="34" charset="0"/>
              <a:cs typeface="Calibri" panose="020F0502020204030204" pitchFamily="34" charset="0"/>
            </a:endParaRPr>
          </a:p>
          <a:p>
            <a:pPr lvl="1" algn="just">
              <a:spcBef>
                <a:spcPts val="0"/>
              </a:spcBef>
              <a:buFont typeface="Wingdings" panose="05000000000000000000" pitchFamily="2" charset="2"/>
              <a:buChar char="Ø"/>
            </a:pPr>
            <a:endParaRPr lang="en-IN" sz="1200" dirty="0">
              <a:latin typeface="Calibri" panose="020F0502020204030204" pitchFamily="34" charset="0"/>
              <a:cs typeface="Calibri" panose="020F0502020204030204" pitchFamily="34" charset="0"/>
            </a:endParaRPr>
          </a:p>
          <a:p>
            <a:pPr lvl="1" algn="just">
              <a:spcBef>
                <a:spcPts val="0"/>
              </a:spcBef>
              <a:buFont typeface="Wingdings" panose="05000000000000000000" pitchFamily="2" charset="2"/>
              <a:buChar char="Ø"/>
            </a:pPr>
            <a:endParaRPr lang="en-IN" sz="1400" dirty="0" smtClean="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28F12840-1324-4E48-83A7-5E96AC3F087F}"/>
              </a:ext>
            </a:extLst>
          </p:cNvPr>
          <p:cNvSpPr>
            <a:spLocks noGrp="1"/>
          </p:cNvSpPr>
          <p:nvPr>
            <p:ph type="ftr" sz="quarter" idx="11"/>
          </p:nvPr>
        </p:nvSpPr>
        <p:spPr/>
        <p:txBody>
          <a:bodyPr/>
          <a:lstStyle/>
          <a:p>
            <a:r>
              <a:rPr lang="en-US">
                <a:latin typeface="Calibri" panose="020F0502020204030204" pitchFamily="34" charset="0"/>
                <a:cs typeface="Calibri" panose="020F0502020204030204" pitchFamily="34" charset="0"/>
              </a:rPr>
              <a:t>BABI SCLA - Group 2</a:t>
            </a:r>
            <a:endParaRPr lang="en-US"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EC1705B3-C2E8-4A99-BA4F-4770C30D145C}"/>
              </a:ext>
            </a:extLst>
          </p:cNvPr>
          <p:cNvSpPr>
            <a:spLocks noGrp="1"/>
          </p:cNvSpPr>
          <p:nvPr>
            <p:ph type="sldNum" sz="quarter" idx="12"/>
          </p:nvPr>
        </p:nvSpPr>
        <p:spPr/>
        <p:txBody>
          <a:bodyPr>
            <a:normAutofit/>
          </a:bodyPr>
          <a:lstStyle/>
          <a:p>
            <a:fld id="{D57F1E4F-1CFF-5643-939E-217C01CDF565}" type="slidenum">
              <a:rPr lang="en-US" smtClean="0">
                <a:latin typeface="Calibri" panose="020F0502020204030204" pitchFamily="34" charset="0"/>
                <a:cs typeface="Calibri" panose="020F0502020204030204" pitchFamily="34" charset="0"/>
              </a:rPr>
              <a:pPr/>
              <a:t>7</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5341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D6C0-A330-4BAA-A63D-85EE48EDC6F5}"/>
              </a:ext>
            </a:extLst>
          </p:cNvPr>
          <p:cNvSpPr>
            <a:spLocks noGrp="1"/>
          </p:cNvSpPr>
          <p:nvPr>
            <p:ph type="title"/>
          </p:nvPr>
        </p:nvSpPr>
        <p:spPr>
          <a:xfrm>
            <a:off x="1154953" y="687897"/>
            <a:ext cx="10363130" cy="992735"/>
          </a:xfrm>
        </p:spPr>
        <p:txBody>
          <a:bodyPr>
            <a:normAutofit/>
          </a:bodyPr>
          <a:lstStyle/>
          <a:p>
            <a:r>
              <a:rPr lang="en-IN" dirty="0">
                <a:latin typeface="Calibri" panose="020F0502020204030204" pitchFamily="34" charset="0"/>
                <a:cs typeface="Calibri" panose="020F0502020204030204" pitchFamily="34" charset="0"/>
              </a:rPr>
              <a:t>Long Wang Sha Tan Ku Case Study</a:t>
            </a:r>
            <a:br>
              <a:rPr lang="en-IN" dirty="0">
                <a:latin typeface="Calibri" panose="020F0502020204030204" pitchFamily="34" charset="0"/>
                <a:cs typeface="Calibri" panose="020F0502020204030204" pitchFamily="34" charset="0"/>
              </a:rPr>
            </a:br>
            <a:r>
              <a:rPr lang="en-IN" sz="2200" dirty="0">
                <a:latin typeface="Calibri" panose="020F0502020204030204" pitchFamily="34" charset="0"/>
                <a:cs typeface="Calibri" panose="020F0502020204030204" pitchFamily="34" charset="0"/>
              </a:rPr>
              <a:t>Question 3</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6290E9A-1080-41E8-8EB3-025E328871D9}"/>
              </a:ext>
            </a:extLst>
          </p:cNvPr>
          <p:cNvSpPr>
            <a:spLocks noGrp="1"/>
          </p:cNvSpPr>
          <p:nvPr>
            <p:ph idx="1"/>
          </p:nvPr>
        </p:nvSpPr>
        <p:spPr>
          <a:xfrm>
            <a:off x="528359" y="2286900"/>
            <a:ext cx="11135284" cy="4104938"/>
          </a:xfrm>
        </p:spPr>
        <p:txBody>
          <a:bodyPr>
            <a:normAutofit/>
          </a:bodyPr>
          <a:lstStyle/>
          <a:p>
            <a:pPr algn="just">
              <a:buFont typeface="Wingdings" panose="05000000000000000000" pitchFamily="2" charset="2"/>
              <a:buChar char="v"/>
            </a:pPr>
            <a:r>
              <a:rPr lang="en-IN" sz="1600" b="1" dirty="0">
                <a:latin typeface="Calibri" panose="020F0502020204030204" pitchFamily="34" charset="0"/>
                <a:cs typeface="Calibri" panose="020F0502020204030204" pitchFamily="34" charset="0"/>
              </a:rPr>
              <a:t>Problem </a:t>
            </a:r>
            <a:r>
              <a:rPr lang="en-IN" sz="1600" b="1" dirty="0" smtClean="0">
                <a:latin typeface="Calibri" panose="020F0502020204030204" pitchFamily="34" charset="0"/>
                <a:cs typeface="Calibri" panose="020F0502020204030204" pitchFamily="34" charset="0"/>
              </a:rPr>
              <a:t>Statement:</a:t>
            </a:r>
            <a:endParaRPr lang="en-IN" sz="1600" b="1" dirty="0">
              <a:latin typeface="Calibri" panose="020F0502020204030204" pitchFamily="34" charset="0"/>
              <a:cs typeface="Calibri" panose="020F0502020204030204" pitchFamily="34" charset="0"/>
            </a:endParaRPr>
          </a:p>
          <a:p>
            <a:pPr lvl="1" algn="just">
              <a:spcBef>
                <a:spcPts val="0"/>
              </a:spcBef>
              <a:buFont typeface="Wingdings" panose="05000000000000000000" pitchFamily="2" charset="2"/>
              <a:buChar char="Ø"/>
            </a:pPr>
            <a:r>
              <a:rPr lang="en-IN" sz="1400" dirty="0" smtClean="0">
                <a:latin typeface="Calibri" panose="020F0502020204030204" pitchFamily="34" charset="0"/>
                <a:cs typeface="Calibri" panose="020F0502020204030204" pitchFamily="34" charset="0"/>
              </a:rPr>
              <a:t>Could offering an “Early Bird Discount” increase contribution?</a:t>
            </a:r>
          </a:p>
          <a:p>
            <a:pPr marL="457200" lvl="1" indent="0" algn="just">
              <a:spcBef>
                <a:spcPts val="0"/>
              </a:spcBef>
              <a:buNone/>
            </a:pPr>
            <a:endParaRPr lang="en-IN" sz="1400" dirty="0" smtClean="0">
              <a:latin typeface="Calibri" panose="020F0502020204030204" pitchFamily="34" charset="0"/>
              <a:cs typeface="Calibri" panose="020F0502020204030204" pitchFamily="34" charset="0"/>
            </a:endParaRPr>
          </a:p>
          <a:p>
            <a:pPr marL="457200" lvl="1" indent="0" algn="just">
              <a:spcBef>
                <a:spcPts val="0"/>
              </a:spcBef>
              <a:buNone/>
            </a:pPr>
            <a:r>
              <a:rPr lang="en-IN" sz="1400" b="1" dirty="0" smtClean="0">
                <a:latin typeface="Calibri" panose="020F0502020204030204" pitchFamily="34" charset="0"/>
                <a:cs typeface="Calibri" panose="020F0502020204030204" pitchFamily="34" charset="0"/>
              </a:rPr>
              <a:t>Impact of “Early Bird Discount”:</a:t>
            </a:r>
          </a:p>
          <a:p>
            <a:pPr lvl="1" algn="just">
              <a:spcBef>
                <a:spcPts val="0"/>
              </a:spcBef>
              <a:buFont typeface="Wingdings" panose="05000000000000000000" pitchFamily="2" charset="2"/>
              <a:buChar char="Ø"/>
            </a:pPr>
            <a:r>
              <a:rPr lang="en-US" sz="1400" dirty="0" smtClean="0">
                <a:latin typeface="Calibri" panose="020F0502020204030204" pitchFamily="34" charset="0"/>
                <a:cs typeface="Calibri" panose="020F0502020204030204" pitchFamily="34" charset="0"/>
              </a:rPr>
              <a:t>It would definitely </a:t>
            </a:r>
            <a:r>
              <a:rPr lang="en-US" sz="1400" dirty="0">
                <a:latin typeface="Calibri" panose="020F0502020204030204" pitchFamily="34" charset="0"/>
                <a:cs typeface="Calibri" panose="020F0502020204030204" pitchFamily="34" charset="0"/>
              </a:rPr>
              <a:t>increase the </a:t>
            </a:r>
            <a:r>
              <a:rPr lang="en-US" sz="1400" dirty="0" smtClean="0">
                <a:latin typeface="Calibri" panose="020F0502020204030204" pitchFamily="34" charset="0"/>
                <a:cs typeface="Calibri" panose="020F0502020204030204" pitchFamily="34" charset="0"/>
              </a:rPr>
              <a:t>contribution/profit </a:t>
            </a:r>
            <a:r>
              <a:rPr lang="en-US" sz="1400" dirty="0">
                <a:latin typeface="Calibri" panose="020F0502020204030204" pitchFamily="34" charset="0"/>
                <a:cs typeface="Calibri" panose="020F0502020204030204" pitchFamily="34" charset="0"/>
              </a:rPr>
              <a:t>of the company as it would help eliminating the air </a:t>
            </a:r>
            <a:r>
              <a:rPr lang="en-US" sz="1400" dirty="0" smtClean="0">
                <a:latin typeface="Calibri" panose="020F0502020204030204" pitchFamily="34" charset="0"/>
                <a:cs typeface="Calibri" panose="020F0502020204030204" pitchFamily="34" charset="0"/>
              </a:rPr>
              <a:t>freight costs as it leverages the </a:t>
            </a:r>
            <a:r>
              <a:rPr lang="en-US" sz="1400" dirty="0" smtClean="0">
                <a:latin typeface="Calibri" panose="020F0502020204030204" pitchFamily="34" charset="0"/>
                <a:cs typeface="Calibri" panose="020F0502020204030204" pitchFamily="34" charset="0"/>
              </a:rPr>
              <a:t>economies </a:t>
            </a:r>
            <a:r>
              <a:rPr lang="en-US" sz="1400" dirty="0" smtClean="0">
                <a:latin typeface="Calibri" panose="020F0502020204030204" pitchFamily="34" charset="0"/>
                <a:cs typeface="Calibri" panose="020F0502020204030204" pitchFamily="34" charset="0"/>
              </a:rPr>
              <a:t>of scale during the lean </a:t>
            </a:r>
            <a:r>
              <a:rPr lang="en-US" sz="1400" dirty="0" smtClean="0">
                <a:latin typeface="Calibri" panose="020F0502020204030204" pitchFamily="34" charset="0"/>
                <a:cs typeface="Calibri" panose="020F0502020204030204" pitchFamily="34" charset="0"/>
              </a:rPr>
              <a:t>period.</a:t>
            </a:r>
          </a:p>
          <a:p>
            <a:pPr lvl="1" algn="just">
              <a:spcBef>
                <a:spcPts val="0"/>
              </a:spcBef>
              <a:buFont typeface="Wingdings" panose="05000000000000000000" pitchFamily="2" charset="2"/>
              <a:buChar char="Ø"/>
            </a:pPr>
            <a:r>
              <a:rPr lang="en-US" sz="1400" dirty="0" smtClean="0">
                <a:latin typeface="Calibri" panose="020F0502020204030204" pitchFamily="34" charset="0"/>
                <a:cs typeface="Calibri" panose="020F0502020204030204" pitchFamily="34" charset="0"/>
              </a:rPr>
              <a:t>Also it would lead to better utilization of machines and timely fulfilment of demand.</a:t>
            </a:r>
            <a:endParaRPr lang="en-US" sz="1400" dirty="0" smtClean="0">
              <a:latin typeface="Calibri" panose="020F0502020204030204" pitchFamily="34" charset="0"/>
              <a:cs typeface="Calibri" panose="020F0502020204030204" pitchFamily="34" charset="0"/>
            </a:endParaRPr>
          </a:p>
          <a:p>
            <a:pPr lvl="1" algn="just">
              <a:spcBef>
                <a:spcPts val="0"/>
              </a:spcBef>
              <a:buFont typeface="Wingdings" panose="05000000000000000000" pitchFamily="2" charset="2"/>
              <a:buChar char="Ø"/>
            </a:pPr>
            <a:r>
              <a:rPr lang="en-US" sz="1400" dirty="0">
                <a:latin typeface="Calibri" panose="020F0502020204030204" pitchFamily="34" charset="0"/>
                <a:cs typeface="Calibri" panose="020F0502020204030204" pitchFamily="34" charset="0"/>
              </a:rPr>
              <a:t>The customer may not agree to this offer because it would </a:t>
            </a:r>
            <a:r>
              <a:rPr lang="en-US" sz="1400" dirty="0" smtClean="0">
                <a:latin typeface="Calibri" panose="020F0502020204030204" pitchFamily="34" charset="0"/>
                <a:cs typeface="Calibri" panose="020F0502020204030204" pitchFamily="34" charset="0"/>
              </a:rPr>
              <a:t>increase their </a:t>
            </a:r>
            <a:r>
              <a:rPr lang="en-US" sz="1400" dirty="0">
                <a:latin typeface="Calibri" panose="020F0502020204030204" pitchFamily="34" charset="0"/>
                <a:cs typeface="Calibri" panose="020F0502020204030204" pitchFamily="34" charset="0"/>
              </a:rPr>
              <a:t>inventory holding </a:t>
            </a:r>
            <a:r>
              <a:rPr lang="en-US" sz="1400" dirty="0" smtClean="0">
                <a:latin typeface="Calibri" panose="020F0502020204030204" pitchFamily="34" charset="0"/>
                <a:cs typeface="Calibri" panose="020F0502020204030204" pitchFamily="34" charset="0"/>
              </a:rPr>
              <a:t>cost.</a:t>
            </a:r>
          </a:p>
          <a:p>
            <a:pPr lvl="1" algn="just">
              <a:spcBef>
                <a:spcPts val="0"/>
              </a:spcBef>
              <a:buFont typeface="Wingdings" panose="05000000000000000000" pitchFamily="2" charset="2"/>
              <a:buChar char="Ø"/>
            </a:pPr>
            <a:r>
              <a:rPr lang="en-US" sz="1400" dirty="0" smtClean="0">
                <a:latin typeface="Calibri" panose="020F0502020204030204" pitchFamily="34" charset="0"/>
                <a:cs typeface="Calibri" panose="020F0502020204030204" pitchFamily="34" charset="0"/>
              </a:rPr>
              <a:t>We would calculate what is the percentage loss due to air freight costs and then can come up with the maximum discount that can be offered to the customers. </a:t>
            </a:r>
          </a:p>
          <a:p>
            <a:pPr lvl="1" algn="just">
              <a:spcBef>
                <a:spcPts val="0"/>
              </a:spcBef>
              <a:buFont typeface="Wingdings" panose="05000000000000000000" pitchFamily="2" charset="2"/>
              <a:buChar char="Ø"/>
            </a:pPr>
            <a:r>
              <a:rPr lang="en-US" sz="1400" dirty="0" smtClean="0">
                <a:latin typeface="Calibri" panose="020F0502020204030204" pitchFamily="34" charset="0"/>
                <a:cs typeface="Calibri" panose="020F0502020204030204" pitchFamily="34" charset="0"/>
              </a:rPr>
              <a:t>Giving </a:t>
            </a:r>
            <a:r>
              <a:rPr lang="en-US" sz="1400" dirty="0">
                <a:latin typeface="Calibri" panose="020F0502020204030204" pitchFamily="34" charset="0"/>
                <a:cs typeface="Calibri" panose="020F0502020204030204" pitchFamily="34" charset="0"/>
              </a:rPr>
              <a:t>a </a:t>
            </a:r>
            <a:r>
              <a:rPr lang="en-US" sz="1400" dirty="0" smtClean="0">
                <a:latin typeface="Calibri" panose="020F0502020204030204" pitchFamily="34" charset="0"/>
                <a:cs typeface="Calibri" panose="020F0502020204030204" pitchFamily="34" charset="0"/>
              </a:rPr>
              <a:t>min of 1</a:t>
            </a:r>
            <a:r>
              <a:rPr lang="en-US" sz="1400" dirty="0">
                <a:latin typeface="Calibri" panose="020F0502020204030204" pitchFamily="34" charset="0"/>
                <a:cs typeface="Calibri" panose="020F0502020204030204" pitchFamily="34" charset="0"/>
              </a:rPr>
              <a:t>% discount</a:t>
            </a:r>
            <a:r>
              <a:rPr lang="en-US" sz="1400" dirty="0" smtClean="0">
                <a:latin typeface="Calibri" panose="020F0502020204030204" pitchFamily="34" charset="0"/>
                <a:cs typeface="Calibri" panose="020F0502020204030204" pitchFamily="34" charset="0"/>
              </a:rPr>
              <a:t>, would definitely work, as the complete air freight costs can be eliminated which are much higher.</a:t>
            </a:r>
            <a:endParaRPr lang="en-US" sz="1400" dirty="0">
              <a:latin typeface="Calibri" panose="020F0502020204030204" pitchFamily="34" charset="0"/>
              <a:cs typeface="Calibri" panose="020F0502020204030204" pitchFamily="34" charset="0"/>
            </a:endParaRPr>
          </a:p>
          <a:p>
            <a:pPr lvl="1" algn="just">
              <a:spcBef>
                <a:spcPts val="0"/>
              </a:spcBef>
              <a:buFont typeface="Wingdings" panose="05000000000000000000" pitchFamily="2" charset="2"/>
              <a:buChar char="Ø"/>
            </a:pPr>
            <a:endParaRPr lang="en-IN" sz="1400" dirty="0" smtClean="0">
              <a:latin typeface="Calibri" panose="020F0502020204030204" pitchFamily="34" charset="0"/>
              <a:cs typeface="Calibri" panose="020F0502020204030204" pitchFamily="34" charset="0"/>
            </a:endParaRPr>
          </a:p>
          <a:p>
            <a:pPr lvl="1" algn="just">
              <a:spcBef>
                <a:spcPts val="0"/>
              </a:spcBef>
              <a:buFont typeface="Wingdings" panose="05000000000000000000" pitchFamily="2" charset="2"/>
              <a:buChar char="Ø"/>
            </a:pPr>
            <a:endParaRPr lang="en-IN" sz="1200" dirty="0">
              <a:latin typeface="Calibri" panose="020F0502020204030204" pitchFamily="34" charset="0"/>
              <a:cs typeface="Calibri" panose="020F0502020204030204" pitchFamily="34" charset="0"/>
            </a:endParaRPr>
          </a:p>
          <a:p>
            <a:pPr lvl="1" algn="just">
              <a:spcBef>
                <a:spcPts val="0"/>
              </a:spcBef>
              <a:buFont typeface="Wingdings" panose="05000000000000000000" pitchFamily="2" charset="2"/>
              <a:buChar char="Ø"/>
            </a:pPr>
            <a:endParaRPr lang="en-IN" sz="1400" dirty="0" smtClean="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28F12840-1324-4E48-83A7-5E96AC3F087F}"/>
              </a:ext>
            </a:extLst>
          </p:cNvPr>
          <p:cNvSpPr>
            <a:spLocks noGrp="1"/>
          </p:cNvSpPr>
          <p:nvPr>
            <p:ph type="ftr" sz="quarter" idx="11"/>
          </p:nvPr>
        </p:nvSpPr>
        <p:spPr/>
        <p:txBody>
          <a:bodyPr/>
          <a:lstStyle/>
          <a:p>
            <a:r>
              <a:rPr lang="en-US">
                <a:latin typeface="Calibri" panose="020F0502020204030204" pitchFamily="34" charset="0"/>
                <a:cs typeface="Calibri" panose="020F0502020204030204" pitchFamily="34" charset="0"/>
              </a:rPr>
              <a:t>BABI SCLA - Group 2</a:t>
            </a:r>
            <a:endParaRPr lang="en-US"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EC1705B3-C2E8-4A99-BA4F-4770C30D145C}"/>
              </a:ext>
            </a:extLst>
          </p:cNvPr>
          <p:cNvSpPr>
            <a:spLocks noGrp="1"/>
          </p:cNvSpPr>
          <p:nvPr>
            <p:ph type="sldNum" sz="quarter" idx="12"/>
          </p:nvPr>
        </p:nvSpPr>
        <p:spPr/>
        <p:txBody>
          <a:bodyPr>
            <a:normAutofit/>
          </a:bodyPr>
          <a:lstStyle/>
          <a:p>
            <a:fld id="{D57F1E4F-1CFF-5643-939E-217C01CDF565}" type="slidenum">
              <a:rPr lang="en-US" smtClean="0">
                <a:latin typeface="Calibri" panose="020F0502020204030204" pitchFamily="34" charset="0"/>
                <a:cs typeface="Calibri" panose="020F0502020204030204" pitchFamily="34" charset="0"/>
              </a:rPr>
              <a:pPr/>
              <a:t>8</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2713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D6C0-A330-4BAA-A63D-85EE48EDC6F5}"/>
              </a:ext>
            </a:extLst>
          </p:cNvPr>
          <p:cNvSpPr>
            <a:spLocks noGrp="1"/>
          </p:cNvSpPr>
          <p:nvPr>
            <p:ph type="title"/>
          </p:nvPr>
        </p:nvSpPr>
        <p:spPr>
          <a:xfrm>
            <a:off x="1154953" y="687897"/>
            <a:ext cx="10363130" cy="992735"/>
          </a:xfrm>
        </p:spPr>
        <p:txBody>
          <a:bodyPr>
            <a:normAutofit/>
          </a:bodyPr>
          <a:lstStyle/>
          <a:p>
            <a:r>
              <a:rPr lang="en-IN" dirty="0">
                <a:latin typeface="Calibri" panose="020F0502020204030204" pitchFamily="34" charset="0"/>
                <a:cs typeface="Calibri" panose="020F0502020204030204" pitchFamily="34" charset="0"/>
              </a:rPr>
              <a:t>Long Wang Sha Tan Ku Case Study</a:t>
            </a:r>
            <a:br>
              <a:rPr lang="en-IN" dirty="0">
                <a:latin typeface="Calibri" panose="020F0502020204030204" pitchFamily="34" charset="0"/>
                <a:cs typeface="Calibri" panose="020F0502020204030204" pitchFamily="34" charset="0"/>
              </a:rPr>
            </a:br>
            <a:r>
              <a:rPr lang="en-IN" sz="2200" dirty="0" smtClean="0">
                <a:latin typeface="Calibri" panose="020F0502020204030204" pitchFamily="34" charset="0"/>
                <a:cs typeface="Calibri" panose="020F0502020204030204" pitchFamily="34" charset="0"/>
              </a:rPr>
              <a:t>Overall Recommendation</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6290E9A-1080-41E8-8EB3-025E328871D9}"/>
              </a:ext>
            </a:extLst>
          </p:cNvPr>
          <p:cNvSpPr>
            <a:spLocks noGrp="1"/>
          </p:cNvSpPr>
          <p:nvPr>
            <p:ph idx="1"/>
          </p:nvPr>
        </p:nvSpPr>
        <p:spPr>
          <a:xfrm>
            <a:off x="528359" y="2286900"/>
            <a:ext cx="11135284" cy="4104938"/>
          </a:xfrm>
        </p:spPr>
        <p:txBody>
          <a:bodyPr>
            <a:normAutofit/>
          </a:bodyPr>
          <a:lstStyle/>
          <a:p>
            <a:pPr marL="457200" lvl="1" indent="0" algn="just">
              <a:spcBef>
                <a:spcPts val="0"/>
              </a:spcBef>
              <a:buNone/>
            </a:pPr>
            <a:endParaRPr lang="en-IN" sz="1400" dirty="0" smtClean="0">
              <a:latin typeface="Calibri" panose="020F0502020204030204" pitchFamily="34" charset="0"/>
              <a:cs typeface="Calibri" panose="020F0502020204030204" pitchFamily="34" charset="0"/>
            </a:endParaRPr>
          </a:p>
          <a:p>
            <a:pPr marL="457200" lvl="1" indent="0" algn="just">
              <a:spcBef>
                <a:spcPts val="0"/>
              </a:spcBef>
              <a:buNone/>
            </a:pPr>
            <a:r>
              <a:rPr lang="en-IN" sz="1400" b="1" dirty="0" smtClean="0">
                <a:latin typeface="Calibri" panose="020F0502020204030204" pitchFamily="34" charset="0"/>
                <a:cs typeface="Calibri" panose="020F0502020204030204" pitchFamily="34" charset="0"/>
              </a:rPr>
              <a:t>Recommendations:</a:t>
            </a:r>
            <a:r>
              <a:rPr lang="en-IN" sz="1400" dirty="0" smtClean="0">
                <a:latin typeface="Calibri" panose="020F0502020204030204" pitchFamily="34" charset="0"/>
                <a:cs typeface="Calibri" panose="020F0502020204030204" pitchFamily="34" charset="0"/>
              </a:rPr>
              <a:t> </a:t>
            </a:r>
          </a:p>
          <a:p>
            <a:pPr lvl="1" algn="just">
              <a:spcBef>
                <a:spcPts val="0"/>
              </a:spcBef>
              <a:buFont typeface="Wingdings" panose="05000000000000000000" pitchFamily="2" charset="2"/>
              <a:buChar char="Ø"/>
            </a:pPr>
            <a:r>
              <a:rPr lang="en-US" sz="1400" dirty="0" smtClean="0">
                <a:latin typeface="Calibri" panose="020F0502020204030204" pitchFamily="34" charset="0"/>
                <a:cs typeface="Calibri" panose="020F0502020204030204" pitchFamily="34" charset="0"/>
              </a:rPr>
              <a:t>The optimal solution given the constraints, is to split the orders between two factories as:</a:t>
            </a:r>
          </a:p>
          <a:p>
            <a:pPr marL="457200" lvl="1" indent="0" algn="just">
              <a:spcBef>
                <a:spcPts val="0"/>
              </a:spcBef>
              <a:buNone/>
            </a:pPr>
            <a:r>
              <a:rPr lang="en-US" sz="1400" dirty="0" smtClean="0">
                <a:latin typeface="Calibri" panose="020F0502020204030204" pitchFamily="34" charset="0"/>
                <a:cs typeface="Calibri" panose="020F0502020204030204" pitchFamily="34" charset="0"/>
              </a:rPr>
              <a:t>		57% to WX Centre and </a:t>
            </a:r>
          </a:p>
          <a:p>
            <a:pPr marL="457200" lvl="1" indent="0" algn="just">
              <a:spcBef>
                <a:spcPts val="0"/>
              </a:spcBef>
              <a:buNone/>
            </a:pPr>
            <a:r>
              <a:rPr lang="en-US" sz="1400" dirty="0" smtClean="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	</a:t>
            </a:r>
            <a:r>
              <a:rPr lang="en-US" sz="1400" dirty="0" smtClean="0">
                <a:latin typeface="Calibri" panose="020F0502020204030204" pitchFamily="34" charset="0"/>
                <a:cs typeface="Calibri" panose="020F0502020204030204" pitchFamily="34" charset="0"/>
              </a:rPr>
              <a:t>43% to WH Centre </a:t>
            </a:r>
          </a:p>
          <a:p>
            <a:pPr marL="457200" lvl="1" indent="0" algn="just">
              <a:spcBef>
                <a:spcPts val="0"/>
              </a:spcBef>
              <a:buNone/>
            </a:pPr>
            <a:r>
              <a:rPr lang="en-US" sz="1400" dirty="0">
                <a:latin typeface="Calibri" panose="020F0502020204030204" pitchFamily="34" charset="0"/>
                <a:cs typeface="Calibri" panose="020F0502020204030204" pitchFamily="34" charset="0"/>
              </a:rPr>
              <a:t>	</a:t>
            </a:r>
            <a:r>
              <a:rPr lang="en-US" sz="1400" dirty="0" smtClean="0">
                <a:latin typeface="Calibri" panose="020F0502020204030204" pitchFamily="34" charset="0"/>
                <a:cs typeface="Calibri" panose="020F0502020204030204" pitchFamily="34" charset="0"/>
              </a:rPr>
              <a:t>	maximizing the contribution to ¥ 47,590,249. </a:t>
            </a:r>
          </a:p>
          <a:p>
            <a:pPr lvl="1" algn="just">
              <a:spcBef>
                <a:spcPts val="0"/>
              </a:spcBef>
              <a:buFont typeface="Wingdings" panose="05000000000000000000" pitchFamily="2" charset="2"/>
              <a:buChar char="Ø"/>
            </a:pPr>
            <a:r>
              <a:rPr lang="en-US" sz="1400" dirty="0" smtClean="0">
                <a:latin typeface="Calibri" panose="020F0502020204030204" pitchFamily="34" charset="0"/>
                <a:cs typeface="Calibri" panose="020F0502020204030204" pitchFamily="34" charset="0"/>
              </a:rPr>
              <a:t>Instead of increasing the capacity of WH Centre, need to utilize the existing capacity completely during the lean period by offering the “Early Bird discount” to a percentage that adds to our contribution by reducing the air freights costs and also utilize the skilled operators during the lean period.</a:t>
            </a:r>
          </a:p>
          <a:p>
            <a:pPr lvl="1" algn="just">
              <a:spcBef>
                <a:spcPts val="0"/>
              </a:spcBef>
              <a:buFont typeface="Wingdings" panose="05000000000000000000" pitchFamily="2" charset="2"/>
              <a:buChar char="Ø"/>
            </a:pPr>
            <a:endParaRPr lang="en-US" sz="1400" dirty="0" smtClean="0">
              <a:latin typeface="Calibri" panose="020F0502020204030204" pitchFamily="34" charset="0"/>
              <a:cs typeface="Calibri" panose="020F0502020204030204" pitchFamily="34" charset="0"/>
            </a:endParaRPr>
          </a:p>
          <a:p>
            <a:pPr lvl="1" algn="just">
              <a:spcBef>
                <a:spcPts val="0"/>
              </a:spcBef>
              <a:buFont typeface="Wingdings" panose="05000000000000000000" pitchFamily="2" charset="2"/>
              <a:buChar char="Ø"/>
            </a:pPr>
            <a:endParaRPr lang="en-IN" sz="1400" dirty="0" smtClean="0">
              <a:latin typeface="Calibri" panose="020F0502020204030204" pitchFamily="34" charset="0"/>
              <a:cs typeface="Calibri" panose="020F0502020204030204" pitchFamily="34" charset="0"/>
            </a:endParaRPr>
          </a:p>
          <a:p>
            <a:pPr lvl="1" algn="just">
              <a:spcBef>
                <a:spcPts val="0"/>
              </a:spcBef>
              <a:buFont typeface="Wingdings" panose="05000000000000000000" pitchFamily="2" charset="2"/>
              <a:buChar char="Ø"/>
            </a:pPr>
            <a:endParaRPr lang="en-IN" sz="1200" dirty="0">
              <a:latin typeface="Calibri" panose="020F0502020204030204" pitchFamily="34" charset="0"/>
              <a:cs typeface="Calibri" panose="020F0502020204030204" pitchFamily="34" charset="0"/>
            </a:endParaRPr>
          </a:p>
          <a:p>
            <a:pPr lvl="1" algn="just">
              <a:spcBef>
                <a:spcPts val="0"/>
              </a:spcBef>
              <a:buFont typeface="Wingdings" panose="05000000000000000000" pitchFamily="2" charset="2"/>
              <a:buChar char="Ø"/>
            </a:pPr>
            <a:endParaRPr lang="en-IN" sz="1400" dirty="0" smtClean="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28F12840-1324-4E48-83A7-5E96AC3F087F}"/>
              </a:ext>
            </a:extLst>
          </p:cNvPr>
          <p:cNvSpPr>
            <a:spLocks noGrp="1"/>
          </p:cNvSpPr>
          <p:nvPr>
            <p:ph type="ftr" sz="quarter" idx="11"/>
          </p:nvPr>
        </p:nvSpPr>
        <p:spPr/>
        <p:txBody>
          <a:bodyPr/>
          <a:lstStyle/>
          <a:p>
            <a:r>
              <a:rPr lang="en-US">
                <a:latin typeface="Calibri" panose="020F0502020204030204" pitchFamily="34" charset="0"/>
                <a:cs typeface="Calibri" panose="020F0502020204030204" pitchFamily="34" charset="0"/>
              </a:rPr>
              <a:t>BABI SCLA - Group 2</a:t>
            </a:r>
            <a:endParaRPr lang="en-US"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EC1705B3-C2E8-4A99-BA4F-4770C30D145C}"/>
              </a:ext>
            </a:extLst>
          </p:cNvPr>
          <p:cNvSpPr>
            <a:spLocks noGrp="1"/>
          </p:cNvSpPr>
          <p:nvPr>
            <p:ph type="sldNum" sz="quarter" idx="12"/>
          </p:nvPr>
        </p:nvSpPr>
        <p:spPr/>
        <p:txBody>
          <a:bodyPr>
            <a:normAutofit/>
          </a:bodyPr>
          <a:lstStyle/>
          <a:p>
            <a:fld id="{D57F1E4F-1CFF-5643-939E-217C01CDF565}" type="slidenum">
              <a:rPr lang="en-US" smtClean="0">
                <a:latin typeface="Calibri" panose="020F0502020204030204" pitchFamily="34" charset="0"/>
                <a:cs typeface="Calibri" panose="020F0502020204030204" pitchFamily="34" charset="0"/>
              </a:rPr>
              <a:pPr/>
              <a:t>9</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74198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1912</TotalTime>
  <Words>2700</Words>
  <Application>Microsoft Office PowerPoint</Application>
  <PresentationFormat>Widescreen</PresentationFormat>
  <Paragraphs>819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Wingdings</vt:lpstr>
      <vt:lpstr>Wingdings 3</vt:lpstr>
      <vt:lpstr>Ion Boardroom</vt:lpstr>
      <vt:lpstr>Supply Chain &amp; Logistics Analytics</vt:lpstr>
      <vt:lpstr>Long Wang Sha Tan Ku Case Study Question 1 (1/5)</vt:lpstr>
      <vt:lpstr>Long Wang Sha Tan Ku Case Study Question 1 (2/5)</vt:lpstr>
      <vt:lpstr>Long Wang Sha Tan Ku Case Study Question 1 (3/5)</vt:lpstr>
      <vt:lpstr>Long Wang Sha Tan Ku Case Study Question 1 (4/5)</vt:lpstr>
      <vt:lpstr>Long Wang Sha Tan Ku Case Study Question 1 (5/5)</vt:lpstr>
      <vt:lpstr>Long Wang Sha Tan Ku Case Study Question 2</vt:lpstr>
      <vt:lpstr>Long Wang Sha Tan Ku Case Study Question 3</vt:lpstr>
      <vt:lpstr>Long Wang Sha Tan Ku Case Study Overall Recommendation</vt:lpstr>
      <vt:lpstr>Long Wang Sha Tan Ku Case Study How OT,SCLA,SCMO and other courses helped in this Case Study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&amp; Logistics Analytics</dc:title>
  <dc:creator>Saurabh Arora</dc:creator>
  <cp:lastModifiedBy>ADMIN</cp:lastModifiedBy>
  <cp:revision>43</cp:revision>
  <dcterms:created xsi:type="dcterms:W3CDTF">2018-07-08T05:04:45Z</dcterms:created>
  <dcterms:modified xsi:type="dcterms:W3CDTF">2018-07-09T16:27:44Z</dcterms:modified>
</cp:coreProperties>
</file>