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49:24.0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3590 128 24575,'-988'32'-605,"-154"-2"105,1077-28 1008,32-2-96,72-4-227,74-9-185,49-3 0,276 14 0,-223 4 0,83 20 0,-223-13 0,15 1 0,-32-1 0,1-4 0,115-3 0,-25-15 0,555-41 0,4 32 0,-665 23 0,6 0 0,0-2 0,84-11 0,-130 11 0,5-1 0,1 1 0,-1 0 0,0 0 0,10 0 0,-18 2 0,0-1 0,0 0 0,0 0 0,0 1 0,0-1 0,0 0 0,0 0 0,0 1 0,0-1 0,0 0 0,0 0 0,0 1 0,0-1 0,0 0 0,0 0 0,0 1 0,0-1 0,0 0 0,0 0 0,0 1 0,-1-1 0,1 0 0,0 0 0,0 0 0,0 1 0,0-1 0,-1 0 0,1 0 0,0 0 0,0 0 0,0 1 0,-1-1 0,1 0 0,0 0 0,0 0 0,0 0 0,-1 0 0,1 0 0,0 0 0,0 0 0,-1 1 0,1-1 0,0 0 0,-1 0 0,-16 11 0,-39 17 0,0-3 0,-2-2 0,0-2 0,-65 13 0,-252 36 0,94-21 0,210-34 0,-351 65 0,320-66 0,-1-5 0,-119-4 0,-5-8 0,213 2 0,0 0 0,0-2 0,0 0 0,0 0 0,1-1 0,-14-6 0,6 2 0,-35-7 0,-202-13 0,160 20 0,-31-1 0,-93-11 0,113 7 0,24 4 0,-94-23 0,-179-38 0,261 53 0,-17 3 0,-1 5 0,-136 7 0,156 2 0,65 2 0,1 2 0,-1 0 0,1 2 0,0 1 0,-51 20 0,-8 2 0,70-24 0,0 0 0,-1-2 0,-27 3 0,41-6 0,0 0 0,0 0 0,-1-1 0,1 1 0,0-1 0,0 0 0,-9-3 0,12 3 0,0 0 0,0 0 0,0 0 0,1 0 0,-1-1 0,0 1 0,0 0 0,1-1 0,-1 1 0,1-1 0,-1 0 0,1 1 0,0-1 0,0 0 0,-1 0 0,1 0 0,0 0 0,-1-3 0,2 1 0,-1 0 0,1 0 0,0 1 0,0-1 0,0 0 0,0 0 0,1 0 0,-1 1 0,1-1 0,0 0 0,0 1 0,1-1 0,-1 1 0,1-1 0,-1 1 0,1 0 0,0-1 0,0 1 0,5-5 0,7-8 0,-1 1 0,24-18 0,-24 21 0,-5 4 0,5-3 0,-1-1 0,0 0 0,14-19 0,-24 27 25,1 0-1,0 1 0,1 0 1,-1 0-1,0 0 1,1 0-1,0 0 0,0 1 1,0-1-1,0 1 0,0 0 1,0 0-1,7-1 1,2-1-452,-1 2 0,1 0 1,19-1-1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49:40.32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3563 34 24575,'-1372'0'0,"1343"-2"0,0 0 0,-35-9 0,30 4 0,-42-1 0,-472 5 0,280 5 0,221-2 0,-1 3 0,-73 13 0,74-10 0,0-1 0,-83-4 0,-49 4 0,-306 46 0,446-48-1365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49:52.15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25 220 24575,'16'-1'0,"0"-1"0,0-1 0,23-6 0,31-4 0,320 8 0,-216 7 0,-109-1 0,106 17 0,-121-13 0,52-1 0,0 1 0,-15 8 0,-58-7 0,38 3 0,316-7 0,-196-4 0,-150 5 0,-1 0 0,1 3 0,52 14 0,-51-10 0,0-2 0,1-2 0,45 2 0,-10-6 0,81 13 0,-102-10 0,64-1 0,5 0 0,-34 11 0,-61-9 0,41 3 0,9-5 0,90-8 0,-133-1 0,1-2 0,-1-2 0,0-1 0,36-16 0,1 1 0,-70 24 0,14-3 0,1-2 0,-2 0 0,1-1 0,22-14 0,-35 21 0,0-2 0,0 1 0,-1 0 0,1 0 0,0 0 0,-1-1 0,1 1 0,-1-1 0,0 1 0,1-1 0,-1 0 0,0 1 0,0-1 0,0 0 0,0 0 0,0 0 0,-1 0 0,1 0 0,0 0 0,-1 0 0,0 0 0,1 0 0,-1 0 0,0 0 0,0 0 0,0 0 0,0 0 0,-1 0 0,1 0 0,0 0 0,-1 0 0,0 0 0,1 0 0,-1 0 0,0 0 0,0 0 0,0 1 0,0-1 0,0 0 0,0 1 0,-1-1 0,1 0 0,0 1 0,-1 0 0,0-1 0,-2-1 0,-2-2 0,1 1 0,-1 0 0,0 0 0,0 0 0,-1 0 0,1 1 0,-1 0 0,0 1 0,0 0 0,0 0 0,0 0 0,-13-1 0,-8 1 0,0 1 0,-30 3 0,-19-1 0,-136-24 0,183 18 0,-7-2 0,1-2 0,-53-19 0,58 16 0,-1 2 0,0 2 0,-55-9 0,-224 14 0,165 5 0,-544-2 0,641 2 0,-51 10 0,13-2 0,-30 6 0,-179 48 0,170-33 0,-404 70 0,475-94 0,0-1 0,0-4 0,-66-4 0,117 2 17,0-1-1,0 0 0,0 0 0,0 0 1,0 0-1,1 0 0,-1-1 0,0 0 1,1 1-1,-1-1 0,1-1 0,0 1 1,0 0-1,-1-1 0,2 0 0,-1 0 1,0 0-1,0 0 0,1 0 0,-4-6 1,1-2-302,0 0 1,0 0-1,1-1 1,1 0-1,-4-18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73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1383744"/>
            <a:ext cx="7415927" cy="21293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350"/>
              </a:lnSpc>
              <a:buNone/>
            </a:pPr>
            <a:r>
              <a:rPr lang="en-US" sz="6700" b="1" kern="0" spc="-20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Zomato Data Analysis Project</a:t>
            </a:r>
            <a:endParaRPr lang="en-US" sz="6700" dirty="0"/>
          </a:p>
        </p:txBody>
      </p:sp>
      <p:sp>
        <p:nvSpPr>
          <p:cNvPr id="4" name="Text 1"/>
          <p:cNvSpPr/>
          <p:nvPr/>
        </p:nvSpPr>
        <p:spPr>
          <a:xfrm>
            <a:off x="6350437" y="3883343"/>
            <a:ext cx="7415927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Welcome to our Zomato data analysis project. Our team of six talented individuals has leveraged various tools to uncover valuable insights from Zomato's extensive restaurant database.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6350437" y="5346144"/>
            <a:ext cx="74159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                                                                             </a:t>
            </a:r>
            <a:endParaRPr lang="en-IN" sz="2000" b="0" i="0" dirty="0">
              <a:solidFill>
                <a:srgbClr val="222222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6489740" y="6581061"/>
            <a:ext cx="116324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kern="0" spc="-39" dirty="0">
                <a:solidFill>
                  <a:srgbClr val="FFFFFF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Sr</a:t>
            </a:r>
            <a:endParaRPr lang="en-US" sz="750" dirty="0"/>
          </a:p>
        </p:txBody>
      </p:sp>
      <p:sp>
        <p:nvSpPr>
          <p:cNvPr id="8" name="Text 5"/>
          <p:cNvSpPr/>
          <p:nvPr/>
        </p:nvSpPr>
        <p:spPr>
          <a:xfrm>
            <a:off x="6868716" y="6413897"/>
            <a:ext cx="4225885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4D45C4C-AC31-59AF-8B6B-1CA2EBBCEFD7}"/>
                  </a:ext>
                </a:extLst>
              </p14:cNvPr>
              <p14:cNvContentPartPr/>
              <p14:nvPr/>
            </p14:nvContentPartPr>
            <p14:xfrm>
              <a:off x="13003358" y="7882683"/>
              <a:ext cx="1790280" cy="181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4D45C4C-AC31-59AF-8B6B-1CA2EBBCEF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40718" y="7820043"/>
                <a:ext cx="1915920" cy="3067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7BEECA1-B68B-DAF1-13D6-BC158B797B7C}"/>
              </a:ext>
            </a:extLst>
          </p:cNvPr>
          <p:cNvSpPr txBox="1"/>
          <p:nvPr/>
        </p:nvSpPr>
        <p:spPr>
          <a:xfrm>
            <a:off x="7159084" y="5560318"/>
            <a:ext cx="7471316" cy="2236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3100"/>
              </a:lnSpc>
              <a:buNone/>
            </a:pPr>
            <a:r>
              <a:rPr lang="en-US" sz="18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                                                                         --</a:t>
            </a:r>
            <a:r>
              <a:rPr lang="en-IN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SHERI CHANDRAKANTH REDDY 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IN" sz="1800" dirty="0"/>
              <a:t>                                                                  --BELE ATHARVA SUNIL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IN" sz="1800" dirty="0"/>
              <a:t>                                                                  --JAYA KAVYASUNDAR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IN" sz="1800" dirty="0"/>
              <a:t>                                                                  --NIRMALA DEVI</a:t>
            </a:r>
          </a:p>
          <a:p>
            <a:r>
              <a:rPr lang="en-IN" sz="1800" dirty="0"/>
              <a:t>                                                                  --SOUBAN ZAINUDDIN</a:t>
            </a:r>
          </a:p>
          <a:p>
            <a:r>
              <a:rPr lang="en-IN" sz="1800" dirty="0"/>
              <a:t>                                                                  --VIJAY LAXMAN KAMBLE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29508" y="653296"/>
            <a:ext cx="7484983" cy="14813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00"/>
              </a:lnSpc>
              <a:buNone/>
            </a:pPr>
            <a:r>
              <a:rPr lang="en-US" sz="4650" b="1" kern="0" spc="-14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Excel Analysis: Global Restaurant Landscape</a:t>
            </a:r>
            <a:endParaRPr lang="en-US" sz="4650" dirty="0"/>
          </a:p>
        </p:txBody>
      </p:sp>
      <p:sp>
        <p:nvSpPr>
          <p:cNvPr id="4" name="Shape 1"/>
          <p:cNvSpPr/>
          <p:nvPr/>
        </p:nvSpPr>
        <p:spPr>
          <a:xfrm>
            <a:off x="829508" y="2756654"/>
            <a:ext cx="533162" cy="533162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4771" y="2845475"/>
            <a:ext cx="142637" cy="355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750" b="1" kern="0" spc="-8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750" dirty="0"/>
          </a:p>
        </p:txBody>
      </p:sp>
      <p:sp>
        <p:nvSpPr>
          <p:cNvPr id="6" name="Text 3"/>
          <p:cNvSpPr/>
          <p:nvPr/>
        </p:nvSpPr>
        <p:spPr>
          <a:xfrm>
            <a:off x="1599605" y="2756654"/>
            <a:ext cx="2962632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kern="0" spc="-7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Restaurant Count</a:t>
            </a:r>
            <a:endParaRPr lang="en-US" sz="2300" dirty="0"/>
          </a:p>
        </p:txBody>
      </p:sp>
      <p:sp>
        <p:nvSpPr>
          <p:cNvPr id="7" name="Text 4"/>
          <p:cNvSpPr/>
          <p:nvPr/>
        </p:nvSpPr>
        <p:spPr>
          <a:xfrm>
            <a:off x="1599605" y="3269099"/>
            <a:ext cx="6714887" cy="7584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1850" kern="0" spc="-3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analyzed 9,551 restaurants across multiple countries, with India leading in restaurant density.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829508" y="4531043"/>
            <a:ext cx="533162" cy="533162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989409" y="4619863"/>
            <a:ext cx="213241" cy="355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750" b="1" kern="0" spc="-8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750" dirty="0"/>
          </a:p>
        </p:txBody>
      </p:sp>
      <p:sp>
        <p:nvSpPr>
          <p:cNvPr id="10" name="Text 7"/>
          <p:cNvSpPr/>
          <p:nvPr/>
        </p:nvSpPr>
        <p:spPr>
          <a:xfrm>
            <a:off x="1599605" y="4531043"/>
            <a:ext cx="2962632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kern="0" spc="-7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Cuisine Insights</a:t>
            </a:r>
            <a:endParaRPr lang="en-US" sz="2300" dirty="0"/>
          </a:p>
        </p:txBody>
      </p:sp>
      <p:sp>
        <p:nvSpPr>
          <p:cNvPr id="11" name="Text 8"/>
          <p:cNvSpPr/>
          <p:nvPr/>
        </p:nvSpPr>
        <p:spPr>
          <a:xfrm>
            <a:off x="1599605" y="5043488"/>
            <a:ext cx="6714887" cy="7584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1850" kern="0" spc="-3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North Indian cuisine emerged as the most popular, reflecting regional preferences.</a:t>
            </a:r>
            <a:endParaRPr lang="en-US" sz="1850" dirty="0"/>
          </a:p>
        </p:txBody>
      </p:sp>
      <p:sp>
        <p:nvSpPr>
          <p:cNvPr id="12" name="Shape 9"/>
          <p:cNvSpPr/>
          <p:nvPr/>
        </p:nvSpPr>
        <p:spPr>
          <a:xfrm>
            <a:off x="829508" y="6305431"/>
            <a:ext cx="533162" cy="533162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86671" y="6394252"/>
            <a:ext cx="218837" cy="355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750" b="1" kern="0" spc="-8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750" dirty="0"/>
          </a:p>
        </p:txBody>
      </p:sp>
      <p:sp>
        <p:nvSpPr>
          <p:cNvPr id="14" name="Text 11"/>
          <p:cNvSpPr/>
          <p:nvPr/>
        </p:nvSpPr>
        <p:spPr>
          <a:xfrm>
            <a:off x="1599605" y="6305431"/>
            <a:ext cx="2962632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kern="0" spc="-7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Online Delivery</a:t>
            </a:r>
            <a:endParaRPr lang="en-US" sz="2300" dirty="0"/>
          </a:p>
        </p:txBody>
      </p:sp>
      <p:sp>
        <p:nvSpPr>
          <p:cNvPr id="15" name="Text 12"/>
          <p:cNvSpPr/>
          <p:nvPr/>
        </p:nvSpPr>
        <p:spPr>
          <a:xfrm>
            <a:off x="1599605" y="6817876"/>
            <a:ext cx="6714887" cy="7584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1850" kern="0" spc="-3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26% of restaurants offer online delivery, indicating room for growth in this sector.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400538"/>
            <a:ext cx="8921472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kern="0" spc="-146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Power BI: Restaurant Deep Dive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78916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kern="0" spc="-73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Restaurant Metrics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4037" y="4421743"/>
            <a:ext cx="3898821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1,022 restaurants analyzed across 15 countries and 73 cities, offering 154 cuisine types.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695" y="3789164"/>
            <a:ext cx="3089672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kern="0" spc="-73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City-wise Distribution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5372695" y="4421743"/>
            <a:ext cx="3898821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New Delhi leads in restaurant count, showcasing the capital's vibrant food scene.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378916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kern="0" spc="-73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Cuisine Variety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9881354" y="4421743"/>
            <a:ext cx="3898821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North Indian and Chinese cuisines dominate, reflecting global culinary preferences.</a:t>
            </a:r>
            <a:endParaRPr lang="en-US" sz="19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36153F2-E1CB-D3B3-24BA-0FC0AACC2290}"/>
                  </a:ext>
                </a:extLst>
              </p14:cNvPr>
              <p14:cNvContentPartPr/>
              <p14:nvPr/>
            </p14:nvContentPartPr>
            <p14:xfrm>
              <a:off x="13046918" y="7916523"/>
              <a:ext cx="1283040" cy="33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36153F2-E1CB-D3B3-24BA-0FC0AACC22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83918" y="7853883"/>
                <a:ext cx="1408680" cy="159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57806" y="606743"/>
            <a:ext cx="7601188" cy="1377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kern="0" spc="-13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Tableau: Customer Experience Insights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6573203" y="2314932"/>
            <a:ext cx="30480" cy="5307806"/>
          </a:xfrm>
          <a:prstGeom prst="roundRect">
            <a:avLst>
              <a:gd name="adj" fmla="val 303741"/>
            </a:avLst>
          </a:prstGeom>
          <a:solidFill>
            <a:srgbClr val="C0C1D7"/>
          </a:solidFill>
          <a:ln/>
        </p:spPr>
      </p:sp>
      <p:sp>
        <p:nvSpPr>
          <p:cNvPr id="5" name="Shape 2"/>
          <p:cNvSpPr/>
          <p:nvPr/>
        </p:nvSpPr>
        <p:spPr>
          <a:xfrm>
            <a:off x="6805910" y="2795468"/>
            <a:ext cx="771406" cy="30480"/>
          </a:xfrm>
          <a:prstGeom prst="roundRect">
            <a:avLst>
              <a:gd name="adj" fmla="val 303741"/>
            </a:avLst>
          </a:prstGeom>
          <a:solidFill>
            <a:srgbClr val="C0C1D7"/>
          </a:solidFill>
          <a:ln/>
        </p:spPr>
      </p:sp>
      <p:sp>
        <p:nvSpPr>
          <p:cNvPr id="6" name="Shape 3"/>
          <p:cNvSpPr/>
          <p:nvPr/>
        </p:nvSpPr>
        <p:spPr>
          <a:xfrm>
            <a:off x="6340495" y="2562820"/>
            <a:ext cx="495895" cy="495895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522065" y="2645450"/>
            <a:ext cx="132636" cy="330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kern="0" spc="-78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00" dirty="0"/>
          </a:p>
        </p:txBody>
      </p:sp>
      <p:sp>
        <p:nvSpPr>
          <p:cNvPr id="8" name="Text 5"/>
          <p:cNvSpPr/>
          <p:nvPr/>
        </p:nvSpPr>
        <p:spPr>
          <a:xfrm>
            <a:off x="7800737" y="2535317"/>
            <a:ext cx="2755344" cy="3443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kern="0" spc="-65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Booking and Delivery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7800737" y="3011805"/>
            <a:ext cx="6058257" cy="705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12% of restaurants offer booking services, while 26% provide delivery options.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6805910" y="4638199"/>
            <a:ext cx="771406" cy="30480"/>
          </a:xfrm>
          <a:prstGeom prst="roundRect">
            <a:avLst>
              <a:gd name="adj" fmla="val 303741"/>
            </a:avLst>
          </a:prstGeom>
          <a:solidFill>
            <a:srgbClr val="C0C1D7"/>
          </a:solidFill>
          <a:ln/>
        </p:spPr>
      </p:sp>
      <p:sp>
        <p:nvSpPr>
          <p:cNvPr id="11" name="Shape 8"/>
          <p:cNvSpPr/>
          <p:nvPr/>
        </p:nvSpPr>
        <p:spPr>
          <a:xfrm>
            <a:off x="6340495" y="4405551"/>
            <a:ext cx="495895" cy="495895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6489204" y="4488180"/>
            <a:ext cx="198358" cy="330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kern="0" spc="-78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00" dirty="0"/>
          </a:p>
        </p:txBody>
      </p:sp>
      <p:sp>
        <p:nvSpPr>
          <p:cNvPr id="13" name="Text 10"/>
          <p:cNvSpPr/>
          <p:nvPr/>
        </p:nvSpPr>
        <p:spPr>
          <a:xfrm>
            <a:off x="7800737" y="4378047"/>
            <a:ext cx="2755344" cy="3443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kern="0" spc="-65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City-wise Analysis</a:t>
            </a:r>
            <a:endParaRPr lang="en-US" sz="2150" dirty="0"/>
          </a:p>
        </p:txBody>
      </p:sp>
      <p:sp>
        <p:nvSpPr>
          <p:cNvPr id="14" name="Text 11"/>
          <p:cNvSpPr/>
          <p:nvPr/>
        </p:nvSpPr>
        <p:spPr>
          <a:xfrm>
            <a:off x="7800737" y="4854535"/>
            <a:ext cx="6058257" cy="705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New Delhi, Gurgaon, and Noida emerge as restaurant hotspots in the dataset.</a:t>
            </a:r>
            <a:endParaRPr lang="en-US" sz="1700" dirty="0"/>
          </a:p>
        </p:txBody>
      </p:sp>
      <p:sp>
        <p:nvSpPr>
          <p:cNvPr id="15" name="Shape 12"/>
          <p:cNvSpPr/>
          <p:nvPr/>
        </p:nvSpPr>
        <p:spPr>
          <a:xfrm>
            <a:off x="6805910" y="6480929"/>
            <a:ext cx="771406" cy="30480"/>
          </a:xfrm>
          <a:prstGeom prst="roundRect">
            <a:avLst>
              <a:gd name="adj" fmla="val 303741"/>
            </a:avLst>
          </a:prstGeom>
          <a:solidFill>
            <a:srgbClr val="C0C1D7"/>
          </a:solidFill>
          <a:ln/>
        </p:spPr>
      </p:sp>
      <p:sp>
        <p:nvSpPr>
          <p:cNvPr id="16" name="Shape 13"/>
          <p:cNvSpPr/>
          <p:nvPr/>
        </p:nvSpPr>
        <p:spPr>
          <a:xfrm>
            <a:off x="6340495" y="6248281"/>
            <a:ext cx="495895" cy="495895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6486704" y="6330910"/>
            <a:ext cx="203478" cy="330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kern="0" spc="-78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00" dirty="0"/>
          </a:p>
        </p:txBody>
      </p:sp>
      <p:sp>
        <p:nvSpPr>
          <p:cNvPr id="18" name="Text 15"/>
          <p:cNvSpPr/>
          <p:nvPr/>
        </p:nvSpPr>
        <p:spPr>
          <a:xfrm>
            <a:off x="7800737" y="6220777"/>
            <a:ext cx="2755344" cy="3443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kern="0" spc="-65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Cost Trends</a:t>
            </a:r>
            <a:endParaRPr lang="en-US" sz="2150" dirty="0"/>
          </a:p>
        </p:txBody>
      </p:sp>
      <p:sp>
        <p:nvSpPr>
          <p:cNvPr id="19" name="Text 16"/>
          <p:cNvSpPr/>
          <p:nvPr/>
        </p:nvSpPr>
        <p:spPr>
          <a:xfrm>
            <a:off x="7800737" y="6697266"/>
            <a:ext cx="6058257" cy="705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Average dining costs fluctuate seasonally, providing insights for pricing strategies.</a:t>
            </a:r>
            <a:endParaRPr lang="en-US" sz="17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A32BCD2-26CC-7341-C955-A2D671B5DC04}"/>
                  </a:ext>
                </a:extLst>
              </p14:cNvPr>
              <p14:cNvContentPartPr/>
              <p14:nvPr/>
            </p14:nvContentPartPr>
            <p14:xfrm>
              <a:off x="13071398" y="7916523"/>
              <a:ext cx="1346040" cy="136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A32BCD2-26CC-7341-C955-A2D671B5DC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08398" y="7853883"/>
                <a:ext cx="1471680" cy="261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0807" y="717113"/>
            <a:ext cx="7662386" cy="13230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200"/>
              </a:lnSpc>
              <a:buNone/>
            </a:pPr>
            <a:r>
              <a:rPr lang="en-US" sz="4150" b="1" kern="0" spc="-125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MySQL: Precision Data Extraction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740807" y="2357557"/>
            <a:ext cx="7662386" cy="5154930"/>
          </a:xfrm>
          <a:prstGeom prst="roundRect">
            <a:avLst>
              <a:gd name="adj" fmla="val 1725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748427" y="2365177"/>
            <a:ext cx="7646313" cy="60769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961073" y="2499717"/>
            <a:ext cx="2121456" cy="338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Query Type</a:t>
            </a:r>
            <a:endParaRPr lang="en-US" sz="1650" dirty="0"/>
          </a:p>
        </p:txBody>
      </p:sp>
      <p:sp>
        <p:nvSpPr>
          <p:cNvPr id="7" name="Text 4"/>
          <p:cNvSpPr/>
          <p:nvPr/>
        </p:nvSpPr>
        <p:spPr>
          <a:xfrm>
            <a:off x="3513296" y="2499717"/>
            <a:ext cx="2117646" cy="338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Example</a:t>
            </a:r>
            <a:endParaRPr lang="en-US" sz="1650" dirty="0"/>
          </a:p>
        </p:txBody>
      </p:sp>
      <p:sp>
        <p:nvSpPr>
          <p:cNvPr id="8" name="Text 5"/>
          <p:cNvSpPr/>
          <p:nvPr/>
        </p:nvSpPr>
        <p:spPr>
          <a:xfrm>
            <a:off x="6061710" y="2499717"/>
            <a:ext cx="2121456" cy="338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Benefit</a:t>
            </a:r>
            <a:endParaRPr lang="en-US" sz="1650" dirty="0"/>
          </a:p>
        </p:txBody>
      </p:sp>
      <p:sp>
        <p:nvSpPr>
          <p:cNvPr id="9" name="Shape 6"/>
          <p:cNvSpPr/>
          <p:nvPr/>
        </p:nvSpPr>
        <p:spPr>
          <a:xfrm>
            <a:off x="748427" y="2972872"/>
            <a:ext cx="7646313" cy="128492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961073" y="3107412"/>
            <a:ext cx="2121456" cy="338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Rating Filter</a:t>
            </a:r>
            <a:endParaRPr lang="en-US" sz="1650" dirty="0"/>
          </a:p>
        </p:txBody>
      </p:sp>
      <p:sp>
        <p:nvSpPr>
          <p:cNvPr id="11" name="Text 8"/>
          <p:cNvSpPr/>
          <p:nvPr/>
        </p:nvSpPr>
        <p:spPr>
          <a:xfrm>
            <a:off x="3513296" y="3107412"/>
            <a:ext cx="2117646" cy="10158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SELECT * FROM restaurants WHERE rating &gt; 4.5</a:t>
            </a:r>
            <a:endParaRPr lang="en-US" sz="1650" dirty="0"/>
          </a:p>
        </p:txBody>
      </p:sp>
      <p:sp>
        <p:nvSpPr>
          <p:cNvPr id="12" name="Text 9"/>
          <p:cNvSpPr/>
          <p:nvPr/>
        </p:nvSpPr>
        <p:spPr>
          <a:xfrm>
            <a:off x="6061710" y="3107412"/>
            <a:ext cx="2121456" cy="10158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Identify top-performing restaurants</a:t>
            </a:r>
            <a:endParaRPr lang="en-US" sz="1650" dirty="0"/>
          </a:p>
        </p:txBody>
      </p:sp>
      <p:sp>
        <p:nvSpPr>
          <p:cNvPr id="13" name="Shape 10"/>
          <p:cNvSpPr/>
          <p:nvPr/>
        </p:nvSpPr>
        <p:spPr>
          <a:xfrm>
            <a:off x="748427" y="4257794"/>
            <a:ext cx="7646313" cy="162353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1"/>
          <p:cNvSpPr/>
          <p:nvPr/>
        </p:nvSpPr>
        <p:spPr>
          <a:xfrm>
            <a:off x="961073" y="4392335"/>
            <a:ext cx="2121456" cy="338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Cuisine Analysis</a:t>
            </a:r>
            <a:endParaRPr lang="en-US" sz="1650" dirty="0"/>
          </a:p>
        </p:txBody>
      </p:sp>
      <p:sp>
        <p:nvSpPr>
          <p:cNvPr id="15" name="Text 12"/>
          <p:cNvSpPr/>
          <p:nvPr/>
        </p:nvSpPr>
        <p:spPr>
          <a:xfrm>
            <a:off x="3513296" y="4392335"/>
            <a:ext cx="2117646" cy="13544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SELECT cuisine, COUNT(*) FROM restaurants GROUP BY cuisine</a:t>
            </a:r>
            <a:endParaRPr lang="en-US" sz="1650" dirty="0"/>
          </a:p>
        </p:txBody>
      </p:sp>
      <p:sp>
        <p:nvSpPr>
          <p:cNvPr id="16" name="Text 13"/>
          <p:cNvSpPr/>
          <p:nvPr/>
        </p:nvSpPr>
        <p:spPr>
          <a:xfrm>
            <a:off x="6061710" y="4392335"/>
            <a:ext cx="2121456" cy="6772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Understand cuisine distribution</a:t>
            </a:r>
            <a:endParaRPr lang="en-US" sz="1650" dirty="0"/>
          </a:p>
        </p:txBody>
      </p:sp>
      <p:sp>
        <p:nvSpPr>
          <p:cNvPr id="17" name="Shape 14"/>
          <p:cNvSpPr/>
          <p:nvPr/>
        </p:nvSpPr>
        <p:spPr>
          <a:xfrm>
            <a:off x="748427" y="5881330"/>
            <a:ext cx="7646313" cy="162353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961073" y="6015871"/>
            <a:ext cx="2121456" cy="338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City-wise Metrics</a:t>
            </a:r>
            <a:endParaRPr lang="en-US" sz="1650" dirty="0"/>
          </a:p>
        </p:txBody>
      </p:sp>
      <p:sp>
        <p:nvSpPr>
          <p:cNvPr id="19" name="Text 16"/>
          <p:cNvSpPr/>
          <p:nvPr/>
        </p:nvSpPr>
        <p:spPr>
          <a:xfrm>
            <a:off x="3513296" y="6015871"/>
            <a:ext cx="2117646" cy="13544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SELECT city, AVG(rating) FROM restaurants GROUP BY city</a:t>
            </a:r>
            <a:endParaRPr lang="en-US" sz="1650" dirty="0"/>
          </a:p>
        </p:txBody>
      </p:sp>
      <p:sp>
        <p:nvSpPr>
          <p:cNvPr id="20" name="Text 17"/>
          <p:cNvSpPr/>
          <p:nvPr/>
        </p:nvSpPr>
        <p:spPr>
          <a:xfrm>
            <a:off x="6061710" y="6015871"/>
            <a:ext cx="2121456" cy="10158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Compare performance across cities</a:t>
            </a:r>
            <a:endParaRPr lang="en-US" sz="16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3192" y="607576"/>
            <a:ext cx="7597616" cy="13806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kern="0" spc="-13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Project Insights and Future Applications</a:t>
            </a:r>
            <a:endParaRPr lang="en-US" sz="43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192" y="2319576"/>
            <a:ext cx="1104662" cy="176748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09205" y="2540437"/>
            <a:ext cx="2761774" cy="345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kern="0" spc="-65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Findings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2209205" y="3018234"/>
            <a:ext cx="6161603" cy="7069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Identified popular cuisines, city-wise distribution trends, and customer preferences for services.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192" y="4087058"/>
            <a:ext cx="1104662" cy="176748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09205" y="4307919"/>
            <a:ext cx="2761774" cy="345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kern="0" spc="-65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Skill Development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2209205" y="4785717"/>
            <a:ext cx="6161603" cy="7069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Mastered data preparation, interactive visualization, and advanced querying techniques across multiple platforms.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192" y="5854541"/>
            <a:ext cx="1104662" cy="176748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09205" y="6075402"/>
            <a:ext cx="2761774" cy="345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kern="0" spc="-65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Future Applications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2209205" y="6553200"/>
            <a:ext cx="6161603" cy="7069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insights can guide Zomato's expansion strategies, menu optimization, and service improvements.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347</Words>
  <Application>Microsoft Office PowerPoint</Application>
  <PresentationFormat>Custom</PresentationFormat>
  <Paragraphs>64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Inter</vt:lpstr>
      <vt:lpstr>Inter Bold</vt:lpstr>
      <vt:lpstr>Inter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chandrakanth sheri S</cp:lastModifiedBy>
  <cp:revision>3</cp:revision>
  <dcterms:created xsi:type="dcterms:W3CDTF">2024-10-26T12:45:52Z</dcterms:created>
  <dcterms:modified xsi:type="dcterms:W3CDTF">2024-10-26T13:02:07Z</dcterms:modified>
</cp:coreProperties>
</file>