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EELAVATHI\Documents\naanmudhalvan.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[naanmudhalvan.xlsx]Sheet2!PivotTable4</c:name>
    <c:fmtId val="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 Employee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870-47B6-83F1-F194E773D1E0}"/>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6870-47B6-83F1-F194E773D1E0}"/>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6870-47B6-83F1-F194E773D1E0}"/>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6870-47B6-83F1-F194E773D1E0}"/>
            </c:ext>
          </c:extLst>
        </c:ser>
        <c:dLbls>
          <c:showLegendKey val="0"/>
          <c:showVal val="0"/>
          <c:showCatName val="0"/>
          <c:showSerName val="0"/>
          <c:showPercent val="0"/>
          <c:showBubbleSize val="0"/>
        </c:dLbls>
        <c:gapWidth val="219"/>
        <c:overlap val="-27"/>
        <c:axId val="122823935"/>
        <c:axId val="122823455"/>
      </c:barChart>
      <c:catAx>
        <c:axId val="122823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455"/>
        <c:crosses val="autoZero"/>
        <c:auto val="1"/>
        <c:lblAlgn val="ctr"/>
        <c:lblOffset val="100"/>
        <c:noMultiLvlLbl val="0"/>
      </c:catAx>
      <c:valAx>
        <c:axId val="122823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3225604"/>
            <a:ext cx="8610600" cy="1938992"/>
          </a:xfrm>
          <a:prstGeom prst="rect">
            <a:avLst/>
          </a:prstGeom>
          <a:noFill/>
        </p:spPr>
        <p:txBody>
          <a:bodyPr wrap="square" rtlCol="0">
            <a:spAutoFit/>
          </a:bodyPr>
          <a:lstStyle/>
          <a:p>
            <a:r>
              <a:rPr lang="en-US" sz="2400" dirty="0"/>
              <a:t>STUDENT NAME:  </a:t>
            </a:r>
            <a:r>
              <a:rPr lang="en-US" sz="2400" dirty="0" err="1"/>
              <a:t>Jayalakshmi</a:t>
            </a:r>
            <a:r>
              <a:rPr lang="en-US" sz="2400" dirty="0"/>
              <a:t> G </a:t>
            </a:r>
          </a:p>
          <a:p>
            <a:r>
              <a:rPr lang="en-US" sz="2400" dirty="0"/>
              <a:t>REGISTER NO:       312206506</a:t>
            </a:r>
          </a:p>
          <a:p>
            <a:r>
              <a:rPr lang="en-US" sz="2400" dirty="0"/>
              <a:t>DEPARTMENT:      COMMERCE </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569106"/>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r>
              <a:rPr lang="en-IN" sz="3200" i="1" spc="5" dirty="0">
                <a:cs typeface="Trebuchet MS"/>
              </a:rPr>
              <a:t>Data collection</a:t>
            </a:r>
          </a:p>
          <a:p>
            <a:pPr marL="469900" indent="-457200">
              <a:lnSpc>
                <a:spcPct val="100000"/>
              </a:lnSpc>
              <a:spcBef>
                <a:spcPts val="105"/>
              </a:spcBef>
              <a:buFont typeface="+mj-lt"/>
              <a:buAutoNum type="arabicPeriod"/>
            </a:pPr>
            <a:r>
              <a:rPr lang="en-IN" sz="2800" i="1" spc="5" dirty="0">
                <a:cs typeface="Trebuchet MS"/>
              </a:rPr>
              <a:t>Downloaded from Edunet dashboard</a:t>
            </a:r>
          </a:p>
          <a:p>
            <a:pPr marL="12700">
              <a:lnSpc>
                <a:spcPct val="100000"/>
              </a:lnSpc>
              <a:spcBef>
                <a:spcPts val="105"/>
              </a:spcBef>
            </a:pPr>
            <a:r>
              <a:rPr lang="en-IN" sz="2800" i="1" spc="5" dirty="0">
                <a:cs typeface="Trebuchet MS"/>
              </a:rPr>
              <a:t>Data cleaning</a:t>
            </a:r>
          </a:p>
          <a:p>
            <a:pPr marL="469900" indent="-457200">
              <a:lnSpc>
                <a:spcPct val="100000"/>
              </a:lnSpc>
              <a:spcBef>
                <a:spcPts val="105"/>
              </a:spcBef>
              <a:buFont typeface="+mj-lt"/>
              <a:buAutoNum type="arabicPeriod"/>
            </a:pPr>
            <a:r>
              <a:rPr lang="en-IN" sz="2800" i="1" spc="5" dirty="0">
                <a:cs typeface="Trebuchet MS"/>
              </a:rPr>
              <a:t>Identified the missing values</a:t>
            </a:r>
          </a:p>
          <a:p>
            <a:pPr marL="469900" indent="-457200">
              <a:lnSpc>
                <a:spcPct val="100000"/>
              </a:lnSpc>
              <a:spcBef>
                <a:spcPts val="105"/>
              </a:spcBef>
              <a:buFont typeface="+mj-lt"/>
              <a:buAutoNum type="arabicPeriod"/>
            </a:pPr>
            <a:r>
              <a:rPr lang="en-IN" sz="2800" i="1" spc="5" dirty="0">
                <a:cs typeface="Trebuchet MS"/>
              </a:rPr>
              <a:t>Filter out missing values</a:t>
            </a:r>
          </a:p>
          <a:p>
            <a:pPr marL="12700">
              <a:lnSpc>
                <a:spcPct val="100000"/>
              </a:lnSpc>
              <a:spcBef>
                <a:spcPts val="105"/>
              </a:spcBef>
            </a:pPr>
            <a:r>
              <a:rPr lang="en-IN" sz="2800" i="1" spc="5" dirty="0">
                <a:cs typeface="Trebuchet MS"/>
              </a:rPr>
              <a:t>Performance level</a:t>
            </a:r>
          </a:p>
          <a:p>
            <a:pPr marL="469900" indent="-457200">
              <a:lnSpc>
                <a:spcPct val="100000"/>
              </a:lnSpc>
              <a:spcBef>
                <a:spcPts val="105"/>
              </a:spcBef>
              <a:buFont typeface="+mj-lt"/>
              <a:buAutoNum type="arabicPeriod"/>
            </a:pPr>
            <a:r>
              <a:rPr lang="en-IN" sz="2800" i="1" spc="5" dirty="0">
                <a:cs typeface="Trebuchet MS"/>
              </a:rPr>
              <a:t>Created a formula</a:t>
            </a:r>
          </a:p>
          <a:p>
            <a:pPr marL="12700">
              <a:lnSpc>
                <a:spcPct val="100000"/>
              </a:lnSpc>
              <a:spcBef>
                <a:spcPts val="105"/>
              </a:spcBef>
            </a:pPr>
            <a:r>
              <a:rPr lang="en-IN" sz="2800" i="1" spc="5" dirty="0">
                <a:cs typeface="Trebuchet MS"/>
              </a:rPr>
              <a:t>Summary</a:t>
            </a:r>
          </a:p>
          <a:p>
            <a:pPr marL="469900" indent="-457200">
              <a:lnSpc>
                <a:spcPct val="100000"/>
              </a:lnSpc>
              <a:spcBef>
                <a:spcPts val="105"/>
              </a:spcBef>
              <a:buFont typeface="+mj-lt"/>
              <a:buAutoNum type="arabicPeriod"/>
            </a:pPr>
            <a:r>
              <a:rPr lang="en-IN" sz="2800" i="1" spc="5" dirty="0">
                <a:cs typeface="Trebuchet MS"/>
              </a:rPr>
              <a:t>Pivot table</a:t>
            </a:r>
          </a:p>
          <a:p>
            <a:pPr marL="469900" indent="-457200">
              <a:lnSpc>
                <a:spcPct val="100000"/>
              </a:lnSpc>
              <a:spcBef>
                <a:spcPts val="105"/>
              </a:spcBef>
              <a:buFont typeface="+mj-lt"/>
              <a:buAutoNum type="arabicPeriod"/>
            </a:pPr>
            <a:r>
              <a:rPr lang="en-IN" sz="2800" i="1" spc="5" dirty="0">
                <a:cs typeface="Trebuchet MS"/>
              </a:rPr>
              <a:t>Graph</a:t>
            </a:r>
          </a:p>
          <a:p>
            <a:pPr marL="755650" indent="-742950">
              <a:lnSpc>
                <a:spcPct val="100000"/>
              </a:lnSpc>
              <a:spcBef>
                <a:spcPts val="105"/>
              </a:spcBef>
              <a:buFont typeface="+mj-lt"/>
              <a:buAutoNum type="arabicPeriod"/>
            </a:pPr>
            <a:endParaRPr sz="360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lang="en-IN" spc="-40"/>
              <a:t>esults</a:t>
            </a:r>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74DB33E-B44D-F6E4-4D8C-94B4884ABABD}"/>
              </a:ext>
            </a:extLst>
          </p:cNvPr>
          <p:cNvGraphicFramePr>
            <a:graphicFrameLocks/>
          </p:cNvGraphicFramePr>
          <p:nvPr>
            <p:extLst>
              <p:ext uri="{D42A27DB-BD31-4B8C-83A1-F6EECF244321}">
                <p14:modId xmlns:p14="http://schemas.microsoft.com/office/powerpoint/2010/main" val="1731701769"/>
              </p:ext>
            </p:extLst>
          </p:nvPr>
        </p:nvGraphicFramePr>
        <p:xfrm>
          <a:off x="914400" y="2019300"/>
          <a:ext cx="7848600"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tar: 4 Points 4">
            <a:extLst>
              <a:ext uri="{FF2B5EF4-FFF2-40B4-BE49-F238E27FC236}">
                <a16:creationId xmlns:a16="http://schemas.microsoft.com/office/drawing/2014/main" id="{7ABFDD8F-23D0-F8B0-61F2-728A5A78B2B9}"/>
              </a:ext>
            </a:extLst>
          </p:cNvPr>
          <p:cNvSpPr/>
          <p:nvPr/>
        </p:nvSpPr>
        <p:spPr>
          <a:xfrm>
            <a:off x="845574" y="2271252"/>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4 Points 5">
            <a:extLst>
              <a:ext uri="{FF2B5EF4-FFF2-40B4-BE49-F238E27FC236}">
                <a16:creationId xmlns:a16="http://schemas.microsoft.com/office/drawing/2014/main" id="{A6DA7A76-BBD0-BFDE-D173-B43CB4C843E4}"/>
              </a:ext>
            </a:extLst>
          </p:cNvPr>
          <p:cNvSpPr/>
          <p:nvPr/>
        </p:nvSpPr>
        <p:spPr>
          <a:xfrm>
            <a:off x="845574" y="3588774"/>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5A56E159-1661-FA78-3F8F-60DA79921EA1}"/>
              </a:ext>
            </a:extLst>
          </p:cNvPr>
          <p:cNvSpPr>
            <a:spLocks noGrp="1"/>
          </p:cNvSpPr>
          <p:nvPr>
            <p:ph type="title"/>
          </p:nvPr>
        </p:nvSpPr>
        <p:spPr/>
        <p:txBody>
          <a:bodyPr/>
          <a:lstStyle/>
          <a:p>
            <a:r>
              <a:rPr lang="en-US" b="0" dirty="0"/>
              <a:t> Conclusion </a:t>
            </a:r>
          </a:p>
        </p:txBody>
      </p:sp>
      <p:sp>
        <p:nvSpPr>
          <p:cNvPr id="3" name="TextBox 2">
            <a:extLst>
              <a:ext uri="{FF2B5EF4-FFF2-40B4-BE49-F238E27FC236}">
                <a16:creationId xmlns:a16="http://schemas.microsoft.com/office/drawing/2014/main" id="{A7A80EFD-9F70-FE0E-10C3-A24399EF258F}"/>
              </a:ext>
            </a:extLst>
          </p:cNvPr>
          <p:cNvSpPr txBox="1"/>
          <p:nvPr/>
        </p:nvSpPr>
        <p:spPr>
          <a:xfrm>
            <a:off x="1113429" y="2074488"/>
            <a:ext cx="6745269" cy="1200329"/>
          </a:xfrm>
          <a:prstGeom prst="rect">
            <a:avLst/>
          </a:prstGeom>
          <a:noFill/>
        </p:spPr>
        <p:txBody>
          <a:bodyPr wrap="square">
            <a:spAutoFit/>
          </a:bodyPr>
          <a:lstStyle/>
          <a:p>
            <a:r>
              <a:rPr lang="en-IN" b="1" i="1" dirty="0">
                <a:solidFill>
                  <a:srgbClr val="040C28"/>
                </a:solidFill>
                <a:effectLst/>
                <a:latin typeface="Google Sans"/>
              </a:rPr>
              <a:t>employee performance management is an essential part of any successful organization</a:t>
            </a:r>
            <a:r>
              <a:rPr lang="en-IN" b="1" i="1" dirty="0">
                <a:solidFill>
                  <a:srgbClr val="1F1F1F"/>
                </a:solidFill>
                <a:effectLst/>
                <a:highlight>
                  <a:srgbClr val="FFFFFF"/>
                </a:highlight>
                <a:latin typeface="Google Sans"/>
              </a:rPr>
              <a:t>. It provides the necessary feedback to develop employees, encourage growth, and align goals with company objectives.</a:t>
            </a:r>
            <a:endParaRPr lang="en-US" b="1" i="1" dirty="0"/>
          </a:p>
        </p:txBody>
      </p:sp>
      <p:sp>
        <p:nvSpPr>
          <p:cNvPr id="8" name="TextBox 7">
            <a:extLst>
              <a:ext uri="{FF2B5EF4-FFF2-40B4-BE49-F238E27FC236}">
                <a16:creationId xmlns:a16="http://schemas.microsoft.com/office/drawing/2014/main" id="{1D7B5FED-98A8-FE48-79A7-25D2250917A6}"/>
              </a:ext>
            </a:extLst>
          </p:cNvPr>
          <p:cNvSpPr txBox="1"/>
          <p:nvPr/>
        </p:nvSpPr>
        <p:spPr>
          <a:xfrm>
            <a:off x="1113429" y="3429000"/>
            <a:ext cx="6100010" cy="1477328"/>
          </a:xfrm>
          <a:prstGeom prst="rect">
            <a:avLst/>
          </a:prstGeom>
          <a:noFill/>
        </p:spPr>
        <p:txBody>
          <a:bodyPr wrap="square">
            <a:spAutoFit/>
          </a:bodyPr>
          <a:lstStyle/>
          <a:p>
            <a:r>
              <a:rPr lang="en-IN" b="1" i="0" dirty="0">
                <a:solidFill>
                  <a:srgbClr val="040C28"/>
                </a:solidFill>
                <a:effectLst/>
                <a:highlight>
                  <a:srgbClr val="D3E3FD"/>
                </a:highlight>
                <a:latin typeface="Google Sans"/>
              </a:rPr>
              <a:t>employee performance management is a crucial aspect of any organization's success</a:t>
            </a:r>
            <a:r>
              <a:rPr lang="en-IN" b="1" i="0" dirty="0">
                <a:solidFill>
                  <a:srgbClr val="474747"/>
                </a:solidFill>
                <a:effectLst/>
                <a:highlight>
                  <a:srgbClr val="FFFFFF"/>
                </a:highlight>
                <a:latin typeface="Google Sans"/>
              </a:rPr>
              <a:t>. By setting clear goals, providing regular feedback, recognizing achievements, and offering opportunities for growth, employers can help their employees achieve their full potential.</a:t>
            </a:r>
            <a:endParaRPr lang="en-US"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800767"/>
          </a:xfrm>
          <a:prstGeom prst="rect">
            <a:avLst/>
          </a:prstGeom>
          <a:noFill/>
        </p:spPr>
        <p:txBody>
          <a:bodyPr wrap="square" rtlCol="0">
            <a:spAutoFit/>
          </a:bodyPr>
          <a:lstStyle/>
          <a:p>
            <a:pPr algn="ctr"/>
            <a:r>
              <a:rPr lang="en-US" sz="4400" b="1" i="1">
                <a:solidFill>
                  <a:srgbClr val="0F0F0F"/>
                </a:solidFill>
                <a:latin typeface="Times New Roman" panose="02020603050405020304" pitchFamily="18" charset="0"/>
                <a:cs typeface="Times New Roman" panose="02020603050405020304" pitchFamily="18" charset="0"/>
              </a:rPr>
              <a:t>Employee </a:t>
            </a:r>
          </a:p>
          <a:p>
            <a:pPr algn="ctr"/>
            <a:r>
              <a:rPr lang="en-US" sz="4400" b="1" i="1">
                <a:solidFill>
                  <a:srgbClr val="0F0F0F"/>
                </a:solidFill>
                <a:latin typeface="Times New Roman" panose="02020603050405020304" pitchFamily="18" charset="0"/>
                <a:cs typeface="Times New Roman" panose="02020603050405020304" pitchFamily="18" charset="0"/>
              </a:rPr>
              <a:t>   Performance </a:t>
            </a:r>
          </a:p>
          <a:p>
            <a:pPr algn="ctr"/>
            <a:r>
              <a:rPr lang="en-US" sz="4400" b="1" i="1">
                <a:solidFill>
                  <a:srgbClr val="0F0F0F"/>
                </a:solidFill>
                <a:latin typeface="Times New Roman" panose="02020603050405020304" pitchFamily="18" charset="0"/>
                <a:cs typeface="Times New Roman" panose="02020603050405020304" pitchFamily="18" charset="0"/>
              </a:rPr>
              <a:t> Analysis using  </a:t>
            </a:r>
          </a:p>
          <a:p>
            <a:pPr algn="ctr"/>
            <a:r>
              <a:rPr lang="en-US" sz="4400" b="1" i="1">
                <a:solidFill>
                  <a:srgbClr val="0F0F0F"/>
                </a:solidFill>
                <a:latin typeface="Times New Roman" panose="02020603050405020304" pitchFamily="18" charset="0"/>
                <a:cs typeface="Times New Roman" panose="02020603050405020304" pitchFamily="18" charset="0"/>
              </a:rPr>
              <a:t>  Excel</a:t>
            </a:r>
            <a:endParaRPr lang="en-IN" sz="2800" i="1">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00" y="198488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762000"/>
            <a:ext cx="5636895" cy="706475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a:t>P</a:t>
            </a:r>
            <a:r>
              <a:rPr lang="en-IN" sz="4250" spc="15"/>
              <a:t>ROB</a:t>
            </a:r>
            <a:r>
              <a:rPr lang="en-IN" sz="4250" spc="55"/>
              <a:t>L</a:t>
            </a:r>
            <a:r>
              <a:rPr lang="en-IN" sz="4250" spc="-20"/>
              <a:t>E</a:t>
            </a:r>
            <a:r>
              <a:rPr lang="en-IN" sz="4250" spc="20"/>
              <a:t>M</a:t>
            </a:r>
            <a:r>
              <a:rPr lang="en-IN" sz="4250"/>
              <a:t>	</a:t>
            </a:r>
            <a:r>
              <a:rPr lang="en-IN" sz="4250" spc="10"/>
              <a:t>S</a:t>
            </a:r>
            <a:r>
              <a:rPr lang="en-IN" sz="4250" spc="-370"/>
              <a:t>T</a:t>
            </a:r>
            <a:r>
              <a:rPr lang="en-IN" sz="4250" spc="-375"/>
              <a:t>A</a:t>
            </a:r>
            <a:r>
              <a:rPr lang="en-IN" sz="4250" spc="15"/>
              <a:t>T</a:t>
            </a:r>
            <a:r>
              <a:rPr lang="en-IN" sz="4250" spc="-10"/>
              <a:t>E</a:t>
            </a:r>
            <a:r>
              <a:rPr lang="en-IN" sz="4250" spc="-20"/>
              <a:t>ME</a:t>
            </a:r>
            <a:r>
              <a:rPr lang="en-IN" sz="4250" spc="10"/>
              <a:t>NT</a:t>
            </a:r>
            <a:br>
              <a:rPr lang="en-IN" sz="4250" spc="10"/>
            </a:br>
            <a:br>
              <a:rPr lang="en-IN" sz="4250" spc="10"/>
            </a:br>
            <a:r>
              <a:rPr lang="en-IN" sz="4250" spc="10"/>
              <a:t>  </a:t>
            </a:r>
            <a:r>
              <a:rPr lang="en-IN" sz="2800" b="0" i="1" spc="10" dirty="0">
                <a:effectLst>
                  <a:outerShdw blurRad="38100" dist="38100" dir="2700000" algn="tl">
                    <a:srgbClr val="000000">
                      <a:alpha val="43137"/>
                    </a:srgbClr>
                  </a:outerShdw>
                </a:effectLst>
              </a:rPr>
              <a:t>This analysis is created to track      the performance of the   employees, in order to provide promotions, incentives to the respective employees.</a:t>
            </a:r>
            <a:br>
              <a:rPr lang="en-IN" sz="2800" b="0" i="1" spc="10" dirty="0">
                <a:effectLst>
                  <a:outerShdw blurRad="38100" dist="38100" dir="2700000" algn="tl">
                    <a:srgbClr val="000000">
                      <a:alpha val="43137"/>
                    </a:srgbClr>
                  </a:outerShdw>
                </a:effectLst>
              </a:rPr>
            </a:br>
            <a:br>
              <a:rPr lang="en-IN" sz="2800" b="0" i="1" spc="10" dirty="0">
                <a:effectLst>
                  <a:outerShdw blurRad="38100" dist="38100" dir="2700000" algn="tl">
                    <a:srgbClr val="000000">
                      <a:alpha val="43137"/>
                    </a:srgbClr>
                  </a:outerShdw>
                </a:effectLst>
              </a:rPr>
            </a:br>
            <a:r>
              <a:rPr lang="en-IN" sz="2800" b="0" i="1" spc="10" dirty="0">
                <a:effectLst>
                  <a:outerShdw blurRad="38100" dist="38100" dir="2700000" algn="tl">
                    <a:srgbClr val="000000">
                      <a:alpha val="43137"/>
                    </a:srgbClr>
                  </a:outerShdw>
                </a:effectLst>
              </a:rPr>
              <a:t>   This analysis helps the organisation to grow by the growth of the employees of the organisation.</a:t>
            </a:r>
            <a:br>
              <a:rPr lang="en-IN" sz="3600" i="1" spc="10" dirty="0">
                <a:effectLst>
                  <a:outerShdw blurRad="38100" dist="38100" dir="2700000" algn="tl">
                    <a:srgbClr val="000000">
                      <a:alpha val="43137"/>
                    </a:srgbClr>
                  </a:outerShdw>
                </a:effectLst>
              </a:rPr>
            </a:br>
            <a:br>
              <a:rPr lang="en-IN" sz="3600" spc="10"/>
            </a:br>
            <a:endParaRPr lang="en-IN"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4</a:t>
            </a:fld>
            <a:endParaRPr lang="en-IN" spc="10"/>
          </a:p>
        </p:txBody>
      </p:sp>
      <p:sp>
        <p:nvSpPr>
          <p:cNvPr id="13" name="Arrow: Right 12">
            <a:extLst>
              <a:ext uri="{FF2B5EF4-FFF2-40B4-BE49-F238E27FC236}">
                <a16:creationId xmlns:a16="http://schemas.microsoft.com/office/drawing/2014/main" id="{3A7118E0-9659-B8A5-67D7-3F52DFE726A2}"/>
              </a:ext>
            </a:extLst>
          </p:cNvPr>
          <p:cNvSpPr/>
          <p:nvPr/>
        </p:nvSpPr>
        <p:spPr>
          <a:xfrm>
            <a:off x="762000" y="2209800"/>
            <a:ext cx="22860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29C63F54-A903-151E-FE4C-B1AA6EB40B4A}"/>
              </a:ext>
            </a:extLst>
          </p:cNvPr>
          <p:cNvSpPr/>
          <p:nvPr/>
        </p:nvSpPr>
        <p:spPr>
          <a:xfrm>
            <a:off x="762000" y="4858210"/>
            <a:ext cx="28575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54152"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92387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IN" sz="2400" b="1">
                <a:latin typeface="Times New Roman" panose="02020603050405020304" pitchFamily="18" charset="0"/>
                <a:cs typeface="Times New Roman" panose="02020603050405020304" pitchFamily="18" charset="0"/>
              </a:rPr>
              <a:t>  </a:t>
            </a:r>
            <a:r>
              <a:rPr lang="en-IN" sz="3200" b="1">
                <a:latin typeface="Times New Roman" panose="02020603050405020304" pitchFamily="18" charset="0"/>
                <a:cs typeface="Times New Roman" panose="02020603050405020304" pitchFamily="18" charset="0"/>
              </a:rPr>
              <a:t>Employee Performance Analysis is created to analyse all the data like attendance, gender, age, high, medium, low, very high skilled employees of the organisation.</a:t>
            </a:r>
            <a:endParaRPr lang="en-IN"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140877"/>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lang="en-IN" sz="3200" spc="5"/>
              <a:t>S?</a:t>
            </a:r>
            <a:br>
              <a:rPr lang="en-IN" sz="3200" spc="5"/>
            </a:br>
            <a:br>
              <a:rPr lang="en-IN" sz="3200" spc="5"/>
            </a:br>
            <a:br>
              <a:rPr lang="en-IN" sz="3200" spc="5"/>
            </a:br>
            <a:r>
              <a:rPr lang="en-IN" sz="2800" spc="5"/>
              <a:t>    </a:t>
            </a:r>
            <a:r>
              <a:rPr lang="en-IN" sz="2800" b="0" spc="5"/>
              <a:t>Employees</a:t>
            </a:r>
            <a:br>
              <a:rPr lang="en-IN" sz="2800" b="0" spc="5"/>
            </a:br>
            <a:r>
              <a:rPr lang="en-IN" sz="2800" b="0" spc="5"/>
              <a:t>    Managers</a:t>
            </a:r>
            <a:br>
              <a:rPr lang="en-IN" sz="2800" b="0" spc="5"/>
            </a:br>
            <a:r>
              <a:rPr lang="en-IN" sz="2800" b="0" spc="5"/>
              <a:t>    Employers</a:t>
            </a:r>
            <a:br>
              <a:rPr lang="en-IN" sz="2800" b="0" spc="5"/>
            </a:br>
            <a:r>
              <a:rPr lang="en-IN" sz="2800" b="0" spc="5"/>
              <a:t>    Managerial organisations</a:t>
            </a:r>
            <a:br>
              <a:rPr lang="en-IN" sz="2800" b="0" spc="5"/>
            </a:br>
            <a:r>
              <a:rPr lang="en-IN" sz="2800" b="0" spc="5"/>
              <a:t>    </a:t>
            </a:r>
            <a:r>
              <a:rPr lang="en-IN" sz="2800" b="0" spc="5" dirty="0"/>
              <a:t>Industrial organisations</a:t>
            </a:r>
            <a:br>
              <a:rPr lang="en-IN" sz="2800" b="0" spc="5"/>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Arrow: Chevron 6">
            <a:extLst>
              <a:ext uri="{FF2B5EF4-FFF2-40B4-BE49-F238E27FC236}">
                <a16:creationId xmlns:a16="http://schemas.microsoft.com/office/drawing/2014/main" id="{2A92846F-2189-2A45-80BD-830063A6C60C}"/>
              </a:ext>
            </a:extLst>
          </p:cNvPr>
          <p:cNvSpPr/>
          <p:nvPr/>
        </p:nvSpPr>
        <p:spPr>
          <a:xfrm>
            <a:off x="914400" y="25146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708FA1F5-1A2B-ED92-AB48-3A9340EEE512}"/>
              </a:ext>
            </a:extLst>
          </p:cNvPr>
          <p:cNvSpPr/>
          <p:nvPr/>
        </p:nvSpPr>
        <p:spPr>
          <a:xfrm>
            <a:off x="914400" y="28575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7C3EC6EB-089A-153D-D1F5-C2758CF3C6ED}"/>
              </a:ext>
            </a:extLst>
          </p:cNvPr>
          <p:cNvSpPr/>
          <p:nvPr/>
        </p:nvSpPr>
        <p:spPr>
          <a:xfrm>
            <a:off x="882446" y="3313832"/>
            <a:ext cx="205248" cy="22686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21625B23-45E1-B845-BA96-B07EC25AB9DF}"/>
              </a:ext>
            </a:extLst>
          </p:cNvPr>
          <p:cNvSpPr/>
          <p:nvPr/>
        </p:nvSpPr>
        <p:spPr>
          <a:xfrm>
            <a:off x="876300" y="3770165"/>
            <a:ext cx="1905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51067547-F69B-737F-C2EA-434DB99EBBB7}"/>
              </a:ext>
            </a:extLst>
          </p:cNvPr>
          <p:cNvSpPr/>
          <p:nvPr/>
        </p:nvSpPr>
        <p:spPr>
          <a:xfrm>
            <a:off x="876300" y="4161213"/>
            <a:ext cx="205248"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832" y="14791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168996"/>
          </a:xfrm>
          <a:prstGeom prst="rect">
            <a:avLst/>
          </a:prstGeom>
        </p:spPr>
        <p:txBody>
          <a:bodyPr vert="horz" wrap="square" lIns="0" tIns="13335" rIns="0" bIns="0" rtlCol="0">
            <a:spAutoFit/>
          </a:bodyPr>
          <a:lstStyle/>
          <a:p>
            <a:pPr marL="12700" algn="l">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br>
              <a:rPr lang="en-IN" sz="3600"/>
            </a:br>
            <a:br>
              <a:rPr lang="en-IN" sz="3600"/>
            </a:br>
            <a:r>
              <a:rPr lang="en-IN" sz="3600"/>
              <a:t>                   </a:t>
            </a:r>
            <a:r>
              <a:rPr lang="en-IN" sz="2800" b="0"/>
              <a:t>Conditional formatting - missing </a:t>
            </a:r>
            <a:br>
              <a:rPr lang="en-IN" sz="2800" b="0"/>
            </a:br>
            <a:r>
              <a:rPr lang="en-IN" sz="2800" b="0"/>
              <a:t>                         Pivot tables - summary</a:t>
            </a:r>
            <a:br>
              <a:rPr lang="en-IN" sz="2800" b="0"/>
            </a:br>
            <a:r>
              <a:rPr lang="en-IN" sz="2800" b="0"/>
              <a:t>                         Charts – trend </a:t>
            </a:r>
            <a:br>
              <a:rPr lang="en-IN" sz="2800" b="0"/>
            </a:br>
            <a:r>
              <a:rPr lang="en-IN" sz="2800" b="0"/>
              <a:t>                         Filtering and Formula - performance</a:t>
            </a:r>
            <a:br>
              <a:rPr lang="en-IN" sz="2800" b="0"/>
            </a:br>
            <a:r>
              <a:rPr lang="en-IN" sz="2800" b="0"/>
              <a:t>                         Graph – data visualization  </a:t>
            </a:r>
            <a:br>
              <a:rPr lang="en-IN" sz="3600" b="0"/>
            </a:br>
            <a:br>
              <a:rPr lang="en-IN" sz="3600"/>
            </a:br>
            <a:br>
              <a:rPr lang="en-IN" sz="3600"/>
            </a:br>
            <a:br>
              <a:rPr lang="en-IN" sz="3600"/>
            </a:br>
            <a:br>
              <a:rPr lang="en-IN" sz="3600"/>
            </a:b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847755"/>
          </a:xfrm>
        </p:spPr>
        <p:txBody>
          <a:bodyPr/>
          <a:lstStyle/>
          <a:p>
            <a:r>
              <a:rPr lang="en-IN"/>
              <a:t>Dataset Description</a:t>
            </a:r>
            <a:br>
              <a:rPr lang="en-IN"/>
            </a:br>
            <a:br>
              <a:rPr lang="en-IN"/>
            </a:br>
            <a:r>
              <a:rPr lang="en-IN" sz="4000" b="0"/>
              <a:t> </a:t>
            </a:r>
            <a:r>
              <a:rPr lang="en-IN" sz="2800" b="0" i="1" dirty="0">
                <a:effectLst>
                  <a:outerShdw blurRad="38100" dist="38100" dir="2700000" algn="tl">
                    <a:srgbClr val="000000">
                      <a:alpha val="43137"/>
                    </a:srgbClr>
                  </a:outerShdw>
                </a:effectLst>
                <a:latin typeface="+mn-lt"/>
              </a:rPr>
              <a:t>Employee = Kaggle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26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9 -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id – numerical values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Name – text</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type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Performance level</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rating – numerical values</a:t>
            </a:r>
            <a:br>
              <a:rPr lang="en-IN" sz="4000" b="0">
                <a:latin typeface="+mn-lt"/>
              </a:rPr>
            </a:br>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 y="2019300"/>
            <a:ext cx="8534018" cy="1261884"/>
          </a:xfrm>
          <a:prstGeom prst="rect">
            <a:avLst/>
          </a:prstGeom>
          <a:noFill/>
        </p:spPr>
        <p:txBody>
          <a:bodyPr wrap="square" rtlCol="0">
            <a:spAutoFit/>
          </a:bodyPr>
          <a:lstStyle/>
          <a:p>
            <a:pPr marL="457200" indent="-45720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Performance level =IFS(Z8&gt;=5,”VERY HIGH”,Z8&gt;=4,”HIGH”,Z8&gt;=3,”MED”,TRUE,”LOW”) </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This analysis is created to track      the performance of the   employees, in order to provide promotions, incentives to the respective employees.     This analysis helps the organisation to grow by the growth of the employees of the organisation.  </vt:lpstr>
      <vt:lpstr>PROJECT OVERVIEW</vt:lpstr>
      <vt:lpstr>WHO ARE THE END USERS?       Employees     Managers     Employers     Managerial organisations     Industrial organisations </vt:lpstr>
      <vt:lpstr>OUR SOLUTION AND ITS VALUE PROPOSITION                     Conditional formatting - missing                           Pivot tables - summary                          Charts – trend                           Filtering and Formula - performance                          Graph – data visualization       </vt:lpstr>
      <vt:lpstr>Dataset Description   Employee = Kaggle   26 – Features   9 -  Features   Employee id – numerical values   Name – text   Employee type   Performance level   Employee rating – numerical values </vt:lpstr>
      <vt:lpstr>THE "WOW" IN OUR SOLUTION</vt:lpstr>
      <vt:lpstr>PowerPoint Presentation</vt:lpstr>
      <vt:lpstr>Results</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jayalakshmi7318@gmail.com</cp:lastModifiedBy>
  <cp:revision>4</cp:revision>
  <dcterms:created xsi:type="dcterms:W3CDTF">2024-03-29T15:07:22Z</dcterms:created>
  <dcterms:modified xsi:type="dcterms:W3CDTF">2024-08-31T07:20:50Z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