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9" d="100"/>
          <a:sy n="69" d="100"/>
        </p:scale>
        <p:origin x="56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8/6/2016</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6975" y="1729048"/>
            <a:ext cx="9387637" cy="3048334"/>
          </a:xfrm>
        </p:spPr>
        <p:txBody>
          <a:bodyPr>
            <a:normAutofit/>
          </a:bodyPr>
          <a:lstStyle/>
          <a:p>
            <a:r>
              <a:rPr lang="en-US" sz="4400" dirty="0"/>
              <a:t>Predicting Customer Churn in the Telecommunications Industry</a:t>
            </a:r>
            <a:br>
              <a:rPr lang="en-US" dirty="0"/>
            </a:br>
            <a:endParaRPr lang="en-US" dirty="0"/>
          </a:p>
        </p:txBody>
      </p:sp>
      <p:sp>
        <p:nvSpPr>
          <p:cNvPr id="3" name="Subtitle 2"/>
          <p:cNvSpPr>
            <a:spLocks noGrp="1"/>
          </p:cNvSpPr>
          <p:nvPr>
            <p:ph type="subTitle" idx="1"/>
          </p:nvPr>
        </p:nvSpPr>
        <p:spPr/>
        <p:txBody>
          <a:bodyPr>
            <a:normAutofit lnSpcReduction="10000"/>
          </a:bodyPr>
          <a:lstStyle/>
          <a:p>
            <a:r>
              <a:rPr lang="en-US" dirty="0"/>
              <a:t>											-Rhea </a:t>
            </a:r>
            <a:r>
              <a:rPr lang="en-US" dirty="0" err="1"/>
              <a:t>Kagti</a:t>
            </a:r>
            <a:endParaRPr lang="en-US" dirty="0"/>
          </a:p>
          <a:p>
            <a:r>
              <a:rPr lang="en-US" dirty="0"/>
              <a:t>											-</a:t>
            </a:r>
            <a:r>
              <a:rPr lang="en-US" dirty="0" err="1"/>
              <a:t>Abhijeet</a:t>
            </a:r>
            <a:r>
              <a:rPr lang="en-US" dirty="0"/>
              <a:t> Singh	</a:t>
            </a:r>
          </a:p>
          <a:p>
            <a:r>
              <a:rPr lang="en-US" dirty="0"/>
              <a:t>											-Jaya </a:t>
            </a:r>
            <a:r>
              <a:rPr lang="en-US" dirty="0" err="1"/>
              <a:t>Lekhrajani</a:t>
            </a:r>
            <a:endParaRPr lang="en-US" dirty="0"/>
          </a:p>
        </p:txBody>
      </p:sp>
    </p:spTree>
    <p:extLst>
      <p:ext uri="{BB962C8B-B14F-4D97-AF65-F5344CB8AC3E}">
        <p14:creationId xmlns:p14="http://schemas.microsoft.com/office/powerpoint/2010/main" val="363277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Case</a:t>
            </a:r>
          </a:p>
        </p:txBody>
      </p:sp>
      <p:sp>
        <p:nvSpPr>
          <p:cNvPr id="3" name="Content Placeholder 2"/>
          <p:cNvSpPr>
            <a:spLocks noGrp="1"/>
          </p:cNvSpPr>
          <p:nvPr>
            <p:ph idx="1"/>
          </p:nvPr>
        </p:nvSpPr>
        <p:spPr/>
        <p:txBody>
          <a:bodyPr/>
          <a:lstStyle/>
          <a:p>
            <a:pPr marL="0" indent="0">
              <a:buNone/>
            </a:pPr>
            <a:r>
              <a:rPr lang="en-US" dirty="0"/>
              <a:t>Objectives:</a:t>
            </a:r>
          </a:p>
          <a:p>
            <a:pPr fontAlgn="base"/>
            <a:r>
              <a:rPr lang="en-US" dirty="0"/>
              <a:t>To predict if a customer is likely to discontinue using the services of a telecom provider using learning methods and understand the factors that drives them to their decisions</a:t>
            </a:r>
          </a:p>
          <a:p>
            <a:pPr fontAlgn="base"/>
            <a:r>
              <a:rPr lang="en-US" dirty="0"/>
              <a:t>To understand the customer survival function in order to gain knowledge of customer churn over the time of customer tenure. In a nutshell, we are trying to find out why and when will churn occur.</a:t>
            </a:r>
          </a:p>
          <a:p>
            <a:pPr marL="0" indent="0" fontAlgn="base">
              <a:buNone/>
            </a:pPr>
            <a:r>
              <a:rPr lang="en-US" dirty="0"/>
              <a:t> </a:t>
            </a:r>
            <a:r>
              <a:rPr lang="en-US" b="1" dirty="0"/>
              <a:t>End-User: </a:t>
            </a:r>
            <a:r>
              <a:rPr lang="en-US" dirty="0"/>
              <a:t>Marketing team and policy-makers of telecom organization</a:t>
            </a:r>
            <a:endParaRPr lang="en-US" b="1" dirty="0"/>
          </a:p>
          <a:p>
            <a:pPr fontAlgn="base"/>
            <a:endParaRPr lang="en-US" dirty="0"/>
          </a:p>
          <a:p>
            <a:pPr lvl="1"/>
            <a:endParaRPr lang="en-US" dirty="0"/>
          </a:p>
        </p:txBody>
      </p:sp>
    </p:spTree>
    <p:extLst>
      <p:ext uri="{BB962C8B-B14F-4D97-AF65-F5344CB8AC3E}">
        <p14:creationId xmlns:p14="http://schemas.microsoft.com/office/powerpoint/2010/main" val="350990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dirty="0"/>
              <a:t>EDA, Feature Engineering, Correlation and Survival Analysis using Power BI</a:t>
            </a:r>
          </a:p>
        </p:txBody>
      </p:sp>
    </p:spTree>
    <p:extLst>
      <p:ext uri="{BB962C8B-B14F-4D97-AF65-F5344CB8AC3E}">
        <p14:creationId xmlns:p14="http://schemas.microsoft.com/office/powerpoint/2010/main" val="210114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Prediction Model</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0872845"/>
              </p:ext>
            </p:extLst>
          </p:nvPr>
        </p:nvGraphicFramePr>
        <p:xfrm>
          <a:off x="2827511" y="1801090"/>
          <a:ext cx="7181014" cy="3088513"/>
        </p:xfrm>
        <a:graphic>
          <a:graphicData uri="http://schemas.openxmlformats.org/drawingml/2006/table">
            <a:tbl>
              <a:tblPr firstRow="1" firstCol="1" bandRow="1">
                <a:tableStyleId>{5C22544A-7EE6-4342-B048-85BDC9FD1C3A}</a:tableStyleId>
              </a:tblPr>
              <a:tblGrid>
                <a:gridCol w="3590507">
                  <a:extLst>
                    <a:ext uri="{9D8B030D-6E8A-4147-A177-3AD203B41FA5}">
                      <a16:colId xmlns:a16="http://schemas.microsoft.com/office/drawing/2014/main" val="151840751"/>
                    </a:ext>
                  </a:extLst>
                </a:gridCol>
                <a:gridCol w="3590507">
                  <a:extLst>
                    <a:ext uri="{9D8B030D-6E8A-4147-A177-3AD203B41FA5}">
                      <a16:colId xmlns:a16="http://schemas.microsoft.com/office/drawing/2014/main" val="411051576"/>
                    </a:ext>
                  </a:extLst>
                </a:gridCol>
              </a:tblGrid>
              <a:tr h="225552">
                <a:tc>
                  <a:txBody>
                    <a:bodyPr/>
                    <a:lstStyle/>
                    <a:p>
                      <a:pPr marL="0" marR="0">
                        <a:lnSpc>
                          <a:spcPct val="200000"/>
                        </a:lnSpc>
                        <a:spcBef>
                          <a:spcPts val="0"/>
                        </a:spcBef>
                        <a:spcAft>
                          <a:spcPts val="0"/>
                        </a:spcAft>
                      </a:pPr>
                      <a:r>
                        <a:rPr lang="en-US" sz="1200" dirty="0">
                          <a:effectLst/>
                        </a:rPr>
                        <a:t>Model Name</a:t>
                      </a:r>
                      <a:endParaRPr lang="en-US" sz="1200" dirty="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R Square</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422029933"/>
                  </a:ext>
                </a:extLst>
              </a:tr>
              <a:tr h="225552">
                <a:tc>
                  <a:txBody>
                    <a:bodyPr/>
                    <a:lstStyle/>
                    <a:p>
                      <a:pPr marL="0" marR="0">
                        <a:lnSpc>
                          <a:spcPct val="200000"/>
                        </a:lnSpc>
                        <a:spcBef>
                          <a:spcPts val="0"/>
                        </a:spcBef>
                        <a:spcAft>
                          <a:spcPts val="0"/>
                        </a:spcAft>
                      </a:pPr>
                      <a:r>
                        <a:rPr lang="en-US" sz="1200">
                          <a:effectLst/>
                        </a:rPr>
                        <a:t>Two Class Boosted Decision Tree</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92.7%</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455737008"/>
                  </a:ext>
                </a:extLst>
              </a:tr>
              <a:tr h="225552">
                <a:tc>
                  <a:txBody>
                    <a:bodyPr/>
                    <a:lstStyle/>
                    <a:p>
                      <a:pPr marL="0" marR="0">
                        <a:lnSpc>
                          <a:spcPct val="200000"/>
                        </a:lnSpc>
                        <a:spcBef>
                          <a:spcPts val="0"/>
                        </a:spcBef>
                        <a:spcAft>
                          <a:spcPts val="0"/>
                        </a:spcAft>
                      </a:pPr>
                      <a:r>
                        <a:rPr lang="en-US" sz="1200">
                          <a:effectLst/>
                        </a:rPr>
                        <a:t>Two Class Averaged Percepton</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84.2%</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4217294491"/>
                  </a:ext>
                </a:extLst>
              </a:tr>
              <a:tr h="225552">
                <a:tc>
                  <a:txBody>
                    <a:bodyPr/>
                    <a:lstStyle/>
                    <a:p>
                      <a:pPr marL="0" marR="0">
                        <a:lnSpc>
                          <a:spcPct val="200000"/>
                        </a:lnSpc>
                        <a:spcBef>
                          <a:spcPts val="0"/>
                        </a:spcBef>
                        <a:spcAft>
                          <a:spcPts val="0"/>
                        </a:spcAft>
                      </a:pPr>
                      <a:r>
                        <a:rPr lang="en-US" sz="1200">
                          <a:effectLst/>
                        </a:rPr>
                        <a:t>Two Class Bayers Point Machine</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84.9%</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816852829"/>
                  </a:ext>
                </a:extLst>
              </a:tr>
              <a:tr h="225552">
                <a:tc>
                  <a:txBody>
                    <a:bodyPr/>
                    <a:lstStyle/>
                    <a:p>
                      <a:pPr marL="0" marR="0">
                        <a:lnSpc>
                          <a:spcPct val="200000"/>
                        </a:lnSpc>
                        <a:spcBef>
                          <a:spcPts val="0"/>
                        </a:spcBef>
                        <a:spcAft>
                          <a:spcPts val="0"/>
                        </a:spcAft>
                      </a:pPr>
                      <a:r>
                        <a:rPr lang="en-US" sz="1200">
                          <a:effectLst/>
                        </a:rPr>
                        <a:t>Two Class Decision Forest</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93.4%</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854393606"/>
                  </a:ext>
                </a:extLst>
              </a:tr>
              <a:tr h="225552">
                <a:tc>
                  <a:txBody>
                    <a:bodyPr/>
                    <a:lstStyle/>
                    <a:p>
                      <a:pPr marL="0" marR="0">
                        <a:lnSpc>
                          <a:spcPct val="200000"/>
                        </a:lnSpc>
                        <a:spcBef>
                          <a:spcPts val="0"/>
                        </a:spcBef>
                        <a:spcAft>
                          <a:spcPts val="0"/>
                        </a:spcAft>
                      </a:pPr>
                      <a:r>
                        <a:rPr lang="en-US" sz="1200">
                          <a:effectLst/>
                        </a:rPr>
                        <a:t>Two Class decision Jungle</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93.4%</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052286519"/>
                  </a:ext>
                </a:extLst>
              </a:tr>
              <a:tr h="225552">
                <a:tc>
                  <a:txBody>
                    <a:bodyPr/>
                    <a:lstStyle/>
                    <a:p>
                      <a:pPr marL="0" marR="0">
                        <a:lnSpc>
                          <a:spcPct val="200000"/>
                        </a:lnSpc>
                        <a:spcBef>
                          <a:spcPts val="0"/>
                        </a:spcBef>
                        <a:spcAft>
                          <a:spcPts val="0"/>
                        </a:spcAft>
                      </a:pPr>
                      <a:r>
                        <a:rPr lang="en-US" sz="1200">
                          <a:effectLst/>
                        </a:rPr>
                        <a:t>Two Class Locally- Deep SVM</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90.7%</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820350072"/>
                  </a:ext>
                </a:extLst>
              </a:tr>
              <a:tr h="225552">
                <a:tc>
                  <a:txBody>
                    <a:bodyPr/>
                    <a:lstStyle/>
                    <a:p>
                      <a:pPr marL="0" marR="0">
                        <a:lnSpc>
                          <a:spcPct val="200000"/>
                        </a:lnSpc>
                        <a:spcBef>
                          <a:spcPts val="0"/>
                        </a:spcBef>
                        <a:spcAft>
                          <a:spcPts val="0"/>
                        </a:spcAft>
                      </a:pPr>
                      <a:r>
                        <a:rPr lang="en-US" sz="1200">
                          <a:effectLst/>
                        </a:rPr>
                        <a:t>Two Class logistic Regression</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85.2%</a:t>
                      </a:r>
                      <a:endParaRPr lang="en-US" sz="1200" dirty="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2735514777"/>
                  </a:ext>
                </a:extLst>
              </a:tr>
              <a:tr h="225552">
                <a:tc>
                  <a:txBody>
                    <a:bodyPr/>
                    <a:lstStyle/>
                    <a:p>
                      <a:pPr marL="0" marR="0">
                        <a:lnSpc>
                          <a:spcPct val="200000"/>
                        </a:lnSpc>
                        <a:spcBef>
                          <a:spcPts val="0"/>
                        </a:spcBef>
                        <a:spcAft>
                          <a:spcPts val="0"/>
                        </a:spcAft>
                      </a:pPr>
                      <a:r>
                        <a:rPr lang="en-US" sz="1200">
                          <a:effectLst/>
                        </a:rPr>
                        <a:t>Two Class Neural Network</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a:effectLst/>
                        </a:rPr>
                        <a:t>93.1%</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887938697"/>
                  </a:ext>
                </a:extLst>
              </a:tr>
              <a:tr h="225552">
                <a:tc>
                  <a:txBody>
                    <a:bodyPr/>
                    <a:lstStyle/>
                    <a:p>
                      <a:pPr marL="0" marR="0">
                        <a:lnSpc>
                          <a:spcPct val="200000"/>
                        </a:lnSpc>
                        <a:spcBef>
                          <a:spcPts val="0"/>
                        </a:spcBef>
                        <a:spcAft>
                          <a:spcPts val="0"/>
                        </a:spcAft>
                      </a:pPr>
                      <a:r>
                        <a:rPr lang="en-US" sz="1200">
                          <a:effectLst/>
                        </a:rPr>
                        <a:t>Two Class SVM</a:t>
                      </a:r>
                      <a:endParaRPr lang="en-US" sz="12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200000"/>
                        </a:lnSpc>
                        <a:spcBef>
                          <a:spcPts val="0"/>
                        </a:spcBef>
                        <a:spcAft>
                          <a:spcPts val="0"/>
                        </a:spcAft>
                      </a:pPr>
                      <a:r>
                        <a:rPr lang="en-US" sz="1200" dirty="0">
                          <a:effectLst/>
                        </a:rPr>
                        <a:t>83.2%</a:t>
                      </a:r>
                      <a:endParaRPr lang="en-US" sz="1200" dirty="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996184551"/>
                  </a:ext>
                </a:extLst>
              </a:tr>
            </a:tbl>
          </a:graphicData>
        </a:graphic>
      </p:graphicFrame>
    </p:spTree>
    <p:extLst>
      <p:ext uri="{BB962C8B-B14F-4D97-AF65-F5344CB8AC3E}">
        <p14:creationId xmlns:p14="http://schemas.microsoft.com/office/powerpoint/2010/main" val="224371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Selected</a:t>
            </a:r>
          </a:p>
        </p:txBody>
      </p:sp>
      <p:sp>
        <p:nvSpPr>
          <p:cNvPr id="3" name="Content Placeholder 2"/>
          <p:cNvSpPr>
            <a:spLocks noGrp="1"/>
          </p:cNvSpPr>
          <p:nvPr>
            <p:ph idx="1"/>
          </p:nvPr>
        </p:nvSpPr>
        <p:spPr/>
        <p:txBody>
          <a:bodyPr/>
          <a:lstStyle/>
          <a:p>
            <a:r>
              <a:rPr lang="en-US" dirty="0"/>
              <a:t>Two-Class Boosted Decision Tree</a:t>
            </a:r>
          </a:p>
        </p:txBody>
      </p:sp>
      <p:pic>
        <p:nvPicPr>
          <p:cNvPr id="4" name="Picture 3" descr="Macintosh HD:Users:rheakagti:Desktop:Screen Shot 2016-08-05 at 9.01.30 PM.png"/>
          <p:cNvPicPr/>
          <p:nvPr/>
        </p:nvPicPr>
        <p:blipFill>
          <a:blip r:embed="rId2">
            <a:extLst>
              <a:ext uri="{28A0092B-C50C-407E-A947-70E740481C1C}">
                <a14:useLocalDpi xmlns:a14="http://schemas.microsoft.com/office/drawing/2010/main" val="0"/>
              </a:ext>
            </a:extLst>
          </a:blip>
          <a:srcRect/>
          <a:stretch>
            <a:fillRect/>
          </a:stretch>
        </p:blipFill>
        <p:spPr bwMode="auto">
          <a:xfrm>
            <a:off x="2662820" y="2626378"/>
            <a:ext cx="4236744" cy="1330325"/>
          </a:xfrm>
          <a:prstGeom prst="rect">
            <a:avLst/>
          </a:prstGeom>
          <a:noFill/>
          <a:ln>
            <a:noFill/>
          </a:ln>
        </p:spPr>
      </p:pic>
      <p:pic>
        <p:nvPicPr>
          <p:cNvPr id="5" name="Picture 4" descr="Macintosh HD:Users:rheakagti:Desktop:Screen Shot 2016-08-05 at 9.01.42 PM.png"/>
          <p:cNvPicPr/>
          <p:nvPr/>
        </p:nvPicPr>
        <p:blipFill>
          <a:blip r:embed="rId3">
            <a:extLst>
              <a:ext uri="{28A0092B-C50C-407E-A947-70E740481C1C}">
                <a14:useLocalDpi xmlns:a14="http://schemas.microsoft.com/office/drawing/2010/main" val="0"/>
              </a:ext>
            </a:extLst>
          </a:blip>
          <a:srcRect/>
          <a:stretch>
            <a:fillRect/>
          </a:stretch>
        </p:blipFill>
        <p:spPr bwMode="auto">
          <a:xfrm>
            <a:off x="6812459" y="2537709"/>
            <a:ext cx="4864152" cy="3678599"/>
          </a:xfrm>
          <a:prstGeom prst="rect">
            <a:avLst/>
          </a:prstGeom>
          <a:noFill/>
          <a:ln>
            <a:noFill/>
          </a:ln>
        </p:spPr>
      </p:pic>
    </p:spTree>
    <p:extLst>
      <p:ext uri="{BB962C8B-B14F-4D97-AF65-F5344CB8AC3E}">
        <p14:creationId xmlns:p14="http://schemas.microsoft.com/office/powerpoint/2010/main" val="2943414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8590" y="269434"/>
            <a:ext cx="8911687" cy="1280890"/>
          </a:xfrm>
        </p:spPr>
        <p:txBody>
          <a:bodyPr/>
          <a:lstStyle/>
          <a:p>
            <a:r>
              <a:rPr lang="en-US" dirty="0"/>
              <a:t>Final Azure Pipeline</a:t>
            </a:r>
          </a:p>
        </p:txBody>
      </p:sp>
      <p:pic>
        <p:nvPicPr>
          <p:cNvPr id="4" name="Content Placeholder 3" descr="Macintosh HD:Users:rheakagti:Desktop:Screen Shot 2016-08-05 at 10.11.45 P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3506" y="1357745"/>
            <a:ext cx="5743279" cy="5070764"/>
          </a:xfrm>
          <a:prstGeom prst="rect">
            <a:avLst/>
          </a:prstGeom>
          <a:noFill/>
          <a:ln>
            <a:noFill/>
          </a:ln>
        </p:spPr>
      </p:pic>
    </p:spTree>
    <p:extLst>
      <p:ext uri="{BB962C8B-B14F-4D97-AF65-F5344CB8AC3E}">
        <p14:creationId xmlns:p14="http://schemas.microsoft.com/office/powerpoint/2010/main" val="53732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a:p>
        </p:txBody>
      </p:sp>
      <p:sp>
        <p:nvSpPr>
          <p:cNvPr id="3" name="Content Placeholder 2"/>
          <p:cNvSpPr>
            <a:spLocks noGrp="1"/>
          </p:cNvSpPr>
          <p:nvPr>
            <p:ph idx="1"/>
          </p:nvPr>
        </p:nvSpPr>
        <p:spPr/>
        <p:txBody>
          <a:bodyPr>
            <a:normAutofit fontScale="85000" lnSpcReduction="10000"/>
          </a:bodyPr>
          <a:lstStyle/>
          <a:p>
            <a:pPr lvl="0"/>
            <a:r>
              <a:rPr lang="en-US" dirty="0"/>
              <a:t>High correlation between Daytime call charge and Churn to deal with this the company may reduce daytime call tariffs.</a:t>
            </a:r>
          </a:p>
          <a:p>
            <a:r>
              <a:rPr lang="en-US" dirty="0"/>
              <a:t>Other service providers maybe providing better rates therefore customer are leaving. </a:t>
            </a:r>
          </a:p>
          <a:p>
            <a:pPr lvl="0"/>
            <a:r>
              <a:rPr lang="en-US" dirty="0"/>
              <a:t>There could be a problem in the International Plan as very few people are taking the plan and the people who are taking it are leaving the service provider.</a:t>
            </a:r>
          </a:p>
          <a:p>
            <a:pPr lvl="0"/>
            <a:r>
              <a:rPr lang="en-US" dirty="0"/>
              <a:t>Voice Mail Plan is not so popular amongst the people. But the people who have taken it seem to be happy with it therefore, the company could advertise more on the voicemail plan.</a:t>
            </a:r>
          </a:p>
          <a:p>
            <a:pPr lvl="0"/>
            <a:r>
              <a:rPr lang="en-US" dirty="0"/>
              <a:t>Customers Account Duration doesn’t seem to have a great impact on the churn Rate, the company might not have any benefits for loyalty customers.</a:t>
            </a:r>
          </a:p>
          <a:p>
            <a:pPr lvl="0"/>
            <a:r>
              <a:rPr lang="en-US" dirty="0"/>
              <a:t>The customer service calls should be less, as that is an important factor for churn.</a:t>
            </a:r>
          </a:p>
          <a:p>
            <a:r>
              <a:rPr lang="en-US" dirty="0"/>
              <a:t>On Survival Analysis we found that the chance of a customer leaving the company increases as 100 to 120 months of owning the </a:t>
            </a:r>
            <a:r>
              <a:rPr lang="en-US" dirty="0" err="1"/>
              <a:t>acco</a:t>
            </a:r>
            <a:endParaRPr lang="en-US" dirty="0"/>
          </a:p>
        </p:txBody>
      </p:sp>
    </p:spTree>
    <p:extLst>
      <p:ext uri="{BB962C8B-B14F-4D97-AF65-F5344CB8AC3E}">
        <p14:creationId xmlns:p14="http://schemas.microsoft.com/office/powerpoint/2010/main" val="5409068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18</TotalTime>
  <Words>337</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Cambria</vt:lpstr>
      <vt:lpstr>Century Gothic</vt:lpstr>
      <vt:lpstr>MS Mincho</vt:lpstr>
      <vt:lpstr>Times New Roman</vt:lpstr>
      <vt:lpstr>Wingdings 3</vt:lpstr>
      <vt:lpstr>Wisp</vt:lpstr>
      <vt:lpstr>Predicting Customer Churn in the Telecommunications Industry </vt:lpstr>
      <vt:lpstr>Business Case</vt:lpstr>
      <vt:lpstr>PowerPoint Presentation</vt:lpstr>
      <vt:lpstr>Prediction Model</vt:lpstr>
      <vt:lpstr>Model Selected</vt:lpstr>
      <vt:lpstr>Final Azure Pipeline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in the Telecommunications Industry </dc:title>
  <dc:creator>Jaya</dc:creator>
  <cp:lastModifiedBy>Jaya</cp:lastModifiedBy>
  <cp:revision>6</cp:revision>
  <dcterms:created xsi:type="dcterms:W3CDTF">2016-08-06T04:16:12Z</dcterms:created>
  <dcterms:modified xsi:type="dcterms:W3CDTF">2016-08-06T04:34:43Z</dcterms:modified>
</cp:coreProperties>
</file>