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Saturday, July 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Saturday, July 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Saturday, July 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Saturday, July 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Saturday, July 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Saturday, July 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Saturday, July 9,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Saturday, July 9,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Saturday, July 9,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Saturday, July 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Saturday, July 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Saturday, July 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Midterm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~Team 1</a:t>
            </a:r>
          </a:p>
        </p:txBody>
      </p:sp>
    </p:spTree>
    <p:extLst>
      <p:ext uri="{BB962C8B-B14F-4D97-AF65-F5344CB8AC3E}">
        <p14:creationId xmlns:p14="http://schemas.microsoft.com/office/powerpoint/2010/main" val="11409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the Tree</a:t>
            </a:r>
          </a:p>
        </p:txBody>
      </p:sp>
      <p:pic>
        <p:nvPicPr>
          <p:cNvPr id="4" name="Content Placeholder 3" descr="Macintosh HD:Users:rheakagti:Desktop:Screen Shot 2016-07-08 at 4.10.04 PM.png"/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731" b="-52731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994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4" name="Content Placeholder 3" descr="Macintosh HD:Users:rheakagti:Desktop:Screen Shot 2016-07-08 at 4.12.14 P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080" b="-45080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0140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ROC/ Lift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Macintosh HD:Users:rheakagti:Desktop:Screen Shot 2016-07-08 at 4.14.03 PM.png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08" y="1600199"/>
            <a:ext cx="3844113" cy="3881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Macintosh HD:Users:rheakagti:Desktop:Screen Shot 2016-07-08 at 4.16.02 PM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821" y="2381249"/>
            <a:ext cx="4118979" cy="27664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0438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pic>
        <p:nvPicPr>
          <p:cNvPr id="4" name="Content Placeholder 3" descr="Macintosh HD:Users:rheakagti:Desktop:Screen Shot 2016-07-08 at 5.38.44 PM.png"/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288" b="-18288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5672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pic>
        <p:nvPicPr>
          <p:cNvPr id="4" name="Content Placeholder 3" descr="Macintosh HD:Users:rheakagti:Desktop:Screen Shot 2016-07-08 at 5.42.25 P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265" b="-35265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7705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pic>
        <p:nvPicPr>
          <p:cNvPr id="4" name="Content Placeholder 3" descr="Macintosh HD:Users:rheakagti:Desktop:Screen Shot 2016-07-08 at 5.42.15 PM.png"/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503" r="-15503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1635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8" name="Picture 7" descr="Macintosh HD:Users:rheakagti:Desktop:Screen Shot 2016-07-08 at 5.46.02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600200"/>
            <a:ext cx="4489417" cy="1296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Content Placeholder 8" descr="Macintosh HD:Users:rheakagti:Desktop:Screen Shot 2016-07-08 at 5.45.55 PM.png"/>
          <p:cNvPicPr>
            <a:picLocks noGrp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3383" b="-313383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5522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ROC/ Lift Chart</a:t>
            </a:r>
          </a:p>
        </p:txBody>
      </p:sp>
      <p:pic>
        <p:nvPicPr>
          <p:cNvPr id="4" name="Content Placeholder 3" descr="Macintosh HD:Users:rheakagti:Desktop:Screen Shot 2016-07-08 at 5.48.46 P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5" b="16255"/>
          <a:stretch>
            <a:fillRect/>
          </a:stretch>
        </p:blipFill>
        <p:spPr bwMode="auto">
          <a:xfrm>
            <a:off x="457200" y="1600200"/>
            <a:ext cx="4779084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Macintosh HD:Users:rheakagti:Desktop:Screen Shot 2016-07-08 at 5.51.15 PM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616" y="1938736"/>
            <a:ext cx="3565131" cy="37437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2363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2- AD Classification</a:t>
            </a:r>
          </a:p>
        </p:txBody>
      </p:sp>
      <p:pic>
        <p:nvPicPr>
          <p:cNvPr id="4" name="Content Placeholder 3" descr="Macintosh HD:Users:rheakagti:Desktop:Capture7 - Copy.PNG"/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902" b="-43902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5241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file containing header is made into the column headers for the second file containing the data </a:t>
            </a:r>
          </a:p>
          <a:p>
            <a:r>
              <a:rPr lang="en-US" dirty="0"/>
              <a:t>The 3 continuous columns of “height”, ”weight” and “ratio” contains “?” which are replaced by NA </a:t>
            </a:r>
          </a:p>
          <a:p>
            <a:r>
              <a:rPr lang="en-US" dirty="0"/>
              <a:t>Using a library called “</a:t>
            </a:r>
            <a:r>
              <a:rPr lang="en-US" dirty="0" err="1"/>
              <a:t>Hmisc</a:t>
            </a:r>
            <a:r>
              <a:rPr lang="en-US" dirty="0"/>
              <a:t>” and a function called </a:t>
            </a:r>
            <a:r>
              <a:rPr lang="en-US" dirty="0" err="1"/>
              <a:t>aregImpute</a:t>
            </a:r>
            <a:r>
              <a:rPr lang="en-US" dirty="0"/>
              <a:t>{</a:t>
            </a:r>
            <a:r>
              <a:rPr lang="en-US" dirty="0" err="1"/>
              <a:t>Hmisc</a:t>
            </a:r>
            <a:r>
              <a:rPr lang="en-US" dirty="0"/>
              <a:t>}. </a:t>
            </a:r>
          </a:p>
          <a:p>
            <a:pPr lvl="0"/>
            <a:r>
              <a:rPr lang="en-US" dirty="0"/>
              <a:t>This function calculates and predicts values for the NA values from a full Bayesian predictive distribution.</a:t>
            </a:r>
          </a:p>
          <a:p>
            <a:pPr lvl="0"/>
            <a:r>
              <a:rPr lang="en-US" dirty="0"/>
              <a:t>The function provides five values for each NA value.</a:t>
            </a:r>
          </a:p>
          <a:p>
            <a:r>
              <a:rPr lang="en-US" dirty="0"/>
              <a:t>Then median is calculated of the five values to substitute the NA value.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9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1- Credit Card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4" name="Picture 3" descr="Macintosh HD:Users:rheakagti:Desktop:Capture1.PNG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54" y="2629550"/>
            <a:ext cx="7197105" cy="31926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4457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There are 1559 features that are present. Therefore, using non zero variance to select columns, which have 95%-5% ratio of most commonly used values. This is done to reduce the number of columns in the dataset.</a:t>
            </a:r>
          </a:p>
          <a:p>
            <a:pPr lvl="0"/>
            <a:r>
              <a:rPr lang="en-US" dirty="0"/>
              <a:t>On running non- zero variance function on the dataset we are left with 22 columns.</a:t>
            </a:r>
          </a:p>
        </p:txBody>
      </p:sp>
    </p:spTree>
    <p:extLst>
      <p:ext uri="{BB962C8B-B14F-4D97-AF65-F5344CB8AC3E}">
        <p14:creationId xmlns:p14="http://schemas.microsoft.com/office/powerpoint/2010/main" val="1999276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5" name="Content Placeholder 4" descr="Macintosh HD:Users:rheakagti:Desktop:Screen Shot 2016-07-08 at 6.54.01 PM.png"/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027" r="-2602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4843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selecting appropriate features</a:t>
            </a:r>
          </a:p>
        </p:txBody>
      </p:sp>
      <p:pic>
        <p:nvPicPr>
          <p:cNvPr id="4" name="Content Placeholder 3" descr="Macintosh HD:Users:rheakagti:Desktop:Screen Shot 2016-07-08 at 6.57.32 PM.png"/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66" r="-14266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3260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4" name="Content Placeholder 3" descr="Macintosh HD:Users:rheakagti:Desktop:Screen Shot 2016-07-08 at 7.07.51 PM.png"/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375" r="-34375"/>
          <a:stretch>
            <a:fillRect/>
          </a:stretch>
        </p:blipFill>
        <p:spPr bwMode="auto">
          <a:xfrm>
            <a:off x="457200" y="1600199"/>
            <a:ext cx="8229600" cy="42828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719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ROC/ Lift Chart</a:t>
            </a:r>
          </a:p>
        </p:txBody>
      </p:sp>
      <p:pic>
        <p:nvPicPr>
          <p:cNvPr id="5" name="Content Placeholder 4" descr="Macintosh HD:Users:rheakagti:Desktop:Screen Shot 2016-07-08 at 7.16.45 PM.png"/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45" r="-22945"/>
          <a:stretch>
            <a:fillRect/>
          </a:stretch>
        </p:blipFill>
        <p:spPr bwMode="auto">
          <a:xfrm>
            <a:off x="457200" y="1600200"/>
            <a:ext cx="4021494" cy="3458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Macintosh HD:Users:rheakagti:Desktop:Screen Shot 2016-07-08 at 7.19.38 PM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694" y="2161579"/>
            <a:ext cx="3565128" cy="25626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6143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t="-10330" b="-10330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1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l="-14491" r="-14491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60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t="-90367" b="-90367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46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l="-15127" r="-15127"/>
          <a:stretch>
            <a:fillRect/>
          </a:stretch>
        </p:blipFill>
        <p:spPr>
          <a:xfrm>
            <a:off x="457200" y="1600200"/>
            <a:ext cx="7631187" cy="481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87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t="-114609" b="-11460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headers (X1, X2, X3…) are replaced with the actual meaningful headings</a:t>
            </a:r>
          </a:p>
          <a:p>
            <a:pPr lvl="0"/>
            <a:r>
              <a:rPr lang="en-US" dirty="0"/>
              <a:t>Unknown values in Education(0, 5, 6)  and marriage(0,3) were dealt with.</a:t>
            </a:r>
          </a:p>
          <a:p>
            <a:pPr lvl="0"/>
            <a:r>
              <a:rPr lang="en-US" dirty="0"/>
              <a:t>All the values in “Education” and “Marriage” which contain NAN are replaced with mean of their respective columns </a:t>
            </a:r>
          </a:p>
          <a:p>
            <a:r>
              <a:rPr lang="en-US" dirty="0"/>
              <a:t>Three new features have been added to the dataset called “Total Bill”, “Total Paid”, “</a:t>
            </a:r>
            <a:r>
              <a:rPr lang="en-US" dirty="0" err="1"/>
              <a:t>Avg_Status</a:t>
            </a:r>
            <a:r>
              <a:rPr lang="en-US" dirty="0"/>
              <a:t>”.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33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Neural Network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l="-25896" r="-2589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59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t="-82540" b="-82540"/>
          <a:stretch>
            <a:fillRect/>
          </a:stretch>
        </p:blipFill>
        <p:spPr>
          <a:xfrm>
            <a:off x="457200" y="1426108"/>
            <a:ext cx="8229600" cy="3369204"/>
          </a:xfrm>
          <a:prstGeom prst="rect">
            <a:avLst/>
          </a:prstGeom>
        </p:spPr>
      </p:pic>
      <p:pic>
        <p:nvPicPr>
          <p:cNvPr id="5" name="Picture 4" descr="Screen Shot 2016-07-09 at 12.02.4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36" y="4795312"/>
            <a:ext cx="5392258" cy="165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95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ROC/ LIFT chart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 l="-22361" r="-22361"/>
          <a:stretch>
            <a:fillRect/>
          </a:stretch>
        </p:blipFill>
        <p:spPr>
          <a:xfrm>
            <a:off x="457200" y="1600200"/>
            <a:ext cx="4177468" cy="461712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345002" y="1917700"/>
            <a:ext cx="3921642" cy="387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54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Predicting hourly power generation up to 48 hours ahead at 7 wind farms</a:t>
            </a:r>
          </a:p>
        </p:txBody>
      </p:sp>
    </p:spTree>
    <p:extLst>
      <p:ext uri="{BB962C8B-B14F-4D97-AF65-F5344CB8AC3E}">
        <p14:creationId xmlns:p14="http://schemas.microsoft.com/office/powerpoint/2010/main" val="2695896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Observations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WindFarm</a:t>
            </a:r>
            <a:r>
              <a:rPr lang="en-US" dirty="0"/>
              <a:t> data observation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Train.csv observation</a:t>
            </a:r>
          </a:p>
        </p:txBody>
      </p:sp>
      <p:pic>
        <p:nvPicPr>
          <p:cNvPr id="7" name="Content Placeholder 4"/>
          <p:cNvPicPr>
            <a:picLocks noGrp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87" y="2953285"/>
            <a:ext cx="3138649" cy="2328983"/>
          </a:xfrm>
          <a:prstGeom prst="rect">
            <a:avLst/>
          </a:prstGeom>
        </p:spPr>
      </p:pic>
      <p:pic>
        <p:nvPicPr>
          <p:cNvPr id="8" name="Content Placeholder 5"/>
          <p:cNvPicPr>
            <a:picLocks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998" y="2766840"/>
            <a:ext cx="1033516" cy="101446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111" y="4399239"/>
            <a:ext cx="1028700" cy="781050"/>
          </a:xfrm>
          <a:prstGeom prst="rect">
            <a:avLst/>
          </a:prstGeom>
        </p:spPr>
      </p:pic>
      <p:sp>
        <p:nvSpPr>
          <p:cNvPr id="13" name="Text Placeholder 4"/>
          <p:cNvSpPr txBox="1">
            <a:spLocks/>
          </p:cNvSpPr>
          <p:nvPr/>
        </p:nvSpPr>
        <p:spPr>
          <a:xfrm>
            <a:off x="4629149" y="3781305"/>
            <a:ext cx="3887391" cy="61793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Benchmark.csv</a:t>
            </a:r>
          </a:p>
        </p:txBody>
      </p:sp>
    </p:spTree>
    <p:extLst>
      <p:ext uri="{BB962C8B-B14F-4D97-AF65-F5344CB8AC3E}">
        <p14:creationId xmlns:p14="http://schemas.microsoft.com/office/powerpoint/2010/main" val="3175143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preparation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Preparing Dataset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Spliting</a:t>
            </a:r>
            <a:r>
              <a:rPr lang="en-US" dirty="0"/>
              <a:t> </a:t>
            </a:r>
            <a:r>
              <a:rPr lang="en-US" dirty="0" err="1"/>
              <a:t>datset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2" y="3461920"/>
            <a:ext cx="3868340" cy="1311713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3179035"/>
            <a:ext cx="3887391" cy="187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47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Linear Regression model creation and Prediction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2" y="3379762"/>
            <a:ext cx="3868340" cy="147603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2940398"/>
            <a:ext cx="3887391" cy="23547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842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Creation and prediction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2" y="3023247"/>
            <a:ext cx="3868340" cy="2189060"/>
          </a:xfrm>
          <a:prstGeom prst="rect">
            <a:avLst/>
          </a:prstGeom>
        </p:spPr>
      </p:pic>
      <p:pic>
        <p:nvPicPr>
          <p:cNvPr id="8" name="Content Placeholder 7" descr="C:\Users\Jaya\Downloads\screenshots\NN_PM.JPG"/>
          <p:cNvPicPr>
            <a:picLocks noGrp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3221764"/>
            <a:ext cx="3887391" cy="17920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4969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creation and prediction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Performance Metrics </a:t>
            </a:r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2" y="3427147"/>
            <a:ext cx="3868340" cy="138126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867" y="3670079"/>
            <a:ext cx="3533957" cy="89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5" name="Content Placeholder 4" descr="Macintosh HD:Users:rheakagti:Desktop:Screen Shot 2016-07-08 at 2.56.14 PM.png"/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0312" b="-90312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5255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acintosh HD:Users:rheakagti:Desktop:Screen Shot 2016-07-08 at 2.56.57 PM.png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8229600" cy="594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061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Matrix</a:t>
            </a:r>
          </a:p>
        </p:txBody>
      </p:sp>
      <p:pic>
        <p:nvPicPr>
          <p:cNvPr id="6" name="Content Placeholder 5" descr="Macintosh HD:Users:rheakagti:Desktop:Screen Shot 2016-07-08 at 2.58.28 PM.png"/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709" r="-47709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5717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 / Lift chart</a:t>
            </a:r>
          </a:p>
        </p:txBody>
      </p:sp>
      <p:pic>
        <p:nvPicPr>
          <p:cNvPr id="4" name="Content Placeholder 3" descr="Macintosh HD:Users:rheakagti:Desktop:Screen Shot 2016-07-08 at 3.01.30 PM.png"/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0" b="16480"/>
          <a:stretch>
            <a:fillRect/>
          </a:stretch>
        </p:blipFill>
        <p:spPr bwMode="auto">
          <a:xfrm>
            <a:off x="457200" y="1600200"/>
            <a:ext cx="4199750" cy="3681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Macintosh HD:Users:rheakagti:Desktop:Screen Shot 2016-07-08 at 3.03.49 PM.pn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950" y="1524000"/>
            <a:ext cx="3674327" cy="37573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3997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</a:t>
            </a:r>
          </a:p>
        </p:txBody>
      </p:sp>
      <p:pic>
        <p:nvPicPr>
          <p:cNvPr id="4" name="Content Placeholder 3" descr="Macintosh HD:Users:rheakagti:Desktop:Screen Shot 2016-07-08 at 3.50.00 PM.png"/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057" b="-2005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910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pic>
        <p:nvPicPr>
          <p:cNvPr id="4" name="Content Placeholder 3" descr="Macintosh HD:Users:rheakagti:Desktop:Screen Shot 2016-07-08 at 3.52.32 P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86" b="13786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9731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23</TotalTime>
  <Words>365</Words>
  <Application>Microsoft Office PowerPoint</Application>
  <PresentationFormat>On-screen Show (4:3)</PresentationFormat>
  <Paragraphs>62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Arial</vt:lpstr>
      <vt:lpstr>Clarity</vt:lpstr>
      <vt:lpstr>Midterm presentation</vt:lpstr>
      <vt:lpstr>Question 1- Credit Card Default</vt:lpstr>
      <vt:lpstr>Data Cleansing</vt:lpstr>
      <vt:lpstr>Logistic Regression</vt:lpstr>
      <vt:lpstr>PowerPoint Presentation</vt:lpstr>
      <vt:lpstr>Classification Matrix</vt:lpstr>
      <vt:lpstr>ROC curve / Lift chart</vt:lpstr>
      <vt:lpstr>Classification Tree</vt:lpstr>
      <vt:lpstr>Tree</vt:lpstr>
      <vt:lpstr>Pruning the Tree</vt:lpstr>
      <vt:lpstr>Confusion Matrix</vt:lpstr>
      <vt:lpstr>ROC/ Lift chart</vt:lpstr>
      <vt:lpstr>Neural Network</vt:lpstr>
      <vt:lpstr>Prediction</vt:lpstr>
      <vt:lpstr>Network</vt:lpstr>
      <vt:lpstr>Confusion Matrix</vt:lpstr>
      <vt:lpstr>ROC/ Lift Chart</vt:lpstr>
      <vt:lpstr>Question 2- AD Classification</vt:lpstr>
      <vt:lpstr>Data Cleansing</vt:lpstr>
      <vt:lpstr>Data Cleansing</vt:lpstr>
      <vt:lpstr>Logistic Regression</vt:lpstr>
      <vt:lpstr>On selecting appropriate features</vt:lpstr>
      <vt:lpstr>Confusion Matrix</vt:lpstr>
      <vt:lpstr>ROC/ Lift Chart</vt:lpstr>
      <vt:lpstr>Classification Tree</vt:lpstr>
      <vt:lpstr>Tree</vt:lpstr>
      <vt:lpstr>Confusion Matrix</vt:lpstr>
      <vt:lpstr>ROC curve</vt:lpstr>
      <vt:lpstr>Neural Network</vt:lpstr>
      <vt:lpstr>Plotting Neural Network</vt:lpstr>
      <vt:lpstr>Confusion Matrix</vt:lpstr>
      <vt:lpstr>ROC/ LIFT chart</vt:lpstr>
      <vt:lpstr>Problem 3</vt:lpstr>
      <vt:lpstr>Power BI Observations</vt:lpstr>
      <vt:lpstr>Dataset preparation</vt:lpstr>
      <vt:lpstr>PowerPoint Presentation</vt:lpstr>
      <vt:lpstr>Neural Network </vt:lpstr>
      <vt:lpstr>Regression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presentation</dc:title>
  <dc:creator>rhea kagti</dc:creator>
  <cp:lastModifiedBy>Abhijeet Singh</cp:lastModifiedBy>
  <cp:revision>4</cp:revision>
  <dcterms:created xsi:type="dcterms:W3CDTF">2016-07-09T03:40:45Z</dcterms:created>
  <dcterms:modified xsi:type="dcterms:W3CDTF">2016-07-09T04:05:17Z</dcterms:modified>
</cp:coreProperties>
</file>