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4BD882-1CC7-4EC5-8E2B-B412674B0E92}"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261255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4BD882-1CC7-4EC5-8E2B-B412674B0E92}"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146081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4BD882-1CC7-4EC5-8E2B-B412674B0E92}"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0C186F-AAA9-4136-A637-AAB11BB39B4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502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B4BD882-1CC7-4EC5-8E2B-B412674B0E92}"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186181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B4BD882-1CC7-4EC5-8E2B-B412674B0E92}"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0C186F-AAA9-4136-A637-AAB11BB39B4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4820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B4BD882-1CC7-4EC5-8E2B-B412674B0E92}"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1512450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4BD882-1CC7-4EC5-8E2B-B412674B0E92}"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58550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4BD882-1CC7-4EC5-8E2B-B412674B0E92}"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5998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4BD882-1CC7-4EC5-8E2B-B412674B0E92}"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318623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4BD882-1CC7-4EC5-8E2B-B412674B0E92}"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140002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4BD882-1CC7-4EC5-8E2B-B412674B0E92}"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147412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4BD882-1CC7-4EC5-8E2B-B412674B0E92}" type="datetimeFigureOut">
              <a:rPr lang="en-IN" smtClean="0"/>
              <a:t>30-05-2024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71529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4BD882-1CC7-4EC5-8E2B-B412674B0E92}" type="datetimeFigureOut">
              <a:rPr lang="en-IN" smtClean="0"/>
              <a:t>30-05-2024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154753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BD882-1CC7-4EC5-8E2B-B412674B0E92}" type="datetimeFigureOut">
              <a:rPr lang="en-IN" smtClean="0"/>
              <a:t>30-05-2024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224690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BD882-1CC7-4EC5-8E2B-B412674B0E92}"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12168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BD882-1CC7-4EC5-8E2B-B412674B0E92}"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0C186F-AAA9-4136-A637-AAB11BB39B4B}" type="slidenum">
              <a:rPr lang="en-IN" smtClean="0"/>
              <a:t>‹#›</a:t>
            </a:fld>
            <a:endParaRPr lang="en-IN"/>
          </a:p>
        </p:txBody>
      </p:sp>
    </p:spTree>
    <p:extLst>
      <p:ext uri="{BB962C8B-B14F-4D97-AF65-F5344CB8AC3E}">
        <p14:creationId xmlns:p14="http://schemas.microsoft.com/office/powerpoint/2010/main" val="223805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4BD882-1CC7-4EC5-8E2B-B412674B0E92}" type="datetimeFigureOut">
              <a:rPr lang="en-IN" smtClean="0"/>
              <a:t>30-05-2024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10C186F-AAA9-4136-A637-AAB11BB39B4B}" type="slidenum">
              <a:rPr lang="en-IN" smtClean="0"/>
              <a:t>‹#›</a:t>
            </a:fld>
            <a:endParaRPr lang="en-IN"/>
          </a:p>
        </p:txBody>
      </p:sp>
    </p:spTree>
    <p:extLst>
      <p:ext uri="{BB962C8B-B14F-4D97-AF65-F5344CB8AC3E}">
        <p14:creationId xmlns:p14="http://schemas.microsoft.com/office/powerpoint/2010/main" val="541981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365" y="863221"/>
            <a:ext cx="11109277" cy="2262781"/>
          </a:xfrm>
        </p:spPr>
        <p:txBody>
          <a:bodyPr>
            <a:normAutofit fontScale="90000"/>
          </a:bodyPr>
          <a:lstStyle/>
          <a:p>
            <a:pPr algn="r"/>
            <a:r>
              <a:rPr lang="en-US"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SHREE SIDDHESHWAR WOMEN’S COLLEGE OF ENGINEERING, SOLAPUR</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p>
        </p:txBody>
      </p:sp>
      <p:sp>
        <p:nvSpPr>
          <p:cNvPr id="3" name="Subtitle 2"/>
          <p:cNvSpPr>
            <a:spLocks noGrp="1"/>
          </p:cNvSpPr>
          <p:nvPr>
            <p:ph type="subTitle" idx="1"/>
          </p:nvPr>
        </p:nvSpPr>
        <p:spPr>
          <a:xfrm>
            <a:off x="8871044" y="4245116"/>
            <a:ext cx="2647215" cy="1126283"/>
          </a:xfrm>
        </p:spPr>
        <p:txBody>
          <a:bodyPr>
            <a:noAutofit/>
          </a:bodyPr>
          <a:lstStyle/>
          <a:p>
            <a:r>
              <a:rPr lang="en-US" sz="2400" b="1" dirty="0">
                <a:effectLst>
                  <a:outerShdw blurRad="38100" dist="38100" dir="2700000" algn="tl">
                    <a:srgbClr val="000000">
                      <a:alpha val="43137"/>
                    </a:srgbClr>
                  </a:outerShdw>
                </a:effectLst>
              </a:rPr>
              <a:t>PRESENTED BY:</a:t>
            </a:r>
            <a:endParaRPr lang="en-US" sz="2000" b="1" dirty="0"/>
          </a:p>
          <a:p>
            <a:r>
              <a:rPr lang="en-US" sz="2000" dirty="0"/>
              <a:t>Pranali </a:t>
            </a:r>
            <a:r>
              <a:rPr lang="en-US" sz="2000" dirty="0" smtClean="0"/>
              <a:t>Sandupatla</a:t>
            </a:r>
            <a:endParaRPr lang="en-US" sz="2000" dirty="0"/>
          </a:p>
          <a:p>
            <a:r>
              <a:rPr lang="en-US" sz="2000" dirty="0"/>
              <a:t>Jaya Mergu</a:t>
            </a:r>
          </a:p>
          <a:p>
            <a:r>
              <a:rPr lang="en-US" sz="2000" dirty="0"/>
              <a:t>Nandini Saka</a:t>
            </a:r>
            <a:endParaRPr lang="en-IN" sz="2000" dirty="0"/>
          </a:p>
          <a:p>
            <a:endParaRPr lang="en-IN" sz="2000" dirty="0"/>
          </a:p>
        </p:txBody>
      </p:sp>
      <p:sp>
        <p:nvSpPr>
          <p:cNvPr id="4" name="TextBox 3">
            <a:extLst>
              <a:ext uri="{FF2B5EF4-FFF2-40B4-BE49-F238E27FC236}">
                <a16:creationId xmlns="" xmlns:a16="http://schemas.microsoft.com/office/drawing/2014/main" id="{667C886B-43D6-20D1-5E42-E3E1A9F5F060}"/>
              </a:ext>
            </a:extLst>
          </p:cNvPr>
          <p:cNvSpPr txBox="1"/>
          <p:nvPr/>
        </p:nvSpPr>
        <p:spPr>
          <a:xfrm>
            <a:off x="1652182" y="5512289"/>
            <a:ext cx="2133199" cy="646331"/>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GUIDED BY:</a:t>
            </a:r>
          </a:p>
          <a:p>
            <a:r>
              <a:rPr lang="en-IN" dirty="0"/>
              <a:t>Prof. P. V. Kale</a:t>
            </a:r>
          </a:p>
        </p:txBody>
      </p:sp>
      <p:sp>
        <p:nvSpPr>
          <p:cNvPr id="5" name="TextBox 4"/>
          <p:cNvSpPr txBox="1"/>
          <p:nvPr/>
        </p:nvSpPr>
        <p:spPr>
          <a:xfrm>
            <a:off x="2241108" y="2728807"/>
            <a:ext cx="7302321" cy="646331"/>
          </a:xfrm>
          <a:prstGeom prst="rect">
            <a:avLst/>
          </a:prstGeom>
          <a:noFill/>
        </p:spPr>
        <p:txBody>
          <a:bodyPr wrap="square" rtlCol="0">
            <a:spAutoFit/>
          </a:bodyPr>
          <a:lstStyle/>
          <a:p>
            <a:pPr algn="ctr"/>
            <a:r>
              <a:rPr lang="en-US" sz="3600" b="1" dirty="0" smtClean="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Cafe Ordering System</a:t>
            </a:r>
            <a:endParaRPr lang="en-IN" sz="36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62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8336" y="223727"/>
            <a:ext cx="4965031" cy="830997"/>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3521155" y="1374086"/>
            <a:ext cx="7979391" cy="3913059"/>
          </a:xfrm>
          <a:prstGeom prst="rect">
            <a:avLst/>
          </a:prstGeom>
        </p:spPr>
        <p:txBody>
          <a:bodyPr wrap="square">
            <a:spAutoFit/>
          </a:bodyPr>
          <a:lstStyle/>
          <a:p>
            <a:pPr>
              <a:lnSpc>
                <a:spcPct val="150000"/>
              </a:lnSpc>
            </a:pPr>
            <a:r>
              <a:rPr lang="en-US" sz="2400" dirty="0" smtClean="0">
                <a:latin typeface="Calibri Light" panose="020F0302020204030204" pitchFamily="34" charset="0"/>
                <a:cs typeface="Calibri Light" panose="020F0302020204030204" pitchFamily="34" charset="0"/>
              </a:rPr>
              <a:t>The Cafe Ordering System is a vital innovation for the modern cafe industry. It addresses key operational challenges, enhances the customer experience, and provides valuable insights through data analytics. By implementing this system, cafes can achieve greater efficiency, reduce costs, and ultimately build a loyal customer base, ensuring long-term success in a competitive market.</a:t>
            </a:r>
            <a:endParaRPr lang="en-IN"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5663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2149" y="2396183"/>
            <a:ext cx="8390020" cy="1569660"/>
          </a:xfrm>
          <a:prstGeom prst="rect">
            <a:avLst/>
          </a:prstGeom>
          <a:noFill/>
        </p:spPr>
        <p:txBody>
          <a:bodyPr wrap="square" rtlCol="0">
            <a:spAutoFit/>
          </a:bodyPr>
          <a:lstStyle/>
          <a:p>
            <a:r>
              <a:rPr lang="en-US" sz="9600" b="1" dirty="0">
                <a:solidFill>
                  <a:schemeClr val="tx1">
                    <a:lumMod val="95000"/>
                    <a:lumOff val="5000"/>
                  </a:schemeClr>
                </a:solidFill>
                <a:latin typeface="Times New Roman" panose="02020603050405020304" pitchFamily="18" charset="0"/>
                <a:cs typeface="Times New Roman" panose="02020603050405020304" pitchFamily="18" charset="0"/>
              </a:rPr>
              <a:t>THANK YOU</a:t>
            </a:r>
            <a:endParaRPr lang="en-IN" sz="9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14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0957" y="250632"/>
            <a:ext cx="5686587"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3442979" y="1167054"/>
            <a:ext cx="7815618" cy="4662815"/>
          </a:xfrm>
          <a:prstGeom prst="rect">
            <a:avLst/>
          </a:prstGeom>
        </p:spPr>
        <p:txBody>
          <a:bodyPr wrap="square">
            <a:spAutoFit/>
          </a:bodyPr>
          <a:lstStyle/>
          <a:p>
            <a:pPr>
              <a:lnSpc>
                <a:spcPct val="150000"/>
              </a:lnSpc>
            </a:pPr>
            <a:r>
              <a:rPr lang="en-US" dirty="0" smtClean="0">
                <a:latin typeface="Calibri Light" panose="020F0302020204030204" pitchFamily="34" charset="0"/>
                <a:ea typeface="Arial Unicode MS" panose="020B0604020202020204" pitchFamily="34" charset="-128"/>
                <a:cs typeface="Calibri Light" panose="020F0302020204030204" pitchFamily="34" charset="0"/>
              </a:rPr>
              <a:t>The Cafe Ordering System is a cutting-edge solution designed to revolutionize the way customers interact with cafes. This system simplifies the ordering process, providing an intuitive and engaging interface for customers, while offering powerful management tools for administrators. </a:t>
            </a:r>
          </a:p>
          <a:p>
            <a:pPr>
              <a:lnSpc>
                <a:spcPct val="150000"/>
              </a:lnSpc>
            </a:pPr>
            <a:endParaRPr lang="en-US" dirty="0" smtClean="0">
              <a:latin typeface="Calibri Light" panose="020F0302020204030204" pitchFamily="34" charset="0"/>
              <a:ea typeface="Arial Unicode MS" panose="020B0604020202020204" pitchFamily="34" charset="-128"/>
              <a:cs typeface="Calibri Light" panose="020F0302020204030204" pitchFamily="34" charset="0"/>
            </a:endParaRPr>
          </a:p>
          <a:p>
            <a:pPr marL="285750" indent="-285750">
              <a:lnSpc>
                <a:spcPct val="150000"/>
              </a:lnSpc>
              <a:buFont typeface="Arial" panose="020B0604020202020204" pitchFamily="34" charset="0"/>
              <a:buChar char="•"/>
            </a:pPr>
            <a:r>
              <a:rPr lang="en-US" dirty="0">
                <a:latin typeface="Calibri Light" panose="020F0302020204030204" pitchFamily="34" charset="0"/>
                <a:ea typeface="Arial Unicode MS" panose="020B0604020202020204" pitchFamily="34" charset="-128"/>
                <a:cs typeface="Calibri Light" panose="020F0302020204030204" pitchFamily="34" charset="0"/>
              </a:rPr>
              <a:t>In the fast-paced environment of modern cafes, efficiency and customer satisfaction are paramount. The Cafe Ordering System is a critical tool designed to address the challenges faced by both customers and cafe operators. By leveraging technology, this system enhances the ordering process, improves operational efficiency, and ultimately contributes to a better customer experience.</a:t>
            </a:r>
            <a:endParaRPr lang="en-IN" dirty="0">
              <a:latin typeface="Calibri Light" panose="020F0302020204030204" pitchFamily="34" charset="0"/>
              <a:ea typeface="Arial Unicode MS" panose="020B0604020202020204" pitchFamily="34" charset="-128"/>
              <a:cs typeface="Calibri Light" panose="020F0302020204030204" pitchFamily="34" charset="0"/>
            </a:endParaRPr>
          </a:p>
        </p:txBody>
      </p:sp>
    </p:spTree>
    <p:extLst>
      <p:ext uri="{BB962C8B-B14F-4D97-AF65-F5344CB8AC3E}">
        <p14:creationId xmlns:p14="http://schemas.microsoft.com/office/powerpoint/2010/main" val="213210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0892" y="173188"/>
            <a:ext cx="602381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NEED AND IMPORTANCE</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4202493" y="1824528"/>
            <a:ext cx="3358355" cy="2126864"/>
          </a:xfrm>
          <a:prstGeom prst="rect">
            <a:avLst/>
          </a:prstGeom>
        </p:spPr>
        <p:txBody>
          <a:bodyPr wrap="none">
            <a:spAutoFit/>
          </a:bodyPr>
          <a:lstStyle/>
          <a:p>
            <a:pPr>
              <a:lnSpc>
                <a:spcPct val="150000"/>
              </a:lnSpc>
            </a:pPr>
            <a:r>
              <a:rPr lang="en-IN" dirty="0" smtClean="0">
                <a:latin typeface="Calibri Light" panose="020F0302020204030204" pitchFamily="34" charset="0"/>
                <a:cs typeface="Calibri Light" panose="020F0302020204030204" pitchFamily="34" charset="0"/>
              </a:rPr>
              <a:t>1.Streamlined Ordering Process</a:t>
            </a:r>
            <a:endParaRPr lang="en-IN" dirty="0">
              <a:latin typeface="Calibri Light" panose="020F0302020204030204" pitchFamily="34" charset="0"/>
              <a:cs typeface="Calibri Light" panose="020F0302020204030204" pitchFamily="34" charset="0"/>
            </a:endParaRPr>
          </a:p>
          <a:p>
            <a:pPr>
              <a:lnSpc>
                <a:spcPct val="150000"/>
              </a:lnSpc>
            </a:pPr>
            <a:r>
              <a:rPr lang="en-IN" dirty="0" smtClean="0">
                <a:latin typeface="Calibri Light" panose="020F0302020204030204" pitchFamily="34" charset="0"/>
                <a:cs typeface="Calibri Light" panose="020F0302020204030204" pitchFamily="34" charset="0"/>
              </a:rPr>
              <a:t>2.Enhanced Customer Experience:</a:t>
            </a:r>
          </a:p>
          <a:p>
            <a:pPr>
              <a:lnSpc>
                <a:spcPct val="150000"/>
              </a:lnSpc>
            </a:pPr>
            <a:r>
              <a:rPr lang="en-IN" dirty="0" smtClean="0">
                <a:latin typeface="Calibri Light" panose="020F0302020204030204" pitchFamily="34" charset="0"/>
                <a:cs typeface="Calibri Light" panose="020F0302020204030204" pitchFamily="34" charset="0"/>
              </a:rPr>
              <a:t>3.Efficient Payment Processing</a:t>
            </a:r>
          </a:p>
          <a:p>
            <a:pPr>
              <a:lnSpc>
                <a:spcPct val="150000"/>
              </a:lnSpc>
            </a:pPr>
            <a:r>
              <a:rPr lang="en-IN" dirty="0" smtClean="0">
                <a:latin typeface="Calibri Light" panose="020F0302020204030204" pitchFamily="34" charset="0"/>
                <a:cs typeface="Calibri Light" panose="020F0302020204030204" pitchFamily="34" charset="0"/>
              </a:rPr>
              <a:t>4.Inventory Management:</a:t>
            </a:r>
          </a:p>
          <a:p>
            <a:pPr>
              <a:lnSpc>
                <a:spcPct val="150000"/>
              </a:lnSpc>
            </a:pPr>
            <a:endParaRPr lang="en-IN" dirty="0">
              <a:latin typeface="Calibri Light" panose="020F0302020204030204" pitchFamily="34" charset="0"/>
              <a:cs typeface="Calibri Light" panose="020F0302020204030204" pitchFamily="34" charset="0"/>
            </a:endParaRPr>
          </a:p>
        </p:txBody>
      </p:sp>
      <p:sp>
        <p:nvSpPr>
          <p:cNvPr id="4" name="Rectangle 3"/>
          <p:cNvSpPr/>
          <p:nvPr/>
        </p:nvSpPr>
        <p:spPr>
          <a:xfrm>
            <a:off x="4474125" y="3951392"/>
            <a:ext cx="4817344" cy="369332"/>
          </a:xfrm>
          <a:prstGeom prst="rect">
            <a:avLst/>
          </a:prstGeom>
        </p:spPr>
        <p:txBody>
          <a:bodyPr wrap="none">
            <a:spAutoFit/>
          </a:bodyPr>
          <a:lstStyle/>
          <a:p>
            <a:r>
              <a:rPr lang="en-US" b="1" dirty="0" smtClean="0"/>
              <a:t>Importance of the Cafe Ordering System:</a:t>
            </a:r>
            <a:endParaRPr lang="en-IN" b="1" dirty="0"/>
          </a:p>
        </p:txBody>
      </p:sp>
      <p:sp>
        <p:nvSpPr>
          <p:cNvPr id="5" name="Rectangle 4"/>
          <p:cNvSpPr/>
          <p:nvPr/>
        </p:nvSpPr>
        <p:spPr>
          <a:xfrm>
            <a:off x="6396266" y="4343065"/>
            <a:ext cx="3425553" cy="2126864"/>
          </a:xfrm>
          <a:prstGeom prst="rect">
            <a:avLst/>
          </a:prstGeom>
        </p:spPr>
        <p:txBody>
          <a:bodyPr wrap="none">
            <a:spAutoFit/>
          </a:bodyPr>
          <a:lstStyle/>
          <a:p>
            <a:pPr>
              <a:lnSpc>
                <a:spcPct val="150000"/>
              </a:lnSpc>
            </a:pPr>
            <a:r>
              <a:rPr lang="en-IN" dirty="0" smtClean="0">
                <a:latin typeface="Calibri Light" panose="020F0302020204030204" pitchFamily="34" charset="0"/>
                <a:cs typeface="Calibri Light" panose="020F0302020204030204" pitchFamily="34" charset="0"/>
              </a:rPr>
              <a:t>1.Operational Efficiency:</a:t>
            </a:r>
          </a:p>
          <a:p>
            <a:pPr>
              <a:lnSpc>
                <a:spcPct val="150000"/>
              </a:lnSpc>
            </a:pPr>
            <a:r>
              <a:rPr lang="en-IN" dirty="0" smtClean="0">
                <a:latin typeface="Calibri Light" panose="020F0302020204030204" pitchFamily="34" charset="0"/>
                <a:cs typeface="Calibri Light" panose="020F0302020204030204" pitchFamily="34" charset="0"/>
              </a:rPr>
              <a:t>2.Data Management and Analytics:</a:t>
            </a:r>
          </a:p>
          <a:p>
            <a:pPr>
              <a:lnSpc>
                <a:spcPct val="150000"/>
              </a:lnSpc>
            </a:pPr>
            <a:r>
              <a:rPr lang="en-IN" dirty="0" smtClean="0">
                <a:latin typeface="Calibri Light" panose="020F0302020204030204" pitchFamily="34" charset="0"/>
                <a:cs typeface="Calibri Light" panose="020F0302020204030204" pitchFamily="34" charset="0"/>
              </a:rPr>
              <a:t>3.Enhanced Communication:</a:t>
            </a:r>
          </a:p>
          <a:p>
            <a:pPr>
              <a:lnSpc>
                <a:spcPct val="150000"/>
              </a:lnSpc>
            </a:pPr>
            <a:r>
              <a:rPr lang="en-IN" dirty="0" smtClean="0">
                <a:latin typeface="Calibri Light" panose="020F0302020204030204" pitchFamily="34" charset="0"/>
                <a:cs typeface="Calibri Light" panose="020F0302020204030204" pitchFamily="34" charset="0"/>
              </a:rPr>
              <a:t>4.Scalability and Flexibility:</a:t>
            </a:r>
          </a:p>
          <a:p>
            <a:pPr>
              <a:lnSpc>
                <a:spcPct val="150000"/>
              </a:lnSpc>
            </a:pPr>
            <a:r>
              <a:rPr lang="en-IN" dirty="0" smtClean="0">
                <a:latin typeface="Calibri Light" panose="020F0302020204030204" pitchFamily="34" charset="0"/>
                <a:cs typeface="Calibri Light" panose="020F0302020204030204" pitchFamily="34" charset="0"/>
              </a:rPr>
              <a:t>5.Cost Savings:</a:t>
            </a:r>
            <a:endParaRPr lang="en-IN" dirty="0">
              <a:latin typeface="Calibri Light" panose="020F0302020204030204" pitchFamily="34" charset="0"/>
              <a:cs typeface="Calibri Light" panose="020F0302020204030204" pitchFamily="34" charset="0"/>
            </a:endParaRPr>
          </a:p>
        </p:txBody>
      </p:sp>
      <p:sp>
        <p:nvSpPr>
          <p:cNvPr id="6" name="Rectangle 5"/>
          <p:cNvSpPr/>
          <p:nvPr/>
        </p:nvSpPr>
        <p:spPr>
          <a:xfrm>
            <a:off x="3134637" y="1314383"/>
            <a:ext cx="4195379" cy="369332"/>
          </a:xfrm>
          <a:prstGeom prst="rect">
            <a:avLst/>
          </a:prstGeom>
        </p:spPr>
        <p:txBody>
          <a:bodyPr wrap="none">
            <a:spAutoFit/>
          </a:bodyPr>
          <a:lstStyle/>
          <a:p>
            <a:r>
              <a:rPr lang="en-US" b="1" dirty="0" smtClean="0"/>
              <a:t>Need for the Cafe Ordering System:</a:t>
            </a:r>
            <a:endParaRPr lang="en-IN" b="1" dirty="0"/>
          </a:p>
        </p:txBody>
      </p:sp>
    </p:spTree>
    <p:extLst>
      <p:ext uri="{BB962C8B-B14F-4D97-AF65-F5344CB8AC3E}">
        <p14:creationId xmlns:p14="http://schemas.microsoft.com/office/powerpoint/2010/main" val="26804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artisticMosiaicBubbles/>
                    </a14:imgEffect>
                    <a14:imgEffect>
                      <a14:sharpenSoften amount="-25000"/>
                    </a14:imgEffect>
                    <a14:imgEffect>
                      <a14:saturation sat="66000"/>
                    </a14:imgEffect>
                  </a14:imgLayer>
                </a14:imgProps>
              </a:ext>
              <a:ext uri="{28A0092B-C50C-407E-A947-70E740481C1C}">
                <a14:useLocalDpi xmlns:a14="http://schemas.microsoft.com/office/drawing/2010/main" val="0"/>
              </a:ext>
            </a:extLst>
          </a:blip>
          <a:srcRect l="1815" t="-1127" r="-1815" b="11083"/>
          <a:stretch/>
        </p:blipFill>
        <p:spPr>
          <a:xfrm>
            <a:off x="350498" y="3470757"/>
            <a:ext cx="2256223" cy="3271236"/>
          </a:xfrm>
          <a:prstGeom prst="rect">
            <a:avLst/>
          </a:prstGeom>
        </p:spPr>
      </p:pic>
      <p:sp>
        <p:nvSpPr>
          <p:cNvPr id="2" name="TextBox 1"/>
          <p:cNvSpPr txBox="1"/>
          <p:nvPr/>
        </p:nvSpPr>
        <p:spPr>
          <a:xfrm>
            <a:off x="4874700" y="277669"/>
            <a:ext cx="5189621"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CURRENT SYSTEM</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3534405" y="1293675"/>
            <a:ext cx="7870209" cy="4755148"/>
          </a:xfrm>
          <a:prstGeom prst="rect">
            <a:avLst/>
          </a:prstGeom>
        </p:spPr>
        <p:txBody>
          <a:bodyPr wrap="square">
            <a:spAutoFit/>
          </a:bodyPr>
          <a:lstStyle/>
          <a:p>
            <a:pPr>
              <a:lnSpc>
                <a:spcPct val="150000"/>
              </a:lnSpc>
            </a:pPr>
            <a:r>
              <a:rPr lang="en-IN" sz="2000" dirty="0">
                <a:latin typeface="Calibri Light" panose="020F0302020204030204" pitchFamily="34" charset="0"/>
                <a:cs typeface="Calibri Light" panose="020F0302020204030204" pitchFamily="34" charset="0"/>
              </a:rPr>
              <a:t>In the current system, a cafe's ordering process might be manual or use a basic software application. The existing system often involves</a:t>
            </a:r>
            <a:r>
              <a:rPr lang="en-IN" sz="2000" dirty="0" smtClean="0">
                <a:latin typeface="Calibri Light" panose="020F0302020204030204" pitchFamily="34" charset="0"/>
                <a:cs typeface="Calibri Light" panose="020F0302020204030204" pitchFamily="34" charset="0"/>
              </a:rPr>
              <a:t>:</a:t>
            </a:r>
          </a:p>
          <a:p>
            <a:pPr>
              <a:lnSpc>
                <a:spcPct val="150000"/>
              </a:lnSpc>
            </a:pPr>
            <a:endParaRPr lang="en-IN" dirty="0" smtClean="0">
              <a:latin typeface="Calibri Light" panose="020F0302020204030204" pitchFamily="34" charset="0"/>
              <a:cs typeface="Calibri Light" panose="020F0302020204030204" pitchFamily="34" charset="0"/>
            </a:endParaRPr>
          </a:p>
          <a:p>
            <a:pPr>
              <a:lnSpc>
                <a:spcPct val="150000"/>
              </a:lnSpc>
            </a:pPr>
            <a:r>
              <a:rPr lang="en-IN" b="1" dirty="0" smtClean="0">
                <a:latin typeface="Calibri Light" panose="020F0302020204030204" pitchFamily="34" charset="0"/>
                <a:cs typeface="Calibri Light" panose="020F0302020204030204" pitchFamily="34" charset="0"/>
              </a:rPr>
              <a:t>Manual </a:t>
            </a:r>
            <a:r>
              <a:rPr lang="en-IN" b="1" dirty="0">
                <a:latin typeface="Calibri Light" panose="020F0302020204030204" pitchFamily="34" charset="0"/>
                <a:cs typeface="Calibri Light" panose="020F0302020204030204" pitchFamily="34" charset="0"/>
              </a:rPr>
              <a:t>Order Taking</a:t>
            </a:r>
            <a:r>
              <a:rPr lang="en-IN" dirty="0">
                <a:latin typeface="Calibri Light" panose="020F0302020204030204" pitchFamily="34" charset="0"/>
                <a:cs typeface="Calibri Light" panose="020F0302020204030204" pitchFamily="34" charset="0"/>
              </a:rPr>
              <a:t>: </a:t>
            </a:r>
            <a:r>
              <a:rPr lang="en-IN" dirty="0" smtClean="0">
                <a:latin typeface="Calibri Light" panose="020F0302020204030204" pitchFamily="34" charset="0"/>
                <a:cs typeface="Calibri Light" panose="020F0302020204030204" pitchFamily="34" charset="0"/>
              </a:rPr>
              <a:t>Wait staff </a:t>
            </a:r>
            <a:r>
              <a:rPr lang="en-IN" dirty="0">
                <a:latin typeface="Calibri Light" panose="020F0302020204030204" pitchFamily="34" charset="0"/>
                <a:cs typeface="Calibri Light" panose="020F0302020204030204" pitchFamily="34" charset="0"/>
              </a:rPr>
              <a:t>manually takes orders using pen and paper</a:t>
            </a:r>
            <a:r>
              <a:rPr lang="en-IN" dirty="0" smtClean="0">
                <a:latin typeface="Calibri Light" panose="020F0302020204030204" pitchFamily="34" charset="0"/>
                <a:cs typeface="Calibri Light" panose="020F0302020204030204" pitchFamily="34" charset="0"/>
              </a:rPr>
              <a:t>.</a:t>
            </a:r>
          </a:p>
          <a:p>
            <a:pPr>
              <a:lnSpc>
                <a:spcPct val="150000"/>
              </a:lnSpc>
            </a:pPr>
            <a:r>
              <a:rPr lang="en-IN" b="1" dirty="0" smtClean="0">
                <a:latin typeface="Calibri Light" panose="020F0302020204030204" pitchFamily="34" charset="0"/>
                <a:cs typeface="Calibri Light" panose="020F0302020204030204" pitchFamily="34" charset="0"/>
              </a:rPr>
              <a:t>Basic </a:t>
            </a:r>
            <a:r>
              <a:rPr lang="en-IN" b="1" dirty="0">
                <a:latin typeface="Calibri Light" panose="020F0302020204030204" pitchFamily="34" charset="0"/>
                <a:cs typeface="Calibri Light" panose="020F0302020204030204" pitchFamily="34" charset="0"/>
              </a:rPr>
              <a:t>POS System</a:t>
            </a:r>
            <a:r>
              <a:rPr lang="en-IN" dirty="0">
                <a:latin typeface="Calibri Light" panose="020F0302020204030204" pitchFamily="34" charset="0"/>
                <a:cs typeface="Calibri Light" panose="020F0302020204030204" pitchFamily="34" charset="0"/>
              </a:rPr>
              <a:t>: Simple Point of Sale (POS) systems where orders are entered into a basic computer system but with limited features</a:t>
            </a:r>
            <a:r>
              <a:rPr lang="en-IN" dirty="0" smtClean="0">
                <a:latin typeface="Calibri Light" panose="020F0302020204030204" pitchFamily="34" charset="0"/>
                <a:cs typeface="Calibri Light" panose="020F0302020204030204" pitchFamily="34" charset="0"/>
              </a:rPr>
              <a:t>.</a:t>
            </a:r>
          </a:p>
          <a:p>
            <a:pPr>
              <a:lnSpc>
                <a:spcPct val="150000"/>
              </a:lnSpc>
            </a:pPr>
            <a:r>
              <a:rPr lang="en-IN" b="1" dirty="0" smtClean="0">
                <a:latin typeface="Calibri Light" panose="020F0302020204030204" pitchFamily="34" charset="0"/>
                <a:cs typeface="Calibri Light" panose="020F0302020204030204" pitchFamily="34" charset="0"/>
              </a:rPr>
              <a:t>Limitations Prone </a:t>
            </a:r>
            <a:r>
              <a:rPr lang="en-IN" b="1" dirty="0">
                <a:latin typeface="Calibri Light" panose="020F0302020204030204" pitchFamily="34" charset="0"/>
                <a:cs typeface="Calibri Light" panose="020F0302020204030204" pitchFamily="34" charset="0"/>
              </a:rPr>
              <a:t>to Errors</a:t>
            </a:r>
            <a:r>
              <a:rPr lang="en-IN" dirty="0">
                <a:latin typeface="Calibri Light" panose="020F0302020204030204" pitchFamily="34" charset="0"/>
                <a:cs typeface="Calibri Light" panose="020F0302020204030204" pitchFamily="34" charset="0"/>
              </a:rPr>
              <a:t>: Manual entry can lead to errors</a:t>
            </a:r>
            <a:r>
              <a:rPr lang="en-IN" dirty="0" smtClean="0">
                <a:latin typeface="Calibri Light" panose="020F0302020204030204" pitchFamily="34" charset="0"/>
                <a:cs typeface="Calibri Light" panose="020F0302020204030204" pitchFamily="34" charset="0"/>
              </a:rPr>
              <a:t>.</a:t>
            </a:r>
          </a:p>
          <a:p>
            <a:pPr>
              <a:lnSpc>
                <a:spcPct val="150000"/>
              </a:lnSpc>
            </a:pPr>
            <a:r>
              <a:rPr lang="en-IN" dirty="0" smtClean="0">
                <a:latin typeface="Calibri Light" panose="020F0302020204030204" pitchFamily="34" charset="0"/>
                <a:cs typeface="Calibri Light" panose="020F0302020204030204" pitchFamily="34" charset="0"/>
              </a:rPr>
              <a:t>Inefficient</a:t>
            </a:r>
            <a:r>
              <a:rPr lang="en-IN" dirty="0">
                <a:latin typeface="Calibri Light" panose="020F0302020204030204" pitchFamily="34" charset="0"/>
                <a:cs typeface="Calibri Light" panose="020F0302020204030204" pitchFamily="34" charset="0"/>
              </a:rPr>
              <a:t>: Time-consuming for both staff and customers</a:t>
            </a:r>
            <a:r>
              <a:rPr lang="en-IN" dirty="0" smtClean="0">
                <a:latin typeface="Calibri Light" panose="020F0302020204030204" pitchFamily="34" charset="0"/>
                <a:cs typeface="Calibri Light" panose="020F0302020204030204" pitchFamily="34" charset="0"/>
              </a:rPr>
              <a:t>.</a:t>
            </a:r>
          </a:p>
          <a:p>
            <a:pPr>
              <a:lnSpc>
                <a:spcPct val="150000"/>
              </a:lnSpc>
            </a:pPr>
            <a:r>
              <a:rPr lang="en-IN" b="1" dirty="0" smtClean="0">
                <a:latin typeface="Calibri Light" panose="020F0302020204030204" pitchFamily="34" charset="0"/>
                <a:cs typeface="Calibri Light" panose="020F0302020204030204" pitchFamily="34" charset="0"/>
              </a:rPr>
              <a:t>Limited </a:t>
            </a:r>
            <a:r>
              <a:rPr lang="en-IN" b="1" dirty="0">
                <a:latin typeface="Calibri Light" panose="020F0302020204030204" pitchFamily="34" charset="0"/>
                <a:cs typeface="Calibri Light" panose="020F0302020204030204" pitchFamily="34" charset="0"/>
              </a:rPr>
              <a:t>Reporting</a:t>
            </a:r>
            <a:r>
              <a:rPr lang="en-IN" dirty="0">
                <a:latin typeface="Calibri Light" panose="020F0302020204030204" pitchFamily="34" charset="0"/>
                <a:cs typeface="Calibri Light" panose="020F0302020204030204" pitchFamily="34" charset="0"/>
              </a:rPr>
              <a:t>: Basic systems may not provide detailed sales reports or analytics</a:t>
            </a:r>
            <a:r>
              <a:rPr lang="en-IN" dirty="0" smtClean="0">
                <a:latin typeface="Calibri Light" panose="020F0302020204030204" pitchFamily="34" charset="0"/>
                <a:cs typeface="Calibri Light" panose="020F0302020204030204" pitchFamily="34" charset="0"/>
              </a:rPr>
              <a:t>.</a:t>
            </a:r>
          </a:p>
          <a:p>
            <a:pPr>
              <a:lnSpc>
                <a:spcPct val="150000"/>
              </a:lnSpc>
            </a:pPr>
            <a:r>
              <a:rPr lang="en-IN" b="1" dirty="0" smtClean="0">
                <a:latin typeface="Calibri Light" panose="020F0302020204030204" pitchFamily="34" charset="0"/>
                <a:cs typeface="Calibri Light" panose="020F0302020204030204" pitchFamily="34" charset="0"/>
              </a:rPr>
              <a:t>No </a:t>
            </a:r>
            <a:r>
              <a:rPr lang="en-IN" b="1" dirty="0">
                <a:latin typeface="Calibri Light" panose="020F0302020204030204" pitchFamily="34" charset="0"/>
                <a:cs typeface="Calibri Light" panose="020F0302020204030204" pitchFamily="34" charset="0"/>
              </a:rPr>
              <a:t>Integration</a:t>
            </a:r>
            <a:r>
              <a:rPr lang="en-IN" dirty="0">
                <a:latin typeface="Calibri Light" panose="020F0302020204030204" pitchFamily="34" charset="0"/>
                <a:cs typeface="Calibri Light" panose="020F0302020204030204" pitchFamily="34" charset="0"/>
              </a:rPr>
              <a:t>: Often lacks integration with other systems like inventory management, online ordering, or customer loyalty programs.</a:t>
            </a:r>
          </a:p>
        </p:txBody>
      </p:sp>
    </p:spTree>
    <p:extLst>
      <p:ext uri="{BB962C8B-B14F-4D97-AF65-F5344CB8AC3E}">
        <p14:creationId xmlns:p14="http://schemas.microsoft.com/office/powerpoint/2010/main" val="87023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2401" y="167829"/>
            <a:ext cx="510139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PROPOSED SYSTEM</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2620371" y="891059"/>
            <a:ext cx="9571629" cy="4708981"/>
          </a:xfrm>
          <a:prstGeom prst="rect">
            <a:avLst/>
          </a:prstGeom>
        </p:spPr>
        <p:txBody>
          <a:bodyPr wrap="square">
            <a:spAutoFit/>
          </a:bodyPr>
          <a:lstStyle/>
          <a:p>
            <a:pPr>
              <a:lnSpc>
                <a:spcPct val="150000"/>
              </a:lnSpc>
            </a:pPr>
            <a:r>
              <a:rPr lang="en-IN" dirty="0" smtClean="0">
                <a:latin typeface="Calibri Light" panose="020F0302020204030204" pitchFamily="34" charset="0"/>
                <a:cs typeface="Calibri Light" panose="020F0302020204030204" pitchFamily="34" charset="0"/>
              </a:rPr>
              <a:t> </a:t>
            </a:r>
            <a:r>
              <a:rPr lang="en-IN" sz="2000" dirty="0">
                <a:latin typeface="Calibri Light" panose="020F0302020204030204" pitchFamily="34" charset="0"/>
                <a:cs typeface="Calibri Light" panose="020F0302020204030204" pitchFamily="34" charset="0"/>
              </a:rPr>
              <a:t>It includes</a:t>
            </a:r>
            <a:r>
              <a:rPr lang="en-IN" sz="2000" dirty="0" smtClean="0">
                <a:latin typeface="Calibri Light" panose="020F0302020204030204" pitchFamily="34" charset="0"/>
                <a:cs typeface="Calibri Light" panose="020F0302020204030204" pitchFamily="34" charset="0"/>
              </a:rPr>
              <a:t>:</a:t>
            </a:r>
          </a:p>
          <a:p>
            <a:pPr>
              <a:lnSpc>
                <a:spcPct val="150000"/>
              </a:lnSpc>
            </a:pPr>
            <a:r>
              <a:rPr lang="en-IN" b="1" dirty="0" smtClean="0">
                <a:latin typeface="Calibri Light" panose="020F0302020204030204" pitchFamily="34" charset="0"/>
                <a:cs typeface="Calibri Light" panose="020F0302020204030204" pitchFamily="34" charset="0"/>
              </a:rPr>
              <a:t>Automated </a:t>
            </a:r>
            <a:r>
              <a:rPr lang="en-IN" b="1" dirty="0">
                <a:latin typeface="Calibri Light" panose="020F0302020204030204" pitchFamily="34" charset="0"/>
                <a:cs typeface="Calibri Light" panose="020F0302020204030204" pitchFamily="34" charset="0"/>
              </a:rPr>
              <a:t>Order Taking</a:t>
            </a:r>
            <a:r>
              <a:rPr lang="en-IN" dirty="0">
                <a:latin typeface="Calibri Light" panose="020F0302020204030204" pitchFamily="34" charset="0"/>
                <a:cs typeface="Calibri Light" panose="020F0302020204030204" pitchFamily="34" charset="0"/>
              </a:rPr>
              <a:t>: Orders can be taken via a digital interface, such as tablets or kiosks</a:t>
            </a:r>
            <a:r>
              <a:rPr lang="en-IN" dirty="0" smtClean="0">
                <a:latin typeface="Calibri Light" panose="020F0302020204030204" pitchFamily="34" charset="0"/>
                <a:cs typeface="Calibri Light" panose="020F0302020204030204" pitchFamily="34" charset="0"/>
              </a:rPr>
              <a:t>.</a:t>
            </a:r>
          </a:p>
          <a:p>
            <a:pPr>
              <a:lnSpc>
                <a:spcPct val="150000"/>
              </a:lnSpc>
            </a:pPr>
            <a:r>
              <a:rPr lang="en-IN" b="1" dirty="0" smtClean="0">
                <a:latin typeface="Calibri Light" panose="020F0302020204030204" pitchFamily="34" charset="0"/>
                <a:cs typeface="Calibri Light" panose="020F0302020204030204" pitchFamily="34" charset="0"/>
              </a:rPr>
              <a:t>Online </a:t>
            </a:r>
            <a:r>
              <a:rPr lang="en-IN" b="1" dirty="0">
                <a:latin typeface="Calibri Light" panose="020F0302020204030204" pitchFamily="34" charset="0"/>
                <a:cs typeface="Calibri Light" panose="020F0302020204030204" pitchFamily="34" charset="0"/>
              </a:rPr>
              <a:t>Ordering</a:t>
            </a:r>
            <a:r>
              <a:rPr lang="en-IN" dirty="0">
                <a:latin typeface="Calibri Light" panose="020F0302020204030204" pitchFamily="34" charset="0"/>
                <a:cs typeface="Calibri Light" panose="020F0302020204030204" pitchFamily="34" charset="0"/>
              </a:rPr>
              <a:t>: Customers can place orders online through a web application</a:t>
            </a:r>
            <a:r>
              <a:rPr lang="en-IN" dirty="0" smtClean="0">
                <a:latin typeface="Calibri Light" panose="020F0302020204030204" pitchFamily="34" charset="0"/>
                <a:cs typeface="Calibri Light" panose="020F0302020204030204" pitchFamily="34" charset="0"/>
              </a:rPr>
              <a:t>.</a:t>
            </a:r>
          </a:p>
          <a:p>
            <a:pPr>
              <a:lnSpc>
                <a:spcPct val="150000"/>
              </a:lnSpc>
            </a:pPr>
            <a:r>
              <a:rPr lang="en-IN" b="1" dirty="0" smtClean="0">
                <a:latin typeface="Calibri Light" panose="020F0302020204030204" pitchFamily="34" charset="0"/>
                <a:cs typeface="Calibri Light" panose="020F0302020204030204" pitchFamily="34" charset="0"/>
              </a:rPr>
              <a:t>Integration </a:t>
            </a:r>
            <a:r>
              <a:rPr lang="en-IN" b="1" dirty="0">
                <a:latin typeface="Calibri Light" panose="020F0302020204030204" pitchFamily="34" charset="0"/>
                <a:cs typeface="Calibri Light" panose="020F0302020204030204" pitchFamily="34" charset="0"/>
              </a:rPr>
              <a:t>with Other Systems</a:t>
            </a:r>
            <a:r>
              <a:rPr lang="en-IN" dirty="0">
                <a:latin typeface="Calibri Light" panose="020F0302020204030204" pitchFamily="34" charset="0"/>
                <a:cs typeface="Calibri Light" panose="020F0302020204030204" pitchFamily="34" charset="0"/>
              </a:rPr>
              <a:t>: Inventory management, CRM, and analytics tools are integrated</a:t>
            </a:r>
            <a:r>
              <a:rPr lang="en-IN" dirty="0" smtClean="0">
                <a:latin typeface="Calibri Light" panose="020F0302020204030204" pitchFamily="34" charset="0"/>
                <a:cs typeface="Calibri Light" panose="020F0302020204030204" pitchFamily="34" charset="0"/>
              </a:rPr>
              <a:t>.</a:t>
            </a:r>
          </a:p>
          <a:p>
            <a:pPr>
              <a:lnSpc>
                <a:spcPct val="150000"/>
              </a:lnSpc>
            </a:pPr>
            <a:r>
              <a:rPr lang="en-IN" dirty="0" smtClean="0">
                <a:latin typeface="Calibri Light" panose="020F0302020204030204" pitchFamily="34" charset="0"/>
                <a:cs typeface="Calibri Light" panose="020F0302020204030204" pitchFamily="34" charset="0"/>
              </a:rPr>
              <a:t>Enhanced </a:t>
            </a:r>
            <a:r>
              <a:rPr lang="en-IN" dirty="0">
                <a:latin typeface="Calibri Light" panose="020F0302020204030204" pitchFamily="34" charset="0"/>
                <a:cs typeface="Calibri Light" panose="020F0302020204030204" pitchFamily="34" charset="0"/>
              </a:rPr>
              <a:t>Reporting and Analytics: Detailed sales reports, customer insights, and operational </a:t>
            </a:r>
            <a:r>
              <a:rPr lang="en-IN" dirty="0" smtClean="0">
                <a:latin typeface="Calibri Light" panose="020F0302020204030204" pitchFamily="34" charset="0"/>
                <a:cs typeface="Calibri Light" panose="020F0302020204030204" pitchFamily="34" charset="0"/>
              </a:rPr>
              <a:t>metrics</a:t>
            </a:r>
          </a:p>
          <a:p>
            <a:pPr>
              <a:lnSpc>
                <a:spcPct val="150000"/>
              </a:lnSpc>
            </a:pPr>
            <a:r>
              <a:rPr lang="en-IN" b="1" dirty="0" smtClean="0">
                <a:latin typeface="Calibri Light" panose="020F0302020204030204" pitchFamily="34" charset="0"/>
                <a:cs typeface="Calibri Light" panose="020F0302020204030204" pitchFamily="34" charset="0"/>
              </a:rPr>
              <a:t>Improved </a:t>
            </a:r>
            <a:r>
              <a:rPr lang="en-IN" b="1" dirty="0">
                <a:latin typeface="Calibri Light" panose="020F0302020204030204" pitchFamily="34" charset="0"/>
                <a:cs typeface="Calibri Light" panose="020F0302020204030204" pitchFamily="34" charset="0"/>
              </a:rPr>
              <a:t>User Experience</a:t>
            </a:r>
            <a:r>
              <a:rPr lang="en-IN" dirty="0">
                <a:latin typeface="Calibri Light" panose="020F0302020204030204" pitchFamily="34" charset="0"/>
                <a:cs typeface="Calibri Light" panose="020F0302020204030204" pitchFamily="34" charset="0"/>
              </a:rPr>
              <a:t>: A more intuitive and efficient ordering process for both staff and customers</a:t>
            </a:r>
            <a:r>
              <a:rPr lang="en-IN" dirty="0" smtClean="0">
                <a:latin typeface="Calibri Light" panose="020F0302020204030204" pitchFamily="34" charset="0"/>
                <a:cs typeface="Calibri Light" panose="020F0302020204030204" pitchFamily="34" charset="0"/>
              </a:rPr>
              <a:t>.</a:t>
            </a:r>
          </a:p>
          <a:p>
            <a:pPr>
              <a:lnSpc>
                <a:spcPct val="150000"/>
              </a:lnSpc>
            </a:pPr>
            <a:r>
              <a:rPr lang="en-IN" b="1" dirty="0" smtClean="0">
                <a:latin typeface="Calibri Light" panose="020F0302020204030204" pitchFamily="34" charset="0"/>
                <a:cs typeface="Calibri Light" panose="020F0302020204030204" pitchFamily="34" charset="0"/>
              </a:rPr>
              <a:t>Features </a:t>
            </a:r>
            <a:r>
              <a:rPr lang="en-IN" b="1" dirty="0">
                <a:latin typeface="Calibri Light" panose="020F0302020204030204" pitchFamily="34" charset="0"/>
                <a:cs typeface="Calibri Light" panose="020F0302020204030204" pitchFamily="34" charset="0"/>
              </a:rPr>
              <a:t>and </a:t>
            </a:r>
            <a:r>
              <a:rPr lang="en-IN" b="1" dirty="0" err="1">
                <a:latin typeface="Calibri Light" panose="020F0302020204030204" pitchFamily="34" charset="0"/>
                <a:cs typeface="Calibri Light" panose="020F0302020204030204" pitchFamily="34" charset="0"/>
              </a:rPr>
              <a:t>ComponentsUser</a:t>
            </a:r>
            <a:r>
              <a:rPr lang="en-IN" b="1" dirty="0">
                <a:latin typeface="Calibri Light" panose="020F0302020204030204" pitchFamily="34" charset="0"/>
                <a:cs typeface="Calibri Light" panose="020F0302020204030204" pitchFamily="34" charset="0"/>
              </a:rPr>
              <a:t> Interface</a:t>
            </a:r>
            <a:r>
              <a:rPr lang="en-IN" dirty="0" smtClean="0">
                <a:latin typeface="Calibri Light" panose="020F0302020204030204" pitchFamily="34" charset="0"/>
                <a:cs typeface="Calibri Light" panose="020F0302020204030204" pitchFamily="34" charset="0"/>
              </a:rPr>
              <a:t>:</a:t>
            </a:r>
          </a:p>
          <a:p>
            <a:pPr>
              <a:lnSpc>
                <a:spcPct val="150000"/>
              </a:lnSpc>
            </a:pPr>
            <a:r>
              <a:rPr lang="en-IN" b="1" dirty="0" smtClean="0">
                <a:latin typeface="Calibri Light" panose="020F0302020204030204" pitchFamily="34" charset="0"/>
                <a:cs typeface="Calibri Light" panose="020F0302020204030204" pitchFamily="34" charset="0"/>
              </a:rPr>
              <a:t>Desktop </a:t>
            </a:r>
            <a:r>
              <a:rPr lang="en-IN" b="1" dirty="0">
                <a:latin typeface="Calibri Light" panose="020F0302020204030204" pitchFamily="34" charset="0"/>
                <a:cs typeface="Calibri Light" panose="020F0302020204030204" pitchFamily="34" charset="0"/>
              </a:rPr>
              <a:t>Application: </a:t>
            </a:r>
            <a:r>
              <a:rPr lang="en-IN" dirty="0">
                <a:latin typeface="Calibri Light" panose="020F0302020204030204" pitchFamily="34" charset="0"/>
                <a:cs typeface="Calibri Light" panose="020F0302020204030204" pitchFamily="34" charset="0"/>
              </a:rPr>
              <a:t>Java Swing or </a:t>
            </a:r>
            <a:r>
              <a:rPr lang="en-IN" dirty="0" err="1">
                <a:latin typeface="Calibri Light" panose="020F0302020204030204" pitchFamily="34" charset="0"/>
                <a:cs typeface="Calibri Light" panose="020F0302020204030204" pitchFamily="34" charset="0"/>
              </a:rPr>
              <a:t>JavaFX</a:t>
            </a:r>
            <a:r>
              <a:rPr lang="en-IN" dirty="0">
                <a:latin typeface="Calibri Light" panose="020F0302020204030204" pitchFamily="34" charset="0"/>
                <a:cs typeface="Calibri Light" panose="020F0302020204030204" pitchFamily="34" charset="0"/>
              </a:rPr>
              <a:t> for the local POS system</a:t>
            </a:r>
            <a:r>
              <a:rPr lang="en-IN" dirty="0" smtClean="0">
                <a:latin typeface="Calibri Light" panose="020F0302020204030204" pitchFamily="34" charset="0"/>
                <a:cs typeface="Calibri Light" panose="020F0302020204030204" pitchFamily="34" charset="0"/>
              </a:rPr>
              <a:t>.</a:t>
            </a:r>
          </a:p>
          <a:p>
            <a:pPr>
              <a:lnSpc>
                <a:spcPct val="150000"/>
              </a:lnSpc>
            </a:pPr>
            <a:r>
              <a:rPr lang="en-IN" b="1" dirty="0" smtClean="0">
                <a:latin typeface="Calibri Light" panose="020F0302020204030204" pitchFamily="34" charset="0"/>
                <a:cs typeface="Calibri Light" panose="020F0302020204030204" pitchFamily="34" charset="0"/>
              </a:rPr>
              <a:t>Efficiency: </a:t>
            </a:r>
            <a:r>
              <a:rPr lang="en-IN" dirty="0" smtClean="0">
                <a:latin typeface="Calibri Light" panose="020F0302020204030204" pitchFamily="34" charset="0"/>
                <a:cs typeface="Calibri Light" panose="020F0302020204030204" pitchFamily="34" charset="0"/>
              </a:rPr>
              <a:t>Speeds up the ordering </a:t>
            </a:r>
            <a:r>
              <a:rPr lang="en-IN" dirty="0" err="1" smtClean="0">
                <a:latin typeface="Calibri Light" panose="020F0302020204030204" pitchFamily="34" charset="0"/>
                <a:cs typeface="Calibri Light" panose="020F0302020204030204" pitchFamily="34" charset="0"/>
              </a:rPr>
              <a:t>process.Integration</a:t>
            </a:r>
            <a:r>
              <a:rPr lang="en-IN" dirty="0" smtClean="0">
                <a:latin typeface="Calibri Light" panose="020F0302020204030204" pitchFamily="34" charset="0"/>
                <a:cs typeface="Calibri Light" panose="020F0302020204030204" pitchFamily="34" charset="0"/>
              </a:rPr>
              <a:t>: Seamlessly integrates with other systems.</a:t>
            </a:r>
          </a:p>
          <a:p>
            <a:pPr>
              <a:lnSpc>
                <a:spcPct val="150000"/>
              </a:lnSpc>
            </a:pPr>
            <a:r>
              <a:rPr lang="en-IN" b="1" dirty="0" smtClean="0">
                <a:latin typeface="Calibri Light" panose="020F0302020204030204" pitchFamily="34" charset="0"/>
                <a:cs typeface="Calibri Light" panose="020F0302020204030204" pitchFamily="34" charset="0"/>
              </a:rPr>
              <a:t>Data </a:t>
            </a:r>
            <a:r>
              <a:rPr lang="en-IN" b="1" dirty="0">
                <a:latin typeface="Calibri Light" panose="020F0302020204030204" pitchFamily="34" charset="0"/>
                <a:cs typeface="Calibri Light" panose="020F0302020204030204" pitchFamily="34" charset="0"/>
              </a:rPr>
              <a:t>Insights</a:t>
            </a:r>
            <a:r>
              <a:rPr lang="en-IN" dirty="0">
                <a:latin typeface="Calibri Light" panose="020F0302020204030204" pitchFamily="34" charset="0"/>
                <a:cs typeface="Calibri Light" panose="020F0302020204030204" pitchFamily="34" charset="0"/>
              </a:rPr>
              <a:t>: Provides valuable insights through detailed reports</a:t>
            </a:r>
            <a:r>
              <a:rPr lang="en-IN" dirty="0" smtClean="0">
                <a:latin typeface="Calibri Light" panose="020F0302020204030204" pitchFamily="34" charset="0"/>
                <a:cs typeface="Calibri Light" panose="020F0302020204030204" pitchFamily="34" charset="0"/>
              </a:rPr>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4779"/>
          <a:stretch/>
        </p:blipFill>
        <p:spPr>
          <a:xfrm>
            <a:off x="9074551" y="5199546"/>
            <a:ext cx="2695575" cy="1444871"/>
          </a:xfrm>
          <a:prstGeom prst="rect">
            <a:avLst/>
          </a:prstGeom>
          <a:ln>
            <a:noFill/>
          </a:ln>
          <a:effectLst>
            <a:glow rad="228600">
              <a:schemeClr val="accent5">
                <a:satMod val="175000"/>
                <a:alpha val="40000"/>
              </a:schemeClr>
            </a:glow>
            <a:softEdge rad="112500"/>
          </a:effectLst>
        </p:spPr>
      </p:pic>
    </p:spTree>
    <p:extLst>
      <p:ext uri="{BB962C8B-B14F-4D97-AF65-F5344CB8AC3E}">
        <p14:creationId xmlns:p14="http://schemas.microsoft.com/office/powerpoint/2010/main" val="385265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5980" y="337361"/>
            <a:ext cx="5244064"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APPROACH TO WORK FOR PROPOSED SYSTEM</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4299046" y="808630"/>
            <a:ext cx="5076966" cy="5584606"/>
          </a:xfrm>
          <a:prstGeom prst="rect">
            <a:avLst/>
          </a:prstGeom>
        </p:spPr>
        <p:txBody>
          <a:bodyPr wrap="square">
            <a:spAutoFit/>
          </a:bodyPr>
          <a:lstStyle/>
          <a:p>
            <a:pPr>
              <a:lnSpc>
                <a:spcPct val="150000"/>
              </a:lnSpc>
            </a:pPr>
            <a:endParaRPr lang="en-IN" sz="2000" dirty="0" smtClean="0">
              <a:latin typeface="Calibri Light" panose="020F0302020204030204" pitchFamily="34" charset="0"/>
              <a:cs typeface="Calibri Light" panose="020F0302020204030204" pitchFamily="34" charset="0"/>
            </a:endParaRPr>
          </a:p>
          <a:p>
            <a:pPr marL="342900" indent="-342900">
              <a:lnSpc>
                <a:spcPct val="150000"/>
              </a:lnSpc>
              <a:buAutoNum type="arabicPeriod"/>
            </a:pPr>
            <a:r>
              <a:rPr lang="en-IN" sz="2000" dirty="0" smtClean="0">
                <a:latin typeface="Calibri Light" panose="020F0302020204030204" pitchFamily="34" charset="0"/>
                <a:cs typeface="Calibri Light" panose="020F0302020204030204" pitchFamily="34" charset="0"/>
              </a:rPr>
              <a:t>Requirement </a:t>
            </a:r>
            <a:r>
              <a:rPr lang="en-IN" sz="2000" dirty="0" smtClean="0">
                <a:latin typeface="Calibri Light" panose="020F0302020204030204" pitchFamily="34" charset="0"/>
                <a:cs typeface="Calibri Light" panose="020F0302020204030204" pitchFamily="34" charset="0"/>
              </a:rPr>
              <a:t>Analysis</a:t>
            </a:r>
            <a:endParaRPr lang="en-IN" sz="2000" dirty="0" smtClean="0">
              <a:latin typeface="Calibri Light" panose="020F0302020204030204" pitchFamily="34" charset="0"/>
              <a:cs typeface="Calibri Light" panose="020F0302020204030204" pitchFamily="34" charset="0"/>
            </a:endParaRPr>
          </a:p>
          <a:p>
            <a:pPr marL="342900" indent="-342900">
              <a:lnSpc>
                <a:spcPct val="150000"/>
              </a:lnSpc>
              <a:buAutoNum type="arabicPeriod"/>
            </a:pPr>
            <a:r>
              <a:rPr lang="en-IN" sz="2000" dirty="0" smtClean="0">
                <a:latin typeface="Calibri Light" panose="020F0302020204030204" pitchFamily="34" charset="0"/>
                <a:cs typeface="Calibri Light" panose="020F0302020204030204" pitchFamily="34" charset="0"/>
              </a:rPr>
              <a:t>System Design</a:t>
            </a:r>
          </a:p>
          <a:p>
            <a:pPr marL="342900" indent="-342900">
              <a:lnSpc>
                <a:spcPct val="150000"/>
              </a:lnSpc>
              <a:buAutoNum type="arabicPeriod"/>
            </a:pPr>
            <a:r>
              <a:rPr lang="en-IN" sz="2000" dirty="0" smtClean="0">
                <a:latin typeface="Calibri Light" panose="020F0302020204030204" pitchFamily="34" charset="0"/>
                <a:cs typeface="Calibri Light" panose="020F0302020204030204" pitchFamily="34" charset="0"/>
              </a:rPr>
              <a:t>Technology Stack Selection</a:t>
            </a:r>
          </a:p>
          <a:p>
            <a:pPr>
              <a:lnSpc>
                <a:spcPct val="150000"/>
              </a:lnSpc>
            </a:pPr>
            <a:r>
              <a:rPr lang="en-IN" sz="2000" dirty="0" smtClean="0">
                <a:latin typeface="Calibri Light" panose="020F0302020204030204" pitchFamily="34" charset="0"/>
                <a:cs typeface="Calibri Light" panose="020F0302020204030204" pitchFamily="34" charset="0"/>
              </a:rPr>
              <a:t>4. Modular Development</a:t>
            </a:r>
          </a:p>
          <a:p>
            <a:pPr>
              <a:lnSpc>
                <a:spcPct val="150000"/>
              </a:lnSpc>
            </a:pPr>
            <a:r>
              <a:rPr lang="en-IN" sz="2000" dirty="0" smtClean="0">
                <a:latin typeface="Calibri Light" panose="020F0302020204030204" pitchFamily="34" charset="0"/>
                <a:cs typeface="Calibri Light" panose="020F0302020204030204" pitchFamily="34" charset="0"/>
              </a:rPr>
              <a:t>5. Agile Methodology</a:t>
            </a:r>
          </a:p>
          <a:p>
            <a:pPr>
              <a:lnSpc>
                <a:spcPct val="150000"/>
              </a:lnSpc>
            </a:pPr>
            <a:r>
              <a:rPr lang="en-IN" sz="2000" dirty="0" smtClean="0">
                <a:latin typeface="Calibri Light" panose="020F0302020204030204" pitchFamily="34" charset="0"/>
                <a:cs typeface="Calibri Light" panose="020F0302020204030204" pitchFamily="34" charset="0"/>
              </a:rPr>
              <a:t>6. Version Control</a:t>
            </a:r>
          </a:p>
          <a:p>
            <a:pPr>
              <a:lnSpc>
                <a:spcPct val="150000"/>
              </a:lnSpc>
            </a:pPr>
            <a:r>
              <a:rPr lang="en-IN" sz="2000" dirty="0" smtClean="0">
                <a:latin typeface="Calibri Light" panose="020F0302020204030204" pitchFamily="34" charset="0"/>
                <a:cs typeface="Calibri Light" panose="020F0302020204030204" pitchFamily="34" charset="0"/>
              </a:rPr>
              <a:t>7. Testing</a:t>
            </a:r>
          </a:p>
          <a:p>
            <a:pPr>
              <a:lnSpc>
                <a:spcPct val="150000"/>
              </a:lnSpc>
            </a:pPr>
            <a:r>
              <a:rPr lang="en-IN" sz="2000" dirty="0" smtClean="0">
                <a:latin typeface="Calibri Light" panose="020F0302020204030204" pitchFamily="34" charset="0"/>
                <a:cs typeface="Calibri Light" panose="020F0302020204030204" pitchFamily="34" charset="0"/>
              </a:rPr>
              <a:t>8. Deployment</a:t>
            </a:r>
          </a:p>
          <a:p>
            <a:pPr>
              <a:lnSpc>
                <a:spcPct val="150000"/>
              </a:lnSpc>
            </a:pPr>
            <a:r>
              <a:rPr lang="en-IN" sz="2000" dirty="0" smtClean="0">
                <a:latin typeface="Calibri Light" panose="020F0302020204030204" pitchFamily="34" charset="0"/>
                <a:cs typeface="Calibri Light" panose="020F0302020204030204" pitchFamily="34" charset="0"/>
              </a:rPr>
              <a:t>9. Maintenance and Support </a:t>
            </a:r>
          </a:p>
          <a:p>
            <a:pPr>
              <a:lnSpc>
                <a:spcPct val="150000"/>
              </a:lnSpc>
            </a:pPr>
            <a:r>
              <a:rPr lang="en-IN" sz="2000" dirty="0" smtClean="0">
                <a:latin typeface="Calibri Light" panose="020F0302020204030204" pitchFamily="34" charset="0"/>
                <a:cs typeface="Calibri Light" panose="020F0302020204030204" pitchFamily="34" charset="0"/>
              </a:rPr>
              <a:t>10. Documentation</a:t>
            </a:r>
          </a:p>
          <a:p>
            <a:pPr>
              <a:lnSpc>
                <a:spcPct val="150000"/>
              </a:lnSpc>
            </a:pPr>
            <a:r>
              <a:rPr lang="en-IN" sz="2000" dirty="0" smtClean="0">
                <a:latin typeface="Calibri Light" panose="020F0302020204030204" pitchFamily="34" charset="0"/>
                <a:cs typeface="Calibri Light" panose="020F0302020204030204" pitchFamily="34" charset="0"/>
              </a:rPr>
              <a:t>11. Continuous Improvement</a:t>
            </a:r>
          </a:p>
        </p:txBody>
      </p:sp>
    </p:spTree>
    <p:extLst>
      <p:ext uri="{BB962C8B-B14F-4D97-AF65-F5344CB8AC3E}">
        <p14:creationId xmlns:p14="http://schemas.microsoft.com/office/powerpoint/2010/main" val="299837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3695" y="241826"/>
            <a:ext cx="3773790" cy="369332"/>
          </a:xfrm>
          <a:prstGeom prst="rect">
            <a:avLst/>
          </a:prstGeom>
        </p:spPr>
        <p:txBody>
          <a:bodyPr wrap="none">
            <a:spAutoFit/>
          </a:bodyPr>
          <a:lstStyle/>
          <a:p>
            <a:r>
              <a:rPr lang="en-IN" b="1" dirty="0" smtClean="0"/>
              <a:t>Coding Language  &amp; Database :</a:t>
            </a:r>
            <a:endParaRPr lang="en-IN" b="1" dirty="0"/>
          </a:p>
        </p:txBody>
      </p:sp>
      <p:sp>
        <p:nvSpPr>
          <p:cNvPr id="3" name="Rectangle 2"/>
          <p:cNvSpPr/>
          <p:nvPr/>
        </p:nvSpPr>
        <p:spPr>
          <a:xfrm>
            <a:off x="3988650" y="925057"/>
            <a:ext cx="5769499" cy="5450851"/>
          </a:xfrm>
          <a:prstGeom prst="rect">
            <a:avLst/>
          </a:prstGeom>
        </p:spPr>
        <p:txBody>
          <a:bodyPr wrap="square">
            <a:spAutoFit/>
          </a:bodyPr>
          <a:lstStyle/>
          <a:p>
            <a:pPr>
              <a:lnSpc>
                <a:spcPct val="150000"/>
              </a:lnSpc>
            </a:pPr>
            <a:r>
              <a:rPr lang="en-US" b="1" dirty="0" smtClean="0">
                <a:latin typeface="Calibri Light" panose="020F0302020204030204" pitchFamily="34" charset="0"/>
                <a:cs typeface="Calibri Light" panose="020F0302020204030204" pitchFamily="34" charset="0"/>
              </a:rPr>
              <a:t>Java:</a:t>
            </a:r>
          </a:p>
          <a:p>
            <a:pPr lvl="1">
              <a:lnSpc>
                <a:spcPct val="150000"/>
              </a:lnSpc>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Advanced Java </a:t>
            </a:r>
          </a:p>
          <a:p>
            <a:pPr lvl="1">
              <a:lnSpc>
                <a:spcPct val="150000"/>
              </a:lnSpc>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Java Swing:</a:t>
            </a:r>
          </a:p>
          <a:p>
            <a:pPr lvl="1">
              <a:lnSpc>
                <a:spcPct val="150000"/>
              </a:lnSpc>
              <a:buFont typeface="Arial" panose="020B0604020202020204" pitchFamily="34" charset="0"/>
              <a:buChar char="•"/>
            </a:pPr>
            <a:r>
              <a:rPr lang="en-US" smtClean="0">
                <a:latin typeface="Calibri Light" panose="020F0302020204030204" pitchFamily="34" charset="0"/>
                <a:cs typeface="Calibri Light" panose="020F0302020204030204" pitchFamily="34" charset="0"/>
              </a:rPr>
              <a:t>Net Beans </a:t>
            </a:r>
            <a:r>
              <a:rPr lang="en-US" dirty="0" smtClean="0">
                <a:latin typeface="Calibri Light" panose="020F0302020204030204" pitchFamily="34" charset="0"/>
                <a:cs typeface="Calibri Light" panose="020F0302020204030204" pitchFamily="34" charset="0"/>
              </a:rPr>
              <a:t>IDE </a:t>
            </a:r>
          </a:p>
          <a:p>
            <a:pPr lvl="1">
              <a:lnSpc>
                <a:spcPct val="150000"/>
              </a:lnSpc>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Key Java Libraries and Technologies Used</a:t>
            </a:r>
          </a:p>
          <a:p>
            <a:pPr lvl="1">
              <a:lnSpc>
                <a:spcPct val="150000"/>
              </a:lnSpc>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Java AWT (Abstract Window Toolkit):</a:t>
            </a:r>
          </a:p>
          <a:p>
            <a:pPr lvl="1">
              <a:lnSpc>
                <a:spcPct val="150000"/>
              </a:lnSpc>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Java Swing</a:t>
            </a:r>
          </a:p>
          <a:p>
            <a:pPr lvl="1">
              <a:lnSpc>
                <a:spcPct val="150000"/>
              </a:lnSpc>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Java JDBC (Java Database Connectivity)</a:t>
            </a:r>
          </a:p>
          <a:p>
            <a:pPr>
              <a:lnSpc>
                <a:spcPct val="150000"/>
              </a:lnSpc>
            </a:pPr>
            <a:endParaRPr lang="en-US" dirty="0" smtClean="0">
              <a:latin typeface="Calibri Light" panose="020F0302020204030204" pitchFamily="34" charset="0"/>
              <a:cs typeface="Calibri Light" panose="020F0302020204030204" pitchFamily="34" charset="0"/>
            </a:endParaRPr>
          </a:p>
          <a:p>
            <a:pPr>
              <a:lnSpc>
                <a:spcPct val="150000"/>
              </a:lnSpc>
              <a:buFont typeface="Arial" panose="020B0604020202020204" pitchFamily="34" charset="0"/>
              <a:buChar char="•"/>
            </a:pPr>
            <a:r>
              <a:rPr lang="en-US" b="1" dirty="0" smtClean="0">
                <a:latin typeface="Calibri Light" panose="020F0302020204030204" pitchFamily="34" charset="0"/>
                <a:cs typeface="Calibri Light" panose="020F0302020204030204" pitchFamily="34" charset="0"/>
              </a:rPr>
              <a:t>Database:</a:t>
            </a:r>
          </a:p>
          <a:p>
            <a:pPr>
              <a:lnSpc>
                <a:spcPct val="150000"/>
              </a:lnSpc>
            </a:pPr>
            <a:r>
              <a:rPr lang="en-US" dirty="0" smtClean="0">
                <a:latin typeface="Calibri Light" panose="020F0302020204030204" pitchFamily="34" charset="0"/>
                <a:cs typeface="Calibri Light" panose="020F0302020204030204" pitchFamily="34" charset="0"/>
              </a:rPr>
              <a:t>	MySQL</a:t>
            </a:r>
          </a:p>
          <a:p>
            <a:pPr lvl="1">
              <a:lnSpc>
                <a:spcPct val="150000"/>
              </a:lnSpc>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Relational Database Management System (RDBMS)</a:t>
            </a:r>
          </a:p>
          <a:p>
            <a:pPr>
              <a:lnSpc>
                <a:spcPct val="150000"/>
              </a:lnSpc>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 	Integration with Java</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8045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DFF5EC-932B-327C-D1FE-87ED5A5A6672}"/>
              </a:ext>
            </a:extLst>
          </p:cNvPr>
          <p:cNvSpPr txBox="1">
            <a:spLocks/>
          </p:cNvSpPr>
          <p:nvPr/>
        </p:nvSpPr>
        <p:spPr>
          <a:xfrm>
            <a:off x="5485513" y="232013"/>
            <a:ext cx="2143585" cy="68238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chemeClr val="tx1"/>
                </a:solidFill>
                <a:latin typeface="Times New Roman" panose="02020603050405020304" pitchFamily="18" charset="0"/>
                <a:ea typeface="+mn-ea"/>
                <a:cs typeface="Times New Roman" panose="02020603050405020304" pitchFamily="18" charset="0"/>
              </a:rPr>
              <a:t>OUTPUTS</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006220" y="709684"/>
            <a:ext cx="10058400" cy="5657850"/>
          </a:xfrm>
          <a:prstGeom prst="roundRect">
            <a:avLst>
              <a:gd name="adj" fmla="val 8594"/>
            </a:avLst>
          </a:prstGeom>
          <a:solidFill>
            <a:srgbClr val="FFFFFF">
              <a:shade val="85000"/>
            </a:srgbClr>
          </a:solidFill>
          <a:ln>
            <a:noFill/>
          </a:ln>
          <a:effectLst>
            <a:glow rad="63500">
              <a:schemeClr val="accent5">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295535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0258" y="311623"/>
            <a:ext cx="4547936"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447409" y="830676"/>
            <a:ext cx="8860952" cy="5450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endParaRPr lang="en-US" dirty="0">
              <a:latin typeface="Calibri Light" panose="020F0302020204030204" pitchFamily="34" charset="0"/>
              <a:cs typeface="Calibri Light" panose="020F0302020204030204" pitchFamily="34" charset="0"/>
            </a:endParaRPr>
          </a:p>
          <a:p>
            <a:pPr lvl="0" eaLnBrk="0" fontAlgn="base" hangingPunct="0">
              <a:lnSpc>
                <a:spcPct val="150000"/>
              </a:lnSpc>
              <a:spcBef>
                <a:spcPct val="0"/>
              </a:spcBef>
              <a:spcAft>
                <a:spcPct val="0"/>
              </a:spcAft>
              <a:buFontTx/>
              <a:buChar char="•"/>
            </a:pPr>
            <a:r>
              <a:rPr lang="en-US" dirty="0" smtClean="0">
                <a:latin typeface="Calibri Light" panose="020F0302020204030204" pitchFamily="34" charset="0"/>
                <a:cs typeface="Calibri Light" panose="020F0302020204030204" pitchFamily="34" charset="0"/>
              </a:rPr>
              <a:t>Li</a:t>
            </a:r>
            <a:r>
              <a:rPr lang="en-US" dirty="0">
                <a:latin typeface="Calibri Light" panose="020F0302020204030204" pitchFamily="34" charset="0"/>
                <a:cs typeface="Calibri Light" panose="020F0302020204030204" pitchFamily="34" charset="0"/>
              </a:rPr>
              <a:t>, J., &amp; Zhang, W. (2022). "AI and Machine Learning in the Cafe Industry: Future Trends </a:t>
            </a:r>
            <a:r>
              <a:rPr lang="en-US" dirty="0" smtClean="0">
                <a:latin typeface="Calibri Light" panose="020F0302020204030204" pitchFamily="34" charset="0"/>
                <a:cs typeface="Calibri Light" panose="020F0302020204030204" pitchFamily="34" charset="0"/>
              </a:rPr>
              <a:t>and </a:t>
            </a:r>
          </a:p>
          <a:p>
            <a:pPr lvl="0" eaLnBrk="0" fontAlgn="base" hangingPunct="0">
              <a:lnSpc>
                <a:spcPct val="150000"/>
              </a:lnSpc>
              <a:spcBef>
                <a:spcPct val="0"/>
              </a:spcBef>
              <a:spcAft>
                <a:spcPct val="0"/>
              </a:spcAft>
            </a:pPr>
            <a:r>
              <a:rPr lang="en-US" dirty="0" smtClean="0">
                <a:latin typeface="Calibri Light" panose="020F0302020204030204" pitchFamily="34" charset="0"/>
                <a:cs typeface="Calibri Light" panose="020F0302020204030204" pitchFamily="34" charset="0"/>
              </a:rPr>
              <a:t>	Implications." </a:t>
            </a:r>
            <a:r>
              <a:rPr lang="en-US" i="1" dirty="0">
                <a:latin typeface="Calibri Light" panose="020F0302020204030204" pitchFamily="34" charset="0"/>
                <a:cs typeface="Calibri Light" panose="020F0302020204030204" pitchFamily="34" charset="0"/>
              </a:rPr>
              <a:t>Journal of Artificial Intelligence Research</a:t>
            </a:r>
            <a:r>
              <a:rPr lang="en-US" dirty="0">
                <a:latin typeface="Calibri Light" panose="020F0302020204030204" pitchFamily="34" charset="0"/>
                <a:cs typeface="Calibri Light" panose="020F0302020204030204" pitchFamily="34" charset="0"/>
              </a:rPr>
              <a:t>, 48(2), 190-204.</a:t>
            </a:r>
          </a:p>
          <a:p>
            <a:pPr lvl="0" eaLnBrk="0" fontAlgn="base" hangingPunct="0">
              <a:lnSpc>
                <a:spcPct val="150000"/>
              </a:lnSpc>
              <a:spcBef>
                <a:spcPct val="0"/>
              </a:spcBef>
              <a:spcAft>
                <a:spcPct val="0"/>
              </a:spcAft>
              <a:buFontTx/>
              <a:buChar char="•"/>
            </a:pPr>
            <a:r>
              <a:rPr lang="en-US" dirty="0">
                <a:latin typeface="Calibri Light" panose="020F0302020204030204" pitchFamily="34" charset="0"/>
                <a:cs typeface="Calibri Light" panose="020F0302020204030204" pitchFamily="34" charset="0"/>
              </a:rPr>
              <a:t>Green, P., &amp; Thomas, S. (2023). "Sustainability in Cafe Operations: Leveraging Technology</a:t>
            </a:r>
          </a:p>
          <a:p>
            <a:pPr lvl="0" eaLnBrk="0" fontAlgn="base" hangingPunct="0">
              <a:lnSpc>
                <a:spcPct val="150000"/>
              </a:lnSpc>
              <a:spcBef>
                <a:spcPct val="0"/>
              </a:spcBef>
              <a:spcAft>
                <a:spcPct val="0"/>
              </a:spcAft>
            </a:pPr>
            <a:r>
              <a:rPr lang="en-US" dirty="0">
                <a:latin typeface="Calibri Light" panose="020F0302020204030204" pitchFamily="34" charset="0"/>
                <a:cs typeface="Calibri Light" panose="020F0302020204030204" pitchFamily="34" charset="0"/>
              </a:rPr>
              <a:t> </a:t>
            </a:r>
            <a:r>
              <a:rPr lang="en-US" dirty="0" smtClean="0">
                <a:latin typeface="Calibri Light" panose="020F0302020204030204" pitchFamily="34" charset="0"/>
                <a:cs typeface="Calibri Light" panose="020F0302020204030204" pitchFamily="34" charset="0"/>
              </a:rPr>
              <a:t>	for </a:t>
            </a:r>
            <a:r>
              <a:rPr lang="en-US" dirty="0">
                <a:latin typeface="Calibri Light" panose="020F0302020204030204" pitchFamily="34" charset="0"/>
                <a:cs typeface="Calibri Light" panose="020F0302020204030204" pitchFamily="34" charset="0"/>
              </a:rPr>
              <a:t>Environmental Impact." </a:t>
            </a:r>
            <a:r>
              <a:rPr lang="en-US" i="1" dirty="0">
                <a:latin typeface="Calibri Light" panose="020F0302020204030204" pitchFamily="34" charset="0"/>
                <a:cs typeface="Calibri Light" panose="020F0302020204030204" pitchFamily="34" charset="0"/>
              </a:rPr>
              <a:t>Sustainable Business Journal</a:t>
            </a:r>
            <a:r>
              <a:rPr lang="en-US" dirty="0">
                <a:latin typeface="Calibri Light" panose="020F0302020204030204" pitchFamily="34" charset="0"/>
                <a:cs typeface="Calibri Light" panose="020F0302020204030204" pitchFamily="34" charset="0"/>
              </a:rPr>
              <a:t>, 22(3), 234-250</a:t>
            </a:r>
            <a:r>
              <a:rPr lang="en-US" dirty="0" smtClean="0">
                <a:latin typeface="Calibri Light" panose="020F0302020204030204" pitchFamily="34" charset="0"/>
                <a:cs typeface="Calibri Light" panose="020F0302020204030204" pitchFamily="34" charset="0"/>
              </a:rPr>
              <a:t>.</a:t>
            </a:r>
            <a:endPar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Garcia, L. (2020). "Artificial Intelligence in the Cafe Industry: Personalizing the Customer</a:t>
            </a:r>
          </a:p>
          <a:p>
            <a:pPr marL="0" marR="0" lvl="0" indent="0" algn="l" defTabSz="914400" rtl="0" eaLnBrk="0" fontAlgn="base" latinLnBrk="0" hangingPunct="0">
              <a:lnSpc>
                <a:spcPct val="15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	Experience." </a:t>
            </a:r>
            <a:r>
              <a:rPr kumimoji="0" lang="en-US" b="0" i="1"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Technology in Hospitality</a:t>
            </a: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 29(1), 89-103.</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Johnson, R., Chen, Y., &amp; Wang, P. (2017). "Automated Ordering Systems and Their Impact </a:t>
            </a:r>
          </a:p>
          <a:p>
            <a:pPr marL="0" marR="0" lvl="0" indent="0" algn="l" defTabSz="914400" rtl="0" eaLnBrk="0" fontAlgn="base" latinLnBrk="0" hangingPunct="0">
              <a:lnSpc>
                <a:spcPct val="15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	on Cafe Efficiency." </a:t>
            </a:r>
            <a:r>
              <a:rPr kumimoji="0" lang="en-US" b="0" i="1"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Hospitality Management Quarterly</a:t>
            </a: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 12(4), 301-318.</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Lee, S., &amp; Kim, H. (2018). "Customer Satisfaction in the Digital Age: The Role of Cafe Ordering</a:t>
            </a:r>
          </a:p>
          <a:p>
            <a:pPr marL="0" marR="0" lvl="0" indent="0" algn="l" defTabSz="914400" rtl="0" eaLnBrk="0" fontAlgn="base" latinLnBrk="0" hangingPunct="0">
              <a:lnSpc>
                <a:spcPct val="15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 	Systems." </a:t>
            </a:r>
            <a:r>
              <a:rPr kumimoji="0" lang="en-US" b="0" i="1"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Service Industry Journal</a:t>
            </a: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 38(11), 872-885.</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Chen, X., &amp; Wu, Z. (2016). "Data Analytics in the Cafe Industry: Applications and Benefits.</a:t>
            </a:r>
          </a:p>
          <a:p>
            <a:pPr marL="0" marR="0" lvl="0" indent="0" algn="l" defTabSz="914400" rtl="0" eaLnBrk="0" fontAlgn="base" latinLnBrk="0" hangingPunct="0">
              <a:lnSpc>
                <a:spcPct val="15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 	</a:t>
            </a:r>
            <a:r>
              <a:rPr kumimoji="0" lang="en-US" b="0" i="1"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Journal of Business Analytics</a:t>
            </a:r>
            <a:r>
              <a:rPr kumimoji="0" 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 14(3), 213-228.</a:t>
            </a:r>
          </a:p>
        </p:txBody>
      </p:sp>
    </p:spTree>
    <p:extLst>
      <p:ext uri="{BB962C8B-B14F-4D97-AF65-F5344CB8AC3E}">
        <p14:creationId xmlns:p14="http://schemas.microsoft.com/office/powerpoint/2010/main" val="37075607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146</TotalTime>
  <Words>607</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Unicode MS</vt:lpstr>
      <vt:lpstr>Arial</vt:lpstr>
      <vt:lpstr>Calibri Light</vt:lpstr>
      <vt:lpstr>Century Gothic</vt:lpstr>
      <vt:lpstr>Times New Roman</vt:lpstr>
      <vt:lpstr>Wingdings 3</vt:lpstr>
      <vt:lpstr>Wisp</vt:lpstr>
      <vt:lpstr>SHREE SIDDHESHWAR WOMEN’S COLLEGE OF ENGINEERING, SOLAPUR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SHREE SIDDHESHWAR WOMEN’S COLLEGE OF ENGINEERING, SOLAPUR </dc:title>
  <dc:creator>shree</dc:creator>
  <cp:lastModifiedBy>shree</cp:lastModifiedBy>
  <cp:revision>21</cp:revision>
  <dcterms:created xsi:type="dcterms:W3CDTF">2024-05-29T16:15:09Z</dcterms:created>
  <dcterms:modified xsi:type="dcterms:W3CDTF">2024-05-30T03:05:38Z</dcterms:modified>
</cp:coreProperties>
</file>