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5" r:id="rId6"/>
    <p:sldId id="263" r:id="rId7"/>
    <p:sldId id="266" r:id="rId8"/>
    <p:sldId id="274" r:id="rId9"/>
    <p:sldId id="276" r:id="rId10"/>
    <p:sldId id="277" r:id="rId11"/>
    <p:sldId id="257" r:id="rId12"/>
    <p:sldId id="259" r:id="rId13"/>
    <p:sldId id="264" r:id="rId14"/>
    <p:sldId id="258" r:id="rId15"/>
    <p:sldId id="260" r:id="rId16"/>
    <p:sldId id="261" r:id="rId17"/>
    <p:sldId id="270" r:id="rId18"/>
    <p:sldId id="271" r:id="rId19"/>
    <p:sldId id="272" r:id="rId20"/>
    <p:sldId id="262"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B85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2T16:43:47.033"/>
    </inkml:context>
    <inkml:brush xml:id="br0">
      <inkml:brushProperty name="width" value="0.035" units="cm"/>
      <inkml:brushProperty name="height" value="0.035" units="cm"/>
      <inkml:brushProperty name="color" value="#E71224"/>
    </inkml:brush>
  </inkml:definitions>
  <inkml:trace contextRef="#ctx0" brushRef="#br0">564 55 24575,'-36'-1'0,"0"3"0,0 1 0,-52 10 0,74-9 0,0 0 0,0 1 0,1 0 0,-1 1 0,1 0 0,1 1 0,-1 1 0,1 0 0,1 0 0,-1 2 0,-15 16 0,-20 19 0,32-32 0,2 0 0,0 0 0,1 1 0,-20 29 0,22-27 0,2 0 0,-1 0 0,2 1 0,0 0 0,1 0 0,1 1 0,1-1 0,0 1 0,1 0 0,1 1 0,1-1 0,1 20 0,-1-26 0,1 0 0,1-1 0,0 1 0,1-1 0,6 23 0,-6-30 0,0 1 0,1 0 0,-1-1 0,1 0 0,0 1 0,0-1 0,1 0 0,-1-1 0,1 1 0,0-1 0,0 1 0,0-1 0,0 0 0,1-1 0,8 5 0,5 1 0,1 0 0,0-2 0,0 0 0,0-1 0,1-1 0,31 3 0,124-5 0,-98-3 0,-64 0 0,0 0 0,-1-1 0,0-1 0,1 0 0,-1-1 0,0 0 0,19-9 0,-8 1 0,0-1 0,36-27 0,-25 15 0,-19 16 0,0-2 0,-1 0 0,0 0 0,-1-1 0,-1-1 0,0 0 0,0-1 0,-1 0 0,10-19 0,-11 16 0,-2-1 0,0 0 0,-1 0 0,-1-1 0,0 0 0,-2 0 0,0 0 0,-1-1 0,-1 1 0,0-24 0,-3 18 0,-6-48 0,5 63 0,0 1 0,-1-1 0,-1 1 0,1 0 0,-1 0 0,-1 0 0,-10-15 0,11 18 0,-1 0 0,1 1 0,-1-1 0,-1 1 0,1 0 0,-1 0 0,0 1 0,0 0 0,0 0 0,0 0 0,-1 1 0,1 0 0,-1 0 0,0 0 0,0 1 0,0 0 0,-1 1 0,1-1 0,-14 0 0,-21-1 0,-56 4 0,37 0 0,52 0-15,0 2 1,1-1-1,-1 1 0,1 0 0,0 1 0,0-1 0,0 2 0,1-1 1,-1 1-1,1 0 0,-9 9 0,-9 5-1172,16-14-5639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2T16:43:50.761"/>
    </inkml:context>
    <inkml:brush xml:id="br0">
      <inkml:brushProperty name="width" value="0.035" units="cm"/>
      <inkml:brushProperty name="height" value="0.035" units="cm"/>
      <inkml:brushProperty name="color" value="#E71224"/>
    </inkml:brush>
  </inkml:definitions>
  <inkml:trace contextRef="#ctx0" brushRef="#br0">1058 99 24575,'-15'-1'0,"-1"-1"0,-28-6 0,29 4 0,-1 1 0,-31-1 0,-40 3 0,17-1 0,0 3 0,-73 11 0,126-8 0,1 0 0,-1 1 0,1 1 0,1 0 0,-1 1 0,-17 11 0,-87 64 0,48-32 0,53-35 0,0 0 0,1 1 0,1 1 0,0 1 0,1 0 0,1 1 0,1 1 0,1 0 0,0 1 0,-15 36 0,23-40 0,0 0 0,1 1 0,1-1 0,0 1 0,1 0 0,1 0 0,1 0 0,1 0 0,0 0 0,4 18 0,-2-26 0,1 0 0,0 0 0,0 0 0,1-1 0,0 1 0,1-1 0,0-1 0,1 1 0,-1-1 0,2 0 0,9 8 0,-2-1 0,2-2 0,0 0 0,1-1 0,32 17 0,-24-17 0,1-2 0,1 0 0,0-2 0,0-1 0,0-2 0,31 3 0,3-3 0,110-7 0,-149 1 0,0-1 0,-1-1 0,0 0 0,1-2 0,-2-1 0,1-1 0,25-11 0,-6 0 0,-30 15 0,0-1 0,-1-1 0,1 0 0,-1 0 0,0-1 0,0-1 0,-1 1 0,12-11 0,-16 7 0,0 1 0,0-1 0,-1 1 0,-1-1 0,0-1 0,0 1 0,-1 0 0,2-18 0,1 2 0,7-47 0,-3 1 0,-3-2 0,-4 1 0,-7-81 0,2 131 0,-1 1 0,-2 0 0,0 0 0,-1 0 0,-1 1 0,-1 0 0,-15-25 0,15 34-273,1 0 0,-1 0 0,-1 1 0,-18-17 0,21 22-6553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2T16:44:38.307"/>
    </inkml:context>
    <inkml:brush xml:id="br0">
      <inkml:brushProperty name="width" value="0.035" units="cm"/>
      <inkml:brushProperty name="height" value="0.035" units="cm"/>
      <inkml:brushProperty name="color" value="#E71224"/>
    </inkml:brush>
  </inkml:definitions>
  <inkml:trace contextRef="#ctx0" brushRef="#br0">267 1 24575,'-6'2'0,"0"0"0,0 0 0,0 1 0,0 0 0,0 0 0,0 1 0,1 0 0,0 0 0,0 0 0,0 0 0,0 1 0,-6 8 0,-11 7 0,5-3 0,1 1 0,1 0 0,0 2 0,2-1 0,-16 30 0,-1 0 0,24-35 0,1 1 0,0-1 0,1 1 0,1 0 0,1 0 0,-2 31 0,3-38 0,-1 151 0,4-85 0,0-58 0,1 0 0,1 0 0,1 0 0,0-1 0,1 0 0,9 18 0,-11-25 0,75 141 0,-67-132 0,0 0 0,1 0 0,0-1 0,2-1 0,0 0 0,17 13 0,-29-26-91,1 1 0,0-1 0,-1-1 0,1 1 0,0 0 0,0-1 0,0 0 0,0 0 0,0 0 0,0 0 0,0-1 0,0 1 0,0-1 0,5-1 0,0 1-6735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2T16:44:46.125"/>
    </inkml:context>
    <inkml:brush xml:id="br0">
      <inkml:brushProperty name="width" value="0.035" units="cm"/>
      <inkml:brushProperty name="height" value="0.035" units="cm"/>
      <inkml:brushProperty name="color" value="#E71224"/>
    </inkml:brush>
  </inkml:definitions>
  <inkml:trace contextRef="#ctx0" brushRef="#br0">448 0 24575,'0'3'0,"-1"-1"0,1 0 0,-1 1 0,1-1 0,-1 0 0,0 1 0,0-1 0,0 0 0,0 0 0,-1 0 0,1 0 0,0 0 0,-1 0 0,1 0 0,-1-1 0,0 1 0,-2 1 0,-41 29 0,9-6 0,-44 41 0,61-53 0,1 1 0,0 0 0,1 1 0,-28 35 0,-8 48 0,43-78 0,1 0 0,0 0 0,2 1 0,1 0 0,-6 31 0,-1 5 0,5-28 0,2-1 0,0 1 0,3 0 0,-1 46 0,2 39 0,4 83 0,9-61 0,0 4 0,-8-113 0,1 1 0,2-1 0,0 0 0,18 45 0,19 34 0,-37-91 0,1 0 0,1 0 0,1-1 0,0 0 0,1-1 0,13 17 0,12 15 0,-26-34 0,1 0 0,0-2 0,0 1 0,2-1 0,-1-1 0,14 10 0,-10-9 0,-1 1 0,0 0 0,20 24 0,-27-29 5,-1 0 0,1-1 0,0 0-1,0 0 1,0 0 0,1-1 0,0 0 0,0 0-1,13 4 1,21 11-1418,-31-14-5413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42D-B4BE-324F-98CD-3254B836F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902E96-899C-9AA2-CA06-4E25C51CA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8822EA-45AD-804E-740F-A6009E2B2A19}"/>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5" name="Footer Placeholder 4">
            <a:extLst>
              <a:ext uri="{FF2B5EF4-FFF2-40B4-BE49-F238E27FC236}">
                <a16:creationId xmlns:a16="http://schemas.microsoft.com/office/drawing/2014/main" id="{13CA4F16-732E-E33D-4EE9-85ACE5BC8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052FB-CBF3-E73B-8ADD-332969C516DA}"/>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291471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7C32-FDCC-0D5C-31FE-8D820EDE0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116C1-F689-B734-0039-3B0E073ACD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F542-0B21-53DB-8CD7-F84E54EEDBA0}"/>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5" name="Footer Placeholder 4">
            <a:extLst>
              <a:ext uri="{FF2B5EF4-FFF2-40B4-BE49-F238E27FC236}">
                <a16:creationId xmlns:a16="http://schemas.microsoft.com/office/drawing/2014/main" id="{028BD468-27DC-DA65-7926-C58859538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8D1A9-4FF3-6B06-CC72-1E449C769992}"/>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281824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FFA8BC-F98D-79FC-4674-C112A58F5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CC284-0A4B-60F6-977E-ABA8C7F59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3E49E-2C62-0EAF-480A-DFE28357F50F}"/>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5" name="Footer Placeholder 4">
            <a:extLst>
              <a:ext uri="{FF2B5EF4-FFF2-40B4-BE49-F238E27FC236}">
                <a16:creationId xmlns:a16="http://schemas.microsoft.com/office/drawing/2014/main" id="{43D99EC2-AF4D-5732-8EE4-0B55082D7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203D6-EA98-7433-E8AA-C3C6CBD95BC6}"/>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193403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F287-F1AD-1134-B2CE-E6736505A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9E90B-5C39-82DD-BEA2-4E1620C328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36F9-37E9-E9B6-CB85-0FC4285B8171}"/>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5" name="Footer Placeholder 4">
            <a:extLst>
              <a:ext uri="{FF2B5EF4-FFF2-40B4-BE49-F238E27FC236}">
                <a16:creationId xmlns:a16="http://schemas.microsoft.com/office/drawing/2014/main" id="{7785B877-2EC0-20CC-FDE1-C7219A6C3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8BAC6-0256-AE16-57A3-7021867EDB55}"/>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21708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6D6E-410C-4E0F-FAFF-260192A32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0F2236-3133-CB3B-3F46-1444D9B78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FA3C2-F8ED-AB3E-0EC6-52C6118E5D82}"/>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5" name="Footer Placeholder 4">
            <a:extLst>
              <a:ext uri="{FF2B5EF4-FFF2-40B4-BE49-F238E27FC236}">
                <a16:creationId xmlns:a16="http://schemas.microsoft.com/office/drawing/2014/main" id="{055C7BE1-5F75-69B4-4B2C-842F0B5AC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9E8E7-B59B-A8FC-2337-60F12150B3C5}"/>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370984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1421-28EC-5E7D-9669-B016709D01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596039-90F8-B436-8968-53A28BF38D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1F915A-4AAA-4C6F-9622-9636DDA06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64CB6-A667-2C51-9F95-4E21A6FD5515}"/>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6" name="Footer Placeholder 5">
            <a:extLst>
              <a:ext uri="{FF2B5EF4-FFF2-40B4-BE49-F238E27FC236}">
                <a16:creationId xmlns:a16="http://schemas.microsoft.com/office/drawing/2014/main" id="{5B726C2E-D984-E3F7-8129-8959C4E4F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2CAE6-7B87-7C33-7D6B-22D83A1E4281}"/>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223852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A19C-9615-DCF0-6C5A-59B4000185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9F426C-1468-0E48-0007-E7EBC34BE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085C2-9091-6204-EB62-AF496203C7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1B722-7D89-23AA-58BA-8AE52A57E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F2997-9437-E1EE-6B7E-4A6FF694C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235A96-EF9C-53DD-ED12-16CA574A184E}"/>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8" name="Footer Placeholder 7">
            <a:extLst>
              <a:ext uri="{FF2B5EF4-FFF2-40B4-BE49-F238E27FC236}">
                <a16:creationId xmlns:a16="http://schemas.microsoft.com/office/drawing/2014/main" id="{6C40A03F-F4EC-0CFD-CA71-C0965610BD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D1B7C1-8CF6-13E2-98D8-A2E9ED8293EE}"/>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418411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E0C0-CE97-07F9-BEC8-EB4420BBD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DD75C1-72E9-8C44-8BDB-A920EE8F38A0}"/>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4" name="Footer Placeholder 3">
            <a:extLst>
              <a:ext uri="{FF2B5EF4-FFF2-40B4-BE49-F238E27FC236}">
                <a16:creationId xmlns:a16="http://schemas.microsoft.com/office/drawing/2014/main" id="{0608B882-9199-E8AF-30A8-A32948CB42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A46B0-F113-9EF0-4116-7F4758808954}"/>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113999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85144C-BD03-0341-1FE7-04E48DD1F9CC}"/>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3" name="Footer Placeholder 2">
            <a:extLst>
              <a:ext uri="{FF2B5EF4-FFF2-40B4-BE49-F238E27FC236}">
                <a16:creationId xmlns:a16="http://schemas.microsoft.com/office/drawing/2014/main" id="{68B054DF-DB3B-983F-AEDD-097B1B717B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5DA548-7852-532C-189B-1093370766E2}"/>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71782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C91C-1F3A-174A-7EDC-F1D4F2FD3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7864C3-B0B1-68DF-AFAB-2FFC9423B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DB4A18-A9B6-9B7C-3B7B-687B5D7D6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1ABC4-1D8D-70D3-4660-44472E097C66}"/>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6" name="Footer Placeholder 5">
            <a:extLst>
              <a:ext uri="{FF2B5EF4-FFF2-40B4-BE49-F238E27FC236}">
                <a16:creationId xmlns:a16="http://schemas.microsoft.com/office/drawing/2014/main" id="{C308B9E4-94B4-FC5D-26EF-9B661E89E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FC1C1-B531-0D91-6EB2-5DF450664A38}"/>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421389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BDB4-4C85-1F4C-523E-0D40D3C09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618C99-6D7B-C5D3-D317-5C7579D8A0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3176EB-A5BA-6AAC-2A62-5D58A56F0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D13F0-24FD-D33B-5B53-7FB45968C253}"/>
              </a:ext>
            </a:extLst>
          </p:cNvPr>
          <p:cNvSpPr>
            <a:spLocks noGrp="1"/>
          </p:cNvSpPr>
          <p:nvPr>
            <p:ph type="dt" sz="half" idx="10"/>
          </p:nvPr>
        </p:nvSpPr>
        <p:spPr/>
        <p:txBody>
          <a:bodyPr/>
          <a:lstStyle/>
          <a:p>
            <a:fld id="{F6D17364-1401-4206-BFE3-D24221765B69}" type="datetimeFigureOut">
              <a:rPr lang="en-US" smtClean="0"/>
              <a:t>12/6/2023</a:t>
            </a:fld>
            <a:endParaRPr lang="en-US"/>
          </a:p>
        </p:txBody>
      </p:sp>
      <p:sp>
        <p:nvSpPr>
          <p:cNvPr id="6" name="Footer Placeholder 5">
            <a:extLst>
              <a:ext uri="{FF2B5EF4-FFF2-40B4-BE49-F238E27FC236}">
                <a16:creationId xmlns:a16="http://schemas.microsoft.com/office/drawing/2014/main" id="{69A5CAE3-BFD6-F21A-FC52-A4E25513B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C880F-4234-5E5B-34CF-79070EE06BF7}"/>
              </a:ext>
            </a:extLst>
          </p:cNvPr>
          <p:cNvSpPr>
            <a:spLocks noGrp="1"/>
          </p:cNvSpPr>
          <p:nvPr>
            <p:ph type="sldNum" sz="quarter" idx="12"/>
          </p:nvPr>
        </p:nvSpPr>
        <p:spPr/>
        <p:txBody>
          <a:bodyPr/>
          <a:lstStyle/>
          <a:p>
            <a:fld id="{13E74D96-F9FB-4D70-A9EA-3D6E702C599D}" type="slidenum">
              <a:rPr lang="en-US" smtClean="0"/>
              <a:t>‹#›</a:t>
            </a:fld>
            <a:endParaRPr lang="en-US"/>
          </a:p>
        </p:txBody>
      </p:sp>
    </p:spTree>
    <p:extLst>
      <p:ext uri="{BB962C8B-B14F-4D97-AF65-F5344CB8AC3E}">
        <p14:creationId xmlns:p14="http://schemas.microsoft.com/office/powerpoint/2010/main" val="359966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3DDCC-7385-BAA1-38FD-B4778453D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C35701-4278-87D5-67DB-DD70123E50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272E2-2327-0C12-0516-3A7E86FBE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17364-1401-4206-BFE3-D24221765B69}" type="datetimeFigureOut">
              <a:rPr lang="en-US" smtClean="0"/>
              <a:t>12/6/2023</a:t>
            </a:fld>
            <a:endParaRPr lang="en-US"/>
          </a:p>
        </p:txBody>
      </p:sp>
      <p:sp>
        <p:nvSpPr>
          <p:cNvPr id="5" name="Footer Placeholder 4">
            <a:extLst>
              <a:ext uri="{FF2B5EF4-FFF2-40B4-BE49-F238E27FC236}">
                <a16:creationId xmlns:a16="http://schemas.microsoft.com/office/drawing/2014/main" id="{9E241B84-25E8-CA63-BDEB-646FB47FE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D99FDB-1000-8580-B7FB-67CD0CD4F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74D96-F9FB-4D70-A9EA-3D6E702C599D}" type="slidenum">
              <a:rPr lang="en-US" smtClean="0"/>
              <a:t>‹#›</a:t>
            </a:fld>
            <a:endParaRPr lang="en-US"/>
          </a:p>
        </p:txBody>
      </p:sp>
    </p:spTree>
    <p:extLst>
      <p:ext uri="{BB962C8B-B14F-4D97-AF65-F5344CB8AC3E}">
        <p14:creationId xmlns:p14="http://schemas.microsoft.com/office/powerpoint/2010/main" val="1651352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0.png"/><Relationship Id="rId7" Type="http://schemas.openxmlformats.org/officeDocument/2006/relationships/image" Target="../media/image8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0.png"/><Relationship Id="rId5" Type="http://schemas.openxmlformats.org/officeDocument/2006/relationships/image" Target="../media/image7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0.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CDF0-FD86-8A2F-F9B1-15ABEC7F394F}"/>
              </a:ext>
            </a:extLst>
          </p:cNvPr>
          <p:cNvSpPr>
            <a:spLocks noGrp="1"/>
          </p:cNvSpPr>
          <p:nvPr>
            <p:ph type="ctrTitle"/>
          </p:nvPr>
        </p:nvSpPr>
        <p:spPr>
          <a:xfrm>
            <a:off x="228600" y="1122363"/>
            <a:ext cx="11468100" cy="1277937"/>
          </a:xfrm>
        </p:spPr>
        <p:txBody>
          <a:bodyPr/>
          <a:lstStyle/>
          <a:p>
            <a:r>
              <a:rPr lang="en-US" dirty="0"/>
              <a:t>Analysis of “Drug Related Deaths” </a:t>
            </a:r>
          </a:p>
        </p:txBody>
      </p:sp>
      <p:sp>
        <p:nvSpPr>
          <p:cNvPr id="3" name="Subtitle 2">
            <a:extLst>
              <a:ext uri="{FF2B5EF4-FFF2-40B4-BE49-F238E27FC236}">
                <a16:creationId xmlns:a16="http://schemas.microsoft.com/office/drawing/2014/main" id="{19A9FCEA-49F5-2FAB-A2FA-D0EB1D0C6E6A}"/>
              </a:ext>
            </a:extLst>
          </p:cNvPr>
          <p:cNvSpPr>
            <a:spLocks noGrp="1"/>
          </p:cNvSpPr>
          <p:nvPr>
            <p:ph type="subTitle" idx="1"/>
          </p:nvPr>
        </p:nvSpPr>
        <p:spPr/>
        <p:txBody>
          <a:bodyPr>
            <a:normAutofit fontScale="92500" lnSpcReduction="20000"/>
          </a:bodyPr>
          <a:lstStyle/>
          <a:p>
            <a:r>
              <a:rPr lang="en-US" dirty="0"/>
              <a:t>Project for COMP7118: Data Mining</a:t>
            </a:r>
          </a:p>
          <a:p>
            <a:r>
              <a:rPr lang="en-US" dirty="0"/>
              <a:t>Group-4 </a:t>
            </a:r>
          </a:p>
          <a:p>
            <a:r>
              <a:rPr lang="en-US" dirty="0"/>
              <a:t>Jaya Prakash Narayana Raavi, Madhan Gopal Reddy Janga, Gopi Krishna Raparla, Xiang Fu</a:t>
            </a:r>
          </a:p>
          <a:p>
            <a:r>
              <a:rPr lang="en-US" dirty="0"/>
              <a:t>2023-12-06</a:t>
            </a:r>
          </a:p>
          <a:p>
            <a:endParaRPr lang="en-US" dirty="0"/>
          </a:p>
        </p:txBody>
      </p:sp>
    </p:spTree>
    <p:extLst>
      <p:ext uri="{BB962C8B-B14F-4D97-AF65-F5344CB8AC3E}">
        <p14:creationId xmlns:p14="http://schemas.microsoft.com/office/powerpoint/2010/main" val="3045524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2A8E-32B4-87DA-4E2B-5D877697AC20}"/>
              </a:ext>
            </a:extLst>
          </p:cNvPr>
          <p:cNvSpPr>
            <a:spLocks noGrp="1"/>
          </p:cNvSpPr>
          <p:nvPr>
            <p:ph type="title"/>
          </p:nvPr>
        </p:nvSpPr>
        <p:spPr/>
        <p:txBody>
          <a:bodyPr/>
          <a:lstStyle/>
          <a:p>
            <a:r>
              <a:rPr lang="en-US" sz="4400" dirty="0"/>
              <a:t>The death rate keep increasing for all types of drugs</a:t>
            </a:r>
            <a:endParaRPr lang="en-US" dirty="0"/>
          </a:p>
        </p:txBody>
      </p:sp>
      <p:pic>
        <p:nvPicPr>
          <p:cNvPr id="7" name="Picture 6">
            <a:extLst>
              <a:ext uri="{FF2B5EF4-FFF2-40B4-BE49-F238E27FC236}">
                <a16:creationId xmlns:a16="http://schemas.microsoft.com/office/drawing/2014/main" id="{FB628D51-E173-121B-8E32-D76BD4009F6B}"/>
              </a:ext>
            </a:extLst>
          </p:cNvPr>
          <p:cNvPicPr>
            <a:picLocks noChangeAspect="1"/>
          </p:cNvPicPr>
          <p:nvPr/>
        </p:nvPicPr>
        <p:blipFill>
          <a:blip r:embed="rId2"/>
          <a:stretch>
            <a:fillRect/>
          </a:stretch>
        </p:blipFill>
        <p:spPr>
          <a:xfrm>
            <a:off x="1868686" y="1623271"/>
            <a:ext cx="8233781" cy="4957740"/>
          </a:xfrm>
          <a:prstGeom prst="rect">
            <a:avLst/>
          </a:prstGeom>
        </p:spPr>
      </p:pic>
    </p:spTree>
    <p:extLst>
      <p:ext uri="{BB962C8B-B14F-4D97-AF65-F5344CB8AC3E}">
        <p14:creationId xmlns:p14="http://schemas.microsoft.com/office/powerpoint/2010/main" val="326671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4822-9535-79DC-FDCF-1E507914F1C2}"/>
              </a:ext>
            </a:extLst>
          </p:cNvPr>
          <p:cNvSpPr>
            <a:spLocks noGrp="1"/>
          </p:cNvSpPr>
          <p:nvPr>
            <p:ph type="title"/>
          </p:nvPr>
        </p:nvSpPr>
        <p:spPr/>
        <p:txBody>
          <a:bodyPr/>
          <a:lstStyle/>
          <a:p>
            <a:r>
              <a:rPr lang="en-US" dirty="0"/>
              <a:t>The overall death among races and genders</a:t>
            </a:r>
          </a:p>
        </p:txBody>
      </p:sp>
      <p:graphicFrame>
        <p:nvGraphicFramePr>
          <p:cNvPr id="14" name="Table 13">
            <a:extLst>
              <a:ext uri="{FF2B5EF4-FFF2-40B4-BE49-F238E27FC236}">
                <a16:creationId xmlns:a16="http://schemas.microsoft.com/office/drawing/2014/main" id="{E78ECB12-144B-25F6-2059-FB0F38F5BF81}"/>
              </a:ext>
            </a:extLst>
          </p:cNvPr>
          <p:cNvGraphicFramePr>
            <a:graphicFrameLocks noGrp="1"/>
          </p:cNvGraphicFramePr>
          <p:nvPr>
            <p:extLst>
              <p:ext uri="{D42A27DB-BD31-4B8C-83A1-F6EECF244321}">
                <p14:modId xmlns:p14="http://schemas.microsoft.com/office/powerpoint/2010/main" val="944009189"/>
              </p:ext>
            </p:extLst>
          </p:nvPr>
        </p:nvGraphicFramePr>
        <p:xfrm>
          <a:off x="8754969" y="2773551"/>
          <a:ext cx="1828800" cy="381000"/>
        </p:xfrm>
        <a:graphic>
          <a:graphicData uri="http://schemas.openxmlformats.org/drawingml/2006/table">
            <a:tbl>
              <a:tblPr>
                <a:tableStyleId>{8EC20E35-A176-4012-BC5E-935CFFF8708E}</a:tableStyleId>
              </a:tblPr>
              <a:tblGrid>
                <a:gridCol w="609600">
                  <a:extLst>
                    <a:ext uri="{9D8B030D-6E8A-4147-A177-3AD203B41FA5}">
                      <a16:colId xmlns:a16="http://schemas.microsoft.com/office/drawing/2014/main" val="829233234"/>
                    </a:ext>
                  </a:extLst>
                </a:gridCol>
                <a:gridCol w="609600">
                  <a:extLst>
                    <a:ext uri="{9D8B030D-6E8A-4147-A177-3AD203B41FA5}">
                      <a16:colId xmlns:a16="http://schemas.microsoft.com/office/drawing/2014/main" val="88763197"/>
                    </a:ext>
                  </a:extLst>
                </a:gridCol>
                <a:gridCol w="609600">
                  <a:extLst>
                    <a:ext uri="{9D8B030D-6E8A-4147-A177-3AD203B41FA5}">
                      <a16:colId xmlns:a16="http://schemas.microsoft.com/office/drawing/2014/main" val="1543527896"/>
                    </a:ext>
                  </a:extLst>
                </a:gridCol>
              </a:tblGrid>
              <a:tr h="190500">
                <a:tc>
                  <a:txBody>
                    <a:bodyPr/>
                    <a:lstStyle/>
                    <a:p>
                      <a:pPr algn="ctr" fontAlgn="ctr"/>
                      <a:r>
                        <a:rPr lang="en-US" sz="1000" b="1" u="none" strike="noStrike" dirty="0">
                          <a:effectLst/>
                        </a:rPr>
                        <a:t>male</a:t>
                      </a:r>
                      <a:endParaRPr lang="en-US" sz="1000" b="1"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ctr" fontAlgn="b"/>
                      <a:r>
                        <a:rPr lang="en-US" sz="1100" b="1" u="none" strike="noStrike" dirty="0">
                          <a:effectLst/>
                        </a:rPr>
                        <a:t>female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total</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748093"/>
                  </a:ext>
                </a:extLst>
              </a:tr>
              <a:tr h="190500">
                <a:tc>
                  <a:txBody>
                    <a:bodyPr/>
                    <a:lstStyle/>
                    <a:p>
                      <a:pPr algn="ctr" fontAlgn="b"/>
                      <a:r>
                        <a:rPr lang="en-US" sz="1100" u="none" strike="noStrike">
                          <a:effectLst/>
                        </a:rPr>
                        <a:t>7867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2749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10616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871779"/>
                  </a:ext>
                </a:extLst>
              </a:tr>
            </a:tbl>
          </a:graphicData>
        </a:graphic>
      </p:graphicFrame>
      <p:pic>
        <p:nvPicPr>
          <p:cNvPr id="4" name="Picture 3">
            <a:extLst>
              <a:ext uri="{FF2B5EF4-FFF2-40B4-BE49-F238E27FC236}">
                <a16:creationId xmlns:a16="http://schemas.microsoft.com/office/drawing/2014/main" id="{A1EB3DB8-F614-DD38-494E-C62342BEE2B8}"/>
              </a:ext>
            </a:extLst>
          </p:cNvPr>
          <p:cNvPicPr>
            <a:picLocks noChangeAspect="1"/>
          </p:cNvPicPr>
          <p:nvPr/>
        </p:nvPicPr>
        <p:blipFill>
          <a:blip r:embed="rId2"/>
          <a:stretch>
            <a:fillRect/>
          </a:stretch>
        </p:blipFill>
        <p:spPr>
          <a:xfrm>
            <a:off x="8230104" y="3893574"/>
            <a:ext cx="3123695" cy="1942332"/>
          </a:xfrm>
          <a:prstGeom prst="rect">
            <a:avLst/>
          </a:prstGeom>
        </p:spPr>
      </p:pic>
      <p:pic>
        <p:nvPicPr>
          <p:cNvPr id="11" name="Picture 10">
            <a:extLst>
              <a:ext uri="{FF2B5EF4-FFF2-40B4-BE49-F238E27FC236}">
                <a16:creationId xmlns:a16="http://schemas.microsoft.com/office/drawing/2014/main" id="{E917F617-D9DE-3FE7-D924-450EC9521FCA}"/>
              </a:ext>
            </a:extLst>
          </p:cNvPr>
          <p:cNvPicPr>
            <a:picLocks noChangeAspect="1"/>
          </p:cNvPicPr>
          <p:nvPr/>
        </p:nvPicPr>
        <p:blipFill>
          <a:blip r:embed="rId3"/>
          <a:stretch>
            <a:fillRect/>
          </a:stretch>
        </p:blipFill>
        <p:spPr>
          <a:xfrm>
            <a:off x="638718" y="2182300"/>
            <a:ext cx="7373845" cy="3699859"/>
          </a:xfrm>
          <a:prstGeom prst="rect">
            <a:avLst/>
          </a:prstGeom>
        </p:spPr>
      </p:pic>
    </p:spTree>
    <p:extLst>
      <p:ext uri="{BB962C8B-B14F-4D97-AF65-F5344CB8AC3E}">
        <p14:creationId xmlns:p14="http://schemas.microsoft.com/office/powerpoint/2010/main" val="220620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CB01-5E44-A032-4716-68AF12E96F60}"/>
              </a:ext>
            </a:extLst>
          </p:cNvPr>
          <p:cNvSpPr>
            <a:spLocks noGrp="1"/>
          </p:cNvSpPr>
          <p:nvPr>
            <p:ph type="title"/>
          </p:nvPr>
        </p:nvSpPr>
        <p:spPr/>
        <p:txBody>
          <a:bodyPr/>
          <a:lstStyle/>
          <a:p>
            <a:r>
              <a:rPr lang="en-US" dirty="0"/>
              <a:t>The overall death among age groups</a:t>
            </a:r>
          </a:p>
        </p:txBody>
      </p:sp>
      <p:graphicFrame>
        <p:nvGraphicFramePr>
          <p:cNvPr id="12" name="Content Placeholder 11">
            <a:extLst>
              <a:ext uri="{FF2B5EF4-FFF2-40B4-BE49-F238E27FC236}">
                <a16:creationId xmlns:a16="http://schemas.microsoft.com/office/drawing/2014/main" id="{A2D9A445-B1FB-B9F8-B74D-265C2BDD68D5}"/>
              </a:ext>
            </a:extLst>
          </p:cNvPr>
          <p:cNvGraphicFramePr>
            <a:graphicFrameLocks noGrp="1"/>
          </p:cNvGraphicFramePr>
          <p:nvPr>
            <p:ph idx="1"/>
            <p:extLst>
              <p:ext uri="{D42A27DB-BD31-4B8C-83A1-F6EECF244321}">
                <p14:modId xmlns:p14="http://schemas.microsoft.com/office/powerpoint/2010/main" val="2212199877"/>
              </p:ext>
            </p:extLst>
          </p:nvPr>
        </p:nvGraphicFramePr>
        <p:xfrm>
          <a:off x="9617331" y="2571750"/>
          <a:ext cx="1295400" cy="1714500"/>
        </p:xfrm>
        <a:graphic>
          <a:graphicData uri="http://schemas.openxmlformats.org/drawingml/2006/table">
            <a:tbl>
              <a:tblPr>
                <a:tableStyleId>{8EC20E35-A176-4012-BC5E-935CFFF8708E}</a:tableStyleId>
              </a:tblPr>
              <a:tblGrid>
                <a:gridCol w="685800">
                  <a:extLst>
                    <a:ext uri="{9D8B030D-6E8A-4147-A177-3AD203B41FA5}">
                      <a16:colId xmlns:a16="http://schemas.microsoft.com/office/drawing/2014/main" val="1003975795"/>
                    </a:ext>
                  </a:extLst>
                </a:gridCol>
                <a:gridCol w="609600">
                  <a:extLst>
                    <a:ext uri="{9D8B030D-6E8A-4147-A177-3AD203B41FA5}">
                      <a16:colId xmlns:a16="http://schemas.microsoft.com/office/drawing/2014/main" val="1854113059"/>
                    </a:ext>
                  </a:extLst>
                </a:gridCol>
              </a:tblGrid>
              <a:tr h="190500">
                <a:tc>
                  <a:txBody>
                    <a:bodyPr/>
                    <a:lstStyle/>
                    <a:p>
                      <a:pPr algn="ctr" fontAlgn="b"/>
                      <a:r>
                        <a:rPr lang="en-US" sz="1100" b="0" u="none" strike="noStrike" dirty="0" err="1">
                          <a:solidFill>
                            <a:srgbClr val="000000"/>
                          </a:solidFill>
                          <a:effectLst/>
                        </a:rPr>
                        <a:t>age_group</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0" u="none" strike="noStrike" dirty="0">
                          <a:solidFill>
                            <a:srgbClr val="000000"/>
                          </a:solidFill>
                          <a:effectLst/>
                        </a:rPr>
                        <a:t>counts</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475927"/>
                  </a:ext>
                </a:extLst>
              </a:tr>
              <a:tr h="190500">
                <a:tc>
                  <a:txBody>
                    <a:bodyPr/>
                    <a:lstStyle/>
                    <a:p>
                      <a:pPr algn="ctr" fontAlgn="b"/>
                      <a:r>
                        <a:rPr lang="en-US" sz="1100" b="0" u="none" strike="noStrike">
                          <a:solidFill>
                            <a:srgbClr val="000000"/>
                          </a:solidFill>
                          <a:effectLst/>
                        </a:rPr>
                        <a:t>&lt;18</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b="0" u="none" strike="noStrike">
                          <a:solidFill>
                            <a:srgbClr val="000000"/>
                          </a:solidFill>
                          <a:effectLst/>
                        </a:rPr>
                        <a:t>22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14308311"/>
                  </a:ext>
                </a:extLst>
              </a:tr>
              <a:tr h="190500">
                <a:tc>
                  <a:txBody>
                    <a:bodyPr/>
                    <a:lstStyle/>
                    <a:p>
                      <a:pPr algn="ctr" fontAlgn="b"/>
                      <a:r>
                        <a:rPr lang="en-US" sz="1100" b="0" u="none" strike="noStrike">
                          <a:solidFill>
                            <a:srgbClr val="000000"/>
                          </a:solidFill>
                          <a:effectLst/>
                        </a:rPr>
                        <a:t>19-30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1671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401641"/>
                  </a:ext>
                </a:extLst>
              </a:tr>
              <a:tr h="190500">
                <a:tc>
                  <a:txBody>
                    <a:bodyPr/>
                    <a:lstStyle/>
                    <a:p>
                      <a:pPr algn="ctr" fontAlgn="b"/>
                      <a:r>
                        <a:rPr lang="en-US" sz="1100" b="0" u="none" strike="noStrike">
                          <a:solidFill>
                            <a:srgbClr val="000000"/>
                          </a:solidFill>
                          <a:effectLst/>
                        </a:rPr>
                        <a:t>31-40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2683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8318151"/>
                  </a:ext>
                </a:extLst>
              </a:tr>
              <a:tr h="190500">
                <a:tc>
                  <a:txBody>
                    <a:bodyPr/>
                    <a:lstStyle/>
                    <a:p>
                      <a:pPr algn="ctr" fontAlgn="b"/>
                      <a:r>
                        <a:rPr lang="en-US" sz="1100" b="0" u="none" strike="noStrike">
                          <a:solidFill>
                            <a:srgbClr val="000000"/>
                          </a:solidFill>
                          <a:effectLst/>
                        </a:rPr>
                        <a:t>41-50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2442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7316105"/>
                  </a:ext>
                </a:extLst>
              </a:tr>
              <a:tr h="190500">
                <a:tc>
                  <a:txBody>
                    <a:bodyPr/>
                    <a:lstStyle/>
                    <a:p>
                      <a:pPr algn="ctr" fontAlgn="b"/>
                      <a:r>
                        <a:rPr lang="en-US" sz="1100" b="0" u="none" strike="noStrike">
                          <a:solidFill>
                            <a:srgbClr val="000000"/>
                          </a:solidFill>
                          <a:effectLst/>
                        </a:rPr>
                        <a:t>51-60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2590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6225707"/>
                  </a:ext>
                </a:extLst>
              </a:tr>
              <a:tr h="190500">
                <a:tc>
                  <a:txBody>
                    <a:bodyPr/>
                    <a:lstStyle/>
                    <a:p>
                      <a:pPr algn="ctr" fontAlgn="b"/>
                      <a:r>
                        <a:rPr lang="en-US" sz="1100" b="0" u="none" strike="noStrike">
                          <a:solidFill>
                            <a:srgbClr val="000000"/>
                          </a:solidFill>
                          <a:effectLst/>
                        </a:rPr>
                        <a:t>61-70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1103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1848877"/>
                  </a:ext>
                </a:extLst>
              </a:tr>
              <a:tr h="190500">
                <a:tc>
                  <a:txBody>
                    <a:bodyPr/>
                    <a:lstStyle/>
                    <a:p>
                      <a:pPr algn="ctr" fontAlgn="b"/>
                      <a:r>
                        <a:rPr lang="en-US" sz="1100" b="0" u="none" strike="noStrike">
                          <a:solidFill>
                            <a:srgbClr val="000000"/>
                          </a:solidFill>
                          <a:effectLst/>
                        </a:rPr>
                        <a:t>71-80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4552584"/>
                  </a:ext>
                </a:extLst>
              </a:tr>
              <a:tr h="190500">
                <a:tc>
                  <a:txBody>
                    <a:bodyPr/>
                    <a:lstStyle/>
                    <a:p>
                      <a:pPr algn="ctr" fontAlgn="b"/>
                      <a:r>
                        <a:rPr lang="en-US" sz="1100" b="0" u="none" strike="noStrike">
                          <a:solidFill>
                            <a:srgbClr val="000000"/>
                          </a:solidFill>
                          <a:effectLst/>
                        </a:rPr>
                        <a:t>&gt;80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7499833"/>
                  </a:ext>
                </a:extLst>
              </a:tr>
            </a:tbl>
          </a:graphicData>
        </a:graphic>
      </p:graphicFrame>
      <p:pic>
        <p:nvPicPr>
          <p:cNvPr id="6" name="Picture 5">
            <a:extLst>
              <a:ext uri="{FF2B5EF4-FFF2-40B4-BE49-F238E27FC236}">
                <a16:creationId xmlns:a16="http://schemas.microsoft.com/office/drawing/2014/main" id="{46CC7B89-8CE2-1A90-98E0-2D051CFDED07}"/>
              </a:ext>
            </a:extLst>
          </p:cNvPr>
          <p:cNvPicPr>
            <a:picLocks noChangeAspect="1"/>
          </p:cNvPicPr>
          <p:nvPr/>
        </p:nvPicPr>
        <p:blipFill>
          <a:blip r:embed="rId2"/>
          <a:stretch>
            <a:fillRect/>
          </a:stretch>
        </p:blipFill>
        <p:spPr>
          <a:xfrm>
            <a:off x="1473456" y="1825625"/>
            <a:ext cx="8143875" cy="4086225"/>
          </a:xfrm>
          <a:prstGeom prst="rect">
            <a:avLst/>
          </a:prstGeom>
        </p:spPr>
      </p:pic>
    </p:spTree>
    <p:extLst>
      <p:ext uri="{BB962C8B-B14F-4D97-AF65-F5344CB8AC3E}">
        <p14:creationId xmlns:p14="http://schemas.microsoft.com/office/powerpoint/2010/main" val="82263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6189-4C18-3A30-0FC7-7A145BEB0B10}"/>
              </a:ext>
            </a:extLst>
          </p:cNvPr>
          <p:cNvSpPr>
            <a:spLocks noGrp="1"/>
          </p:cNvSpPr>
          <p:nvPr>
            <p:ph type="title"/>
          </p:nvPr>
        </p:nvSpPr>
        <p:spPr/>
        <p:txBody>
          <a:bodyPr/>
          <a:lstStyle/>
          <a:p>
            <a:r>
              <a:rPr lang="en-US" dirty="0"/>
              <a:t>The monthly death rate among age groups</a:t>
            </a:r>
          </a:p>
        </p:txBody>
      </p:sp>
      <p:sp>
        <p:nvSpPr>
          <p:cNvPr id="3" name="Content Placeholder 2">
            <a:extLst>
              <a:ext uri="{FF2B5EF4-FFF2-40B4-BE49-F238E27FC236}">
                <a16:creationId xmlns:a16="http://schemas.microsoft.com/office/drawing/2014/main" id="{782149CC-33F0-191C-DBE6-9D70D0397962}"/>
              </a:ext>
            </a:extLst>
          </p:cNvPr>
          <p:cNvSpPr>
            <a:spLocks noGrp="1"/>
          </p:cNvSpPr>
          <p:nvPr>
            <p:ph idx="1"/>
          </p:nvPr>
        </p:nvSpPr>
        <p:spPr>
          <a:xfrm>
            <a:off x="838200" y="1825625"/>
            <a:ext cx="4792980" cy="4351338"/>
          </a:xfrm>
        </p:spPr>
        <p:txBody>
          <a:bodyPr/>
          <a:lstStyle/>
          <a:p>
            <a:r>
              <a:rPr lang="en-US" dirty="0"/>
              <a:t>The overall death keep increasing. </a:t>
            </a:r>
          </a:p>
          <a:p>
            <a:r>
              <a:rPr lang="en-US" dirty="0"/>
              <a:t>Concave type curves among age groups of 19-30 and 31-40 show the promise!</a:t>
            </a:r>
          </a:p>
          <a:p>
            <a:r>
              <a:rPr lang="en-US" dirty="0"/>
              <a:t>Convex type curves indicate that senior groups tend to contribute more to the overall death rate than junior groups.</a:t>
            </a:r>
          </a:p>
        </p:txBody>
      </p:sp>
      <p:pic>
        <p:nvPicPr>
          <p:cNvPr id="8" name="Picture 7">
            <a:extLst>
              <a:ext uri="{FF2B5EF4-FFF2-40B4-BE49-F238E27FC236}">
                <a16:creationId xmlns:a16="http://schemas.microsoft.com/office/drawing/2014/main" id="{394E53AA-5308-26B7-A264-EB0DD57C396A}"/>
              </a:ext>
            </a:extLst>
          </p:cNvPr>
          <p:cNvPicPr>
            <a:picLocks noChangeAspect="1"/>
          </p:cNvPicPr>
          <p:nvPr/>
        </p:nvPicPr>
        <p:blipFill>
          <a:blip r:embed="rId2"/>
          <a:stretch>
            <a:fillRect/>
          </a:stretch>
        </p:blipFill>
        <p:spPr>
          <a:xfrm>
            <a:off x="6027420" y="1670087"/>
            <a:ext cx="5118735" cy="4662414"/>
          </a:xfrm>
          <a:prstGeom prst="rect">
            <a:avLst/>
          </a:prstGeom>
        </p:spPr>
      </p:pic>
      <p:pic>
        <p:nvPicPr>
          <p:cNvPr id="9" name="Picture 8">
            <a:extLst>
              <a:ext uri="{FF2B5EF4-FFF2-40B4-BE49-F238E27FC236}">
                <a16:creationId xmlns:a16="http://schemas.microsoft.com/office/drawing/2014/main" id="{DCD74AED-E6A1-0127-5D5E-268D8E533081}"/>
              </a:ext>
            </a:extLst>
          </p:cNvPr>
          <p:cNvPicPr>
            <a:picLocks noChangeAspect="1"/>
          </p:cNvPicPr>
          <p:nvPr/>
        </p:nvPicPr>
        <p:blipFill>
          <a:blip r:embed="rId3"/>
          <a:stretch>
            <a:fillRect/>
          </a:stretch>
        </p:blipFill>
        <p:spPr>
          <a:xfrm>
            <a:off x="6616065" y="1988821"/>
            <a:ext cx="2310765" cy="1159436"/>
          </a:xfrm>
          <a:prstGeom prst="rect">
            <a:avLst/>
          </a:prstGeom>
        </p:spPr>
      </p:pic>
      <p:graphicFrame>
        <p:nvGraphicFramePr>
          <p:cNvPr id="10" name="Content Placeholder 11">
            <a:extLst>
              <a:ext uri="{FF2B5EF4-FFF2-40B4-BE49-F238E27FC236}">
                <a16:creationId xmlns:a16="http://schemas.microsoft.com/office/drawing/2014/main" id="{31103092-D726-68AD-BE12-68779D1DCC26}"/>
              </a:ext>
            </a:extLst>
          </p:cNvPr>
          <p:cNvGraphicFramePr>
            <a:graphicFrameLocks/>
          </p:cNvGraphicFramePr>
          <p:nvPr>
            <p:extLst>
              <p:ext uri="{D42A27DB-BD31-4B8C-83A1-F6EECF244321}">
                <p14:modId xmlns:p14="http://schemas.microsoft.com/office/powerpoint/2010/main" val="750726340"/>
              </p:ext>
            </p:extLst>
          </p:nvPr>
        </p:nvGraphicFramePr>
        <p:xfrm>
          <a:off x="10439400" y="1378056"/>
          <a:ext cx="1295400" cy="1714500"/>
        </p:xfrm>
        <a:graphic>
          <a:graphicData uri="http://schemas.openxmlformats.org/drawingml/2006/table">
            <a:tbl>
              <a:tblPr>
                <a:tableStyleId>{8EC20E35-A176-4012-BC5E-935CFFF8708E}</a:tableStyleId>
              </a:tblPr>
              <a:tblGrid>
                <a:gridCol w="685800">
                  <a:extLst>
                    <a:ext uri="{9D8B030D-6E8A-4147-A177-3AD203B41FA5}">
                      <a16:colId xmlns:a16="http://schemas.microsoft.com/office/drawing/2014/main" val="1003975795"/>
                    </a:ext>
                  </a:extLst>
                </a:gridCol>
                <a:gridCol w="609600">
                  <a:extLst>
                    <a:ext uri="{9D8B030D-6E8A-4147-A177-3AD203B41FA5}">
                      <a16:colId xmlns:a16="http://schemas.microsoft.com/office/drawing/2014/main" val="1854113059"/>
                    </a:ext>
                  </a:extLst>
                </a:gridCol>
              </a:tblGrid>
              <a:tr h="190500">
                <a:tc>
                  <a:txBody>
                    <a:bodyPr/>
                    <a:lstStyle/>
                    <a:p>
                      <a:pPr algn="ctr" fontAlgn="b"/>
                      <a:r>
                        <a:rPr lang="en-US" sz="1100" b="0" u="none" strike="noStrike" dirty="0" err="1">
                          <a:solidFill>
                            <a:srgbClr val="000000"/>
                          </a:solidFill>
                          <a:effectLst/>
                        </a:rPr>
                        <a:t>age_group</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0" u="none" strike="noStrike" dirty="0">
                          <a:solidFill>
                            <a:srgbClr val="000000"/>
                          </a:solidFill>
                          <a:effectLst/>
                        </a:rPr>
                        <a:t>counts</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475927"/>
                  </a:ext>
                </a:extLst>
              </a:tr>
              <a:tr h="190500">
                <a:tc>
                  <a:txBody>
                    <a:bodyPr/>
                    <a:lstStyle/>
                    <a:p>
                      <a:pPr algn="ctr" fontAlgn="b"/>
                      <a:r>
                        <a:rPr lang="en-US" sz="1100" b="0" u="none" strike="noStrike">
                          <a:solidFill>
                            <a:srgbClr val="000000"/>
                          </a:solidFill>
                          <a:effectLst/>
                        </a:rPr>
                        <a:t>&lt;18</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b="0" u="none" strike="noStrike">
                          <a:solidFill>
                            <a:srgbClr val="000000"/>
                          </a:solidFill>
                          <a:effectLst/>
                        </a:rPr>
                        <a:t>22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14308311"/>
                  </a:ext>
                </a:extLst>
              </a:tr>
              <a:tr h="190500">
                <a:tc>
                  <a:txBody>
                    <a:bodyPr/>
                    <a:lstStyle/>
                    <a:p>
                      <a:pPr algn="ctr" fontAlgn="b"/>
                      <a:r>
                        <a:rPr lang="en-US" sz="1100" b="0" i="1" u="none" strike="noStrike" dirty="0">
                          <a:solidFill>
                            <a:schemeClr val="accent4">
                              <a:lumMod val="75000"/>
                            </a:schemeClr>
                          </a:solidFill>
                          <a:effectLst/>
                        </a:rPr>
                        <a:t>19-30</a:t>
                      </a:r>
                      <a:endParaRPr lang="en-US" sz="1100" b="0" i="1" u="none" strike="noStrike" dirty="0">
                        <a:solidFill>
                          <a:schemeClr val="accent4">
                            <a:lumMod val="75000"/>
                          </a:schemeClr>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1671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401641"/>
                  </a:ext>
                </a:extLst>
              </a:tr>
              <a:tr h="190500">
                <a:tc>
                  <a:txBody>
                    <a:bodyPr/>
                    <a:lstStyle/>
                    <a:p>
                      <a:pPr algn="ctr" fontAlgn="b"/>
                      <a:r>
                        <a:rPr lang="en-US" sz="1100" b="0" i="1" u="none" strike="noStrike" dirty="0">
                          <a:solidFill>
                            <a:srgbClr val="8EB850"/>
                          </a:solidFill>
                          <a:effectLst/>
                        </a:rPr>
                        <a:t>31-40</a:t>
                      </a:r>
                      <a:endParaRPr lang="en-US" sz="1100" b="0" i="1" u="none" strike="noStrike" dirty="0">
                        <a:solidFill>
                          <a:srgbClr val="8EB85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2683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8318151"/>
                  </a:ext>
                </a:extLst>
              </a:tr>
              <a:tr h="190500">
                <a:tc>
                  <a:txBody>
                    <a:bodyPr/>
                    <a:lstStyle/>
                    <a:p>
                      <a:pPr algn="ctr" fontAlgn="b"/>
                      <a:r>
                        <a:rPr lang="en-US" sz="1100" b="1" u="none" strike="noStrike" dirty="0">
                          <a:solidFill>
                            <a:srgbClr val="00B050"/>
                          </a:solidFill>
                          <a:effectLst/>
                        </a:rPr>
                        <a:t>41-50</a:t>
                      </a:r>
                      <a:endParaRPr lang="en-US" sz="1100" b="1" i="0" u="none" strike="noStrike" dirty="0">
                        <a:solidFill>
                          <a:srgbClr val="00B05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2442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7316105"/>
                  </a:ext>
                </a:extLst>
              </a:tr>
              <a:tr h="190500">
                <a:tc>
                  <a:txBody>
                    <a:bodyPr/>
                    <a:lstStyle/>
                    <a:p>
                      <a:pPr algn="ctr" fontAlgn="b"/>
                      <a:r>
                        <a:rPr lang="en-US" sz="1100" b="1" u="none" strike="noStrike" dirty="0">
                          <a:solidFill>
                            <a:srgbClr val="33CCCC"/>
                          </a:solidFill>
                          <a:effectLst/>
                        </a:rPr>
                        <a:t>51-60</a:t>
                      </a:r>
                      <a:endParaRPr lang="en-US" sz="1100" b="1" i="0" u="none" strike="noStrike" dirty="0">
                        <a:solidFill>
                          <a:srgbClr val="33CCCC"/>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2590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6225707"/>
                  </a:ext>
                </a:extLst>
              </a:tr>
              <a:tr h="190500">
                <a:tc>
                  <a:txBody>
                    <a:bodyPr/>
                    <a:lstStyle/>
                    <a:p>
                      <a:pPr algn="ctr" fontAlgn="b"/>
                      <a:r>
                        <a:rPr lang="en-US" sz="1100" b="1" u="none" strike="noStrike" dirty="0">
                          <a:solidFill>
                            <a:srgbClr val="00B0F0"/>
                          </a:solidFill>
                          <a:effectLst/>
                        </a:rPr>
                        <a:t>61-70</a:t>
                      </a:r>
                      <a:endParaRPr lang="en-US" sz="1100" b="1" i="0" u="none" strike="noStrike" dirty="0">
                        <a:solidFill>
                          <a:srgbClr val="00B0F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1103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1848877"/>
                  </a:ext>
                </a:extLst>
              </a:tr>
              <a:tr h="190500">
                <a:tc>
                  <a:txBody>
                    <a:bodyPr/>
                    <a:lstStyle/>
                    <a:p>
                      <a:pPr algn="ctr" fontAlgn="b"/>
                      <a:r>
                        <a:rPr lang="en-US" sz="1100" b="0" u="none" strike="noStrike">
                          <a:solidFill>
                            <a:srgbClr val="000000"/>
                          </a:solidFill>
                          <a:effectLst/>
                        </a:rPr>
                        <a:t>71-80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4552584"/>
                  </a:ext>
                </a:extLst>
              </a:tr>
              <a:tr h="190500">
                <a:tc>
                  <a:txBody>
                    <a:bodyPr/>
                    <a:lstStyle/>
                    <a:p>
                      <a:pPr algn="ctr" fontAlgn="b"/>
                      <a:r>
                        <a:rPr lang="en-US" sz="1100" b="0" u="none" strike="noStrike">
                          <a:solidFill>
                            <a:srgbClr val="000000"/>
                          </a:solidFill>
                          <a:effectLst/>
                        </a:rPr>
                        <a:t>&gt;80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7499833"/>
                  </a:ext>
                </a:extLst>
              </a:tr>
            </a:tbl>
          </a:graphicData>
        </a:graphic>
      </p:graphicFrame>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A1B24633-E0B8-CF99-D968-3013C70D7BD6}"/>
                  </a:ext>
                </a:extLst>
              </p14:cNvPr>
              <p14:cNvContentPartPr/>
              <p14:nvPr/>
            </p14:nvContentPartPr>
            <p14:xfrm>
              <a:off x="9614306" y="3060096"/>
              <a:ext cx="341280" cy="272880"/>
            </p14:xfrm>
          </p:contentPart>
        </mc:Choice>
        <mc:Fallback xmlns="">
          <p:pic>
            <p:nvPicPr>
              <p:cNvPr id="11" name="Ink 10">
                <a:extLst>
                  <a:ext uri="{FF2B5EF4-FFF2-40B4-BE49-F238E27FC236}">
                    <a16:creationId xmlns:a16="http://schemas.microsoft.com/office/drawing/2014/main" id="{A1B24633-E0B8-CF99-D968-3013C70D7BD6}"/>
                  </a:ext>
                </a:extLst>
              </p:cNvPr>
              <p:cNvPicPr/>
              <p:nvPr/>
            </p:nvPicPr>
            <p:blipFill>
              <a:blip r:embed="rId5"/>
              <a:stretch>
                <a:fillRect/>
              </a:stretch>
            </p:blipFill>
            <p:spPr>
              <a:xfrm>
                <a:off x="9608186" y="3053976"/>
                <a:ext cx="3535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BF731493-44A5-324F-44BF-4FFCF8E85242}"/>
                  </a:ext>
                </a:extLst>
              </p14:cNvPr>
              <p14:cNvContentPartPr/>
              <p14:nvPr/>
            </p14:nvContentPartPr>
            <p14:xfrm>
              <a:off x="9333146" y="4371936"/>
              <a:ext cx="386280" cy="353520"/>
            </p14:xfrm>
          </p:contentPart>
        </mc:Choice>
        <mc:Fallback xmlns="">
          <p:pic>
            <p:nvPicPr>
              <p:cNvPr id="12" name="Ink 11">
                <a:extLst>
                  <a:ext uri="{FF2B5EF4-FFF2-40B4-BE49-F238E27FC236}">
                    <a16:creationId xmlns:a16="http://schemas.microsoft.com/office/drawing/2014/main" id="{BF731493-44A5-324F-44BF-4FFCF8E85242}"/>
                  </a:ext>
                </a:extLst>
              </p:cNvPr>
              <p:cNvPicPr/>
              <p:nvPr/>
            </p:nvPicPr>
            <p:blipFill>
              <a:blip r:embed="rId7"/>
              <a:stretch>
                <a:fillRect/>
              </a:stretch>
            </p:blipFill>
            <p:spPr>
              <a:xfrm>
                <a:off x="9327026" y="4365816"/>
                <a:ext cx="3985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0A0B9B54-0264-175C-D727-49627D14BBE9}"/>
                  </a:ext>
                </a:extLst>
              </p14:cNvPr>
              <p14:cNvContentPartPr/>
              <p14:nvPr/>
            </p14:nvContentPartPr>
            <p14:xfrm>
              <a:off x="10516826" y="2080896"/>
              <a:ext cx="111240" cy="383760"/>
            </p14:xfrm>
          </p:contentPart>
        </mc:Choice>
        <mc:Fallback xmlns="">
          <p:pic>
            <p:nvPicPr>
              <p:cNvPr id="13" name="Ink 12">
                <a:extLst>
                  <a:ext uri="{FF2B5EF4-FFF2-40B4-BE49-F238E27FC236}">
                    <a16:creationId xmlns:a16="http://schemas.microsoft.com/office/drawing/2014/main" id="{0A0B9B54-0264-175C-D727-49627D14BBE9}"/>
                  </a:ext>
                </a:extLst>
              </p:cNvPr>
              <p:cNvPicPr/>
              <p:nvPr/>
            </p:nvPicPr>
            <p:blipFill>
              <a:blip r:embed="rId9"/>
              <a:stretch>
                <a:fillRect/>
              </a:stretch>
            </p:blipFill>
            <p:spPr>
              <a:xfrm>
                <a:off x="10510706" y="2074776"/>
                <a:ext cx="12348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EAA56946-67B0-ADFB-3612-512EBFA56782}"/>
                  </a:ext>
                </a:extLst>
              </p14:cNvPr>
              <p14:cNvContentPartPr/>
              <p14:nvPr/>
            </p14:nvContentPartPr>
            <p14:xfrm>
              <a:off x="10425026" y="1889736"/>
              <a:ext cx="187560" cy="744120"/>
            </p14:xfrm>
          </p:contentPart>
        </mc:Choice>
        <mc:Fallback xmlns="">
          <p:pic>
            <p:nvPicPr>
              <p:cNvPr id="14" name="Ink 13">
                <a:extLst>
                  <a:ext uri="{FF2B5EF4-FFF2-40B4-BE49-F238E27FC236}">
                    <a16:creationId xmlns:a16="http://schemas.microsoft.com/office/drawing/2014/main" id="{EAA56946-67B0-ADFB-3612-512EBFA56782}"/>
                  </a:ext>
                </a:extLst>
              </p:cNvPr>
              <p:cNvPicPr/>
              <p:nvPr/>
            </p:nvPicPr>
            <p:blipFill>
              <a:blip r:embed="rId11"/>
              <a:stretch>
                <a:fillRect/>
              </a:stretch>
            </p:blipFill>
            <p:spPr>
              <a:xfrm>
                <a:off x="10418906" y="1883616"/>
                <a:ext cx="199800" cy="756360"/>
              </a:xfrm>
              <a:prstGeom prst="rect">
                <a:avLst/>
              </a:prstGeom>
            </p:spPr>
          </p:pic>
        </mc:Fallback>
      </mc:AlternateContent>
    </p:spTree>
    <p:extLst>
      <p:ext uri="{BB962C8B-B14F-4D97-AF65-F5344CB8AC3E}">
        <p14:creationId xmlns:p14="http://schemas.microsoft.com/office/powerpoint/2010/main" val="582174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FF98-9B6D-9179-885E-CAE92679515D}"/>
              </a:ext>
            </a:extLst>
          </p:cNvPr>
          <p:cNvSpPr>
            <a:spLocks noGrp="1"/>
          </p:cNvSpPr>
          <p:nvPr>
            <p:ph type="title"/>
          </p:nvPr>
        </p:nvSpPr>
        <p:spPr>
          <a:xfrm>
            <a:off x="838200" y="233680"/>
            <a:ext cx="6365240" cy="802640"/>
          </a:xfrm>
        </p:spPr>
        <p:txBody>
          <a:bodyPr>
            <a:normAutofit/>
          </a:bodyPr>
          <a:lstStyle/>
          <a:p>
            <a:r>
              <a:rPr lang="en-US" dirty="0"/>
              <a:t>Plotting Geospatial Data:</a:t>
            </a:r>
          </a:p>
        </p:txBody>
      </p:sp>
      <p:pic>
        <p:nvPicPr>
          <p:cNvPr id="7" name="Content Placeholder 6" descr="A map of the state of connecticut&#10;&#10;Description automatically generated">
            <a:extLst>
              <a:ext uri="{FF2B5EF4-FFF2-40B4-BE49-F238E27FC236}">
                <a16:creationId xmlns:a16="http://schemas.microsoft.com/office/drawing/2014/main" id="{F278E285-74AA-753C-EAD2-03CC6FAB47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560" y="1036320"/>
            <a:ext cx="10485120" cy="5587999"/>
          </a:xfrm>
        </p:spPr>
      </p:pic>
    </p:spTree>
    <p:extLst>
      <p:ext uri="{BB962C8B-B14F-4D97-AF65-F5344CB8AC3E}">
        <p14:creationId xmlns:p14="http://schemas.microsoft.com/office/powerpoint/2010/main" val="115121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city&#10;&#10;Description automatically generated">
            <a:extLst>
              <a:ext uri="{FF2B5EF4-FFF2-40B4-BE49-F238E27FC236}">
                <a16:creationId xmlns:a16="http://schemas.microsoft.com/office/drawing/2014/main" id="{3DBD4B41-D84C-72FB-990E-24F5AE4F4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840" y="1178560"/>
            <a:ext cx="11064239" cy="5252720"/>
          </a:xfrm>
        </p:spPr>
      </p:pic>
    </p:spTree>
    <p:extLst>
      <p:ext uri="{BB962C8B-B14F-4D97-AF65-F5344CB8AC3E}">
        <p14:creationId xmlns:p14="http://schemas.microsoft.com/office/powerpoint/2010/main" val="405386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B819-BAFA-69FA-D8A0-4242B10AAD84}"/>
              </a:ext>
            </a:extLst>
          </p:cNvPr>
          <p:cNvSpPr>
            <a:spLocks noGrp="1"/>
          </p:cNvSpPr>
          <p:nvPr>
            <p:ph type="title"/>
          </p:nvPr>
        </p:nvSpPr>
        <p:spPr>
          <a:xfrm>
            <a:off x="838200" y="365125"/>
            <a:ext cx="4983480" cy="1325563"/>
          </a:xfrm>
        </p:spPr>
        <p:txBody>
          <a:bodyPr/>
          <a:lstStyle/>
          <a:p>
            <a:r>
              <a:rPr lang="en-US" dirty="0"/>
              <a:t>Clustering Analysis:</a:t>
            </a:r>
          </a:p>
        </p:txBody>
      </p:sp>
      <p:pic>
        <p:nvPicPr>
          <p:cNvPr id="5" name="Content Placeholder 4" descr="A map of the state of connecticut">
            <a:extLst>
              <a:ext uri="{FF2B5EF4-FFF2-40B4-BE49-F238E27FC236}">
                <a16:creationId xmlns:a16="http://schemas.microsoft.com/office/drawing/2014/main" id="{4702FEB8-0DE0-686C-0660-C5F6637C8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520" y="1473200"/>
            <a:ext cx="10048239" cy="5019675"/>
          </a:xfrm>
        </p:spPr>
      </p:pic>
    </p:spTree>
    <p:extLst>
      <p:ext uri="{BB962C8B-B14F-4D97-AF65-F5344CB8AC3E}">
        <p14:creationId xmlns:p14="http://schemas.microsoft.com/office/powerpoint/2010/main" val="417835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B6C7-0A85-850B-BFC5-891984A1E202}"/>
              </a:ext>
            </a:extLst>
          </p:cNvPr>
          <p:cNvSpPr>
            <a:spLocks noGrp="1"/>
          </p:cNvSpPr>
          <p:nvPr>
            <p:ph type="title"/>
          </p:nvPr>
        </p:nvSpPr>
        <p:spPr>
          <a:xfrm>
            <a:off x="838200" y="365125"/>
            <a:ext cx="10411189" cy="1325563"/>
          </a:xfrm>
        </p:spPr>
        <p:txBody>
          <a:bodyPr>
            <a:normAutofit fontScale="90000"/>
          </a:bodyPr>
          <a:lstStyle/>
          <a:p>
            <a:br>
              <a:rPr lang="en-US" dirty="0"/>
            </a:br>
            <a:r>
              <a:rPr lang="en-US" sz="4900" dirty="0">
                <a:solidFill>
                  <a:srgbClr val="202124"/>
                </a:solidFill>
                <a:latin typeface="Google Sans"/>
              </a:rPr>
              <a:t>C</a:t>
            </a:r>
            <a:r>
              <a:rPr lang="en-US" sz="4900" b="0" i="0" dirty="0">
                <a:solidFill>
                  <a:srgbClr val="202124"/>
                </a:solidFill>
                <a:effectLst/>
                <a:latin typeface="Google Sans"/>
              </a:rPr>
              <a:t>onclusion</a:t>
            </a:r>
            <a:br>
              <a:rPr lang="en-US" dirty="0"/>
            </a:br>
            <a:endParaRPr lang="en-US" dirty="0"/>
          </a:p>
        </p:txBody>
      </p:sp>
      <p:sp>
        <p:nvSpPr>
          <p:cNvPr id="3" name="Content Placeholder 2">
            <a:extLst>
              <a:ext uri="{FF2B5EF4-FFF2-40B4-BE49-F238E27FC236}">
                <a16:creationId xmlns:a16="http://schemas.microsoft.com/office/drawing/2014/main" id="{3DBF2631-FD9C-65C3-36A1-4C26A99CAC00}"/>
              </a:ext>
            </a:extLst>
          </p:cNvPr>
          <p:cNvSpPr>
            <a:spLocks noGrp="1"/>
          </p:cNvSpPr>
          <p:nvPr>
            <p:ph idx="1"/>
          </p:nvPr>
        </p:nvSpPr>
        <p:spPr>
          <a:xfrm>
            <a:off x="838200" y="1825625"/>
            <a:ext cx="7986425" cy="4351338"/>
          </a:xfrm>
        </p:spPr>
        <p:txBody>
          <a:bodyPr/>
          <a:lstStyle/>
          <a:p>
            <a:r>
              <a:rPr lang="en-US" dirty="0"/>
              <a:t>Continual increasing drug use issues need </a:t>
            </a:r>
            <a:r>
              <a:rPr lang="en-US" b="1" dirty="0"/>
              <a:t>more</a:t>
            </a:r>
            <a:r>
              <a:rPr lang="en-US" dirty="0"/>
              <a:t> attention.</a:t>
            </a:r>
          </a:p>
          <a:p>
            <a:r>
              <a:rPr lang="en-US" b="1" dirty="0"/>
              <a:t>Senior groups </a:t>
            </a:r>
            <a:r>
              <a:rPr lang="en-US" dirty="0"/>
              <a:t>subject more death rate than young groups.</a:t>
            </a:r>
          </a:p>
          <a:p>
            <a:r>
              <a:rPr lang="en-US" dirty="0"/>
              <a:t>Promise and feasibility of changes that could make life better.</a:t>
            </a:r>
          </a:p>
          <a:p>
            <a:r>
              <a:rPr lang="en-US" dirty="0"/>
              <a:t>For further study, the correlation between drug usage and </a:t>
            </a:r>
            <a:r>
              <a:rPr lang="en-US" b="1" dirty="0"/>
              <a:t>mental health </a:t>
            </a:r>
            <a:r>
              <a:rPr lang="en-US" dirty="0"/>
              <a:t>may be interesting for better understanding the problem among senior groups and for quality life. </a:t>
            </a:r>
          </a:p>
          <a:p>
            <a:endParaRPr lang="en-US" dirty="0"/>
          </a:p>
          <a:p>
            <a:endParaRPr lang="en-US" dirty="0"/>
          </a:p>
        </p:txBody>
      </p:sp>
      <p:pic>
        <p:nvPicPr>
          <p:cNvPr id="11" name="Picture 10">
            <a:extLst>
              <a:ext uri="{FF2B5EF4-FFF2-40B4-BE49-F238E27FC236}">
                <a16:creationId xmlns:a16="http://schemas.microsoft.com/office/drawing/2014/main" id="{180AAE11-A095-FC23-A603-56856A3F1446}"/>
              </a:ext>
            </a:extLst>
          </p:cNvPr>
          <p:cNvPicPr>
            <a:picLocks noChangeAspect="1"/>
          </p:cNvPicPr>
          <p:nvPr/>
        </p:nvPicPr>
        <p:blipFill>
          <a:blip r:embed="rId2"/>
          <a:stretch>
            <a:fillRect/>
          </a:stretch>
        </p:blipFill>
        <p:spPr>
          <a:xfrm>
            <a:off x="9161030" y="1733151"/>
            <a:ext cx="2450631" cy="3766620"/>
          </a:xfrm>
          <a:prstGeom prst="rect">
            <a:avLst/>
          </a:prstGeom>
        </p:spPr>
      </p:pic>
      <p:sp>
        <p:nvSpPr>
          <p:cNvPr id="15" name="TextBox 14">
            <a:extLst>
              <a:ext uri="{FF2B5EF4-FFF2-40B4-BE49-F238E27FC236}">
                <a16:creationId xmlns:a16="http://schemas.microsoft.com/office/drawing/2014/main" id="{12CE6730-751F-DC79-F875-4DF9F738F486}"/>
              </a:ext>
            </a:extLst>
          </p:cNvPr>
          <p:cNvSpPr txBox="1"/>
          <p:nvPr/>
        </p:nvSpPr>
        <p:spPr>
          <a:xfrm>
            <a:off x="5260262" y="6504649"/>
            <a:ext cx="6862914" cy="276999"/>
          </a:xfrm>
          <a:prstGeom prst="rect">
            <a:avLst/>
          </a:prstGeom>
          <a:noFill/>
        </p:spPr>
        <p:txBody>
          <a:bodyPr wrap="square">
            <a:spAutoFit/>
          </a:bodyPr>
          <a:lstStyle/>
          <a:p>
            <a:r>
              <a:rPr lang="en-US" sz="1200" dirty="0"/>
              <a:t>https://www.barnesandnoble.com/w/friends-lovers-and-the-big-terrible-thing-matthew-perry/1140530024</a:t>
            </a:r>
          </a:p>
        </p:txBody>
      </p:sp>
    </p:spTree>
    <p:extLst>
      <p:ext uri="{BB962C8B-B14F-4D97-AF65-F5344CB8AC3E}">
        <p14:creationId xmlns:p14="http://schemas.microsoft.com/office/powerpoint/2010/main" val="4290572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text on a white background&#10;&#10;Description automatically generated">
            <a:extLst>
              <a:ext uri="{FF2B5EF4-FFF2-40B4-BE49-F238E27FC236}">
                <a16:creationId xmlns:a16="http://schemas.microsoft.com/office/drawing/2014/main" id="{478EE410-D4A5-4606-0A02-0C1207CFD5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560" y="2311400"/>
            <a:ext cx="4734560" cy="2235200"/>
          </a:xfrm>
        </p:spPr>
      </p:pic>
    </p:spTree>
    <p:extLst>
      <p:ext uri="{BB962C8B-B14F-4D97-AF65-F5344CB8AC3E}">
        <p14:creationId xmlns:p14="http://schemas.microsoft.com/office/powerpoint/2010/main" val="133305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33B4-F977-3C74-7EBF-26E84AF69D3C}"/>
              </a:ext>
            </a:extLst>
          </p:cNvPr>
          <p:cNvSpPr>
            <a:spLocks noGrp="1"/>
          </p:cNvSpPr>
          <p:nvPr>
            <p:ph type="ctrTitle"/>
          </p:nvPr>
        </p:nvSpPr>
        <p:spPr>
          <a:xfrm>
            <a:off x="1524000" y="1122363"/>
            <a:ext cx="5054082" cy="958364"/>
          </a:xfrm>
        </p:spPr>
        <p:txBody>
          <a:bodyPr/>
          <a:lstStyle/>
          <a:p>
            <a:r>
              <a:rPr lang="en-US" dirty="0"/>
              <a:t>Introduction</a:t>
            </a:r>
          </a:p>
        </p:txBody>
      </p:sp>
      <p:sp>
        <p:nvSpPr>
          <p:cNvPr id="3" name="Subtitle 2">
            <a:extLst>
              <a:ext uri="{FF2B5EF4-FFF2-40B4-BE49-F238E27FC236}">
                <a16:creationId xmlns:a16="http://schemas.microsoft.com/office/drawing/2014/main" id="{2845FF17-09BA-1537-1E36-C638B04201B3}"/>
              </a:ext>
            </a:extLst>
          </p:cNvPr>
          <p:cNvSpPr>
            <a:spLocks noGrp="1"/>
          </p:cNvSpPr>
          <p:nvPr>
            <p:ph type="subTitle" idx="1"/>
          </p:nvPr>
        </p:nvSpPr>
        <p:spPr>
          <a:xfrm>
            <a:off x="1524000" y="2444620"/>
            <a:ext cx="9906000" cy="4254760"/>
          </a:xfrm>
        </p:spPr>
        <p:txBody>
          <a:bodyPr>
            <a:normAutofit/>
          </a:bodyPr>
          <a:lstStyle/>
          <a:p>
            <a:pPr marL="342900" indent="-342900" algn="just">
              <a:buFont typeface="Arial" panose="020B0604020202020204" pitchFamily="34" charset="0"/>
              <a:buChar char="•"/>
            </a:pPr>
            <a:r>
              <a:rPr lang="en-US" dirty="0"/>
              <a:t>Drug-related death has long been one of the serious problems that influence life quality in the United States, including fatal overdoses, medical derangements from chronic consumption, or violent death from alternation of normal behavior. In 2021, 106,699 drug overdose deaths occurred in the United States, which means the risk remained high. Drug related deaths involving psychostimulants are increasing with and without synthetic opioid involvement. As so many young people died due to improper drug use, we are really interested in how drugs impact the life of these young people. By investigating the information about the cause of death which would lead a way to help prevent such tragedies for young life.</a:t>
            </a:r>
          </a:p>
          <a:p>
            <a:pPr algn="just"/>
            <a:endParaRPr lang="en-US"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98049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1F8-F26A-BF1F-BABE-316D16DAA18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94C96F0-414D-822E-E925-E161980612D1}"/>
              </a:ext>
            </a:extLst>
          </p:cNvPr>
          <p:cNvSpPr>
            <a:spLocks noGrp="1"/>
          </p:cNvSpPr>
          <p:nvPr>
            <p:ph idx="1"/>
          </p:nvPr>
        </p:nvSpPr>
        <p:spPr/>
        <p:txBody>
          <a:bodyPr/>
          <a:lstStyle/>
          <a:p>
            <a:r>
              <a:rPr lang="en-US" b="1" dirty="0"/>
              <a:t>Problem</a:t>
            </a:r>
            <a:r>
              <a:rPr lang="en-US" dirty="0"/>
              <a:t>: Drug-related death has long been one of the serious problems that influence life quality in the United States.</a:t>
            </a:r>
          </a:p>
          <a:p>
            <a:r>
              <a:rPr lang="en-US" b="1" dirty="0"/>
              <a:t>Prior belief</a:t>
            </a:r>
            <a:r>
              <a:rPr lang="en-US" dirty="0"/>
              <a:t>: so many young people died due to improper drug use.</a:t>
            </a:r>
          </a:p>
          <a:p>
            <a:r>
              <a:rPr lang="en-US" b="1" dirty="0"/>
              <a:t>Interests</a:t>
            </a:r>
            <a:r>
              <a:rPr lang="en-US" dirty="0"/>
              <a:t>: in how drugs impact the life of these young people</a:t>
            </a:r>
          </a:p>
          <a:p>
            <a:r>
              <a:rPr lang="en-US" b="1" dirty="0"/>
              <a:t>Goal</a:t>
            </a:r>
            <a:r>
              <a:rPr lang="en-US" dirty="0"/>
              <a:t>: help prevent such tragedies for young life by investigating the information about the cause of death would lead a way to.</a:t>
            </a:r>
          </a:p>
          <a:p>
            <a:r>
              <a:rPr lang="en-US" b="1" dirty="0"/>
              <a:t>Dataset</a:t>
            </a:r>
            <a:r>
              <a:rPr lang="en-US" dirty="0"/>
              <a:t>: “Drug Related Deaths” contains 48 variables and 10654 observations from January, 2012 through December 2022. </a:t>
            </a:r>
          </a:p>
        </p:txBody>
      </p:sp>
    </p:spTree>
    <p:extLst>
      <p:ext uri="{BB962C8B-B14F-4D97-AF65-F5344CB8AC3E}">
        <p14:creationId xmlns:p14="http://schemas.microsoft.com/office/powerpoint/2010/main" val="214941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6F57-8089-892B-0378-8F4CD177C28A}"/>
              </a:ext>
            </a:extLst>
          </p:cNvPr>
          <p:cNvSpPr>
            <a:spLocks noGrp="1"/>
          </p:cNvSpPr>
          <p:nvPr>
            <p:ph type="ctrTitle"/>
          </p:nvPr>
        </p:nvSpPr>
        <p:spPr>
          <a:xfrm>
            <a:off x="908180" y="567192"/>
            <a:ext cx="4391608" cy="1033008"/>
          </a:xfrm>
        </p:spPr>
        <p:txBody>
          <a:bodyPr>
            <a:normAutofit fontScale="90000"/>
          </a:bodyPr>
          <a:lstStyle/>
          <a:p>
            <a:r>
              <a:rPr lang="en-US" dirty="0"/>
              <a:t>Data Cleaning</a:t>
            </a:r>
          </a:p>
        </p:txBody>
      </p:sp>
      <p:sp>
        <p:nvSpPr>
          <p:cNvPr id="3" name="Subtitle 2">
            <a:extLst>
              <a:ext uri="{FF2B5EF4-FFF2-40B4-BE49-F238E27FC236}">
                <a16:creationId xmlns:a16="http://schemas.microsoft.com/office/drawing/2014/main" id="{1F2B299B-B0FD-4405-6F26-46FB2F5C2727}"/>
              </a:ext>
            </a:extLst>
          </p:cNvPr>
          <p:cNvSpPr>
            <a:spLocks noGrp="1"/>
          </p:cNvSpPr>
          <p:nvPr>
            <p:ph type="subTitle" idx="1"/>
          </p:nvPr>
        </p:nvSpPr>
        <p:spPr>
          <a:xfrm>
            <a:off x="908180" y="1847461"/>
            <a:ext cx="9144000" cy="3974841"/>
          </a:xfrm>
        </p:spPr>
        <p:txBody>
          <a:bodyPr/>
          <a:lstStyle/>
          <a:p>
            <a:pPr marL="342900" indent="-342900" algn="just">
              <a:buFont typeface="Arial" panose="020B0604020202020204" pitchFamily="34" charset="0"/>
              <a:buChar char="•"/>
            </a:pPr>
            <a:r>
              <a:rPr lang="en-US" sz="2400" b="0" i="0" dirty="0">
                <a:solidFill>
                  <a:srgbClr val="242424"/>
                </a:solidFill>
                <a:effectLst/>
                <a:latin typeface="Calibri" panose="020F0502020204030204" pitchFamily="34" charset="0"/>
              </a:rPr>
              <a:t>The missing data from the key columns were removed, including the Date, Date Type, Age, Sex, and Race. Some necessary formats were transformed, such as the date and age. The empty cells (“”) were all replaced with NA. We added three columns to the end of the table, which represent the three main types of the drugs: opioids, psychostimulants and sedatives. There are overlaps among these three types which should be reasonable since the death could be caused by the combination usages of the drugs. I have checked the trend of overall death numbers over the years, and found they keep increasing. So, this is a good pattern for analysis.</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22203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9C81-D3A4-DB63-825E-F94CCDF758DA}"/>
              </a:ext>
            </a:extLst>
          </p:cNvPr>
          <p:cNvSpPr>
            <a:spLocks noGrp="1"/>
          </p:cNvSpPr>
          <p:nvPr>
            <p:ph type="title"/>
          </p:nvPr>
        </p:nvSpPr>
        <p:spPr/>
        <p:txBody>
          <a:bodyPr/>
          <a:lstStyle/>
          <a:p>
            <a:r>
              <a:rPr lang="en-US" dirty="0"/>
              <a:t>Data columns for data analysis:</a:t>
            </a:r>
          </a:p>
        </p:txBody>
      </p:sp>
      <p:pic>
        <p:nvPicPr>
          <p:cNvPr id="5" name="Content Placeholder 4" descr="A screenshot of a computer">
            <a:extLst>
              <a:ext uri="{FF2B5EF4-FFF2-40B4-BE49-F238E27FC236}">
                <a16:creationId xmlns:a16="http://schemas.microsoft.com/office/drawing/2014/main" id="{B35EC506-8ABD-ED17-E317-2FC489AD7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6835" y="2029619"/>
            <a:ext cx="9010650" cy="3943350"/>
          </a:xfrm>
        </p:spPr>
      </p:pic>
    </p:spTree>
    <p:extLst>
      <p:ext uri="{BB962C8B-B14F-4D97-AF65-F5344CB8AC3E}">
        <p14:creationId xmlns:p14="http://schemas.microsoft.com/office/powerpoint/2010/main" val="367929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716F-7E9A-5971-07A2-C44500B9EAFA}"/>
              </a:ext>
            </a:extLst>
          </p:cNvPr>
          <p:cNvSpPr>
            <a:spLocks noGrp="1"/>
          </p:cNvSpPr>
          <p:nvPr>
            <p:ph type="title"/>
          </p:nvPr>
        </p:nvSpPr>
        <p:spPr/>
        <p:txBody>
          <a:bodyPr/>
          <a:lstStyle/>
          <a:p>
            <a:r>
              <a:rPr lang="en-US" dirty="0"/>
              <a:t>Grouping Drugs into 3 Classes:</a:t>
            </a:r>
          </a:p>
        </p:txBody>
      </p:sp>
      <p:pic>
        <p:nvPicPr>
          <p:cNvPr id="9" name="Content Placeholder 8" descr="A computer screen with text and numbers&#10;&#10;Description automatically generated">
            <a:extLst>
              <a:ext uri="{FF2B5EF4-FFF2-40B4-BE49-F238E27FC236}">
                <a16:creationId xmlns:a16="http://schemas.microsoft.com/office/drawing/2014/main" id="{E4CE448C-4E71-1636-1583-F638A17B53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9354" y="1483519"/>
            <a:ext cx="6064886" cy="2190750"/>
          </a:xfrm>
        </p:spPr>
      </p:pic>
      <p:pic>
        <p:nvPicPr>
          <p:cNvPr id="11" name="Picture 10" descr="A screen shot of a computer program&#10;&#10;Description automatically generated">
            <a:extLst>
              <a:ext uri="{FF2B5EF4-FFF2-40B4-BE49-F238E27FC236}">
                <a16:creationId xmlns:a16="http://schemas.microsoft.com/office/drawing/2014/main" id="{91A717C3-A18A-46F6-93F3-628F57518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353" y="3851592"/>
            <a:ext cx="6064887" cy="2466975"/>
          </a:xfrm>
          <a:prstGeom prst="rect">
            <a:avLst/>
          </a:prstGeom>
        </p:spPr>
      </p:pic>
    </p:spTree>
    <p:extLst>
      <p:ext uri="{BB962C8B-B14F-4D97-AF65-F5344CB8AC3E}">
        <p14:creationId xmlns:p14="http://schemas.microsoft.com/office/powerpoint/2010/main" val="418529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mputer screen with text and images&#10;&#10;Description automatically generated">
            <a:extLst>
              <a:ext uri="{FF2B5EF4-FFF2-40B4-BE49-F238E27FC236}">
                <a16:creationId xmlns:a16="http://schemas.microsoft.com/office/drawing/2014/main" id="{A1E3183B-CFA7-BD33-296F-22C4932542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0" y="995681"/>
            <a:ext cx="6512559" cy="4683760"/>
          </a:xfrm>
        </p:spPr>
      </p:pic>
    </p:spTree>
    <p:extLst>
      <p:ext uri="{BB962C8B-B14F-4D97-AF65-F5344CB8AC3E}">
        <p14:creationId xmlns:p14="http://schemas.microsoft.com/office/powerpoint/2010/main" val="302391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470E-E4BB-310F-0C84-E899663454C5}"/>
              </a:ext>
            </a:extLst>
          </p:cNvPr>
          <p:cNvSpPr>
            <a:spLocks noGrp="1"/>
          </p:cNvSpPr>
          <p:nvPr>
            <p:ph type="title"/>
          </p:nvPr>
        </p:nvSpPr>
        <p:spPr/>
        <p:txBody>
          <a:bodyPr/>
          <a:lstStyle/>
          <a:p>
            <a:r>
              <a:rPr lang="en-US" dirty="0"/>
              <a:t>The monthly death rate keep increasing</a:t>
            </a:r>
          </a:p>
        </p:txBody>
      </p:sp>
      <p:pic>
        <p:nvPicPr>
          <p:cNvPr id="6" name="Picture 5">
            <a:extLst>
              <a:ext uri="{FF2B5EF4-FFF2-40B4-BE49-F238E27FC236}">
                <a16:creationId xmlns:a16="http://schemas.microsoft.com/office/drawing/2014/main" id="{1911B203-C768-FC61-0A03-802D966BD842}"/>
              </a:ext>
            </a:extLst>
          </p:cNvPr>
          <p:cNvPicPr>
            <a:picLocks noChangeAspect="1"/>
          </p:cNvPicPr>
          <p:nvPr/>
        </p:nvPicPr>
        <p:blipFill>
          <a:blip r:embed="rId2"/>
          <a:stretch>
            <a:fillRect/>
          </a:stretch>
        </p:blipFill>
        <p:spPr>
          <a:xfrm>
            <a:off x="1229031" y="1387671"/>
            <a:ext cx="9455867" cy="4946146"/>
          </a:xfrm>
          <a:prstGeom prst="rect">
            <a:avLst/>
          </a:prstGeom>
        </p:spPr>
      </p:pic>
    </p:spTree>
    <p:extLst>
      <p:ext uri="{BB962C8B-B14F-4D97-AF65-F5344CB8AC3E}">
        <p14:creationId xmlns:p14="http://schemas.microsoft.com/office/powerpoint/2010/main" val="229504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E5F1-7807-6807-88E3-4E08CB70536C}"/>
              </a:ext>
            </a:extLst>
          </p:cNvPr>
          <p:cNvSpPr>
            <a:spLocks noGrp="1"/>
          </p:cNvSpPr>
          <p:nvPr>
            <p:ph type="title"/>
          </p:nvPr>
        </p:nvSpPr>
        <p:spPr/>
        <p:txBody>
          <a:bodyPr>
            <a:normAutofit/>
          </a:bodyPr>
          <a:lstStyle/>
          <a:p>
            <a:r>
              <a:rPr lang="en-US" sz="4000" dirty="0"/>
              <a:t>The death rate keep increasing for both genders</a:t>
            </a:r>
          </a:p>
        </p:txBody>
      </p:sp>
      <p:pic>
        <p:nvPicPr>
          <p:cNvPr id="6" name="Picture 5">
            <a:extLst>
              <a:ext uri="{FF2B5EF4-FFF2-40B4-BE49-F238E27FC236}">
                <a16:creationId xmlns:a16="http://schemas.microsoft.com/office/drawing/2014/main" id="{CF0C0A29-C1DF-B90C-DAC6-0466E15B377D}"/>
              </a:ext>
            </a:extLst>
          </p:cNvPr>
          <p:cNvPicPr>
            <a:picLocks noChangeAspect="1"/>
          </p:cNvPicPr>
          <p:nvPr/>
        </p:nvPicPr>
        <p:blipFill>
          <a:blip r:embed="rId2"/>
          <a:stretch>
            <a:fillRect/>
          </a:stretch>
        </p:blipFill>
        <p:spPr>
          <a:xfrm>
            <a:off x="1238863" y="1274834"/>
            <a:ext cx="9537291" cy="4988737"/>
          </a:xfrm>
          <a:prstGeom prst="rect">
            <a:avLst/>
          </a:prstGeom>
        </p:spPr>
      </p:pic>
    </p:spTree>
    <p:extLst>
      <p:ext uri="{BB962C8B-B14F-4D97-AF65-F5344CB8AC3E}">
        <p14:creationId xmlns:p14="http://schemas.microsoft.com/office/powerpoint/2010/main" val="868175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259A70E619964BBE00A550057A9FD8" ma:contentTypeVersion="8" ma:contentTypeDescription="Create a new document." ma:contentTypeScope="" ma:versionID="2a6a31d54229094605fd13adbd48adf7">
  <xsd:schema xmlns:xsd="http://www.w3.org/2001/XMLSchema" xmlns:xs="http://www.w3.org/2001/XMLSchema" xmlns:p="http://schemas.microsoft.com/office/2006/metadata/properties" xmlns:ns3="626444b0-49a7-4223-9f57-b3114e8bc70f" xmlns:ns4="6ad86ad3-876a-4c88-b512-fdd7290970f3" targetNamespace="http://schemas.microsoft.com/office/2006/metadata/properties" ma:root="true" ma:fieldsID="8edbdca91db2b5d780079d75ae00c9d2" ns3:_="" ns4:_="">
    <xsd:import namespace="626444b0-49a7-4223-9f57-b3114e8bc70f"/>
    <xsd:import namespace="6ad86ad3-876a-4c88-b512-fdd7290970f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6444b0-49a7-4223-9f57-b3114e8bc70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d86ad3-876a-4c88-b512-fdd7290970f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8E9822-79D1-45A3-AE97-A7D842587ABC}">
  <ds:schemaRefs>
    <ds:schemaRef ds:uri="http://schemas.microsoft.com/office/2006/documentManagement/types"/>
    <ds:schemaRef ds:uri="http://schemas.microsoft.com/office/infopath/2007/PartnerControls"/>
    <ds:schemaRef ds:uri="http://purl.org/dc/terms/"/>
    <ds:schemaRef ds:uri="http://schemas.microsoft.com/office/2006/metadata/properties"/>
    <ds:schemaRef ds:uri="6ad86ad3-876a-4c88-b512-fdd7290970f3"/>
    <ds:schemaRef ds:uri="http://purl.org/dc/dcmitype/"/>
    <ds:schemaRef ds:uri="http://www.w3.org/XML/1998/namespace"/>
    <ds:schemaRef ds:uri="http://purl.org/dc/elements/1.1/"/>
    <ds:schemaRef ds:uri="http://schemas.openxmlformats.org/package/2006/metadata/core-properties"/>
    <ds:schemaRef ds:uri="626444b0-49a7-4223-9f57-b3114e8bc70f"/>
  </ds:schemaRefs>
</ds:datastoreItem>
</file>

<file path=customXml/itemProps2.xml><?xml version="1.0" encoding="utf-8"?>
<ds:datastoreItem xmlns:ds="http://schemas.openxmlformats.org/officeDocument/2006/customXml" ds:itemID="{A2CFCFDB-73E2-423E-978B-149636FE6E15}">
  <ds:schemaRefs>
    <ds:schemaRef ds:uri="http://schemas.microsoft.com/sharepoint/v3/contenttype/forms"/>
  </ds:schemaRefs>
</ds:datastoreItem>
</file>

<file path=customXml/itemProps3.xml><?xml version="1.0" encoding="utf-8"?>
<ds:datastoreItem xmlns:ds="http://schemas.openxmlformats.org/officeDocument/2006/customXml" ds:itemID="{D285CC28-C448-4B70-B18C-E256EA173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6444b0-49a7-4223-9f57-b3114e8bc70f"/>
    <ds:schemaRef ds:uri="6ad86ad3-876a-4c88-b512-fdd7290970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1824</TotalTime>
  <Words>604</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Google Sans</vt:lpstr>
      <vt:lpstr>Lucida Console</vt:lpstr>
      <vt:lpstr>Office Theme</vt:lpstr>
      <vt:lpstr>Analysis of “Drug Related Deaths” </vt:lpstr>
      <vt:lpstr>Introduction</vt:lpstr>
      <vt:lpstr>Overview</vt:lpstr>
      <vt:lpstr>Data Cleaning</vt:lpstr>
      <vt:lpstr>Data columns for data analysis:</vt:lpstr>
      <vt:lpstr>Grouping Drugs into 3 Classes:</vt:lpstr>
      <vt:lpstr>PowerPoint Presentation</vt:lpstr>
      <vt:lpstr>The monthly death rate keep increasing</vt:lpstr>
      <vt:lpstr>The death rate keep increasing for both genders</vt:lpstr>
      <vt:lpstr>The death rate keep increasing for all types of drugs</vt:lpstr>
      <vt:lpstr>The overall death among races and genders</vt:lpstr>
      <vt:lpstr>The overall death among age groups</vt:lpstr>
      <vt:lpstr>The monthly death rate among age groups</vt:lpstr>
      <vt:lpstr>Plotting Geospatial Data:</vt:lpstr>
      <vt:lpstr>PowerPoint Presentation</vt:lpstr>
      <vt:lpstr>Clustering Analysis:</vt:lpstr>
      <vt:lpstr> Conclusion </vt:lpstr>
      <vt:lpstr>PowerPoint Presentation</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Fu</dc:creator>
  <cp:lastModifiedBy>Jaya Prakash Narayana Raavi (jraavi)</cp:lastModifiedBy>
  <cp:revision>7</cp:revision>
  <dcterms:created xsi:type="dcterms:W3CDTF">2023-11-29T19:54:24Z</dcterms:created>
  <dcterms:modified xsi:type="dcterms:W3CDTF">2023-12-07T07:44:09Z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0x01010004259A70E619964BBE00A550057A9FD8</vt:lpwstr>
  </property>
</Properties>
</file>