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7"/>
  </p:notesMasterIdLst>
  <p:sldIdLst>
    <p:sldId id="263" r:id="rId3"/>
    <p:sldId id="271" r:id="rId4"/>
    <p:sldId id="270" r:id="rId5"/>
    <p:sldId id="272" r:id="rId6"/>
    <p:sldId id="273" r:id="rId7"/>
    <p:sldId id="282" r:id="rId8"/>
    <p:sldId id="284" r:id="rId9"/>
    <p:sldId id="283" r:id="rId10"/>
    <p:sldId id="285" r:id="rId11"/>
    <p:sldId id="286" r:id="rId12"/>
    <p:sldId id="287" r:id="rId13"/>
    <p:sldId id="289" r:id="rId14"/>
    <p:sldId id="28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74B9"/>
    <a:srgbClr val="A71930"/>
    <a:srgbClr val="4D4F53"/>
    <a:srgbClr val="727E30"/>
    <a:srgbClr val="E37222"/>
    <a:srgbClr val="878787"/>
    <a:srgbClr val="830051"/>
    <a:srgbClr val="7D1324"/>
    <a:srgbClr val="C7D28A"/>
    <a:srgbClr val="EF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88" d="100"/>
          <a:sy n="88" d="100"/>
        </p:scale>
        <p:origin x="654" y="66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019E7-6020-4B2D-A131-9F21E01281BB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779E-A632-4CB0-BEFE-9612E996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6779E-A632-4CB0-BEFE-9612E996D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6779E-A632-4CB0-BEFE-9612E996D0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085" y="1295400"/>
            <a:ext cx="10972800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0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898989"/>
                </a:solidFill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7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0930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4400" y="6402609"/>
            <a:ext cx="28448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040191" y="1634490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- 167.25.48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- 227.114.34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4368800" y="1634490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RGB - 199.210.138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RGB - 180.180.180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- 77.79.83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- 131.0.81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22" y="5029200"/>
            <a:ext cx="62840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 smtClean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PeopleHub &gt; Inside Mindtree &gt;Communication &gt;Publications &gt;Marketing Net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1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4400" y="6402609"/>
            <a:ext cx="28448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/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1"/>
                <a:gridCol w="2565401"/>
                <a:gridCol w="2565401"/>
                <a:gridCol w="2565401"/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11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05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091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2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FF">
                    <a:lumMod val="65000"/>
                  </a:srgbClr>
                </a:solidFill>
                <a:cs typeface="Arial" pitchFamily="34" charset="0"/>
              </a:rPr>
              <a:t>© Mindtree limited 2016</a:t>
            </a:r>
            <a:endParaRPr lang="en-US" sz="900" dirty="0">
              <a:solidFill>
                <a:srgbClr val="FFFFFF">
                  <a:lumMod val="65000"/>
                </a:srgbClr>
              </a:solidFill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90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FF">
                    <a:lumMod val="65000"/>
                  </a:srgbClr>
                </a:solidFill>
                <a:cs typeface="Arial" pitchFamily="34" charset="0"/>
              </a:rPr>
              <a:t>© Mindtree limited 2016</a:t>
            </a:r>
            <a:endParaRPr lang="en-US" sz="900" dirty="0">
              <a:solidFill>
                <a:srgbClr val="FFFFFF">
                  <a:lumMod val="65000"/>
                </a:srgbClr>
              </a:solidFill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53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1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35113"/>
            <a:ext cx="5386917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4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3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4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4" y="273052"/>
            <a:ext cx="6815668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3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5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085" y="1295400"/>
            <a:ext cx="10972800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4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6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898989"/>
                </a:solidFill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7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5482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1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4400" y="6402609"/>
            <a:ext cx="28448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040191" y="1634490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- 167.25.48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- 227.114.34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4368800" y="1634490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RGB - 199.210.138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RGB - 180.180.180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- 77.79.83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cs typeface="Arial" pitchFamily="34" charset="0"/>
              </a:rPr>
              <a:t>RGB - 131.0.81</a:t>
            </a: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22" y="5029200"/>
            <a:ext cx="62840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 smtClean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4D4F53"/>
                </a:solidFill>
                <a:cs typeface="Arial" pitchFamily="34" charset="0"/>
              </a:rPr>
              <a:t>PeopleHub &gt; Inside Mindtree &gt;Communication &gt;Publications &gt;Marketing Net</a:t>
            </a:r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61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4400" y="6402609"/>
            <a:ext cx="28448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/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1"/>
                <a:gridCol w="2565401"/>
                <a:gridCol w="2565401"/>
                <a:gridCol w="2565401"/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25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8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8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35113"/>
            <a:ext cx="5386917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2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6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0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4" y="273052"/>
            <a:ext cx="6815668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0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1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016000" y="6172200"/>
            <a:ext cx="10241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8" y="6365213"/>
            <a:ext cx="1803401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5" y="2209889"/>
            <a:ext cx="10972800" cy="271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5" y="890827"/>
            <a:ext cx="2446647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7146" y="6460701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2016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DevOps Center of Excellence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6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832104"/>
            <a:ext cx="2446647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3246783"/>
            <a:ext cx="56851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boto Light"/>
                <a:cs typeface="Arial" pitchFamily="34" charset="0"/>
              </a:rPr>
              <a:t>DevOps Workshop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 Light"/>
                <a:cs typeface="Arial" pitchFamily="34" charset="0"/>
              </a:rPr>
              <a:t>               Configuration and Provisioning  </a:t>
            </a:r>
          </a:p>
          <a:p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2931221" y="350658"/>
            <a:ext cx="641579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Ansible Ad-Hoc Commands 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343" y="1142696"/>
            <a:ext cx="11005457" cy="499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1270000" y="-2365827"/>
            <a:ext cx="10464800" cy="254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6213" indent="0" algn="l" defTabSz="9144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latin typeface="Consolas" charset="0"/>
                <a:cs typeface="Consolas" charset="0"/>
                <a:sym typeface="Consolas" charset="0"/>
              </a:rPr>
              <a:t>~/ansible_hosts</a:t>
            </a:r>
            <a:endParaRPr lang="en-US" smtClean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816429" y="1229779"/>
            <a:ext cx="10613571" cy="4909459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176213" indent="0" algn="l" defTabSz="9144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$ ansible all -m ping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/>
            </a:r>
            <a:b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</a:b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$ ansible web-group -m ping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/>
            </a:r>
            <a:b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</a:b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$ ansible all -a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"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/bin/echo hi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“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$ ansible all –m apt –a “name=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nginx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 state=installed”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$ ansible all –m service –a “name=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nginx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 state=restarted”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$ ansible 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servername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 –m file –a ‘path=/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tmp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/hello state=directory mode=0700 owner=root’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$ansible 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servername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 –m copy –a ‘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src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=/home/Ubuntu/test 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dest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=/</a:t>
            </a:r>
            <a:r>
              <a:rPr lang="en-US" sz="3600" dirty="0" err="1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tmp</a:t>
            </a: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’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$ ansible-doc –l 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$ ansible-doc –help 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>$ ansible-doc module name</a:t>
            </a:r>
          </a:p>
          <a:p>
            <a:endParaRPr lang="en-US" sz="3600" dirty="0" smtClean="0">
              <a:latin typeface="Consolas" panose="020B0609020204030204" pitchFamily="49" charset="0"/>
              <a:ea typeface="ヒラギノ角ゴ ProN W3" pitchFamily="-84" charset="-128"/>
              <a:sym typeface="Consolas" panose="020B0609020204030204" pitchFamily="49" charset="0"/>
            </a:endParaRPr>
          </a:p>
          <a:p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/>
            </a:r>
            <a:b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</a:br>
            <a: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  <a:t/>
            </a:r>
            <a:br>
              <a:rPr lang="en-US" sz="3600" dirty="0" smtClean="0">
                <a:latin typeface="Consolas" panose="020B0609020204030204" pitchFamily="49" charset="0"/>
                <a:ea typeface="ヒラギノ角ゴ ProN W3" pitchFamily="-84" charset="-128"/>
                <a:sym typeface="Consolas" panose="020B0609020204030204" pitchFamily="49" charset="0"/>
              </a:rPr>
            </a:br>
            <a:endParaRPr lang="en-US" sz="3200" dirty="0" smtClean="0">
              <a:latin typeface="Consolas" panose="020B0609020204030204" pitchFamily="49" charset="0"/>
              <a:ea typeface="ヒラギノ角ゴ ProN W3" pitchFamily="-84" charset="-128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0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4856706" y="350658"/>
            <a:ext cx="256480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Play Books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6556" y="1850570"/>
            <a:ext cx="7625444" cy="4517573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23255" y="2201739"/>
            <a:ext cx="7162802" cy="40466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4422" y="4105331"/>
            <a:ext cx="5900149" cy="19376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6" y="1159327"/>
            <a:ext cx="1981200" cy="533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273628" y="2106385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21971" y="2109106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970314" y="2109106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 Placeholder 3"/>
          <p:cNvSpPr txBox="1">
            <a:spLocks/>
          </p:cNvSpPr>
          <p:nvPr/>
        </p:nvSpPr>
        <p:spPr>
          <a:xfrm>
            <a:off x="1023255" y="2427513"/>
            <a:ext cx="4191000" cy="3475381"/>
          </a:xfrm>
          <a:prstGeom prst="rect">
            <a:avLst/>
          </a:prstGeom>
        </p:spPr>
        <p:txBody>
          <a:bodyPr/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CH" sz="1400" dirty="0" smtClean="0"/>
              <a:t>name: install and start nginx</a:t>
            </a:r>
            <a:br>
              <a:rPr lang="de-CH" sz="1400" dirty="0" smtClean="0"/>
            </a:br>
            <a:r>
              <a:rPr lang="de-CH" sz="1400" dirty="0" smtClean="0"/>
              <a:t>hosts: Server group 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user: root </a:t>
            </a:r>
            <a:br>
              <a:rPr lang="de-CH" sz="1400" dirty="0" smtClean="0"/>
            </a:br>
            <a:r>
              <a:rPr lang="de-CH" sz="1400" dirty="0" smtClean="0"/>
              <a:t>Vars:</a:t>
            </a:r>
            <a:br>
              <a:rPr lang="de-CH" sz="1400" dirty="0" smtClean="0"/>
            </a:br>
            <a:r>
              <a:rPr lang="de-CH" sz="1400" dirty="0" smtClean="0"/>
              <a:t>http_port:80</a:t>
            </a:r>
            <a:br>
              <a:rPr lang="de-CH" sz="1400" dirty="0" smtClean="0"/>
            </a:br>
            <a:r>
              <a:rPr lang="de-CH" sz="1400" dirty="0" smtClean="0"/>
              <a:t>tasks: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1172933" y="4022270"/>
            <a:ext cx="5026480" cy="3475381"/>
          </a:xfrm>
          <a:prstGeom prst="rect">
            <a:avLst/>
          </a:prstGeom>
        </p:spPr>
        <p:txBody>
          <a:bodyPr/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de-CH" sz="1400" dirty="0" smtClean="0"/>
              <a:t>name: install nginx</a:t>
            </a:r>
            <a:br>
              <a:rPr lang="de-CH" sz="1400" dirty="0" smtClean="0"/>
            </a:br>
            <a:r>
              <a:rPr lang="de-CH" sz="1400" dirty="0" smtClean="0"/>
              <a:t>apt: pkg=nginx state=installed update_cache=true</a:t>
            </a:r>
            <a:br>
              <a:rPr lang="de-CH" sz="1400" dirty="0" smtClean="0"/>
            </a:br>
            <a:r>
              <a:rPr lang="de-CH" sz="1400" dirty="0" smtClean="0"/>
              <a:t>notify:</a:t>
            </a:r>
            <a:br>
              <a:rPr lang="de-CH" sz="1400" dirty="0" smtClean="0"/>
            </a:br>
            <a:r>
              <a:rPr lang="de-CH" sz="1400" dirty="0" smtClean="0"/>
              <a:t>- start nginx</a:t>
            </a:r>
            <a:br>
              <a:rPr lang="de-CH" sz="1400" dirty="0" smtClean="0"/>
            </a:b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handlers: </a:t>
            </a:r>
            <a:endParaRPr lang="en-US" sz="1400" dirty="0" smtClean="0">
              <a:solidFill>
                <a:srgbClr val="3A3A3A"/>
              </a:solidFill>
              <a:latin typeface="+mn-lt"/>
              <a:cs typeface="Courier New" panose="02070309020205020404" pitchFamily="49" charset="0"/>
            </a:endParaRPr>
          </a:p>
          <a:p>
            <a:pPr marL="225425" lvl="0" indent="0">
              <a:buNone/>
            </a:pP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 - 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name: start </a:t>
            </a:r>
            <a:r>
              <a:rPr lang="en-US" sz="1400" dirty="0" err="1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3A3A3A"/>
              </a:solidFill>
              <a:latin typeface="+mn-lt"/>
              <a:cs typeface="Courier New" panose="02070309020205020404" pitchFamily="49" charset="0"/>
            </a:endParaRPr>
          </a:p>
          <a:p>
            <a:pPr marL="225425" lvl="0" indent="0">
              <a:buNone/>
            </a:pP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   service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: name=</a:t>
            </a:r>
            <a:r>
              <a:rPr lang="en-US" sz="1400" dirty="0" err="1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state=started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>
              <a:buFontTx/>
              <a:buChar char="-"/>
            </a:pPr>
            <a:endParaRPr lang="de-CH" sz="1400" dirty="0" smtClean="0"/>
          </a:p>
          <a:p>
            <a:pPr marL="225425" indent="0">
              <a:buNone/>
            </a:pPr>
            <a:endParaRPr lang="de-CH" sz="1400" dirty="0" smtClean="0"/>
          </a:p>
          <a:p>
            <a:pPr>
              <a:buFontTx/>
              <a:buChar char="-"/>
            </a:pPr>
            <a:endParaRPr lang="de-CH" sz="1400" dirty="0" smtClean="0"/>
          </a:p>
          <a:p>
            <a:pPr marL="225425" indent="0">
              <a:buNone/>
            </a:pP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/>
            </a:r>
            <a:br>
              <a:rPr lang="de-CH" sz="1400" dirty="0" smtClean="0"/>
            </a:br>
            <a:endParaRPr lang="de-CH" sz="1400" dirty="0" smtClean="0"/>
          </a:p>
        </p:txBody>
      </p:sp>
      <p:sp>
        <p:nvSpPr>
          <p:cNvPr id="19" name="Freeform 18"/>
          <p:cNvSpPr/>
          <p:nvPr/>
        </p:nvSpPr>
        <p:spPr>
          <a:xfrm>
            <a:off x="8382000" y="217714"/>
            <a:ext cx="3746997" cy="6150429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A7193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46764" y="3178628"/>
            <a:ext cx="35470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Playbook is a YAML file 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Declaratively define your config..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Can contain many “Plays” targeting </a:t>
            </a:r>
            <a:br>
              <a:rPr lang="en-US" sz="1100" dirty="0" smtClean="0">
                <a:solidFill>
                  <a:schemeClr val="bg1"/>
                </a:solidFill>
                <a:latin typeface="Roboto Light"/>
              </a:rPr>
            </a:b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different groups 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Playbooks are divided into three </a:t>
            </a:r>
            <a:br>
              <a:rPr lang="en-US" sz="1100" dirty="0" smtClean="0">
                <a:solidFill>
                  <a:schemeClr val="bg1"/>
                </a:solidFill>
                <a:latin typeface="Roboto Light"/>
              </a:rPr>
            </a:b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sections { Target, Variable and task}</a:t>
            </a:r>
          </a:p>
          <a:p>
            <a:pPr marL="228600" indent="-228600">
              <a:buAutoNum type="alphaUcParenR"/>
            </a:pPr>
            <a:endParaRPr lang="en-US" sz="1100" dirty="0">
              <a:solidFill>
                <a:schemeClr val="bg1"/>
              </a:solidFill>
              <a:latin typeface="Roboto Light"/>
            </a:endParaRPr>
          </a:p>
          <a:p>
            <a:pPr marL="228600" indent="-228600">
              <a:buAutoNum type="alphaUcParenR"/>
            </a:pPr>
            <a:endParaRPr lang="en-US" dirty="0" smtClean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Roboto Light"/>
            </a:endParaRPr>
          </a:p>
          <a:p>
            <a:r>
              <a:rPr lang="en-US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Light"/>
              </a:rPr>
              <a:t>Run:</a:t>
            </a:r>
          </a:p>
          <a:p>
            <a:endParaRPr lang="en-US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Roboto Light"/>
            </a:endParaRPr>
          </a:p>
          <a:p>
            <a:r>
              <a:rPr lang="en-US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Light"/>
              </a:rPr>
              <a:t>Ansible-playbook test.yml</a:t>
            </a:r>
          </a:p>
          <a:p>
            <a:pPr marL="228600" indent="-228600">
              <a:buAutoNum type="alphaUcParenR"/>
            </a:pPr>
            <a:endParaRPr lang="en-US" sz="1100" dirty="0" smtClean="0">
              <a:solidFill>
                <a:schemeClr val="bg1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3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3490958" y="442991"/>
            <a:ext cx="52963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Ansible Roles Directory </a:t>
            </a:r>
            <a:r>
              <a:rPr lang="en-US" sz="28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S</a:t>
            </a:r>
            <a:r>
              <a:rPr lang="en-US" sz="28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tructure</a:t>
            </a:r>
            <a:endParaRPr lang="en-US" sz="28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772885" y="533402"/>
            <a:ext cx="1502229" cy="715132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etc/Ansible/Roles</a:t>
            </a:r>
          </a:p>
        </p:txBody>
      </p:sp>
      <p:cxnSp>
        <p:nvCxnSpPr>
          <p:cNvPr id="15" name="Straight Connector 14"/>
          <p:cNvCxnSpPr>
            <a:stCxn id="8" idx="1"/>
          </p:cNvCxnSpPr>
          <p:nvPr/>
        </p:nvCxnSpPr>
        <p:spPr>
          <a:xfrm>
            <a:off x="1524000" y="1248534"/>
            <a:ext cx="28035" cy="52175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36" idx="2"/>
          </p:cNvCxnSpPr>
          <p:nvPr/>
        </p:nvCxnSpPr>
        <p:spPr>
          <a:xfrm flipV="1">
            <a:off x="1576938" y="4543239"/>
            <a:ext cx="394077" cy="142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0958" y="1761868"/>
            <a:ext cx="4708340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It stores the components of a role such as default variables and data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0585" y="2338661"/>
            <a:ext cx="52566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It stores the static files which will be copied to the remote machines later on 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1974939" y="1615910"/>
            <a:ext cx="1301664" cy="576941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Defaults</a:t>
            </a:r>
          </a:p>
        </p:txBody>
      </p:sp>
      <p:sp>
        <p:nvSpPr>
          <p:cNvPr id="33" name="Round Diagonal Corner Rectangle 32"/>
          <p:cNvSpPr/>
          <p:nvPr/>
        </p:nvSpPr>
        <p:spPr>
          <a:xfrm>
            <a:off x="1974939" y="2271756"/>
            <a:ext cx="1301664" cy="576941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Files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971015" y="2943076"/>
            <a:ext cx="1301664" cy="576941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Handlers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1971015" y="3614163"/>
            <a:ext cx="1301664" cy="576941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</a:t>
            </a:r>
          </a:p>
        </p:txBody>
      </p:sp>
      <p:sp>
        <p:nvSpPr>
          <p:cNvPr id="36" name="Round Diagonal Corner Rectangle 35"/>
          <p:cNvSpPr/>
          <p:nvPr/>
        </p:nvSpPr>
        <p:spPr>
          <a:xfrm>
            <a:off x="1971015" y="4254768"/>
            <a:ext cx="1301664" cy="576941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tasks</a:t>
            </a:r>
          </a:p>
        </p:txBody>
      </p:sp>
      <p:sp>
        <p:nvSpPr>
          <p:cNvPr id="37" name="Round Diagonal Corner Rectangle 36"/>
          <p:cNvSpPr/>
          <p:nvPr/>
        </p:nvSpPr>
        <p:spPr>
          <a:xfrm>
            <a:off x="1971015" y="4926088"/>
            <a:ext cx="1301664" cy="576941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templates</a:t>
            </a:r>
          </a:p>
        </p:txBody>
      </p:sp>
      <p:sp>
        <p:nvSpPr>
          <p:cNvPr id="38" name="Round Diagonal Corner Rectangle 37"/>
          <p:cNvSpPr/>
          <p:nvPr/>
        </p:nvSpPr>
        <p:spPr>
          <a:xfrm>
            <a:off x="1971015" y="5597408"/>
            <a:ext cx="1301664" cy="576941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vars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endCxn id="37" idx="2"/>
          </p:cNvCxnSpPr>
          <p:nvPr/>
        </p:nvCxnSpPr>
        <p:spPr>
          <a:xfrm flipV="1">
            <a:off x="1576938" y="5214559"/>
            <a:ext cx="394077" cy="437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8" idx="2"/>
          </p:cNvCxnSpPr>
          <p:nvPr/>
        </p:nvCxnSpPr>
        <p:spPr>
          <a:xfrm flipV="1">
            <a:off x="1538017" y="5885879"/>
            <a:ext cx="432998" cy="274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64486" y="4016216"/>
            <a:ext cx="394077" cy="61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564486" y="3316416"/>
            <a:ext cx="394077" cy="142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576938" y="2582317"/>
            <a:ext cx="394077" cy="142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532454" y="2018457"/>
            <a:ext cx="394077" cy="142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30585" y="3109718"/>
            <a:ext cx="3898440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Tasks which will trigger an action based on the changes  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0958" y="3735496"/>
            <a:ext cx="384316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Information about the role such as author information  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30585" y="4435651"/>
            <a:ext cx="614078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The actual actions to be done; Code would be saved here which will perform the actions  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30585" y="5057794"/>
            <a:ext cx="6727739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Dynamic files would be saved here. Templates files in ansible written in </a:t>
            </a:r>
            <a:r>
              <a:rPr lang="en-US" sz="1350" b="1" dirty="0" err="1" smtClean="0">
                <a:solidFill>
                  <a:srgbClr val="4D4F53"/>
                </a:solidFill>
                <a:latin typeface="Lato" panose="020F0502020204030203" pitchFamily="34" charset="0"/>
              </a:rPr>
              <a:t>Jinga</a:t>
            </a: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 2 template language 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23680" y="5748720"/>
            <a:ext cx="642496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Same as defaults but the highest priority would be given to VARS and its difficult to overwrite  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52" name="Notched Right Arrow 51"/>
          <p:cNvSpPr/>
          <p:nvPr/>
        </p:nvSpPr>
        <p:spPr>
          <a:xfrm>
            <a:off x="7686931" y="2919235"/>
            <a:ext cx="4136571" cy="1145050"/>
          </a:xfrm>
          <a:prstGeom prst="notchedRightArrow">
            <a:avLst/>
          </a:prstGeom>
          <a:solidFill>
            <a:srgbClr val="8A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Role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Ansible-galaxy init ‘Role name’--offline</a:t>
            </a:r>
          </a:p>
        </p:txBody>
      </p:sp>
    </p:spTree>
    <p:extLst>
      <p:ext uri="{BB962C8B-B14F-4D97-AF65-F5344CB8AC3E}">
        <p14:creationId xmlns:p14="http://schemas.microsoft.com/office/powerpoint/2010/main" val="79569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5309307" y="415969"/>
            <a:ext cx="131125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Roles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383" y="1164771"/>
            <a:ext cx="7919359" cy="5268683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49083" y="1519262"/>
            <a:ext cx="7358745" cy="47944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0250" y="4170642"/>
            <a:ext cx="5900149" cy="19376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74178" y="1386011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371599" y="1383290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19941" y="1377038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 Placeholder 3"/>
          <p:cNvSpPr txBox="1">
            <a:spLocks/>
          </p:cNvSpPr>
          <p:nvPr/>
        </p:nvSpPr>
        <p:spPr>
          <a:xfrm>
            <a:off x="849083" y="1992079"/>
            <a:ext cx="4191000" cy="3475381"/>
          </a:xfrm>
          <a:prstGeom prst="rect">
            <a:avLst/>
          </a:prstGeom>
        </p:spPr>
        <p:txBody>
          <a:bodyPr/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CH" sz="1400" dirty="0" smtClean="0"/>
              <a:t>name: install and start nginx</a:t>
            </a:r>
            <a:br>
              <a:rPr lang="de-CH" sz="1400" dirty="0" smtClean="0"/>
            </a:br>
            <a:r>
              <a:rPr lang="de-CH" sz="1400" dirty="0" smtClean="0"/>
              <a:t>hosts: Server group 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user: root </a:t>
            </a:r>
            <a:br>
              <a:rPr lang="de-CH" sz="1400" dirty="0" smtClean="0"/>
            </a:br>
            <a:r>
              <a:rPr lang="de-CH" sz="1400" dirty="0" smtClean="0"/>
              <a:t>Vars:</a:t>
            </a:r>
            <a:br>
              <a:rPr lang="de-CH" sz="1400" dirty="0" smtClean="0"/>
            </a:br>
            <a:r>
              <a:rPr lang="de-CH" sz="1400" dirty="0" smtClean="0"/>
              <a:t>http_port:80</a:t>
            </a:r>
            <a:br>
              <a:rPr lang="de-CH" sz="1400" dirty="0" smtClean="0"/>
            </a:br>
            <a:r>
              <a:rPr lang="de-CH" sz="1400" dirty="0" smtClean="0"/>
              <a:t>tasks: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998761" y="4087581"/>
            <a:ext cx="5026480" cy="3475381"/>
          </a:xfrm>
          <a:prstGeom prst="rect">
            <a:avLst/>
          </a:prstGeom>
        </p:spPr>
        <p:txBody>
          <a:bodyPr/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de-CH" sz="1400" dirty="0" smtClean="0"/>
              <a:t>name: install nginx</a:t>
            </a:r>
            <a:br>
              <a:rPr lang="de-CH" sz="1400" dirty="0" smtClean="0"/>
            </a:br>
            <a:r>
              <a:rPr lang="de-CH" sz="1400" dirty="0" smtClean="0"/>
              <a:t>apt: pkg=nginx state=installed update_cache=true</a:t>
            </a:r>
            <a:br>
              <a:rPr lang="de-CH" sz="1400" dirty="0" smtClean="0"/>
            </a:br>
            <a:r>
              <a:rPr lang="de-CH" sz="1400" dirty="0" smtClean="0"/>
              <a:t>notify:</a:t>
            </a:r>
            <a:br>
              <a:rPr lang="de-CH" sz="1400" dirty="0" smtClean="0"/>
            </a:br>
            <a:r>
              <a:rPr lang="de-CH" sz="1400" dirty="0" smtClean="0"/>
              <a:t>- start nginx</a:t>
            </a:r>
            <a:br>
              <a:rPr lang="de-CH" sz="1400" dirty="0" smtClean="0"/>
            </a:b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handlers: </a:t>
            </a:r>
            <a:endParaRPr lang="en-US" sz="1400" dirty="0" smtClean="0">
              <a:solidFill>
                <a:srgbClr val="3A3A3A"/>
              </a:solidFill>
              <a:latin typeface="+mn-lt"/>
              <a:cs typeface="Courier New" panose="02070309020205020404" pitchFamily="49" charset="0"/>
            </a:endParaRPr>
          </a:p>
          <a:p>
            <a:pPr marL="225425" lvl="0" indent="0">
              <a:buNone/>
            </a:pP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 - 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name: start </a:t>
            </a:r>
            <a:r>
              <a:rPr lang="en-US" sz="1400" dirty="0" err="1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3A3A3A"/>
              </a:solidFill>
              <a:latin typeface="+mn-lt"/>
              <a:cs typeface="Courier New" panose="02070309020205020404" pitchFamily="49" charset="0"/>
            </a:endParaRPr>
          </a:p>
          <a:p>
            <a:pPr marL="225425" lvl="0" indent="0">
              <a:buNone/>
            </a:pP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   service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: name=</a:t>
            </a:r>
            <a:r>
              <a:rPr lang="en-US" sz="1400" dirty="0" err="1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3A3A3A"/>
                </a:solidFill>
                <a:latin typeface="+mn-lt"/>
                <a:cs typeface="Courier New" panose="02070309020205020404" pitchFamily="49" charset="0"/>
              </a:rPr>
              <a:t> state=started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>
              <a:buFontTx/>
              <a:buChar char="-"/>
            </a:pPr>
            <a:endParaRPr lang="de-CH" sz="1400" dirty="0" smtClean="0"/>
          </a:p>
          <a:p>
            <a:pPr marL="225425" indent="0">
              <a:buNone/>
            </a:pPr>
            <a:endParaRPr lang="de-CH" sz="1400" dirty="0" smtClean="0"/>
          </a:p>
          <a:p>
            <a:pPr>
              <a:buFontTx/>
              <a:buChar char="-"/>
            </a:pPr>
            <a:endParaRPr lang="de-CH" sz="1400" dirty="0" smtClean="0"/>
          </a:p>
          <a:p>
            <a:pPr marL="225425" indent="0">
              <a:buNone/>
            </a:pP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/>
            </a:r>
            <a:br>
              <a:rPr lang="de-CH" sz="1400" dirty="0" smtClean="0"/>
            </a:br>
            <a:endParaRPr lang="de-CH" sz="1400" dirty="0" smtClean="0"/>
          </a:p>
        </p:txBody>
      </p:sp>
      <p:sp>
        <p:nvSpPr>
          <p:cNvPr id="19" name="Freeform 18"/>
          <p:cNvSpPr/>
          <p:nvPr/>
        </p:nvSpPr>
        <p:spPr>
          <a:xfrm>
            <a:off x="8207828" y="283025"/>
            <a:ext cx="3746997" cy="6150429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A7193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89572" y="3243939"/>
            <a:ext cx="363005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Define the code in </a:t>
            </a:r>
            <a:r>
              <a:rPr lang="en-US" sz="1100" dirty="0" err="1" smtClean="0">
                <a:solidFill>
                  <a:schemeClr val="bg1"/>
                </a:solidFill>
                <a:latin typeface="Roboto Light"/>
              </a:rPr>
              <a:t>main.yml</a:t>
            </a: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 under </a:t>
            </a:r>
            <a:br>
              <a:rPr lang="en-US" sz="1100" dirty="0" smtClean="0">
                <a:solidFill>
                  <a:schemeClr val="bg1"/>
                </a:solidFill>
                <a:latin typeface="Roboto Light"/>
              </a:rPr>
            </a:b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tasks folder and handlers </a:t>
            </a:r>
            <a:endParaRPr lang="en-US" sz="1100" dirty="0">
              <a:solidFill>
                <a:schemeClr val="bg1"/>
              </a:solidFill>
              <a:latin typeface="Roboto Light"/>
            </a:endParaRP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Likewise create multiple roles and</a:t>
            </a:r>
            <a:br>
              <a:rPr lang="en-US" sz="1100" dirty="0" smtClean="0">
                <a:solidFill>
                  <a:schemeClr val="bg1"/>
                </a:solidFill>
                <a:latin typeface="Roboto Light"/>
              </a:rPr>
            </a:b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define the roles in </a:t>
            </a:r>
            <a:r>
              <a:rPr lang="en-US" sz="1100" dirty="0" err="1" smtClean="0">
                <a:solidFill>
                  <a:schemeClr val="bg1"/>
                </a:solidFill>
                <a:latin typeface="Roboto Light"/>
              </a:rPr>
              <a:t>site.yml</a:t>
            </a:r>
            <a:endParaRPr lang="en-US" sz="1100" dirty="0" smtClean="0">
              <a:solidFill>
                <a:schemeClr val="bg1"/>
              </a:solidFill>
              <a:latin typeface="Roboto Light"/>
            </a:endParaRP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Roles are nothing but combining the </a:t>
            </a:r>
            <a:br>
              <a:rPr lang="en-US" sz="1100" dirty="0" smtClean="0">
                <a:solidFill>
                  <a:schemeClr val="bg1"/>
                </a:solidFill>
                <a:latin typeface="Roboto Light"/>
              </a:rPr>
            </a:b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playbooks </a:t>
            </a:r>
          </a:p>
          <a:p>
            <a:pPr marL="228600" indent="-228600">
              <a:buAutoNum type="alphaUcParenR"/>
            </a:pPr>
            <a:endParaRPr lang="en-US" sz="1100" dirty="0" smtClean="0">
              <a:solidFill>
                <a:schemeClr val="bg1"/>
              </a:solidFill>
              <a:latin typeface="Roboto Light"/>
            </a:endParaRPr>
          </a:p>
          <a:p>
            <a:pPr marL="228600" indent="-228600">
              <a:buAutoNum type="alphaUcParenR"/>
            </a:pPr>
            <a:endParaRPr lang="en-US" dirty="0" smtClean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Roboto Light"/>
            </a:endParaRPr>
          </a:p>
          <a:p>
            <a:r>
              <a:rPr lang="en-US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Light"/>
              </a:rPr>
              <a:t>Run:</a:t>
            </a:r>
          </a:p>
          <a:p>
            <a:endParaRPr lang="en-US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Roboto Light"/>
            </a:endParaRPr>
          </a:p>
          <a:p>
            <a:r>
              <a:rPr lang="en-US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Light"/>
              </a:rPr>
              <a:t>Ansible-playbook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Light"/>
              </a:rPr>
              <a:t>site.yml</a:t>
            </a:r>
            <a:endParaRPr lang="en-US" dirty="0" smtClean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Roboto Light"/>
            </a:endParaRP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Light"/>
              </a:rPr>
              <a:t>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boto Light"/>
              </a:rPr>
              <a:t> --syntax-check</a:t>
            </a:r>
          </a:p>
          <a:p>
            <a:pPr marL="228600" indent="-228600">
              <a:buAutoNum type="alphaUcParenR"/>
            </a:pPr>
            <a:endParaRPr lang="en-US" sz="1100" dirty="0" smtClean="0">
              <a:solidFill>
                <a:schemeClr val="bg1"/>
              </a:solidFill>
              <a:latin typeface="Roboto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12" y="1868905"/>
            <a:ext cx="4200088" cy="20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1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2946400"/>
            <a:ext cx="7721600" cy="1066800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0" y="4152511"/>
            <a:ext cx="7721600" cy="457200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Presented by : Dinesh Sekar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500" y="3313837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DevOps – Center of Excellence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8"/>
            <a:ext cx="12192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58991" y="6504801"/>
            <a:ext cx="458490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 smtClean="0">
                <a:solidFill>
                  <a:srgbClr val="898989"/>
                </a:solidFill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675" dirty="0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3113" y="4515346"/>
            <a:ext cx="247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 : Tamil Arasu 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 bwMode="auto">
          <a:xfrm>
            <a:off x="5229397" y="529333"/>
            <a:ext cx="17344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217"/>
            <a:r>
              <a:rPr lang="en-US" sz="3800" dirty="0" smtClean="0">
                <a:solidFill>
                  <a:srgbClr val="91969B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Ansible </a:t>
            </a:r>
            <a:endParaRPr lang="en-US" sz="3800" dirty="0">
              <a:solidFill>
                <a:srgbClr val="91969B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6" name="Oval 2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27" name="Oval 2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32" name="Rectangle 2"/>
          <p:cNvSpPr>
            <a:spLocks/>
          </p:cNvSpPr>
          <p:nvPr/>
        </p:nvSpPr>
        <p:spPr bwMode="auto">
          <a:xfrm>
            <a:off x="4859289" y="230562"/>
            <a:ext cx="24191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DevOps Workshop</a:t>
            </a:r>
            <a:endParaRPr lang="en-US" sz="28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816419" y="529333"/>
            <a:ext cx="5369729" cy="6321814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A7193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0323" y="2838645"/>
            <a:ext cx="384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2800" b="1" dirty="0" smtClean="0">
                <a:solidFill>
                  <a:schemeClr val="bg1"/>
                </a:solidFill>
                <a:latin typeface="Roboto Light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  <a:endParaRPr lang="en-US" sz="2800" b="1" dirty="0">
              <a:solidFill>
                <a:schemeClr val="bg1"/>
              </a:solidFill>
              <a:latin typeface="Roboto Light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601969" y="3352909"/>
            <a:ext cx="45719" cy="1826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4021" y="3378772"/>
            <a:ext cx="35470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Legacy Models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What is configuration Management 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Ansible and why Ansible ?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Ansible installation and configuration 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Ansible  Folder structure 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Ad-hoc commands 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Ansible Playbooks </a:t>
            </a:r>
          </a:p>
          <a:p>
            <a:pPr marL="228600" indent="-228600">
              <a:buAutoNum type="alphaUcParenR"/>
            </a:pPr>
            <a:r>
              <a:rPr lang="en-US" sz="1100" dirty="0" smtClean="0">
                <a:solidFill>
                  <a:schemeClr val="bg1"/>
                </a:solidFill>
                <a:latin typeface="Roboto Light"/>
              </a:rPr>
              <a:t>Ansible Roles and the need of it </a:t>
            </a:r>
          </a:p>
          <a:p>
            <a:endParaRPr lang="en-US" sz="1100" dirty="0" smtClean="0">
              <a:solidFill>
                <a:schemeClr val="bg1"/>
              </a:solidFill>
              <a:latin typeface="Roboto Light"/>
            </a:endParaRPr>
          </a:p>
          <a:p>
            <a:endParaRPr lang="en-US" sz="1100" dirty="0" smtClean="0">
              <a:solidFill>
                <a:schemeClr val="bg1"/>
              </a:solidFill>
              <a:latin typeface="Roboto Light"/>
            </a:endParaRPr>
          </a:p>
          <a:p>
            <a:pPr marL="228600" indent="-228600">
              <a:buAutoNum type="alphaUcParenR"/>
            </a:pPr>
            <a:endParaRPr lang="en-US" sz="1100" dirty="0" smtClean="0">
              <a:solidFill>
                <a:schemeClr val="bg1"/>
              </a:solidFill>
              <a:latin typeface="Roboto Light"/>
            </a:endParaRPr>
          </a:p>
          <a:p>
            <a:pPr marL="228600" indent="-228600">
              <a:buAutoNum type="alphaUcParenR"/>
            </a:pPr>
            <a:endParaRPr lang="en-US" sz="1100" dirty="0" smtClean="0">
              <a:solidFill>
                <a:schemeClr val="bg1"/>
              </a:solidFill>
              <a:latin typeface="Roboto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" y="1587839"/>
            <a:ext cx="8067384" cy="3618627"/>
            <a:chOff x="1143000" y="2315679"/>
            <a:chExt cx="8436202" cy="3180246"/>
          </a:xfrm>
        </p:grpSpPr>
        <p:grpSp>
          <p:nvGrpSpPr>
            <p:cNvPr id="35" name="Group 34"/>
            <p:cNvGrpSpPr/>
            <p:nvPr/>
          </p:nvGrpSpPr>
          <p:grpSpPr>
            <a:xfrm>
              <a:off x="1143000" y="2315679"/>
              <a:ext cx="8436202" cy="3180246"/>
              <a:chOff x="2493141" y="2782404"/>
              <a:chExt cx="7667086" cy="2423160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4442380" y="2928227"/>
                <a:ext cx="144084" cy="2130552"/>
              </a:xfrm>
              <a:custGeom>
                <a:avLst/>
                <a:gdLst>
                  <a:gd name="connsiteX0" fmla="*/ 71718 w 144084"/>
                  <a:gd name="connsiteY0" fmla="*/ 0 h 2407617"/>
                  <a:gd name="connsiteX1" fmla="*/ 90900 w 144084"/>
                  <a:gd name="connsiteY1" fmla="*/ 153532 h 2407617"/>
                  <a:gd name="connsiteX2" fmla="*/ 144084 w 144084"/>
                  <a:gd name="connsiteY2" fmla="*/ 1203809 h 2407617"/>
                  <a:gd name="connsiteX3" fmla="*/ 90900 w 144084"/>
                  <a:gd name="connsiteY3" fmla="*/ 2254086 h 2407617"/>
                  <a:gd name="connsiteX4" fmla="*/ 71718 w 144084"/>
                  <a:gd name="connsiteY4" fmla="*/ 2407617 h 2407617"/>
                  <a:gd name="connsiteX5" fmla="*/ 60256 w 144084"/>
                  <a:gd name="connsiteY5" fmla="*/ 2318734 h 2407617"/>
                  <a:gd name="connsiteX6" fmla="*/ 0 w 144084"/>
                  <a:gd name="connsiteY6" fmla="*/ 1203808 h 2407617"/>
                  <a:gd name="connsiteX7" fmla="*/ 60256 w 144084"/>
                  <a:gd name="connsiteY7" fmla="*/ 88882 h 2407617"/>
                  <a:gd name="connsiteX8" fmla="*/ 71718 w 144084"/>
                  <a:gd name="connsiteY8" fmla="*/ 0 h 240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084" h="2407617">
                    <a:moveTo>
                      <a:pt x="71718" y="0"/>
                    </a:moveTo>
                    <a:lnTo>
                      <a:pt x="90900" y="153532"/>
                    </a:lnTo>
                    <a:cubicBezTo>
                      <a:pt x="125228" y="478735"/>
                      <a:pt x="144084" y="833045"/>
                      <a:pt x="144084" y="1203809"/>
                    </a:cubicBezTo>
                    <a:cubicBezTo>
                      <a:pt x="144084" y="1574573"/>
                      <a:pt x="125228" y="1928883"/>
                      <a:pt x="90900" y="2254086"/>
                    </a:cubicBezTo>
                    <a:lnTo>
                      <a:pt x="71718" y="2407617"/>
                    </a:lnTo>
                    <a:lnTo>
                      <a:pt x="60256" y="2318734"/>
                    </a:lnTo>
                    <a:cubicBezTo>
                      <a:pt x="21456" y="1976051"/>
                      <a:pt x="0" y="1599289"/>
                      <a:pt x="0" y="1203808"/>
                    </a:cubicBezTo>
                    <a:cubicBezTo>
                      <a:pt x="0" y="808327"/>
                      <a:pt x="21456" y="431566"/>
                      <a:pt x="60256" y="88882"/>
                    </a:cubicBezTo>
                    <a:lnTo>
                      <a:pt x="7171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462712" y="3079525"/>
                <a:ext cx="92717" cy="1828800"/>
              </a:xfrm>
              <a:custGeom>
                <a:avLst/>
                <a:gdLst>
                  <a:gd name="connsiteX0" fmla="*/ 71718 w 144084"/>
                  <a:gd name="connsiteY0" fmla="*/ 0 h 2407617"/>
                  <a:gd name="connsiteX1" fmla="*/ 90900 w 144084"/>
                  <a:gd name="connsiteY1" fmla="*/ 153532 h 2407617"/>
                  <a:gd name="connsiteX2" fmla="*/ 144084 w 144084"/>
                  <a:gd name="connsiteY2" fmla="*/ 1203809 h 2407617"/>
                  <a:gd name="connsiteX3" fmla="*/ 90900 w 144084"/>
                  <a:gd name="connsiteY3" fmla="*/ 2254086 h 2407617"/>
                  <a:gd name="connsiteX4" fmla="*/ 71718 w 144084"/>
                  <a:gd name="connsiteY4" fmla="*/ 2407617 h 2407617"/>
                  <a:gd name="connsiteX5" fmla="*/ 60256 w 144084"/>
                  <a:gd name="connsiteY5" fmla="*/ 2318734 h 2407617"/>
                  <a:gd name="connsiteX6" fmla="*/ 0 w 144084"/>
                  <a:gd name="connsiteY6" fmla="*/ 1203808 h 2407617"/>
                  <a:gd name="connsiteX7" fmla="*/ 60256 w 144084"/>
                  <a:gd name="connsiteY7" fmla="*/ 88882 h 2407617"/>
                  <a:gd name="connsiteX8" fmla="*/ 71718 w 144084"/>
                  <a:gd name="connsiteY8" fmla="*/ 0 h 240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084" h="2407617">
                    <a:moveTo>
                      <a:pt x="71718" y="0"/>
                    </a:moveTo>
                    <a:lnTo>
                      <a:pt x="90900" y="153532"/>
                    </a:lnTo>
                    <a:cubicBezTo>
                      <a:pt x="125228" y="478735"/>
                      <a:pt x="144084" y="833045"/>
                      <a:pt x="144084" y="1203809"/>
                    </a:cubicBezTo>
                    <a:cubicBezTo>
                      <a:pt x="144084" y="1574573"/>
                      <a:pt x="125228" y="1928883"/>
                      <a:pt x="90900" y="2254086"/>
                    </a:cubicBezTo>
                    <a:lnTo>
                      <a:pt x="71718" y="2407617"/>
                    </a:lnTo>
                    <a:lnTo>
                      <a:pt x="60256" y="2318734"/>
                    </a:lnTo>
                    <a:cubicBezTo>
                      <a:pt x="21456" y="1976051"/>
                      <a:pt x="0" y="1599289"/>
                      <a:pt x="0" y="1203808"/>
                    </a:cubicBezTo>
                    <a:cubicBezTo>
                      <a:pt x="0" y="808327"/>
                      <a:pt x="21456" y="431566"/>
                      <a:pt x="60256" y="88882"/>
                    </a:cubicBezTo>
                    <a:lnTo>
                      <a:pt x="7171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8478016" y="3231670"/>
                <a:ext cx="61804" cy="1527048"/>
              </a:xfrm>
              <a:custGeom>
                <a:avLst/>
                <a:gdLst>
                  <a:gd name="connsiteX0" fmla="*/ 71718 w 144084"/>
                  <a:gd name="connsiteY0" fmla="*/ 0 h 2407617"/>
                  <a:gd name="connsiteX1" fmla="*/ 90900 w 144084"/>
                  <a:gd name="connsiteY1" fmla="*/ 153532 h 2407617"/>
                  <a:gd name="connsiteX2" fmla="*/ 144084 w 144084"/>
                  <a:gd name="connsiteY2" fmla="*/ 1203809 h 2407617"/>
                  <a:gd name="connsiteX3" fmla="*/ 90900 w 144084"/>
                  <a:gd name="connsiteY3" fmla="*/ 2254086 h 2407617"/>
                  <a:gd name="connsiteX4" fmla="*/ 71718 w 144084"/>
                  <a:gd name="connsiteY4" fmla="*/ 2407617 h 2407617"/>
                  <a:gd name="connsiteX5" fmla="*/ 60256 w 144084"/>
                  <a:gd name="connsiteY5" fmla="*/ 2318734 h 2407617"/>
                  <a:gd name="connsiteX6" fmla="*/ 0 w 144084"/>
                  <a:gd name="connsiteY6" fmla="*/ 1203808 h 2407617"/>
                  <a:gd name="connsiteX7" fmla="*/ 60256 w 144084"/>
                  <a:gd name="connsiteY7" fmla="*/ 88882 h 2407617"/>
                  <a:gd name="connsiteX8" fmla="*/ 71718 w 144084"/>
                  <a:gd name="connsiteY8" fmla="*/ 0 h 240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084" h="2407617">
                    <a:moveTo>
                      <a:pt x="71718" y="0"/>
                    </a:moveTo>
                    <a:lnTo>
                      <a:pt x="90900" y="153532"/>
                    </a:lnTo>
                    <a:cubicBezTo>
                      <a:pt x="125228" y="478735"/>
                      <a:pt x="144084" y="833045"/>
                      <a:pt x="144084" y="1203809"/>
                    </a:cubicBezTo>
                    <a:cubicBezTo>
                      <a:pt x="144084" y="1574573"/>
                      <a:pt x="125228" y="1928883"/>
                      <a:pt x="90900" y="2254086"/>
                    </a:cubicBezTo>
                    <a:lnTo>
                      <a:pt x="71718" y="2407617"/>
                    </a:lnTo>
                    <a:lnTo>
                      <a:pt x="60256" y="2318734"/>
                    </a:lnTo>
                    <a:cubicBezTo>
                      <a:pt x="21456" y="1976051"/>
                      <a:pt x="0" y="1599289"/>
                      <a:pt x="0" y="1203808"/>
                    </a:cubicBezTo>
                    <a:cubicBezTo>
                      <a:pt x="0" y="808327"/>
                      <a:pt x="21456" y="431566"/>
                      <a:pt x="60256" y="88882"/>
                    </a:cubicBezTo>
                    <a:lnTo>
                      <a:pt x="71718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Pentagon 53"/>
              <p:cNvSpPr/>
              <p:nvPr/>
            </p:nvSpPr>
            <p:spPr>
              <a:xfrm>
                <a:off x="3576439" y="3820872"/>
                <a:ext cx="968027" cy="345595"/>
              </a:xfrm>
              <a:prstGeom prst="homePlat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Pentagon 54"/>
              <p:cNvSpPr/>
              <p:nvPr/>
            </p:nvSpPr>
            <p:spPr>
              <a:xfrm>
                <a:off x="5579534" y="3820872"/>
                <a:ext cx="968027" cy="34559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Pentagon 55"/>
              <p:cNvSpPr/>
              <p:nvPr/>
            </p:nvSpPr>
            <p:spPr>
              <a:xfrm>
                <a:off x="7558373" y="3820871"/>
                <a:ext cx="968027" cy="34559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9503838" y="3820871"/>
                <a:ext cx="656389" cy="34559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2493141" y="2782404"/>
                <a:ext cx="144084" cy="2423160"/>
              </a:xfrm>
              <a:custGeom>
                <a:avLst/>
                <a:gdLst>
                  <a:gd name="connsiteX0" fmla="*/ 71718 w 144084"/>
                  <a:gd name="connsiteY0" fmla="*/ 0 h 2407617"/>
                  <a:gd name="connsiteX1" fmla="*/ 90900 w 144084"/>
                  <a:gd name="connsiteY1" fmla="*/ 153532 h 2407617"/>
                  <a:gd name="connsiteX2" fmla="*/ 144084 w 144084"/>
                  <a:gd name="connsiteY2" fmla="*/ 1203809 h 2407617"/>
                  <a:gd name="connsiteX3" fmla="*/ 90900 w 144084"/>
                  <a:gd name="connsiteY3" fmla="*/ 2254086 h 2407617"/>
                  <a:gd name="connsiteX4" fmla="*/ 71718 w 144084"/>
                  <a:gd name="connsiteY4" fmla="*/ 2407617 h 2407617"/>
                  <a:gd name="connsiteX5" fmla="*/ 60256 w 144084"/>
                  <a:gd name="connsiteY5" fmla="*/ 2318734 h 2407617"/>
                  <a:gd name="connsiteX6" fmla="*/ 0 w 144084"/>
                  <a:gd name="connsiteY6" fmla="*/ 1203808 h 2407617"/>
                  <a:gd name="connsiteX7" fmla="*/ 60256 w 144084"/>
                  <a:gd name="connsiteY7" fmla="*/ 88882 h 2407617"/>
                  <a:gd name="connsiteX8" fmla="*/ 71718 w 144084"/>
                  <a:gd name="connsiteY8" fmla="*/ 0 h 240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084" h="2407617">
                    <a:moveTo>
                      <a:pt x="71718" y="0"/>
                    </a:moveTo>
                    <a:lnTo>
                      <a:pt x="90900" y="153532"/>
                    </a:lnTo>
                    <a:cubicBezTo>
                      <a:pt x="125228" y="478735"/>
                      <a:pt x="144084" y="833045"/>
                      <a:pt x="144084" y="1203809"/>
                    </a:cubicBezTo>
                    <a:cubicBezTo>
                      <a:pt x="144084" y="1574573"/>
                      <a:pt x="125228" y="1928883"/>
                      <a:pt x="90900" y="2254086"/>
                    </a:cubicBezTo>
                    <a:lnTo>
                      <a:pt x="71718" y="2407617"/>
                    </a:lnTo>
                    <a:lnTo>
                      <a:pt x="60256" y="2318734"/>
                    </a:lnTo>
                    <a:cubicBezTo>
                      <a:pt x="21456" y="1976051"/>
                      <a:pt x="0" y="1599289"/>
                      <a:pt x="0" y="1203808"/>
                    </a:cubicBezTo>
                    <a:cubicBezTo>
                      <a:pt x="0" y="808327"/>
                      <a:pt x="21456" y="431566"/>
                      <a:pt x="60256" y="88882"/>
                    </a:cubicBezTo>
                    <a:lnTo>
                      <a:pt x="71718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5400000">
                <a:off x="2162405" y="3470065"/>
                <a:ext cx="2052575" cy="1253911"/>
              </a:xfrm>
              <a:custGeom>
                <a:avLst/>
                <a:gdLst>
                  <a:gd name="connsiteX0" fmla="*/ 0 w 2422532"/>
                  <a:gd name="connsiteY0" fmla="*/ 1031331 h 1031331"/>
                  <a:gd name="connsiteX1" fmla="*/ 72672 w 2422532"/>
                  <a:gd name="connsiteY1" fmla="*/ 63695 h 1031331"/>
                  <a:gd name="connsiteX2" fmla="*/ 96342 w 2422532"/>
                  <a:gd name="connsiteY2" fmla="*/ 60256 h 1031331"/>
                  <a:gd name="connsiteX3" fmla="*/ 1211268 w 2422532"/>
                  <a:gd name="connsiteY3" fmla="*/ 0 h 1031331"/>
                  <a:gd name="connsiteX4" fmla="*/ 2326194 w 2422532"/>
                  <a:gd name="connsiteY4" fmla="*/ 60256 h 1031331"/>
                  <a:gd name="connsiteX5" fmla="*/ 2349860 w 2422532"/>
                  <a:gd name="connsiteY5" fmla="*/ 63694 h 1031331"/>
                  <a:gd name="connsiteX6" fmla="*/ 2422532 w 2422532"/>
                  <a:gd name="connsiteY6" fmla="*/ 1031331 h 1031331"/>
                  <a:gd name="connsiteX7" fmla="*/ 2261543 w 2422532"/>
                  <a:gd name="connsiteY7" fmla="*/ 1011218 h 1031331"/>
                  <a:gd name="connsiteX8" fmla="*/ 1211266 w 2422532"/>
                  <a:gd name="connsiteY8" fmla="*/ 958033 h 1031331"/>
                  <a:gd name="connsiteX9" fmla="*/ 160989 w 2422532"/>
                  <a:gd name="connsiteY9" fmla="*/ 1011218 h 1031331"/>
                  <a:gd name="connsiteX10" fmla="*/ 0 w 2422532"/>
                  <a:gd name="connsiteY10" fmla="*/ 1031331 h 10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2532" h="1031331">
                    <a:moveTo>
                      <a:pt x="0" y="1031331"/>
                    </a:moveTo>
                    <a:lnTo>
                      <a:pt x="72672" y="63695"/>
                    </a:lnTo>
                    <a:lnTo>
                      <a:pt x="96342" y="60256"/>
                    </a:lnTo>
                    <a:cubicBezTo>
                      <a:pt x="439025" y="21456"/>
                      <a:pt x="815787" y="0"/>
                      <a:pt x="1211268" y="0"/>
                    </a:cubicBezTo>
                    <a:cubicBezTo>
                      <a:pt x="1606749" y="0"/>
                      <a:pt x="1983510" y="21456"/>
                      <a:pt x="2326194" y="60256"/>
                    </a:cubicBezTo>
                    <a:lnTo>
                      <a:pt x="2349860" y="63694"/>
                    </a:lnTo>
                    <a:lnTo>
                      <a:pt x="2422532" y="1031331"/>
                    </a:lnTo>
                    <a:lnTo>
                      <a:pt x="2261543" y="1011218"/>
                    </a:lnTo>
                    <a:cubicBezTo>
                      <a:pt x="1936340" y="976890"/>
                      <a:pt x="1582030" y="958033"/>
                      <a:pt x="1211266" y="958033"/>
                    </a:cubicBezTo>
                    <a:cubicBezTo>
                      <a:pt x="840502" y="958033"/>
                      <a:pt x="486192" y="976890"/>
                      <a:pt x="160989" y="1011218"/>
                    </a:cubicBezTo>
                    <a:lnTo>
                      <a:pt x="0" y="1031331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044516" y="3456221"/>
                <a:ext cx="2130217" cy="1074898"/>
              </a:xfrm>
              <a:custGeom>
                <a:avLst/>
                <a:gdLst>
                  <a:gd name="connsiteX0" fmla="*/ 0 w 2130217"/>
                  <a:gd name="connsiteY0" fmla="*/ 1074898 h 1074898"/>
                  <a:gd name="connsiteX1" fmla="*/ 77137 w 2130217"/>
                  <a:gd name="connsiteY1" fmla="*/ 47817 h 1074898"/>
                  <a:gd name="connsiteX2" fmla="*/ 213347 w 2130217"/>
                  <a:gd name="connsiteY2" fmla="*/ 34472 h 1074898"/>
                  <a:gd name="connsiteX3" fmla="*/ 1065111 w 2130217"/>
                  <a:gd name="connsiteY3" fmla="*/ 0 h 1074898"/>
                  <a:gd name="connsiteX4" fmla="*/ 1916875 w 2130217"/>
                  <a:gd name="connsiteY4" fmla="*/ 34472 h 1074898"/>
                  <a:gd name="connsiteX5" fmla="*/ 2053081 w 2130217"/>
                  <a:gd name="connsiteY5" fmla="*/ 47817 h 1074898"/>
                  <a:gd name="connsiteX6" fmla="*/ 2130217 w 2130217"/>
                  <a:gd name="connsiteY6" fmla="*/ 1074898 h 1074898"/>
                  <a:gd name="connsiteX7" fmla="*/ 2115386 w 2130217"/>
                  <a:gd name="connsiteY7" fmla="*/ 1073045 h 1074898"/>
                  <a:gd name="connsiteX8" fmla="*/ 1065109 w 2130217"/>
                  <a:gd name="connsiteY8" fmla="*/ 1019860 h 1074898"/>
                  <a:gd name="connsiteX9" fmla="*/ 14832 w 2130217"/>
                  <a:gd name="connsiteY9" fmla="*/ 1073045 h 1074898"/>
                  <a:gd name="connsiteX10" fmla="*/ 0 w 2130217"/>
                  <a:gd name="connsiteY10" fmla="*/ 1074898 h 107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0217" h="1074898">
                    <a:moveTo>
                      <a:pt x="0" y="1074898"/>
                    </a:moveTo>
                    <a:lnTo>
                      <a:pt x="77137" y="47817"/>
                    </a:lnTo>
                    <a:lnTo>
                      <a:pt x="213347" y="34472"/>
                    </a:lnTo>
                    <a:cubicBezTo>
                      <a:pt x="482419" y="12069"/>
                      <a:pt x="768500" y="0"/>
                      <a:pt x="1065111" y="0"/>
                    </a:cubicBezTo>
                    <a:cubicBezTo>
                      <a:pt x="1361722" y="0"/>
                      <a:pt x="1647802" y="12069"/>
                      <a:pt x="1916875" y="34472"/>
                    </a:cubicBezTo>
                    <a:lnTo>
                      <a:pt x="2053081" y="47817"/>
                    </a:lnTo>
                    <a:lnTo>
                      <a:pt x="2130217" y="1074898"/>
                    </a:lnTo>
                    <a:lnTo>
                      <a:pt x="2115386" y="1073045"/>
                    </a:lnTo>
                    <a:cubicBezTo>
                      <a:pt x="1790183" y="1038717"/>
                      <a:pt x="1435873" y="1019860"/>
                      <a:pt x="1065109" y="1019860"/>
                    </a:cubicBezTo>
                    <a:cubicBezTo>
                      <a:pt x="694345" y="1019860"/>
                      <a:pt x="340035" y="1038717"/>
                      <a:pt x="14832" y="1073045"/>
                    </a:cubicBezTo>
                    <a:lnTo>
                      <a:pt x="0" y="10748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5400000">
                <a:off x="6185937" y="3468349"/>
                <a:ext cx="1829310" cy="1050642"/>
              </a:xfrm>
              <a:custGeom>
                <a:avLst/>
                <a:gdLst>
                  <a:gd name="connsiteX0" fmla="*/ 0 w 1829310"/>
                  <a:gd name="connsiteY0" fmla="*/ 1050642 h 1050642"/>
                  <a:gd name="connsiteX1" fmla="*/ 76386 w 1829310"/>
                  <a:gd name="connsiteY1" fmla="*/ 33543 h 1050642"/>
                  <a:gd name="connsiteX2" fmla="*/ 337395 w 1829310"/>
                  <a:gd name="connsiteY2" fmla="*/ 15578 h 1050642"/>
                  <a:gd name="connsiteX3" fmla="*/ 914657 w 1829310"/>
                  <a:gd name="connsiteY3" fmla="*/ 0 h 1050642"/>
                  <a:gd name="connsiteX4" fmla="*/ 1491919 w 1829310"/>
                  <a:gd name="connsiteY4" fmla="*/ 15578 h 1050642"/>
                  <a:gd name="connsiteX5" fmla="*/ 1752923 w 1829310"/>
                  <a:gd name="connsiteY5" fmla="*/ 33543 h 1050642"/>
                  <a:gd name="connsiteX6" fmla="*/ 1829310 w 1829310"/>
                  <a:gd name="connsiteY6" fmla="*/ 1050642 h 1050642"/>
                  <a:gd name="connsiteX7" fmla="*/ 1630495 w 1829310"/>
                  <a:gd name="connsiteY7" fmla="*/ 1033376 h 1050642"/>
                  <a:gd name="connsiteX8" fmla="*/ 914655 w 1829310"/>
                  <a:gd name="connsiteY8" fmla="*/ 1009236 h 1050642"/>
                  <a:gd name="connsiteX9" fmla="*/ 198815 w 1829310"/>
                  <a:gd name="connsiteY9" fmla="*/ 1033376 h 1050642"/>
                  <a:gd name="connsiteX10" fmla="*/ 0 w 1829310"/>
                  <a:gd name="connsiteY10" fmla="*/ 1050642 h 1050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9310" h="1050642">
                    <a:moveTo>
                      <a:pt x="0" y="1050642"/>
                    </a:moveTo>
                    <a:lnTo>
                      <a:pt x="76386" y="33543"/>
                    </a:lnTo>
                    <a:lnTo>
                      <a:pt x="337395" y="15578"/>
                    </a:lnTo>
                    <a:cubicBezTo>
                      <a:pt x="523855" y="5364"/>
                      <a:pt x="716916" y="0"/>
                      <a:pt x="914657" y="0"/>
                    </a:cubicBezTo>
                    <a:cubicBezTo>
                      <a:pt x="1112397" y="0"/>
                      <a:pt x="1305458" y="5364"/>
                      <a:pt x="1491919" y="15578"/>
                    </a:cubicBezTo>
                    <a:lnTo>
                      <a:pt x="1752923" y="33543"/>
                    </a:lnTo>
                    <a:lnTo>
                      <a:pt x="1829310" y="1050642"/>
                    </a:lnTo>
                    <a:lnTo>
                      <a:pt x="1630495" y="1033376"/>
                    </a:lnTo>
                    <a:cubicBezTo>
                      <a:pt x="1401694" y="1017617"/>
                      <a:pt x="1161831" y="1009236"/>
                      <a:pt x="914655" y="1009236"/>
                    </a:cubicBezTo>
                    <a:cubicBezTo>
                      <a:pt x="667479" y="1009236"/>
                      <a:pt x="427616" y="1017617"/>
                      <a:pt x="198815" y="1033376"/>
                    </a:cubicBezTo>
                    <a:lnTo>
                      <a:pt x="0" y="1050642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5400000">
                <a:off x="8313198" y="3469534"/>
                <a:ext cx="1530095" cy="1048272"/>
              </a:xfrm>
              <a:custGeom>
                <a:avLst/>
                <a:gdLst>
                  <a:gd name="connsiteX0" fmla="*/ 0 w 1530095"/>
                  <a:gd name="connsiteY0" fmla="*/ 1048272 h 1048272"/>
                  <a:gd name="connsiteX1" fmla="*/ 76985 w 1530095"/>
                  <a:gd name="connsiteY1" fmla="*/ 23205 h 1048272"/>
                  <a:gd name="connsiteX2" fmla="*/ 187788 w 1530095"/>
                  <a:gd name="connsiteY2" fmla="*/ 15578 h 1048272"/>
                  <a:gd name="connsiteX3" fmla="*/ 765050 w 1530095"/>
                  <a:gd name="connsiteY3" fmla="*/ 0 h 1048272"/>
                  <a:gd name="connsiteX4" fmla="*/ 1342312 w 1530095"/>
                  <a:gd name="connsiteY4" fmla="*/ 15578 h 1048272"/>
                  <a:gd name="connsiteX5" fmla="*/ 1453110 w 1530095"/>
                  <a:gd name="connsiteY5" fmla="*/ 23204 h 1048272"/>
                  <a:gd name="connsiteX6" fmla="*/ 1530095 w 1530095"/>
                  <a:gd name="connsiteY6" fmla="*/ 1048272 h 1048272"/>
                  <a:gd name="connsiteX7" fmla="*/ 1480888 w 1530095"/>
                  <a:gd name="connsiteY7" fmla="*/ 1043998 h 1048272"/>
                  <a:gd name="connsiteX8" fmla="*/ 765048 w 1530095"/>
                  <a:gd name="connsiteY8" fmla="*/ 1019858 h 1048272"/>
                  <a:gd name="connsiteX9" fmla="*/ 49208 w 1530095"/>
                  <a:gd name="connsiteY9" fmla="*/ 1043998 h 1048272"/>
                  <a:gd name="connsiteX10" fmla="*/ 0 w 1530095"/>
                  <a:gd name="connsiteY10" fmla="*/ 1048272 h 10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0095" h="1048272">
                    <a:moveTo>
                      <a:pt x="0" y="1048272"/>
                    </a:moveTo>
                    <a:lnTo>
                      <a:pt x="76985" y="23205"/>
                    </a:lnTo>
                    <a:lnTo>
                      <a:pt x="187788" y="15578"/>
                    </a:lnTo>
                    <a:cubicBezTo>
                      <a:pt x="374248" y="5364"/>
                      <a:pt x="567309" y="0"/>
                      <a:pt x="765050" y="0"/>
                    </a:cubicBezTo>
                    <a:cubicBezTo>
                      <a:pt x="962790" y="0"/>
                      <a:pt x="1155851" y="5364"/>
                      <a:pt x="1342312" y="15578"/>
                    </a:cubicBezTo>
                    <a:lnTo>
                      <a:pt x="1453110" y="23204"/>
                    </a:lnTo>
                    <a:lnTo>
                      <a:pt x="1530095" y="1048272"/>
                    </a:lnTo>
                    <a:lnTo>
                      <a:pt x="1480888" y="1043998"/>
                    </a:lnTo>
                    <a:cubicBezTo>
                      <a:pt x="1252087" y="1028239"/>
                      <a:pt x="1012224" y="1019858"/>
                      <a:pt x="765048" y="1019858"/>
                    </a:cubicBezTo>
                    <a:cubicBezTo>
                      <a:pt x="517872" y="1019858"/>
                      <a:pt x="278009" y="1028239"/>
                      <a:pt x="49208" y="1043998"/>
                    </a:cubicBezTo>
                    <a:lnTo>
                      <a:pt x="0" y="104827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97974" y="3698474"/>
              <a:ext cx="910559" cy="4057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b="1" dirty="0" smtClean="0">
                  <a:solidFill>
                    <a:prstClr val="white"/>
                  </a:solidFill>
                </a:rPr>
                <a:t>1980</a:t>
              </a:r>
              <a:endParaRPr 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5076" y="3698474"/>
              <a:ext cx="910559" cy="4057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b="1" dirty="0" smtClean="0">
                  <a:solidFill>
                    <a:prstClr val="white"/>
                  </a:solidFill>
                </a:rPr>
                <a:t>1990</a:t>
              </a:r>
              <a:endParaRPr 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90207" y="3706566"/>
              <a:ext cx="910559" cy="4057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b="1" dirty="0" smtClean="0">
                  <a:solidFill>
                    <a:prstClr val="white"/>
                  </a:solidFill>
                </a:rPr>
                <a:t>2000</a:t>
              </a:r>
              <a:endParaRPr 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91081" y="3698472"/>
              <a:ext cx="910559" cy="4057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b="1" dirty="0" smtClean="0">
                  <a:solidFill>
                    <a:prstClr val="white"/>
                  </a:solidFill>
                </a:rPr>
                <a:t>2010</a:t>
              </a:r>
              <a:endParaRPr 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44915" y="5033437"/>
              <a:ext cx="806630" cy="270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Manual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06283" y="4898191"/>
              <a:ext cx="988118" cy="27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Manual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35818" y="4419619"/>
              <a:ext cx="988118" cy="270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Ansible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392817" y="4071257"/>
            <a:ext cx="101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</a:rPr>
              <a:t>VM and templates</a:t>
            </a:r>
            <a:endParaRPr lang="en-US" sz="1400" dirty="0">
              <a:solidFill>
                <a:prstClr val="white"/>
              </a:solidFill>
            </a:endParaRPr>
          </a:p>
        </p:txBody>
      </p:sp>
      <p:pic>
        <p:nvPicPr>
          <p:cNvPr id="43" name="Picture 6" descr="Image result for ansi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190" y="1114108"/>
            <a:ext cx="1765926" cy="11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080762" y="2366041"/>
            <a:ext cx="3849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1200" b="1" dirty="0" smtClean="0">
                <a:solidFill>
                  <a:schemeClr val="bg1"/>
                </a:solidFill>
                <a:latin typeface="Roboto Light"/>
                <a:ea typeface="ＭＳ Ｐゴシック" charset="0"/>
                <a:cs typeface="ＭＳ Ｐゴシック" charset="0"/>
                <a:sym typeface="Bebas Neue" charset="0"/>
              </a:rPr>
              <a:t>               An agentless tool</a:t>
            </a:r>
            <a:endParaRPr lang="en-US" sz="1200" b="1" dirty="0">
              <a:solidFill>
                <a:schemeClr val="bg1"/>
              </a:solidFill>
              <a:latin typeface="Roboto Light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>
            <a:spLocks/>
          </p:cNvSpPr>
          <p:nvPr/>
        </p:nvSpPr>
        <p:spPr bwMode="auto">
          <a:xfrm>
            <a:off x="4009274" y="529333"/>
            <a:ext cx="45765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Legacy Models- C&amp;P</a:t>
            </a:r>
            <a:endParaRPr lang="en-US" sz="38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6" name="Oval 6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68" name="Oval 6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70" name="Rectangle 2"/>
          <p:cNvSpPr>
            <a:spLocks/>
          </p:cNvSpPr>
          <p:nvPr/>
        </p:nvSpPr>
        <p:spPr bwMode="auto">
          <a:xfrm>
            <a:off x="5273682" y="364859"/>
            <a:ext cx="16478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DevOps Workshop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54897" y="1370513"/>
            <a:ext cx="3470502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In the beginning…………………………………………………..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63" name="Rectangle 62"/>
          <p:cNvSpPr>
            <a:spLocks/>
          </p:cNvSpPr>
          <p:nvPr/>
        </p:nvSpPr>
        <p:spPr bwMode="auto">
          <a:xfrm>
            <a:off x="0" y="1879691"/>
            <a:ext cx="5705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    Developers wrote code</a:t>
            </a:r>
            <a:endParaRPr lang="en-US" sz="2800" dirty="0">
              <a:solidFill>
                <a:schemeClr val="accent3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77" name="Text Placeholder 2"/>
          <p:cNvSpPr txBox="1">
            <a:spLocks/>
          </p:cNvSpPr>
          <p:nvPr/>
        </p:nvSpPr>
        <p:spPr>
          <a:xfrm>
            <a:off x="826494" y="2480496"/>
            <a:ext cx="6286589" cy="607027"/>
          </a:xfrm>
          <a:prstGeom prst="rect">
            <a:avLst/>
          </a:prstGeom>
        </p:spPr>
        <p:txBody>
          <a:bodyPr>
            <a:normAutofit/>
          </a:bodyPr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Image result for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97" y="2370635"/>
            <a:ext cx="4274139" cy="240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>
            <a:spLocks/>
          </p:cNvSpPr>
          <p:nvPr/>
        </p:nvSpPr>
        <p:spPr bwMode="auto">
          <a:xfrm>
            <a:off x="4963886" y="1869034"/>
            <a:ext cx="5705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    SysAdmins deployed code</a:t>
            </a:r>
            <a:endParaRPr lang="en-US" sz="2800" dirty="0">
              <a:solidFill>
                <a:schemeClr val="accent3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pic>
        <p:nvPicPr>
          <p:cNvPr id="1036" name="Picture 12" descr="Image result for deplo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40" y="2370635"/>
            <a:ext cx="4191259" cy="240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146040" y="4983647"/>
            <a:ext cx="5246629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Until one day , I know , I’ll write code to tell the computer how to set up itself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pic>
        <p:nvPicPr>
          <p:cNvPr id="1038" name="Picture 14" descr="Image result for shell 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68" y="5227303"/>
            <a:ext cx="2545976" cy="157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37065" y="4898908"/>
            <a:ext cx="4091555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Until one day , I needed server to manage and</a:t>
            </a:r>
            <a:r>
              <a:rPr lang="en-US" sz="1350" b="1" dirty="0">
                <a:solidFill>
                  <a:srgbClr val="4D4F53"/>
                </a:solidFill>
                <a:latin typeface="Lato" panose="020F0502020204030203" pitchFamily="34" charset="0"/>
              </a:rPr>
              <a:t/>
            </a:r>
            <a:br>
              <a:rPr lang="en-US" sz="1350" b="1" dirty="0">
                <a:solidFill>
                  <a:srgbClr val="4D4F53"/>
                </a:solidFill>
                <a:latin typeface="Lato" panose="020F0502020204030203" pitchFamily="34" charset="0"/>
              </a:rPr>
            </a:b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deploy  my servers through code  </a:t>
            </a:r>
          </a:p>
        </p:txBody>
      </p:sp>
      <p:pic>
        <p:nvPicPr>
          <p:cNvPr id="1040" name="Picture 16" descr="Image result for i am develop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65" y="5506934"/>
            <a:ext cx="1959429" cy="120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897615" y="1145570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2" name="Oval 5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900">
                <a:latin typeface="Roboto Light"/>
              </a:endParaRPr>
            </a:p>
          </p:txBody>
        </p:sp>
      </p:grpSp>
      <p:sp>
        <p:nvSpPr>
          <p:cNvPr id="56" name="Rectangle 55"/>
          <p:cNvSpPr>
            <a:spLocks/>
          </p:cNvSpPr>
          <p:nvPr/>
        </p:nvSpPr>
        <p:spPr bwMode="auto">
          <a:xfrm>
            <a:off x="3216390" y="560795"/>
            <a:ext cx="4602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8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The Rise of Ansible!!!</a:t>
            </a:r>
            <a:endParaRPr lang="en-US" sz="38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57" name="Rectangle 2"/>
          <p:cNvSpPr>
            <a:spLocks/>
          </p:cNvSpPr>
          <p:nvPr/>
        </p:nvSpPr>
        <p:spPr bwMode="auto">
          <a:xfrm>
            <a:off x="4458608" y="327589"/>
            <a:ext cx="16686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DevOps Workshop</a:t>
            </a:r>
            <a:endParaRPr lang="en-US" sz="1400" b="1" dirty="0">
              <a:solidFill>
                <a:schemeClr val="accent2"/>
              </a:solidFill>
              <a:latin typeface="Roboto Regular"/>
              <a:ea typeface="ＭＳ Ｐゴシック" charset="0"/>
              <a:cs typeface="Roboto Regular"/>
              <a:sym typeface="Montserrat-Regular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97561" y="1358704"/>
            <a:ext cx="1868460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Scale up when you need to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grpSp>
        <p:nvGrpSpPr>
          <p:cNvPr id="89" name="Group 6"/>
          <p:cNvGrpSpPr>
            <a:grpSpLocks/>
          </p:cNvGrpSpPr>
          <p:nvPr/>
        </p:nvGrpSpPr>
        <p:grpSpPr bwMode="auto">
          <a:xfrm>
            <a:off x="656771" y="1732643"/>
            <a:ext cx="2424113" cy="3873500"/>
            <a:chOff x="0" y="0"/>
            <a:chExt cx="1527" cy="2440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0"/>
              <a:ext cx="1527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3"/>
            <p:cNvSpPr>
              <a:spLocks/>
            </p:cNvSpPr>
            <p:nvPr/>
          </p:nvSpPr>
          <p:spPr bwMode="auto">
            <a:xfrm>
              <a:off x="243" y="0"/>
              <a:ext cx="118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9pPr>
            </a:lstStyle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The </a:t>
              </a:r>
              <a:r>
                <a:rPr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“</a:t>
              </a:r>
              <a:r>
                <a:rPr lang="en-US" altLang="ja-JP" sz="24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Ansible</a:t>
              </a:r>
              <a:r>
                <a:rPr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”</a:t>
              </a:r>
              <a:endParaRPr lang="en-US" sz="2400" dirty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2" name="Rectangle 4"/>
            <p:cNvSpPr>
              <a:spLocks/>
            </p:cNvSpPr>
            <p:nvPr/>
          </p:nvSpPr>
          <p:spPr bwMode="auto">
            <a:xfrm>
              <a:off x="209" y="1104"/>
              <a:ext cx="123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tx1"/>
                  </a:solidFill>
                  <a:ea typeface="MS PGothic" panose="020B0600070205080204" pitchFamily="34" charset="-128"/>
                </a:rPr>
                <a:t>Dependencies</a:t>
              </a:r>
            </a:p>
          </p:txBody>
        </p:sp>
        <p:sp>
          <p:nvSpPr>
            <p:cNvPr id="93" name="Rectangle 5"/>
            <p:cNvSpPr>
              <a:spLocks/>
            </p:cNvSpPr>
            <p:nvPr/>
          </p:nvSpPr>
          <p:spPr bwMode="auto">
            <a:xfrm>
              <a:off x="209" y="1384"/>
              <a:ext cx="82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Chalkboard" pitchFamily="-84" charset="0"/>
                  <a:ea typeface="ヒラギノ明朝 ProN W3" pitchFamily="-84" charset="-128"/>
                  <a:sym typeface="Chalkboard" pitchFamily="-84" charset="0"/>
                </a:defRPr>
              </a:lvl9pPr>
            </a:lstStyle>
            <a:p>
              <a:pPr algn="l" eaLnBrk="1" hangingPunct="1"/>
              <a:r>
                <a:rPr lang="en-US" sz="24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Python</a:t>
              </a:r>
            </a:p>
            <a:p>
              <a:pPr algn="l" eaLnBrk="1" hangingPunct="1"/>
              <a:r>
                <a:rPr lang="en-US" sz="24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Jinja2</a:t>
              </a:r>
            </a:p>
            <a:p>
              <a:pPr algn="l" eaLnBrk="1" hangingPunct="1"/>
              <a:r>
                <a:rPr lang="en-US" sz="24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PyYAML</a:t>
              </a:r>
            </a:p>
            <a:p>
              <a:pPr algn="l" eaLnBrk="1" hangingPunct="1"/>
              <a:r>
                <a:rPr lang="en-US" sz="24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Paramiko</a:t>
              </a:r>
            </a:p>
          </p:txBody>
        </p:sp>
      </p:grpSp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82204" y="2208099"/>
            <a:ext cx="3049587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11"/>
          <p:cNvSpPr>
            <a:spLocks/>
          </p:cNvSpPr>
          <p:nvPr/>
        </p:nvSpPr>
        <p:spPr bwMode="auto">
          <a:xfrm>
            <a:off x="4976267" y="3327177"/>
            <a:ext cx="1107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ea typeface="MS PGothic" panose="020B0600070205080204" pitchFamily="34" charset="-128"/>
              </a:rPr>
              <a:t>SSH</a:t>
            </a:r>
          </a:p>
        </p:txBody>
      </p:sp>
      <p:sp>
        <p:nvSpPr>
          <p:cNvPr id="96" name="Rectangle 9"/>
          <p:cNvSpPr>
            <a:spLocks/>
          </p:cNvSpPr>
          <p:nvPr/>
        </p:nvSpPr>
        <p:spPr bwMode="auto">
          <a:xfrm>
            <a:off x="9173170" y="1424673"/>
            <a:ext cx="19986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  <a:ea typeface="MS PGothic" panose="020B0600070205080204" pitchFamily="34" charset="-128"/>
              </a:rPr>
              <a:t>Servers</a:t>
            </a:r>
          </a:p>
        </p:txBody>
      </p:sp>
      <p:pic>
        <p:nvPicPr>
          <p:cNvPr id="9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985" y="2112054"/>
            <a:ext cx="26162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85" y="3485243"/>
            <a:ext cx="2379948" cy="276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13"/>
          <p:cNvSpPr>
            <a:spLocks/>
          </p:cNvSpPr>
          <p:nvPr/>
        </p:nvSpPr>
        <p:spPr bwMode="auto">
          <a:xfrm>
            <a:off x="8503359" y="5606143"/>
            <a:ext cx="23114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  <a:ea typeface="MS PGothic" panose="020B0600070205080204" pitchFamily="34" charset="-128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63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utoUpdateAnimBg="0"/>
      <p:bldP spid="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2717213" y="350658"/>
            <a:ext cx="684379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The </a:t>
            </a:r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Rise </a:t>
            </a:r>
            <a:r>
              <a:rPr lang="en-US" sz="40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of Ansible</a:t>
            </a:r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!!!(Contd..)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589980" y="1183705"/>
            <a:ext cx="7479306" cy="3976123"/>
          </a:xfrm>
          <a:prstGeom prst="rect">
            <a:avLst/>
          </a:prstGeom>
        </p:spPr>
        <p:txBody>
          <a:bodyPr/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Configuration management tool like Puppet &amp; Chef </a:t>
            </a:r>
          </a:p>
          <a:p>
            <a:r>
              <a:rPr lang="de-CH" dirty="0" smtClean="0"/>
              <a:t>Agentless configuration management tool</a:t>
            </a:r>
          </a:p>
          <a:p>
            <a:r>
              <a:rPr lang="de-CH" dirty="0" smtClean="0"/>
              <a:t>Relies on SSH connection</a:t>
            </a:r>
          </a:p>
          <a:p>
            <a:r>
              <a:rPr lang="de-CH" dirty="0" smtClean="0"/>
              <a:t>Ansible uses Python whereas Puppet/Chef uses Ruby</a:t>
            </a:r>
          </a:p>
          <a:p>
            <a:r>
              <a:rPr lang="de-CH" dirty="0" smtClean="0"/>
              <a:t>It uses the push mechanism whereas Puppet/Chef uses pull mechanism</a:t>
            </a:r>
          </a:p>
          <a:p>
            <a:r>
              <a:rPr lang="de-CH" dirty="0" smtClean="0"/>
              <a:t>Playbooks are written in YAML whereas Puppet/Chef uses 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1975317" y="350658"/>
            <a:ext cx="83276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Ansible installation and configuration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0629" y="1630019"/>
            <a:ext cx="4191000" cy="3475381"/>
          </a:xfrm>
          <a:prstGeom prst="rect">
            <a:avLst/>
          </a:prstGeom>
        </p:spPr>
        <p:txBody>
          <a:bodyPr/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Apt-get install ansible </a:t>
            </a:r>
            <a:endParaRPr lang="de-CH" dirty="0"/>
          </a:p>
          <a:p>
            <a:pPr marL="225425" indent="0">
              <a:buNone/>
            </a:pPr>
            <a:r>
              <a:rPr lang="de-CH" dirty="0" smtClean="0"/>
              <a:t>Before that install dependencies </a:t>
            </a:r>
          </a:p>
          <a:p>
            <a:r>
              <a:rPr lang="de-CH" dirty="0" smtClean="0"/>
              <a:t>Apt-get install jinja2</a:t>
            </a:r>
          </a:p>
          <a:p>
            <a:r>
              <a:rPr lang="de-CH" dirty="0" smtClean="0"/>
              <a:t>Apt-get install PyYAML</a:t>
            </a:r>
          </a:p>
          <a:p>
            <a:r>
              <a:rPr lang="de-CH" dirty="0" smtClean="0"/>
              <a:t>Apt-get install paramiko </a:t>
            </a:r>
          </a:p>
          <a:p>
            <a:r>
              <a:rPr lang="de-CH" dirty="0" smtClean="0"/>
              <a:t>Apt-get update </a:t>
            </a:r>
          </a:p>
          <a:p>
            <a:r>
              <a:rPr lang="de-CH" dirty="0" smtClean="0"/>
              <a:t>Apt-get install software-properties-common 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-272144" y="1199132"/>
            <a:ext cx="26343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    Installation</a:t>
            </a:r>
            <a:endParaRPr lang="en-US" sz="2800" dirty="0">
              <a:solidFill>
                <a:schemeClr val="accent3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2" name="12-Point Star 1"/>
          <p:cNvSpPr/>
          <p:nvPr/>
        </p:nvSpPr>
        <p:spPr>
          <a:xfrm>
            <a:off x="4114800" y="2503715"/>
            <a:ext cx="3842657" cy="1262743"/>
          </a:xfrm>
          <a:prstGeom prst="star12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Ansible --version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501742" y="1222607"/>
            <a:ext cx="26343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    Configuration</a:t>
            </a:r>
            <a:endParaRPr lang="en-US" sz="2800" dirty="0">
              <a:solidFill>
                <a:schemeClr val="accent3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8086" y="1620837"/>
            <a:ext cx="4180114" cy="4039734"/>
          </a:xfrm>
          <a:prstGeom prst="rect">
            <a:avLst/>
          </a:prstGeom>
        </p:spPr>
        <p:txBody>
          <a:bodyPr/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Two Machines required  </a:t>
            </a:r>
          </a:p>
          <a:p>
            <a:r>
              <a:rPr lang="de-CH" dirty="0" smtClean="0"/>
              <a:t>Cd .ssh &amp; ssh-keygen –t rsa</a:t>
            </a:r>
            <a:endParaRPr lang="en-US" dirty="0"/>
          </a:p>
          <a:p>
            <a:r>
              <a:rPr lang="en-US" dirty="0"/>
              <a:t>ssh-copy-id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username@destination</a:t>
            </a:r>
            <a:r>
              <a:rPr lang="en-US" dirty="0"/>
              <a:t> public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/hosts </a:t>
            </a:r>
            <a:r>
              <a:rPr lang="en-US" dirty="0" smtClean="0">
                <a:sym typeface="Wingdings" panose="05000000000000000000" pitchFamily="2" charset="2"/>
              </a:rPr>
              <a:t> make an entry for host A &amp; B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Scp</a:t>
            </a:r>
            <a:r>
              <a:rPr lang="en-US" dirty="0" smtClean="0">
                <a:sym typeface="Wingdings" panose="05000000000000000000" pitchFamily="2" charset="2"/>
              </a:rPr>
              <a:t> /etc/hosts </a:t>
            </a:r>
            <a:r>
              <a:rPr lang="en-US" dirty="0" err="1" smtClean="0">
                <a:sym typeface="Wingdings" panose="05000000000000000000" pitchFamily="2" charset="2"/>
              </a:rPr>
              <a:t>root@ipaddress</a:t>
            </a:r>
            <a:r>
              <a:rPr lang="en-US" dirty="0" smtClean="0">
                <a:sym typeface="Wingdings" panose="05000000000000000000" pitchFamily="2" charset="2"/>
              </a:rPr>
              <a:t>:/etc/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/Ansible/hosts  Make an entry for the group of servers </a:t>
            </a:r>
            <a:r>
              <a:rPr lang="en-US" dirty="0" smtClean="0"/>
              <a:t> </a:t>
            </a:r>
            <a:endParaRPr lang="en-US" dirty="0"/>
          </a:p>
          <a:p>
            <a:endParaRPr lang="de-CH" dirty="0" smtClean="0"/>
          </a:p>
          <a:p>
            <a:pPr marL="225425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5202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3130281" y="350658"/>
            <a:ext cx="601767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Ansible Directory structure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772886" y="1393371"/>
            <a:ext cx="1676400" cy="805543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etc/Ansible/</a:t>
            </a:r>
          </a:p>
        </p:txBody>
      </p:sp>
      <p:cxnSp>
        <p:nvCxnSpPr>
          <p:cNvPr id="15" name="Straight Connector 14"/>
          <p:cNvCxnSpPr>
            <a:stCxn id="8" idx="1"/>
          </p:cNvCxnSpPr>
          <p:nvPr/>
        </p:nvCxnSpPr>
        <p:spPr>
          <a:xfrm>
            <a:off x="1611086" y="2198914"/>
            <a:ext cx="0" cy="316774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1883229" y="2612571"/>
            <a:ext cx="1676400" cy="805543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hosts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1883229" y="4561114"/>
            <a:ext cx="1676400" cy="805543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roles</a:t>
            </a:r>
          </a:p>
        </p:txBody>
      </p:sp>
      <p:sp>
        <p:nvSpPr>
          <p:cNvPr id="20" name="Round Diagonal Corner Rectangle 19"/>
          <p:cNvSpPr/>
          <p:nvPr/>
        </p:nvSpPr>
        <p:spPr>
          <a:xfrm>
            <a:off x="1883229" y="3614057"/>
            <a:ext cx="1676400" cy="805543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nsible.cfg</a:t>
            </a:r>
          </a:p>
        </p:txBody>
      </p:sp>
      <p:cxnSp>
        <p:nvCxnSpPr>
          <p:cNvPr id="22" name="Straight Connector 21"/>
          <p:cNvCxnSpPr>
            <a:endCxn id="16" idx="2"/>
          </p:cNvCxnSpPr>
          <p:nvPr/>
        </p:nvCxnSpPr>
        <p:spPr>
          <a:xfrm>
            <a:off x="1611086" y="3015342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11085" y="3940627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43744" y="4865913"/>
            <a:ext cx="272143" cy="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1554" y="1552486"/>
            <a:ext cx="4879221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The main configuration folder which surrounds all ansible configuration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9505" y="2893514"/>
            <a:ext cx="521450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The file holds information about the hosts/and host group you will configure 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9506" y="3773172"/>
            <a:ext cx="26123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The main configuration file for ansible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99506" y="4880155"/>
            <a:ext cx="621317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sz="1350" b="1" dirty="0" smtClean="0">
                <a:solidFill>
                  <a:srgbClr val="4D4F53"/>
                </a:solidFill>
                <a:latin typeface="Lato" panose="020F0502020204030203" pitchFamily="34" charset="0"/>
              </a:rPr>
              <a:t>It allows you to create folders for each server role.. Web Server, App Server, DB Server. Etc.. </a:t>
            </a:r>
            <a:endParaRPr lang="en-US" sz="1350" b="1" dirty="0">
              <a:solidFill>
                <a:srgbClr val="4D4F53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2332788" y="350658"/>
            <a:ext cx="761266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Ansible Hosts- /etc/Ansible/hosts 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343" y="1142696"/>
            <a:ext cx="11005457" cy="499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1270000" y="-2365827"/>
            <a:ext cx="10464800" cy="254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6213" indent="0" algn="l" defTabSz="9144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latin typeface="Consolas" charset="0"/>
                <a:cs typeface="Consolas" charset="0"/>
                <a:sym typeface="Consolas" charset="0"/>
              </a:rPr>
              <a:t>~/ansible_hosts</a:t>
            </a:r>
            <a:endParaRPr lang="en-US" smtClean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5421086" y="2743910"/>
            <a:ext cx="1795363" cy="24622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[local]</a:t>
            </a:r>
          </a:p>
          <a:p>
            <a:pPr algn="l" eaLnBrk="1" hangingPunct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127.0.0.1</a:t>
            </a:r>
          </a:p>
          <a:p>
            <a:pPr algn="l" eaLnBrk="1" hangingPunct="1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S PGothic" panose="020B0600070205080204" pitchFamily="34" charset="-128"/>
              <a:sym typeface="Consolas" panose="020B0609020204030204" pitchFamily="49" charset="0"/>
            </a:endParaRPr>
          </a:p>
          <a:p>
            <a:pPr algn="l" eaLnBrk="1" hangingPunct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[web-group]</a:t>
            </a:r>
          </a:p>
          <a:p>
            <a:pPr algn="l" eaLnBrk="1" hangingPunct="1"/>
            <a:r>
              <a:rPr lang="en-US" sz="1600" u="sng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www.mindtree.com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S PGothic" panose="020B0600070205080204" pitchFamily="34" charset="-128"/>
              <a:sym typeface="Consolas" panose="020B0609020204030204" pitchFamily="49" charset="0"/>
            </a:endParaRPr>
          </a:p>
          <a:p>
            <a:pPr algn="l" eaLnBrk="1" hangingPunct="1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www.devops.com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S PGothic" panose="020B0600070205080204" pitchFamily="34" charset="-128"/>
              <a:sym typeface="Consolas" panose="020B0609020204030204" pitchFamily="49" charset="0"/>
            </a:endParaRPr>
          </a:p>
          <a:p>
            <a:pPr algn="l" eaLnBrk="1" hangingPunct="1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S PGothic" panose="020B0600070205080204" pitchFamily="34" charset="-128"/>
              <a:sym typeface="Consolas" panose="020B0609020204030204" pitchFamily="49" charset="0"/>
            </a:endParaRPr>
          </a:p>
          <a:p>
            <a:pPr algn="l" eaLnBrk="1" hangingPunct="1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-group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]</a:t>
            </a:r>
          </a:p>
          <a:p>
            <a:pPr algn="l" eaLnBrk="1" hangingPunct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Consolas" panose="020B0609020204030204" pitchFamily="49" charset="0"/>
              </a:rPr>
              <a:t>10.0.1.123</a:t>
            </a:r>
          </a:p>
          <a:p>
            <a:pPr algn="l" eaLnBrk="1" hangingPunct="1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S PGothic" panose="020B0600070205080204" pitchFamily="34" charset="-128"/>
              <a:sym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952727" y="3171148"/>
            <a:ext cx="30841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Chalkboard" pitchFamily="-84" charset="0"/>
                <a:ea typeface="ヒラギノ明朝 ProN W3" pitchFamily="-84" charset="-128"/>
                <a:sym typeface="Chalkboard" pitchFamily="-8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  <a:ea typeface="MS PGothic" panose="020B0600070205080204" pitchFamily="34" charset="-128"/>
              </a:rPr>
              <a:t>Group Name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23602" y="2993571"/>
            <a:ext cx="1210787" cy="50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23601" y="3505198"/>
            <a:ext cx="1210787" cy="46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23602" y="3494314"/>
            <a:ext cx="1297484" cy="1240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4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2033030" y="350658"/>
            <a:ext cx="821218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Ansible.cfg- /etc/Ansible/ansible.cfg </a:t>
            </a:r>
            <a:endParaRPr lang="en-US" sz="4000" dirty="0">
              <a:solidFill>
                <a:schemeClr val="tx2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343" y="1142696"/>
            <a:ext cx="11005457" cy="499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1270000" y="-2365827"/>
            <a:ext cx="10464800" cy="254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6213" indent="0" algn="l" defTabSz="9144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latin typeface="Consolas" charset="0"/>
                <a:cs typeface="Consolas" charset="0"/>
                <a:sym typeface="Consolas" charset="0"/>
              </a:rPr>
              <a:t>~/ansible_hosts</a:t>
            </a:r>
            <a:endParaRPr lang="en-US" smtClean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375002"/>
            <a:ext cx="4524375" cy="2714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822" y="2284639"/>
            <a:ext cx="240030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528" y="4524750"/>
            <a:ext cx="6781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81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indtree WTP">
      <a:dk1>
        <a:srgbClr val="4D4F53"/>
      </a:dk1>
      <a:lt1>
        <a:srgbClr val="FFFFFF"/>
      </a:lt1>
      <a:dk2>
        <a:srgbClr val="A71930"/>
      </a:dk2>
      <a:lt2>
        <a:srgbClr val="F2F2F2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B4B4B4"/>
      </a:accent5>
      <a:accent6>
        <a:srgbClr val="4D4F5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Mindtree WTP">
      <a:dk1>
        <a:srgbClr val="4D4F53"/>
      </a:dk1>
      <a:lt1>
        <a:srgbClr val="FFFFFF"/>
      </a:lt1>
      <a:dk2>
        <a:srgbClr val="A71930"/>
      </a:dk2>
      <a:lt2>
        <a:srgbClr val="F2F2F2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B4B4B4"/>
      </a:accent5>
      <a:accent6>
        <a:srgbClr val="4D4F5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559</Words>
  <Application>Microsoft Office PowerPoint</Application>
  <PresentationFormat>Widescreen</PresentationFormat>
  <Paragraphs>164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MS PGothic</vt:lpstr>
      <vt:lpstr>MS PGothic</vt:lpstr>
      <vt:lpstr>Arial</vt:lpstr>
      <vt:lpstr>Bebas Neue</vt:lpstr>
      <vt:lpstr>Calibri</vt:lpstr>
      <vt:lpstr>Chalkboard</vt:lpstr>
      <vt:lpstr>Consolas</vt:lpstr>
      <vt:lpstr>Courier New</vt:lpstr>
      <vt:lpstr>Lato</vt:lpstr>
      <vt:lpstr>Montserrat-Regular</vt:lpstr>
      <vt:lpstr>Roboto Light</vt:lpstr>
      <vt:lpstr>Roboto Regular</vt:lpstr>
      <vt:lpstr>Segoe UI</vt:lpstr>
      <vt:lpstr>Wingdings</vt:lpstr>
      <vt:lpstr>ヒラギノ角ゴ ProN W3</vt:lpstr>
      <vt:lpstr>Default Theme</vt:lpstr>
      <vt:lpstr>1_Default Theme</vt:lpstr>
      <vt:lpstr>DevOps Center of Excellence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Dinesh.Sekar@mindtree.com</dc:creator>
  <cp:lastModifiedBy>Tamil Needi Arasu</cp:lastModifiedBy>
  <cp:revision>400</cp:revision>
  <dcterms:created xsi:type="dcterms:W3CDTF">2016-02-13T11:34:24Z</dcterms:created>
  <dcterms:modified xsi:type="dcterms:W3CDTF">2017-01-04T07:48:12Z</dcterms:modified>
</cp:coreProperties>
</file>