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6" r:id="rId4"/>
  </p:sldMasterIdLst>
  <p:notesMasterIdLst>
    <p:notesMasterId r:id="rId29"/>
  </p:notesMasterIdLst>
  <p:sldIdLst>
    <p:sldId id="257" r:id="rId5"/>
    <p:sldId id="303" r:id="rId6"/>
    <p:sldId id="347" r:id="rId7"/>
    <p:sldId id="348" r:id="rId8"/>
    <p:sldId id="295" r:id="rId9"/>
    <p:sldId id="321" r:id="rId10"/>
    <p:sldId id="311" r:id="rId11"/>
    <p:sldId id="352" r:id="rId12"/>
    <p:sldId id="350" r:id="rId13"/>
    <p:sldId id="351" r:id="rId14"/>
    <p:sldId id="318" r:id="rId15"/>
    <p:sldId id="358" r:id="rId16"/>
    <p:sldId id="356" r:id="rId17"/>
    <p:sldId id="357" r:id="rId18"/>
    <p:sldId id="359" r:id="rId19"/>
    <p:sldId id="353" r:id="rId20"/>
    <p:sldId id="354" r:id="rId21"/>
    <p:sldId id="355" r:id="rId22"/>
    <p:sldId id="361" r:id="rId23"/>
    <p:sldId id="312" r:id="rId24"/>
    <p:sldId id="349" r:id="rId25"/>
    <p:sldId id="338" r:id="rId26"/>
    <p:sldId id="339" r:id="rId27"/>
    <p:sldId id="346" r:id="rId2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026B75-8FBF-4167-A88A-D733EA26D904}">
          <p14:sldIdLst>
            <p14:sldId id="257"/>
            <p14:sldId id="303"/>
            <p14:sldId id="347"/>
            <p14:sldId id="348"/>
            <p14:sldId id="295"/>
            <p14:sldId id="321"/>
            <p14:sldId id="311"/>
            <p14:sldId id="352"/>
            <p14:sldId id="350"/>
            <p14:sldId id="351"/>
            <p14:sldId id="318"/>
          </p14:sldIdLst>
        </p14:section>
        <p14:section name="Appendix" id="{19DBD959-E0D9-4D44-9558-5FF607770E44}">
          <p14:sldIdLst>
            <p14:sldId id="358"/>
            <p14:sldId id="356"/>
            <p14:sldId id="357"/>
            <p14:sldId id="359"/>
            <p14:sldId id="353"/>
            <p14:sldId id="354"/>
            <p14:sldId id="355"/>
            <p14:sldId id="361"/>
            <p14:sldId id="312"/>
            <p14:sldId id="349"/>
            <p14:sldId id="338"/>
            <p14:sldId id="339"/>
            <p14:sldId id="34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595" autoAdjust="0"/>
  </p:normalViewPr>
  <p:slideViewPr>
    <p:cSldViewPr snapToGrid="0">
      <p:cViewPr varScale="1">
        <p:scale>
          <a:sx n="81" d="100"/>
          <a:sy n="81" d="100"/>
        </p:scale>
        <p:origin x="96" y="57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anmut\Documents\MindTree\Microsoft\Office\Lync\Lync%20SLA%20Definition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758748402709896"/>
          <c:y val="2.0948025210664592E-2"/>
          <c:w val="0.75780528706657613"/>
          <c:h val="0.5866885539398079"/>
        </c:manualLayout>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trendline>
            <c:spPr>
              <a:ln w="19050" cap="rnd">
                <a:solidFill>
                  <a:schemeClr val="accent1"/>
                </a:solidFill>
              </a:ln>
              <a:effectLst/>
            </c:spPr>
            <c:trendlineType val="exp"/>
            <c:dispRSqr val="0"/>
            <c:dispEq val="0"/>
          </c:trendline>
          <c:val>
            <c:numRef>
              <c:f>'WAOC Growth Example'!$C$42:$C$46</c:f>
              <c:numCache>
                <c:formatCode>0.0</c:formatCode>
                <c:ptCount val="5"/>
                <c:pt idx="0" formatCode="General">
                  <c:v>1</c:v>
                </c:pt>
                <c:pt idx="1">
                  <c:v>2.5</c:v>
                </c:pt>
                <c:pt idx="2">
                  <c:v>4.5454545454545459</c:v>
                </c:pt>
                <c:pt idx="3">
                  <c:v>8.6363636363636367</c:v>
                </c:pt>
                <c:pt idx="4">
                  <c:v>20</c:v>
                </c:pt>
              </c:numCache>
            </c:numRef>
          </c:val>
          <c:extLst>
            <c:ext xmlns:c15="http://schemas.microsoft.com/office/drawing/2012/chart" uri="{02D57815-91ED-43cb-92C2-25804820EDAC}">
              <c15:filteredSeriesTitle>
                <c15:tx>
                  <c:strRef>
                    <c:extLst>
                      <c:ext uri="{02D57815-91ED-43cb-92C2-25804820EDAC}">
                        <c15:formulaRef>
                          <c15:sqref>'WAOC Growth Example'!$C$41</c15:sqref>
                        </c15:formulaRef>
                      </c:ext>
                    </c:extLst>
                    <c:strCache>
                      <c:ptCount val="1"/>
                      <c:pt idx="0">
                        <c:v>Baselined Landscape</c:v>
                      </c:pt>
                    </c:strCache>
                  </c:strRef>
                </c15:tx>
              </c15:filteredSeriesTitle>
            </c:ext>
            <c:ext xmlns:c15="http://schemas.microsoft.com/office/drawing/2012/chart" uri="{02D57815-91ED-43cb-92C2-25804820EDAC}">
              <c15:filteredCategoryTitle>
                <c15:cat>
                  <c:strRef>
                    <c:extLst>
                      <c:ext uri="{02D57815-91ED-43cb-92C2-25804820EDAC}">
                        <c15:formulaRef>
                          <c15:sqref>'WAOC Growth Example'!$B$42:$B$46</c15:sqref>
                        </c15:formulaRef>
                      </c:ext>
                    </c:extLst>
                    <c:strCache>
                      <c:ptCount val="5"/>
                      <c:pt idx="0">
                        <c:v>Y1</c:v>
                      </c:pt>
                      <c:pt idx="1">
                        <c:v>Y2</c:v>
                      </c:pt>
                      <c:pt idx="2">
                        <c:v>Y3</c:v>
                      </c:pt>
                      <c:pt idx="3">
                        <c:v>Y4</c:v>
                      </c:pt>
                      <c:pt idx="4">
                        <c:v>Y5</c:v>
                      </c:pt>
                    </c:strCache>
                  </c:strRef>
                </c15:cat>
              </c15:filteredCategoryTitle>
            </c:ext>
          </c:extLst>
        </c:ser>
        <c:ser>
          <c:idx val="1"/>
          <c:order val="1"/>
          <c:spPr>
            <a:solidFill>
              <a:schemeClr val="accent2">
                <a:alpha val="85000"/>
              </a:schemeClr>
            </a:solidFill>
            <a:ln w="9525" cap="flat" cmpd="sng" algn="ctr">
              <a:solidFill>
                <a:schemeClr val="lt1">
                  <a:alpha val="50000"/>
                </a:schemeClr>
              </a:solidFill>
              <a:round/>
            </a:ln>
            <a:effectLst/>
          </c:spPr>
          <c:invertIfNegative val="0"/>
          <c:val>
            <c:numRef>
              <c:f>'WAOC Growth Example'!$D$42:$D$46</c:f>
              <c:numCache>
                <c:formatCode>0.0</c:formatCode>
                <c:ptCount val="5"/>
                <c:pt idx="0" formatCode="General">
                  <c:v>1</c:v>
                </c:pt>
                <c:pt idx="1">
                  <c:v>2</c:v>
                </c:pt>
                <c:pt idx="2">
                  <c:v>4.25</c:v>
                </c:pt>
                <c:pt idx="3">
                  <c:v>6.666666666666667</c:v>
                </c:pt>
                <c:pt idx="4">
                  <c:v>9.4</c:v>
                </c:pt>
              </c:numCache>
            </c:numRef>
          </c:val>
          <c:extLst>
            <c:ext xmlns:c15="http://schemas.microsoft.com/office/drawing/2012/chart" uri="{02D57815-91ED-43cb-92C2-25804820EDAC}">
              <c15:filteredSeriesTitle>
                <c15:tx>
                  <c:strRef>
                    <c:extLst>
                      <c:ext uri="{02D57815-91ED-43cb-92C2-25804820EDAC}">
                        <c15:formulaRef>
                          <c15:sqref>'WAOC Growth Example'!$D$41</c15:sqref>
                        </c15:formulaRef>
                      </c:ext>
                    </c:extLst>
                    <c:strCache>
                      <c:ptCount val="1"/>
                      <c:pt idx="0">
                        <c:v>Support Volume</c:v>
                      </c:pt>
                    </c:strCache>
                  </c:strRef>
                </c15:tx>
              </c15:filteredSeriesTitle>
            </c:ext>
            <c:ext xmlns:c15="http://schemas.microsoft.com/office/drawing/2012/chart" uri="{02D57815-91ED-43cb-92C2-25804820EDAC}">
              <c15:filteredCategoryTitle>
                <c15:cat>
                  <c:strRef>
                    <c:extLst>
                      <c:ext uri="{02D57815-91ED-43cb-92C2-25804820EDAC}">
                        <c15:formulaRef>
                          <c15:sqref>'WAOC Growth Example'!$B$42:$B$46</c15:sqref>
                        </c15:formulaRef>
                      </c:ext>
                    </c:extLst>
                    <c:strCache>
                      <c:ptCount val="5"/>
                      <c:pt idx="0">
                        <c:v>Y1</c:v>
                      </c:pt>
                      <c:pt idx="1">
                        <c:v>Y2</c:v>
                      </c:pt>
                      <c:pt idx="2">
                        <c:v>Y3</c:v>
                      </c:pt>
                      <c:pt idx="3">
                        <c:v>Y4</c:v>
                      </c:pt>
                      <c:pt idx="4">
                        <c:v>Y5</c:v>
                      </c:pt>
                    </c:strCache>
                  </c:strRef>
                </c15:cat>
              </c15:filteredCategoryTitle>
            </c:ext>
          </c:extLst>
        </c:ser>
        <c:ser>
          <c:idx val="2"/>
          <c:order val="2"/>
          <c:spPr>
            <a:solidFill>
              <a:schemeClr val="accent3">
                <a:alpha val="85000"/>
              </a:schemeClr>
            </a:solidFill>
            <a:ln w="9525" cap="flat" cmpd="sng" algn="ctr">
              <a:solidFill>
                <a:schemeClr val="lt1">
                  <a:alpha val="50000"/>
                </a:schemeClr>
              </a:solidFill>
              <a:round/>
            </a:ln>
            <a:effectLst/>
          </c:spPr>
          <c:invertIfNegative val="0"/>
          <c:trendline>
            <c:name>SCO</c:name>
            <c:spPr>
              <a:ln w="19050" cap="rnd">
                <a:solidFill>
                  <a:schemeClr val="accent3"/>
                </a:solidFill>
              </a:ln>
              <a:effectLst/>
            </c:spPr>
            <c:trendlineType val="linear"/>
            <c:dispRSqr val="0"/>
            <c:dispEq val="0"/>
          </c:trendline>
          <c:val>
            <c:numRef>
              <c:f>'WAOC Growth Example'!$E$42:$E$46</c:f>
              <c:numCache>
                <c:formatCode>0.0</c:formatCode>
                <c:ptCount val="5"/>
                <c:pt idx="0" formatCode="General">
                  <c:v>1</c:v>
                </c:pt>
                <c:pt idx="1">
                  <c:v>1.5</c:v>
                </c:pt>
                <c:pt idx="2">
                  <c:v>2.5</c:v>
                </c:pt>
                <c:pt idx="3">
                  <c:v>3.3333333333333335</c:v>
                </c:pt>
                <c:pt idx="4">
                  <c:v>3.7</c:v>
                </c:pt>
              </c:numCache>
            </c:numRef>
          </c:val>
          <c:extLst>
            <c:ext xmlns:c15="http://schemas.microsoft.com/office/drawing/2012/chart" uri="{02D57815-91ED-43cb-92C2-25804820EDAC}">
              <c15:filteredSeriesTitle>
                <c15:tx>
                  <c:strRef>
                    <c:extLst>
                      <c:ext uri="{02D57815-91ED-43cb-92C2-25804820EDAC}">
                        <c15:formulaRef>
                          <c15:sqref>'WAOC Growth Example'!$E$41</c15:sqref>
                        </c15:formulaRef>
                      </c:ext>
                    </c:extLst>
                    <c:strCache>
                      <c:ptCount val="1"/>
                      <c:pt idx="0">
                        <c:v>SCO</c:v>
                      </c:pt>
                    </c:strCache>
                  </c:strRef>
                </c15:tx>
              </c15:filteredSeriesTitle>
            </c:ext>
            <c:ext xmlns:c15="http://schemas.microsoft.com/office/drawing/2012/chart" uri="{02D57815-91ED-43cb-92C2-25804820EDAC}">
              <c15:filteredCategoryTitle>
                <c15:cat>
                  <c:strRef>
                    <c:extLst>
                      <c:ext uri="{02D57815-91ED-43cb-92C2-25804820EDAC}">
                        <c15:formulaRef>
                          <c15:sqref>'WAOC Growth Example'!$B$42:$B$46</c15:sqref>
                        </c15:formulaRef>
                      </c:ext>
                    </c:extLst>
                    <c:strCache>
                      <c:ptCount val="5"/>
                      <c:pt idx="0">
                        <c:v>Y1</c:v>
                      </c:pt>
                      <c:pt idx="1">
                        <c:v>Y2</c:v>
                      </c:pt>
                      <c:pt idx="2">
                        <c:v>Y3</c:v>
                      </c:pt>
                      <c:pt idx="3">
                        <c:v>Y4</c:v>
                      </c:pt>
                      <c:pt idx="4">
                        <c:v>Y5</c:v>
                      </c:pt>
                    </c:strCache>
                  </c:strRef>
                </c15:cat>
              </c15:filteredCategoryTitle>
            </c:ext>
          </c:extLst>
        </c:ser>
        <c:dLbls>
          <c:showLegendKey val="0"/>
          <c:showVal val="0"/>
          <c:showCatName val="0"/>
          <c:showSerName val="0"/>
          <c:showPercent val="0"/>
          <c:showBubbleSize val="0"/>
        </c:dLbls>
        <c:gapWidth val="65"/>
        <c:axId val="1893264608"/>
        <c:axId val="1893262976"/>
      </c:barChart>
      <c:catAx>
        <c:axId val="189326460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tx1"/>
                </a:solidFill>
                <a:latin typeface="Arial" panose="020B0604020202020204" pitchFamily="34" charset="0"/>
                <a:ea typeface="+mn-ea"/>
                <a:cs typeface="Arial" panose="020B0604020202020204" pitchFamily="34" charset="0"/>
              </a:defRPr>
            </a:pPr>
            <a:endParaRPr lang="en-US"/>
          </a:p>
        </c:txPr>
        <c:crossAx val="1893262976"/>
        <c:crosses val="autoZero"/>
        <c:auto val="1"/>
        <c:lblAlgn val="ctr"/>
        <c:lblOffset val="100"/>
        <c:noMultiLvlLbl val="0"/>
      </c:catAx>
      <c:valAx>
        <c:axId val="189326297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Growth </a:t>
                </a:r>
                <a:r>
                  <a:rPr lang="en-US" dirty="0" smtClean="0"/>
                  <a:t>Multiples  </a:t>
                </a:r>
                <a:r>
                  <a:rPr lang="en-US" dirty="0"/>
                  <a:t>(X)</a:t>
                </a:r>
              </a:p>
            </c:rich>
          </c:tx>
          <c:layout>
            <c:manualLayout>
              <c:xMode val="edge"/>
              <c:yMode val="edge"/>
              <c:x val="0.11944444444444445"/>
              <c:y val="2.4999999999999994E-2"/>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893264608"/>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Table>
      <c:spPr>
        <a:noFill/>
        <a:ln>
          <a:noFill/>
        </a:ln>
        <a:effectLst/>
      </c:spPr>
    </c:plotArea>
    <c:legend>
      <c:legendPos val="b"/>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86962-F6A8-4A8D-8304-FEF103D7056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8828F5B-3B6A-40BE-B6E2-652A3E94E8B0}">
      <dgm:prSet phldrT="[Text]" custT="1"/>
      <dgm:spPr/>
      <dgm:t>
        <a:bodyPr/>
        <a:lstStyle/>
        <a:p>
          <a:r>
            <a:rPr lang="en-US" sz="1600" dirty="0" smtClean="0">
              <a:latin typeface="Arial" panose="020B0604020202020204" pitchFamily="34" charset="0"/>
              <a:cs typeface="Arial" panose="020B0604020202020204" pitchFamily="34" charset="0"/>
            </a:rPr>
            <a:t>Coding, Testing &amp;Validation </a:t>
          </a:r>
          <a:endParaRPr lang="en-US" sz="1600" dirty="0">
            <a:latin typeface="Arial" panose="020B0604020202020204" pitchFamily="34" charset="0"/>
            <a:cs typeface="Arial" panose="020B0604020202020204" pitchFamily="34" charset="0"/>
          </a:endParaRPr>
        </a:p>
      </dgm:t>
    </dgm:pt>
    <dgm:pt modelId="{3B411020-E6DF-43DA-BC42-55B22B5049C3}" type="parTrans" cxnId="{41E58C93-64B9-4A42-8E67-8F31D76E0A38}">
      <dgm:prSet/>
      <dgm:spPr/>
      <dgm:t>
        <a:bodyPr/>
        <a:lstStyle/>
        <a:p>
          <a:endParaRPr lang="en-US"/>
        </a:p>
      </dgm:t>
    </dgm:pt>
    <dgm:pt modelId="{5DE08731-478E-46FA-AC9D-5F3DB26C1E1F}" type="sibTrans" cxnId="{41E58C93-64B9-4A42-8E67-8F31D76E0A38}">
      <dgm:prSet/>
      <dgm:spPr/>
      <dgm:t>
        <a:bodyPr/>
        <a:lstStyle/>
        <a:p>
          <a:endParaRPr lang="en-US"/>
        </a:p>
      </dgm:t>
    </dgm:pt>
    <dgm:pt modelId="{79036DDC-8B00-44CF-923A-E84DE98FE52C}">
      <dgm:prSet phldrT="[Text]" custT="1"/>
      <dgm:spPr/>
      <dgm:t>
        <a:bodyPr/>
        <a:lstStyle/>
        <a:p>
          <a:pPr marL="0" algn="ctr" defTabSz="914400" rtl="0" eaLnBrk="1" latinLnBrk="0" hangingPunct="1"/>
          <a:r>
            <a:rPr lang="en-US" sz="1600" b="1" kern="1200" dirty="0" smtClean="0">
              <a:solidFill>
                <a:schemeClr val="bg1"/>
              </a:solidFill>
              <a:latin typeface="Arial" panose="020B0604020202020204" pitchFamily="34" charset="0"/>
              <a:ea typeface="+mn-ea"/>
              <a:cs typeface="Arial" pitchFamily="34" charset="0"/>
            </a:rPr>
            <a:t>Finishing School Talent</a:t>
          </a:r>
          <a:endParaRPr lang="en-US" sz="1600" b="1" kern="1200" dirty="0">
            <a:solidFill>
              <a:schemeClr val="bg1"/>
            </a:solidFill>
            <a:latin typeface="Arial" panose="020B0604020202020204" pitchFamily="34" charset="0"/>
            <a:ea typeface="+mn-ea"/>
            <a:cs typeface="Arial" pitchFamily="34" charset="0"/>
          </a:endParaRPr>
        </a:p>
      </dgm:t>
    </dgm:pt>
    <dgm:pt modelId="{BDDE650A-9100-45DF-90B0-D3C2169C9346}" type="parTrans" cxnId="{0D7B0C5A-9A7A-4592-A9DE-BAB17DDCBC4B}">
      <dgm:prSet/>
      <dgm:spPr/>
      <dgm:t>
        <a:bodyPr/>
        <a:lstStyle/>
        <a:p>
          <a:endParaRPr lang="en-US"/>
        </a:p>
      </dgm:t>
    </dgm:pt>
    <dgm:pt modelId="{3AAED9EC-C0AC-4D1F-B17C-7C9F76E01248}" type="sibTrans" cxnId="{0D7B0C5A-9A7A-4592-A9DE-BAB17DDCBC4B}">
      <dgm:prSet/>
      <dgm:spPr/>
      <dgm:t>
        <a:bodyPr/>
        <a:lstStyle/>
        <a:p>
          <a:endParaRPr lang="en-US"/>
        </a:p>
      </dgm:t>
    </dgm:pt>
    <dgm:pt modelId="{3B2F0B56-D015-4AE8-9FDE-C11F845B545B}">
      <dgm:prSet phldrT="[Text]" custT="1"/>
      <dgm:spPr/>
      <dgm:t>
        <a:bodyPr/>
        <a:lstStyle/>
        <a:p>
          <a:r>
            <a:rPr lang="en-US" sz="1600" dirty="0" smtClean="0">
              <a:solidFill>
                <a:schemeClr val="tx1"/>
              </a:solidFill>
              <a:latin typeface="Arial" panose="020B0604020202020204" pitchFamily="34" charset="0"/>
              <a:cs typeface="Arial" panose="020B0604020202020204" pitchFamily="34" charset="0"/>
            </a:rPr>
            <a:t>Testing  &amp; Infrastructure</a:t>
          </a:r>
          <a:endParaRPr lang="en-US" sz="1600" dirty="0">
            <a:latin typeface="Arial" panose="020B0604020202020204" pitchFamily="34" charset="0"/>
            <a:cs typeface="Arial" panose="020B0604020202020204" pitchFamily="34" charset="0"/>
          </a:endParaRPr>
        </a:p>
      </dgm:t>
    </dgm:pt>
    <dgm:pt modelId="{678ADA2A-A475-41ED-8158-3286BEF1EF5E}" type="parTrans" cxnId="{EF7EF85C-747F-44C8-BC31-EDEB9201A729}">
      <dgm:prSet/>
      <dgm:spPr/>
      <dgm:t>
        <a:bodyPr/>
        <a:lstStyle/>
        <a:p>
          <a:endParaRPr lang="en-US"/>
        </a:p>
      </dgm:t>
    </dgm:pt>
    <dgm:pt modelId="{0B7D36D2-F6E6-43C3-92ED-3D4A222FDB20}" type="sibTrans" cxnId="{EF7EF85C-747F-44C8-BC31-EDEB9201A729}">
      <dgm:prSet/>
      <dgm:spPr/>
      <dgm:t>
        <a:bodyPr/>
        <a:lstStyle/>
        <a:p>
          <a:endParaRPr lang="en-US"/>
        </a:p>
      </dgm:t>
    </dgm:pt>
    <dgm:pt modelId="{6381DE8C-7407-4B07-8E0A-69C696919192}">
      <dgm:prSet phldrT="[Text]" custT="1"/>
      <dgm:spPr/>
      <dgm:t>
        <a:bodyPr/>
        <a:lstStyle/>
        <a:p>
          <a:pPr marL="0" algn="ctr" defTabSz="914400" rtl="0" eaLnBrk="1" latinLnBrk="0" hangingPunct="1"/>
          <a:r>
            <a:rPr lang="en-US" sz="1600" b="1" kern="1200" dirty="0" smtClean="0">
              <a:solidFill>
                <a:schemeClr val="bg1"/>
              </a:solidFill>
              <a:latin typeface="Arial" panose="020B0604020202020204" pitchFamily="34" charset="0"/>
              <a:ea typeface="+mn-ea"/>
              <a:cs typeface="Arial" pitchFamily="34" charset="0"/>
            </a:rPr>
            <a:t>Lateral</a:t>
          </a:r>
        </a:p>
        <a:p>
          <a:pPr marL="0" algn="ctr" defTabSz="914400" rtl="0" eaLnBrk="1" latinLnBrk="0" hangingPunct="1"/>
          <a:r>
            <a:rPr lang="en-US" sz="1600" b="1" kern="1200" dirty="0" smtClean="0">
              <a:solidFill>
                <a:schemeClr val="bg1"/>
              </a:solidFill>
              <a:latin typeface="Arial" panose="020B0604020202020204" pitchFamily="34" charset="0"/>
              <a:ea typeface="+mn-ea"/>
              <a:cs typeface="Arial" pitchFamily="34" charset="0"/>
            </a:rPr>
            <a:t>Dev.</a:t>
          </a:r>
        </a:p>
        <a:p>
          <a:pPr marL="0" algn="ctr" defTabSz="914400" rtl="0" eaLnBrk="1" latinLnBrk="0" hangingPunct="1"/>
          <a:r>
            <a:rPr lang="en-US" sz="1600" b="1" kern="1200" dirty="0" smtClean="0">
              <a:solidFill>
                <a:schemeClr val="bg1"/>
              </a:solidFill>
              <a:latin typeface="Arial" panose="020B0604020202020204" pitchFamily="34" charset="0"/>
              <a:ea typeface="+mn-ea"/>
              <a:cs typeface="Arial" pitchFamily="34" charset="0"/>
            </a:rPr>
            <a:t>Talent</a:t>
          </a:r>
          <a:endParaRPr lang="en-US" sz="1600" b="1" kern="1200" dirty="0">
            <a:solidFill>
              <a:schemeClr val="bg1"/>
            </a:solidFill>
            <a:latin typeface="Arial" panose="020B0604020202020204" pitchFamily="34" charset="0"/>
            <a:ea typeface="+mn-ea"/>
            <a:cs typeface="Arial" pitchFamily="34" charset="0"/>
          </a:endParaRPr>
        </a:p>
      </dgm:t>
    </dgm:pt>
    <dgm:pt modelId="{5C5993B4-D5E4-49BA-A61C-E76AEFC6CCF0}" type="parTrans" cxnId="{741FC87B-745C-40CE-A54F-A43AEFE119F7}">
      <dgm:prSet/>
      <dgm:spPr/>
      <dgm:t>
        <a:bodyPr/>
        <a:lstStyle/>
        <a:p>
          <a:endParaRPr lang="en-US"/>
        </a:p>
      </dgm:t>
    </dgm:pt>
    <dgm:pt modelId="{8BC898F0-793C-4A89-A267-524068D55855}" type="sibTrans" cxnId="{741FC87B-745C-40CE-A54F-A43AEFE119F7}">
      <dgm:prSet/>
      <dgm:spPr/>
      <dgm:t>
        <a:bodyPr/>
        <a:lstStyle/>
        <a:p>
          <a:endParaRPr lang="en-US"/>
        </a:p>
      </dgm:t>
    </dgm:pt>
    <dgm:pt modelId="{7CA6D970-AB24-49BF-863C-8A99B94B3BDF}">
      <dgm:prSet custT="1"/>
      <dgm:spPr/>
      <dgm:t>
        <a:bodyPr/>
        <a:lstStyle/>
        <a:p>
          <a:r>
            <a:rPr lang="en-US" sz="1600" dirty="0" smtClean="0">
              <a:latin typeface="Arial" panose="020B0604020202020204" pitchFamily="34" charset="0"/>
              <a:cs typeface="Arial" panose="020B0604020202020204" pitchFamily="34" charset="0"/>
            </a:rPr>
            <a:t> Build and Release </a:t>
          </a:r>
        </a:p>
      </dgm:t>
    </dgm:pt>
    <dgm:pt modelId="{DA800111-3ABC-43CD-99F0-8133C5E22906}" type="sibTrans" cxnId="{6C87E98B-8144-4B35-953B-8CB1A4452249}">
      <dgm:prSet/>
      <dgm:spPr/>
      <dgm:t>
        <a:bodyPr/>
        <a:lstStyle/>
        <a:p>
          <a:endParaRPr lang="en-US"/>
        </a:p>
      </dgm:t>
    </dgm:pt>
    <dgm:pt modelId="{D9BB2AB6-AC02-4491-8360-D6B6B3BC7FE5}" type="parTrans" cxnId="{6C87E98B-8144-4B35-953B-8CB1A4452249}">
      <dgm:prSet/>
      <dgm:spPr/>
      <dgm:t>
        <a:bodyPr/>
        <a:lstStyle/>
        <a:p>
          <a:endParaRPr lang="en-US"/>
        </a:p>
      </dgm:t>
    </dgm:pt>
    <dgm:pt modelId="{DD2D84E6-ABC6-413A-844D-54184D90346A}">
      <dgm:prSet custT="1"/>
      <dgm:spPr/>
      <dgm:t>
        <a:bodyPr/>
        <a:lstStyle/>
        <a:p>
          <a:r>
            <a:rPr lang="en-US" sz="1600" dirty="0" smtClean="0">
              <a:latin typeface="Arial" panose="020B0604020202020204" pitchFamily="34" charset="0"/>
              <a:cs typeface="Arial" panose="020B0604020202020204" pitchFamily="34" charset="0"/>
            </a:rPr>
            <a:t>Monitoring, Instrumentation, self-healing and infrastructure operations</a:t>
          </a:r>
          <a:endParaRPr lang="en-US" sz="1600" dirty="0">
            <a:latin typeface="Arial" panose="020B0604020202020204" pitchFamily="34" charset="0"/>
            <a:cs typeface="Arial" panose="020B0604020202020204" pitchFamily="34" charset="0"/>
          </a:endParaRPr>
        </a:p>
      </dgm:t>
    </dgm:pt>
    <dgm:pt modelId="{77B601C5-CDD2-4D58-BF0D-E70C4FB2B8C1}" type="parTrans" cxnId="{93679BBB-B9C2-4FC0-B5E1-A81DF877864A}">
      <dgm:prSet/>
      <dgm:spPr/>
      <dgm:t>
        <a:bodyPr/>
        <a:lstStyle/>
        <a:p>
          <a:endParaRPr lang="en-US"/>
        </a:p>
      </dgm:t>
    </dgm:pt>
    <dgm:pt modelId="{F10470B8-B9D2-4F12-AB1C-A08E5FD55879}" type="sibTrans" cxnId="{93679BBB-B9C2-4FC0-B5E1-A81DF877864A}">
      <dgm:prSet/>
      <dgm:spPr/>
      <dgm:t>
        <a:bodyPr/>
        <a:lstStyle/>
        <a:p>
          <a:endParaRPr lang="en-US"/>
        </a:p>
      </dgm:t>
    </dgm:pt>
    <dgm:pt modelId="{D6F95F7A-DA89-4E04-B7CE-C4AFBED1870B}">
      <dgm:prSet custT="1"/>
      <dgm:spPr/>
      <dgm:t>
        <a:bodyPr/>
        <a:lstStyle/>
        <a:p>
          <a:endParaRPr lang="en-US" sz="1600" dirty="0" smtClean="0">
            <a:latin typeface="Arial" panose="020B0604020202020204" pitchFamily="34" charset="0"/>
            <a:cs typeface="Arial" panose="020B0604020202020204" pitchFamily="34" charset="0"/>
          </a:endParaRPr>
        </a:p>
      </dgm:t>
    </dgm:pt>
    <dgm:pt modelId="{A009A0A7-22CA-4D18-A442-BC6CAA6E6EC4}" type="parTrans" cxnId="{A7544E53-79D6-4593-87D2-6DA413F9EA31}">
      <dgm:prSet/>
      <dgm:spPr/>
      <dgm:t>
        <a:bodyPr/>
        <a:lstStyle/>
        <a:p>
          <a:endParaRPr lang="en-US"/>
        </a:p>
      </dgm:t>
    </dgm:pt>
    <dgm:pt modelId="{16068094-9824-4C2B-B637-E3E6284C53AF}" type="sibTrans" cxnId="{A7544E53-79D6-4593-87D2-6DA413F9EA31}">
      <dgm:prSet/>
      <dgm:spPr/>
      <dgm:t>
        <a:bodyPr/>
        <a:lstStyle/>
        <a:p>
          <a:endParaRPr lang="en-US"/>
        </a:p>
      </dgm:t>
    </dgm:pt>
    <dgm:pt modelId="{007103D9-B6A6-4881-A433-A53BCA6421A6}">
      <dgm:prSet phldrT="[Text]" custT="1"/>
      <dgm:spPr/>
      <dgm:t>
        <a:bodyPr/>
        <a:lstStyle/>
        <a:p>
          <a:pPr marL="0" algn="ctr" defTabSz="914400" rtl="0" eaLnBrk="1" latinLnBrk="0" hangingPunct="1"/>
          <a:r>
            <a:rPr lang="en-US" sz="1600" b="1" kern="1200" dirty="0" smtClean="0">
              <a:solidFill>
                <a:schemeClr val="bg1"/>
              </a:solidFill>
              <a:latin typeface="Arial" panose="020B0604020202020204" pitchFamily="34" charset="0"/>
              <a:ea typeface="+mn-ea"/>
              <a:cs typeface="Arial" pitchFamily="34" charset="0"/>
            </a:rPr>
            <a:t>Lateral</a:t>
          </a:r>
        </a:p>
        <a:p>
          <a:pPr marL="0" algn="ctr" defTabSz="914400" rtl="0" eaLnBrk="1" latinLnBrk="0" hangingPunct="1"/>
          <a:r>
            <a:rPr lang="en-US" sz="1600" b="1" kern="1200" dirty="0" smtClean="0">
              <a:solidFill>
                <a:schemeClr val="bg1"/>
              </a:solidFill>
              <a:latin typeface="Arial" panose="020B0604020202020204" pitchFamily="34" charset="0"/>
              <a:ea typeface="+mn-ea"/>
              <a:cs typeface="Arial" pitchFamily="34" charset="0"/>
            </a:rPr>
            <a:t>Ops  Talent</a:t>
          </a:r>
          <a:endParaRPr lang="en-US" sz="1600" b="1" kern="1200" dirty="0">
            <a:solidFill>
              <a:schemeClr val="bg1"/>
            </a:solidFill>
            <a:latin typeface="Arial" panose="020B0604020202020204" pitchFamily="34" charset="0"/>
            <a:ea typeface="+mn-ea"/>
            <a:cs typeface="Arial" pitchFamily="34" charset="0"/>
          </a:endParaRPr>
        </a:p>
      </dgm:t>
    </dgm:pt>
    <dgm:pt modelId="{22FFBAB5-4452-476B-BDF9-0E8C3087AA1E}" type="sibTrans" cxnId="{C835743E-344A-4E9F-864D-C60B4A142AF0}">
      <dgm:prSet/>
      <dgm:spPr/>
      <dgm:t>
        <a:bodyPr/>
        <a:lstStyle/>
        <a:p>
          <a:endParaRPr lang="en-US"/>
        </a:p>
      </dgm:t>
    </dgm:pt>
    <dgm:pt modelId="{89B2003F-4172-4EFC-8044-2938969589F9}" type="parTrans" cxnId="{C835743E-344A-4E9F-864D-C60B4A142AF0}">
      <dgm:prSet/>
      <dgm:spPr/>
      <dgm:t>
        <a:bodyPr/>
        <a:lstStyle/>
        <a:p>
          <a:endParaRPr lang="en-US"/>
        </a:p>
      </dgm:t>
    </dgm:pt>
    <dgm:pt modelId="{AEAC461A-3AEC-4A3C-9F02-B86820815C83}">
      <dgm:prSet phldrT="[Text]" custT="1"/>
      <dgm:spPr/>
      <dgm:t>
        <a:bodyPr/>
        <a:lstStyle/>
        <a:p>
          <a:r>
            <a:rPr lang="en-US" sz="1600" dirty="0" smtClean="0">
              <a:latin typeface="Arial" panose="020B0604020202020204" pitchFamily="34" charset="0"/>
              <a:cs typeface="Arial" panose="020B0604020202020204" pitchFamily="34" charset="0"/>
            </a:rPr>
            <a:t>C#, .NET, IIS , SQL Server Power shell, WCF</a:t>
          </a:r>
          <a:endParaRPr lang="en-US" sz="1600" dirty="0">
            <a:latin typeface="Arial" panose="020B0604020202020204" pitchFamily="34" charset="0"/>
            <a:cs typeface="Arial" panose="020B0604020202020204" pitchFamily="34" charset="0"/>
          </a:endParaRPr>
        </a:p>
      </dgm:t>
    </dgm:pt>
    <dgm:pt modelId="{3A663923-A109-4147-8F07-DBE78AB8E51F}" type="parTrans" cxnId="{77D68E26-E564-4128-8525-43FCAEE5EE6F}">
      <dgm:prSet/>
      <dgm:spPr/>
      <dgm:t>
        <a:bodyPr/>
        <a:lstStyle/>
        <a:p>
          <a:endParaRPr lang="en-US"/>
        </a:p>
      </dgm:t>
    </dgm:pt>
    <dgm:pt modelId="{C89791F0-474C-485E-88E6-C4A22D53982D}" type="sibTrans" cxnId="{77D68E26-E564-4128-8525-43FCAEE5EE6F}">
      <dgm:prSet/>
      <dgm:spPr/>
      <dgm:t>
        <a:bodyPr/>
        <a:lstStyle/>
        <a:p>
          <a:endParaRPr lang="en-US"/>
        </a:p>
      </dgm:t>
    </dgm:pt>
    <dgm:pt modelId="{C8B1B25F-A2BB-4332-B80C-8448FBAEAB87}">
      <dgm:prSet custT="1"/>
      <dgm:spPr/>
      <dgm:t>
        <a:bodyPr/>
        <a:lstStyle/>
        <a:p>
          <a:endParaRPr lang="en-US" sz="1600" dirty="0">
            <a:latin typeface="Arial" panose="020B0604020202020204" pitchFamily="34" charset="0"/>
            <a:cs typeface="Arial" panose="020B0604020202020204" pitchFamily="34" charset="0"/>
          </a:endParaRPr>
        </a:p>
      </dgm:t>
    </dgm:pt>
    <dgm:pt modelId="{5AEB1CCD-2372-48AA-93BC-1BFA7F4DD2A2}" type="parTrans" cxnId="{A0EBA885-6C5C-4C4D-AD2A-9E8D3EDCD9C3}">
      <dgm:prSet/>
      <dgm:spPr/>
      <dgm:t>
        <a:bodyPr/>
        <a:lstStyle/>
        <a:p>
          <a:endParaRPr lang="en-US"/>
        </a:p>
      </dgm:t>
    </dgm:pt>
    <dgm:pt modelId="{C67751F4-B751-487C-8894-854465F2CB98}" type="sibTrans" cxnId="{A0EBA885-6C5C-4C4D-AD2A-9E8D3EDCD9C3}">
      <dgm:prSet/>
      <dgm:spPr/>
      <dgm:t>
        <a:bodyPr/>
        <a:lstStyle/>
        <a:p>
          <a:endParaRPr lang="en-US"/>
        </a:p>
      </dgm:t>
    </dgm:pt>
    <dgm:pt modelId="{3027DB9B-163E-4663-BC8A-68D329FF5EF5}">
      <dgm:prSet phldrT="[Text]" custT="1"/>
      <dgm:spPr/>
      <dgm:t>
        <a:bodyPr/>
        <a:lstStyle/>
        <a:p>
          <a:endParaRPr lang="en-US" sz="1600" dirty="0">
            <a:latin typeface="Arial" panose="020B0604020202020204" pitchFamily="34" charset="0"/>
            <a:cs typeface="Arial" panose="020B0604020202020204" pitchFamily="34" charset="0"/>
          </a:endParaRPr>
        </a:p>
      </dgm:t>
    </dgm:pt>
    <dgm:pt modelId="{696F9D0E-E237-4E12-945B-E7B7BBB77F71}" type="parTrans" cxnId="{5CA75E6F-8AAF-47E2-A320-CC7A904F0DCF}">
      <dgm:prSet/>
      <dgm:spPr/>
      <dgm:t>
        <a:bodyPr/>
        <a:lstStyle/>
        <a:p>
          <a:endParaRPr lang="en-US"/>
        </a:p>
      </dgm:t>
    </dgm:pt>
    <dgm:pt modelId="{7649E950-6621-453C-AA76-DBD84078D1FA}" type="sibTrans" cxnId="{5CA75E6F-8AAF-47E2-A320-CC7A904F0DCF}">
      <dgm:prSet/>
      <dgm:spPr/>
      <dgm:t>
        <a:bodyPr/>
        <a:lstStyle/>
        <a:p>
          <a:endParaRPr lang="en-US"/>
        </a:p>
      </dgm:t>
    </dgm:pt>
    <dgm:pt modelId="{77C6055E-F7C4-4E56-A1A2-188E0D40B2A2}">
      <dgm:prSet phldrT="[Text]" custT="1"/>
      <dgm:spPr/>
      <dgm:t>
        <a:bodyPr/>
        <a:lstStyle/>
        <a:p>
          <a:endParaRPr lang="en-US" sz="1600" dirty="0">
            <a:latin typeface="Arial" panose="020B0604020202020204" pitchFamily="34" charset="0"/>
            <a:cs typeface="Arial" panose="020B0604020202020204" pitchFamily="34" charset="0"/>
          </a:endParaRPr>
        </a:p>
      </dgm:t>
    </dgm:pt>
    <dgm:pt modelId="{A534A36F-EAB5-4F16-892C-4DDF471FA603}" type="parTrans" cxnId="{B9EA60C8-39E7-4F8C-8664-E3CAA0228F7C}">
      <dgm:prSet/>
      <dgm:spPr/>
      <dgm:t>
        <a:bodyPr/>
        <a:lstStyle/>
        <a:p>
          <a:endParaRPr lang="en-US"/>
        </a:p>
      </dgm:t>
    </dgm:pt>
    <dgm:pt modelId="{79FE2B74-E736-483A-A9D3-C9B9E71AB599}" type="sibTrans" cxnId="{B9EA60C8-39E7-4F8C-8664-E3CAA0228F7C}">
      <dgm:prSet/>
      <dgm:spPr/>
      <dgm:t>
        <a:bodyPr/>
        <a:lstStyle/>
        <a:p>
          <a:endParaRPr lang="en-US"/>
        </a:p>
      </dgm:t>
    </dgm:pt>
    <dgm:pt modelId="{AECAA80B-EE8F-43BE-BF4B-6545F35AA4E7}" type="pres">
      <dgm:prSet presAssocID="{FFA86962-F6A8-4A8D-8304-FEF103D7056E}" presName="Name0" presStyleCnt="0">
        <dgm:presLayoutVars>
          <dgm:dir/>
          <dgm:animLvl val="lvl"/>
          <dgm:resizeHandles val="exact"/>
        </dgm:presLayoutVars>
      </dgm:prSet>
      <dgm:spPr/>
      <dgm:t>
        <a:bodyPr/>
        <a:lstStyle/>
        <a:p>
          <a:endParaRPr lang="en-US"/>
        </a:p>
      </dgm:t>
    </dgm:pt>
    <dgm:pt modelId="{6A26979E-F296-4394-8AAB-55C4691C7683}" type="pres">
      <dgm:prSet presAssocID="{007103D9-B6A6-4881-A433-A53BCA6421A6}" presName="linNode" presStyleCnt="0"/>
      <dgm:spPr/>
    </dgm:pt>
    <dgm:pt modelId="{BE99C86E-8C98-47FD-A7C3-03F4A5D2792E}" type="pres">
      <dgm:prSet presAssocID="{007103D9-B6A6-4881-A433-A53BCA6421A6}" presName="parentText" presStyleLbl="node1" presStyleIdx="0" presStyleCnt="3">
        <dgm:presLayoutVars>
          <dgm:chMax val="1"/>
          <dgm:bulletEnabled val="1"/>
        </dgm:presLayoutVars>
      </dgm:prSet>
      <dgm:spPr/>
      <dgm:t>
        <a:bodyPr/>
        <a:lstStyle/>
        <a:p>
          <a:endParaRPr lang="en-US"/>
        </a:p>
      </dgm:t>
    </dgm:pt>
    <dgm:pt modelId="{B1EB9F38-A971-40F3-9122-BFF875D7CB90}" type="pres">
      <dgm:prSet presAssocID="{007103D9-B6A6-4881-A433-A53BCA6421A6}" presName="descendantText" presStyleLbl="alignAccFollowNode1" presStyleIdx="0" presStyleCnt="3">
        <dgm:presLayoutVars>
          <dgm:bulletEnabled val="1"/>
        </dgm:presLayoutVars>
      </dgm:prSet>
      <dgm:spPr/>
      <dgm:t>
        <a:bodyPr/>
        <a:lstStyle/>
        <a:p>
          <a:endParaRPr lang="en-US"/>
        </a:p>
      </dgm:t>
    </dgm:pt>
    <dgm:pt modelId="{BB82C50D-38B4-4590-A4B6-B02BEEFCF13C}" type="pres">
      <dgm:prSet presAssocID="{22FFBAB5-4452-476B-BDF9-0E8C3087AA1E}" presName="sp" presStyleCnt="0"/>
      <dgm:spPr/>
    </dgm:pt>
    <dgm:pt modelId="{2CC6A5EA-C37C-4505-97BF-77850AF946E0}" type="pres">
      <dgm:prSet presAssocID="{79036DDC-8B00-44CF-923A-E84DE98FE52C}" presName="linNode" presStyleCnt="0"/>
      <dgm:spPr/>
    </dgm:pt>
    <dgm:pt modelId="{13FED30B-22D8-4B4B-827D-76EF6132E79F}" type="pres">
      <dgm:prSet presAssocID="{79036DDC-8B00-44CF-923A-E84DE98FE52C}" presName="parentText" presStyleLbl="node1" presStyleIdx="1" presStyleCnt="3">
        <dgm:presLayoutVars>
          <dgm:chMax val="1"/>
          <dgm:bulletEnabled val="1"/>
        </dgm:presLayoutVars>
      </dgm:prSet>
      <dgm:spPr/>
      <dgm:t>
        <a:bodyPr/>
        <a:lstStyle/>
        <a:p>
          <a:endParaRPr lang="en-US"/>
        </a:p>
      </dgm:t>
    </dgm:pt>
    <dgm:pt modelId="{2A9C2C31-0A8A-4FB6-85F4-53846B8E6109}" type="pres">
      <dgm:prSet presAssocID="{79036DDC-8B00-44CF-923A-E84DE98FE52C}" presName="descendantText" presStyleLbl="alignAccFollowNode1" presStyleIdx="1" presStyleCnt="3">
        <dgm:presLayoutVars>
          <dgm:bulletEnabled val="1"/>
        </dgm:presLayoutVars>
      </dgm:prSet>
      <dgm:spPr/>
      <dgm:t>
        <a:bodyPr/>
        <a:lstStyle/>
        <a:p>
          <a:endParaRPr lang="en-US"/>
        </a:p>
      </dgm:t>
    </dgm:pt>
    <dgm:pt modelId="{9B635636-D14F-4A8C-9BDD-907D62EF04F5}" type="pres">
      <dgm:prSet presAssocID="{3AAED9EC-C0AC-4D1F-B17C-7C9F76E01248}" presName="sp" presStyleCnt="0"/>
      <dgm:spPr/>
    </dgm:pt>
    <dgm:pt modelId="{3CD5B5F6-C26F-4A82-B80E-84016FE2BF5B}" type="pres">
      <dgm:prSet presAssocID="{6381DE8C-7407-4B07-8E0A-69C696919192}" presName="linNode" presStyleCnt="0"/>
      <dgm:spPr/>
    </dgm:pt>
    <dgm:pt modelId="{E815257E-3857-4446-BCFB-429CE2F36871}" type="pres">
      <dgm:prSet presAssocID="{6381DE8C-7407-4B07-8E0A-69C696919192}" presName="parentText" presStyleLbl="node1" presStyleIdx="2" presStyleCnt="3">
        <dgm:presLayoutVars>
          <dgm:chMax val="1"/>
          <dgm:bulletEnabled val="1"/>
        </dgm:presLayoutVars>
      </dgm:prSet>
      <dgm:spPr/>
      <dgm:t>
        <a:bodyPr/>
        <a:lstStyle/>
        <a:p>
          <a:endParaRPr lang="en-US"/>
        </a:p>
      </dgm:t>
    </dgm:pt>
    <dgm:pt modelId="{BB56E574-089D-4ECE-B261-2FB0C1C3C429}" type="pres">
      <dgm:prSet presAssocID="{6381DE8C-7407-4B07-8E0A-69C696919192}" presName="descendantText" presStyleLbl="alignAccFollowNode1" presStyleIdx="2" presStyleCnt="3">
        <dgm:presLayoutVars>
          <dgm:bulletEnabled val="1"/>
        </dgm:presLayoutVars>
      </dgm:prSet>
      <dgm:spPr/>
      <dgm:t>
        <a:bodyPr/>
        <a:lstStyle/>
        <a:p>
          <a:endParaRPr lang="en-US"/>
        </a:p>
      </dgm:t>
    </dgm:pt>
  </dgm:ptLst>
  <dgm:cxnLst>
    <dgm:cxn modelId="{A7544E53-79D6-4593-87D2-6DA413F9EA31}" srcId="{6381DE8C-7407-4B07-8E0A-69C696919192}" destId="{D6F95F7A-DA89-4E04-B7CE-C4AFBED1870B}" srcOrd="2" destOrd="0" parTransId="{A009A0A7-22CA-4D18-A442-BC6CAA6E6EC4}" sibTransId="{16068094-9824-4C2B-B637-E3E6284C53AF}"/>
    <dgm:cxn modelId="{77D68E26-E564-4128-8525-43FCAEE5EE6F}" srcId="{79036DDC-8B00-44CF-923A-E84DE98FE52C}" destId="{AEAC461A-3AEC-4A3C-9F02-B86820815C83}" srcOrd="0" destOrd="0" parTransId="{3A663923-A109-4147-8F07-DBE78AB8E51F}" sibTransId="{C89791F0-474C-485E-88E6-C4A22D53982D}"/>
    <dgm:cxn modelId="{41E58C93-64B9-4A42-8E67-8F31D76E0A38}" srcId="{007103D9-B6A6-4881-A433-A53BCA6421A6}" destId="{88828F5B-3B6A-40BE-B6E2-652A3E94E8B0}" srcOrd="0" destOrd="0" parTransId="{3B411020-E6DF-43DA-BC42-55B22B5049C3}" sibTransId="{5DE08731-478E-46FA-AC9D-5F3DB26C1E1F}"/>
    <dgm:cxn modelId="{C248EDC3-99E5-4910-AE82-69AC9D1FA914}" type="presOf" srcId="{DD2D84E6-ABC6-413A-844D-54184D90346A}" destId="{BB56E574-089D-4ECE-B261-2FB0C1C3C429}" srcOrd="0" destOrd="1" presId="urn:microsoft.com/office/officeart/2005/8/layout/vList5"/>
    <dgm:cxn modelId="{F58DC679-5864-4E47-9EC5-96C23FBAFDFF}" type="presOf" srcId="{3027DB9B-163E-4663-BC8A-68D329FF5EF5}" destId="{B1EB9F38-A971-40F3-9122-BFF875D7CB90}" srcOrd="0" destOrd="1" presId="urn:microsoft.com/office/officeart/2005/8/layout/vList5"/>
    <dgm:cxn modelId="{CF49D0A0-DE51-47BE-AD5A-4D2180DF6308}" type="presOf" srcId="{FFA86962-F6A8-4A8D-8304-FEF103D7056E}" destId="{AECAA80B-EE8F-43BE-BF4B-6545F35AA4E7}" srcOrd="0" destOrd="0" presId="urn:microsoft.com/office/officeart/2005/8/layout/vList5"/>
    <dgm:cxn modelId="{AFEA23A3-D495-4045-A58A-9414C76A2CE3}" type="presOf" srcId="{D6F95F7A-DA89-4E04-B7CE-C4AFBED1870B}" destId="{BB56E574-089D-4ECE-B261-2FB0C1C3C429}" srcOrd="0" destOrd="2" presId="urn:microsoft.com/office/officeart/2005/8/layout/vList5"/>
    <dgm:cxn modelId="{93679BBB-B9C2-4FC0-B5E1-A81DF877864A}" srcId="{6381DE8C-7407-4B07-8E0A-69C696919192}" destId="{DD2D84E6-ABC6-413A-844D-54184D90346A}" srcOrd="1" destOrd="0" parTransId="{77B601C5-CDD2-4D58-BF0D-E70C4FB2B8C1}" sibTransId="{F10470B8-B9D2-4F12-AB1C-A08E5FD55879}"/>
    <dgm:cxn modelId="{A0EBA885-6C5C-4C4D-AD2A-9E8D3EDCD9C3}" srcId="{6381DE8C-7407-4B07-8E0A-69C696919192}" destId="{C8B1B25F-A2BB-4332-B80C-8448FBAEAB87}" srcOrd="0" destOrd="0" parTransId="{5AEB1CCD-2372-48AA-93BC-1BFA7F4DD2A2}" sibTransId="{C67751F4-B751-487C-8894-854465F2CB98}"/>
    <dgm:cxn modelId="{529DD8DB-8165-4222-82A2-386F062FBFD5}" type="presOf" srcId="{AEAC461A-3AEC-4A3C-9F02-B86820815C83}" destId="{2A9C2C31-0A8A-4FB6-85F4-53846B8E6109}" srcOrd="0" destOrd="0" presId="urn:microsoft.com/office/officeart/2005/8/layout/vList5"/>
    <dgm:cxn modelId="{7EE3A613-7C6E-4C47-B8CC-957633CEAF80}" type="presOf" srcId="{77C6055E-F7C4-4E56-A1A2-188E0D40B2A2}" destId="{2A9C2C31-0A8A-4FB6-85F4-53846B8E6109}" srcOrd="0" destOrd="1" presId="urn:microsoft.com/office/officeart/2005/8/layout/vList5"/>
    <dgm:cxn modelId="{C0795C34-BB11-4A58-B1C6-26438F80A1EF}" type="presOf" srcId="{7CA6D970-AB24-49BF-863C-8A99B94B3BDF}" destId="{B1EB9F38-A971-40F3-9122-BFF875D7CB90}" srcOrd="0" destOrd="2" presId="urn:microsoft.com/office/officeart/2005/8/layout/vList5"/>
    <dgm:cxn modelId="{B9EA60C8-39E7-4F8C-8664-E3CAA0228F7C}" srcId="{79036DDC-8B00-44CF-923A-E84DE98FE52C}" destId="{77C6055E-F7C4-4E56-A1A2-188E0D40B2A2}" srcOrd="1" destOrd="0" parTransId="{A534A36F-EAB5-4F16-892C-4DDF471FA603}" sibTransId="{79FE2B74-E736-483A-A9D3-C9B9E71AB599}"/>
    <dgm:cxn modelId="{0D7B0C5A-9A7A-4592-A9DE-BAB17DDCBC4B}" srcId="{FFA86962-F6A8-4A8D-8304-FEF103D7056E}" destId="{79036DDC-8B00-44CF-923A-E84DE98FE52C}" srcOrd="1" destOrd="0" parTransId="{BDDE650A-9100-45DF-90B0-D3C2169C9346}" sibTransId="{3AAED9EC-C0AC-4D1F-B17C-7C9F76E01248}"/>
    <dgm:cxn modelId="{87D554F9-D3D2-49BB-A5A9-345CB2C3CF26}" type="presOf" srcId="{6381DE8C-7407-4B07-8E0A-69C696919192}" destId="{E815257E-3857-4446-BCFB-429CE2F36871}" srcOrd="0" destOrd="0" presId="urn:microsoft.com/office/officeart/2005/8/layout/vList5"/>
    <dgm:cxn modelId="{E4DD6863-9881-4A6D-9BCA-71898FD56EE1}" type="presOf" srcId="{88828F5B-3B6A-40BE-B6E2-652A3E94E8B0}" destId="{B1EB9F38-A971-40F3-9122-BFF875D7CB90}" srcOrd="0" destOrd="0" presId="urn:microsoft.com/office/officeart/2005/8/layout/vList5"/>
    <dgm:cxn modelId="{5CA75E6F-8AAF-47E2-A320-CC7A904F0DCF}" srcId="{007103D9-B6A6-4881-A433-A53BCA6421A6}" destId="{3027DB9B-163E-4663-BC8A-68D329FF5EF5}" srcOrd="1" destOrd="0" parTransId="{696F9D0E-E237-4E12-945B-E7B7BBB77F71}" sibTransId="{7649E950-6621-453C-AA76-DBD84078D1FA}"/>
    <dgm:cxn modelId="{D924C4FA-4279-486C-84A1-F4E16CD13AFC}" type="presOf" srcId="{79036DDC-8B00-44CF-923A-E84DE98FE52C}" destId="{13FED30B-22D8-4B4B-827D-76EF6132E79F}" srcOrd="0" destOrd="0" presId="urn:microsoft.com/office/officeart/2005/8/layout/vList5"/>
    <dgm:cxn modelId="{C835743E-344A-4E9F-864D-C60B4A142AF0}" srcId="{FFA86962-F6A8-4A8D-8304-FEF103D7056E}" destId="{007103D9-B6A6-4881-A433-A53BCA6421A6}" srcOrd="0" destOrd="0" parTransId="{89B2003F-4172-4EFC-8044-2938969589F9}" sibTransId="{22FFBAB5-4452-476B-BDF9-0E8C3087AA1E}"/>
    <dgm:cxn modelId="{5B39AA0E-4F64-4B16-9DE6-61B6CE4A9C5A}" type="presOf" srcId="{3B2F0B56-D015-4AE8-9FDE-C11F845B545B}" destId="{2A9C2C31-0A8A-4FB6-85F4-53846B8E6109}" srcOrd="0" destOrd="2" presId="urn:microsoft.com/office/officeart/2005/8/layout/vList5"/>
    <dgm:cxn modelId="{741FC87B-745C-40CE-A54F-A43AEFE119F7}" srcId="{FFA86962-F6A8-4A8D-8304-FEF103D7056E}" destId="{6381DE8C-7407-4B07-8E0A-69C696919192}" srcOrd="2" destOrd="0" parTransId="{5C5993B4-D5E4-49BA-A61C-E76AEFC6CCF0}" sibTransId="{8BC898F0-793C-4A89-A267-524068D55855}"/>
    <dgm:cxn modelId="{6C87E98B-8144-4B35-953B-8CB1A4452249}" srcId="{007103D9-B6A6-4881-A433-A53BCA6421A6}" destId="{7CA6D970-AB24-49BF-863C-8A99B94B3BDF}" srcOrd="2" destOrd="0" parTransId="{D9BB2AB6-AC02-4491-8360-D6B6B3BC7FE5}" sibTransId="{DA800111-3ABC-43CD-99F0-8133C5E22906}"/>
    <dgm:cxn modelId="{EF7EF85C-747F-44C8-BC31-EDEB9201A729}" srcId="{79036DDC-8B00-44CF-923A-E84DE98FE52C}" destId="{3B2F0B56-D015-4AE8-9FDE-C11F845B545B}" srcOrd="2" destOrd="0" parTransId="{678ADA2A-A475-41ED-8158-3286BEF1EF5E}" sibTransId="{0B7D36D2-F6E6-43C3-92ED-3D4A222FDB20}"/>
    <dgm:cxn modelId="{B10B1475-B973-4AFE-BF7A-1B41FAF39788}" type="presOf" srcId="{C8B1B25F-A2BB-4332-B80C-8448FBAEAB87}" destId="{BB56E574-089D-4ECE-B261-2FB0C1C3C429}" srcOrd="0" destOrd="0" presId="urn:microsoft.com/office/officeart/2005/8/layout/vList5"/>
    <dgm:cxn modelId="{B4941DD7-4BD4-4595-ABFD-2859167D7F5B}" type="presOf" srcId="{007103D9-B6A6-4881-A433-A53BCA6421A6}" destId="{BE99C86E-8C98-47FD-A7C3-03F4A5D2792E}" srcOrd="0" destOrd="0" presId="urn:microsoft.com/office/officeart/2005/8/layout/vList5"/>
    <dgm:cxn modelId="{2BCBF987-E7BA-451D-A864-780664EE23DE}" type="presParOf" srcId="{AECAA80B-EE8F-43BE-BF4B-6545F35AA4E7}" destId="{6A26979E-F296-4394-8AAB-55C4691C7683}" srcOrd="0" destOrd="0" presId="urn:microsoft.com/office/officeart/2005/8/layout/vList5"/>
    <dgm:cxn modelId="{D55452E7-6017-4E96-AB42-B656BA26DFBA}" type="presParOf" srcId="{6A26979E-F296-4394-8AAB-55C4691C7683}" destId="{BE99C86E-8C98-47FD-A7C3-03F4A5D2792E}" srcOrd="0" destOrd="0" presId="urn:microsoft.com/office/officeart/2005/8/layout/vList5"/>
    <dgm:cxn modelId="{50FA4AB4-014B-42BF-9150-9B05B5FDF3AA}" type="presParOf" srcId="{6A26979E-F296-4394-8AAB-55C4691C7683}" destId="{B1EB9F38-A971-40F3-9122-BFF875D7CB90}" srcOrd="1" destOrd="0" presId="urn:microsoft.com/office/officeart/2005/8/layout/vList5"/>
    <dgm:cxn modelId="{1AD29A98-D0D5-43F9-8679-48085DE1BEE7}" type="presParOf" srcId="{AECAA80B-EE8F-43BE-BF4B-6545F35AA4E7}" destId="{BB82C50D-38B4-4590-A4B6-B02BEEFCF13C}" srcOrd="1" destOrd="0" presId="urn:microsoft.com/office/officeart/2005/8/layout/vList5"/>
    <dgm:cxn modelId="{E626CD83-7E15-4BE1-9BF9-242BCBFDCD81}" type="presParOf" srcId="{AECAA80B-EE8F-43BE-BF4B-6545F35AA4E7}" destId="{2CC6A5EA-C37C-4505-97BF-77850AF946E0}" srcOrd="2" destOrd="0" presId="urn:microsoft.com/office/officeart/2005/8/layout/vList5"/>
    <dgm:cxn modelId="{0D658811-DCBC-4846-B4B4-8DC398F6677A}" type="presParOf" srcId="{2CC6A5EA-C37C-4505-97BF-77850AF946E0}" destId="{13FED30B-22D8-4B4B-827D-76EF6132E79F}" srcOrd="0" destOrd="0" presId="urn:microsoft.com/office/officeart/2005/8/layout/vList5"/>
    <dgm:cxn modelId="{3E44CEEA-61A6-4911-B0B2-4C9D55350261}" type="presParOf" srcId="{2CC6A5EA-C37C-4505-97BF-77850AF946E0}" destId="{2A9C2C31-0A8A-4FB6-85F4-53846B8E6109}" srcOrd="1" destOrd="0" presId="urn:microsoft.com/office/officeart/2005/8/layout/vList5"/>
    <dgm:cxn modelId="{467223A7-DAAC-4C6A-9BE7-63CABCCCCC51}" type="presParOf" srcId="{AECAA80B-EE8F-43BE-BF4B-6545F35AA4E7}" destId="{9B635636-D14F-4A8C-9BDD-907D62EF04F5}" srcOrd="3" destOrd="0" presId="urn:microsoft.com/office/officeart/2005/8/layout/vList5"/>
    <dgm:cxn modelId="{8AA76687-939B-4853-9FF6-778A207663D0}" type="presParOf" srcId="{AECAA80B-EE8F-43BE-BF4B-6545F35AA4E7}" destId="{3CD5B5F6-C26F-4A82-B80E-84016FE2BF5B}" srcOrd="4" destOrd="0" presId="urn:microsoft.com/office/officeart/2005/8/layout/vList5"/>
    <dgm:cxn modelId="{017B2249-94B1-4C33-A9B3-6BB96E8D3670}" type="presParOf" srcId="{3CD5B5F6-C26F-4A82-B80E-84016FE2BF5B}" destId="{E815257E-3857-4446-BCFB-429CE2F36871}" srcOrd="0" destOrd="0" presId="urn:microsoft.com/office/officeart/2005/8/layout/vList5"/>
    <dgm:cxn modelId="{1540D7ED-E33F-4030-9898-3BDB74AF703A}" type="presParOf" srcId="{3CD5B5F6-C26F-4A82-B80E-84016FE2BF5B}" destId="{BB56E574-089D-4ECE-B261-2FB0C1C3C42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87825D7-F170-4AF6-A650-53AE839BF874}" type="datetimeFigureOut">
              <a:rPr lang="en-US" smtClean="0"/>
              <a:t>10/12/2016</a:t>
            </a:fld>
            <a:endParaRPr lang="en-US"/>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9039644E-2891-45D4-B3D2-6AF1C0730E94}" type="slidenum">
              <a:rPr lang="en-US" smtClean="0"/>
              <a:t>‹#›</a:t>
            </a:fld>
            <a:endParaRPr lang="en-US"/>
          </a:p>
        </p:txBody>
      </p:sp>
    </p:spTree>
    <p:extLst>
      <p:ext uri="{BB962C8B-B14F-4D97-AF65-F5344CB8AC3E}">
        <p14:creationId xmlns:p14="http://schemas.microsoft.com/office/powerpoint/2010/main" val="350579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t>2</a:t>
            </a:fld>
            <a:endParaRPr lang="en-US" dirty="0"/>
          </a:p>
        </p:txBody>
      </p:sp>
    </p:spTree>
    <p:extLst>
      <p:ext uri="{BB962C8B-B14F-4D97-AF65-F5344CB8AC3E}">
        <p14:creationId xmlns:p14="http://schemas.microsoft.com/office/powerpoint/2010/main" val="64536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1A3354-9A0B-49EE-95FD-23EABDFEF6CF}" type="slidenum">
              <a:rPr lang="en-US" smtClean="0"/>
              <a:pPr/>
              <a:t>13</a:t>
            </a:fld>
            <a:endParaRPr lang="en-US"/>
          </a:p>
        </p:txBody>
      </p:sp>
    </p:spTree>
    <p:extLst>
      <p:ext uri="{BB962C8B-B14F-4D97-AF65-F5344CB8AC3E}">
        <p14:creationId xmlns:p14="http://schemas.microsoft.com/office/powerpoint/2010/main" val="221578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Confidential - for limited circulation only</a:t>
            </a:r>
            <a:endParaRPr lang="en-US" dirty="0"/>
          </a:p>
        </p:txBody>
      </p:sp>
      <p:sp>
        <p:nvSpPr>
          <p:cNvPr id="5" name="Slide Number Placeholder 4"/>
          <p:cNvSpPr>
            <a:spLocks noGrp="1"/>
          </p:cNvSpPr>
          <p:nvPr>
            <p:ph type="sldNum" sz="quarter" idx="11"/>
          </p:nvPr>
        </p:nvSpPr>
        <p:spPr/>
        <p:txBody>
          <a:bodyPr/>
          <a:lstStyle/>
          <a:p>
            <a:fld id="{9E1A3354-9A0B-49EE-95FD-23EABDFEF6CF}" type="slidenum">
              <a:rPr lang="en-US" smtClean="0"/>
              <a:t>14</a:t>
            </a:fld>
            <a:endParaRPr lang="en-US" dirty="0"/>
          </a:p>
        </p:txBody>
      </p:sp>
    </p:spTree>
    <p:extLst>
      <p:ext uri="{BB962C8B-B14F-4D97-AF65-F5344CB8AC3E}">
        <p14:creationId xmlns:p14="http://schemas.microsoft.com/office/powerpoint/2010/main" val="162575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A93728-E2EF-49A5-8EF1-63193C527914}" type="slidenum">
              <a:rPr lang="en-US" smtClean="0"/>
              <a:t>20</a:t>
            </a:fld>
            <a:endParaRPr lang="en-US" dirty="0"/>
          </a:p>
        </p:txBody>
      </p:sp>
    </p:spTree>
    <p:extLst>
      <p:ext uri="{BB962C8B-B14F-4D97-AF65-F5344CB8AC3E}">
        <p14:creationId xmlns:p14="http://schemas.microsoft.com/office/powerpoint/2010/main" val="93268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7F000-D361-4330-BAD3-67F2F46E226B}" type="slidenum">
              <a:rPr lang="en-US" smtClean="0"/>
              <a:t>21</a:t>
            </a:fld>
            <a:endParaRPr lang="en-US" dirty="0"/>
          </a:p>
        </p:txBody>
      </p:sp>
    </p:spTree>
    <p:extLst>
      <p:ext uri="{BB962C8B-B14F-4D97-AF65-F5344CB8AC3E}">
        <p14:creationId xmlns:p14="http://schemas.microsoft.com/office/powerpoint/2010/main" val="73267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466977"/>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latin typeface="Segoe UI Light" panose="020B0502040204020203" pitchFamily="34" charset="0"/>
                <a:cs typeface="Segoe UI Light" panose="020B0502040204020203" pitchFamily="34" charset="0"/>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7721600" cy="457200"/>
          </a:xfrm>
        </p:spPr>
        <p:txBody>
          <a:bodyPr>
            <a:normAutofit/>
          </a:bodyPr>
          <a:lstStyle>
            <a:lvl1pPr marL="173736" indent="0" algn="l">
              <a:buNone/>
              <a:defRPr sz="150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userDrawn="1"/>
        </p:nvSpPr>
        <p:spPr>
          <a:xfrm>
            <a:off x="711200" y="6477000"/>
            <a:ext cx="1404552" cy="230832"/>
          </a:xfrm>
          <a:prstGeom prst="rect">
            <a:avLst/>
          </a:prstGeom>
          <a:noFill/>
        </p:spPr>
        <p:txBody>
          <a:bodyPr wrap="none" rtlCol="0">
            <a:spAutoFit/>
          </a:bodyPr>
          <a:lstStyle/>
          <a:p>
            <a:r>
              <a:rPr lang="en-US" sz="900" dirty="0" smtClean="0">
                <a:solidFill>
                  <a:srgbClr val="FFFFFF">
                    <a:lumMod val="65000"/>
                  </a:srgbClr>
                </a:solidFill>
                <a:latin typeface="Segoe UI Light" panose="020B0502040204020203" pitchFamily="34" charset="0"/>
                <a:cs typeface="Segoe UI Light" panose="020B0502040204020203" pitchFamily="34" charset="0"/>
              </a:rPr>
              <a:t>© Mindtree limited 2012</a:t>
            </a:r>
            <a:endParaRPr lang="en-US" sz="900" dirty="0">
              <a:solidFill>
                <a:srgbClr val="FFFFFF">
                  <a:lumMod val="65000"/>
                </a:srgbClr>
              </a:solidFill>
              <a:latin typeface="Segoe UI Light" panose="020B0502040204020203" pitchFamily="34" charset="0"/>
              <a:cs typeface="Segoe UI Light" panose="020B0502040204020203"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914402" y="832104"/>
            <a:ext cx="3262196"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9877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639762"/>
          </a:xfrm>
        </p:spPr>
        <p:txBody>
          <a:bodyPr/>
          <a:lstStyle>
            <a:lvl1pPr marL="176213" indent="0">
              <a:defRPr/>
            </a:lvl1pPr>
          </a:lstStyle>
          <a:p>
            <a:r>
              <a:rPr lang="en-US" smtClean="0"/>
              <a:t>Click to edit Master title style</a:t>
            </a:r>
            <a:endParaRPr lang="en-US" dirty="0"/>
          </a:p>
        </p:txBody>
      </p:sp>
      <p:sp>
        <p:nvSpPr>
          <p:cNvPr id="3" name="Content Placeholder 2"/>
          <p:cNvSpPr>
            <a:spLocks noGrp="1"/>
          </p:cNvSpPr>
          <p:nvPr>
            <p:ph idx="1"/>
          </p:nvPr>
        </p:nvSpPr>
        <p:spPr>
          <a:xfrm>
            <a:off x="572085" y="1295400"/>
            <a:ext cx="10972800" cy="4724400"/>
          </a:xfrm>
        </p:spPr>
        <p:txBody>
          <a:bodyPr>
            <a:normAutofit/>
          </a:bodyPr>
          <a:lstStyle>
            <a:lvl1pPr>
              <a:lnSpc>
                <a:spcPct val="120000"/>
              </a:lnSpc>
              <a:spcBef>
                <a:spcPts val="840"/>
              </a:spcBef>
              <a:defRPr sz="1800"/>
            </a:lvl1pPr>
            <a:lvl2pPr>
              <a:lnSpc>
                <a:spcPct val="120000"/>
              </a:lnSpc>
              <a:spcBef>
                <a:spcPts val="840"/>
              </a:spcBef>
              <a:defRPr sz="1800"/>
            </a:lvl2pPr>
            <a:lvl3pPr>
              <a:lnSpc>
                <a:spcPct val="120000"/>
              </a:lnSpc>
              <a:spcBef>
                <a:spcPts val="840"/>
              </a:spcBef>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4"/>
          </p:nvPr>
        </p:nvSpPr>
        <p:spPr>
          <a:xfrm>
            <a:off x="8534400" y="6416677"/>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7663169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8534400" y="6416677"/>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91645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2"/>
            <a:ext cx="53848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2"/>
            <a:ext cx="53848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5"/>
          <p:cNvSpPr>
            <a:spLocks noGrp="1"/>
          </p:cNvSpPr>
          <p:nvPr>
            <p:ph type="sldNum" sz="quarter" idx="4"/>
          </p:nvPr>
        </p:nvSpPr>
        <p:spPr>
          <a:xfrm>
            <a:off x="8534400" y="6356352"/>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8869388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2"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2" y="2174875"/>
            <a:ext cx="5386917"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69"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69" y="2174875"/>
            <a:ext cx="5389033"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a:spLocks noGrp="1"/>
          </p:cNvSpPr>
          <p:nvPr>
            <p:ph type="sldNum" sz="quarter" idx="10"/>
          </p:nvPr>
        </p:nvSpPr>
        <p:spPr>
          <a:xfrm>
            <a:off x="8534400" y="6356352"/>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9313304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5"/>
          <p:cNvSpPr>
            <a:spLocks noGrp="1"/>
          </p:cNvSpPr>
          <p:nvPr>
            <p:ph type="sldNum" sz="quarter" idx="4"/>
          </p:nvPr>
        </p:nvSpPr>
        <p:spPr>
          <a:xfrm>
            <a:off x="8534400" y="6356352"/>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5782879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8534400" y="6356352"/>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3461978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osing Slide Layout">
    <p:spTree>
      <p:nvGrpSpPr>
        <p:cNvPr id="1" name=""/>
        <p:cNvGrpSpPr/>
        <p:nvPr/>
      </p:nvGrpSpPr>
      <p:grpSpPr>
        <a:xfrm>
          <a:off x="0" y="0"/>
          <a:ext cx="0" cy="0"/>
          <a:chOff x="0" y="0"/>
          <a:chExt cx="0" cy="0"/>
        </a:xfrm>
      </p:grpSpPr>
      <p:sp>
        <p:nvSpPr>
          <p:cNvPr id="5" name="TextBox 4"/>
          <p:cNvSpPr txBox="1"/>
          <p:nvPr userDrawn="1"/>
        </p:nvSpPr>
        <p:spPr>
          <a:xfrm>
            <a:off x="1879378" y="6428601"/>
            <a:ext cx="6058069" cy="230832"/>
          </a:xfrm>
          <a:prstGeom prst="rect">
            <a:avLst/>
          </a:prstGeom>
          <a:noFill/>
        </p:spPr>
        <p:txBody>
          <a:bodyPr wrap="none" rtlCol="0">
            <a:spAutoFit/>
          </a:bodyPr>
          <a:lstStyle/>
          <a:p>
            <a:r>
              <a:rPr lang="en-US" sz="900" dirty="0" smtClean="0">
                <a:solidFill>
                  <a:srgbClr val="898989"/>
                </a:solidFill>
                <a:cs typeface="Arial" pitchFamily="34" charset="0"/>
              </a:rPr>
              <a:t>India | USA | UK | Germany | Sweden | Belgium | France | Switzerland | UAE | Singapore | Australia | Japan | China</a:t>
            </a:r>
            <a:endParaRPr lang="en-US" sz="900" dirty="0">
              <a:solidFill>
                <a:srgbClr val="898989"/>
              </a:solidFill>
              <a:cs typeface="Arial" pitchFamily="34" charset="0"/>
            </a:endParaRPr>
          </a:p>
        </p:txBody>
      </p:sp>
      <p:pic>
        <p:nvPicPr>
          <p:cNvPr id="1033" name="Picture 9"/>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200277"/>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5471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1000"/>
            <a:ext cx="10972800" cy="6397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2085" y="1295400"/>
            <a:ext cx="109728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9" name="Straight Connector 8"/>
          <p:cNvCxnSpPr/>
          <p:nvPr/>
        </p:nvCxnSpPr>
        <p:spPr>
          <a:xfrm>
            <a:off x="1016000" y="6172200"/>
            <a:ext cx="102412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0" y="1"/>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D:\MT - Marketing\Corporate\Brand Council\VI\Final Guidelines\MT_Logo_Artwork\Regular_Size\RGB\Positive\MT_Logo_Reg_Full_Pos_RGB.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996338" y="6365213"/>
            <a:ext cx="1803401" cy="32632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534400" y="6402609"/>
            <a:ext cx="2844800" cy="365125"/>
          </a:xfrm>
          <a:prstGeom prst="rect">
            <a:avLst/>
          </a:prstGeom>
        </p:spPr>
        <p:txBody>
          <a:bodyPr vert="horz" lIns="91440" tIns="45720" rIns="91440" bIns="45720" rtlCol="0" anchor="ctr"/>
          <a:lstStyle>
            <a:lvl1pPr algn="r">
              <a:defRPr sz="900">
                <a:solidFill>
                  <a:schemeClr val="tx1">
                    <a:tint val="75000"/>
                  </a:schemeClr>
                </a:solidFill>
                <a:latin typeface="Segoe UI Light" panose="020B0502040204020203" pitchFamily="34" charset="0"/>
                <a:cs typeface="Segoe UI Light" panose="020B0502040204020203"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pic>
        <p:nvPicPr>
          <p:cNvPr id="4" name="Picture 3"/>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5238449" y="6237358"/>
            <a:ext cx="1715102" cy="179417"/>
          </a:xfrm>
          <a:prstGeom prst="rect">
            <a:avLst/>
          </a:prstGeom>
        </p:spPr>
      </p:pic>
    </p:spTree>
    <p:extLst>
      <p:ext uri="{BB962C8B-B14F-4D97-AF65-F5344CB8AC3E}">
        <p14:creationId xmlns:p14="http://schemas.microsoft.com/office/powerpoint/2010/main" val="408557164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8" r:id="rId8"/>
  </p:sldLayoutIdLst>
  <p:timing>
    <p:tnLst>
      <p:par>
        <p:cTn id="1" dur="indefinite" restart="never" nodeType="tmRoot"/>
      </p:par>
    </p:tnLst>
  </p:timing>
  <p:hf hdr="0" ftr="0" dt="0"/>
  <p:txStyles>
    <p:titleStyle>
      <a:lvl1pPr marL="176213" indent="0" algn="l" defTabSz="914400" rtl="0" eaLnBrk="1" latinLnBrk="0" hangingPunct="1">
        <a:spcBef>
          <a:spcPct val="0"/>
        </a:spcBef>
        <a:buNone/>
        <a:defRPr sz="2700" kern="1200">
          <a:solidFill>
            <a:srgbClr val="6E267B"/>
          </a:solidFill>
          <a:latin typeface="Segoe UI Light" panose="020B0502040204020203" pitchFamily="34" charset="0"/>
          <a:ea typeface="+mj-ea"/>
          <a:cs typeface="Segoe UI Light" panose="020B0502040204020203" pitchFamily="34" charset="0"/>
        </a:defRPr>
      </a:lvl1pPr>
    </p:titleStyle>
    <p:body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Segoe UI Light" panose="020B0502040204020203" pitchFamily="34" charset="0"/>
          <a:ea typeface="+mn-ea"/>
          <a:cs typeface="Segoe UI Light" panose="020B0502040204020203"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Segoe UI Light" panose="020B0502040204020203" pitchFamily="34" charset="0"/>
          <a:ea typeface="+mn-ea"/>
          <a:cs typeface="Segoe UI Light" panose="020B0502040204020203"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Segoe UI Light" panose="020B0502040204020203" pitchFamily="34" charset="0"/>
          <a:ea typeface="+mn-ea"/>
          <a:cs typeface="Segoe UI Light" panose="020B0502040204020203"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gif"/></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75260" y="2487447"/>
            <a:ext cx="9276348" cy="17780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2700" kern="1200" baseline="0">
                <a:solidFill>
                  <a:schemeClr val="bg1"/>
                </a:solidFill>
                <a:latin typeface="+mj-lt"/>
                <a:ea typeface="+mj-ea"/>
                <a:cs typeface="+mj-cs"/>
              </a:defRPr>
            </a:lvl1pPr>
          </a:lstStyle>
          <a:p>
            <a:pPr algn="l"/>
            <a:r>
              <a:rPr lang="en-US" sz="3600" dirty="0" err="1" smtClean="0">
                <a:latin typeface="Segoe UI Light" panose="020B0502040204020203" pitchFamily="34" charset="0"/>
                <a:ea typeface="Malgun Gothic" panose="020B0503020000020004" pitchFamily="34" charset="-127"/>
                <a:cs typeface="Segoe UI Light" panose="020B0502040204020203" pitchFamily="34" charset="0"/>
              </a:rPr>
              <a:t>Mindtree’s</a:t>
            </a:r>
            <a:r>
              <a:rPr lang="en-US" sz="3600" dirty="0" smtClean="0">
                <a:latin typeface="Segoe UI Light" panose="020B0502040204020203" pitchFamily="34" charset="0"/>
                <a:ea typeface="Malgun Gothic" panose="020B0503020000020004" pitchFamily="34" charset="-127"/>
                <a:cs typeface="Segoe UI Light" panose="020B0502040204020203" pitchFamily="34" charset="0"/>
              </a:rPr>
              <a:t> Approach to </a:t>
            </a:r>
            <a:r>
              <a:rPr lang="en-US" sz="3600" dirty="0" err="1" smtClean="0">
                <a:latin typeface="Segoe UI Light" panose="020B0502040204020203" pitchFamily="34" charset="0"/>
                <a:ea typeface="Malgun Gothic" panose="020B0503020000020004" pitchFamily="34" charset="-127"/>
                <a:cs typeface="Segoe UI Light" panose="020B0502040204020203" pitchFamily="34" charset="0"/>
              </a:rPr>
              <a:t>DevOps</a:t>
            </a:r>
            <a:endParaRPr lang="en-US" sz="3600" dirty="0" smtClean="0">
              <a:latin typeface="Segoe UI Light" panose="020B0502040204020203" pitchFamily="34" charset="0"/>
              <a:ea typeface="Malgun Gothic" panose="020B0503020000020004" pitchFamily="34" charset="-127"/>
              <a:cs typeface="Segoe UI Light" panose="020B0502040204020203" pitchFamily="34" charset="0"/>
            </a:endParaRPr>
          </a:p>
          <a:p>
            <a:pPr algn="r"/>
            <a:endParaRPr lang="en-US" sz="1800" b="1" dirty="0" smtClean="0">
              <a:effectLst>
                <a:outerShdw blurRad="38100" dist="38100" dir="2700000" algn="tl">
                  <a:srgbClr val="000000">
                    <a:alpha val="43137"/>
                  </a:srgbClr>
                </a:outerShdw>
              </a:effectLst>
              <a:latin typeface="Segoe UI Light" panose="020B0502040204020203" pitchFamily="34" charset="0"/>
              <a:ea typeface="Malgun Gothic" panose="020B0503020000020004" pitchFamily="34" charset="-127"/>
              <a:cs typeface="Segoe UI Light" panose="020B0502040204020203" pitchFamily="34" charset="0"/>
            </a:endParaRPr>
          </a:p>
          <a:p>
            <a:pPr algn="r"/>
            <a:r>
              <a:rPr lang="en-US" sz="1800" b="1" dirty="0" smtClean="0">
                <a:effectLst>
                  <a:outerShdw blurRad="38100" dist="38100" dir="2700000" algn="tl">
                    <a:srgbClr val="000000">
                      <a:alpha val="43137"/>
                    </a:srgbClr>
                  </a:outerShdw>
                </a:effectLst>
                <a:latin typeface="Segoe UI Light" panose="020B0502040204020203" pitchFamily="34" charset="0"/>
                <a:ea typeface="Malgun Gothic" panose="020B0503020000020004" pitchFamily="34" charset="-127"/>
                <a:cs typeface="Segoe UI Light" panose="020B0502040204020203" pitchFamily="34" charset="0"/>
              </a:rPr>
              <a:t>Accelerate your Transformation</a:t>
            </a:r>
          </a:p>
          <a:p>
            <a:pPr algn="l"/>
            <a:endParaRPr lang="en-US" sz="1600" dirty="0">
              <a:latin typeface="Segoe UI Light" panose="020B0502040204020203" pitchFamily="34" charset="0"/>
              <a:ea typeface="Malgun Gothic" panose="020B0503020000020004" pitchFamily="34" charset="-127"/>
              <a:cs typeface="Segoe UI Light" panose="020B0502040204020203" pitchFamily="34" charset="0"/>
            </a:endParaRPr>
          </a:p>
          <a:p>
            <a:pPr algn="l"/>
            <a:endParaRPr lang="en-US" sz="1400" dirty="0" smtClean="0">
              <a:latin typeface="Segoe UI Light" panose="020B0502040204020203" pitchFamily="34" charset="0"/>
              <a:ea typeface="Malgun Gothic" panose="020B0503020000020004" pitchFamily="34" charset="-127"/>
              <a:cs typeface="Segoe UI Light" panose="020B0502040204020203" pitchFamily="34" charset="0"/>
            </a:endParaRPr>
          </a:p>
          <a:p>
            <a:pPr algn="l"/>
            <a:endParaRPr lang="en-US" sz="1400" dirty="0">
              <a:latin typeface="Segoe UI Light" panose="020B0502040204020203" pitchFamily="34" charset="0"/>
              <a:ea typeface="Malgun Gothic" panose="020B0503020000020004" pitchFamily="34" charset="-127"/>
              <a:cs typeface="Segoe UI Light" panose="020B0502040204020203" pitchFamily="34" charset="0"/>
            </a:endParaRPr>
          </a:p>
          <a:p>
            <a:pPr algn="l"/>
            <a:endParaRPr lang="en-US" sz="1400" dirty="0" smtClean="0">
              <a:latin typeface="Segoe UI Light" panose="020B0502040204020203" pitchFamily="34" charset="0"/>
              <a:ea typeface="Malgun Gothic" panose="020B0503020000020004" pitchFamily="34" charset="-127"/>
              <a:cs typeface="Segoe UI Light" panose="020B0502040204020203" pitchFamily="34" charset="0"/>
            </a:endParaRPr>
          </a:p>
          <a:p>
            <a:pPr algn="l"/>
            <a:endParaRPr lang="en-US" sz="1400" dirty="0">
              <a:latin typeface="Segoe UI Light" panose="020B0502040204020203" pitchFamily="34" charset="0"/>
              <a:ea typeface="Malgun Gothic" panose="020B0503020000020004" pitchFamily="34" charset="-127"/>
              <a:cs typeface="Segoe UI Light" panose="020B0502040204020203" pitchFamily="34" charset="0"/>
            </a:endParaRPr>
          </a:p>
          <a:p>
            <a:pPr algn="l"/>
            <a:endParaRPr lang="en-US" sz="1400" dirty="0" smtClean="0">
              <a:latin typeface="Segoe UI Light" panose="020B0502040204020203" pitchFamily="34" charset="0"/>
              <a:ea typeface="Malgun Gothic" panose="020B0503020000020004" pitchFamily="34" charset="-127"/>
              <a:cs typeface="Segoe UI Light" panose="020B0502040204020203" pitchFamily="34" charset="0"/>
            </a:endParaRPr>
          </a:p>
          <a:p>
            <a:pPr algn="l"/>
            <a:r>
              <a:rPr lang="en-US" sz="1400" dirty="0" smtClean="0">
                <a:latin typeface="Segoe UI Light" panose="020B0502040204020203" pitchFamily="34" charset="0"/>
                <a:ea typeface="Malgun Gothic" panose="020B0503020000020004" pitchFamily="34" charset="-127"/>
                <a:cs typeface="Segoe UI Light" panose="020B0502040204020203" pitchFamily="34" charset="0"/>
              </a:rPr>
              <a:t>April 2015: Enterprise Architecture, Agile Development, Immutable Infrastructure and Operations</a:t>
            </a:r>
            <a:endParaRPr lang="en-US" sz="1400" dirty="0">
              <a:latin typeface="Segoe UI Light" panose="020B0502040204020203" pitchFamily="34" charset="0"/>
              <a:ea typeface="Malgun Gothic" panose="020B0503020000020004" pitchFamily="34" charset="-127"/>
              <a:cs typeface="Segoe UI Light" panose="020B0502040204020203" pitchFamily="34" charset="0"/>
            </a:endParaRPr>
          </a:p>
        </p:txBody>
      </p:sp>
    </p:spTree>
    <p:extLst>
      <p:ext uri="{BB962C8B-B14F-4D97-AF65-F5344CB8AC3E}">
        <p14:creationId xmlns:p14="http://schemas.microsoft.com/office/powerpoint/2010/main" val="160545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7651"/>
            <a:ext cx="8229600" cy="639762"/>
          </a:xfrm>
        </p:spPr>
        <p:txBody>
          <a:bodyPr>
            <a:normAutofit/>
          </a:bodyPr>
          <a:lstStyle/>
          <a:p>
            <a:r>
              <a:rPr lang="en-US" dirty="0" smtClean="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Typical DevOps </a:t>
            </a:r>
            <a:r>
              <a:rPr lang="en-US"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Solution and Technology Tool Stack </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7822" y="981804"/>
            <a:ext cx="10058399" cy="5268591"/>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622157" y="273260"/>
            <a:ext cx="1514086" cy="851673"/>
          </a:xfrm>
          <a:prstGeom prst="rect">
            <a:avLst/>
          </a:prstGeom>
        </p:spPr>
      </p:pic>
      <p:sp>
        <p:nvSpPr>
          <p:cNvPr id="6" name="Slide Number Placeholder 3"/>
          <p:cNvSpPr txBox="1">
            <a:spLocks/>
          </p:cNvSpPr>
          <p:nvPr/>
        </p:nvSpPr>
        <p:spPr>
          <a:xfrm>
            <a:off x="7931648" y="646128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6</a:t>
            </a:r>
            <a:endParaRPr lang="en-US" dirty="0"/>
          </a:p>
        </p:txBody>
      </p:sp>
    </p:spTree>
    <p:extLst>
      <p:ext uri="{BB962C8B-B14F-4D97-AF65-F5344CB8AC3E}">
        <p14:creationId xmlns:p14="http://schemas.microsoft.com/office/powerpoint/2010/main" val="405681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9347200" y="6356350"/>
            <a:ext cx="2844800" cy="365125"/>
          </a:xfrm>
        </p:spPr>
        <p:txBody>
          <a:bodyPr/>
          <a:lstStyle/>
          <a:p>
            <a:fld id="{6B1AB395-38E6-4B95-819F-EA717C9E08FB}" type="slidenum">
              <a:rPr lang="en-US" smtClean="0">
                <a:solidFill>
                  <a:srgbClr val="4D4F53">
                    <a:tint val="75000"/>
                  </a:srgbClr>
                </a:solidFill>
              </a:rPr>
              <a:pPr/>
              <a:t>11</a:t>
            </a:fld>
            <a:endParaRPr lang="en-US" dirty="0">
              <a:solidFill>
                <a:srgbClr val="4D4F53">
                  <a:tint val="75000"/>
                </a:srgbClr>
              </a:solidFill>
            </a:endParaRPr>
          </a:p>
        </p:txBody>
      </p:sp>
    </p:spTree>
    <p:extLst>
      <p:ext uri="{BB962C8B-B14F-4D97-AF65-F5344CB8AC3E}">
        <p14:creationId xmlns:p14="http://schemas.microsoft.com/office/powerpoint/2010/main" val="3913238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Enterprise Architecture</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solidFill>
                  <a:srgbClr val="4D4F53">
                    <a:tint val="75000"/>
                  </a:srgbClr>
                </a:solidFill>
              </a:rPr>
              <a:pPr/>
              <a:t>12</a:t>
            </a:fld>
            <a:endParaRPr lang="en-US" dirty="0">
              <a:solidFill>
                <a:srgbClr val="4D4F53">
                  <a:tint val="75000"/>
                </a:srgbClr>
              </a:solidFill>
            </a:endParaRPr>
          </a:p>
        </p:txBody>
      </p:sp>
    </p:spTree>
    <p:extLst>
      <p:ext uri="{BB962C8B-B14F-4D97-AF65-F5344CB8AC3E}">
        <p14:creationId xmlns:p14="http://schemas.microsoft.com/office/powerpoint/2010/main" val="2878386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228600"/>
            <a:ext cx="8229600" cy="639762"/>
          </a:xfrm>
        </p:spPr>
        <p:txBody>
          <a:bodyPr>
            <a:normAutofit/>
          </a:bodyPr>
          <a:lstStyle/>
          <a:p>
            <a:r>
              <a:rPr lang="en-US" dirty="0" smtClean="0"/>
              <a:t>Capability Map – Solution Architecture</a:t>
            </a:r>
            <a:endParaRPr lang="en-US" dirty="0"/>
          </a:p>
        </p:txBody>
      </p:sp>
      <p:sp>
        <p:nvSpPr>
          <p:cNvPr id="3" name="Slide Number Placeholder 2"/>
          <p:cNvSpPr>
            <a:spLocks noGrp="1"/>
          </p:cNvSpPr>
          <p:nvPr>
            <p:ph type="sldNum" sz="quarter" idx="4"/>
          </p:nvPr>
        </p:nvSpPr>
        <p:spPr/>
        <p:txBody>
          <a:bodyPr/>
          <a:lstStyle/>
          <a:p>
            <a:fld id="{6B1AB395-38E6-4B95-819F-EA717C9E08FB}" type="slidenum">
              <a:rPr lang="en-US" smtClean="0"/>
              <a:pPr/>
              <a:t>13</a:t>
            </a:fld>
            <a:endParaRPr lang="en-US" dirty="0"/>
          </a:p>
        </p:txBody>
      </p:sp>
      <p:sp>
        <p:nvSpPr>
          <p:cNvPr id="12" name="Rectangle 11"/>
          <p:cNvSpPr/>
          <p:nvPr/>
        </p:nvSpPr>
        <p:spPr>
          <a:xfrm>
            <a:off x="1806640" y="1947824"/>
            <a:ext cx="1638547" cy="30767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ounded Rectangle 12"/>
          <p:cNvSpPr/>
          <p:nvPr/>
        </p:nvSpPr>
        <p:spPr>
          <a:xfrm>
            <a:off x="1874913" y="2016197"/>
            <a:ext cx="1502001" cy="615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Architecture &amp; Design</a:t>
            </a:r>
          </a:p>
          <a:p>
            <a:pPr algn="ctr"/>
            <a:r>
              <a:rPr lang="en-US" sz="1050" dirty="0">
                <a:solidFill>
                  <a:schemeClr val="tx1"/>
                </a:solidFill>
                <a:latin typeface="Arial" pitchFamily="34" charset="0"/>
                <a:cs typeface="Arial" pitchFamily="34" charset="0"/>
              </a:rPr>
              <a:t>Enterprise  Architect / RSA </a:t>
            </a:r>
          </a:p>
        </p:txBody>
      </p:sp>
      <p:sp>
        <p:nvSpPr>
          <p:cNvPr id="14" name="Rounded Rectangle 13"/>
          <p:cNvSpPr/>
          <p:nvPr/>
        </p:nvSpPr>
        <p:spPr>
          <a:xfrm>
            <a:off x="1874913" y="3194440"/>
            <a:ext cx="1502001" cy="53108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Code X-Ray  </a:t>
            </a:r>
          </a:p>
          <a:p>
            <a:pPr algn="ctr"/>
            <a:r>
              <a:rPr lang="en-US" sz="1050" dirty="0">
                <a:solidFill>
                  <a:schemeClr val="tx1"/>
                </a:solidFill>
                <a:latin typeface="Arial" pitchFamily="34" charset="0"/>
                <a:cs typeface="Arial" pitchFamily="34" charset="0"/>
              </a:rPr>
              <a:t>Static + Dynamic profiling</a:t>
            </a:r>
          </a:p>
        </p:txBody>
      </p:sp>
      <p:sp>
        <p:nvSpPr>
          <p:cNvPr id="15" name="Rounded Rectangle 14"/>
          <p:cNvSpPr/>
          <p:nvPr/>
        </p:nvSpPr>
        <p:spPr>
          <a:xfrm>
            <a:off x="1874913" y="2663359"/>
            <a:ext cx="1502001" cy="47861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IDE</a:t>
            </a:r>
          </a:p>
          <a:p>
            <a:pPr algn="ctr"/>
            <a:r>
              <a:rPr lang="en-US" sz="1050" dirty="0">
                <a:solidFill>
                  <a:schemeClr val="tx1"/>
                </a:solidFill>
                <a:latin typeface="Arial" pitchFamily="34" charset="0"/>
                <a:cs typeface="Arial" pitchFamily="34" charset="0"/>
              </a:rPr>
              <a:t>Eclipse / MS Visual Studio</a:t>
            </a:r>
          </a:p>
        </p:txBody>
      </p:sp>
      <p:sp>
        <p:nvSpPr>
          <p:cNvPr id="16" name="Rounded Rectangle 15"/>
          <p:cNvSpPr/>
          <p:nvPr/>
        </p:nvSpPr>
        <p:spPr>
          <a:xfrm>
            <a:off x="1874913" y="4197716"/>
            <a:ext cx="1502001" cy="3418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Continuous Integration</a:t>
            </a:r>
          </a:p>
        </p:txBody>
      </p:sp>
      <p:sp>
        <p:nvSpPr>
          <p:cNvPr id="17" name="Rounded Rectangle 16"/>
          <p:cNvSpPr/>
          <p:nvPr/>
        </p:nvSpPr>
        <p:spPr>
          <a:xfrm>
            <a:off x="1874913" y="3765278"/>
            <a:ext cx="1502001" cy="4046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Configuration</a:t>
            </a:r>
            <a:r>
              <a:rPr lang="en-US" sz="1050" dirty="0">
                <a:solidFill>
                  <a:schemeClr val="tx1"/>
                </a:solidFill>
                <a:latin typeface="Arial" pitchFamily="34" charset="0"/>
                <a:cs typeface="Arial" pitchFamily="34" charset="0"/>
              </a:rPr>
              <a:t> </a:t>
            </a:r>
            <a:r>
              <a:rPr lang="en-US" sz="1050" b="1" dirty="0">
                <a:solidFill>
                  <a:srgbClr val="C00000"/>
                </a:solidFill>
                <a:latin typeface="Arial" pitchFamily="34" charset="0"/>
                <a:cs typeface="Arial" pitchFamily="34" charset="0"/>
              </a:rPr>
              <a:t>Management</a:t>
            </a:r>
          </a:p>
        </p:txBody>
      </p:sp>
      <p:sp>
        <p:nvSpPr>
          <p:cNvPr id="18" name="Rounded Rectangle 17"/>
          <p:cNvSpPr/>
          <p:nvPr/>
        </p:nvSpPr>
        <p:spPr>
          <a:xfrm>
            <a:off x="1874913" y="4593625"/>
            <a:ext cx="1502001" cy="3760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Build &amp; Release Management</a:t>
            </a:r>
          </a:p>
        </p:txBody>
      </p:sp>
      <p:sp>
        <p:nvSpPr>
          <p:cNvPr id="32" name="Rectangle 31"/>
          <p:cNvSpPr/>
          <p:nvPr/>
        </p:nvSpPr>
        <p:spPr>
          <a:xfrm>
            <a:off x="3513460" y="1947824"/>
            <a:ext cx="5393549" cy="30767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3" name="Rounded Rectangle 32"/>
          <p:cNvSpPr/>
          <p:nvPr/>
        </p:nvSpPr>
        <p:spPr>
          <a:xfrm>
            <a:off x="3581733" y="2016196"/>
            <a:ext cx="1812877"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Multi-Channel enablement</a:t>
            </a:r>
            <a:endParaRPr lang="en-US" sz="1050" dirty="0">
              <a:solidFill>
                <a:schemeClr val="tx1"/>
              </a:solidFill>
              <a:latin typeface="Arial" pitchFamily="34" charset="0"/>
              <a:cs typeface="Arial" pitchFamily="34" charset="0"/>
            </a:endParaRPr>
          </a:p>
        </p:txBody>
      </p:sp>
      <p:sp>
        <p:nvSpPr>
          <p:cNvPr id="34" name="Rounded Rectangle 33"/>
          <p:cNvSpPr/>
          <p:nvPr/>
        </p:nvSpPr>
        <p:spPr>
          <a:xfrm>
            <a:off x="5468204" y="2016197"/>
            <a:ext cx="1032893"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WS Gateway</a:t>
            </a:r>
            <a:endParaRPr lang="en-US" sz="1050" dirty="0">
              <a:solidFill>
                <a:schemeClr val="tx1"/>
              </a:solidFill>
              <a:latin typeface="Arial" pitchFamily="34" charset="0"/>
              <a:cs typeface="Arial" pitchFamily="34" charset="0"/>
            </a:endParaRPr>
          </a:p>
        </p:txBody>
      </p:sp>
      <p:sp>
        <p:nvSpPr>
          <p:cNvPr id="35" name="Rounded Rectangle 34"/>
          <p:cNvSpPr/>
          <p:nvPr/>
        </p:nvSpPr>
        <p:spPr>
          <a:xfrm>
            <a:off x="6571157" y="2016196"/>
            <a:ext cx="1092364"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SMS Gateway</a:t>
            </a:r>
            <a:endParaRPr lang="en-US" sz="1050" dirty="0">
              <a:solidFill>
                <a:schemeClr val="tx1"/>
              </a:solidFill>
              <a:latin typeface="Arial" pitchFamily="34" charset="0"/>
              <a:cs typeface="Arial" pitchFamily="34" charset="0"/>
            </a:endParaRPr>
          </a:p>
        </p:txBody>
      </p:sp>
      <p:sp>
        <p:nvSpPr>
          <p:cNvPr id="37" name="Rounded Rectangle 36"/>
          <p:cNvSpPr/>
          <p:nvPr/>
        </p:nvSpPr>
        <p:spPr>
          <a:xfrm>
            <a:off x="7746371" y="2016196"/>
            <a:ext cx="1092364"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B2B Appliance</a:t>
            </a:r>
            <a:endParaRPr lang="en-US" sz="1050" dirty="0">
              <a:solidFill>
                <a:schemeClr val="tx1"/>
              </a:solidFill>
              <a:latin typeface="Arial" pitchFamily="34" charset="0"/>
              <a:cs typeface="Arial" pitchFamily="34" charset="0"/>
            </a:endParaRPr>
          </a:p>
        </p:txBody>
      </p:sp>
      <p:sp>
        <p:nvSpPr>
          <p:cNvPr id="38" name="Rounded Rectangle 37"/>
          <p:cNvSpPr/>
          <p:nvPr/>
        </p:nvSpPr>
        <p:spPr>
          <a:xfrm>
            <a:off x="3581732" y="2494808"/>
            <a:ext cx="1199740"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Portal Server</a:t>
            </a:r>
            <a:endParaRPr lang="en-US" sz="1050" dirty="0">
              <a:solidFill>
                <a:schemeClr val="tx1"/>
              </a:solidFill>
              <a:latin typeface="Arial" pitchFamily="34" charset="0"/>
              <a:cs typeface="Arial" pitchFamily="34" charset="0"/>
            </a:endParaRPr>
          </a:p>
        </p:txBody>
      </p:sp>
      <p:sp>
        <p:nvSpPr>
          <p:cNvPr id="39" name="Rounded Rectangle 38"/>
          <p:cNvSpPr/>
          <p:nvPr/>
        </p:nvSpPr>
        <p:spPr>
          <a:xfrm>
            <a:off x="4835464" y="2494808"/>
            <a:ext cx="1118293"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Content Management</a:t>
            </a:r>
            <a:endParaRPr lang="en-US" sz="1050" dirty="0">
              <a:solidFill>
                <a:schemeClr val="tx1"/>
              </a:solidFill>
              <a:latin typeface="Arial" pitchFamily="34" charset="0"/>
              <a:cs typeface="Arial" pitchFamily="34" charset="0"/>
            </a:endParaRPr>
          </a:p>
        </p:txBody>
      </p:sp>
      <p:sp>
        <p:nvSpPr>
          <p:cNvPr id="40" name="Rounded Rectangle 39"/>
          <p:cNvSpPr/>
          <p:nvPr/>
        </p:nvSpPr>
        <p:spPr>
          <a:xfrm>
            <a:off x="6009413" y="2494808"/>
            <a:ext cx="751000"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Search</a:t>
            </a:r>
            <a:endParaRPr lang="en-US" sz="1050" dirty="0">
              <a:solidFill>
                <a:schemeClr val="tx1"/>
              </a:solidFill>
              <a:latin typeface="Arial" pitchFamily="34" charset="0"/>
              <a:cs typeface="Arial" pitchFamily="34" charset="0"/>
            </a:endParaRPr>
          </a:p>
        </p:txBody>
      </p:sp>
      <p:sp>
        <p:nvSpPr>
          <p:cNvPr id="41" name="Rounded Rectangle 40"/>
          <p:cNvSpPr/>
          <p:nvPr/>
        </p:nvSpPr>
        <p:spPr>
          <a:xfrm>
            <a:off x="6808379" y="2494808"/>
            <a:ext cx="869719"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Web analytics</a:t>
            </a:r>
            <a:endParaRPr lang="en-US" sz="1050" dirty="0">
              <a:solidFill>
                <a:schemeClr val="tx1"/>
              </a:solidFill>
              <a:latin typeface="Arial" pitchFamily="34" charset="0"/>
              <a:cs typeface="Arial" pitchFamily="34" charset="0"/>
            </a:endParaRPr>
          </a:p>
        </p:txBody>
      </p:sp>
      <p:sp>
        <p:nvSpPr>
          <p:cNvPr id="42" name="Rounded Rectangle 41"/>
          <p:cNvSpPr/>
          <p:nvPr/>
        </p:nvSpPr>
        <p:spPr>
          <a:xfrm>
            <a:off x="7746371" y="2494808"/>
            <a:ext cx="1092364"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Collaboration</a:t>
            </a:r>
            <a:endParaRPr lang="en-US" sz="1050" dirty="0">
              <a:solidFill>
                <a:schemeClr val="tx1"/>
              </a:solidFill>
              <a:latin typeface="Arial" pitchFamily="34" charset="0"/>
              <a:cs typeface="Arial" pitchFamily="34" charset="0"/>
            </a:endParaRPr>
          </a:p>
        </p:txBody>
      </p:sp>
      <p:sp>
        <p:nvSpPr>
          <p:cNvPr id="43" name="Rounded Rectangle 42"/>
          <p:cNvSpPr/>
          <p:nvPr/>
        </p:nvSpPr>
        <p:spPr>
          <a:xfrm>
            <a:off x="3581732" y="2973419"/>
            <a:ext cx="1409420"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Business Process Management</a:t>
            </a:r>
            <a:endParaRPr lang="en-US" sz="1050" dirty="0">
              <a:solidFill>
                <a:schemeClr val="tx1"/>
              </a:solidFill>
              <a:latin typeface="Arial" pitchFamily="34" charset="0"/>
              <a:cs typeface="Arial" pitchFamily="34" charset="0"/>
            </a:endParaRPr>
          </a:p>
        </p:txBody>
      </p:sp>
      <p:sp>
        <p:nvSpPr>
          <p:cNvPr id="44" name="Rounded Rectangle 43"/>
          <p:cNvSpPr/>
          <p:nvPr/>
        </p:nvSpPr>
        <p:spPr>
          <a:xfrm>
            <a:off x="7746371" y="2973419"/>
            <a:ext cx="1092364"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Rule engine</a:t>
            </a:r>
            <a:endParaRPr lang="en-US" sz="1050" dirty="0">
              <a:solidFill>
                <a:schemeClr val="tx1"/>
              </a:solidFill>
              <a:latin typeface="Arial" pitchFamily="34" charset="0"/>
              <a:cs typeface="Arial" pitchFamily="34" charset="0"/>
            </a:endParaRPr>
          </a:p>
        </p:txBody>
      </p:sp>
      <p:sp>
        <p:nvSpPr>
          <p:cNvPr id="45" name="Rounded Rectangle 44"/>
          <p:cNvSpPr/>
          <p:nvPr/>
        </p:nvSpPr>
        <p:spPr>
          <a:xfrm>
            <a:off x="5029252" y="2973419"/>
            <a:ext cx="1116672"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Workflow</a:t>
            </a:r>
            <a:endParaRPr lang="en-US" sz="1050" dirty="0">
              <a:solidFill>
                <a:schemeClr val="tx1"/>
              </a:solidFill>
              <a:latin typeface="Arial" pitchFamily="34" charset="0"/>
              <a:cs typeface="Arial" pitchFamily="34" charset="0"/>
            </a:endParaRPr>
          </a:p>
        </p:txBody>
      </p:sp>
      <p:sp>
        <p:nvSpPr>
          <p:cNvPr id="46" name="Rounded Rectangle 45"/>
          <p:cNvSpPr/>
          <p:nvPr/>
        </p:nvSpPr>
        <p:spPr>
          <a:xfrm>
            <a:off x="3581731" y="3452031"/>
            <a:ext cx="2564193"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Enterprise Managed Container</a:t>
            </a:r>
            <a:endParaRPr lang="en-US" sz="1050" dirty="0">
              <a:solidFill>
                <a:schemeClr val="tx1"/>
              </a:solidFill>
              <a:latin typeface="Arial" pitchFamily="34" charset="0"/>
              <a:cs typeface="Arial" pitchFamily="34" charset="0"/>
            </a:endParaRPr>
          </a:p>
        </p:txBody>
      </p:sp>
      <p:sp>
        <p:nvSpPr>
          <p:cNvPr id="47" name="Rounded Rectangle 46"/>
          <p:cNvSpPr/>
          <p:nvPr/>
        </p:nvSpPr>
        <p:spPr>
          <a:xfrm>
            <a:off x="6195147" y="3452031"/>
            <a:ext cx="2643588"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Light-weight container</a:t>
            </a:r>
            <a:endParaRPr lang="en-US" sz="1050" dirty="0">
              <a:solidFill>
                <a:schemeClr val="tx1"/>
              </a:solidFill>
              <a:latin typeface="Arial" pitchFamily="34" charset="0"/>
              <a:cs typeface="Arial" pitchFamily="34" charset="0"/>
            </a:endParaRPr>
          </a:p>
        </p:txBody>
      </p:sp>
      <p:sp>
        <p:nvSpPr>
          <p:cNvPr id="48" name="Rounded Rectangle 47"/>
          <p:cNvSpPr/>
          <p:nvPr/>
        </p:nvSpPr>
        <p:spPr>
          <a:xfrm>
            <a:off x="3581731" y="3930642"/>
            <a:ext cx="5257004" cy="4786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Integration</a:t>
            </a:r>
          </a:p>
          <a:p>
            <a:pPr algn="ctr"/>
            <a:r>
              <a:rPr lang="en-US" sz="1050" b="1" dirty="0">
                <a:solidFill>
                  <a:schemeClr val="tx1"/>
                </a:solidFill>
                <a:latin typeface="Arial" pitchFamily="34" charset="0"/>
                <a:cs typeface="Arial" pitchFamily="34" charset="0"/>
              </a:rPr>
              <a:t>Messaging | Brokers | ESB | JCA</a:t>
            </a:r>
            <a:endParaRPr lang="en-US" sz="1050" dirty="0">
              <a:solidFill>
                <a:schemeClr val="tx1"/>
              </a:solidFill>
              <a:latin typeface="Arial" pitchFamily="34" charset="0"/>
              <a:cs typeface="Arial" pitchFamily="34" charset="0"/>
            </a:endParaRPr>
          </a:p>
        </p:txBody>
      </p:sp>
      <p:sp>
        <p:nvSpPr>
          <p:cNvPr id="49" name="Rounded Rectangle 48"/>
          <p:cNvSpPr/>
          <p:nvPr/>
        </p:nvSpPr>
        <p:spPr>
          <a:xfrm>
            <a:off x="3581731" y="4477627"/>
            <a:ext cx="5257004" cy="4786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Database</a:t>
            </a:r>
          </a:p>
          <a:p>
            <a:pPr algn="ctr"/>
            <a:r>
              <a:rPr lang="en-US" sz="1050" b="1" dirty="0">
                <a:solidFill>
                  <a:schemeClr val="tx1"/>
                </a:solidFill>
                <a:latin typeface="Arial" pitchFamily="34" charset="0"/>
                <a:cs typeface="Arial" pitchFamily="34" charset="0"/>
              </a:rPr>
              <a:t>RDBMS | No SQL</a:t>
            </a:r>
            <a:endParaRPr lang="en-US" sz="1050" dirty="0">
              <a:solidFill>
                <a:schemeClr val="tx1"/>
              </a:solidFill>
              <a:latin typeface="Arial" pitchFamily="34" charset="0"/>
              <a:cs typeface="Arial" pitchFamily="34" charset="0"/>
            </a:endParaRPr>
          </a:p>
        </p:txBody>
      </p:sp>
      <p:sp>
        <p:nvSpPr>
          <p:cNvPr id="50" name="Rectangle 49"/>
          <p:cNvSpPr/>
          <p:nvPr/>
        </p:nvSpPr>
        <p:spPr>
          <a:xfrm>
            <a:off x="8975282" y="1947824"/>
            <a:ext cx="1416272" cy="30767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latin typeface="Arial" pitchFamily="34" charset="0"/>
                <a:cs typeface="Arial" pitchFamily="34" charset="0"/>
              </a:rPr>
              <a:t>Security</a:t>
            </a:r>
          </a:p>
        </p:txBody>
      </p:sp>
      <p:sp>
        <p:nvSpPr>
          <p:cNvPr id="51" name="Rounded Rectangle 50"/>
          <p:cNvSpPr/>
          <p:nvPr/>
        </p:nvSpPr>
        <p:spPr>
          <a:xfrm>
            <a:off x="9043554" y="2221315"/>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Biometrics</a:t>
            </a:r>
            <a:endParaRPr lang="en-US" sz="1050" dirty="0">
              <a:solidFill>
                <a:schemeClr val="tx1"/>
              </a:solidFill>
              <a:latin typeface="Arial" pitchFamily="34" charset="0"/>
              <a:cs typeface="Arial" pitchFamily="34" charset="0"/>
            </a:endParaRPr>
          </a:p>
        </p:txBody>
      </p:sp>
      <p:sp>
        <p:nvSpPr>
          <p:cNvPr id="52" name="Rounded Rectangle 51"/>
          <p:cNvSpPr/>
          <p:nvPr/>
        </p:nvSpPr>
        <p:spPr>
          <a:xfrm>
            <a:off x="9043554" y="2563181"/>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Authentication</a:t>
            </a:r>
            <a:endParaRPr lang="en-US" sz="1050" dirty="0">
              <a:solidFill>
                <a:schemeClr val="tx1"/>
              </a:solidFill>
              <a:latin typeface="Arial" pitchFamily="34" charset="0"/>
              <a:cs typeface="Arial" pitchFamily="34" charset="0"/>
            </a:endParaRPr>
          </a:p>
        </p:txBody>
      </p:sp>
      <p:sp>
        <p:nvSpPr>
          <p:cNvPr id="53" name="Rounded Rectangle 52"/>
          <p:cNvSpPr/>
          <p:nvPr/>
        </p:nvSpPr>
        <p:spPr>
          <a:xfrm>
            <a:off x="9043554" y="2905046"/>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Single Sign-on</a:t>
            </a:r>
            <a:endParaRPr lang="en-US" sz="1050" dirty="0">
              <a:solidFill>
                <a:schemeClr val="tx1"/>
              </a:solidFill>
              <a:latin typeface="Arial" pitchFamily="34" charset="0"/>
              <a:cs typeface="Arial" pitchFamily="34" charset="0"/>
            </a:endParaRPr>
          </a:p>
        </p:txBody>
      </p:sp>
      <p:sp>
        <p:nvSpPr>
          <p:cNvPr id="54" name="Rounded Rectangle 53"/>
          <p:cNvSpPr/>
          <p:nvPr/>
        </p:nvSpPr>
        <p:spPr>
          <a:xfrm>
            <a:off x="9043554" y="3246912"/>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Authorization</a:t>
            </a:r>
            <a:endParaRPr lang="en-US" sz="1050" dirty="0">
              <a:solidFill>
                <a:schemeClr val="tx1"/>
              </a:solidFill>
              <a:latin typeface="Arial" pitchFamily="34" charset="0"/>
              <a:cs typeface="Arial" pitchFamily="34" charset="0"/>
            </a:endParaRPr>
          </a:p>
        </p:txBody>
      </p:sp>
      <p:sp>
        <p:nvSpPr>
          <p:cNvPr id="55" name="Rounded Rectangle 54"/>
          <p:cNvSpPr/>
          <p:nvPr/>
        </p:nvSpPr>
        <p:spPr>
          <a:xfrm>
            <a:off x="9043554" y="3930642"/>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Auditing</a:t>
            </a:r>
            <a:endParaRPr lang="en-US" sz="1050" dirty="0">
              <a:solidFill>
                <a:schemeClr val="tx1"/>
              </a:solidFill>
              <a:latin typeface="Arial" pitchFamily="34" charset="0"/>
              <a:cs typeface="Arial" pitchFamily="34" charset="0"/>
            </a:endParaRPr>
          </a:p>
        </p:txBody>
      </p:sp>
      <p:sp>
        <p:nvSpPr>
          <p:cNvPr id="56" name="Rounded Rectangle 55"/>
          <p:cNvSpPr/>
          <p:nvPr/>
        </p:nvSpPr>
        <p:spPr>
          <a:xfrm>
            <a:off x="9043554" y="4272508"/>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Encryption</a:t>
            </a:r>
            <a:endParaRPr lang="en-US" sz="1050" dirty="0">
              <a:solidFill>
                <a:schemeClr val="tx1"/>
              </a:solidFill>
              <a:latin typeface="Arial" pitchFamily="34" charset="0"/>
              <a:cs typeface="Arial" pitchFamily="34" charset="0"/>
            </a:endParaRPr>
          </a:p>
        </p:txBody>
      </p:sp>
      <p:sp>
        <p:nvSpPr>
          <p:cNvPr id="57" name="Rectangle 56"/>
          <p:cNvSpPr/>
          <p:nvPr/>
        </p:nvSpPr>
        <p:spPr>
          <a:xfrm>
            <a:off x="1795525" y="5893765"/>
            <a:ext cx="8604135" cy="3805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itchFamily="34" charset="0"/>
                <a:cs typeface="Arial" pitchFamily="34" charset="0"/>
              </a:rPr>
              <a:t>Project  Management | Program Management | Governance</a:t>
            </a:r>
          </a:p>
        </p:txBody>
      </p:sp>
      <p:sp>
        <p:nvSpPr>
          <p:cNvPr id="64" name="Rectangle 63"/>
          <p:cNvSpPr/>
          <p:nvPr/>
        </p:nvSpPr>
        <p:spPr>
          <a:xfrm>
            <a:off x="1793937" y="5051643"/>
            <a:ext cx="8592853" cy="329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itchFamily="34" charset="0"/>
                <a:cs typeface="Arial" pitchFamily="34" charset="0"/>
              </a:rPr>
              <a:t>Methodology -- Iterative | Agile</a:t>
            </a:r>
          </a:p>
        </p:txBody>
      </p:sp>
      <p:sp>
        <p:nvSpPr>
          <p:cNvPr id="65" name="Rectangle 64"/>
          <p:cNvSpPr/>
          <p:nvPr/>
        </p:nvSpPr>
        <p:spPr>
          <a:xfrm>
            <a:off x="1793936" y="5410200"/>
            <a:ext cx="8592853" cy="4612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itchFamily="34" charset="0"/>
                <a:cs typeface="Arial" pitchFamily="34" charset="0"/>
              </a:rPr>
              <a:t>Testing</a:t>
            </a:r>
          </a:p>
          <a:p>
            <a:pPr algn="ctr"/>
            <a:r>
              <a:rPr lang="en-US" sz="1200" dirty="0">
                <a:latin typeface="Arial" pitchFamily="34" charset="0"/>
                <a:cs typeface="Arial" pitchFamily="34" charset="0"/>
              </a:rPr>
              <a:t>Unit | Functional | Integration | System | Performance | Scalability | Endurance | Security</a:t>
            </a:r>
          </a:p>
        </p:txBody>
      </p:sp>
      <p:sp>
        <p:nvSpPr>
          <p:cNvPr id="67" name="Rounded Rectangle 66"/>
          <p:cNvSpPr/>
          <p:nvPr/>
        </p:nvSpPr>
        <p:spPr>
          <a:xfrm>
            <a:off x="9043554" y="3588777"/>
            <a:ext cx="1252307" cy="2734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Access Control</a:t>
            </a:r>
            <a:endParaRPr lang="en-US" sz="1050" dirty="0">
              <a:solidFill>
                <a:schemeClr val="tx1"/>
              </a:solidFill>
              <a:latin typeface="Arial" pitchFamily="34" charset="0"/>
              <a:cs typeface="Arial" pitchFamily="34" charset="0"/>
            </a:endParaRPr>
          </a:p>
        </p:txBody>
      </p:sp>
      <p:sp>
        <p:nvSpPr>
          <p:cNvPr id="68" name="Rounded Rectangle 67"/>
          <p:cNvSpPr/>
          <p:nvPr/>
        </p:nvSpPr>
        <p:spPr>
          <a:xfrm>
            <a:off x="9043554" y="4614373"/>
            <a:ext cx="1252307" cy="34186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Non repudiation</a:t>
            </a:r>
            <a:endParaRPr lang="en-US" sz="1050" dirty="0">
              <a:solidFill>
                <a:schemeClr val="tx1"/>
              </a:solidFill>
              <a:latin typeface="Arial" pitchFamily="34" charset="0"/>
              <a:cs typeface="Arial" pitchFamily="34" charset="0"/>
            </a:endParaRPr>
          </a:p>
        </p:txBody>
      </p:sp>
      <p:sp>
        <p:nvSpPr>
          <p:cNvPr id="69" name="Rounded Rectangle 68"/>
          <p:cNvSpPr/>
          <p:nvPr/>
        </p:nvSpPr>
        <p:spPr>
          <a:xfrm>
            <a:off x="6195148" y="2973419"/>
            <a:ext cx="1468374" cy="4102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C00000"/>
                </a:solidFill>
                <a:latin typeface="Arial" pitchFamily="34" charset="0"/>
                <a:cs typeface="Arial" pitchFamily="34" charset="0"/>
              </a:rPr>
              <a:t>Commerce Engine</a:t>
            </a:r>
            <a:endParaRPr lang="en-US" sz="1050" dirty="0">
              <a:solidFill>
                <a:schemeClr val="tx1"/>
              </a:solidFill>
              <a:latin typeface="Arial" pitchFamily="34" charset="0"/>
              <a:cs typeface="Arial"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2442" y="914401"/>
            <a:ext cx="3972359" cy="944083"/>
          </a:xfrm>
          <a:prstGeom prst="rect">
            <a:avLst/>
          </a:prstGeom>
        </p:spPr>
      </p:pic>
    </p:spTree>
    <p:extLst>
      <p:ext uri="{BB962C8B-B14F-4D97-AF65-F5344CB8AC3E}">
        <p14:creationId xmlns:p14="http://schemas.microsoft.com/office/powerpoint/2010/main" val="2915717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B1AB395-38E6-4B95-819F-EA717C9E08FB}" type="slidenum">
              <a:rPr lang="en-US" smtClean="0"/>
              <a:pPr/>
              <a:t>14</a:t>
            </a:fld>
            <a:endParaRPr lang="en-US" dirty="0"/>
          </a:p>
        </p:txBody>
      </p:sp>
      <p:sp>
        <p:nvSpPr>
          <p:cNvPr id="3" name="Title 2"/>
          <p:cNvSpPr txBox="1">
            <a:spLocks/>
          </p:cNvSpPr>
          <p:nvPr/>
        </p:nvSpPr>
        <p:spPr>
          <a:xfrm>
            <a:off x="1981200" y="457204"/>
            <a:ext cx="8229600" cy="639763"/>
          </a:xfrm>
          <a:prstGeom prst="rect">
            <a:avLst/>
          </a:prstGeom>
        </p:spPr>
        <p:txBody>
          <a:bodyPr>
            <a:normAutofit/>
          </a:bodyPr>
          <a:lst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a:lstStyle>
          <a:p>
            <a:r>
              <a:rPr lang="en-US" dirty="0"/>
              <a:t>Architecture Thought-Leadership</a:t>
            </a:r>
          </a:p>
        </p:txBody>
      </p:sp>
      <p:pic>
        <p:nvPicPr>
          <p:cNvPr id="4" name="Picture 3"/>
          <p:cNvPicPr/>
          <p:nvPr/>
        </p:nvPicPr>
        <p:blipFill>
          <a:blip r:embed="rId3" cstate="email">
            <a:extLst>
              <a:ext uri="{28A0092B-C50C-407E-A947-70E740481C1C}">
                <a14:useLocalDpi xmlns:a14="http://schemas.microsoft.com/office/drawing/2010/main"/>
              </a:ext>
            </a:extLst>
          </a:blip>
          <a:srcRect/>
          <a:stretch>
            <a:fillRect/>
          </a:stretch>
        </p:blipFill>
        <p:spPr bwMode="auto">
          <a:xfrm>
            <a:off x="1677015" y="1096966"/>
            <a:ext cx="8785918" cy="4991414"/>
          </a:xfrm>
          <a:prstGeom prst="rect">
            <a:avLst/>
          </a:prstGeom>
          <a:noFill/>
          <a:ln>
            <a:noFill/>
          </a:ln>
        </p:spPr>
      </p:pic>
      <p:sp>
        <p:nvSpPr>
          <p:cNvPr id="5" name="TextBox 4"/>
          <p:cNvSpPr txBox="1"/>
          <p:nvPr/>
        </p:nvSpPr>
        <p:spPr>
          <a:xfrm>
            <a:off x="1981201" y="2392344"/>
            <a:ext cx="2491740" cy="1015663"/>
          </a:xfrm>
          <a:prstGeom prst="rect">
            <a:avLst/>
          </a:prstGeom>
          <a:solidFill>
            <a:srgbClr val="830051">
              <a:alpha val="84000"/>
            </a:srgbClr>
          </a:solidFill>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lgn="ctr">
              <a:defRPr sz="2000">
                <a:latin typeface="Arial" pitchFamily="34" charset="0"/>
                <a:cs typeface="Arial" pitchFamily="34" charset="0"/>
              </a:defRPr>
            </a:lvl1pPr>
          </a:lstStyle>
          <a:p>
            <a:r>
              <a:rPr lang="en-US" dirty="0"/>
              <a:t>Industry 2020 </a:t>
            </a:r>
          </a:p>
          <a:p>
            <a:r>
              <a:rPr lang="en-US" dirty="0"/>
              <a:t>&amp; </a:t>
            </a:r>
          </a:p>
          <a:p>
            <a:r>
              <a:rPr lang="en-US" dirty="0"/>
              <a:t>Architecture 2020</a:t>
            </a:r>
          </a:p>
        </p:txBody>
      </p:sp>
      <p:sp>
        <p:nvSpPr>
          <p:cNvPr id="6" name="Rectangle 5"/>
          <p:cNvSpPr/>
          <p:nvPr/>
        </p:nvSpPr>
        <p:spPr>
          <a:xfrm>
            <a:off x="1981201" y="3467101"/>
            <a:ext cx="2491741" cy="1368926"/>
          </a:xfrm>
          <a:prstGeom prst="rect">
            <a:avLst/>
          </a:prstGeom>
          <a:gradFill>
            <a:gsLst>
              <a:gs pos="0">
                <a:schemeClr val="accent6">
                  <a:shade val="51000"/>
                  <a:satMod val="130000"/>
                  <a:alpha val="64000"/>
                </a:schemeClr>
              </a:gs>
              <a:gs pos="80000">
                <a:schemeClr val="accent6">
                  <a:shade val="93000"/>
                  <a:satMod val="130000"/>
                </a:schemeClr>
              </a:gs>
              <a:gs pos="100000">
                <a:schemeClr val="accent6">
                  <a:shade val="94000"/>
                  <a:satMod val="135000"/>
                </a:schemeClr>
              </a:gs>
            </a:gsLst>
          </a:gra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Arial" pitchFamily="34" charset="0"/>
                <a:cs typeface="Arial" pitchFamily="34" charset="0"/>
              </a:rPr>
              <a:t>Retail</a:t>
            </a:r>
          </a:p>
          <a:p>
            <a:pPr algn="ctr"/>
            <a:r>
              <a:rPr lang="en-US" sz="2000" dirty="0">
                <a:solidFill>
                  <a:schemeClr val="bg1"/>
                </a:solidFill>
                <a:latin typeface="Arial" pitchFamily="34" charset="0"/>
                <a:cs typeface="Arial" pitchFamily="34" charset="0"/>
              </a:rPr>
              <a:t>Travel</a:t>
            </a:r>
          </a:p>
          <a:p>
            <a:pPr algn="ctr"/>
            <a:r>
              <a:rPr lang="en-US" sz="2000" dirty="0">
                <a:solidFill>
                  <a:schemeClr val="bg1"/>
                </a:solidFill>
                <a:latin typeface="Arial" pitchFamily="34" charset="0"/>
                <a:cs typeface="Arial" pitchFamily="34" charset="0"/>
              </a:rPr>
              <a:t>Insurance</a:t>
            </a:r>
          </a:p>
        </p:txBody>
      </p:sp>
      <p:pic>
        <p:nvPicPr>
          <p:cNvPr id="7" name="Picture 6"/>
          <p:cNvPicPr>
            <a:picLocks noChangeAspect="1"/>
          </p:cNvPicPr>
          <p:nvPr/>
        </p:nvPicPr>
        <p:blipFill rotWithShape="1">
          <a:blip r:embed="rId4" cstate="email">
            <a:extLst>
              <a:ext uri="{28A0092B-C50C-407E-A947-70E740481C1C}">
                <a14:useLocalDpi xmlns:a14="http://schemas.microsoft.com/office/drawing/2010/main"/>
              </a:ext>
            </a:extLst>
          </a:blip>
          <a:srcRect l="15139" t="15294" r="15139" b="35552"/>
          <a:stretch/>
        </p:blipFill>
        <p:spPr>
          <a:xfrm>
            <a:off x="3530600" y="2026347"/>
            <a:ext cx="518160" cy="221167"/>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61183" y="1279708"/>
            <a:ext cx="609650" cy="226997"/>
          </a:xfrm>
          <a:prstGeom prst="rect">
            <a:avLst/>
          </a:prstGeom>
        </p:spPr>
      </p:pic>
    </p:spTree>
    <p:extLst>
      <p:ext uri="{BB962C8B-B14F-4D97-AF65-F5344CB8AC3E}">
        <p14:creationId xmlns:p14="http://schemas.microsoft.com/office/powerpoint/2010/main" val="379495893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Agile Methodology and Test Framework</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solidFill>
                  <a:srgbClr val="4D4F53">
                    <a:tint val="75000"/>
                  </a:srgbClr>
                </a:solidFill>
              </a:rPr>
              <a:pPr/>
              <a:t>15</a:t>
            </a:fld>
            <a:endParaRPr lang="en-US" dirty="0">
              <a:solidFill>
                <a:srgbClr val="4D4F53">
                  <a:tint val="75000"/>
                </a:srgbClr>
              </a:solidFill>
            </a:endParaRPr>
          </a:p>
        </p:txBody>
      </p:sp>
    </p:spTree>
    <p:extLst>
      <p:ext uri="{BB962C8B-B14F-4D97-AF65-F5344CB8AC3E}">
        <p14:creationId xmlns:p14="http://schemas.microsoft.com/office/powerpoint/2010/main" val="2168230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17" y="239160"/>
            <a:ext cx="10972800" cy="639762"/>
          </a:xfrm>
        </p:spPr>
        <p:txBody>
          <a:bodyPr>
            <a:normAutofit/>
          </a:bodyPr>
          <a:lstStyle/>
          <a:p>
            <a:pPr marL="0"/>
            <a:r>
              <a:rPr lang="en-US" dirty="0" smtClean="0"/>
              <a:t>Mindtree Agile Framework</a:t>
            </a:r>
            <a:endParaRPr lang="en-US" dirty="0"/>
          </a:p>
        </p:txBody>
      </p:sp>
      <p:sp>
        <p:nvSpPr>
          <p:cNvPr id="4" name="Slide Number Placeholder 3"/>
          <p:cNvSpPr>
            <a:spLocks noGrp="1"/>
          </p:cNvSpPr>
          <p:nvPr>
            <p:ph type="sldNum" sz="quarter" idx="4"/>
          </p:nvPr>
        </p:nvSpPr>
        <p:spPr/>
        <p:txBody>
          <a:bodyPr/>
          <a:lstStyle/>
          <a:p>
            <a:fld id="{F1214C38-388E-44FB-ACE6-A63F756E4DE4}" type="slidenum">
              <a:rPr lang="en-US" smtClean="0">
                <a:latin typeface="Segoe UI Light" panose="020B0502040204020203" pitchFamily="34" charset="0"/>
                <a:cs typeface="Segoe UI Light" panose="020B0502040204020203" pitchFamily="34" charset="0"/>
              </a:rPr>
              <a:t>16</a:t>
            </a:fld>
            <a:endParaRPr lang="en-US" dirty="0">
              <a:latin typeface="Segoe UI Light" panose="020B0502040204020203" pitchFamily="34" charset="0"/>
              <a:cs typeface="Segoe UI Light" panose="020B0502040204020203" pitchFamily="34" charset="0"/>
            </a:endParaRPr>
          </a:p>
        </p:txBody>
      </p:sp>
      <p:sp>
        <p:nvSpPr>
          <p:cNvPr id="3" name="TextBox 2"/>
          <p:cNvSpPr txBox="1"/>
          <p:nvPr/>
        </p:nvSpPr>
        <p:spPr>
          <a:xfrm>
            <a:off x="563417" y="859868"/>
            <a:ext cx="10738714" cy="738664"/>
          </a:xfrm>
          <a:prstGeom prst="rect">
            <a:avLst/>
          </a:prstGeom>
          <a:noFill/>
        </p:spPr>
        <p:txBody>
          <a:bodyPr wrap="square" rtlCol="0">
            <a:spAutoFit/>
          </a:bodyPr>
          <a:lstStyle/>
          <a:p>
            <a:r>
              <a:rPr lang="en-US" sz="1400" dirty="0" smtClean="0">
                <a:solidFill>
                  <a:srgbClr val="4D4F53"/>
                </a:solidFill>
                <a:latin typeface="Segoe UI Light" panose="020B0502040204020203" pitchFamily="34" charset="0"/>
                <a:cs typeface="Segoe UI Light" panose="020B0502040204020203" pitchFamily="34" charset="0"/>
              </a:rPr>
              <a:t>Issues in the software delivery stream, that manifest in the build phase, are often the result of decisions made in the engineering phase.  Mindtree talks a holistic view and incorporates agile delivery engineering practices that support and enhance </a:t>
            </a:r>
            <a:r>
              <a:rPr lang="en-US" sz="1400" dirty="0">
                <a:solidFill>
                  <a:srgbClr val="4D4F53"/>
                </a:solidFill>
                <a:latin typeface="Segoe UI Light" panose="020B0502040204020203" pitchFamily="34" charset="0"/>
                <a:cs typeface="Segoe UI Light" panose="020B0502040204020203" pitchFamily="34" charset="0"/>
              </a:rPr>
              <a:t>C</a:t>
            </a:r>
            <a:r>
              <a:rPr lang="en-US" sz="1400" dirty="0" smtClean="0">
                <a:solidFill>
                  <a:srgbClr val="4D4F53"/>
                </a:solidFill>
                <a:latin typeface="Segoe UI Light" panose="020B0502040204020203" pitchFamily="34" charset="0"/>
                <a:cs typeface="Segoe UI Light" panose="020B0502040204020203" pitchFamily="34" charset="0"/>
              </a:rPr>
              <a:t>ontinuous Integration and Continuous Delivery</a:t>
            </a:r>
            <a:endParaRPr lang="en-US" sz="1400" dirty="0">
              <a:solidFill>
                <a:srgbClr val="4D4F53"/>
              </a:solidFill>
              <a:latin typeface="Segoe UI Light" panose="020B0502040204020203" pitchFamily="34" charset="0"/>
              <a:cs typeface="Segoe UI Light" panose="020B0502040204020203" pitchFamily="34" charset="0"/>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1111540" y="1764145"/>
            <a:ext cx="9768896" cy="4286370"/>
          </a:xfrm>
          <a:prstGeom prst="rect">
            <a:avLst/>
          </a:prstGeom>
          <a:noFill/>
          <a:ln>
            <a:noFill/>
          </a:ln>
        </p:spPr>
      </p:pic>
    </p:spTree>
    <p:extLst>
      <p:ext uri="{BB962C8B-B14F-4D97-AF65-F5344CB8AC3E}">
        <p14:creationId xmlns:p14="http://schemas.microsoft.com/office/powerpoint/2010/main" val="423613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337" y="309821"/>
            <a:ext cx="10972800" cy="639763"/>
          </a:xfrm>
        </p:spPr>
        <p:txBody>
          <a:bodyPr>
            <a:normAutofit/>
          </a:bodyPr>
          <a:lstStyle/>
          <a:p>
            <a:r>
              <a:rPr lang="en-US" dirty="0" smtClean="0"/>
              <a:t>Agile Engineering Practices – Continuous Integration</a:t>
            </a:r>
            <a:endParaRPr lang="en-US" dirty="0"/>
          </a:p>
        </p:txBody>
      </p:sp>
      <p:sp>
        <p:nvSpPr>
          <p:cNvPr id="5" name="Isosceles Triangle 4"/>
          <p:cNvSpPr/>
          <p:nvPr/>
        </p:nvSpPr>
        <p:spPr>
          <a:xfrm rot="5400000">
            <a:off x="5296291" y="3727142"/>
            <a:ext cx="4384392" cy="242719"/>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406401" y="816072"/>
            <a:ext cx="10702673" cy="738664"/>
          </a:xfrm>
          <a:prstGeom prst="rect">
            <a:avLst/>
          </a:prstGeom>
          <a:noFill/>
        </p:spPr>
        <p:txBody>
          <a:bodyPr wrap="square" rtlCol="0">
            <a:spAutoFit/>
          </a:bodyPr>
          <a:lstStyle/>
          <a:p>
            <a:r>
              <a:rPr lang="en-US" sz="1400" dirty="0">
                <a:solidFill>
                  <a:srgbClr val="4D4F53"/>
                </a:solidFill>
                <a:latin typeface="Segoe UI Light" panose="020B0502040204020203" pitchFamily="34" charset="0"/>
                <a:cs typeface="Segoe UI Light" panose="020B0502040204020203" pitchFamily="34" charset="0"/>
              </a:rPr>
              <a:t>Though the use of continuous integration technical debt is kept to a minimum.  Throughout the day code and checked in tested and deployed.  Issues are discovered and sent to the Scrum pods for resolution and working software is distributed to the Product Owner and business users for review. </a:t>
            </a:r>
          </a:p>
        </p:txBody>
      </p:sp>
      <p:sp>
        <p:nvSpPr>
          <p:cNvPr id="8" name="Rectangle 7"/>
          <p:cNvSpPr/>
          <p:nvPr/>
        </p:nvSpPr>
        <p:spPr>
          <a:xfrm>
            <a:off x="7682422" y="1580012"/>
            <a:ext cx="3880061" cy="4585871"/>
          </a:xfrm>
          <a:prstGeom prst="rect">
            <a:avLst/>
          </a:prstGeom>
          <a:ln>
            <a:solidFill>
              <a:srgbClr val="7030A0"/>
            </a:solidFill>
          </a:ln>
        </p:spPr>
        <p:txBody>
          <a:bodyPr wrap="square">
            <a:spAutoFit/>
          </a:bodyPr>
          <a:lstStyle/>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When unit tests fail or a bug emerges, developers can revert the codebase to a bug-free state, without wasting time debugging</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Developers detect and fix integration problems continuously — avoiding last-minute chaos at release date.</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Early warning of broken / incompatible code</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Early warning of conflicting changes</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Immediate unit testing of all changes</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Constant availability of a "current" build for testing, demo, or release purposes</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Immediate feedback to developers on the quality, functionality, or system-wide impact of code they are writing</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Frequent code check-in pushes developers to create modular, less complex code</a:t>
            </a:r>
          </a:p>
          <a:p>
            <a:pPr marL="171446" indent="-171446">
              <a:spcAft>
                <a:spcPts val="600"/>
              </a:spcAft>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Metrics generated from automated testing and CI (such as metrics for code coverage, code complexity, and features complete) focus developers on developing functional, quality code, and help develop momentum in a team</a:t>
            </a:r>
          </a:p>
        </p:txBody>
      </p:sp>
      <p:pic>
        <p:nvPicPr>
          <p:cNvPr id="3073" name="Picture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4022" y="1837588"/>
            <a:ext cx="7118821" cy="386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1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82" y="393872"/>
            <a:ext cx="10972800" cy="639762"/>
          </a:xfrm>
        </p:spPr>
        <p:txBody>
          <a:bodyPr>
            <a:normAutofit/>
          </a:bodyPr>
          <a:lstStyle/>
          <a:p>
            <a:pPr marL="0"/>
            <a:r>
              <a:rPr lang="en-US" dirty="0" smtClean="0"/>
              <a:t>Automation Test Strategy</a:t>
            </a:r>
            <a:endParaRPr lang="en-US" dirty="0"/>
          </a:p>
        </p:txBody>
      </p:sp>
      <p:sp>
        <p:nvSpPr>
          <p:cNvPr id="3" name="Slide Number Placeholder 2"/>
          <p:cNvSpPr>
            <a:spLocks noGrp="1"/>
          </p:cNvSpPr>
          <p:nvPr>
            <p:ph type="sldNum" sz="quarter" idx="4"/>
          </p:nvPr>
        </p:nvSpPr>
        <p:spPr>
          <a:xfrm>
            <a:off x="8737600" y="6359878"/>
            <a:ext cx="2844800" cy="365125"/>
          </a:xfrm>
          <a:prstGeom prst="rect">
            <a:avLst/>
          </a:prstGeom>
        </p:spPr>
        <p:txBody>
          <a:bodyPr/>
          <a:lstStyle/>
          <a:p>
            <a:fld id="{F1214C38-388E-44FB-ACE6-A63F756E4DE4}" type="slidenum">
              <a:rPr lang="en-US" smtClean="0">
                <a:solidFill>
                  <a:srgbClr val="4D4F53">
                    <a:tint val="75000"/>
                  </a:srgbClr>
                </a:solidFill>
                <a:latin typeface="Segoe UI Light" panose="020B0502040204020203" pitchFamily="34" charset="0"/>
                <a:cs typeface="Segoe UI Light" panose="020B0502040204020203" pitchFamily="34" charset="0"/>
              </a:rPr>
              <a:pPr/>
              <a:t>18</a:t>
            </a:fld>
            <a:endParaRPr lang="en-US" dirty="0">
              <a:solidFill>
                <a:srgbClr val="4D4F53">
                  <a:tint val="75000"/>
                </a:srgbClr>
              </a:solidFill>
              <a:latin typeface="Segoe UI Light" panose="020B0502040204020203" pitchFamily="34" charset="0"/>
              <a:cs typeface="Segoe UI Light" panose="020B0502040204020203" pitchFamily="34" charset="0"/>
            </a:endParaRPr>
          </a:p>
        </p:txBody>
      </p:sp>
      <p:sp>
        <p:nvSpPr>
          <p:cNvPr id="5" name="Rectangle 4"/>
          <p:cNvSpPr/>
          <p:nvPr/>
        </p:nvSpPr>
        <p:spPr>
          <a:xfrm>
            <a:off x="459493" y="968134"/>
            <a:ext cx="11445123" cy="923330"/>
          </a:xfrm>
          <a:prstGeom prst="rect">
            <a:avLst/>
          </a:prstGeom>
        </p:spPr>
        <p:txBody>
          <a:bodyPr wrap="square">
            <a:spAutoFit/>
          </a:bodyPr>
          <a:lstStyle/>
          <a:p>
            <a:pPr>
              <a:spcBef>
                <a:spcPts val="400"/>
              </a:spcBef>
              <a:spcAft>
                <a:spcPts val="400"/>
              </a:spcAft>
            </a:pPr>
            <a:r>
              <a:rPr lang="en-GB" dirty="0">
                <a:latin typeface="Segoe UI Light" panose="020B0502040204020203" pitchFamily="34" charset="0"/>
                <a:ea typeface="Calibri" panose="020F0502020204030204" pitchFamily="34" charset="0"/>
                <a:cs typeface="Segoe UI Light" panose="020B0502040204020203" pitchFamily="34" charset="0"/>
              </a:rPr>
              <a:t>Mindtree focuses on test automation at the unit tests, component test and acceptance test levels. Focus will be given to create more unit tests for refactored methods which will reduce the Acceptance / Integration tests, thereby reducing the time taken for Acceptance test by 50-90%</a:t>
            </a:r>
            <a:endParaRPr lang="en-US"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7" name="Isosceles Triangle 6"/>
          <p:cNvSpPr/>
          <p:nvPr/>
        </p:nvSpPr>
        <p:spPr>
          <a:xfrm rot="5400000">
            <a:off x="4251995" y="3958473"/>
            <a:ext cx="3860117" cy="348343"/>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8" name="Rectangle 7"/>
          <p:cNvSpPr/>
          <p:nvPr/>
        </p:nvSpPr>
        <p:spPr>
          <a:xfrm>
            <a:off x="6480413" y="2202584"/>
            <a:ext cx="4996443" cy="3421321"/>
          </a:xfrm>
          <a:prstGeom prst="rect">
            <a:avLst/>
          </a:prstGeom>
          <a:ln w="25400">
            <a:solidFill>
              <a:srgbClr val="7030A0"/>
            </a:solidFill>
          </a:ln>
        </p:spPr>
        <p:txBody>
          <a:bodyPr wrap="square">
            <a:spAutoFit/>
          </a:bodyPr>
          <a:lstStyle/>
          <a:p>
            <a:pPr marL="342891" indent="-342891">
              <a:spcAft>
                <a:spcPts val="200"/>
              </a:spcAft>
              <a:buFont typeface="Symbol" panose="05050102010706020507" pitchFamily="18" charset="2"/>
              <a:buChar char=""/>
            </a:pPr>
            <a:r>
              <a:rPr lang="en-GB" sz="1051" dirty="0">
                <a:latin typeface="Segoe UI Light" panose="020B0502040204020203" pitchFamily="34" charset="0"/>
                <a:ea typeface="Calibri" panose="020F0502020204030204" pitchFamily="34" charset="0"/>
                <a:cs typeface="Segoe UI Light" panose="020B0502040204020203" pitchFamily="34" charset="0"/>
              </a:rPr>
              <a:t>Develop automated unit, acceptance and services (Integration) frameworks and test suites to reduce test effort</a:t>
            </a:r>
            <a:endParaRPr lang="en-US" sz="1051" dirty="0">
              <a:latin typeface="Segoe UI Light" panose="020B0502040204020203" pitchFamily="34" charset="0"/>
              <a:ea typeface="Calibri" panose="020F0502020204030204" pitchFamily="34" charset="0"/>
              <a:cs typeface="Segoe UI Light" panose="020B0502040204020203" pitchFamily="34" charset="0"/>
            </a:endParaRPr>
          </a:p>
          <a:p>
            <a:pPr marL="342891" indent="-342891">
              <a:spcAft>
                <a:spcPts val="200"/>
              </a:spcAft>
              <a:buFont typeface="Symbol" panose="05050102010706020507" pitchFamily="18" charset="2"/>
              <a:buChar char=""/>
            </a:pPr>
            <a:r>
              <a:rPr lang="en-US" sz="1051" dirty="0">
                <a:latin typeface="Segoe UI Light" panose="020B0502040204020203" pitchFamily="34" charset="0"/>
                <a:ea typeface="Calibri" panose="020F0502020204030204" pitchFamily="34" charset="0"/>
                <a:cs typeface="Segoe UI Light" panose="020B0502040204020203" pitchFamily="34" charset="0"/>
              </a:rPr>
              <a:t>Test driven development model will be adopted </a:t>
            </a:r>
          </a:p>
          <a:p>
            <a:pPr marL="342891" indent="-342891">
              <a:spcAft>
                <a:spcPts val="200"/>
              </a:spcAft>
              <a:buFont typeface="Symbol" panose="05050102010706020507" pitchFamily="18" charset="2"/>
              <a:buChar char=""/>
            </a:pPr>
            <a:r>
              <a:rPr lang="en-US" sz="1051" dirty="0">
                <a:latin typeface="Segoe UI Light" panose="020B0502040204020203" pitchFamily="34" charset="0"/>
                <a:ea typeface="Calibri" panose="020F0502020204030204" pitchFamily="34" charset="0"/>
                <a:cs typeface="Segoe UI Light" panose="020B0502040204020203" pitchFamily="34" charset="0"/>
              </a:rPr>
              <a:t>Data driven tests will be implemented to include data for multiple carriers</a:t>
            </a:r>
          </a:p>
          <a:p>
            <a:pPr marL="342891" indent="-342891">
              <a:spcAft>
                <a:spcPts val="200"/>
              </a:spcAft>
              <a:buFont typeface="Symbol" panose="05050102010706020507" pitchFamily="18" charset="2"/>
              <a:buChar char=""/>
            </a:pPr>
            <a:r>
              <a:rPr lang="en-US" sz="1051" dirty="0">
                <a:latin typeface="Segoe UI Light" panose="020B0502040204020203" pitchFamily="34" charset="0"/>
                <a:ea typeface="Calibri" panose="020F0502020204030204" pitchFamily="34" charset="0"/>
                <a:cs typeface="Segoe UI Light" panose="020B0502040204020203" pitchFamily="34" charset="0"/>
              </a:rPr>
              <a:t>Automation of acceptance tests will be based on Behavior Driven Development model</a:t>
            </a:r>
          </a:p>
          <a:p>
            <a:pPr marL="342891" indent="-342891">
              <a:spcAft>
                <a:spcPts val="200"/>
              </a:spcAft>
              <a:buFont typeface="Symbol" panose="05050102010706020507" pitchFamily="18" charset="2"/>
              <a:buChar char=""/>
            </a:pPr>
            <a:r>
              <a:rPr lang="en-US" sz="1051" dirty="0">
                <a:latin typeface="Segoe UI Light" panose="020B0502040204020203" pitchFamily="34" charset="0"/>
                <a:ea typeface="Calibri" panose="020F0502020204030204" pitchFamily="34" charset="0"/>
                <a:cs typeface="Segoe UI Light" panose="020B0502040204020203" pitchFamily="34" charset="0"/>
              </a:rPr>
              <a:t>Focus on code reusability to ensure modularization</a:t>
            </a:r>
          </a:p>
          <a:p>
            <a:pPr marL="342891" indent="-342891">
              <a:spcAft>
                <a:spcPts val="200"/>
              </a:spcAft>
              <a:buFont typeface="Symbol" panose="05050102010706020507" pitchFamily="18" charset="2"/>
              <a:buChar char=""/>
            </a:pPr>
            <a:r>
              <a:rPr lang="en-US" sz="1051" dirty="0">
                <a:latin typeface="Segoe UI Light" panose="020B0502040204020203" pitchFamily="34" charset="0"/>
                <a:ea typeface="Calibri" panose="020F0502020204030204" pitchFamily="34" charset="0"/>
                <a:cs typeface="Segoe UI Light" panose="020B0502040204020203" pitchFamily="34" charset="0"/>
              </a:rPr>
              <a:t>Test scripts will be developed to execute across multiple browsers.</a:t>
            </a:r>
          </a:p>
          <a:p>
            <a:pPr marL="342891" indent="-342891">
              <a:spcAft>
                <a:spcPts val="200"/>
              </a:spcAft>
              <a:buFont typeface="Symbol" panose="05050102010706020507" pitchFamily="18" charset="2"/>
              <a:buChar char=""/>
            </a:pPr>
            <a:r>
              <a:rPr lang="en-US" sz="1051" dirty="0">
                <a:latin typeface="Segoe UI Light" panose="020B0502040204020203" pitchFamily="34" charset="0"/>
                <a:ea typeface="Calibri" panose="020F0502020204030204" pitchFamily="34" charset="0"/>
                <a:cs typeface="Segoe UI Light" panose="020B0502040204020203" pitchFamily="34" charset="0"/>
              </a:rPr>
              <a:t>Target coverage</a:t>
            </a:r>
          </a:p>
          <a:p>
            <a:pPr marL="742932" lvl="1" indent="-285744">
              <a:spcAft>
                <a:spcPts val="200"/>
              </a:spcAft>
              <a:buFont typeface="Courier New" panose="02070309020205020404" pitchFamily="49" charset="0"/>
              <a:buChar char="o"/>
            </a:pPr>
            <a:r>
              <a:rPr lang="en-US" sz="1051" dirty="0">
                <a:latin typeface="Segoe UI Light" panose="020B0502040204020203" pitchFamily="34" charset="0"/>
                <a:ea typeface="Calibri" panose="020F0502020204030204" pitchFamily="34" charset="0"/>
                <a:cs typeface="Segoe UI Light" panose="020B0502040204020203" pitchFamily="34" charset="0"/>
              </a:rPr>
              <a:t>Unit Testing - Target 100+% of test coverage using N-Unit, Junit or similar. For unit testing, existing scripts will be analyzed and if required will be reused to bring down the cost of automation</a:t>
            </a:r>
          </a:p>
          <a:p>
            <a:pPr marL="742932" lvl="1" indent="-285744">
              <a:spcAft>
                <a:spcPts val="200"/>
              </a:spcAft>
              <a:buFont typeface="Courier New" panose="02070309020205020404" pitchFamily="49" charset="0"/>
              <a:buChar char="o"/>
            </a:pPr>
            <a:r>
              <a:rPr lang="en-US" sz="1051" dirty="0">
                <a:latin typeface="Segoe UI Light" panose="020B0502040204020203" pitchFamily="34" charset="0"/>
                <a:ea typeface="Calibri" panose="020F0502020204030204" pitchFamily="34" charset="0"/>
                <a:cs typeface="Segoe UI Light" panose="020B0502040204020203" pitchFamily="34" charset="0"/>
              </a:rPr>
              <a:t>Component testing – Target 50% test coverage of services using SOAPUI or similar. If existing component tests are available and there are minor changes to the components, then Mindtree will leverage the existing scripts. For new components, new scripts will be developed. </a:t>
            </a:r>
          </a:p>
          <a:p>
            <a:pPr marL="742932" lvl="1" indent="-285744">
              <a:spcAft>
                <a:spcPts val="200"/>
              </a:spcAft>
              <a:buFont typeface="Courier New" panose="02070309020205020404" pitchFamily="49" charset="0"/>
              <a:buChar char="o"/>
            </a:pPr>
            <a:r>
              <a:rPr lang="en-US" sz="1051" dirty="0">
                <a:latin typeface="Segoe UI Light" panose="020B0502040204020203" pitchFamily="34" charset="0"/>
                <a:ea typeface="Calibri" panose="020F0502020204030204" pitchFamily="34" charset="0"/>
                <a:cs typeface="Segoe UI Light" panose="020B0502040204020203" pitchFamily="34" charset="0"/>
              </a:rPr>
              <a:t>Acceptance testing – Target at least 15% of test coverage </a:t>
            </a:r>
            <a:r>
              <a:rPr lang="en-US" sz="1051" dirty="0" err="1">
                <a:latin typeface="Segoe UI Light" panose="020B0502040204020203" pitchFamily="34" charset="0"/>
                <a:ea typeface="Calibri" panose="020F0502020204030204" pitchFamily="34" charset="0"/>
                <a:cs typeface="Segoe UI Light" panose="020B0502040204020203" pitchFamily="34" charset="0"/>
              </a:rPr>
              <a:t>SpecFlow</a:t>
            </a:r>
            <a:r>
              <a:rPr lang="en-US" sz="1051" dirty="0">
                <a:latin typeface="Segoe UI Light" panose="020B0502040204020203" pitchFamily="34" charset="0"/>
                <a:ea typeface="Calibri" panose="020F0502020204030204" pitchFamily="34" charset="0"/>
                <a:cs typeface="Segoe UI Light" panose="020B0502040204020203" pitchFamily="34" charset="0"/>
              </a:rPr>
              <a:t>, Selenium or similar</a:t>
            </a:r>
          </a:p>
          <a:p>
            <a:pPr marL="742932" lvl="1" indent="-285744">
              <a:spcAft>
                <a:spcPts val="200"/>
              </a:spcAft>
              <a:buFont typeface="Courier New" panose="02070309020205020404" pitchFamily="49" charset="0"/>
              <a:buChar char="o"/>
            </a:pPr>
            <a:r>
              <a:rPr lang="en-US" sz="1051" dirty="0">
                <a:latin typeface="Segoe UI Light" panose="020B0502040204020203" pitchFamily="34" charset="0"/>
                <a:ea typeface="Calibri" panose="020F0502020204030204" pitchFamily="34" charset="0"/>
                <a:cs typeface="Segoe UI Light" panose="020B0502040204020203" pitchFamily="34" charset="0"/>
              </a:rPr>
              <a:t>GUI Testing – Target  of at least 5% of test coverage</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599" y="2190760"/>
            <a:ext cx="5312228" cy="3871941"/>
          </a:xfrm>
          <a:prstGeom prst="rect">
            <a:avLst/>
          </a:prstGeom>
        </p:spPr>
      </p:pic>
    </p:spTree>
    <p:extLst>
      <p:ext uri="{BB962C8B-B14F-4D97-AF65-F5344CB8AC3E}">
        <p14:creationId xmlns:p14="http://schemas.microsoft.com/office/powerpoint/2010/main" val="3839109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More about </a:t>
            </a:r>
            <a:r>
              <a:rPr lang="en-US" dirty="0" err="1" smtClean="0"/>
              <a:t>DevOps</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solidFill>
                  <a:srgbClr val="4D4F53">
                    <a:tint val="75000"/>
                  </a:srgbClr>
                </a:solidFill>
              </a:rPr>
              <a:pPr/>
              <a:t>19</a:t>
            </a:fld>
            <a:endParaRPr lang="en-US" dirty="0">
              <a:solidFill>
                <a:srgbClr val="4D4F53">
                  <a:tint val="75000"/>
                </a:srgbClr>
              </a:solidFill>
            </a:endParaRPr>
          </a:p>
        </p:txBody>
      </p:sp>
    </p:spTree>
    <p:extLst>
      <p:ext uri="{BB962C8B-B14F-4D97-AF65-F5344CB8AC3E}">
        <p14:creationId xmlns:p14="http://schemas.microsoft.com/office/powerpoint/2010/main" val="371138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challenges </a:t>
            </a:r>
            <a:r>
              <a:rPr lang="en-US" dirty="0"/>
              <a:t>in supporting production applications</a:t>
            </a:r>
          </a:p>
        </p:txBody>
      </p:sp>
      <p:sp>
        <p:nvSpPr>
          <p:cNvPr id="3" name="Slide Number Placeholder 2"/>
          <p:cNvSpPr>
            <a:spLocks noGrp="1"/>
          </p:cNvSpPr>
          <p:nvPr>
            <p:ph type="sldNum" sz="quarter" idx="4"/>
          </p:nvPr>
        </p:nvSpPr>
        <p:spPr/>
        <p:txBody>
          <a:bodyPr/>
          <a:lstStyle/>
          <a:p>
            <a:fld id="{6B1AB395-38E6-4B95-819F-EA717C9E08FB}" type="slidenum">
              <a:rPr lang="en-US" smtClean="0">
                <a:latin typeface="Segoe UI Light" panose="020B0502040204020203" pitchFamily="34" charset="0"/>
                <a:cs typeface="Segoe UI Light" panose="020B0502040204020203" pitchFamily="34" charset="0"/>
              </a:rPr>
              <a:pPr/>
              <a:t>2</a:t>
            </a:fld>
            <a:endParaRPr lang="en-US" dirty="0">
              <a:latin typeface="Segoe UI Light" panose="020B0502040204020203" pitchFamily="34" charset="0"/>
              <a:cs typeface="Segoe UI Light" panose="020B0502040204020203" pitchFamily="34" charset="0"/>
            </a:endParaRPr>
          </a:p>
        </p:txBody>
      </p:sp>
      <p:grpSp>
        <p:nvGrpSpPr>
          <p:cNvPr id="6" name="Group 52"/>
          <p:cNvGrpSpPr/>
          <p:nvPr/>
        </p:nvGrpSpPr>
        <p:grpSpPr>
          <a:xfrm>
            <a:off x="5410200" y="1219200"/>
            <a:ext cx="1524000" cy="3067050"/>
            <a:chOff x="3886200" y="2286000"/>
            <a:chExt cx="1524000" cy="3067050"/>
          </a:xfrm>
        </p:grpSpPr>
        <p:sp>
          <p:nvSpPr>
            <p:cNvPr id="7" name="Freeform 48"/>
            <p:cNvSpPr>
              <a:spLocks noEditPoints="1"/>
            </p:cNvSpPr>
            <p:nvPr/>
          </p:nvSpPr>
          <p:spPr bwMode="auto">
            <a:xfrm>
              <a:off x="3886200" y="2286000"/>
              <a:ext cx="1524000" cy="3067050"/>
            </a:xfrm>
            <a:custGeom>
              <a:avLst/>
              <a:gdLst/>
              <a:ahLst/>
              <a:cxnLst>
                <a:cxn ang="0">
                  <a:pos x="280" y="328"/>
                </a:cxn>
                <a:cxn ang="0">
                  <a:pos x="280" y="364"/>
                </a:cxn>
                <a:cxn ang="0">
                  <a:pos x="304" y="336"/>
                </a:cxn>
                <a:cxn ang="0">
                  <a:pos x="318" y="310"/>
                </a:cxn>
                <a:cxn ang="0">
                  <a:pos x="318" y="292"/>
                </a:cxn>
                <a:cxn ang="0">
                  <a:pos x="78" y="258"/>
                </a:cxn>
                <a:cxn ang="0">
                  <a:pos x="54" y="310"/>
                </a:cxn>
                <a:cxn ang="0">
                  <a:pos x="60" y="342"/>
                </a:cxn>
                <a:cxn ang="0">
                  <a:pos x="74" y="370"/>
                </a:cxn>
                <a:cxn ang="0">
                  <a:pos x="98" y="372"/>
                </a:cxn>
                <a:cxn ang="0">
                  <a:pos x="224" y="124"/>
                </a:cxn>
                <a:cxn ang="0">
                  <a:pos x="308" y="156"/>
                </a:cxn>
                <a:cxn ang="0">
                  <a:pos x="322" y="180"/>
                </a:cxn>
                <a:cxn ang="0">
                  <a:pos x="332" y="200"/>
                </a:cxn>
                <a:cxn ang="0">
                  <a:pos x="338" y="218"/>
                </a:cxn>
                <a:cxn ang="0">
                  <a:pos x="376" y="278"/>
                </a:cxn>
                <a:cxn ang="0">
                  <a:pos x="370" y="326"/>
                </a:cxn>
                <a:cxn ang="0">
                  <a:pos x="336" y="376"/>
                </a:cxn>
                <a:cxn ang="0">
                  <a:pos x="320" y="398"/>
                </a:cxn>
                <a:cxn ang="0">
                  <a:pos x="300" y="414"/>
                </a:cxn>
                <a:cxn ang="0">
                  <a:pos x="292" y="480"/>
                </a:cxn>
                <a:cxn ang="0">
                  <a:pos x="282" y="500"/>
                </a:cxn>
                <a:cxn ang="0">
                  <a:pos x="272" y="596"/>
                </a:cxn>
                <a:cxn ang="0">
                  <a:pos x="280" y="790"/>
                </a:cxn>
                <a:cxn ang="0">
                  <a:pos x="278" y="840"/>
                </a:cxn>
                <a:cxn ang="0">
                  <a:pos x="276" y="886"/>
                </a:cxn>
                <a:cxn ang="0">
                  <a:pos x="238" y="868"/>
                </a:cxn>
                <a:cxn ang="0">
                  <a:pos x="230" y="842"/>
                </a:cxn>
                <a:cxn ang="0">
                  <a:pos x="222" y="792"/>
                </a:cxn>
                <a:cxn ang="0">
                  <a:pos x="220" y="710"/>
                </a:cxn>
                <a:cxn ang="0">
                  <a:pos x="202" y="624"/>
                </a:cxn>
                <a:cxn ang="0">
                  <a:pos x="186" y="516"/>
                </a:cxn>
                <a:cxn ang="0">
                  <a:pos x="174" y="610"/>
                </a:cxn>
                <a:cxn ang="0">
                  <a:pos x="170" y="676"/>
                </a:cxn>
                <a:cxn ang="0">
                  <a:pos x="174" y="782"/>
                </a:cxn>
                <a:cxn ang="0">
                  <a:pos x="162" y="830"/>
                </a:cxn>
                <a:cxn ang="0">
                  <a:pos x="148" y="854"/>
                </a:cxn>
                <a:cxn ang="0">
                  <a:pos x="130" y="880"/>
                </a:cxn>
                <a:cxn ang="0">
                  <a:pos x="98" y="860"/>
                </a:cxn>
                <a:cxn ang="0">
                  <a:pos x="114" y="808"/>
                </a:cxn>
                <a:cxn ang="0">
                  <a:pos x="116" y="774"/>
                </a:cxn>
                <a:cxn ang="0">
                  <a:pos x="104" y="722"/>
                </a:cxn>
                <a:cxn ang="0">
                  <a:pos x="110" y="614"/>
                </a:cxn>
                <a:cxn ang="0">
                  <a:pos x="90" y="486"/>
                </a:cxn>
                <a:cxn ang="0">
                  <a:pos x="90" y="444"/>
                </a:cxn>
                <a:cxn ang="0">
                  <a:pos x="72" y="420"/>
                </a:cxn>
                <a:cxn ang="0">
                  <a:pos x="44" y="418"/>
                </a:cxn>
                <a:cxn ang="0">
                  <a:pos x="12" y="344"/>
                </a:cxn>
                <a:cxn ang="0">
                  <a:pos x="0" y="306"/>
                </a:cxn>
                <a:cxn ang="0">
                  <a:pos x="34" y="224"/>
                </a:cxn>
                <a:cxn ang="0">
                  <a:pos x="48" y="200"/>
                </a:cxn>
                <a:cxn ang="0">
                  <a:pos x="62" y="178"/>
                </a:cxn>
                <a:cxn ang="0">
                  <a:pos x="78" y="152"/>
                </a:cxn>
                <a:cxn ang="0">
                  <a:pos x="154" y="126"/>
                </a:cxn>
                <a:cxn ang="0">
                  <a:pos x="146" y="94"/>
                </a:cxn>
                <a:cxn ang="0">
                  <a:pos x="142" y="64"/>
                </a:cxn>
                <a:cxn ang="0">
                  <a:pos x="142" y="24"/>
                </a:cxn>
                <a:cxn ang="0">
                  <a:pos x="172" y="2"/>
                </a:cxn>
                <a:cxn ang="0">
                  <a:pos x="222" y="18"/>
                </a:cxn>
                <a:cxn ang="0">
                  <a:pos x="228" y="60"/>
                </a:cxn>
                <a:cxn ang="0">
                  <a:pos x="222" y="90"/>
                </a:cxn>
                <a:cxn ang="0">
                  <a:pos x="288" y="420"/>
                </a:cxn>
              </a:cxnLst>
              <a:rect l="0" t="0" r="r" b="b"/>
              <a:pathLst>
                <a:path w="382" h="888">
                  <a:moveTo>
                    <a:pt x="298" y="266"/>
                  </a:moveTo>
                  <a:lnTo>
                    <a:pt x="298" y="266"/>
                  </a:lnTo>
                  <a:lnTo>
                    <a:pt x="292" y="276"/>
                  </a:lnTo>
                  <a:lnTo>
                    <a:pt x="288" y="288"/>
                  </a:lnTo>
                  <a:lnTo>
                    <a:pt x="288" y="288"/>
                  </a:lnTo>
                  <a:lnTo>
                    <a:pt x="282" y="314"/>
                  </a:lnTo>
                  <a:lnTo>
                    <a:pt x="282" y="314"/>
                  </a:lnTo>
                  <a:lnTo>
                    <a:pt x="280" y="328"/>
                  </a:lnTo>
                  <a:lnTo>
                    <a:pt x="278" y="342"/>
                  </a:lnTo>
                  <a:lnTo>
                    <a:pt x="278" y="342"/>
                  </a:lnTo>
                  <a:lnTo>
                    <a:pt x="274" y="356"/>
                  </a:lnTo>
                  <a:lnTo>
                    <a:pt x="272" y="362"/>
                  </a:lnTo>
                  <a:lnTo>
                    <a:pt x="274" y="368"/>
                  </a:lnTo>
                  <a:lnTo>
                    <a:pt x="274" y="368"/>
                  </a:lnTo>
                  <a:lnTo>
                    <a:pt x="278" y="366"/>
                  </a:lnTo>
                  <a:lnTo>
                    <a:pt x="280" y="364"/>
                  </a:lnTo>
                  <a:lnTo>
                    <a:pt x="284" y="356"/>
                  </a:lnTo>
                  <a:lnTo>
                    <a:pt x="284" y="356"/>
                  </a:lnTo>
                  <a:lnTo>
                    <a:pt x="290" y="350"/>
                  </a:lnTo>
                  <a:lnTo>
                    <a:pt x="290" y="350"/>
                  </a:lnTo>
                  <a:lnTo>
                    <a:pt x="292" y="344"/>
                  </a:lnTo>
                  <a:lnTo>
                    <a:pt x="292" y="344"/>
                  </a:lnTo>
                  <a:lnTo>
                    <a:pt x="298" y="340"/>
                  </a:lnTo>
                  <a:lnTo>
                    <a:pt x="304" y="336"/>
                  </a:lnTo>
                  <a:lnTo>
                    <a:pt x="308" y="330"/>
                  </a:lnTo>
                  <a:lnTo>
                    <a:pt x="310" y="324"/>
                  </a:lnTo>
                  <a:lnTo>
                    <a:pt x="310" y="324"/>
                  </a:lnTo>
                  <a:lnTo>
                    <a:pt x="312" y="320"/>
                  </a:lnTo>
                  <a:lnTo>
                    <a:pt x="316" y="318"/>
                  </a:lnTo>
                  <a:lnTo>
                    <a:pt x="316" y="318"/>
                  </a:lnTo>
                  <a:lnTo>
                    <a:pt x="318" y="314"/>
                  </a:lnTo>
                  <a:lnTo>
                    <a:pt x="318" y="310"/>
                  </a:lnTo>
                  <a:lnTo>
                    <a:pt x="318" y="310"/>
                  </a:lnTo>
                  <a:lnTo>
                    <a:pt x="322" y="304"/>
                  </a:lnTo>
                  <a:lnTo>
                    <a:pt x="322" y="300"/>
                  </a:lnTo>
                  <a:lnTo>
                    <a:pt x="322" y="296"/>
                  </a:lnTo>
                  <a:lnTo>
                    <a:pt x="322" y="296"/>
                  </a:lnTo>
                  <a:lnTo>
                    <a:pt x="320" y="294"/>
                  </a:lnTo>
                  <a:lnTo>
                    <a:pt x="318" y="292"/>
                  </a:lnTo>
                  <a:lnTo>
                    <a:pt x="318" y="292"/>
                  </a:lnTo>
                  <a:lnTo>
                    <a:pt x="312" y="282"/>
                  </a:lnTo>
                  <a:lnTo>
                    <a:pt x="312" y="282"/>
                  </a:lnTo>
                  <a:lnTo>
                    <a:pt x="308" y="272"/>
                  </a:lnTo>
                  <a:lnTo>
                    <a:pt x="304" y="268"/>
                  </a:lnTo>
                  <a:lnTo>
                    <a:pt x="298" y="266"/>
                  </a:lnTo>
                  <a:close/>
                  <a:moveTo>
                    <a:pt x="82" y="254"/>
                  </a:moveTo>
                  <a:lnTo>
                    <a:pt x="82" y="254"/>
                  </a:lnTo>
                  <a:lnTo>
                    <a:pt x="78" y="258"/>
                  </a:lnTo>
                  <a:lnTo>
                    <a:pt x="72" y="264"/>
                  </a:lnTo>
                  <a:lnTo>
                    <a:pt x="64" y="276"/>
                  </a:lnTo>
                  <a:lnTo>
                    <a:pt x="64" y="276"/>
                  </a:lnTo>
                  <a:lnTo>
                    <a:pt x="64" y="286"/>
                  </a:lnTo>
                  <a:lnTo>
                    <a:pt x="62" y="296"/>
                  </a:lnTo>
                  <a:lnTo>
                    <a:pt x="62" y="296"/>
                  </a:lnTo>
                  <a:lnTo>
                    <a:pt x="58" y="302"/>
                  </a:lnTo>
                  <a:lnTo>
                    <a:pt x="54" y="310"/>
                  </a:lnTo>
                  <a:lnTo>
                    <a:pt x="54" y="310"/>
                  </a:lnTo>
                  <a:lnTo>
                    <a:pt x="54" y="312"/>
                  </a:lnTo>
                  <a:lnTo>
                    <a:pt x="54" y="316"/>
                  </a:lnTo>
                  <a:lnTo>
                    <a:pt x="58" y="322"/>
                  </a:lnTo>
                  <a:lnTo>
                    <a:pt x="58" y="322"/>
                  </a:lnTo>
                  <a:lnTo>
                    <a:pt x="58" y="332"/>
                  </a:lnTo>
                  <a:lnTo>
                    <a:pt x="60" y="342"/>
                  </a:lnTo>
                  <a:lnTo>
                    <a:pt x="60" y="342"/>
                  </a:lnTo>
                  <a:lnTo>
                    <a:pt x="62" y="348"/>
                  </a:lnTo>
                  <a:lnTo>
                    <a:pt x="64" y="350"/>
                  </a:lnTo>
                  <a:lnTo>
                    <a:pt x="66" y="352"/>
                  </a:lnTo>
                  <a:lnTo>
                    <a:pt x="66" y="352"/>
                  </a:lnTo>
                  <a:lnTo>
                    <a:pt x="72" y="360"/>
                  </a:lnTo>
                  <a:lnTo>
                    <a:pt x="74" y="366"/>
                  </a:lnTo>
                  <a:lnTo>
                    <a:pt x="74" y="370"/>
                  </a:lnTo>
                  <a:lnTo>
                    <a:pt x="74" y="370"/>
                  </a:lnTo>
                  <a:lnTo>
                    <a:pt x="74" y="374"/>
                  </a:lnTo>
                  <a:lnTo>
                    <a:pt x="78" y="378"/>
                  </a:lnTo>
                  <a:lnTo>
                    <a:pt x="88" y="380"/>
                  </a:lnTo>
                  <a:lnTo>
                    <a:pt x="88" y="380"/>
                  </a:lnTo>
                  <a:lnTo>
                    <a:pt x="94" y="380"/>
                  </a:lnTo>
                  <a:lnTo>
                    <a:pt x="96" y="378"/>
                  </a:lnTo>
                  <a:lnTo>
                    <a:pt x="98" y="376"/>
                  </a:lnTo>
                  <a:lnTo>
                    <a:pt x="98" y="372"/>
                  </a:lnTo>
                  <a:lnTo>
                    <a:pt x="98" y="362"/>
                  </a:lnTo>
                  <a:lnTo>
                    <a:pt x="96" y="354"/>
                  </a:lnTo>
                  <a:lnTo>
                    <a:pt x="96" y="354"/>
                  </a:lnTo>
                  <a:lnTo>
                    <a:pt x="92" y="300"/>
                  </a:lnTo>
                  <a:lnTo>
                    <a:pt x="88" y="268"/>
                  </a:lnTo>
                  <a:lnTo>
                    <a:pt x="84" y="258"/>
                  </a:lnTo>
                  <a:lnTo>
                    <a:pt x="82" y="254"/>
                  </a:lnTo>
                  <a:close/>
                  <a:moveTo>
                    <a:pt x="224" y="124"/>
                  </a:moveTo>
                  <a:lnTo>
                    <a:pt x="224" y="124"/>
                  </a:lnTo>
                  <a:lnTo>
                    <a:pt x="234" y="132"/>
                  </a:lnTo>
                  <a:lnTo>
                    <a:pt x="248" y="138"/>
                  </a:lnTo>
                  <a:lnTo>
                    <a:pt x="276" y="146"/>
                  </a:lnTo>
                  <a:lnTo>
                    <a:pt x="276" y="146"/>
                  </a:lnTo>
                  <a:lnTo>
                    <a:pt x="292" y="150"/>
                  </a:lnTo>
                  <a:lnTo>
                    <a:pt x="308" y="156"/>
                  </a:lnTo>
                  <a:lnTo>
                    <a:pt x="308" y="156"/>
                  </a:lnTo>
                  <a:lnTo>
                    <a:pt x="312" y="156"/>
                  </a:lnTo>
                  <a:lnTo>
                    <a:pt x="316" y="158"/>
                  </a:lnTo>
                  <a:lnTo>
                    <a:pt x="316" y="158"/>
                  </a:lnTo>
                  <a:lnTo>
                    <a:pt x="316" y="162"/>
                  </a:lnTo>
                  <a:lnTo>
                    <a:pt x="316" y="168"/>
                  </a:lnTo>
                  <a:lnTo>
                    <a:pt x="316" y="168"/>
                  </a:lnTo>
                  <a:lnTo>
                    <a:pt x="320" y="176"/>
                  </a:lnTo>
                  <a:lnTo>
                    <a:pt x="322" y="180"/>
                  </a:lnTo>
                  <a:lnTo>
                    <a:pt x="324" y="184"/>
                  </a:lnTo>
                  <a:lnTo>
                    <a:pt x="324" y="184"/>
                  </a:lnTo>
                  <a:lnTo>
                    <a:pt x="326" y="188"/>
                  </a:lnTo>
                  <a:lnTo>
                    <a:pt x="328" y="194"/>
                  </a:lnTo>
                  <a:lnTo>
                    <a:pt x="328" y="194"/>
                  </a:lnTo>
                  <a:lnTo>
                    <a:pt x="332" y="196"/>
                  </a:lnTo>
                  <a:lnTo>
                    <a:pt x="332" y="198"/>
                  </a:lnTo>
                  <a:lnTo>
                    <a:pt x="332" y="200"/>
                  </a:lnTo>
                  <a:lnTo>
                    <a:pt x="332" y="200"/>
                  </a:lnTo>
                  <a:lnTo>
                    <a:pt x="332" y="204"/>
                  </a:lnTo>
                  <a:lnTo>
                    <a:pt x="334" y="206"/>
                  </a:lnTo>
                  <a:lnTo>
                    <a:pt x="338" y="208"/>
                  </a:lnTo>
                  <a:lnTo>
                    <a:pt x="338" y="208"/>
                  </a:lnTo>
                  <a:lnTo>
                    <a:pt x="338" y="214"/>
                  </a:lnTo>
                  <a:lnTo>
                    <a:pt x="338" y="218"/>
                  </a:lnTo>
                  <a:lnTo>
                    <a:pt x="338" y="218"/>
                  </a:lnTo>
                  <a:lnTo>
                    <a:pt x="340" y="220"/>
                  </a:lnTo>
                  <a:lnTo>
                    <a:pt x="344" y="222"/>
                  </a:lnTo>
                  <a:lnTo>
                    <a:pt x="348" y="228"/>
                  </a:lnTo>
                  <a:lnTo>
                    <a:pt x="348" y="228"/>
                  </a:lnTo>
                  <a:lnTo>
                    <a:pt x="354" y="240"/>
                  </a:lnTo>
                  <a:lnTo>
                    <a:pt x="360" y="254"/>
                  </a:lnTo>
                  <a:lnTo>
                    <a:pt x="368" y="266"/>
                  </a:lnTo>
                  <a:lnTo>
                    <a:pt x="376" y="278"/>
                  </a:lnTo>
                  <a:lnTo>
                    <a:pt x="376" y="278"/>
                  </a:lnTo>
                  <a:lnTo>
                    <a:pt x="380" y="284"/>
                  </a:lnTo>
                  <a:lnTo>
                    <a:pt x="380" y="290"/>
                  </a:lnTo>
                  <a:lnTo>
                    <a:pt x="382" y="296"/>
                  </a:lnTo>
                  <a:lnTo>
                    <a:pt x="380" y="302"/>
                  </a:lnTo>
                  <a:lnTo>
                    <a:pt x="376" y="316"/>
                  </a:lnTo>
                  <a:lnTo>
                    <a:pt x="370" y="326"/>
                  </a:lnTo>
                  <a:lnTo>
                    <a:pt x="370" y="326"/>
                  </a:lnTo>
                  <a:lnTo>
                    <a:pt x="364" y="336"/>
                  </a:lnTo>
                  <a:lnTo>
                    <a:pt x="356" y="346"/>
                  </a:lnTo>
                  <a:lnTo>
                    <a:pt x="356" y="346"/>
                  </a:lnTo>
                  <a:lnTo>
                    <a:pt x="350" y="358"/>
                  </a:lnTo>
                  <a:lnTo>
                    <a:pt x="342" y="370"/>
                  </a:lnTo>
                  <a:lnTo>
                    <a:pt x="342" y="370"/>
                  </a:lnTo>
                  <a:lnTo>
                    <a:pt x="336" y="376"/>
                  </a:lnTo>
                  <a:lnTo>
                    <a:pt x="336" y="376"/>
                  </a:lnTo>
                  <a:lnTo>
                    <a:pt x="334" y="380"/>
                  </a:lnTo>
                  <a:lnTo>
                    <a:pt x="334" y="384"/>
                  </a:lnTo>
                  <a:lnTo>
                    <a:pt x="332" y="390"/>
                  </a:lnTo>
                  <a:lnTo>
                    <a:pt x="332" y="390"/>
                  </a:lnTo>
                  <a:lnTo>
                    <a:pt x="328" y="392"/>
                  </a:lnTo>
                  <a:lnTo>
                    <a:pt x="322" y="396"/>
                  </a:lnTo>
                  <a:lnTo>
                    <a:pt x="322" y="396"/>
                  </a:lnTo>
                  <a:lnTo>
                    <a:pt x="320" y="398"/>
                  </a:lnTo>
                  <a:lnTo>
                    <a:pt x="318" y="402"/>
                  </a:lnTo>
                  <a:lnTo>
                    <a:pt x="318" y="408"/>
                  </a:lnTo>
                  <a:lnTo>
                    <a:pt x="318" y="408"/>
                  </a:lnTo>
                  <a:lnTo>
                    <a:pt x="314" y="402"/>
                  </a:lnTo>
                  <a:lnTo>
                    <a:pt x="314" y="402"/>
                  </a:lnTo>
                  <a:lnTo>
                    <a:pt x="310" y="404"/>
                  </a:lnTo>
                  <a:lnTo>
                    <a:pt x="306" y="406"/>
                  </a:lnTo>
                  <a:lnTo>
                    <a:pt x="300" y="414"/>
                  </a:lnTo>
                  <a:lnTo>
                    <a:pt x="292" y="430"/>
                  </a:lnTo>
                  <a:lnTo>
                    <a:pt x="292" y="430"/>
                  </a:lnTo>
                  <a:lnTo>
                    <a:pt x="288" y="438"/>
                  </a:lnTo>
                  <a:lnTo>
                    <a:pt x="286" y="442"/>
                  </a:lnTo>
                  <a:lnTo>
                    <a:pt x="288" y="446"/>
                  </a:lnTo>
                  <a:lnTo>
                    <a:pt x="288" y="446"/>
                  </a:lnTo>
                  <a:lnTo>
                    <a:pt x="290" y="462"/>
                  </a:lnTo>
                  <a:lnTo>
                    <a:pt x="292" y="480"/>
                  </a:lnTo>
                  <a:lnTo>
                    <a:pt x="292" y="480"/>
                  </a:lnTo>
                  <a:lnTo>
                    <a:pt x="294" y="488"/>
                  </a:lnTo>
                  <a:lnTo>
                    <a:pt x="292" y="490"/>
                  </a:lnTo>
                  <a:lnTo>
                    <a:pt x="290" y="494"/>
                  </a:lnTo>
                  <a:lnTo>
                    <a:pt x="290" y="494"/>
                  </a:lnTo>
                  <a:lnTo>
                    <a:pt x="284" y="496"/>
                  </a:lnTo>
                  <a:lnTo>
                    <a:pt x="282" y="500"/>
                  </a:lnTo>
                  <a:lnTo>
                    <a:pt x="282" y="500"/>
                  </a:lnTo>
                  <a:lnTo>
                    <a:pt x="280" y="522"/>
                  </a:lnTo>
                  <a:lnTo>
                    <a:pt x="278" y="542"/>
                  </a:lnTo>
                  <a:lnTo>
                    <a:pt x="278" y="542"/>
                  </a:lnTo>
                  <a:lnTo>
                    <a:pt x="278" y="570"/>
                  </a:lnTo>
                  <a:lnTo>
                    <a:pt x="278" y="570"/>
                  </a:lnTo>
                  <a:lnTo>
                    <a:pt x="274" y="584"/>
                  </a:lnTo>
                  <a:lnTo>
                    <a:pt x="272" y="590"/>
                  </a:lnTo>
                  <a:lnTo>
                    <a:pt x="272" y="596"/>
                  </a:lnTo>
                  <a:lnTo>
                    <a:pt x="272" y="596"/>
                  </a:lnTo>
                  <a:lnTo>
                    <a:pt x="278" y="654"/>
                  </a:lnTo>
                  <a:lnTo>
                    <a:pt x="278" y="654"/>
                  </a:lnTo>
                  <a:lnTo>
                    <a:pt x="280" y="712"/>
                  </a:lnTo>
                  <a:lnTo>
                    <a:pt x="282" y="740"/>
                  </a:lnTo>
                  <a:lnTo>
                    <a:pt x="280" y="770"/>
                  </a:lnTo>
                  <a:lnTo>
                    <a:pt x="280" y="770"/>
                  </a:lnTo>
                  <a:lnTo>
                    <a:pt x="280" y="790"/>
                  </a:lnTo>
                  <a:lnTo>
                    <a:pt x="278" y="800"/>
                  </a:lnTo>
                  <a:lnTo>
                    <a:pt x="276" y="812"/>
                  </a:lnTo>
                  <a:lnTo>
                    <a:pt x="276" y="812"/>
                  </a:lnTo>
                  <a:lnTo>
                    <a:pt x="272" y="820"/>
                  </a:lnTo>
                  <a:lnTo>
                    <a:pt x="272" y="824"/>
                  </a:lnTo>
                  <a:lnTo>
                    <a:pt x="272" y="830"/>
                  </a:lnTo>
                  <a:lnTo>
                    <a:pt x="272" y="830"/>
                  </a:lnTo>
                  <a:lnTo>
                    <a:pt x="278" y="840"/>
                  </a:lnTo>
                  <a:lnTo>
                    <a:pt x="284" y="850"/>
                  </a:lnTo>
                  <a:lnTo>
                    <a:pt x="284" y="850"/>
                  </a:lnTo>
                  <a:lnTo>
                    <a:pt x="288" y="860"/>
                  </a:lnTo>
                  <a:lnTo>
                    <a:pt x="288" y="870"/>
                  </a:lnTo>
                  <a:lnTo>
                    <a:pt x="288" y="874"/>
                  </a:lnTo>
                  <a:lnTo>
                    <a:pt x="284" y="880"/>
                  </a:lnTo>
                  <a:lnTo>
                    <a:pt x="282" y="882"/>
                  </a:lnTo>
                  <a:lnTo>
                    <a:pt x="276" y="886"/>
                  </a:lnTo>
                  <a:lnTo>
                    <a:pt x="276" y="886"/>
                  </a:lnTo>
                  <a:lnTo>
                    <a:pt x="266" y="888"/>
                  </a:lnTo>
                  <a:lnTo>
                    <a:pt x="256" y="886"/>
                  </a:lnTo>
                  <a:lnTo>
                    <a:pt x="248" y="882"/>
                  </a:lnTo>
                  <a:lnTo>
                    <a:pt x="240" y="876"/>
                  </a:lnTo>
                  <a:lnTo>
                    <a:pt x="240" y="876"/>
                  </a:lnTo>
                  <a:lnTo>
                    <a:pt x="238" y="872"/>
                  </a:lnTo>
                  <a:lnTo>
                    <a:pt x="238" y="868"/>
                  </a:lnTo>
                  <a:lnTo>
                    <a:pt x="238" y="862"/>
                  </a:lnTo>
                  <a:lnTo>
                    <a:pt x="238" y="862"/>
                  </a:lnTo>
                  <a:lnTo>
                    <a:pt x="238" y="858"/>
                  </a:lnTo>
                  <a:lnTo>
                    <a:pt x="236" y="854"/>
                  </a:lnTo>
                  <a:lnTo>
                    <a:pt x="234" y="854"/>
                  </a:lnTo>
                  <a:lnTo>
                    <a:pt x="230" y="850"/>
                  </a:lnTo>
                  <a:lnTo>
                    <a:pt x="230" y="850"/>
                  </a:lnTo>
                  <a:lnTo>
                    <a:pt x="230" y="842"/>
                  </a:lnTo>
                  <a:lnTo>
                    <a:pt x="230" y="834"/>
                  </a:lnTo>
                  <a:lnTo>
                    <a:pt x="230" y="834"/>
                  </a:lnTo>
                  <a:lnTo>
                    <a:pt x="230" y="828"/>
                  </a:lnTo>
                  <a:lnTo>
                    <a:pt x="228" y="824"/>
                  </a:lnTo>
                  <a:lnTo>
                    <a:pt x="224" y="816"/>
                  </a:lnTo>
                  <a:lnTo>
                    <a:pt x="224" y="816"/>
                  </a:lnTo>
                  <a:lnTo>
                    <a:pt x="222" y="804"/>
                  </a:lnTo>
                  <a:lnTo>
                    <a:pt x="222" y="792"/>
                  </a:lnTo>
                  <a:lnTo>
                    <a:pt x="224" y="782"/>
                  </a:lnTo>
                  <a:lnTo>
                    <a:pt x="222" y="772"/>
                  </a:lnTo>
                  <a:lnTo>
                    <a:pt x="222" y="772"/>
                  </a:lnTo>
                  <a:lnTo>
                    <a:pt x="220" y="758"/>
                  </a:lnTo>
                  <a:lnTo>
                    <a:pt x="218" y="746"/>
                  </a:lnTo>
                  <a:lnTo>
                    <a:pt x="220" y="720"/>
                  </a:lnTo>
                  <a:lnTo>
                    <a:pt x="220" y="720"/>
                  </a:lnTo>
                  <a:lnTo>
                    <a:pt x="220" y="710"/>
                  </a:lnTo>
                  <a:lnTo>
                    <a:pt x="220" y="700"/>
                  </a:lnTo>
                  <a:lnTo>
                    <a:pt x="220" y="700"/>
                  </a:lnTo>
                  <a:lnTo>
                    <a:pt x="218" y="688"/>
                  </a:lnTo>
                  <a:lnTo>
                    <a:pt x="214" y="676"/>
                  </a:lnTo>
                  <a:lnTo>
                    <a:pt x="214" y="676"/>
                  </a:lnTo>
                  <a:lnTo>
                    <a:pt x="208" y="650"/>
                  </a:lnTo>
                  <a:lnTo>
                    <a:pt x="202" y="624"/>
                  </a:lnTo>
                  <a:lnTo>
                    <a:pt x="202" y="624"/>
                  </a:lnTo>
                  <a:lnTo>
                    <a:pt x="200" y="598"/>
                  </a:lnTo>
                  <a:lnTo>
                    <a:pt x="196" y="570"/>
                  </a:lnTo>
                  <a:lnTo>
                    <a:pt x="196" y="570"/>
                  </a:lnTo>
                  <a:lnTo>
                    <a:pt x="194" y="542"/>
                  </a:lnTo>
                  <a:lnTo>
                    <a:pt x="192" y="528"/>
                  </a:lnTo>
                  <a:lnTo>
                    <a:pt x="188" y="514"/>
                  </a:lnTo>
                  <a:lnTo>
                    <a:pt x="188" y="514"/>
                  </a:lnTo>
                  <a:lnTo>
                    <a:pt x="186" y="516"/>
                  </a:lnTo>
                  <a:lnTo>
                    <a:pt x="184" y="522"/>
                  </a:lnTo>
                  <a:lnTo>
                    <a:pt x="182" y="538"/>
                  </a:lnTo>
                  <a:lnTo>
                    <a:pt x="180" y="566"/>
                  </a:lnTo>
                  <a:lnTo>
                    <a:pt x="180" y="566"/>
                  </a:lnTo>
                  <a:lnTo>
                    <a:pt x="178" y="580"/>
                  </a:lnTo>
                  <a:lnTo>
                    <a:pt x="178" y="594"/>
                  </a:lnTo>
                  <a:lnTo>
                    <a:pt x="178" y="594"/>
                  </a:lnTo>
                  <a:lnTo>
                    <a:pt x="174" y="610"/>
                  </a:lnTo>
                  <a:lnTo>
                    <a:pt x="172" y="618"/>
                  </a:lnTo>
                  <a:lnTo>
                    <a:pt x="172" y="626"/>
                  </a:lnTo>
                  <a:lnTo>
                    <a:pt x="172" y="626"/>
                  </a:lnTo>
                  <a:lnTo>
                    <a:pt x="172" y="640"/>
                  </a:lnTo>
                  <a:lnTo>
                    <a:pt x="170" y="656"/>
                  </a:lnTo>
                  <a:lnTo>
                    <a:pt x="170" y="656"/>
                  </a:lnTo>
                  <a:lnTo>
                    <a:pt x="170" y="666"/>
                  </a:lnTo>
                  <a:lnTo>
                    <a:pt x="170" y="676"/>
                  </a:lnTo>
                  <a:lnTo>
                    <a:pt x="170" y="676"/>
                  </a:lnTo>
                  <a:lnTo>
                    <a:pt x="170" y="706"/>
                  </a:lnTo>
                  <a:lnTo>
                    <a:pt x="170" y="734"/>
                  </a:lnTo>
                  <a:lnTo>
                    <a:pt x="170" y="734"/>
                  </a:lnTo>
                  <a:lnTo>
                    <a:pt x="170" y="760"/>
                  </a:lnTo>
                  <a:lnTo>
                    <a:pt x="170" y="760"/>
                  </a:lnTo>
                  <a:lnTo>
                    <a:pt x="172" y="772"/>
                  </a:lnTo>
                  <a:lnTo>
                    <a:pt x="174" y="782"/>
                  </a:lnTo>
                  <a:lnTo>
                    <a:pt x="174" y="782"/>
                  </a:lnTo>
                  <a:lnTo>
                    <a:pt x="172" y="792"/>
                  </a:lnTo>
                  <a:lnTo>
                    <a:pt x="170" y="802"/>
                  </a:lnTo>
                  <a:lnTo>
                    <a:pt x="170" y="802"/>
                  </a:lnTo>
                  <a:lnTo>
                    <a:pt x="168" y="814"/>
                  </a:lnTo>
                  <a:lnTo>
                    <a:pt x="164" y="826"/>
                  </a:lnTo>
                  <a:lnTo>
                    <a:pt x="164" y="826"/>
                  </a:lnTo>
                  <a:lnTo>
                    <a:pt x="162" y="830"/>
                  </a:lnTo>
                  <a:lnTo>
                    <a:pt x="164" y="836"/>
                  </a:lnTo>
                  <a:lnTo>
                    <a:pt x="166" y="842"/>
                  </a:lnTo>
                  <a:lnTo>
                    <a:pt x="164" y="848"/>
                  </a:lnTo>
                  <a:lnTo>
                    <a:pt x="164" y="848"/>
                  </a:lnTo>
                  <a:lnTo>
                    <a:pt x="156" y="852"/>
                  </a:lnTo>
                  <a:lnTo>
                    <a:pt x="156" y="852"/>
                  </a:lnTo>
                  <a:lnTo>
                    <a:pt x="152" y="854"/>
                  </a:lnTo>
                  <a:lnTo>
                    <a:pt x="148" y="854"/>
                  </a:lnTo>
                  <a:lnTo>
                    <a:pt x="148" y="854"/>
                  </a:lnTo>
                  <a:lnTo>
                    <a:pt x="146" y="858"/>
                  </a:lnTo>
                  <a:lnTo>
                    <a:pt x="146" y="862"/>
                  </a:lnTo>
                  <a:lnTo>
                    <a:pt x="148" y="868"/>
                  </a:lnTo>
                  <a:lnTo>
                    <a:pt x="146" y="872"/>
                  </a:lnTo>
                  <a:lnTo>
                    <a:pt x="146" y="872"/>
                  </a:lnTo>
                  <a:lnTo>
                    <a:pt x="138" y="876"/>
                  </a:lnTo>
                  <a:lnTo>
                    <a:pt x="130" y="880"/>
                  </a:lnTo>
                  <a:lnTo>
                    <a:pt x="122" y="882"/>
                  </a:lnTo>
                  <a:lnTo>
                    <a:pt x="114" y="882"/>
                  </a:lnTo>
                  <a:lnTo>
                    <a:pt x="114" y="882"/>
                  </a:lnTo>
                  <a:lnTo>
                    <a:pt x="106" y="882"/>
                  </a:lnTo>
                  <a:lnTo>
                    <a:pt x="102" y="878"/>
                  </a:lnTo>
                  <a:lnTo>
                    <a:pt x="98" y="876"/>
                  </a:lnTo>
                  <a:lnTo>
                    <a:pt x="98" y="870"/>
                  </a:lnTo>
                  <a:lnTo>
                    <a:pt x="98" y="860"/>
                  </a:lnTo>
                  <a:lnTo>
                    <a:pt x="102" y="850"/>
                  </a:lnTo>
                  <a:lnTo>
                    <a:pt x="102" y="850"/>
                  </a:lnTo>
                  <a:lnTo>
                    <a:pt x="112" y="836"/>
                  </a:lnTo>
                  <a:lnTo>
                    <a:pt x="116" y="830"/>
                  </a:lnTo>
                  <a:lnTo>
                    <a:pt x="116" y="822"/>
                  </a:lnTo>
                  <a:lnTo>
                    <a:pt x="116" y="822"/>
                  </a:lnTo>
                  <a:lnTo>
                    <a:pt x="116" y="816"/>
                  </a:lnTo>
                  <a:lnTo>
                    <a:pt x="114" y="808"/>
                  </a:lnTo>
                  <a:lnTo>
                    <a:pt x="114" y="808"/>
                  </a:lnTo>
                  <a:lnTo>
                    <a:pt x="112" y="804"/>
                  </a:lnTo>
                  <a:lnTo>
                    <a:pt x="108" y="800"/>
                  </a:lnTo>
                  <a:lnTo>
                    <a:pt x="106" y="796"/>
                  </a:lnTo>
                  <a:lnTo>
                    <a:pt x="108" y="790"/>
                  </a:lnTo>
                  <a:lnTo>
                    <a:pt x="108" y="790"/>
                  </a:lnTo>
                  <a:lnTo>
                    <a:pt x="112" y="782"/>
                  </a:lnTo>
                  <a:lnTo>
                    <a:pt x="116" y="774"/>
                  </a:lnTo>
                  <a:lnTo>
                    <a:pt x="116" y="774"/>
                  </a:lnTo>
                  <a:lnTo>
                    <a:pt x="118" y="772"/>
                  </a:lnTo>
                  <a:lnTo>
                    <a:pt x="118" y="768"/>
                  </a:lnTo>
                  <a:lnTo>
                    <a:pt x="114" y="760"/>
                  </a:lnTo>
                  <a:lnTo>
                    <a:pt x="114" y="760"/>
                  </a:lnTo>
                  <a:lnTo>
                    <a:pt x="110" y="748"/>
                  </a:lnTo>
                  <a:lnTo>
                    <a:pt x="106" y="736"/>
                  </a:lnTo>
                  <a:lnTo>
                    <a:pt x="104" y="722"/>
                  </a:lnTo>
                  <a:lnTo>
                    <a:pt x="104" y="710"/>
                  </a:lnTo>
                  <a:lnTo>
                    <a:pt x="104" y="710"/>
                  </a:lnTo>
                  <a:lnTo>
                    <a:pt x="106" y="684"/>
                  </a:lnTo>
                  <a:lnTo>
                    <a:pt x="108" y="658"/>
                  </a:lnTo>
                  <a:lnTo>
                    <a:pt x="108" y="658"/>
                  </a:lnTo>
                  <a:lnTo>
                    <a:pt x="110" y="630"/>
                  </a:lnTo>
                  <a:lnTo>
                    <a:pt x="110" y="630"/>
                  </a:lnTo>
                  <a:lnTo>
                    <a:pt x="110" y="614"/>
                  </a:lnTo>
                  <a:lnTo>
                    <a:pt x="106" y="600"/>
                  </a:lnTo>
                  <a:lnTo>
                    <a:pt x="106" y="600"/>
                  </a:lnTo>
                  <a:lnTo>
                    <a:pt x="102" y="574"/>
                  </a:lnTo>
                  <a:lnTo>
                    <a:pt x="98" y="548"/>
                  </a:lnTo>
                  <a:lnTo>
                    <a:pt x="94" y="494"/>
                  </a:lnTo>
                  <a:lnTo>
                    <a:pt x="94" y="494"/>
                  </a:lnTo>
                  <a:lnTo>
                    <a:pt x="92" y="490"/>
                  </a:lnTo>
                  <a:lnTo>
                    <a:pt x="90" y="486"/>
                  </a:lnTo>
                  <a:lnTo>
                    <a:pt x="86" y="482"/>
                  </a:lnTo>
                  <a:lnTo>
                    <a:pt x="86" y="478"/>
                  </a:lnTo>
                  <a:lnTo>
                    <a:pt x="86" y="478"/>
                  </a:lnTo>
                  <a:lnTo>
                    <a:pt x="86" y="472"/>
                  </a:lnTo>
                  <a:lnTo>
                    <a:pt x="88" y="466"/>
                  </a:lnTo>
                  <a:lnTo>
                    <a:pt x="90" y="454"/>
                  </a:lnTo>
                  <a:lnTo>
                    <a:pt x="90" y="454"/>
                  </a:lnTo>
                  <a:lnTo>
                    <a:pt x="90" y="444"/>
                  </a:lnTo>
                  <a:lnTo>
                    <a:pt x="92" y="434"/>
                  </a:lnTo>
                  <a:lnTo>
                    <a:pt x="92" y="434"/>
                  </a:lnTo>
                  <a:lnTo>
                    <a:pt x="90" y="432"/>
                  </a:lnTo>
                  <a:lnTo>
                    <a:pt x="88" y="430"/>
                  </a:lnTo>
                  <a:lnTo>
                    <a:pt x="84" y="426"/>
                  </a:lnTo>
                  <a:lnTo>
                    <a:pt x="84" y="426"/>
                  </a:lnTo>
                  <a:lnTo>
                    <a:pt x="78" y="422"/>
                  </a:lnTo>
                  <a:lnTo>
                    <a:pt x="72" y="420"/>
                  </a:lnTo>
                  <a:lnTo>
                    <a:pt x="72" y="420"/>
                  </a:lnTo>
                  <a:lnTo>
                    <a:pt x="64" y="418"/>
                  </a:lnTo>
                  <a:lnTo>
                    <a:pt x="60" y="418"/>
                  </a:lnTo>
                  <a:lnTo>
                    <a:pt x="56" y="420"/>
                  </a:lnTo>
                  <a:lnTo>
                    <a:pt x="56" y="420"/>
                  </a:lnTo>
                  <a:lnTo>
                    <a:pt x="52" y="422"/>
                  </a:lnTo>
                  <a:lnTo>
                    <a:pt x="46" y="420"/>
                  </a:lnTo>
                  <a:lnTo>
                    <a:pt x="44" y="418"/>
                  </a:lnTo>
                  <a:lnTo>
                    <a:pt x="40" y="414"/>
                  </a:lnTo>
                  <a:lnTo>
                    <a:pt x="34" y="406"/>
                  </a:lnTo>
                  <a:lnTo>
                    <a:pt x="30" y="396"/>
                  </a:lnTo>
                  <a:lnTo>
                    <a:pt x="30" y="396"/>
                  </a:lnTo>
                  <a:lnTo>
                    <a:pt x="24" y="384"/>
                  </a:lnTo>
                  <a:lnTo>
                    <a:pt x="20" y="370"/>
                  </a:lnTo>
                  <a:lnTo>
                    <a:pt x="12" y="344"/>
                  </a:lnTo>
                  <a:lnTo>
                    <a:pt x="12" y="344"/>
                  </a:lnTo>
                  <a:lnTo>
                    <a:pt x="8" y="334"/>
                  </a:lnTo>
                  <a:lnTo>
                    <a:pt x="8" y="334"/>
                  </a:lnTo>
                  <a:lnTo>
                    <a:pt x="8" y="330"/>
                  </a:lnTo>
                  <a:lnTo>
                    <a:pt x="6" y="324"/>
                  </a:lnTo>
                  <a:lnTo>
                    <a:pt x="6" y="324"/>
                  </a:lnTo>
                  <a:lnTo>
                    <a:pt x="4" y="320"/>
                  </a:lnTo>
                  <a:lnTo>
                    <a:pt x="2" y="316"/>
                  </a:lnTo>
                  <a:lnTo>
                    <a:pt x="0" y="306"/>
                  </a:lnTo>
                  <a:lnTo>
                    <a:pt x="0" y="306"/>
                  </a:lnTo>
                  <a:lnTo>
                    <a:pt x="2" y="294"/>
                  </a:lnTo>
                  <a:lnTo>
                    <a:pt x="4" y="286"/>
                  </a:lnTo>
                  <a:lnTo>
                    <a:pt x="12" y="268"/>
                  </a:lnTo>
                  <a:lnTo>
                    <a:pt x="20" y="250"/>
                  </a:lnTo>
                  <a:lnTo>
                    <a:pt x="30" y="232"/>
                  </a:lnTo>
                  <a:lnTo>
                    <a:pt x="30" y="232"/>
                  </a:lnTo>
                  <a:lnTo>
                    <a:pt x="34" y="224"/>
                  </a:lnTo>
                  <a:lnTo>
                    <a:pt x="40" y="216"/>
                  </a:lnTo>
                  <a:lnTo>
                    <a:pt x="40" y="216"/>
                  </a:lnTo>
                  <a:lnTo>
                    <a:pt x="46" y="212"/>
                  </a:lnTo>
                  <a:lnTo>
                    <a:pt x="46" y="212"/>
                  </a:lnTo>
                  <a:lnTo>
                    <a:pt x="48" y="208"/>
                  </a:lnTo>
                  <a:lnTo>
                    <a:pt x="48" y="206"/>
                  </a:lnTo>
                  <a:lnTo>
                    <a:pt x="48" y="200"/>
                  </a:lnTo>
                  <a:lnTo>
                    <a:pt x="48" y="200"/>
                  </a:lnTo>
                  <a:lnTo>
                    <a:pt x="54" y="194"/>
                  </a:lnTo>
                  <a:lnTo>
                    <a:pt x="58" y="188"/>
                  </a:lnTo>
                  <a:lnTo>
                    <a:pt x="58" y="188"/>
                  </a:lnTo>
                  <a:lnTo>
                    <a:pt x="58" y="184"/>
                  </a:lnTo>
                  <a:lnTo>
                    <a:pt x="58" y="184"/>
                  </a:lnTo>
                  <a:lnTo>
                    <a:pt x="62" y="182"/>
                  </a:lnTo>
                  <a:lnTo>
                    <a:pt x="62" y="178"/>
                  </a:lnTo>
                  <a:lnTo>
                    <a:pt x="62" y="178"/>
                  </a:lnTo>
                  <a:lnTo>
                    <a:pt x="66" y="172"/>
                  </a:lnTo>
                  <a:lnTo>
                    <a:pt x="68" y="168"/>
                  </a:lnTo>
                  <a:lnTo>
                    <a:pt x="68" y="162"/>
                  </a:lnTo>
                  <a:lnTo>
                    <a:pt x="68" y="162"/>
                  </a:lnTo>
                  <a:lnTo>
                    <a:pt x="70" y="158"/>
                  </a:lnTo>
                  <a:lnTo>
                    <a:pt x="70" y="156"/>
                  </a:lnTo>
                  <a:lnTo>
                    <a:pt x="78" y="152"/>
                  </a:lnTo>
                  <a:lnTo>
                    <a:pt x="78" y="152"/>
                  </a:lnTo>
                  <a:lnTo>
                    <a:pt x="90" y="148"/>
                  </a:lnTo>
                  <a:lnTo>
                    <a:pt x="102" y="144"/>
                  </a:lnTo>
                  <a:lnTo>
                    <a:pt x="128" y="138"/>
                  </a:lnTo>
                  <a:lnTo>
                    <a:pt x="128" y="138"/>
                  </a:lnTo>
                  <a:lnTo>
                    <a:pt x="140" y="134"/>
                  </a:lnTo>
                  <a:lnTo>
                    <a:pt x="150" y="128"/>
                  </a:lnTo>
                  <a:lnTo>
                    <a:pt x="150" y="128"/>
                  </a:lnTo>
                  <a:lnTo>
                    <a:pt x="154" y="126"/>
                  </a:lnTo>
                  <a:lnTo>
                    <a:pt x="156" y="124"/>
                  </a:lnTo>
                  <a:lnTo>
                    <a:pt x="154" y="116"/>
                  </a:lnTo>
                  <a:lnTo>
                    <a:pt x="154" y="116"/>
                  </a:lnTo>
                  <a:lnTo>
                    <a:pt x="152" y="104"/>
                  </a:lnTo>
                  <a:lnTo>
                    <a:pt x="150" y="98"/>
                  </a:lnTo>
                  <a:lnTo>
                    <a:pt x="148" y="94"/>
                  </a:lnTo>
                  <a:lnTo>
                    <a:pt x="148" y="94"/>
                  </a:lnTo>
                  <a:lnTo>
                    <a:pt x="146" y="94"/>
                  </a:lnTo>
                  <a:lnTo>
                    <a:pt x="144" y="94"/>
                  </a:lnTo>
                  <a:lnTo>
                    <a:pt x="144" y="94"/>
                  </a:lnTo>
                  <a:lnTo>
                    <a:pt x="140" y="86"/>
                  </a:lnTo>
                  <a:lnTo>
                    <a:pt x="140" y="78"/>
                  </a:lnTo>
                  <a:lnTo>
                    <a:pt x="140" y="78"/>
                  </a:lnTo>
                  <a:lnTo>
                    <a:pt x="138" y="68"/>
                  </a:lnTo>
                  <a:lnTo>
                    <a:pt x="140" y="64"/>
                  </a:lnTo>
                  <a:lnTo>
                    <a:pt x="142" y="64"/>
                  </a:lnTo>
                  <a:lnTo>
                    <a:pt x="144" y="66"/>
                  </a:lnTo>
                  <a:lnTo>
                    <a:pt x="144" y="66"/>
                  </a:lnTo>
                  <a:lnTo>
                    <a:pt x="142" y="56"/>
                  </a:lnTo>
                  <a:lnTo>
                    <a:pt x="140" y="44"/>
                  </a:lnTo>
                  <a:lnTo>
                    <a:pt x="140" y="44"/>
                  </a:lnTo>
                  <a:lnTo>
                    <a:pt x="142" y="34"/>
                  </a:lnTo>
                  <a:lnTo>
                    <a:pt x="142" y="24"/>
                  </a:lnTo>
                  <a:lnTo>
                    <a:pt x="142" y="24"/>
                  </a:lnTo>
                  <a:lnTo>
                    <a:pt x="144" y="20"/>
                  </a:lnTo>
                  <a:lnTo>
                    <a:pt x="148" y="14"/>
                  </a:lnTo>
                  <a:lnTo>
                    <a:pt x="154" y="12"/>
                  </a:lnTo>
                  <a:lnTo>
                    <a:pt x="158" y="10"/>
                  </a:lnTo>
                  <a:lnTo>
                    <a:pt x="158" y="10"/>
                  </a:lnTo>
                  <a:lnTo>
                    <a:pt x="162" y="8"/>
                  </a:lnTo>
                  <a:lnTo>
                    <a:pt x="168" y="4"/>
                  </a:lnTo>
                  <a:lnTo>
                    <a:pt x="172" y="2"/>
                  </a:lnTo>
                  <a:lnTo>
                    <a:pt x="176" y="0"/>
                  </a:lnTo>
                  <a:lnTo>
                    <a:pt x="176" y="0"/>
                  </a:lnTo>
                  <a:lnTo>
                    <a:pt x="188" y="0"/>
                  </a:lnTo>
                  <a:lnTo>
                    <a:pt x="198" y="2"/>
                  </a:lnTo>
                  <a:lnTo>
                    <a:pt x="208" y="6"/>
                  </a:lnTo>
                  <a:lnTo>
                    <a:pt x="218" y="14"/>
                  </a:lnTo>
                  <a:lnTo>
                    <a:pt x="218" y="14"/>
                  </a:lnTo>
                  <a:lnTo>
                    <a:pt x="222" y="18"/>
                  </a:lnTo>
                  <a:lnTo>
                    <a:pt x="222" y="24"/>
                  </a:lnTo>
                  <a:lnTo>
                    <a:pt x="224" y="36"/>
                  </a:lnTo>
                  <a:lnTo>
                    <a:pt x="224" y="36"/>
                  </a:lnTo>
                  <a:lnTo>
                    <a:pt x="226" y="50"/>
                  </a:lnTo>
                  <a:lnTo>
                    <a:pt x="226" y="56"/>
                  </a:lnTo>
                  <a:lnTo>
                    <a:pt x="224" y="62"/>
                  </a:lnTo>
                  <a:lnTo>
                    <a:pt x="224" y="62"/>
                  </a:lnTo>
                  <a:lnTo>
                    <a:pt x="228" y="60"/>
                  </a:lnTo>
                  <a:lnTo>
                    <a:pt x="230" y="62"/>
                  </a:lnTo>
                  <a:lnTo>
                    <a:pt x="230" y="72"/>
                  </a:lnTo>
                  <a:lnTo>
                    <a:pt x="230" y="72"/>
                  </a:lnTo>
                  <a:lnTo>
                    <a:pt x="230" y="78"/>
                  </a:lnTo>
                  <a:lnTo>
                    <a:pt x="230" y="84"/>
                  </a:lnTo>
                  <a:lnTo>
                    <a:pt x="228" y="88"/>
                  </a:lnTo>
                  <a:lnTo>
                    <a:pt x="222" y="90"/>
                  </a:lnTo>
                  <a:lnTo>
                    <a:pt x="222" y="90"/>
                  </a:lnTo>
                  <a:lnTo>
                    <a:pt x="220" y="106"/>
                  </a:lnTo>
                  <a:lnTo>
                    <a:pt x="220" y="106"/>
                  </a:lnTo>
                  <a:lnTo>
                    <a:pt x="220" y="116"/>
                  </a:lnTo>
                  <a:lnTo>
                    <a:pt x="220" y="120"/>
                  </a:lnTo>
                  <a:lnTo>
                    <a:pt x="224" y="124"/>
                  </a:lnTo>
                  <a:close/>
                  <a:moveTo>
                    <a:pt x="286" y="416"/>
                  </a:moveTo>
                  <a:lnTo>
                    <a:pt x="286" y="416"/>
                  </a:lnTo>
                  <a:lnTo>
                    <a:pt x="288" y="420"/>
                  </a:lnTo>
                  <a:lnTo>
                    <a:pt x="286" y="422"/>
                  </a:lnTo>
                  <a:lnTo>
                    <a:pt x="286" y="422"/>
                  </a:lnTo>
                  <a:lnTo>
                    <a:pt x="284" y="422"/>
                  </a:lnTo>
                  <a:lnTo>
                    <a:pt x="284" y="420"/>
                  </a:lnTo>
                  <a:lnTo>
                    <a:pt x="286" y="416"/>
                  </a:lnTo>
                  <a:close/>
                </a:path>
              </a:pathLst>
            </a:custGeom>
            <a:solidFill>
              <a:srgbClr val="000000"/>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cs typeface="Segoe UI Light" panose="020B0502040204020203" pitchFamily="34" charset="0"/>
              </a:endParaRPr>
            </a:p>
          </p:txBody>
        </p:sp>
        <p:sp>
          <p:nvSpPr>
            <p:cNvPr id="8" name="Freeform 34"/>
            <p:cNvSpPr>
              <a:spLocks/>
            </p:cNvSpPr>
            <p:nvPr/>
          </p:nvSpPr>
          <p:spPr bwMode="auto">
            <a:xfrm>
              <a:off x="4531353" y="2766613"/>
              <a:ext cx="233694" cy="666046"/>
            </a:xfrm>
            <a:custGeom>
              <a:avLst/>
              <a:gdLst/>
              <a:ahLst/>
              <a:cxnLst>
                <a:cxn ang="0">
                  <a:pos x="0" y="8"/>
                </a:cxn>
                <a:cxn ang="0">
                  <a:pos x="4" y="69"/>
                </a:cxn>
                <a:cxn ang="0">
                  <a:pos x="23" y="153"/>
                </a:cxn>
                <a:cxn ang="0">
                  <a:pos x="44" y="76"/>
                </a:cxn>
                <a:cxn ang="0">
                  <a:pos x="56" y="6"/>
                </a:cxn>
                <a:cxn ang="0">
                  <a:pos x="55" y="5"/>
                </a:cxn>
                <a:cxn ang="0">
                  <a:pos x="54" y="3"/>
                </a:cxn>
                <a:cxn ang="0">
                  <a:pos x="43" y="23"/>
                </a:cxn>
                <a:cxn ang="0">
                  <a:pos x="28" y="38"/>
                </a:cxn>
                <a:cxn ang="0">
                  <a:pos x="16" y="20"/>
                </a:cxn>
                <a:cxn ang="0">
                  <a:pos x="3" y="4"/>
                </a:cxn>
                <a:cxn ang="0">
                  <a:pos x="0" y="8"/>
                </a:cxn>
              </a:cxnLst>
              <a:rect l="0" t="0" r="r" b="b"/>
              <a:pathLst>
                <a:path w="57" h="159">
                  <a:moveTo>
                    <a:pt x="0" y="8"/>
                  </a:moveTo>
                  <a:cubicBezTo>
                    <a:pt x="0" y="8"/>
                    <a:pt x="0" y="41"/>
                    <a:pt x="4" y="69"/>
                  </a:cubicBezTo>
                  <a:cubicBezTo>
                    <a:pt x="9" y="97"/>
                    <a:pt x="23" y="148"/>
                    <a:pt x="23" y="153"/>
                  </a:cubicBezTo>
                  <a:cubicBezTo>
                    <a:pt x="24" y="159"/>
                    <a:pt x="41" y="84"/>
                    <a:pt x="44" y="76"/>
                  </a:cubicBezTo>
                  <a:cubicBezTo>
                    <a:pt x="46" y="68"/>
                    <a:pt x="56" y="33"/>
                    <a:pt x="56" y="6"/>
                  </a:cubicBezTo>
                  <a:cubicBezTo>
                    <a:pt x="57" y="4"/>
                    <a:pt x="55" y="5"/>
                    <a:pt x="55" y="5"/>
                  </a:cubicBezTo>
                  <a:cubicBezTo>
                    <a:pt x="54" y="3"/>
                    <a:pt x="54" y="3"/>
                    <a:pt x="54" y="3"/>
                  </a:cubicBezTo>
                  <a:cubicBezTo>
                    <a:pt x="54" y="3"/>
                    <a:pt x="47" y="23"/>
                    <a:pt x="43" y="23"/>
                  </a:cubicBezTo>
                  <a:cubicBezTo>
                    <a:pt x="38" y="24"/>
                    <a:pt x="29" y="33"/>
                    <a:pt x="28" y="38"/>
                  </a:cubicBezTo>
                  <a:cubicBezTo>
                    <a:pt x="28" y="43"/>
                    <a:pt x="28" y="22"/>
                    <a:pt x="16" y="20"/>
                  </a:cubicBezTo>
                  <a:cubicBezTo>
                    <a:pt x="16" y="20"/>
                    <a:pt x="5" y="16"/>
                    <a:pt x="3" y="4"/>
                  </a:cubicBezTo>
                  <a:cubicBezTo>
                    <a:pt x="3" y="0"/>
                    <a:pt x="0" y="8"/>
                    <a:pt x="0" y="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cs typeface="Segoe UI Light" panose="020B0502040204020203" pitchFamily="34" charset="0"/>
              </a:endParaRPr>
            </a:p>
          </p:txBody>
        </p:sp>
      </p:grpSp>
      <p:grpSp>
        <p:nvGrpSpPr>
          <p:cNvPr id="9" name="Group 26"/>
          <p:cNvGrpSpPr/>
          <p:nvPr/>
        </p:nvGrpSpPr>
        <p:grpSpPr>
          <a:xfrm flipH="1">
            <a:off x="6571084" y="2038997"/>
            <a:ext cx="4075146" cy="488257"/>
            <a:chOff x="142456" y="3482176"/>
            <a:chExt cx="4075146" cy="488257"/>
          </a:xfrm>
        </p:grpSpPr>
        <p:grpSp>
          <p:nvGrpSpPr>
            <p:cNvPr id="10" name="Group 19"/>
            <p:cNvGrpSpPr/>
            <p:nvPr/>
          </p:nvGrpSpPr>
          <p:grpSpPr>
            <a:xfrm>
              <a:off x="2103829" y="3505200"/>
              <a:ext cx="2113773" cy="465233"/>
              <a:chOff x="19827" y="2514601"/>
              <a:chExt cx="4171042" cy="918029"/>
            </a:xfrm>
          </p:grpSpPr>
          <p:grpSp>
            <p:nvGrpSpPr>
              <p:cNvPr id="18" name="Group 20"/>
              <p:cNvGrpSpPr/>
              <p:nvPr/>
            </p:nvGrpSpPr>
            <p:grpSpPr>
              <a:xfrm>
                <a:off x="1888314" y="2514601"/>
                <a:ext cx="1711325" cy="918029"/>
                <a:chOff x="2097087" y="2869970"/>
                <a:chExt cx="1711325" cy="918029"/>
              </a:xfrm>
            </p:grpSpPr>
            <p:sp>
              <p:nvSpPr>
                <p:cNvPr id="22" name="Freeform 21"/>
                <p:cNvSpPr>
                  <a:spLocks/>
                </p:cNvSpPr>
                <p:nvPr/>
              </p:nvSpPr>
              <p:spPr bwMode="auto">
                <a:xfrm>
                  <a:off x="2097087" y="3498620"/>
                  <a:ext cx="1711325" cy="289379"/>
                </a:xfrm>
                <a:custGeom>
                  <a:avLst/>
                  <a:gdLst>
                    <a:gd name="T0" fmla="*/ 1012 w 1372"/>
                    <a:gd name="T1" fmla="*/ 104 h 232"/>
                    <a:gd name="T2" fmla="*/ 360 w 1372"/>
                    <a:gd name="T3" fmla="*/ 104 h 232"/>
                    <a:gd name="T4" fmla="*/ 360 w 1372"/>
                    <a:gd name="T5" fmla="*/ 104 h 232"/>
                    <a:gd name="T6" fmla="*/ 330 w 1372"/>
                    <a:gd name="T7" fmla="*/ 102 h 232"/>
                    <a:gd name="T8" fmla="*/ 300 w 1372"/>
                    <a:gd name="T9" fmla="*/ 96 h 232"/>
                    <a:gd name="T10" fmla="*/ 272 w 1372"/>
                    <a:gd name="T11" fmla="*/ 88 h 232"/>
                    <a:gd name="T12" fmla="*/ 246 w 1372"/>
                    <a:gd name="T13" fmla="*/ 76 h 232"/>
                    <a:gd name="T14" fmla="*/ 220 w 1372"/>
                    <a:gd name="T15" fmla="*/ 60 h 232"/>
                    <a:gd name="T16" fmla="*/ 198 w 1372"/>
                    <a:gd name="T17" fmla="*/ 42 h 232"/>
                    <a:gd name="T18" fmla="*/ 178 w 1372"/>
                    <a:gd name="T19" fmla="*/ 22 h 232"/>
                    <a:gd name="T20" fmla="*/ 160 w 1372"/>
                    <a:gd name="T21" fmla="*/ 0 h 232"/>
                    <a:gd name="T22" fmla="*/ 0 w 1372"/>
                    <a:gd name="T23" fmla="*/ 0 h 232"/>
                    <a:gd name="T24" fmla="*/ 0 w 1372"/>
                    <a:gd name="T25" fmla="*/ 0 h 232"/>
                    <a:gd name="T26" fmla="*/ 10 w 1372"/>
                    <a:gd name="T27" fmla="*/ 24 h 232"/>
                    <a:gd name="T28" fmla="*/ 20 w 1372"/>
                    <a:gd name="T29" fmla="*/ 48 h 232"/>
                    <a:gd name="T30" fmla="*/ 32 w 1372"/>
                    <a:gd name="T31" fmla="*/ 72 h 232"/>
                    <a:gd name="T32" fmla="*/ 44 w 1372"/>
                    <a:gd name="T33" fmla="*/ 94 h 232"/>
                    <a:gd name="T34" fmla="*/ 60 w 1372"/>
                    <a:gd name="T35" fmla="*/ 114 h 232"/>
                    <a:gd name="T36" fmla="*/ 74 w 1372"/>
                    <a:gd name="T37" fmla="*/ 132 h 232"/>
                    <a:gd name="T38" fmla="*/ 92 w 1372"/>
                    <a:gd name="T39" fmla="*/ 150 h 232"/>
                    <a:gd name="T40" fmla="*/ 110 w 1372"/>
                    <a:gd name="T41" fmla="*/ 166 h 232"/>
                    <a:gd name="T42" fmla="*/ 128 w 1372"/>
                    <a:gd name="T43" fmla="*/ 182 h 232"/>
                    <a:gd name="T44" fmla="*/ 148 w 1372"/>
                    <a:gd name="T45" fmla="*/ 194 h 232"/>
                    <a:gd name="T46" fmla="*/ 168 w 1372"/>
                    <a:gd name="T47" fmla="*/ 206 h 232"/>
                    <a:gd name="T48" fmla="*/ 190 w 1372"/>
                    <a:gd name="T49" fmla="*/ 216 h 232"/>
                    <a:gd name="T50" fmla="*/ 212 w 1372"/>
                    <a:gd name="T51" fmla="*/ 222 h 232"/>
                    <a:gd name="T52" fmla="*/ 234 w 1372"/>
                    <a:gd name="T53" fmla="*/ 228 h 232"/>
                    <a:gd name="T54" fmla="*/ 256 w 1372"/>
                    <a:gd name="T55" fmla="*/ 232 h 232"/>
                    <a:gd name="T56" fmla="*/ 280 w 1372"/>
                    <a:gd name="T57" fmla="*/ 232 h 232"/>
                    <a:gd name="T58" fmla="*/ 1092 w 1372"/>
                    <a:gd name="T59" fmla="*/ 232 h 232"/>
                    <a:gd name="T60" fmla="*/ 1092 w 1372"/>
                    <a:gd name="T61" fmla="*/ 232 h 232"/>
                    <a:gd name="T62" fmla="*/ 1114 w 1372"/>
                    <a:gd name="T63" fmla="*/ 232 h 232"/>
                    <a:gd name="T64" fmla="*/ 1138 w 1372"/>
                    <a:gd name="T65" fmla="*/ 228 h 232"/>
                    <a:gd name="T66" fmla="*/ 1160 w 1372"/>
                    <a:gd name="T67" fmla="*/ 222 h 232"/>
                    <a:gd name="T68" fmla="*/ 1182 w 1372"/>
                    <a:gd name="T69" fmla="*/ 216 h 232"/>
                    <a:gd name="T70" fmla="*/ 1204 w 1372"/>
                    <a:gd name="T71" fmla="*/ 206 h 232"/>
                    <a:gd name="T72" fmla="*/ 1224 w 1372"/>
                    <a:gd name="T73" fmla="*/ 194 h 232"/>
                    <a:gd name="T74" fmla="*/ 1244 w 1372"/>
                    <a:gd name="T75" fmla="*/ 182 h 232"/>
                    <a:gd name="T76" fmla="*/ 1262 w 1372"/>
                    <a:gd name="T77" fmla="*/ 166 h 232"/>
                    <a:gd name="T78" fmla="*/ 1280 w 1372"/>
                    <a:gd name="T79" fmla="*/ 150 h 232"/>
                    <a:gd name="T80" fmla="*/ 1296 w 1372"/>
                    <a:gd name="T81" fmla="*/ 132 h 232"/>
                    <a:gd name="T82" fmla="*/ 1312 w 1372"/>
                    <a:gd name="T83" fmla="*/ 114 h 232"/>
                    <a:gd name="T84" fmla="*/ 1326 w 1372"/>
                    <a:gd name="T85" fmla="*/ 94 h 232"/>
                    <a:gd name="T86" fmla="*/ 1340 w 1372"/>
                    <a:gd name="T87" fmla="*/ 72 h 232"/>
                    <a:gd name="T88" fmla="*/ 1352 w 1372"/>
                    <a:gd name="T89" fmla="*/ 48 h 232"/>
                    <a:gd name="T90" fmla="*/ 1362 w 1372"/>
                    <a:gd name="T91" fmla="*/ 24 h 232"/>
                    <a:gd name="T92" fmla="*/ 1372 w 1372"/>
                    <a:gd name="T93" fmla="*/ 0 h 232"/>
                    <a:gd name="T94" fmla="*/ 1212 w 1372"/>
                    <a:gd name="T95" fmla="*/ 0 h 232"/>
                    <a:gd name="T96" fmla="*/ 1212 w 1372"/>
                    <a:gd name="T97" fmla="*/ 0 h 232"/>
                    <a:gd name="T98" fmla="*/ 1194 w 1372"/>
                    <a:gd name="T99" fmla="*/ 22 h 232"/>
                    <a:gd name="T100" fmla="*/ 1174 w 1372"/>
                    <a:gd name="T101" fmla="*/ 42 h 232"/>
                    <a:gd name="T102" fmla="*/ 1150 w 1372"/>
                    <a:gd name="T103" fmla="*/ 60 h 232"/>
                    <a:gd name="T104" fmla="*/ 1126 w 1372"/>
                    <a:gd name="T105" fmla="*/ 76 h 232"/>
                    <a:gd name="T106" fmla="*/ 1100 w 1372"/>
                    <a:gd name="T107" fmla="*/ 88 h 232"/>
                    <a:gd name="T108" fmla="*/ 1072 w 1372"/>
                    <a:gd name="T109" fmla="*/ 96 h 232"/>
                    <a:gd name="T110" fmla="*/ 1042 w 1372"/>
                    <a:gd name="T111" fmla="*/ 102 h 232"/>
                    <a:gd name="T112" fmla="*/ 1012 w 1372"/>
                    <a:gd name="T113" fmla="*/ 104 h 232"/>
                    <a:gd name="T114" fmla="*/ 1012 w 1372"/>
                    <a:gd name="T115" fmla="*/ 10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1012" y="104"/>
                      </a:moveTo>
                      <a:lnTo>
                        <a:pt x="360" y="104"/>
                      </a:lnTo>
                      <a:lnTo>
                        <a:pt x="360" y="104"/>
                      </a:lnTo>
                      <a:lnTo>
                        <a:pt x="330" y="102"/>
                      </a:lnTo>
                      <a:lnTo>
                        <a:pt x="300" y="96"/>
                      </a:lnTo>
                      <a:lnTo>
                        <a:pt x="272" y="88"/>
                      </a:lnTo>
                      <a:lnTo>
                        <a:pt x="246" y="76"/>
                      </a:lnTo>
                      <a:lnTo>
                        <a:pt x="220" y="60"/>
                      </a:lnTo>
                      <a:lnTo>
                        <a:pt x="198" y="42"/>
                      </a:lnTo>
                      <a:lnTo>
                        <a:pt x="178" y="22"/>
                      </a:lnTo>
                      <a:lnTo>
                        <a:pt x="160" y="0"/>
                      </a:lnTo>
                      <a:lnTo>
                        <a:pt x="0" y="0"/>
                      </a:lnTo>
                      <a:lnTo>
                        <a:pt x="0" y="0"/>
                      </a:lnTo>
                      <a:lnTo>
                        <a:pt x="10" y="24"/>
                      </a:lnTo>
                      <a:lnTo>
                        <a:pt x="20" y="48"/>
                      </a:lnTo>
                      <a:lnTo>
                        <a:pt x="32" y="72"/>
                      </a:lnTo>
                      <a:lnTo>
                        <a:pt x="44" y="94"/>
                      </a:lnTo>
                      <a:lnTo>
                        <a:pt x="60" y="114"/>
                      </a:lnTo>
                      <a:lnTo>
                        <a:pt x="74" y="132"/>
                      </a:lnTo>
                      <a:lnTo>
                        <a:pt x="92" y="150"/>
                      </a:lnTo>
                      <a:lnTo>
                        <a:pt x="110" y="166"/>
                      </a:lnTo>
                      <a:lnTo>
                        <a:pt x="128" y="182"/>
                      </a:lnTo>
                      <a:lnTo>
                        <a:pt x="148" y="194"/>
                      </a:lnTo>
                      <a:lnTo>
                        <a:pt x="168" y="206"/>
                      </a:lnTo>
                      <a:lnTo>
                        <a:pt x="190" y="216"/>
                      </a:lnTo>
                      <a:lnTo>
                        <a:pt x="212" y="222"/>
                      </a:lnTo>
                      <a:lnTo>
                        <a:pt x="234" y="228"/>
                      </a:lnTo>
                      <a:lnTo>
                        <a:pt x="256" y="232"/>
                      </a:lnTo>
                      <a:lnTo>
                        <a:pt x="280" y="232"/>
                      </a:lnTo>
                      <a:lnTo>
                        <a:pt x="1092" y="232"/>
                      </a:lnTo>
                      <a:lnTo>
                        <a:pt x="1092" y="232"/>
                      </a:lnTo>
                      <a:lnTo>
                        <a:pt x="1114" y="232"/>
                      </a:lnTo>
                      <a:lnTo>
                        <a:pt x="1138" y="228"/>
                      </a:lnTo>
                      <a:lnTo>
                        <a:pt x="1160" y="222"/>
                      </a:lnTo>
                      <a:lnTo>
                        <a:pt x="1182" y="216"/>
                      </a:lnTo>
                      <a:lnTo>
                        <a:pt x="1204" y="206"/>
                      </a:lnTo>
                      <a:lnTo>
                        <a:pt x="1224" y="194"/>
                      </a:lnTo>
                      <a:lnTo>
                        <a:pt x="1244" y="182"/>
                      </a:lnTo>
                      <a:lnTo>
                        <a:pt x="1262" y="166"/>
                      </a:lnTo>
                      <a:lnTo>
                        <a:pt x="1280" y="150"/>
                      </a:lnTo>
                      <a:lnTo>
                        <a:pt x="1296" y="132"/>
                      </a:lnTo>
                      <a:lnTo>
                        <a:pt x="1312" y="114"/>
                      </a:lnTo>
                      <a:lnTo>
                        <a:pt x="1326" y="94"/>
                      </a:lnTo>
                      <a:lnTo>
                        <a:pt x="1340" y="72"/>
                      </a:lnTo>
                      <a:lnTo>
                        <a:pt x="1352" y="48"/>
                      </a:lnTo>
                      <a:lnTo>
                        <a:pt x="1362" y="24"/>
                      </a:lnTo>
                      <a:lnTo>
                        <a:pt x="1372" y="0"/>
                      </a:lnTo>
                      <a:lnTo>
                        <a:pt x="1212" y="0"/>
                      </a:lnTo>
                      <a:lnTo>
                        <a:pt x="1212" y="0"/>
                      </a:lnTo>
                      <a:lnTo>
                        <a:pt x="1194" y="22"/>
                      </a:lnTo>
                      <a:lnTo>
                        <a:pt x="1174" y="42"/>
                      </a:lnTo>
                      <a:lnTo>
                        <a:pt x="1150" y="60"/>
                      </a:lnTo>
                      <a:lnTo>
                        <a:pt x="1126" y="76"/>
                      </a:lnTo>
                      <a:lnTo>
                        <a:pt x="1100" y="88"/>
                      </a:lnTo>
                      <a:lnTo>
                        <a:pt x="1072" y="96"/>
                      </a:lnTo>
                      <a:lnTo>
                        <a:pt x="1042" y="102"/>
                      </a:lnTo>
                      <a:lnTo>
                        <a:pt x="1012" y="104"/>
                      </a:lnTo>
                      <a:lnTo>
                        <a:pt x="1012" y="104"/>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23" name="Freeform 22"/>
                <p:cNvSpPr>
                  <a:spLocks/>
                </p:cNvSpPr>
                <p:nvPr/>
              </p:nvSpPr>
              <p:spPr bwMode="auto">
                <a:xfrm>
                  <a:off x="2097087" y="2869970"/>
                  <a:ext cx="1711325" cy="289379"/>
                </a:xfrm>
                <a:custGeom>
                  <a:avLst/>
                  <a:gdLst>
                    <a:gd name="T0" fmla="*/ 360 w 1372"/>
                    <a:gd name="T1" fmla="*/ 128 h 232"/>
                    <a:gd name="T2" fmla="*/ 1012 w 1372"/>
                    <a:gd name="T3" fmla="*/ 128 h 232"/>
                    <a:gd name="T4" fmla="*/ 1012 w 1372"/>
                    <a:gd name="T5" fmla="*/ 128 h 232"/>
                    <a:gd name="T6" fmla="*/ 1042 w 1372"/>
                    <a:gd name="T7" fmla="*/ 130 h 232"/>
                    <a:gd name="T8" fmla="*/ 1072 w 1372"/>
                    <a:gd name="T9" fmla="*/ 136 h 232"/>
                    <a:gd name="T10" fmla="*/ 1100 w 1372"/>
                    <a:gd name="T11" fmla="*/ 144 h 232"/>
                    <a:gd name="T12" fmla="*/ 1126 w 1372"/>
                    <a:gd name="T13" fmla="*/ 156 h 232"/>
                    <a:gd name="T14" fmla="*/ 1150 w 1372"/>
                    <a:gd name="T15" fmla="*/ 172 h 232"/>
                    <a:gd name="T16" fmla="*/ 1174 w 1372"/>
                    <a:gd name="T17" fmla="*/ 190 h 232"/>
                    <a:gd name="T18" fmla="*/ 1194 w 1372"/>
                    <a:gd name="T19" fmla="*/ 210 h 232"/>
                    <a:gd name="T20" fmla="*/ 1212 w 1372"/>
                    <a:gd name="T21" fmla="*/ 232 h 232"/>
                    <a:gd name="T22" fmla="*/ 1372 w 1372"/>
                    <a:gd name="T23" fmla="*/ 232 h 232"/>
                    <a:gd name="T24" fmla="*/ 1372 w 1372"/>
                    <a:gd name="T25" fmla="*/ 232 h 232"/>
                    <a:gd name="T26" fmla="*/ 1362 w 1372"/>
                    <a:gd name="T27" fmla="*/ 208 h 232"/>
                    <a:gd name="T28" fmla="*/ 1352 w 1372"/>
                    <a:gd name="T29" fmla="*/ 184 h 232"/>
                    <a:gd name="T30" fmla="*/ 1340 w 1372"/>
                    <a:gd name="T31" fmla="*/ 160 h 232"/>
                    <a:gd name="T32" fmla="*/ 1326 w 1372"/>
                    <a:gd name="T33" fmla="*/ 138 h 232"/>
                    <a:gd name="T34" fmla="*/ 1312 w 1372"/>
                    <a:gd name="T35" fmla="*/ 118 h 232"/>
                    <a:gd name="T36" fmla="*/ 1296 w 1372"/>
                    <a:gd name="T37" fmla="*/ 100 h 232"/>
                    <a:gd name="T38" fmla="*/ 1280 w 1372"/>
                    <a:gd name="T39" fmla="*/ 82 h 232"/>
                    <a:gd name="T40" fmla="*/ 1262 w 1372"/>
                    <a:gd name="T41" fmla="*/ 66 h 232"/>
                    <a:gd name="T42" fmla="*/ 1244 w 1372"/>
                    <a:gd name="T43" fmla="*/ 50 h 232"/>
                    <a:gd name="T44" fmla="*/ 1224 w 1372"/>
                    <a:gd name="T45" fmla="*/ 38 h 232"/>
                    <a:gd name="T46" fmla="*/ 1204 w 1372"/>
                    <a:gd name="T47" fmla="*/ 26 h 232"/>
                    <a:gd name="T48" fmla="*/ 1182 w 1372"/>
                    <a:gd name="T49" fmla="*/ 16 h 232"/>
                    <a:gd name="T50" fmla="*/ 1160 w 1372"/>
                    <a:gd name="T51" fmla="*/ 10 h 232"/>
                    <a:gd name="T52" fmla="*/ 1138 w 1372"/>
                    <a:gd name="T53" fmla="*/ 4 h 232"/>
                    <a:gd name="T54" fmla="*/ 1114 w 1372"/>
                    <a:gd name="T55" fmla="*/ 0 h 232"/>
                    <a:gd name="T56" fmla="*/ 1092 w 1372"/>
                    <a:gd name="T57" fmla="*/ 0 h 232"/>
                    <a:gd name="T58" fmla="*/ 280 w 1372"/>
                    <a:gd name="T59" fmla="*/ 0 h 232"/>
                    <a:gd name="T60" fmla="*/ 280 w 1372"/>
                    <a:gd name="T61" fmla="*/ 0 h 232"/>
                    <a:gd name="T62" fmla="*/ 256 w 1372"/>
                    <a:gd name="T63" fmla="*/ 0 h 232"/>
                    <a:gd name="T64" fmla="*/ 234 w 1372"/>
                    <a:gd name="T65" fmla="*/ 4 h 232"/>
                    <a:gd name="T66" fmla="*/ 212 w 1372"/>
                    <a:gd name="T67" fmla="*/ 10 h 232"/>
                    <a:gd name="T68" fmla="*/ 190 w 1372"/>
                    <a:gd name="T69" fmla="*/ 16 h 232"/>
                    <a:gd name="T70" fmla="*/ 168 w 1372"/>
                    <a:gd name="T71" fmla="*/ 26 h 232"/>
                    <a:gd name="T72" fmla="*/ 148 w 1372"/>
                    <a:gd name="T73" fmla="*/ 38 h 232"/>
                    <a:gd name="T74" fmla="*/ 128 w 1372"/>
                    <a:gd name="T75" fmla="*/ 50 h 232"/>
                    <a:gd name="T76" fmla="*/ 110 w 1372"/>
                    <a:gd name="T77" fmla="*/ 66 h 232"/>
                    <a:gd name="T78" fmla="*/ 92 w 1372"/>
                    <a:gd name="T79" fmla="*/ 82 h 232"/>
                    <a:gd name="T80" fmla="*/ 74 w 1372"/>
                    <a:gd name="T81" fmla="*/ 100 h 232"/>
                    <a:gd name="T82" fmla="*/ 60 w 1372"/>
                    <a:gd name="T83" fmla="*/ 118 h 232"/>
                    <a:gd name="T84" fmla="*/ 44 w 1372"/>
                    <a:gd name="T85" fmla="*/ 138 h 232"/>
                    <a:gd name="T86" fmla="*/ 32 w 1372"/>
                    <a:gd name="T87" fmla="*/ 160 h 232"/>
                    <a:gd name="T88" fmla="*/ 20 w 1372"/>
                    <a:gd name="T89" fmla="*/ 184 h 232"/>
                    <a:gd name="T90" fmla="*/ 10 w 1372"/>
                    <a:gd name="T91" fmla="*/ 208 h 232"/>
                    <a:gd name="T92" fmla="*/ 0 w 1372"/>
                    <a:gd name="T93" fmla="*/ 232 h 232"/>
                    <a:gd name="T94" fmla="*/ 160 w 1372"/>
                    <a:gd name="T95" fmla="*/ 232 h 232"/>
                    <a:gd name="T96" fmla="*/ 160 w 1372"/>
                    <a:gd name="T97" fmla="*/ 232 h 232"/>
                    <a:gd name="T98" fmla="*/ 178 w 1372"/>
                    <a:gd name="T99" fmla="*/ 210 h 232"/>
                    <a:gd name="T100" fmla="*/ 198 w 1372"/>
                    <a:gd name="T101" fmla="*/ 190 h 232"/>
                    <a:gd name="T102" fmla="*/ 220 w 1372"/>
                    <a:gd name="T103" fmla="*/ 172 h 232"/>
                    <a:gd name="T104" fmla="*/ 246 w 1372"/>
                    <a:gd name="T105" fmla="*/ 156 h 232"/>
                    <a:gd name="T106" fmla="*/ 272 w 1372"/>
                    <a:gd name="T107" fmla="*/ 144 h 232"/>
                    <a:gd name="T108" fmla="*/ 300 w 1372"/>
                    <a:gd name="T109" fmla="*/ 136 h 232"/>
                    <a:gd name="T110" fmla="*/ 330 w 1372"/>
                    <a:gd name="T111" fmla="*/ 130 h 232"/>
                    <a:gd name="T112" fmla="*/ 360 w 1372"/>
                    <a:gd name="T113" fmla="*/ 128 h 232"/>
                    <a:gd name="T114" fmla="*/ 360 w 1372"/>
                    <a:gd name="T115" fmla="*/ 1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360" y="128"/>
                      </a:moveTo>
                      <a:lnTo>
                        <a:pt x="1012" y="128"/>
                      </a:lnTo>
                      <a:lnTo>
                        <a:pt x="1012" y="128"/>
                      </a:lnTo>
                      <a:lnTo>
                        <a:pt x="1042" y="130"/>
                      </a:lnTo>
                      <a:lnTo>
                        <a:pt x="1072" y="136"/>
                      </a:lnTo>
                      <a:lnTo>
                        <a:pt x="1100" y="144"/>
                      </a:lnTo>
                      <a:lnTo>
                        <a:pt x="1126" y="156"/>
                      </a:lnTo>
                      <a:lnTo>
                        <a:pt x="1150" y="172"/>
                      </a:lnTo>
                      <a:lnTo>
                        <a:pt x="1174" y="190"/>
                      </a:lnTo>
                      <a:lnTo>
                        <a:pt x="1194" y="210"/>
                      </a:lnTo>
                      <a:lnTo>
                        <a:pt x="1212" y="232"/>
                      </a:lnTo>
                      <a:lnTo>
                        <a:pt x="1372" y="232"/>
                      </a:lnTo>
                      <a:lnTo>
                        <a:pt x="1372" y="232"/>
                      </a:lnTo>
                      <a:lnTo>
                        <a:pt x="1362" y="208"/>
                      </a:lnTo>
                      <a:lnTo>
                        <a:pt x="1352" y="184"/>
                      </a:lnTo>
                      <a:lnTo>
                        <a:pt x="1340" y="160"/>
                      </a:lnTo>
                      <a:lnTo>
                        <a:pt x="1326" y="138"/>
                      </a:lnTo>
                      <a:lnTo>
                        <a:pt x="1312" y="118"/>
                      </a:lnTo>
                      <a:lnTo>
                        <a:pt x="1296" y="100"/>
                      </a:lnTo>
                      <a:lnTo>
                        <a:pt x="1280" y="82"/>
                      </a:lnTo>
                      <a:lnTo>
                        <a:pt x="1262" y="66"/>
                      </a:lnTo>
                      <a:lnTo>
                        <a:pt x="1244" y="50"/>
                      </a:lnTo>
                      <a:lnTo>
                        <a:pt x="1224" y="38"/>
                      </a:lnTo>
                      <a:lnTo>
                        <a:pt x="1204" y="26"/>
                      </a:lnTo>
                      <a:lnTo>
                        <a:pt x="1182" y="16"/>
                      </a:lnTo>
                      <a:lnTo>
                        <a:pt x="1160" y="10"/>
                      </a:lnTo>
                      <a:lnTo>
                        <a:pt x="1138" y="4"/>
                      </a:lnTo>
                      <a:lnTo>
                        <a:pt x="1114" y="0"/>
                      </a:lnTo>
                      <a:lnTo>
                        <a:pt x="1092" y="0"/>
                      </a:lnTo>
                      <a:lnTo>
                        <a:pt x="280" y="0"/>
                      </a:lnTo>
                      <a:lnTo>
                        <a:pt x="280" y="0"/>
                      </a:lnTo>
                      <a:lnTo>
                        <a:pt x="256" y="0"/>
                      </a:lnTo>
                      <a:lnTo>
                        <a:pt x="234" y="4"/>
                      </a:lnTo>
                      <a:lnTo>
                        <a:pt x="212" y="10"/>
                      </a:lnTo>
                      <a:lnTo>
                        <a:pt x="190" y="16"/>
                      </a:lnTo>
                      <a:lnTo>
                        <a:pt x="168" y="26"/>
                      </a:lnTo>
                      <a:lnTo>
                        <a:pt x="148" y="38"/>
                      </a:lnTo>
                      <a:lnTo>
                        <a:pt x="128" y="50"/>
                      </a:lnTo>
                      <a:lnTo>
                        <a:pt x="110" y="66"/>
                      </a:lnTo>
                      <a:lnTo>
                        <a:pt x="92" y="82"/>
                      </a:lnTo>
                      <a:lnTo>
                        <a:pt x="74" y="100"/>
                      </a:lnTo>
                      <a:lnTo>
                        <a:pt x="60" y="118"/>
                      </a:lnTo>
                      <a:lnTo>
                        <a:pt x="44" y="138"/>
                      </a:lnTo>
                      <a:lnTo>
                        <a:pt x="32" y="160"/>
                      </a:lnTo>
                      <a:lnTo>
                        <a:pt x="20" y="184"/>
                      </a:lnTo>
                      <a:lnTo>
                        <a:pt x="10" y="208"/>
                      </a:lnTo>
                      <a:lnTo>
                        <a:pt x="0" y="232"/>
                      </a:lnTo>
                      <a:lnTo>
                        <a:pt x="160" y="232"/>
                      </a:lnTo>
                      <a:lnTo>
                        <a:pt x="160" y="232"/>
                      </a:lnTo>
                      <a:lnTo>
                        <a:pt x="178" y="210"/>
                      </a:lnTo>
                      <a:lnTo>
                        <a:pt x="198" y="190"/>
                      </a:lnTo>
                      <a:lnTo>
                        <a:pt x="220" y="172"/>
                      </a:lnTo>
                      <a:lnTo>
                        <a:pt x="246" y="156"/>
                      </a:lnTo>
                      <a:lnTo>
                        <a:pt x="272" y="144"/>
                      </a:lnTo>
                      <a:lnTo>
                        <a:pt x="300" y="136"/>
                      </a:lnTo>
                      <a:lnTo>
                        <a:pt x="330" y="130"/>
                      </a:lnTo>
                      <a:lnTo>
                        <a:pt x="360" y="128"/>
                      </a:lnTo>
                      <a:lnTo>
                        <a:pt x="360" y="12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sp>
            <p:nvSpPr>
              <p:cNvPr id="19" name="Freeform 18"/>
              <p:cNvSpPr>
                <a:spLocks/>
              </p:cNvSpPr>
              <p:nvPr/>
            </p:nvSpPr>
            <p:spPr bwMode="auto">
              <a:xfrm>
                <a:off x="19827" y="2514601"/>
                <a:ext cx="1733777" cy="918029"/>
              </a:xfrm>
              <a:custGeom>
                <a:avLst/>
                <a:gdLst>
                  <a:gd name="T0" fmla="*/ 380 w 1390"/>
                  <a:gd name="T1" fmla="*/ 608 h 736"/>
                  <a:gd name="T2" fmla="*/ 308 w 1390"/>
                  <a:gd name="T3" fmla="*/ 598 h 736"/>
                  <a:gd name="T4" fmla="*/ 244 w 1390"/>
                  <a:gd name="T5" fmla="*/ 568 h 736"/>
                  <a:gd name="T6" fmla="*/ 194 w 1390"/>
                  <a:gd name="T7" fmla="*/ 520 h 736"/>
                  <a:gd name="T8" fmla="*/ 156 w 1390"/>
                  <a:gd name="T9" fmla="*/ 462 h 736"/>
                  <a:gd name="T10" fmla="*/ 140 w 1390"/>
                  <a:gd name="T11" fmla="*/ 392 h 736"/>
                  <a:gd name="T12" fmla="*/ 140 w 1390"/>
                  <a:gd name="T13" fmla="*/ 344 h 736"/>
                  <a:gd name="T14" fmla="*/ 156 w 1390"/>
                  <a:gd name="T15" fmla="*/ 274 h 736"/>
                  <a:gd name="T16" fmla="*/ 194 w 1390"/>
                  <a:gd name="T17" fmla="*/ 216 h 736"/>
                  <a:gd name="T18" fmla="*/ 244 w 1390"/>
                  <a:gd name="T19" fmla="*/ 168 h 736"/>
                  <a:gd name="T20" fmla="*/ 308 w 1390"/>
                  <a:gd name="T21" fmla="*/ 138 h 736"/>
                  <a:gd name="T22" fmla="*/ 380 w 1390"/>
                  <a:gd name="T23" fmla="*/ 128 h 736"/>
                  <a:gd name="T24" fmla="*/ 1062 w 1390"/>
                  <a:gd name="T25" fmla="*/ 130 h 736"/>
                  <a:gd name="T26" fmla="*/ 1146 w 1390"/>
                  <a:gd name="T27" fmla="*/ 156 h 736"/>
                  <a:gd name="T28" fmla="*/ 1214 w 1390"/>
                  <a:gd name="T29" fmla="*/ 210 h 736"/>
                  <a:gd name="T30" fmla="*/ 1390 w 1390"/>
                  <a:gd name="T31" fmla="*/ 232 h 736"/>
                  <a:gd name="T32" fmla="*/ 1360 w 1390"/>
                  <a:gd name="T33" fmla="*/ 160 h 736"/>
                  <a:gd name="T34" fmla="*/ 1316 w 1390"/>
                  <a:gd name="T35" fmla="*/ 100 h 736"/>
                  <a:gd name="T36" fmla="*/ 1264 w 1390"/>
                  <a:gd name="T37" fmla="*/ 50 h 736"/>
                  <a:gd name="T38" fmla="*/ 1202 w 1390"/>
                  <a:gd name="T39" fmla="*/ 16 h 736"/>
                  <a:gd name="T40" fmla="*/ 1134 w 1390"/>
                  <a:gd name="T41" fmla="*/ 0 h 736"/>
                  <a:gd name="T42" fmla="*/ 300 w 1390"/>
                  <a:gd name="T43" fmla="*/ 0 h 736"/>
                  <a:gd name="T44" fmla="*/ 210 w 1390"/>
                  <a:gd name="T45" fmla="*/ 16 h 736"/>
                  <a:gd name="T46" fmla="*/ 132 w 1390"/>
                  <a:gd name="T47" fmla="*/ 62 h 736"/>
                  <a:gd name="T48" fmla="*/ 68 w 1390"/>
                  <a:gd name="T49" fmla="*/ 134 h 736"/>
                  <a:gd name="T50" fmla="*/ 22 w 1390"/>
                  <a:gd name="T51" fmla="*/ 224 h 736"/>
                  <a:gd name="T52" fmla="*/ 0 w 1390"/>
                  <a:gd name="T53" fmla="*/ 330 h 736"/>
                  <a:gd name="T54" fmla="*/ 0 w 1390"/>
                  <a:gd name="T55" fmla="*/ 406 h 736"/>
                  <a:gd name="T56" fmla="*/ 22 w 1390"/>
                  <a:gd name="T57" fmla="*/ 512 h 736"/>
                  <a:gd name="T58" fmla="*/ 68 w 1390"/>
                  <a:gd name="T59" fmla="*/ 602 h 736"/>
                  <a:gd name="T60" fmla="*/ 132 w 1390"/>
                  <a:gd name="T61" fmla="*/ 674 h 736"/>
                  <a:gd name="T62" fmla="*/ 210 w 1390"/>
                  <a:gd name="T63" fmla="*/ 720 h 736"/>
                  <a:gd name="T64" fmla="*/ 300 w 1390"/>
                  <a:gd name="T65" fmla="*/ 736 h 736"/>
                  <a:gd name="T66" fmla="*/ 1134 w 1390"/>
                  <a:gd name="T67" fmla="*/ 736 h 736"/>
                  <a:gd name="T68" fmla="*/ 1202 w 1390"/>
                  <a:gd name="T69" fmla="*/ 720 h 736"/>
                  <a:gd name="T70" fmla="*/ 1264 w 1390"/>
                  <a:gd name="T71" fmla="*/ 686 h 736"/>
                  <a:gd name="T72" fmla="*/ 1316 w 1390"/>
                  <a:gd name="T73" fmla="*/ 636 h 736"/>
                  <a:gd name="T74" fmla="*/ 1360 w 1390"/>
                  <a:gd name="T75" fmla="*/ 576 h 736"/>
                  <a:gd name="T76" fmla="*/ 1390 w 1390"/>
                  <a:gd name="T77" fmla="*/ 504 h 736"/>
                  <a:gd name="T78" fmla="*/ 1214 w 1390"/>
                  <a:gd name="T79" fmla="*/ 526 h 736"/>
                  <a:gd name="T80" fmla="*/ 1146 w 1390"/>
                  <a:gd name="T81" fmla="*/ 580 h 736"/>
                  <a:gd name="T82" fmla="*/ 1062 w 1390"/>
                  <a:gd name="T83" fmla="*/ 60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0" h="736">
                    <a:moveTo>
                      <a:pt x="1032" y="608"/>
                    </a:moveTo>
                    <a:lnTo>
                      <a:pt x="380" y="608"/>
                    </a:lnTo>
                    <a:lnTo>
                      <a:pt x="380" y="608"/>
                    </a:lnTo>
                    <a:lnTo>
                      <a:pt x="356" y="606"/>
                    </a:lnTo>
                    <a:lnTo>
                      <a:pt x="332" y="604"/>
                    </a:lnTo>
                    <a:lnTo>
                      <a:pt x="308" y="598"/>
                    </a:lnTo>
                    <a:lnTo>
                      <a:pt x="286" y="590"/>
                    </a:lnTo>
                    <a:lnTo>
                      <a:pt x="264" y="580"/>
                    </a:lnTo>
                    <a:lnTo>
                      <a:pt x="244" y="568"/>
                    </a:lnTo>
                    <a:lnTo>
                      <a:pt x="226" y="554"/>
                    </a:lnTo>
                    <a:lnTo>
                      <a:pt x="208" y="538"/>
                    </a:lnTo>
                    <a:lnTo>
                      <a:pt x="194" y="520"/>
                    </a:lnTo>
                    <a:lnTo>
                      <a:pt x="180" y="502"/>
                    </a:lnTo>
                    <a:lnTo>
                      <a:pt x="168" y="482"/>
                    </a:lnTo>
                    <a:lnTo>
                      <a:pt x="156" y="462"/>
                    </a:lnTo>
                    <a:lnTo>
                      <a:pt x="148" y="440"/>
                    </a:lnTo>
                    <a:lnTo>
                      <a:pt x="142" y="416"/>
                    </a:lnTo>
                    <a:lnTo>
                      <a:pt x="140" y="392"/>
                    </a:lnTo>
                    <a:lnTo>
                      <a:pt x="138" y="368"/>
                    </a:lnTo>
                    <a:lnTo>
                      <a:pt x="138" y="368"/>
                    </a:lnTo>
                    <a:lnTo>
                      <a:pt x="140" y="344"/>
                    </a:lnTo>
                    <a:lnTo>
                      <a:pt x="142" y="320"/>
                    </a:lnTo>
                    <a:lnTo>
                      <a:pt x="148" y="296"/>
                    </a:lnTo>
                    <a:lnTo>
                      <a:pt x="156" y="274"/>
                    </a:lnTo>
                    <a:lnTo>
                      <a:pt x="168" y="254"/>
                    </a:lnTo>
                    <a:lnTo>
                      <a:pt x="180" y="234"/>
                    </a:lnTo>
                    <a:lnTo>
                      <a:pt x="194" y="216"/>
                    </a:lnTo>
                    <a:lnTo>
                      <a:pt x="208" y="198"/>
                    </a:lnTo>
                    <a:lnTo>
                      <a:pt x="226" y="182"/>
                    </a:lnTo>
                    <a:lnTo>
                      <a:pt x="244" y="168"/>
                    </a:lnTo>
                    <a:lnTo>
                      <a:pt x="264" y="156"/>
                    </a:lnTo>
                    <a:lnTo>
                      <a:pt x="286" y="146"/>
                    </a:lnTo>
                    <a:lnTo>
                      <a:pt x="308" y="138"/>
                    </a:lnTo>
                    <a:lnTo>
                      <a:pt x="332" y="132"/>
                    </a:lnTo>
                    <a:lnTo>
                      <a:pt x="356" y="130"/>
                    </a:lnTo>
                    <a:lnTo>
                      <a:pt x="380" y="128"/>
                    </a:lnTo>
                    <a:lnTo>
                      <a:pt x="1032" y="128"/>
                    </a:lnTo>
                    <a:lnTo>
                      <a:pt x="1032" y="128"/>
                    </a:lnTo>
                    <a:lnTo>
                      <a:pt x="1062" y="130"/>
                    </a:lnTo>
                    <a:lnTo>
                      <a:pt x="1092" y="136"/>
                    </a:lnTo>
                    <a:lnTo>
                      <a:pt x="1120" y="144"/>
                    </a:lnTo>
                    <a:lnTo>
                      <a:pt x="1146" y="156"/>
                    </a:lnTo>
                    <a:lnTo>
                      <a:pt x="1170" y="172"/>
                    </a:lnTo>
                    <a:lnTo>
                      <a:pt x="1194" y="190"/>
                    </a:lnTo>
                    <a:lnTo>
                      <a:pt x="1214" y="210"/>
                    </a:lnTo>
                    <a:lnTo>
                      <a:pt x="1232" y="232"/>
                    </a:lnTo>
                    <a:lnTo>
                      <a:pt x="1390" y="232"/>
                    </a:lnTo>
                    <a:lnTo>
                      <a:pt x="1390" y="232"/>
                    </a:lnTo>
                    <a:lnTo>
                      <a:pt x="1382" y="208"/>
                    </a:lnTo>
                    <a:lnTo>
                      <a:pt x="1372" y="184"/>
                    </a:lnTo>
                    <a:lnTo>
                      <a:pt x="1360" y="160"/>
                    </a:lnTo>
                    <a:lnTo>
                      <a:pt x="1346" y="138"/>
                    </a:lnTo>
                    <a:lnTo>
                      <a:pt x="1332" y="118"/>
                    </a:lnTo>
                    <a:lnTo>
                      <a:pt x="1316" y="100"/>
                    </a:lnTo>
                    <a:lnTo>
                      <a:pt x="1300" y="82"/>
                    </a:lnTo>
                    <a:lnTo>
                      <a:pt x="1282" y="66"/>
                    </a:lnTo>
                    <a:lnTo>
                      <a:pt x="1264" y="50"/>
                    </a:lnTo>
                    <a:lnTo>
                      <a:pt x="1244" y="38"/>
                    </a:lnTo>
                    <a:lnTo>
                      <a:pt x="1224" y="26"/>
                    </a:lnTo>
                    <a:lnTo>
                      <a:pt x="1202" y="16"/>
                    </a:lnTo>
                    <a:lnTo>
                      <a:pt x="1180" y="10"/>
                    </a:lnTo>
                    <a:lnTo>
                      <a:pt x="1158" y="4"/>
                    </a:lnTo>
                    <a:lnTo>
                      <a:pt x="1134" y="0"/>
                    </a:lnTo>
                    <a:lnTo>
                      <a:pt x="1110" y="0"/>
                    </a:lnTo>
                    <a:lnTo>
                      <a:pt x="300" y="0"/>
                    </a:lnTo>
                    <a:lnTo>
                      <a:pt x="300" y="0"/>
                    </a:lnTo>
                    <a:lnTo>
                      <a:pt x="270" y="2"/>
                    </a:lnTo>
                    <a:lnTo>
                      <a:pt x="240" y="8"/>
                    </a:lnTo>
                    <a:lnTo>
                      <a:pt x="210" y="16"/>
                    </a:lnTo>
                    <a:lnTo>
                      <a:pt x="182" y="28"/>
                    </a:lnTo>
                    <a:lnTo>
                      <a:pt x="156" y="44"/>
                    </a:lnTo>
                    <a:lnTo>
                      <a:pt x="132" y="62"/>
                    </a:lnTo>
                    <a:lnTo>
                      <a:pt x="108" y="84"/>
                    </a:lnTo>
                    <a:lnTo>
                      <a:pt x="88" y="108"/>
                    </a:lnTo>
                    <a:lnTo>
                      <a:pt x="68" y="134"/>
                    </a:lnTo>
                    <a:lnTo>
                      <a:pt x="50" y="162"/>
                    </a:lnTo>
                    <a:lnTo>
                      <a:pt x="36" y="192"/>
                    </a:lnTo>
                    <a:lnTo>
                      <a:pt x="22" y="224"/>
                    </a:lnTo>
                    <a:lnTo>
                      <a:pt x="12" y="258"/>
                    </a:lnTo>
                    <a:lnTo>
                      <a:pt x="6" y="294"/>
                    </a:lnTo>
                    <a:lnTo>
                      <a:pt x="0" y="330"/>
                    </a:lnTo>
                    <a:lnTo>
                      <a:pt x="0" y="368"/>
                    </a:lnTo>
                    <a:lnTo>
                      <a:pt x="0" y="368"/>
                    </a:lnTo>
                    <a:lnTo>
                      <a:pt x="0" y="406"/>
                    </a:lnTo>
                    <a:lnTo>
                      <a:pt x="6" y="442"/>
                    </a:lnTo>
                    <a:lnTo>
                      <a:pt x="12" y="478"/>
                    </a:lnTo>
                    <a:lnTo>
                      <a:pt x="22" y="512"/>
                    </a:lnTo>
                    <a:lnTo>
                      <a:pt x="36" y="544"/>
                    </a:lnTo>
                    <a:lnTo>
                      <a:pt x="50" y="574"/>
                    </a:lnTo>
                    <a:lnTo>
                      <a:pt x="68" y="602"/>
                    </a:lnTo>
                    <a:lnTo>
                      <a:pt x="88" y="628"/>
                    </a:lnTo>
                    <a:lnTo>
                      <a:pt x="108" y="652"/>
                    </a:lnTo>
                    <a:lnTo>
                      <a:pt x="132" y="674"/>
                    </a:lnTo>
                    <a:lnTo>
                      <a:pt x="156" y="692"/>
                    </a:lnTo>
                    <a:lnTo>
                      <a:pt x="182" y="708"/>
                    </a:lnTo>
                    <a:lnTo>
                      <a:pt x="210" y="720"/>
                    </a:lnTo>
                    <a:lnTo>
                      <a:pt x="240" y="728"/>
                    </a:lnTo>
                    <a:lnTo>
                      <a:pt x="270" y="734"/>
                    </a:lnTo>
                    <a:lnTo>
                      <a:pt x="300" y="736"/>
                    </a:lnTo>
                    <a:lnTo>
                      <a:pt x="1110" y="736"/>
                    </a:lnTo>
                    <a:lnTo>
                      <a:pt x="1110" y="736"/>
                    </a:lnTo>
                    <a:lnTo>
                      <a:pt x="1134" y="736"/>
                    </a:lnTo>
                    <a:lnTo>
                      <a:pt x="1158" y="732"/>
                    </a:lnTo>
                    <a:lnTo>
                      <a:pt x="1180" y="726"/>
                    </a:lnTo>
                    <a:lnTo>
                      <a:pt x="1202" y="720"/>
                    </a:lnTo>
                    <a:lnTo>
                      <a:pt x="1224" y="710"/>
                    </a:lnTo>
                    <a:lnTo>
                      <a:pt x="1244" y="698"/>
                    </a:lnTo>
                    <a:lnTo>
                      <a:pt x="1264" y="686"/>
                    </a:lnTo>
                    <a:lnTo>
                      <a:pt x="1282" y="670"/>
                    </a:lnTo>
                    <a:lnTo>
                      <a:pt x="1300" y="654"/>
                    </a:lnTo>
                    <a:lnTo>
                      <a:pt x="1316" y="636"/>
                    </a:lnTo>
                    <a:lnTo>
                      <a:pt x="1332" y="618"/>
                    </a:lnTo>
                    <a:lnTo>
                      <a:pt x="1346" y="598"/>
                    </a:lnTo>
                    <a:lnTo>
                      <a:pt x="1360" y="576"/>
                    </a:lnTo>
                    <a:lnTo>
                      <a:pt x="1372" y="552"/>
                    </a:lnTo>
                    <a:lnTo>
                      <a:pt x="1382" y="528"/>
                    </a:lnTo>
                    <a:lnTo>
                      <a:pt x="1390" y="504"/>
                    </a:lnTo>
                    <a:lnTo>
                      <a:pt x="1232" y="504"/>
                    </a:lnTo>
                    <a:lnTo>
                      <a:pt x="1232" y="504"/>
                    </a:lnTo>
                    <a:lnTo>
                      <a:pt x="1214" y="526"/>
                    </a:lnTo>
                    <a:lnTo>
                      <a:pt x="1194" y="546"/>
                    </a:lnTo>
                    <a:lnTo>
                      <a:pt x="1170" y="564"/>
                    </a:lnTo>
                    <a:lnTo>
                      <a:pt x="1146" y="580"/>
                    </a:lnTo>
                    <a:lnTo>
                      <a:pt x="1120" y="592"/>
                    </a:lnTo>
                    <a:lnTo>
                      <a:pt x="1092" y="600"/>
                    </a:lnTo>
                    <a:lnTo>
                      <a:pt x="1062" y="606"/>
                    </a:lnTo>
                    <a:lnTo>
                      <a:pt x="1032" y="608"/>
                    </a:lnTo>
                    <a:lnTo>
                      <a:pt x="1032" y="60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20" name="Freeform 19"/>
              <p:cNvSpPr>
                <a:spLocks/>
              </p:cNvSpPr>
              <p:nvPr/>
            </p:nvSpPr>
            <p:spPr bwMode="auto">
              <a:xfrm>
                <a:off x="1309557" y="2803980"/>
                <a:ext cx="1037771" cy="339272"/>
              </a:xfrm>
              <a:custGeom>
                <a:avLst/>
                <a:gdLst>
                  <a:gd name="T0" fmla="*/ 624 w 832"/>
                  <a:gd name="T1" fmla="*/ 0 h 272"/>
                  <a:gd name="T2" fmla="*/ 356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6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6"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6"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21" name="Freeform 20"/>
              <p:cNvSpPr>
                <a:spLocks/>
              </p:cNvSpPr>
              <p:nvPr/>
            </p:nvSpPr>
            <p:spPr bwMode="auto">
              <a:xfrm>
                <a:off x="3153098" y="2803980"/>
                <a:ext cx="1037771" cy="339272"/>
              </a:xfrm>
              <a:custGeom>
                <a:avLst/>
                <a:gdLst>
                  <a:gd name="T0" fmla="*/ 624 w 832"/>
                  <a:gd name="T1" fmla="*/ 0 h 272"/>
                  <a:gd name="T2" fmla="*/ 358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8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8"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8"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grpSp>
          <p:nvGrpSpPr>
            <p:cNvPr id="11" name="Group 17"/>
            <p:cNvGrpSpPr/>
            <p:nvPr/>
          </p:nvGrpSpPr>
          <p:grpSpPr>
            <a:xfrm>
              <a:off x="142456" y="3482176"/>
              <a:ext cx="2113773" cy="465233"/>
              <a:chOff x="19827" y="2514601"/>
              <a:chExt cx="4171042" cy="918029"/>
            </a:xfrm>
          </p:grpSpPr>
          <p:grpSp>
            <p:nvGrpSpPr>
              <p:cNvPr id="12" name="Group 5"/>
              <p:cNvGrpSpPr/>
              <p:nvPr/>
            </p:nvGrpSpPr>
            <p:grpSpPr>
              <a:xfrm>
                <a:off x="1888314" y="2514601"/>
                <a:ext cx="1711325" cy="918029"/>
                <a:chOff x="2097087" y="2869970"/>
                <a:chExt cx="1711325" cy="918029"/>
              </a:xfrm>
            </p:grpSpPr>
            <p:sp>
              <p:nvSpPr>
                <p:cNvPr id="16" name="Freeform 15"/>
                <p:cNvSpPr>
                  <a:spLocks/>
                </p:cNvSpPr>
                <p:nvPr/>
              </p:nvSpPr>
              <p:spPr bwMode="auto">
                <a:xfrm>
                  <a:off x="2097087" y="3498620"/>
                  <a:ext cx="1711325" cy="289379"/>
                </a:xfrm>
                <a:custGeom>
                  <a:avLst/>
                  <a:gdLst>
                    <a:gd name="T0" fmla="*/ 1012 w 1372"/>
                    <a:gd name="T1" fmla="*/ 104 h 232"/>
                    <a:gd name="T2" fmla="*/ 360 w 1372"/>
                    <a:gd name="T3" fmla="*/ 104 h 232"/>
                    <a:gd name="T4" fmla="*/ 360 w 1372"/>
                    <a:gd name="T5" fmla="*/ 104 h 232"/>
                    <a:gd name="T6" fmla="*/ 330 w 1372"/>
                    <a:gd name="T7" fmla="*/ 102 h 232"/>
                    <a:gd name="T8" fmla="*/ 300 w 1372"/>
                    <a:gd name="T9" fmla="*/ 96 h 232"/>
                    <a:gd name="T10" fmla="*/ 272 w 1372"/>
                    <a:gd name="T11" fmla="*/ 88 h 232"/>
                    <a:gd name="T12" fmla="*/ 246 w 1372"/>
                    <a:gd name="T13" fmla="*/ 76 h 232"/>
                    <a:gd name="T14" fmla="*/ 220 w 1372"/>
                    <a:gd name="T15" fmla="*/ 60 h 232"/>
                    <a:gd name="T16" fmla="*/ 198 w 1372"/>
                    <a:gd name="T17" fmla="*/ 42 h 232"/>
                    <a:gd name="T18" fmla="*/ 178 w 1372"/>
                    <a:gd name="T19" fmla="*/ 22 h 232"/>
                    <a:gd name="T20" fmla="*/ 160 w 1372"/>
                    <a:gd name="T21" fmla="*/ 0 h 232"/>
                    <a:gd name="T22" fmla="*/ 0 w 1372"/>
                    <a:gd name="T23" fmla="*/ 0 h 232"/>
                    <a:gd name="T24" fmla="*/ 0 w 1372"/>
                    <a:gd name="T25" fmla="*/ 0 h 232"/>
                    <a:gd name="T26" fmla="*/ 10 w 1372"/>
                    <a:gd name="T27" fmla="*/ 24 h 232"/>
                    <a:gd name="T28" fmla="*/ 20 w 1372"/>
                    <a:gd name="T29" fmla="*/ 48 h 232"/>
                    <a:gd name="T30" fmla="*/ 32 w 1372"/>
                    <a:gd name="T31" fmla="*/ 72 h 232"/>
                    <a:gd name="T32" fmla="*/ 44 w 1372"/>
                    <a:gd name="T33" fmla="*/ 94 h 232"/>
                    <a:gd name="T34" fmla="*/ 60 w 1372"/>
                    <a:gd name="T35" fmla="*/ 114 h 232"/>
                    <a:gd name="T36" fmla="*/ 74 w 1372"/>
                    <a:gd name="T37" fmla="*/ 132 h 232"/>
                    <a:gd name="T38" fmla="*/ 92 w 1372"/>
                    <a:gd name="T39" fmla="*/ 150 h 232"/>
                    <a:gd name="T40" fmla="*/ 110 w 1372"/>
                    <a:gd name="T41" fmla="*/ 166 h 232"/>
                    <a:gd name="T42" fmla="*/ 128 w 1372"/>
                    <a:gd name="T43" fmla="*/ 182 h 232"/>
                    <a:gd name="T44" fmla="*/ 148 w 1372"/>
                    <a:gd name="T45" fmla="*/ 194 h 232"/>
                    <a:gd name="T46" fmla="*/ 168 w 1372"/>
                    <a:gd name="T47" fmla="*/ 206 h 232"/>
                    <a:gd name="T48" fmla="*/ 190 w 1372"/>
                    <a:gd name="T49" fmla="*/ 216 h 232"/>
                    <a:gd name="T50" fmla="*/ 212 w 1372"/>
                    <a:gd name="T51" fmla="*/ 222 h 232"/>
                    <a:gd name="T52" fmla="*/ 234 w 1372"/>
                    <a:gd name="T53" fmla="*/ 228 h 232"/>
                    <a:gd name="T54" fmla="*/ 256 w 1372"/>
                    <a:gd name="T55" fmla="*/ 232 h 232"/>
                    <a:gd name="T56" fmla="*/ 280 w 1372"/>
                    <a:gd name="T57" fmla="*/ 232 h 232"/>
                    <a:gd name="T58" fmla="*/ 1092 w 1372"/>
                    <a:gd name="T59" fmla="*/ 232 h 232"/>
                    <a:gd name="T60" fmla="*/ 1092 w 1372"/>
                    <a:gd name="T61" fmla="*/ 232 h 232"/>
                    <a:gd name="T62" fmla="*/ 1114 w 1372"/>
                    <a:gd name="T63" fmla="*/ 232 h 232"/>
                    <a:gd name="T64" fmla="*/ 1138 w 1372"/>
                    <a:gd name="T65" fmla="*/ 228 h 232"/>
                    <a:gd name="T66" fmla="*/ 1160 w 1372"/>
                    <a:gd name="T67" fmla="*/ 222 h 232"/>
                    <a:gd name="T68" fmla="*/ 1182 w 1372"/>
                    <a:gd name="T69" fmla="*/ 216 h 232"/>
                    <a:gd name="T70" fmla="*/ 1204 w 1372"/>
                    <a:gd name="T71" fmla="*/ 206 h 232"/>
                    <a:gd name="T72" fmla="*/ 1224 w 1372"/>
                    <a:gd name="T73" fmla="*/ 194 h 232"/>
                    <a:gd name="T74" fmla="*/ 1244 w 1372"/>
                    <a:gd name="T75" fmla="*/ 182 h 232"/>
                    <a:gd name="T76" fmla="*/ 1262 w 1372"/>
                    <a:gd name="T77" fmla="*/ 166 h 232"/>
                    <a:gd name="T78" fmla="*/ 1280 w 1372"/>
                    <a:gd name="T79" fmla="*/ 150 h 232"/>
                    <a:gd name="T80" fmla="*/ 1296 w 1372"/>
                    <a:gd name="T81" fmla="*/ 132 h 232"/>
                    <a:gd name="T82" fmla="*/ 1312 w 1372"/>
                    <a:gd name="T83" fmla="*/ 114 h 232"/>
                    <a:gd name="T84" fmla="*/ 1326 w 1372"/>
                    <a:gd name="T85" fmla="*/ 94 h 232"/>
                    <a:gd name="T86" fmla="*/ 1340 w 1372"/>
                    <a:gd name="T87" fmla="*/ 72 h 232"/>
                    <a:gd name="T88" fmla="*/ 1352 w 1372"/>
                    <a:gd name="T89" fmla="*/ 48 h 232"/>
                    <a:gd name="T90" fmla="*/ 1362 w 1372"/>
                    <a:gd name="T91" fmla="*/ 24 h 232"/>
                    <a:gd name="T92" fmla="*/ 1372 w 1372"/>
                    <a:gd name="T93" fmla="*/ 0 h 232"/>
                    <a:gd name="T94" fmla="*/ 1212 w 1372"/>
                    <a:gd name="T95" fmla="*/ 0 h 232"/>
                    <a:gd name="T96" fmla="*/ 1212 w 1372"/>
                    <a:gd name="T97" fmla="*/ 0 h 232"/>
                    <a:gd name="T98" fmla="*/ 1194 w 1372"/>
                    <a:gd name="T99" fmla="*/ 22 h 232"/>
                    <a:gd name="T100" fmla="*/ 1174 w 1372"/>
                    <a:gd name="T101" fmla="*/ 42 h 232"/>
                    <a:gd name="T102" fmla="*/ 1150 w 1372"/>
                    <a:gd name="T103" fmla="*/ 60 h 232"/>
                    <a:gd name="T104" fmla="*/ 1126 w 1372"/>
                    <a:gd name="T105" fmla="*/ 76 h 232"/>
                    <a:gd name="T106" fmla="*/ 1100 w 1372"/>
                    <a:gd name="T107" fmla="*/ 88 h 232"/>
                    <a:gd name="T108" fmla="*/ 1072 w 1372"/>
                    <a:gd name="T109" fmla="*/ 96 h 232"/>
                    <a:gd name="T110" fmla="*/ 1042 w 1372"/>
                    <a:gd name="T111" fmla="*/ 102 h 232"/>
                    <a:gd name="T112" fmla="*/ 1012 w 1372"/>
                    <a:gd name="T113" fmla="*/ 104 h 232"/>
                    <a:gd name="T114" fmla="*/ 1012 w 1372"/>
                    <a:gd name="T115" fmla="*/ 10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1012" y="104"/>
                      </a:moveTo>
                      <a:lnTo>
                        <a:pt x="360" y="104"/>
                      </a:lnTo>
                      <a:lnTo>
                        <a:pt x="360" y="104"/>
                      </a:lnTo>
                      <a:lnTo>
                        <a:pt x="330" y="102"/>
                      </a:lnTo>
                      <a:lnTo>
                        <a:pt x="300" y="96"/>
                      </a:lnTo>
                      <a:lnTo>
                        <a:pt x="272" y="88"/>
                      </a:lnTo>
                      <a:lnTo>
                        <a:pt x="246" y="76"/>
                      </a:lnTo>
                      <a:lnTo>
                        <a:pt x="220" y="60"/>
                      </a:lnTo>
                      <a:lnTo>
                        <a:pt x="198" y="42"/>
                      </a:lnTo>
                      <a:lnTo>
                        <a:pt x="178" y="22"/>
                      </a:lnTo>
                      <a:lnTo>
                        <a:pt x="160" y="0"/>
                      </a:lnTo>
                      <a:lnTo>
                        <a:pt x="0" y="0"/>
                      </a:lnTo>
                      <a:lnTo>
                        <a:pt x="0" y="0"/>
                      </a:lnTo>
                      <a:lnTo>
                        <a:pt x="10" y="24"/>
                      </a:lnTo>
                      <a:lnTo>
                        <a:pt x="20" y="48"/>
                      </a:lnTo>
                      <a:lnTo>
                        <a:pt x="32" y="72"/>
                      </a:lnTo>
                      <a:lnTo>
                        <a:pt x="44" y="94"/>
                      </a:lnTo>
                      <a:lnTo>
                        <a:pt x="60" y="114"/>
                      </a:lnTo>
                      <a:lnTo>
                        <a:pt x="74" y="132"/>
                      </a:lnTo>
                      <a:lnTo>
                        <a:pt x="92" y="150"/>
                      </a:lnTo>
                      <a:lnTo>
                        <a:pt x="110" y="166"/>
                      </a:lnTo>
                      <a:lnTo>
                        <a:pt x="128" y="182"/>
                      </a:lnTo>
                      <a:lnTo>
                        <a:pt x="148" y="194"/>
                      </a:lnTo>
                      <a:lnTo>
                        <a:pt x="168" y="206"/>
                      </a:lnTo>
                      <a:lnTo>
                        <a:pt x="190" y="216"/>
                      </a:lnTo>
                      <a:lnTo>
                        <a:pt x="212" y="222"/>
                      </a:lnTo>
                      <a:lnTo>
                        <a:pt x="234" y="228"/>
                      </a:lnTo>
                      <a:lnTo>
                        <a:pt x="256" y="232"/>
                      </a:lnTo>
                      <a:lnTo>
                        <a:pt x="280" y="232"/>
                      </a:lnTo>
                      <a:lnTo>
                        <a:pt x="1092" y="232"/>
                      </a:lnTo>
                      <a:lnTo>
                        <a:pt x="1092" y="232"/>
                      </a:lnTo>
                      <a:lnTo>
                        <a:pt x="1114" y="232"/>
                      </a:lnTo>
                      <a:lnTo>
                        <a:pt x="1138" y="228"/>
                      </a:lnTo>
                      <a:lnTo>
                        <a:pt x="1160" y="222"/>
                      </a:lnTo>
                      <a:lnTo>
                        <a:pt x="1182" y="216"/>
                      </a:lnTo>
                      <a:lnTo>
                        <a:pt x="1204" y="206"/>
                      </a:lnTo>
                      <a:lnTo>
                        <a:pt x="1224" y="194"/>
                      </a:lnTo>
                      <a:lnTo>
                        <a:pt x="1244" y="182"/>
                      </a:lnTo>
                      <a:lnTo>
                        <a:pt x="1262" y="166"/>
                      </a:lnTo>
                      <a:lnTo>
                        <a:pt x="1280" y="150"/>
                      </a:lnTo>
                      <a:lnTo>
                        <a:pt x="1296" y="132"/>
                      </a:lnTo>
                      <a:lnTo>
                        <a:pt x="1312" y="114"/>
                      </a:lnTo>
                      <a:lnTo>
                        <a:pt x="1326" y="94"/>
                      </a:lnTo>
                      <a:lnTo>
                        <a:pt x="1340" y="72"/>
                      </a:lnTo>
                      <a:lnTo>
                        <a:pt x="1352" y="48"/>
                      </a:lnTo>
                      <a:lnTo>
                        <a:pt x="1362" y="24"/>
                      </a:lnTo>
                      <a:lnTo>
                        <a:pt x="1372" y="0"/>
                      </a:lnTo>
                      <a:lnTo>
                        <a:pt x="1212" y="0"/>
                      </a:lnTo>
                      <a:lnTo>
                        <a:pt x="1212" y="0"/>
                      </a:lnTo>
                      <a:lnTo>
                        <a:pt x="1194" y="22"/>
                      </a:lnTo>
                      <a:lnTo>
                        <a:pt x="1174" y="42"/>
                      </a:lnTo>
                      <a:lnTo>
                        <a:pt x="1150" y="60"/>
                      </a:lnTo>
                      <a:lnTo>
                        <a:pt x="1126" y="76"/>
                      </a:lnTo>
                      <a:lnTo>
                        <a:pt x="1100" y="88"/>
                      </a:lnTo>
                      <a:lnTo>
                        <a:pt x="1072" y="96"/>
                      </a:lnTo>
                      <a:lnTo>
                        <a:pt x="1042" y="102"/>
                      </a:lnTo>
                      <a:lnTo>
                        <a:pt x="1012" y="104"/>
                      </a:lnTo>
                      <a:lnTo>
                        <a:pt x="1012" y="104"/>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7" name="Freeform 16"/>
                <p:cNvSpPr>
                  <a:spLocks/>
                </p:cNvSpPr>
                <p:nvPr/>
              </p:nvSpPr>
              <p:spPr bwMode="auto">
                <a:xfrm>
                  <a:off x="2097087" y="2869970"/>
                  <a:ext cx="1711325" cy="289379"/>
                </a:xfrm>
                <a:custGeom>
                  <a:avLst/>
                  <a:gdLst>
                    <a:gd name="T0" fmla="*/ 360 w 1372"/>
                    <a:gd name="T1" fmla="*/ 128 h 232"/>
                    <a:gd name="T2" fmla="*/ 1012 w 1372"/>
                    <a:gd name="T3" fmla="*/ 128 h 232"/>
                    <a:gd name="T4" fmla="*/ 1012 w 1372"/>
                    <a:gd name="T5" fmla="*/ 128 h 232"/>
                    <a:gd name="T6" fmla="*/ 1042 w 1372"/>
                    <a:gd name="T7" fmla="*/ 130 h 232"/>
                    <a:gd name="T8" fmla="*/ 1072 w 1372"/>
                    <a:gd name="T9" fmla="*/ 136 h 232"/>
                    <a:gd name="T10" fmla="*/ 1100 w 1372"/>
                    <a:gd name="T11" fmla="*/ 144 h 232"/>
                    <a:gd name="T12" fmla="*/ 1126 w 1372"/>
                    <a:gd name="T13" fmla="*/ 156 h 232"/>
                    <a:gd name="T14" fmla="*/ 1150 w 1372"/>
                    <a:gd name="T15" fmla="*/ 172 h 232"/>
                    <a:gd name="T16" fmla="*/ 1174 w 1372"/>
                    <a:gd name="T17" fmla="*/ 190 h 232"/>
                    <a:gd name="T18" fmla="*/ 1194 w 1372"/>
                    <a:gd name="T19" fmla="*/ 210 h 232"/>
                    <a:gd name="T20" fmla="*/ 1212 w 1372"/>
                    <a:gd name="T21" fmla="*/ 232 h 232"/>
                    <a:gd name="T22" fmla="*/ 1372 w 1372"/>
                    <a:gd name="T23" fmla="*/ 232 h 232"/>
                    <a:gd name="T24" fmla="*/ 1372 w 1372"/>
                    <a:gd name="T25" fmla="*/ 232 h 232"/>
                    <a:gd name="T26" fmla="*/ 1362 w 1372"/>
                    <a:gd name="T27" fmla="*/ 208 h 232"/>
                    <a:gd name="T28" fmla="*/ 1352 w 1372"/>
                    <a:gd name="T29" fmla="*/ 184 h 232"/>
                    <a:gd name="T30" fmla="*/ 1340 w 1372"/>
                    <a:gd name="T31" fmla="*/ 160 h 232"/>
                    <a:gd name="T32" fmla="*/ 1326 w 1372"/>
                    <a:gd name="T33" fmla="*/ 138 h 232"/>
                    <a:gd name="T34" fmla="*/ 1312 w 1372"/>
                    <a:gd name="T35" fmla="*/ 118 h 232"/>
                    <a:gd name="T36" fmla="*/ 1296 w 1372"/>
                    <a:gd name="T37" fmla="*/ 100 h 232"/>
                    <a:gd name="T38" fmla="*/ 1280 w 1372"/>
                    <a:gd name="T39" fmla="*/ 82 h 232"/>
                    <a:gd name="T40" fmla="*/ 1262 w 1372"/>
                    <a:gd name="T41" fmla="*/ 66 h 232"/>
                    <a:gd name="T42" fmla="*/ 1244 w 1372"/>
                    <a:gd name="T43" fmla="*/ 50 h 232"/>
                    <a:gd name="T44" fmla="*/ 1224 w 1372"/>
                    <a:gd name="T45" fmla="*/ 38 h 232"/>
                    <a:gd name="T46" fmla="*/ 1204 w 1372"/>
                    <a:gd name="T47" fmla="*/ 26 h 232"/>
                    <a:gd name="T48" fmla="*/ 1182 w 1372"/>
                    <a:gd name="T49" fmla="*/ 16 h 232"/>
                    <a:gd name="T50" fmla="*/ 1160 w 1372"/>
                    <a:gd name="T51" fmla="*/ 10 h 232"/>
                    <a:gd name="T52" fmla="*/ 1138 w 1372"/>
                    <a:gd name="T53" fmla="*/ 4 h 232"/>
                    <a:gd name="T54" fmla="*/ 1114 w 1372"/>
                    <a:gd name="T55" fmla="*/ 0 h 232"/>
                    <a:gd name="T56" fmla="*/ 1092 w 1372"/>
                    <a:gd name="T57" fmla="*/ 0 h 232"/>
                    <a:gd name="T58" fmla="*/ 280 w 1372"/>
                    <a:gd name="T59" fmla="*/ 0 h 232"/>
                    <a:gd name="T60" fmla="*/ 280 w 1372"/>
                    <a:gd name="T61" fmla="*/ 0 h 232"/>
                    <a:gd name="T62" fmla="*/ 256 w 1372"/>
                    <a:gd name="T63" fmla="*/ 0 h 232"/>
                    <a:gd name="T64" fmla="*/ 234 w 1372"/>
                    <a:gd name="T65" fmla="*/ 4 h 232"/>
                    <a:gd name="T66" fmla="*/ 212 w 1372"/>
                    <a:gd name="T67" fmla="*/ 10 h 232"/>
                    <a:gd name="T68" fmla="*/ 190 w 1372"/>
                    <a:gd name="T69" fmla="*/ 16 h 232"/>
                    <a:gd name="T70" fmla="*/ 168 w 1372"/>
                    <a:gd name="T71" fmla="*/ 26 h 232"/>
                    <a:gd name="T72" fmla="*/ 148 w 1372"/>
                    <a:gd name="T73" fmla="*/ 38 h 232"/>
                    <a:gd name="T74" fmla="*/ 128 w 1372"/>
                    <a:gd name="T75" fmla="*/ 50 h 232"/>
                    <a:gd name="T76" fmla="*/ 110 w 1372"/>
                    <a:gd name="T77" fmla="*/ 66 h 232"/>
                    <a:gd name="T78" fmla="*/ 92 w 1372"/>
                    <a:gd name="T79" fmla="*/ 82 h 232"/>
                    <a:gd name="T80" fmla="*/ 74 w 1372"/>
                    <a:gd name="T81" fmla="*/ 100 h 232"/>
                    <a:gd name="T82" fmla="*/ 60 w 1372"/>
                    <a:gd name="T83" fmla="*/ 118 h 232"/>
                    <a:gd name="T84" fmla="*/ 44 w 1372"/>
                    <a:gd name="T85" fmla="*/ 138 h 232"/>
                    <a:gd name="T86" fmla="*/ 32 w 1372"/>
                    <a:gd name="T87" fmla="*/ 160 h 232"/>
                    <a:gd name="T88" fmla="*/ 20 w 1372"/>
                    <a:gd name="T89" fmla="*/ 184 h 232"/>
                    <a:gd name="T90" fmla="*/ 10 w 1372"/>
                    <a:gd name="T91" fmla="*/ 208 h 232"/>
                    <a:gd name="T92" fmla="*/ 0 w 1372"/>
                    <a:gd name="T93" fmla="*/ 232 h 232"/>
                    <a:gd name="T94" fmla="*/ 160 w 1372"/>
                    <a:gd name="T95" fmla="*/ 232 h 232"/>
                    <a:gd name="T96" fmla="*/ 160 w 1372"/>
                    <a:gd name="T97" fmla="*/ 232 h 232"/>
                    <a:gd name="T98" fmla="*/ 178 w 1372"/>
                    <a:gd name="T99" fmla="*/ 210 h 232"/>
                    <a:gd name="T100" fmla="*/ 198 w 1372"/>
                    <a:gd name="T101" fmla="*/ 190 h 232"/>
                    <a:gd name="T102" fmla="*/ 220 w 1372"/>
                    <a:gd name="T103" fmla="*/ 172 h 232"/>
                    <a:gd name="T104" fmla="*/ 246 w 1372"/>
                    <a:gd name="T105" fmla="*/ 156 h 232"/>
                    <a:gd name="T106" fmla="*/ 272 w 1372"/>
                    <a:gd name="T107" fmla="*/ 144 h 232"/>
                    <a:gd name="T108" fmla="*/ 300 w 1372"/>
                    <a:gd name="T109" fmla="*/ 136 h 232"/>
                    <a:gd name="T110" fmla="*/ 330 w 1372"/>
                    <a:gd name="T111" fmla="*/ 130 h 232"/>
                    <a:gd name="T112" fmla="*/ 360 w 1372"/>
                    <a:gd name="T113" fmla="*/ 128 h 232"/>
                    <a:gd name="T114" fmla="*/ 360 w 1372"/>
                    <a:gd name="T115" fmla="*/ 1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360" y="128"/>
                      </a:moveTo>
                      <a:lnTo>
                        <a:pt x="1012" y="128"/>
                      </a:lnTo>
                      <a:lnTo>
                        <a:pt x="1012" y="128"/>
                      </a:lnTo>
                      <a:lnTo>
                        <a:pt x="1042" y="130"/>
                      </a:lnTo>
                      <a:lnTo>
                        <a:pt x="1072" y="136"/>
                      </a:lnTo>
                      <a:lnTo>
                        <a:pt x="1100" y="144"/>
                      </a:lnTo>
                      <a:lnTo>
                        <a:pt x="1126" y="156"/>
                      </a:lnTo>
                      <a:lnTo>
                        <a:pt x="1150" y="172"/>
                      </a:lnTo>
                      <a:lnTo>
                        <a:pt x="1174" y="190"/>
                      </a:lnTo>
                      <a:lnTo>
                        <a:pt x="1194" y="210"/>
                      </a:lnTo>
                      <a:lnTo>
                        <a:pt x="1212" y="232"/>
                      </a:lnTo>
                      <a:lnTo>
                        <a:pt x="1372" y="232"/>
                      </a:lnTo>
                      <a:lnTo>
                        <a:pt x="1372" y="232"/>
                      </a:lnTo>
                      <a:lnTo>
                        <a:pt x="1362" y="208"/>
                      </a:lnTo>
                      <a:lnTo>
                        <a:pt x="1352" y="184"/>
                      </a:lnTo>
                      <a:lnTo>
                        <a:pt x="1340" y="160"/>
                      </a:lnTo>
                      <a:lnTo>
                        <a:pt x="1326" y="138"/>
                      </a:lnTo>
                      <a:lnTo>
                        <a:pt x="1312" y="118"/>
                      </a:lnTo>
                      <a:lnTo>
                        <a:pt x="1296" y="100"/>
                      </a:lnTo>
                      <a:lnTo>
                        <a:pt x="1280" y="82"/>
                      </a:lnTo>
                      <a:lnTo>
                        <a:pt x="1262" y="66"/>
                      </a:lnTo>
                      <a:lnTo>
                        <a:pt x="1244" y="50"/>
                      </a:lnTo>
                      <a:lnTo>
                        <a:pt x="1224" y="38"/>
                      </a:lnTo>
                      <a:lnTo>
                        <a:pt x="1204" y="26"/>
                      </a:lnTo>
                      <a:lnTo>
                        <a:pt x="1182" y="16"/>
                      </a:lnTo>
                      <a:lnTo>
                        <a:pt x="1160" y="10"/>
                      </a:lnTo>
                      <a:lnTo>
                        <a:pt x="1138" y="4"/>
                      </a:lnTo>
                      <a:lnTo>
                        <a:pt x="1114" y="0"/>
                      </a:lnTo>
                      <a:lnTo>
                        <a:pt x="1092" y="0"/>
                      </a:lnTo>
                      <a:lnTo>
                        <a:pt x="280" y="0"/>
                      </a:lnTo>
                      <a:lnTo>
                        <a:pt x="280" y="0"/>
                      </a:lnTo>
                      <a:lnTo>
                        <a:pt x="256" y="0"/>
                      </a:lnTo>
                      <a:lnTo>
                        <a:pt x="234" y="4"/>
                      </a:lnTo>
                      <a:lnTo>
                        <a:pt x="212" y="10"/>
                      </a:lnTo>
                      <a:lnTo>
                        <a:pt x="190" y="16"/>
                      </a:lnTo>
                      <a:lnTo>
                        <a:pt x="168" y="26"/>
                      </a:lnTo>
                      <a:lnTo>
                        <a:pt x="148" y="38"/>
                      </a:lnTo>
                      <a:lnTo>
                        <a:pt x="128" y="50"/>
                      </a:lnTo>
                      <a:lnTo>
                        <a:pt x="110" y="66"/>
                      </a:lnTo>
                      <a:lnTo>
                        <a:pt x="92" y="82"/>
                      </a:lnTo>
                      <a:lnTo>
                        <a:pt x="74" y="100"/>
                      </a:lnTo>
                      <a:lnTo>
                        <a:pt x="60" y="118"/>
                      </a:lnTo>
                      <a:lnTo>
                        <a:pt x="44" y="138"/>
                      </a:lnTo>
                      <a:lnTo>
                        <a:pt x="32" y="160"/>
                      </a:lnTo>
                      <a:lnTo>
                        <a:pt x="20" y="184"/>
                      </a:lnTo>
                      <a:lnTo>
                        <a:pt x="10" y="208"/>
                      </a:lnTo>
                      <a:lnTo>
                        <a:pt x="0" y="232"/>
                      </a:lnTo>
                      <a:lnTo>
                        <a:pt x="160" y="232"/>
                      </a:lnTo>
                      <a:lnTo>
                        <a:pt x="160" y="232"/>
                      </a:lnTo>
                      <a:lnTo>
                        <a:pt x="178" y="210"/>
                      </a:lnTo>
                      <a:lnTo>
                        <a:pt x="198" y="190"/>
                      </a:lnTo>
                      <a:lnTo>
                        <a:pt x="220" y="172"/>
                      </a:lnTo>
                      <a:lnTo>
                        <a:pt x="246" y="156"/>
                      </a:lnTo>
                      <a:lnTo>
                        <a:pt x="272" y="144"/>
                      </a:lnTo>
                      <a:lnTo>
                        <a:pt x="300" y="136"/>
                      </a:lnTo>
                      <a:lnTo>
                        <a:pt x="330" y="130"/>
                      </a:lnTo>
                      <a:lnTo>
                        <a:pt x="360" y="128"/>
                      </a:lnTo>
                      <a:lnTo>
                        <a:pt x="360" y="12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sp>
            <p:nvSpPr>
              <p:cNvPr id="13" name="Freeform 12"/>
              <p:cNvSpPr>
                <a:spLocks/>
              </p:cNvSpPr>
              <p:nvPr/>
            </p:nvSpPr>
            <p:spPr bwMode="auto">
              <a:xfrm>
                <a:off x="19827" y="2514601"/>
                <a:ext cx="1733777" cy="918029"/>
              </a:xfrm>
              <a:custGeom>
                <a:avLst/>
                <a:gdLst>
                  <a:gd name="T0" fmla="*/ 380 w 1390"/>
                  <a:gd name="T1" fmla="*/ 608 h 736"/>
                  <a:gd name="T2" fmla="*/ 308 w 1390"/>
                  <a:gd name="T3" fmla="*/ 598 h 736"/>
                  <a:gd name="T4" fmla="*/ 244 w 1390"/>
                  <a:gd name="T5" fmla="*/ 568 h 736"/>
                  <a:gd name="T6" fmla="*/ 194 w 1390"/>
                  <a:gd name="T7" fmla="*/ 520 h 736"/>
                  <a:gd name="T8" fmla="*/ 156 w 1390"/>
                  <a:gd name="T9" fmla="*/ 462 h 736"/>
                  <a:gd name="T10" fmla="*/ 140 w 1390"/>
                  <a:gd name="T11" fmla="*/ 392 h 736"/>
                  <a:gd name="T12" fmla="*/ 140 w 1390"/>
                  <a:gd name="T13" fmla="*/ 344 h 736"/>
                  <a:gd name="T14" fmla="*/ 156 w 1390"/>
                  <a:gd name="T15" fmla="*/ 274 h 736"/>
                  <a:gd name="T16" fmla="*/ 194 w 1390"/>
                  <a:gd name="T17" fmla="*/ 216 h 736"/>
                  <a:gd name="T18" fmla="*/ 244 w 1390"/>
                  <a:gd name="T19" fmla="*/ 168 h 736"/>
                  <a:gd name="T20" fmla="*/ 308 w 1390"/>
                  <a:gd name="T21" fmla="*/ 138 h 736"/>
                  <a:gd name="T22" fmla="*/ 380 w 1390"/>
                  <a:gd name="T23" fmla="*/ 128 h 736"/>
                  <a:gd name="T24" fmla="*/ 1062 w 1390"/>
                  <a:gd name="T25" fmla="*/ 130 h 736"/>
                  <a:gd name="T26" fmla="*/ 1146 w 1390"/>
                  <a:gd name="T27" fmla="*/ 156 h 736"/>
                  <a:gd name="T28" fmla="*/ 1214 w 1390"/>
                  <a:gd name="T29" fmla="*/ 210 h 736"/>
                  <a:gd name="T30" fmla="*/ 1390 w 1390"/>
                  <a:gd name="T31" fmla="*/ 232 h 736"/>
                  <a:gd name="T32" fmla="*/ 1360 w 1390"/>
                  <a:gd name="T33" fmla="*/ 160 h 736"/>
                  <a:gd name="T34" fmla="*/ 1316 w 1390"/>
                  <a:gd name="T35" fmla="*/ 100 h 736"/>
                  <a:gd name="T36" fmla="*/ 1264 w 1390"/>
                  <a:gd name="T37" fmla="*/ 50 h 736"/>
                  <a:gd name="T38" fmla="*/ 1202 w 1390"/>
                  <a:gd name="T39" fmla="*/ 16 h 736"/>
                  <a:gd name="T40" fmla="*/ 1134 w 1390"/>
                  <a:gd name="T41" fmla="*/ 0 h 736"/>
                  <a:gd name="T42" fmla="*/ 300 w 1390"/>
                  <a:gd name="T43" fmla="*/ 0 h 736"/>
                  <a:gd name="T44" fmla="*/ 210 w 1390"/>
                  <a:gd name="T45" fmla="*/ 16 h 736"/>
                  <a:gd name="T46" fmla="*/ 132 w 1390"/>
                  <a:gd name="T47" fmla="*/ 62 h 736"/>
                  <a:gd name="T48" fmla="*/ 68 w 1390"/>
                  <a:gd name="T49" fmla="*/ 134 h 736"/>
                  <a:gd name="T50" fmla="*/ 22 w 1390"/>
                  <a:gd name="T51" fmla="*/ 224 h 736"/>
                  <a:gd name="T52" fmla="*/ 0 w 1390"/>
                  <a:gd name="T53" fmla="*/ 330 h 736"/>
                  <a:gd name="T54" fmla="*/ 0 w 1390"/>
                  <a:gd name="T55" fmla="*/ 406 h 736"/>
                  <a:gd name="T56" fmla="*/ 22 w 1390"/>
                  <a:gd name="T57" fmla="*/ 512 h 736"/>
                  <a:gd name="T58" fmla="*/ 68 w 1390"/>
                  <a:gd name="T59" fmla="*/ 602 h 736"/>
                  <a:gd name="T60" fmla="*/ 132 w 1390"/>
                  <a:gd name="T61" fmla="*/ 674 h 736"/>
                  <a:gd name="T62" fmla="*/ 210 w 1390"/>
                  <a:gd name="T63" fmla="*/ 720 h 736"/>
                  <a:gd name="T64" fmla="*/ 300 w 1390"/>
                  <a:gd name="T65" fmla="*/ 736 h 736"/>
                  <a:gd name="T66" fmla="*/ 1134 w 1390"/>
                  <a:gd name="T67" fmla="*/ 736 h 736"/>
                  <a:gd name="T68" fmla="*/ 1202 w 1390"/>
                  <a:gd name="T69" fmla="*/ 720 h 736"/>
                  <a:gd name="T70" fmla="*/ 1264 w 1390"/>
                  <a:gd name="T71" fmla="*/ 686 h 736"/>
                  <a:gd name="T72" fmla="*/ 1316 w 1390"/>
                  <a:gd name="T73" fmla="*/ 636 h 736"/>
                  <a:gd name="T74" fmla="*/ 1360 w 1390"/>
                  <a:gd name="T75" fmla="*/ 576 h 736"/>
                  <a:gd name="T76" fmla="*/ 1390 w 1390"/>
                  <a:gd name="T77" fmla="*/ 504 h 736"/>
                  <a:gd name="T78" fmla="*/ 1214 w 1390"/>
                  <a:gd name="T79" fmla="*/ 526 h 736"/>
                  <a:gd name="T80" fmla="*/ 1146 w 1390"/>
                  <a:gd name="T81" fmla="*/ 580 h 736"/>
                  <a:gd name="T82" fmla="*/ 1062 w 1390"/>
                  <a:gd name="T83" fmla="*/ 60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0" h="736">
                    <a:moveTo>
                      <a:pt x="1032" y="608"/>
                    </a:moveTo>
                    <a:lnTo>
                      <a:pt x="380" y="608"/>
                    </a:lnTo>
                    <a:lnTo>
                      <a:pt x="380" y="608"/>
                    </a:lnTo>
                    <a:lnTo>
                      <a:pt x="356" y="606"/>
                    </a:lnTo>
                    <a:lnTo>
                      <a:pt x="332" y="604"/>
                    </a:lnTo>
                    <a:lnTo>
                      <a:pt x="308" y="598"/>
                    </a:lnTo>
                    <a:lnTo>
                      <a:pt x="286" y="590"/>
                    </a:lnTo>
                    <a:lnTo>
                      <a:pt x="264" y="580"/>
                    </a:lnTo>
                    <a:lnTo>
                      <a:pt x="244" y="568"/>
                    </a:lnTo>
                    <a:lnTo>
                      <a:pt x="226" y="554"/>
                    </a:lnTo>
                    <a:lnTo>
                      <a:pt x="208" y="538"/>
                    </a:lnTo>
                    <a:lnTo>
                      <a:pt x="194" y="520"/>
                    </a:lnTo>
                    <a:lnTo>
                      <a:pt x="180" y="502"/>
                    </a:lnTo>
                    <a:lnTo>
                      <a:pt x="168" y="482"/>
                    </a:lnTo>
                    <a:lnTo>
                      <a:pt x="156" y="462"/>
                    </a:lnTo>
                    <a:lnTo>
                      <a:pt x="148" y="440"/>
                    </a:lnTo>
                    <a:lnTo>
                      <a:pt x="142" y="416"/>
                    </a:lnTo>
                    <a:lnTo>
                      <a:pt x="140" y="392"/>
                    </a:lnTo>
                    <a:lnTo>
                      <a:pt x="138" y="368"/>
                    </a:lnTo>
                    <a:lnTo>
                      <a:pt x="138" y="368"/>
                    </a:lnTo>
                    <a:lnTo>
                      <a:pt x="140" y="344"/>
                    </a:lnTo>
                    <a:lnTo>
                      <a:pt x="142" y="320"/>
                    </a:lnTo>
                    <a:lnTo>
                      <a:pt x="148" y="296"/>
                    </a:lnTo>
                    <a:lnTo>
                      <a:pt x="156" y="274"/>
                    </a:lnTo>
                    <a:lnTo>
                      <a:pt x="168" y="254"/>
                    </a:lnTo>
                    <a:lnTo>
                      <a:pt x="180" y="234"/>
                    </a:lnTo>
                    <a:lnTo>
                      <a:pt x="194" y="216"/>
                    </a:lnTo>
                    <a:lnTo>
                      <a:pt x="208" y="198"/>
                    </a:lnTo>
                    <a:lnTo>
                      <a:pt x="226" y="182"/>
                    </a:lnTo>
                    <a:lnTo>
                      <a:pt x="244" y="168"/>
                    </a:lnTo>
                    <a:lnTo>
                      <a:pt x="264" y="156"/>
                    </a:lnTo>
                    <a:lnTo>
                      <a:pt x="286" y="146"/>
                    </a:lnTo>
                    <a:lnTo>
                      <a:pt x="308" y="138"/>
                    </a:lnTo>
                    <a:lnTo>
                      <a:pt x="332" y="132"/>
                    </a:lnTo>
                    <a:lnTo>
                      <a:pt x="356" y="130"/>
                    </a:lnTo>
                    <a:lnTo>
                      <a:pt x="380" y="128"/>
                    </a:lnTo>
                    <a:lnTo>
                      <a:pt x="1032" y="128"/>
                    </a:lnTo>
                    <a:lnTo>
                      <a:pt x="1032" y="128"/>
                    </a:lnTo>
                    <a:lnTo>
                      <a:pt x="1062" y="130"/>
                    </a:lnTo>
                    <a:lnTo>
                      <a:pt x="1092" y="136"/>
                    </a:lnTo>
                    <a:lnTo>
                      <a:pt x="1120" y="144"/>
                    </a:lnTo>
                    <a:lnTo>
                      <a:pt x="1146" y="156"/>
                    </a:lnTo>
                    <a:lnTo>
                      <a:pt x="1170" y="172"/>
                    </a:lnTo>
                    <a:lnTo>
                      <a:pt x="1194" y="190"/>
                    </a:lnTo>
                    <a:lnTo>
                      <a:pt x="1214" y="210"/>
                    </a:lnTo>
                    <a:lnTo>
                      <a:pt x="1232" y="232"/>
                    </a:lnTo>
                    <a:lnTo>
                      <a:pt x="1390" y="232"/>
                    </a:lnTo>
                    <a:lnTo>
                      <a:pt x="1390" y="232"/>
                    </a:lnTo>
                    <a:lnTo>
                      <a:pt x="1382" y="208"/>
                    </a:lnTo>
                    <a:lnTo>
                      <a:pt x="1372" y="184"/>
                    </a:lnTo>
                    <a:lnTo>
                      <a:pt x="1360" y="160"/>
                    </a:lnTo>
                    <a:lnTo>
                      <a:pt x="1346" y="138"/>
                    </a:lnTo>
                    <a:lnTo>
                      <a:pt x="1332" y="118"/>
                    </a:lnTo>
                    <a:lnTo>
                      <a:pt x="1316" y="100"/>
                    </a:lnTo>
                    <a:lnTo>
                      <a:pt x="1300" y="82"/>
                    </a:lnTo>
                    <a:lnTo>
                      <a:pt x="1282" y="66"/>
                    </a:lnTo>
                    <a:lnTo>
                      <a:pt x="1264" y="50"/>
                    </a:lnTo>
                    <a:lnTo>
                      <a:pt x="1244" y="38"/>
                    </a:lnTo>
                    <a:lnTo>
                      <a:pt x="1224" y="26"/>
                    </a:lnTo>
                    <a:lnTo>
                      <a:pt x="1202" y="16"/>
                    </a:lnTo>
                    <a:lnTo>
                      <a:pt x="1180" y="10"/>
                    </a:lnTo>
                    <a:lnTo>
                      <a:pt x="1158" y="4"/>
                    </a:lnTo>
                    <a:lnTo>
                      <a:pt x="1134" y="0"/>
                    </a:lnTo>
                    <a:lnTo>
                      <a:pt x="1110" y="0"/>
                    </a:lnTo>
                    <a:lnTo>
                      <a:pt x="300" y="0"/>
                    </a:lnTo>
                    <a:lnTo>
                      <a:pt x="300" y="0"/>
                    </a:lnTo>
                    <a:lnTo>
                      <a:pt x="270" y="2"/>
                    </a:lnTo>
                    <a:lnTo>
                      <a:pt x="240" y="8"/>
                    </a:lnTo>
                    <a:lnTo>
                      <a:pt x="210" y="16"/>
                    </a:lnTo>
                    <a:lnTo>
                      <a:pt x="182" y="28"/>
                    </a:lnTo>
                    <a:lnTo>
                      <a:pt x="156" y="44"/>
                    </a:lnTo>
                    <a:lnTo>
                      <a:pt x="132" y="62"/>
                    </a:lnTo>
                    <a:lnTo>
                      <a:pt x="108" y="84"/>
                    </a:lnTo>
                    <a:lnTo>
                      <a:pt x="88" y="108"/>
                    </a:lnTo>
                    <a:lnTo>
                      <a:pt x="68" y="134"/>
                    </a:lnTo>
                    <a:lnTo>
                      <a:pt x="50" y="162"/>
                    </a:lnTo>
                    <a:lnTo>
                      <a:pt x="36" y="192"/>
                    </a:lnTo>
                    <a:lnTo>
                      <a:pt x="22" y="224"/>
                    </a:lnTo>
                    <a:lnTo>
                      <a:pt x="12" y="258"/>
                    </a:lnTo>
                    <a:lnTo>
                      <a:pt x="6" y="294"/>
                    </a:lnTo>
                    <a:lnTo>
                      <a:pt x="0" y="330"/>
                    </a:lnTo>
                    <a:lnTo>
                      <a:pt x="0" y="368"/>
                    </a:lnTo>
                    <a:lnTo>
                      <a:pt x="0" y="368"/>
                    </a:lnTo>
                    <a:lnTo>
                      <a:pt x="0" y="406"/>
                    </a:lnTo>
                    <a:lnTo>
                      <a:pt x="6" y="442"/>
                    </a:lnTo>
                    <a:lnTo>
                      <a:pt x="12" y="478"/>
                    </a:lnTo>
                    <a:lnTo>
                      <a:pt x="22" y="512"/>
                    </a:lnTo>
                    <a:lnTo>
                      <a:pt x="36" y="544"/>
                    </a:lnTo>
                    <a:lnTo>
                      <a:pt x="50" y="574"/>
                    </a:lnTo>
                    <a:lnTo>
                      <a:pt x="68" y="602"/>
                    </a:lnTo>
                    <a:lnTo>
                      <a:pt x="88" y="628"/>
                    </a:lnTo>
                    <a:lnTo>
                      <a:pt x="108" y="652"/>
                    </a:lnTo>
                    <a:lnTo>
                      <a:pt x="132" y="674"/>
                    </a:lnTo>
                    <a:lnTo>
                      <a:pt x="156" y="692"/>
                    </a:lnTo>
                    <a:lnTo>
                      <a:pt x="182" y="708"/>
                    </a:lnTo>
                    <a:lnTo>
                      <a:pt x="210" y="720"/>
                    </a:lnTo>
                    <a:lnTo>
                      <a:pt x="240" y="728"/>
                    </a:lnTo>
                    <a:lnTo>
                      <a:pt x="270" y="734"/>
                    </a:lnTo>
                    <a:lnTo>
                      <a:pt x="300" y="736"/>
                    </a:lnTo>
                    <a:lnTo>
                      <a:pt x="1110" y="736"/>
                    </a:lnTo>
                    <a:lnTo>
                      <a:pt x="1110" y="736"/>
                    </a:lnTo>
                    <a:lnTo>
                      <a:pt x="1134" y="736"/>
                    </a:lnTo>
                    <a:lnTo>
                      <a:pt x="1158" y="732"/>
                    </a:lnTo>
                    <a:lnTo>
                      <a:pt x="1180" y="726"/>
                    </a:lnTo>
                    <a:lnTo>
                      <a:pt x="1202" y="720"/>
                    </a:lnTo>
                    <a:lnTo>
                      <a:pt x="1224" y="710"/>
                    </a:lnTo>
                    <a:lnTo>
                      <a:pt x="1244" y="698"/>
                    </a:lnTo>
                    <a:lnTo>
                      <a:pt x="1264" y="686"/>
                    </a:lnTo>
                    <a:lnTo>
                      <a:pt x="1282" y="670"/>
                    </a:lnTo>
                    <a:lnTo>
                      <a:pt x="1300" y="654"/>
                    </a:lnTo>
                    <a:lnTo>
                      <a:pt x="1316" y="636"/>
                    </a:lnTo>
                    <a:lnTo>
                      <a:pt x="1332" y="618"/>
                    </a:lnTo>
                    <a:lnTo>
                      <a:pt x="1346" y="598"/>
                    </a:lnTo>
                    <a:lnTo>
                      <a:pt x="1360" y="576"/>
                    </a:lnTo>
                    <a:lnTo>
                      <a:pt x="1372" y="552"/>
                    </a:lnTo>
                    <a:lnTo>
                      <a:pt x="1382" y="528"/>
                    </a:lnTo>
                    <a:lnTo>
                      <a:pt x="1390" y="504"/>
                    </a:lnTo>
                    <a:lnTo>
                      <a:pt x="1232" y="504"/>
                    </a:lnTo>
                    <a:lnTo>
                      <a:pt x="1232" y="504"/>
                    </a:lnTo>
                    <a:lnTo>
                      <a:pt x="1214" y="526"/>
                    </a:lnTo>
                    <a:lnTo>
                      <a:pt x="1194" y="546"/>
                    </a:lnTo>
                    <a:lnTo>
                      <a:pt x="1170" y="564"/>
                    </a:lnTo>
                    <a:lnTo>
                      <a:pt x="1146" y="580"/>
                    </a:lnTo>
                    <a:lnTo>
                      <a:pt x="1120" y="592"/>
                    </a:lnTo>
                    <a:lnTo>
                      <a:pt x="1092" y="600"/>
                    </a:lnTo>
                    <a:lnTo>
                      <a:pt x="1062" y="606"/>
                    </a:lnTo>
                    <a:lnTo>
                      <a:pt x="1032" y="608"/>
                    </a:lnTo>
                    <a:lnTo>
                      <a:pt x="1032" y="60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4" name="Freeform 13"/>
              <p:cNvSpPr>
                <a:spLocks/>
              </p:cNvSpPr>
              <p:nvPr/>
            </p:nvSpPr>
            <p:spPr bwMode="auto">
              <a:xfrm>
                <a:off x="1309557" y="2803980"/>
                <a:ext cx="1037771" cy="339272"/>
              </a:xfrm>
              <a:custGeom>
                <a:avLst/>
                <a:gdLst>
                  <a:gd name="T0" fmla="*/ 624 w 832"/>
                  <a:gd name="T1" fmla="*/ 0 h 272"/>
                  <a:gd name="T2" fmla="*/ 356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6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6"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6"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5" name="Freeform 14"/>
              <p:cNvSpPr>
                <a:spLocks/>
              </p:cNvSpPr>
              <p:nvPr/>
            </p:nvSpPr>
            <p:spPr bwMode="auto">
              <a:xfrm>
                <a:off x="3153098" y="2803980"/>
                <a:ext cx="1037771" cy="339272"/>
              </a:xfrm>
              <a:custGeom>
                <a:avLst/>
                <a:gdLst>
                  <a:gd name="T0" fmla="*/ 624 w 832"/>
                  <a:gd name="T1" fmla="*/ 0 h 272"/>
                  <a:gd name="T2" fmla="*/ 358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8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8"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8"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grpSp>
      <p:grpSp>
        <p:nvGrpSpPr>
          <p:cNvPr id="24" name="Group 27"/>
          <p:cNvGrpSpPr/>
          <p:nvPr/>
        </p:nvGrpSpPr>
        <p:grpSpPr>
          <a:xfrm>
            <a:off x="1614892" y="2032837"/>
            <a:ext cx="4075146" cy="488257"/>
            <a:chOff x="142456" y="3482176"/>
            <a:chExt cx="4075146" cy="488257"/>
          </a:xfrm>
        </p:grpSpPr>
        <p:grpSp>
          <p:nvGrpSpPr>
            <p:cNvPr id="25" name="Group 28"/>
            <p:cNvGrpSpPr/>
            <p:nvPr/>
          </p:nvGrpSpPr>
          <p:grpSpPr>
            <a:xfrm>
              <a:off x="2103829" y="3505200"/>
              <a:ext cx="2113773" cy="465233"/>
              <a:chOff x="19827" y="2514601"/>
              <a:chExt cx="4171042" cy="918029"/>
            </a:xfrm>
          </p:grpSpPr>
          <p:grpSp>
            <p:nvGrpSpPr>
              <p:cNvPr id="33" name="Group 36"/>
              <p:cNvGrpSpPr/>
              <p:nvPr/>
            </p:nvGrpSpPr>
            <p:grpSpPr>
              <a:xfrm>
                <a:off x="1888314" y="2514601"/>
                <a:ext cx="1711325" cy="918029"/>
                <a:chOff x="2097087" y="2869970"/>
                <a:chExt cx="1711325" cy="918029"/>
              </a:xfrm>
            </p:grpSpPr>
            <p:sp>
              <p:nvSpPr>
                <p:cNvPr id="37" name="Freeform 36"/>
                <p:cNvSpPr>
                  <a:spLocks/>
                </p:cNvSpPr>
                <p:nvPr/>
              </p:nvSpPr>
              <p:spPr bwMode="auto">
                <a:xfrm>
                  <a:off x="2097087" y="3498620"/>
                  <a:ext cx="1711325" cy="289379"/>
                </a:xfrm>
                <a:custGeom>
                  <a:avLst/>
                  <a:gdLst>
                    <a:gd name="T0" fmla="*/ 1012 w 1372"/>
                    <a:gd name="T1" fmla="*/ 104 h 232"/>
                    <a:gd name="T2" fmla="*/ 360 w 1372"/>
                    <a:gd name="T3" fmla="*/ 104 h 232"/>
                    <a:gd name="T4" fmla="*/ 360 w 1372"/>
                    <a:gd name="T5" fmla="*/ 104 h 232"/>
                    <a:gd name="T6" fmla="*/ 330 w 1372"/>
                    <a:gd name="T7" fmla="*/ 102 h 232"/>
                    <a:gd name="T8" fmla="*/ 300 w 1372"/>
                    <a:gd name="T9" fmla="*/ 96 h 232"/>
                    <a:gd name="T10" fmla="*/ 272 w 1372"/>
                    <a:gd name="T11" fmla="*/ 88 h 232"/>
                    <a:gd name="T12" fmla="*/ 246 w 1372"/>
                    <a:gd name="T13" fmla="*/ 76 h 232"/>
                    <a:gd name="T14" fmla="*/ 220 w 1372"/>
                    <a:gd name="T15" fmla="*/ 60 h 232"/>
                    <a:gd name="T16" fmla="*/ 198 w 1372"/>
                    <a:gd name="T17" fmla="*/ 42 h 232"/>
                    <a:gd name="T18" fmla="*/ 178 w 1372"/>
                    <a:gd name="T19" fmla="*/ 22 h 232"/>
                    <a:gd name="T20" fmla="*/ 160 w 1372"/>
                    <a:gd name="T21" fmla="*/ 0 h 232"/>
                    <a:gd name="T22" fmla="*/ 0 w 1372"/>
                    <a:gd name="T23" fmla="*/ 0 h 232"/>
                    <a:gd name="T24" fmla="*/ 0 w 1372"/>
                    <a:gd name="T25" fmla="*/ 0 h 232"/>
                    <a:gd name="T26" fmla="*/ 10 w 1372"/>
                    <a:gd name="T27" fmla="*/ 24 h 232"/>
                    <a:gd name="T28" fmla="*/ 20 w 1372"/>
                    <a:gd name="T29" fmla="*/ 48 h 232"/>
                    <a:gd name="T30" fmla="*/ 32 w 1372"/>
                    <a:gd name="T31" fmla="*/ 72 h 232"/>
                    <a:gd name="T32" fmla="*/ 44 w 1372"/>
                    <a:gd name="T33" fmla="*/ 94 h 232"/>
                    <a:gd name="T34" fmla="*/ 60 w 1372"/>
                    <a:gd name="T35" fmla="*/ 114 h 232"/>
                    <a:gd name="T36" fmla="*/ 74 w 1372"/>
                    <a:gd name="T37" fmla="*/ 132 h 232"/>
                    <a:gd name="T38" fmla="*/ 92 w 1372"/>
                    <a:gd name="T39" fmla="*/ 150 h 232"/>
                    <a:gd name="T40" fmla="*/ 110 w 1372"/>
                    <a:gd name="T41" fmla="*/ 166 h 232"/>
                    <a:gd name="T42" fmla="*/ 128 w 1372"/>
                    <a:gd name="T43" fmla="*/ 182 h 232"/>
                    <a:gd name="T44" fmla="*/ 148 w 1372"/>
                    <a:gd name="T45" fmla="*/ 194 h 232"/>
                    <a:gd name="T46" fmla="*/ 168 w 1372"/>
                    <a:gd name="T47" fmla="*/ 206 h 232"/>
                    <a:gd name="T48" fmla="*/ 190 w 1372"/>
                    <a:gd name="T49" fmla="*/ 216 h 232"/>
                    <a:gd name="T50" fmla="*/ 212 w 1372"/>
                    <a:gd name="T51" fmla="*/ 222 h 232"/>
                    <a:gd name="T52" fmla="*/ 234 w 1372"/>
                    <a:gd name="T53" fmla="*/ 228 h 232"/>
                    <a:gd name="T54" fmla="*/ 256 w 1372"/>
                    <a:gd name="T55" fmla="*/ 232 h 232"/>
                    <a:gd name="T56" fmla="*/ 280 w 1372"/>
                    <a:gd name="T57" fmla="*/ 232 h 232"/>
                    <a:gd name="T58" fmla="*/ 1092 w 1372"/>
                    <a:gd name="T59" fmla="*/ 232 h 232"/>
                    <a:gd name="T60" fmla="*/ 1092 w 1372"/>
                    <a:gd name="T61" fmla="*/ 232 h 232"/>
                    <a:gd name="T62" fmla="*/ 1114 w 1372"/>
                    <a:gd name="T63" fmla="*/ 232 h 232"/>
                    <a:gd name="T64" fmla="*/ 1138 w 1372"/>
                    <a:gd name="T65" fmla="*/ 228 h 232"/>
                    <a:gd name="T66" fmla="*/ 1160 w 1372"/>
                    <a:gd name="T67" fmla="*/ 222 h 232"/>
                    <a:gd name="T68" fmla="*/ 1182 w 1372"/>
                    <a:gd name="T69" fmla="*/ 216 h 232"/>
                    <a:gd name="T70" fmla="*/ 1204 w 1372"/>
                    <a:gd name="T71" fmla="*/ 206 h 232"/>
                    <a:gd name="T72" fmla="*/ 1224 w 1372"/>
                    <a:gd name="T73" fmla="*/ 194 h 232"/>
                    <a:gd name="T74" fmla="*/ 1244 w 1372"/>
                    <a:gd name="T75" fmla="*/ 182 h 232"/>
                    <a:gd name="T76" fmla="*/ 1262 w 1372"/>
                    <a:gd name="T77" fmla="*/ 166 h 232"/>
                    <a:gd name="T78" fmla="*/ 1280 w 1372"/>
                    <a:gd name="T79" fmla="*/ 150 h 232"/>
                    <a:gd name="T80" fmla="*/ 1296 w 1372"/>
                    <a:gd name="T81" fmla="*/ 132 h 232"/>
                    <a:gd name="T82" fmla="*/ 1312 w 1372"/>
                    <a:gd name="T83" fmla="*/ 114 h 232"/>
                    <a:gd name="T84" fmla="*/ 1326 w 1372"/>
                    <a:gd name="T85" fmla="*/ 94 h 232"/>
                    <a:gd name="T86" fmla="*/ 1340 w 1372"/>
                    <a:gd name="T87" fmla="*/ 72 h 232"/>
                    <a:gd name="T88" fmla="*/ 1352 w 1372"/>
                    <a:gd name="T89" fmla="*/ 48 h 232"/>
                    <a:gd name="T90" fmla="*/ 1362 w 1372"/>
                    <a:gd name="T91" fmla="*/ 24 h 232"/>
                    <a:gd name="T92" fmla="*/ 1372 w 1372"/>
                    <a:gd name="T93" fmla="*/ 0 h 232"/>
                    <a:gd name="T94" fmla="*/ 1212 w 1372"/>
                    <a:gd name="T95" fmla="*/ 0 h 232"/>
                    <a:gd name="T96" fmla="*/ 1212 w 1372"/>
                    <a:gd name="T97" fmla="*/ 0 h 232"/>
                    <a:gd name="T98" fmla="*/ 1194 w 1372"/>
                    <a:gd name="T99" fmla="*/ 22 h 232"/>
                    <a:gd name="T100" fmla="*/ 1174 w 1372"/>
                    <a:gd name="T101" fmla="*/ 42 h 232"/>
                    <a:gd name="T102" fmla="*/ 1150 w 1372"/>
                    <a:gd name="T103" fmla="*/ 60 h 232"/>
                    <a:gd name="T104" fmla="*/ 1126 w 1372"/>
                    <a:gd name="T105" fmla="*/ 76 h 232"/>
                    <a:gd name="T106" fmla="*/ 1100 w 1372"/>
                    <a:gd name="T107" fmla="*/ 88 h 232"/>
                    <a:gd name="T108" fmla="*/ 1072 w 1372"/>
                    <a:gd name="T109" fmla="*/ 96 h 232"/>
                    <a:gd name="T110" fmla="*/ 1042 w 1372"/>
                    <a:gd name="T111" fmla="*/ 102 h 232"/>
                    <a:gd name="T112" fmla="*/ 1012 w 1372"/>
                    <a:gd name="T113" fmla="*/ 104 h 232"/>
                    <a:gd name="T114" fmla="*/ 1012 w 1372"/>
                    <a:gd name="T115" fmla="*/ 10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1012" y="104"/>
                      </a:moveTo>
                      <a:lnTo>
                        <a:pt x="360" y="104"/>
                      </a:lnTo>
                      <a:lnTo>
                        <a:pt x="360" y="104"/>
                      </a:lnTo>
                      <a:lnTo>
                        <a:pt x="330" y="102"/>
                      </a:lnTo>
                      <a:lnTo>
                        <a:pt x="300" y="96"/>
                      </a:lnTo>
                      <a:lnTo>
                        <a:pt x="272" y="88"/>
                      </a:lnTo>
                      <a:lnTo>
                        <a:pt x="246" y="76"/>
                      </a:lnTo>
                      <a:lnTo>
                        <a:pt x="220" y="60"/>
                      </a:lnTo>
                      <a:lnTo>
                        <a:pt x="198" y="42"/>
                      </a:lnTo>
                      <a:lnTo>
                        <a:pt x="178" y="22"/>
                      </a:lnTo>
                      <a:lnTo>
                        <a:pt x="160" y="0"/>
                      </a:lnTo>
                      <a:lnTo>
                        <a:pt x="0" y="0"/>
                      </a:lnTo>
                      <a:lnTo>
                        <a:pt x="0" y="0"/>
                      </a:lnTo>
                      <a:lnTo>
                        <a:pt x="10" y="24"/>
                      </a:lnTo>
                      <a:lnTo>
                        <a:pt x="20" y="48"/>
                      </a:lnTo>
                      <a:lnTo>
                        <a:pt x="32" y="72"/>
                      </a:lnTo>
                      <a:lnTo>
                        <a:pt x="44" y="94"/>
                      </a:lnTo>
                      <a:lnTo>
                        <a:pt x="60" y="114"/>
                      </a:lnTo>
                      <a:lnTo>
                        <a:pt x="74" y="132"/>
                      </a:lnTo>
                      <a:lnTo>
                        <a:pt x="92" y="150"/>
                      </a:lnTo>
                      <a:lnTo>
                        <a:pt x="110" y="166"/>
                      </a:lnTo>
                      <a:lnTo>
                        <a:pt x="128" y="182"/>
                      </a:lnTo>
                      <a:lnTo>
                        <a:pt x="148" y="194"/>
                      </a:lnTo>
                      <a:lnTo>
                        <a:pt x="168" y="206"/>
                      </a:lnTo>
                      <a:lnTo>
                        <a:pt x="190" y="216"/>
                      </a:lnTo>
                      <a:lnTo>
                        <a:pt x="212" y="222"/>
                      </a:lnTo>
                      <a:lnTo>
                        <a:pt x="234" y="228"/>
                      </a:lnTo>
                      <a:lnTo>
                        <a:pt x="256" y="232"/>
                      </a:lnTo>
                      <a:lnTo>
                        <a:pt x="280" y="232"/>
                      </a:lnTo>
                      <a:lnTo>
                        <a:pt x="1092" y="232"/>
                      </a:lnTo>
                      <a:lnTo>
                        <a:pt x="1092" y="232"/>
                      </a:lnTo>
                      <a:lnTo>
                        <a:pt x="1114" y="232"/>
                      </a:lnTo>
                      <a:lnTo>
                        <a:pt x="1138" y="228"/>
                      </a:lnTo>
                      <a:lnTo>
                        <a:pt x="1160" y="222"/>
                      </a:lnTo>
                      <a:lnTo>
                        <a:pt x="1182" y="216"/>
                      </a:lnTo>
                      <a:lnTo>
                        <a:pt x="1204" y="206"/>
                      </a:lnTo>
                      <a:lnTo>
                        <a:pt x="1224" y="194"/>
                      </a:lnTo>
                      <a:lnTo>
                        <a:pt x="1244" y="182"/>
                      </a:lnTo>
                      <a:lnTo>
                        <a:pt x="1262" y="166"/>
                      </a:lnTo>
                      <a:lnTo>
                        <a:pt x="1280" y="150"/>
                      </a:lnTo>
                      <a:lnTo>
                        <a:pt x="1296" y="132"/>
                      </a:lnTo>
                      <a:lnTo>
                        <a:pt x="1312" y="114"/>
                      </a:lnTo>
                      <a:lnTo>
                        <a:pt x="1326" y="94"/>
                      </a:lnTo>
                      <a:lnTo>
                        <a:pt x="1340" y="72"/>
                      </a:lnTo>
                      <a:lnTo>
                        <a:pt x="1352" y="48"/>
                      </a:lnTo>
                      <a:lnTo>
                        <a:pt x="1362" y="24"/>
                      </a:lnTo>
                      <a:lnTo>
                        <a:pt x="1372" y="0"/>
                      </a:lnTo>
                      <a:lnTo>
                        <a:pt x="1212" y="0"/>
                      </a:lnTo>
                      <a:lnTo>
                        <a:pt x="1212" y="0"/>
                      </a:lnTo>
                      <a:lnTo>
                        <a:pt x="1194" y="22"/>
                      </a:lnTo>
                      <a:lnTo>
                        <a:pt x="1174" y="42"/>
                      </a:lnTo>
                      <a:lnTo>
                        <a:pt x="1150" y="60"/>
                      </a:lnTo>
                      <a:lnTo>
                        <a:pt x="1126" y="76"/>
                      </a:lnTo>
                      <a:lnTo>
                        <a:pt x="1100" y="88"/>
                      </a:lnTo>
                      <a:lnTo>
                        <a:pt x="1072" y="96"/>
                      </a:lnTo>
                      <a:lnTo>
                        <a:pt x="1042" y="102"/>
                      </a:lnTo>
                      <a:lnTo>
                        <a:pt x="1012" y="104"/>
                      </a:lnTo>
                      <a:lnTo>
                        <a:pt x="1012" y="104"/>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8" name="Freeform 37"/>
                <p:cNvSpPr>
                  <a:spLocks/>
                </p:cNvSpPr>
                <p:nvPr/>
              </p:nvSpPr>
              <p:spPr bwMode="auto">
                <a:xfrm>
                  <a:off x="2097087" y="2869970"/>
                  <a:ext cx="1711325" cy="289379"/>
                </a:xfrm>
                <a:custGeom>
                  <a:avLst/>
                  <a:gdLst>
                    <a:gd name="T0" fmla="*/ 360 w 1372"/>
                    <a:gd name="T1" fmla="*/ 128 h 232"/>
                    <a:gd name="T2" fmla="*/ 1012 w 1372"/>
                    <a:gd name="T3" fmla="*/ 128 h 232"/>
                    <a:gd name="T4" fmla="*/ 1012 w 1372"/>
                    <a:gd name="T5" fmla="*/ 128 h 232"/>
                    <a:gd name="T6" fmla="*/ 1042 w 1372"/>
                    <a:gd name="T7" fmla="*/ 130 h 232"/>
                    <a:gd name="T8" fmla="*/ 1072 w 1372"/>
                    <a:gd name="T9" fmla="*/ 136 h 232"/>
                    <a:gd name="T10" fmla="*/ 1100 w 1372"/>
                    <a:gd name="T11" fmla="*/ 144 h 232"/>
                    <a:gd name="T12" fmla="*/ 1126 w 1372"/>
                    <a:gd name="T13" fmla="*/ 156 h 232"/>
                    <a:gd name="T14" fmla="*/ 1150 w 1372"/>
                    <a:gd name="T15" fmla="*/ 172 h 232"/>
                    <a:gd name="T16" fmla="*/ 1174 w 1372"/>
                    <a:gd name="T17" fmla="*/ 190 h 232"/>
                    <a:gd name="T18" fmla="*/ 1194 w 1372"/>
                    <a:gd name="T19" fmla="*/ 210 h 232"/>
                    <a:gd name="T20" fmla="*/ 1212 w 1372"/>
                    <a:gd name="T21" fmla="*/ 232 h 232"/>
                    <a:gd name="T22" fmla="*/ 1372 w 1372"/>
                    <a:gd name="T23" fmla="*/ 232 h 232"/>
                    <a:gd name="T24" fmla="*/ 1372 w 1372"/>
                    <a:gd name="T25" fmla="*/ 232 h 232"/>
                    <a:gd name="T26" fmla="*/ 1362 w 1372"/>
                    <a:gd name="T27" fmla="*/ 208 h 232"/>
                    <a:gd name="T28" fmla="*/ 1352 w 1372"/>
                    <a:gd name="T29" fmla="*/ 184 h 232"/>
                    <a:gd name="T30" fmla="*/ 1340 w 1372"/>
                    <a:gd name="T31" fmla="*/ 160 h 232"/>
                    <a:gd name="T32" fmla="*/ 1326 w 1372"/>
                    <a:gd name="T33" fmla="*/ 138 h 232"/>
                    <a:gd name="T34" fmla="*/ 1312 w 1372"/>
                    <a:gd name="T35" fmla="*/ 118 h 232"/>
                    <a:gd name="T36" fmla="*/ 1296 w 1372"/>
                    <a:gd name="T37" fmla="*/ 100 h 232"/>
                    <a:gd name="T38" fmla="*/ 1280 w 1372"/>
                    <a:gd name="T39" fmla="*/ 82 h 232"/>
                    <a:gd name="T40" fmla="*/ 1262 w 1372"/>
                    <a:gd name="T41" fmla="*/ 66 h 232"/>
                    <a:gd name="T42" fmla="*/ 1244 w 1372"/>
                    <a:gd name="T43" fmla="*/ 50 h 232"/>
                    <a:gd name="T44" fmla="*/ 1224 w 1372"/>
                    <a:gd name="T45" fmla="*/ 38 h 232"/>
                    <a:gd name="T46" fmla="*/ 1204 w 1372"/>
                    <a:gd name="T47" fmla="*/ 26 h 232"/>
                    <a:gd name="T48" fmla="*/ 1182 w 1372"/>
                    <a:gd name="T49" fmla="*/ 16 h 232"/>
                    <a:gd name="T50" fmla="*/ 1160 w 1372"/>
                    <a:gd name="T51" fmla="*/ 10 h 232"/>
                    <a:gd name="T52" fmla="*/ 1138 w 1372"/>
                    <a:gd name="T53" fmla="*/ 4 h 232"/>
                    <a:gd name="T54" fmla="*/ 1114 w 1372"/>
                    <a:gd name="T55" fmla="*/ 0 h 232"/>
                    <a:gd name="T56" fmla="*/ 1092 w 1372"/>
                    <a:gd name="T57" fmla="*/ 0 h 232"/>
                    <a:gd name="T58" fmla="*/ 280 w 1372"/>
                    <a:gd name="T59" fmla="*/ 0 h 232"/>
                    <a:gd name="T60" fmla="*/ 280 w 1372"/>
                    <a:gd name="T61" fmla="*/ 0 h 232"/>
                    <a:gd name="T62" fmla="*/ 256 w 1372"/>
                    <a:gd name="T63" fmla="*/ 0 h 232"/>
                    <a:gd name="T64" fmla="*/ 234 w 1372"/>
                    <a:gd name="T65" fmla="*/ 4 h 232"/>
                    <a:gd name="T66" fmla="*/ 212 w 1372"/>
                    <a:gd name="T67" fmla="*/ 10 h 232"/>
                    <a:gd name="T68" fmla="*/ 190 w 1372"/>
                    <a:gd name="T69" fmla="*/ 16 h 232"/>
                    <a:gd name="T70" fmla="*/ 168 w 1372"/>
                    <a:gd name="T71" fmla="*/ 26 h 232"/>
                    <a:gd name="T72" fmla="*/ 148 w 1372"/>
                    <a:gd name="T73" fmla="*/ 38 h 232"/>
                    <a:gd name="T74" fmla="*/ 128 w 1372"/>
                    <a:gd name="T75" fmla="*/ 50 h 232"/>
                    <a:gd name="T76" fmla="*/ 110 w 1372"/>
                    <a:gd name="T77" fmla="*/ 66 h 232"/>
                    <a:gd name="T78" fmla="*/ 92 w 1372"/>
                    <a:gd name="T79" fmla="*/ 82 h 232"/>
                    <a:gd name="T80" fmla="*/ 74 w 1372"/>
                    <a:gd name="T81" fmla="*/ 100 h 232"/>
                    <a:gd name="T82" fmla="*/ 60 w 1372"/>
                    <a:gd name="T83" fmla="*/ 118 h 232"/>
                    <a:gd name="T84" fmla="*/ 44 w 1372"/>
                    <a:gd name="T85" fmla="*/ 138 h 232"/>
                    <a:gd name="T86" fmla="*/ 32 w 1372"/>
                    <a:gd name="T87" fmla="*/ 160 h 232"/>
                    <a:gd name="T88" fmla="*/ 20 w 1372"/>
                    <a:gd name="T89" fmla="*/ 184 h 232"/>
                    <a:gd name="T90" fmla="*/ 10 w 1372"/>
                    <a:gd name="T91" fmla="*/ 208 h 232"/>
                    <a:gd name="T92" fmla="*/ 0 w 1372"/>
                    <a:gd name="T93" fmla="*/ 232 h 232"/>
                    <a:gd name="T94" fmla="*/ 160 w 1372"/>
                    <a:gd name="T95" fmla="*/ 232 h 232"/>
                    <a:gd name="T96" fmla="*/ 160 w 1372"/>
                    <a:gd name="T97" fmla="*/ 232 h 232"/>
                    <a:gd name="T98" fmla="*/ 178 w 1372"/>
                    <a:gd name="T99" fmla="*/ 210 h 232"/>
                    <a:gd name="T100" fmla="*/ 198 w 1372"/>
                    <a:gd name="T101" fmla="*/ 190 h 232"/>
                    <a:gd name="T102" fmla="*/ 220 w 1372"/>
                    <a:gd name="T103" fmla="*/ 172 h 232"/>
                    <a:gd name="T104" fmla="*/ 246 w 1372"/>
                    <a:gd name="T105" fmla="*/ 156 h 232"/>
                    <a:gd name="T106" fmla="*/ 272 w 1372"/>
                    <a:gd name="T107" fmla="*/ 144 h 232"/>
                    <a:gd name="T108" fmla="*/ 300 w 1372"/>
                    <a:gd name="T109" fmla="*/ 136 h 232"/>
                    <a:gd name="T110" fmla="*/ 330 w 1372"/>
                    <a:gd name="T111" fmla="*/ 130 h 232"/>
                    <a:gd name="T112" fmla="*/ 360 w 1372"/>
                    <a:gd name="T113" fmla="*/ 128 h 232"/>
                    <a:gd name="T114" fmla="*/ 360 w 1372"/>
                    <a:gd name="T115" fmla="*/ 1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360" y="128"/>
                      </a:moveTo>
                      <a:lnTo>
                        <a:pt x="1012" y="128"/>
                      </a:lnTo>
                      <a:lnTo>
                        <a:pt x="1012" y="128"/>
                      </a:lnTo>
                      <a:lnTo>
                        <a:pt x="1042" y="130"/>
                      </a:lnTo>
                      <a:lnTo>
                        <a:pt x="1072" y="136"/>
                      </a:lnTo>
                      <a:lnTo>
                        <a:pt x="1100" y="144"/>
                      </a:lnTo>
                      <a:lnTo>
                        <a:pt x="1126" y="156"/>
                      </a:lnTo>
                      <a:lnTo>
                        <a:pt x="1150" y="172"/>
                      </a:lnTo>
                      <a:lnTo>
                        <a:pt x="1174" y="190"/>
                      </a:lnTo>
                      <a:lnTo>
                        <a:pt x="1194" y="210"/>
                      </a:lnTo>
                      <a:lnTo>
                        <a:pt x="1212" y="232"/>
                      </a:lnTo>
                      <a:lnTo>
                        <a:pt x="1372" y="232"/>
                      </a:lnTo>
                      <a:lnTo>
                        <a:pt x="1372" y="232"/>
                      </a:lnTo>
                      <a:lnTo>
                        <a:pt x="1362" y="208"/>
                      </a:lnTo>
                      <a:lnTo>
                        <a:pt x="1352" y="184"/>
                      </a:lnTo>
                      <a:lnTo>
                        <a:pt x="1340" y="160"/>
                      </a:lnTo>
                      <a:lnTo>
                        <a:pt x="1326" y="138"/>
                      </a:lnTo>
                      <a:lnTo>
                        <a:pt x="1312" y="118"/>
                      </a:lnTo>
                      <a:lnTo>
                        <a:pt x="1296" y="100"/>
                      </a:lnTo>
                      <a:lnTo>
                        <a:pt x="1280" y="82"/>
                      </a:lnTo>
                      <a:lnTo>
                        <a:pt x="1262" y="66"/>
                      </a:lnTo>
                      <a:lnTo>
                        <a:pt x="1244" y="50"/>
                      </a:lnTo>
                      <a:lnTo>
                        <a:pt x="1224" y="38"/>
                      </a:lnTo>
                      <a:lnTo>
                        <a:pt x="1204" y="26"/>
                      </a:lnTo>
                      <a:lnTo>
                        <a:pt x="1182" y="16"/>
                      </a:lnTo>
                      <a:lnTo>
                        <a:pt x="1160" y="10"/>
                      </a:lnTo>
                      <a:lnTo>
                        <a:pt x="1138" y="4"/>
                      </a:lnTo>
                      <a:lnTo>
                        <a:pt x="1114" y="0"/>
                      </a:lnTo>
                      <a:lnTo>
                        <a:pt x="1092" y="0"/>
                      </a:lnTo>
                      <a:lnTo>
                        <a:pt x="280" y="0"/>
                      </a:lnTo>
                      <a:lnTo>
                        <a:pt x="280" y="0"/>
                      </a:lnTo>
                      <a:lnTo>
                        <a:pt x="256" y="0"/>
                      </a:lnTo>
                      <a:lnTo>
                        <a:pt x="234" y="4"/>
                      </a:lnTo>
                      <a:lnTo>
                        <a:pt x="212" y="10"/>
                      </a:lnTo>
                      <a:lnTo>
                        <a:pt x="190" y="16"/>
                      </a:lnTo>
                      <a:lnTo>
                        <a:pt x="168" y="26"/>
                      </a:lnTo>
                      <a:lnTo>
                        <a:pt x="148" y="38"/>
                      </a:lnTo>
                      <a:lnTo>
                        <a:pt x="128" y="50"/>
                      </a:lnTo>
                      <a:lnTo>
                        <a:pt x="110" y="66"/>
                      </a:lnTo>
                      <a:lnTo>
                        <a:pt x="92" y="82"/>
                      </a:lnTo>
                      <a:lnTo>
                        <a:pt x="74" y="100"/>
                      </a:lnTo>
                      <a:lnTo>
                        <a:pt x="60" y="118"/>
                      </a:lnTo>
                      <a:lnTo>
                        <a:pt x="44" y="138"/>
                      </a:lnTo>
                      <a:lnTo>
                        <a:pt x="32" y="160"/>
                      </a:lnTo>
                      <a:lnTo>
                        <a:pt x="20" y="184"/>
                      </a:lnTo>
                      <a:lnTo>
                        <a:pt x="10" y="208"/>
                      </a:lnTo>
                      <a:lnTo>
                        <a:pt x="0" y="232"/>
                      </a:lnTo>
                      <a:lnTo>
                        <a:pt x="160" y="232"/>
                      </a:lnTo>
                      <a:lnTo>
                        <a:pt x="160" y="232"/>
                      </a:lnTo>
                      <a:lnTo>
                        <a:pt x="178" y="210"/>
                      </a:lnTo>
                      <a:lnTo>
                        <a:pt x="198" y="190"/>
                      </a:lnTo>
                      <a:lnTo>
                        <a:pt x="220" y="172"/>
                      </a:lnTo>
                      <a:lnTo>
                        <a:pt x="246" y="156"/>
                      </a:lnTo>
                      <a:lnTo>
                        <a:pt x="272" y="144"/>
                      </a:lnTo>
                      <a:lnTo>
                        <a:pt x="300" y="136"/>
                      </a:lnTo>
                      <a:lnTo>
                        <a:pt x="330" y="130"/>
                      </a:lnTo>
                      <a:lnTo>
                        <a:pt x="360" y="128"/>
                      </a:lnTo>
                      <a:lnTo>
                        <a:pt x="360" y="12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sp>
            <p:nvSpPr>
              <p:cNvPr id="34" name="Freeform 33"/>
              <p:cNvSpPr>
                <a:spLocks/>
              </p:cNvSpPr>
              <p:nvPr/>
            </p:nvSpPr>
            <p:spPr bwMode="auto">
              <a:xfrm>
                <a:off x="19827" y="2514601"/>
                <a:ext cx="1733777" cy="918029"/>
              </a:xfrm>
              <a:custGeom>
                <a:avLst/>
                <a:gdLst>
                  <a:gd name="T0" fmla="*/ 380 w 1390"/>
                  <a:gd name="T1" fmla="*/ 608 h 736"/>
                  <a:gd name="T2" fmla="*/ 308 w 1390"/>
                  <a:gd name="T3" fmla="*/ 598 h 736"/>
                  <a:gd name="T4" fmla="*/ 244 w 1390"/>
                  <a:gd name="T5" fmla="*/ 568 h 736"/>
                  <a:gd name="T6" fmla="*/ 194 w 1390"/>
                  <a:gd name="T7" fmla="*/ 520 h 736"/>
                  <a:gd name="T8" fmla="*/ 156 w 1390"/>
                  <a:gd name="T9" fmla="*/ 462 h 736"/>
                  <a:gd name="T10" fmla="*/ 140 w 1390"/>
                  <a:gd name="T11" fmla="*/ 392 h 736"/>
                  <a:gd name="T12" fmla="*/ 140 w 1390"/>
                  <a:gd name="T13" fmla="*/ 344 h 736"/>
                  <a:gd name="T14" fmla="*/ 156 w 1390"/>
                  <a:gd name="T15" fmla="*/ 274 h 736"/>
                  <a:gd name="T16" fmla="*/ 194 w 1390"/>
                  <a:gd name="T17" fmla="*/ 216 h 736"/>
                  <a:gd name="T18" fmla="*/ 244 w 1390"/>
                  <a:gd name="T19" fmla="*/ 168 h 736"/>
                  <a:gd name="T20" fmla="*/ 308 w 1390"/>
                  <a:gd name="T21" fmla="*/ 138 h 736"/>
                  <a:gd name="T22" fmla="*/ 380 w 1390"/>
                  <a:gd name="T23" fmla="*/ 128 h 736"/>
                  <a:gd name="T24" fmla="*/ 1062 w 1390"/>
                  <a:gd name="T25" fmla="*/ 130 h 736"/>
                  <a:gd name="T26" fmla="*/ 1146 w 1390"/>
                  <a:gd name="T27" fmla="*/ 156 h 736"/>
                  <a:gd name="T28" fmla="*/ 1214 w 1390"/>
                  <a:gd name="T29" fmla="*/ 210 h 736"/>
                  <a:gd name="T30" fmla="*/ 1390 w 1390"/>
                  <a:gd name="T31" fmla="*/ 232 h 736"/>
                  <a:gd name="T32" fmla="*/ 1360 w 1390"/>
                  <a:gd name="T33" fmla="*/ 160 h 736"/>
                  <a:gd name="T34" fmla="*/ 1316 w 1390"/>
                  <a:gd name="T35" fmla="*/ 100 h 736"/>
                  <a:gd name="T36" fmla="*/ 1264 w 1390"/>
                  <a:gd name="T37" fmla="*/ 50 h 736"/>
                  <a:gd name="T38" fmla="*/ 1202 w 1390"/>
                  <a:gd name="T39" fmla="*/ 16 h 736"/>
                  <a:gd name="T40" fmla="*/ 1134 w 1390"/>
                  <a:gd name="T41" fmla="*/ 0 h 736"/>
                  <a:gd name="T42" fmla="*/ 300 w 1390"/>
                  <a:gd name="T43" fmla="*/ 0 h 736"/>
                  <a:gd name="T44" fmla="*/ 210 w 1390"/>
                  <a:gd name="T45" fmla="*/ 16 h 736"/>
                  <a:gd name="T46" fmla="*/ 132 w 1390"/>
                  <a:gd name="T47" fmla="*/ 62 h 736"/>
                  <a:gd name="T48" fmla="*/ 68 w 1390"/>
                  <a:gd name="T49" fmla="*/ 134 h 736"/>
                  <a:gd name="T50" fmla="*/ 22 w 1390"/>
                  <a:gd name="T51" fmla="*/ 224 h 736"/>
                  <a:gd name="T52" fmla="*/ 0 w 1390"/>
                  <a:gd name="T53" fmla="*/ 330 h 736"/>
                  <a:gd name="T54" fmla="*/ 0 w 1390"/>
                  <a:gd name="T55" fmla="*/ 406 h 736"/>
                  <a:gd name="T56" fmla="*/ 22 w 1390"/>
                  <a:gd name="T57" fmla="*/ 512 h 736"/>
                  <a:gd name="T58" fmla="*/ 68 w 1390"/>
                  <a:gd name="T59" fmla="*/ 602 h 736"/>
                  <a:gd name="T60" fmla="*/ 132 w 1390"/>
                  <a:gd name="T61" fmla="*/ 674 h 736"/>
                  <a:gd name="T62" fmla="*/ 210 w 1390"/>
                  <a:gd name="T63" fmla="*/ 720 h 736"/>
                  <a:gd name="T64" fmla="*/ 300 w 1390"/>
                  <a:gd name="T65" fmla="*/ 736 h 736"/>
                  <a:gd name="T66" fmla="*/ 1134 w 1390"/>
                  <a:gd name="T67" fmla="*/ 736 h 736"/>
                  <a:gd name="T68" fmla="*/ 1202 w 1390"/>
                  <a:gd name="T69" fmla="*/ 720 h 736"/>
                  <a:gd name="T70" fmla="*/ 1264 w 1390"/>
                  <a:gd name="T71" fmla="*/ 686 h 736"/>
                  <a:gd name="T72" fmla="*/ 1316 w 1390"/>
                  <a:gd name="T73" fmla="*/ 636 h 736"/>
                  <a:gd name="T74" fmla="*/ 1360 w 1390"/>
                  <a:gd name="T75" fmla="*/ 576 h 736"/>
                  <a:gd name="T76" fmla="*/ 1390 w 1390"/>
                  <a:gd name="T77" fmla="*/ 504 h 736"/>
                  <a:gd name="T78" fmla="*/ 1214 w 1390"/>
                  <a:gd name="T79" fmla="*/ 526 h 736"/>
                  <a:gd name="T80" fmla="*/ 1146 w 1390"/>
                  <a:gd name="T81" fmla="*/ 580 h 736"/>
                  <a:gd name="T82" fmla="*/ 1062 w 1390"/>
                  <a:gd name="T83" fmla="*/ 60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0" h="736">
                    <a:moveTo>
                      <a:pt x="1032" y="608"/>
                    </a:moveTo>
                    <a:lnTo>
                      <a:pt x="380" y="608"/>
                    </a:lnTo>
                    <a:lnTo>
                      <a:pt x="380" y="608"/>
                    </a:lnTo>
                    <a:lnTo>
                      <a:pt x="356" y="606"/>
                    </a:lnTo>
                    <a:lnTo>
                      <a:pt x="332" y="604"/>
                    </a:lnTo>
                    <a:lnTo>
                      <a:pt x="308" y="598"/>
                    </a:lnTo>
                    <a:lnTo>
                      <a:pt x="286" y="590"/>
                    </a:lnTo>
                    <a:lnTo>
                      <a:pt x="264" y="580"/>
                    </a:lnTo>
                    <a:lnTo>
                      <a:pt x="244" y="568"/>
                    </a:lnTo>
                    <a:lnTo>
                      <a:pt x="226" y="554"/>
                    </a:lnTo>
                    <a:lnTo>
                      <a:pt x="208" y="538"/>
                    </a:lnTo>
                    <a:lnTo>
                      <a:pt x="194" y="520"/>
                    </a:lnTo>
                    <a:lnTo>
                      <a:pt x="180" y="502"/>
                    </a:lnTo>
                    <a:lnTo>
                      <a:pt x="168" y="482"/>
                    </a:lnTo>
                    <a:lnTo>
                      <a:pt x="156" y="462"/>
                    </a:lnTo>
                    <a:lnTo>
                      <a:pt x="148" y="440"/>
                    </a:lnTo>
                    <a:lnTo>
                      <a:pt x="142" y="416"/>
                    </a:lnTo>
                    <a:lnTo>
                      <a:pt x="140" y="392"/>
                    </a:lnTo>
                    <a:lnTo>
                      <a:pt x="138" y="368"/>
                    </a:lnTo>
                    <a:lnTo>
                      <a:pt x="138" y="368"/>
                    </a:lnTo>
                    <a:lnTo>
                      <a:pt x="140" y="344"/>
                    </a:lnTo>
                    <a:lnTo>
                      <a:pt x="142" y="320"/>
                    </a:lnTo>
                    <a:lnTo>
                      <a:pt x="148" y="296"/>
                    </a:lnTo>
                    <a:lnTo>
                      <a:pt x="156" y="274"/>
                    </a:lnTo>
                    <a:lnTo>
                      <a:pt x="168" y="254"/>
                    </a:lnTo>
                    <a:lnTo>
                      <a:pt x="180" y="234"/>
                    </a:lnTo>
                    <a:lnTo>
                      <a:pt x="194" y="216"/>
                    </a:lnTo>
                    <a:lnTo>
                      <a:pt x="208" y="198"/>
                    </a:lnTo>
                    <a:lnTo>
                      <a:pt x="226" y="182"/>
                    </a:lnTo>
                    <a:lnTo>
                      <a:pt x="244" y="168"/>
                    </a:lnTo>
                    <a:lnTo>
                      <a:pt x="264" y="156"/>
                    </a:lnTo>
                    <a:lnTo>
                      <a:pt x="286" y="146"/>
                    </a:lnTo>
                    <a:lnTo>
                      <a:pt x="308" y="138"/>
                    </a:lnTo>
                    <a:lnTo>
                      <a:pt x="332" y="132"/>
                    </a:lnTo>
                    <a:lnTo>
                      <a:pt x="356" y="130"/>
                    </a:lnTo>
                    <a:lnTo>
                      <a:pt x="380" y="128"/>
                    </a:lnTo>
                    <a:lnTo>
                      <a:pt x="1032" y="128"/>
                    </a:lnTo>
                    <a:lnTo>
                      <a:pt x="1032" y="128"/>
                    </a:lnTo>
                    <a:lnTo>
                      <a:pt x="1062" y="130"/>
                    </a:lnTo>
                    <a:lnTo>
                      <a:pt x="1092" y="136"/>
                    </a:lnTo>
                    <a:lnTo>
                      <a:pt x="1120" y="144"/>
                    </a:lnTo>
                    <a:lnTo>
                      <a:pt x="1146" y="156"/>
                    </a:lnTo>
                    <a:lnTo>
                      <a:pt x="1170" y="172"/>
                    </a:lnTo>
                    <a:lnTo>
                      <a:pt x="1194" y="190"/>
                    </a:lnTo>
                    <a:lnTo>
                      <a:pt x="1214" y="210"/>
                    </a:lnTo>
                    <a:lnTo>
                      <a:pt x="1232" y="232"/>
                    </a:lnTo>
                    <a:lnTo>
                      <a:pt x="1390" y="232"/>
                    </a:lnTo>
                    <a:lnTo>
                      <a:pt x="1390" y="232"/>
                    </a:lnTo>
                    <a:lnTo>
                      <a:pt x="1382" y="208"/>
                    </a:lnTo>
                    <a:lnTo>
                      <a:pt x="1372" y="184"/>
                    </a:lnTo>
                    <a:lnTo>
                      <a:pt x="1360" y="160"/>
                    </a:lnTo>
                    <a:lnTo>
                      <a:pt x="1346" y="138"/>
                    </a:lnTo>
                    <a:lnTo>
                      <a:pt x="1332" y="118"/>
                    </a:lnTo>
                    <a:lnTo>
                      <a:pt x="1316" y="100"/>
                    </a:lnTo>
                    <a:lnTo>
                      <a:pt x="1300" y="82"/>
                    </a:lnTo>
                    <a:lnTo>
                      <a:pt x="1282" y="66"/>
                    </a:lnTo>
                    <a:lnTo>
                      <a:pt x="1264" y="50"/>
                    </a:lnTo>
                    <a:lnTo>
                      <a:pt x="1244" y="38"/>
                    </a:lnTo>
                    <a:lnTo>
                      <a:pt x="1224" y="26"/>
                    </a:lnTo>
                    <a:lnTo>
                      <a:pt x="1202" y="16"/>
                    </a:lnTo>
                    <a:lnTo>
                      <a:pt x="1180" y="10"/>
                    </a:lnTo>
                    <a:lnTo>
                      <a:pt x="1158" y="4"/>
                    </a:lnTo>
                    <a:lnTo>
                      <a:pt x="1134" y="0"/>
                    </a:lnTo>
                    <a:lnTo>
                      <a:pt x="1110" y="0"/>
                    </a:lnTo>
                    <a:lnTo>
                      <a:pt x="300" y="0"/>
                    </a:lnTo>
                    <a:lnTo>
                      <a:pt x="300" y="0"/>
                    </a:lnTo>
                    <a:lnTo>
                      <a:pt x="270" y="2"/>
                    </a:lnTo>
                    <a:lnTo>
                      <a:pt x="240" y="8"/>
                    </a:lnTo>
                    <a:lnTo>
                      <a:pt x="210" y="16"/>
                    </a:lnTo>
                    <a:lnTo>
                      <a:pt x="182" y="28"/>
                    </a:lnTo>
                    <a:lnTo>
                      <a:pt x="156" y="44"/>
                    </a:lnTo>
                    <a:lnTo>
                      <a:pt x="132" y="62"/>
                    </a:lnTo>
                    <a:lnTo>
                      <a:pt x="108" y="84"/>
                    </a:lnTo>
                    <a:lnTo>
                      <a:pt x="88" y="108"/>
                    </a:lnTo>
                    <a:lnTo>
                      <a:pt x="68" y="134"/>
                    </a:lnTo>
                    <a:lnTo>
                      <a:pt x="50" y="162"/>
                    </a:lnTo>
                    <a:lnTo>
                      <a:pt x="36" y="192"/>
                    </a:lnTo>
                    <a:lnTo>
                      <a:pt x="22" y="224"/>
                    </a:lnTo>
                    <a:lnTo>
                      <a:pt x="12" y="258"/>
                    </a:lnTo>
                    <a:lnTo>
                      <a:pt x="6" y="294"/>
                    </a:lnTo>
                    <a:lnTo>
                      <a:pt x="0" y="330"/>
                    </a:lnTo>
                    <a:lnTo>
                      <a:pt x="0" y="368"/>
                    </a:lnTo>
                    <a:lnTo>
                      <a:pt x="0" y="368"/>
                    </a:lnTo>
                    <a:lnTo>
                      <a:pt x="0" y="406"/>
                    </a:lnTo>
                    <a:lnTo>
                      <a:pt x="6" y="442"/>
                    </a:lnTo>
                    <a:lnTo>
                      <a:pt x="12" y="478"/>
                    </a:lnTo>
                    <a:lnTo>
                      <a:pt x="22" y="512"/>
                    </a:lnTo>
                    <a:lnTo>
                      <a:pt x="36" y="544"/>
                    </a:lnTo>
                    <a:lnTo>
                      <a:pt x="50" y="574"/>
                    </a:lnTo>
                    <a:lnTo>
                      <a:pt x="68" y="602"/>
                    </a:lnTo>
                    <a:lnTo>
                      <a:pt x="88" y="628"/>
                    </a:lnTo>
                    <a:lnTo>
                      <a:pt x="108" y="652"/>
                    </a:lnTo>
                    <a:lnTo>
                      <a:pt x="132" y="674"/>
                    </a:lnTo>
                    <a:lnTo>
                      <a:pt x="156" y="692"/>
                    </a:lnTo>
                    <a:lnTo>
                      <a:pt x="182" y="708"/>
                    </a:lnTo>
                    <a:lnTo>
                      <a:pt x="210" y="720"/>
                    </a:lnTo>
                    <a:lnTo>
                      <a:pt x="240" y="728"/>
                    </a:lnTo>
                    <a:lnTo>
                      <a:pt x="270" y="734"/>
                    </a:lnTo>
                    <a:lnTo>
                      <a:pt x="300" y="736"/>
                    </a:lnTo>
                    <a:lnTo>
                      <a:pt x="1110" y="736"/>
                    </a:lnTo>
                    <a:lnTo>
                      <a:pt x="1110" y="736"/>
                    </a:lnTo>
                    <a:lnTo>
                      <a:pt x="1134" y="736"/>
                    </a:lnTo>
                    <a:lnTo>
                      <a:pt x="1158" y="732"/>
                    </a:lnTo>
                    <a:lnTo>
                      <a:pt x="1180" y="726"/>
                    </a:lnTo>
                    <a:lnTo>
                      <a:pt x="1202" y="720"/>
                    </a:lnTo>
                    <a:lnTo>
                      <a:pt x="1224" y="710"/>
                    </a:lnTo>
                    <a:lnTo>
                      <a:pt x="1244" y="698"/>
                    </a:lnTo>
                    <a:lnTo>
                      <a:pt x="1264" y="686"/>
                    </a:lnTo>
                    <a:lnTo>
                      <a:pt x="1282" y="670"/>
                    </a:lnTo>
                    <a:lnTo>
                      <a:pt x="1300" y="654"/>
                    </a:lnTo>
                    <a:lnTo>
                      <a:pt x="1316" y="636"/>
                    </a:lnTo>
                    <a:lnTo>
                      <a:pt x="1332" y="618"/>
                    </a:lnTo>
                    <a:lnTo>
                      <a:pt x="1346" y="598"/>
                    </a:lnTo>
                    <a:lnTo>
                      <a:pt x="1360" y="576"/>
                    </a:lnTo>
                    <a:lnTo>
                      <a:pt x="1372" y="552"/>
                    </a:lnTo>
                    <a:lnTo>
                      <a:pt x="1382" y="528"/>
                    </a:lnTo>
                    <a:lnTo>
                      <a:pt x="1390" y="504"/>
                    </a:lnTo>
                    <a:lnTo>
                      <a:pt x="1232" y="504"/>
                    </a:lnTo>
                    <a:lnTo>
                      <a:pt x="1232" y="504"/>
                    </a:lnTo>
                    <a:lnTo>
                      <a:pt x="1214" y="526"/>
                    </a:lnTo>
                    <a:lnTo>
                      <a:pt x="1194" y="546"/>
                    </a:lnTo>
                    <a:lnTo>
                      <a:pt x="1170" y="564"/>
                    </a:lnTo>
                    <a:lnTo>
                      <a:pt x="1146" y="580"/>
                    </a:lnTo>
                    <a:lnTo>
                      <a:pt x="1120" y="592"/>
                    </a:lnTo>
                    <a:lnTo>
                      <a:pt x="1092" y="600"/>
                    </a:lnTo>
                    <a:lnTo>
                      <a:pt x="1062" y="606"/>
                    </a:lnTo>
                    <a:lnTo>
                      <a:pt x="1032" y="608"/>
                    </a:lnTo>
                    <a:lnTo>
                      <a:pt x="1032" y="60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5" name="Freeform 34"/>
              <p:cNvSpPr>
                <a:spLocks/>
              </p:cNvSpPr>
              <p:nvPr/>
            </p:nvSpPr>
            <p:spPr bwMode="auto">
              <a:xfrm>
                <a:off x="1309557" y="2803980"/>
                <a:ext cx="1037771" cy="339272"/>
              </a:xfrm>
              <a:custGeom>
                <a:avLst/>
                <a:gdLst>
                  <a:gd name="T0" fmla="*/ 624 w 832"/>
                  <a:gd name="T1" fmla="*/ 0 h 272"/>
                  <a:gd name="T2" fmla="*/ 356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6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6"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6"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6" name="Freeform 35"/>
              <p:cNvSpPr>
                <a:spLocks/>
              </p:cNvSpPr>
              <p:nvPr/>
            </p:nvSpPr>
            <p:spPr bwMode="auto">
              <a:xfrm>
                <a:off x="3153098" y="2803980"/>
                <a:ext cx="1037771" cy="339272"/>
              </a:xfrm>
              <a:custGeom>
                <a:avLst/>
                <a:gdLst>
                  <a:gd name="T0" fmla="*/ 624 w 832"/>
                  <a:gd name="T1" fmla="*/ 0 h 272"/>
                  <a:gd name="T2" fmla="*/ 358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8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8"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8"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grpSp>
          <p:nvGrpSpPr>
            <p:cNvPr id="26" name="Group 29"/>
            <p:cNvGrpSpPr/>
            <p:nvPr/>
          </p:nvGrpSpPr>
          <p:grpSpPr>
            <a:xfrm>
              <a:off x="142456" y="3482176"/>
              <a:ext cx="2113773" cy="465233"/>
              <a:chOff x="19827" y="2514601"/>
              <a:chExt cx="4171042" cy="918029"/>
            </a:xfrm>
          </p:grpSpPr>
          <p:grpSp>
            <p:nvGrpSpPr>
              <p:cNvPr id="27" name="Group 30"/>
              <p:cNvGrpSpPr/>
              <p:nvPr/>
            </p:nvGrpSpPr>
            <p:grpSpPr>
              <a:xfrm>
                <a:off x="1888314" y="2514601"/>
                <a:ext cx="1711325" cy="918029"/>
                <a:chOff x="2097087" y="2869970"/>
                <a:chExt cx="1711325" cy="918029"/>
              </a:xfrm>
            </p:grpSpPr>
            <p:sp>
              <p:nvSpPr>
                <p:cNvPr id="31" name="Freeform 30"/>
                <p:cNvSpPr>
                  <a:spLocks/>
                </p:cNvSpPr>
                <p:nvPr/>
              </p:nvSpPr>
              <p:spPr bwMode="auto">
                <a:xfrm>
                  <a:off x="2097087" y="3498620"/>
                  <a:ext cx="1711325" cy="289379"/>
                </a:xfrm>
                <a:custGeom>
                  <a:avLst/>
                  <a:gdLst>
                    <a:gd name="T0" fmla="*/ 1012 w 1372"/>
                    <a:gd name="T1" fmla="*/ 104 h 232"/>
                    <a:gd name="T2" fmla="*/ 360 w 1372"/>
                    <a:gd name="T3" fmla="*/ 104 h 232"/>
                    <a:gd name="T4" fmla="*/ 360 w 1372"/>
                    <a:gd name="T5" fmla="*/ 104 h 232"/>
                    <a:gd name="T6" fmla="*/ 330 w 1372"/>
                    <a:gd name="T7" fmla="*/ 102 h 232"/>
                    <a:gd name="T8" fmla="*/ 300 w 1372"/>
                    <a:gd name="T9" fmla="*/ 96 h 232"/>
                    <a:gd name="T10" fmla="*/ 272 w 1372"/>
                    <a:gd name="T11" fmla="*/ 88 h 232"/>
                    <a:gd name="T12" fmla="*/ 246 w 1372"/>
                    <a:gd name="T13" fmla="*/ 76 h 232"/>
                    <a:gd name="T14" fmla="*/ 220 w 1372"/>
                    <a:gd name="T15" fmla="*/ 60 h 232"/>
                    <a:gd name="T16" fmla="*/ 198 w 1372"/>
                    <a:gd name="T17" fmla="*/ 42 h 232"/>
                    <a:gd name="T18" fmla="*/ 178 w 1372"/>
                    <a:gd name="T19" fmla="*/ 22 h 232"/>
                    <a:gd name="T20" fmla="*/ 160 w 1372"/>
                    <a:gd name="T21" fmla="*/ 0 h 232"/>
                    <a:gd name="T22" fmla="*/ 0 w 1372"/>
                    <a:gd name="T23" fmla="*/ 0 h 232"/>
                    <a:gd name="T24" fmla="*/ 0 w 1372"/>
                    <a:gd name="T25" fmla="*/ 0 h 232"/>
                    <a:gd name="T26" fmla="*/ 10 w 1372"/>
                    <a:gd name="T27" fmla="*/ 24 h 232"/>
                    <a:gd name="T28" fmla="*/ 20 w 1372"/>
                    <a:gd name="T29" fmla="*/ 48 h 232"/>
                    <a:gd name="T30" fmla="*/ 32 w 1372"/>
                    <a:gd name="T31" fmla="*/ 72 h 232"/>
                    <a:gd name="T32" fmla="*/ 44 w 1372"/>
                    <a:gd name="T33" fmla="*/ 94 h 232"/>
                    <a:gd name="T34" fmla="*/ 60 w 1372"/>
                    <a:gd name="T35" fmla="*/ 114 h 232"/>
                    <a:gd name="T36" fmla="*/ 74 w 1372"/>
                    <a:gd name="T37" fmla="*/ 132 h 232"/>
                    <a:gd name="T38" fmla="*/ 92 w 1372"/>
                    <a:gd name="T39" fmla="*/ 150 h 232"/>
                    <a:gd name="T40" fmla="*/ 110 w 1372"/>
                    <a:gd name="T41" fmla="*/ 166 h 232"/>
                    <a:gd name="T42" fmla="*/ 128 w 1372"/>
                    <a:gd name="T43" fmla="*/ 182 h 232"/>
                    <a:gd name="T44" fmla="*/ 148 w 1372"/>
                    <a:gd name="T45" fmla="*/ 194 h 232"/>
                    <a:gd name="T46" fmla="*/ 168 w 1372"/>
                    <a:gd name="T47" fmla="*/ 206 h 232"/>
                    <a:gd name="T48" fmla="*/ 190 w 1372"/>
                    <a:gd name="T49" fmla="*/ 216 h 232"/>
                    <a:gd name="T50" fmla="*/ 212 w 1372"/>
                    <a:gd name="T51" fmla="*/ 222 h 232"/>
                    <a:gd name="T52" fmla="*/ 234 w 1372"/>
                    <a:gd name="T53" fmla="*/ 228 h 232"/>
                    <a:gd name="T54" fmla="*/ 256 w 1372"/>
                    <a:gd name="T55" fmla="*/ 232 h 232"/>
                    <a:gd name="T56" fmla="*/ 280 w 1372"/>
                    <a:gd name="T57" fmla="*/ 232 h 232"/>
                    <a:gd name="T58" fmla="*/ 1092 w 1372"/>
                    <a:gd name="T59" fmla="*/ 232 h 232"/>
                    <a:gd name="T60" fmla="*/ 1092 w 1372"/>
                    <a:gd name="T61" fmla="*/ 232 h 232"/>
                    <a:gd name="T62" fmla="*/ 1114 w 1372"/>
                    <a:gd name="T63" fmla="*/ 232 h 232"/>
                    <a:gd name="T64" fmla="*/ 1138 w 1372"/>
                    <a:gd name="T65" fmla="*/ 228 h 232"/>
                    <a:gd name="T66" fmla="*/ 1160 w 1372"/>
                    <a:gd name="T67" fmla="*/ 222 h 232"/>
                    <a:gd name="T68" fmla="*/ 1182 w 1372"/>
                    <a:gd name="T69" fmla="*/ 216 h 232"/>
                    <a:gd name="T70" fmla="*/ 1204 w 1372"/>
                    <a:gd name="T71" fmla="*/ 206 h 232"/>
                    <a:gd name="T72" fmla="*/ 1224 w 1372"/>
                    <a:gd name="T73" fmla="*/ 194 h 232"/>
                    <a:gd name="T74" fmla="*/ 1244 w 1372"/>
                    <a:gd name="T75" fmla="*/ 182 h 232"/>
                    <a:gd name="T76" fmla="*/ 1262 w 1372"/>
                    <a:gd name="T77" fmla="*/ 166 h 232"/>
                    <a:gd name="T78" fmla="*/ 1280 w 1372"/>
                    <a:gd name="T79" fmla="*/ 150 h 232"/>
                    <a:gd name="T80" fmla="*/ 1296 w 1372"/>
                    <a:gd name="T81" fmla="*/ 132 h 232"/>
                    <a:gd name="T82" fmla="*/ 1312 w 1372"/>
                    <a:gd name="T83" fmla="*/ 114 h 232"/>
                    <a:gd name="T84" fmla="*/ 1326 w 1372"/>
                    <a:gd name="T85" fmla="*/ 94 h 232"/>
                    <a:gd name="T86" fmla="*/ 1340 w 1372"/>
                    <a:gd name="T87" fmla="*/ 72 h 232"/>
                    <a:gd name="T88" fmla="*/ 1352 w 1372"/>
                    <a:gd name="T89" fmla="*/ 48 h 232"/>
                    <a:gd name="T90" fmla="*/ 1362 w 1372"/>
                    <a:gd name="T91" fmla="*/ 24 h 232"/>
                    <a:gd name="T92" fmla="*/ 1372 w 1372"/>
                    <a:gd name="T93" fmla="*/ 0 h 232"/>
                    <a:gd name="T94" fmla="*/ 1212 w 1372"/>
                    <a:gd name="T95" fmla="*/ 0 h 232"/>
                    <a:gd name="T96" fmla="*/ 1212 w 1372"/>
                    <a:gd name="T97" fmla="*/ 0 h 232"/>
                    <a:gd name="T98" fmla="*/ 1194 w 1372"/>
                    <a:gd name="T99" fmla="*/ 22 h 232"/>
                    <a:gd name="T100" fmla="*/ 1174 w 1372"/>
                    <a:gd name="T101" fmla="*/ 42 h 232"/>
                    <a:gd name="T102" fmla="*/ 1150 w 1372"/>
                    <a:gd name="T103" fmla="*/ 60 h 232"/>
                    <a:gd name="T104" fmla="*/ 1126 w 1372"/>
                    <a:gd name="T105" fmla="*/ 76 h 232"/>
                    <a:gd name="T106" fmla="*/ 1100 w 1372"/>
                    <a:gd name="T107" fmla="*/ 88 h 232"/>
                    <a:gd name="T108" fmla="*/ 1072 w 1372"/>
                    <a:gd name="T109" fmla="*/ 96 h 232"/>
                    <a:gd name="T110" fmla="*/ 1042 w 1372"/>
                    <a:gd name="T111" fmla="*/ 102 h 232"/>
                    <a:gd name="T112" fmla="*/ 1012 w 1372"/>
                    <a:gd name="T113" fmla="*/ 104 h 232"/>
                    <a:gd name="T114" fmla="*/ 1012 w 1372"/>
                    <a:gd name="T115" fmla="*/ 10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1012" y="104"/>
                      </a:moveTo>
                      <a:lnTo>
                        <a:pt x="360" y="104"/>
                      </a:lnTo>
                      <a:lnTo>
                        <a:pt x="360" y="104"/>
                      </a:lnTo>
                      <a:lnTo>
                        <a:pt x="330" y="102"/>
                      </a:lnTo>
                      <a:lnTo>
                        <a:pt x="300" y="96"/>
                      </a:lnTo>
                      <a:lnTo>
                        <a:pt x="272" y="88"/>
                      </a:lnTo>
                      <a:lnTo>
                        <a:pt x="246" y="76"/>
                      </a:lnTo>
                      <a:lnTo>
                        <a:pt x="220" y="60"/>
                      </a:lnTo>
                      <a:lnTo>
                        <a:pt x="198" y="42"/>
                      </a:lnTo>
                      <a:lnTo>
                        <a:pt x="178" y="22"/>
                      </a:lnTo>
                      <a:lnTo>
                        <a:pt x="160" y="0"/>
                      </a:lnTo>
                      <a:lnTo>
                        <a:pt x="0" y="0"/>
                      </a:lnTo>
                      <a:lnTo>
                        <a:pt x="0" y="0"/>
                      </a:lnTo>
                      <a:lnTo>
                        <a:pt x="10" y="24"/>
                      </a:lnTo>
                      <a:lnTo>
                        <a:pt x="20" y="48"/>
                      </a:lnTo>
                      <a:lnTo>
                        <a:pt x="32" y="72"/>
                      </a:lnTo>
                      <a:lnTo>
                        <a:pt x="44" y="94"/>
                      </a:lnTo>
                      <a:lnTo>
                        <a:pt x="60" y="114"/>
                      </a:lnTo>
                      <a:lnTo>
                        <a:pt x="74" y="132"/>
                      </a:lnTo>
                      <a:lnTo>
                        <a:pt x="92" y="150"/>
                      </a:lnTo>
                      <a:lnTo>
                        <a:pt x="110" y="166"/>
                      </a:lnTo>
                      <a:lnTo>
                        <a:pt x="128" y="182"/>
                      </a:lnTo>
                      <a:lnTo>
                        <a:pt x="148" y="194"/>
                      </a:lnTo>
                      <a:lnTo>
                        <a:pt x="168" y="206"/>
                      </a:lnTo>
                      <a:lnTo>
                        <a:pt x="190" y="216"/>
                      </a:lnTo>
                      <a:lnTo>
                        <a:pt x="212" y="222"/>
                      </a:lnTo>
                      <a:lnTo>
                        <a:pt x="234" y="228"/>
                      </a:lnTo>
                      <a:lnTo>
                        <a:pt x="256" y="232"/>
                      </a:lnTo>
                      <a:lnTo>
                        <a:pt x="280" y="232"/>
                      </a:lnTo>
                      <a:lnTo>
                        <a:pt x="1092" y="232"/>
                      </a:lnTo>
                      <a:lnTo>
                        <a:pt x="1092" y="232"/>
                      </a:lnTo>
                      <a:lnTo>
                        <a:pt x="1114" y="232"/>
                      </a:lnTo>
                      <a:lnTo>
                        <a:pt x="1138" y="228"/>
                      </a:lnTo>
                      <a:lnTo>
                        <a:pt x="1160" y="222"/>
                      </a:lnTo>
                      <a:lnTo>
                        <a:pt x="1182" y="216"/>
                      </a:lnTo>
                      <a:lnTo>
                        <a:pt x="1204" y="206"/>
                      </a:lnTo>
                      <a:lnTo>
                        <a:pt x="1224" y="194"/>
                      </a:lnTo>
                      <a:lnTo>
                        <a:pt x="1244" y="182"/>
                      </a:lnTo>
                      <a:lnTo>
                        <a:pt x="1262" y="166"/>
                      </a:lnTo>
                      <a:lnTo>
                        <a:pt x="1280" y="150"/>
                      </a:lnTo>
                      <a:lnTo>
                        <a:pt x="1296" y="132"/>
                      </a:lnTo>
                      <a:lnTo>
                        <a:pt x="1312" y="114"/>
                      </a:lnTo>
                      <a:lnTo>
                        <a:pt x="1326" y="94"/>
                      </a:lnTo>
                      <a:lnTo>
                        <a:pt x="1340" y="72"/>
                      </a:lnTo>
                      <a:lnTo>
                        <a:pt x="1352" y="48"/>
                      </a:lnTo>
                      <a:lnTo>
                        <a:pt x="1362" y="24"/>
                      </a:lnTo>
                      <a:lnTo>
                        <a:pt x="1372" y="0"/>
                      </a:lnTo>
                      <a:lnTo>
                        <a:pt x="1212" y="0"/>
                      </a:lnTo>
                      <a:lnTo>
                        <a:pt x="1212" y="0"/>
                      </a:lnTo>
                      <a:lnTo>
                        <a:pt x="1194" y="22"/>
                      </a:lnTo>
                      <a:lnTo>
                        <a:pt x="1174" y="42"/>
                      </a:lnTo>
                      <a:lnTo>
                        <a:pt x="1150" y="60"/>
                      </a:lnTo>
                      <a:lnTo>
                        <a:pt x="1126" y="76"/>
                      </a:lnTo>
                      <a:lnTo>
                        <a:pt x="1100" y="88"/>
                      </a:lnTo>
                      <a:lnTo>
                        <a:pt x="1072" y="96"/>
                      </a:lnTo>
                      <a:lnTo>
                        <a:pt x="1042" y="102"/>
                      </a:lnTo>
                      <a:lnTo>
                        <a:pt x="1012" y="104"/>
                      </a:lnTo>
                      <a:lnTo>
                        <a:pt x="1012" y="104"/>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2" name="Freeform 31"/>
                <p:cNvSpPr>
                  <a:spLocks/>
                </p:cNvSpPr>
                <p:nvPr/>
              </p:nvSpPr>
              <p:spPr bwMode="auto">
                <a:xfrm>
                  <a:off x="2097087" y="2869970"/>
                  <a:ext cx="1711325" cy="289379"/>
                </a:xfrm>
                <a:custGeom>
                  <a:avLst/>
                  <a:gdLst>
                    <a:gd name="T0" fmla="*/ 360 w 1372"/>
                    <a:gd name="T1" fmla="*/ 128 h 232"/>
                    <a:gd name="T2" fmla="*/ 1012 w 1372"/>
                    <a:gd name="T3" fmla="*/ 128 h 232"/>
                    <a:gd name="T4" fmla="*/ 1012 w 1372"/>
                    <a:gd name="T5" fmla="*/ 128 h 232"/>
                    <a:gd name="T6" fmla="*/ 1042 w 1372"/>
                    <a:gd name="T7" fmla="*/ 130 h 232"/>
                    <a:gd name="T8" fmla="*/ 1072 w 1372"/>
                    <a:gd name="T9" fmla="*/ 136 h 232"/>
                    <a:gd name="T10" fmla="*/ 1100 w 1372"/>
                    <a:gd name="T11" fmla="*/ 144 h 232"/>
                    <a:gd name="T12" fmla="*/ 1126 w 1372"/>
                    <a:gd name="T13" fmla="*/ 156 h 232"/>
                    <a:gd name="T14" fmla="*/ 1150 w 1372"/>
                    <a:gd name="T15" fmla="*/ 172 h 232"/>
                    <a:gd name="T16" fmla="*/ 1174 w 1372"/>
                    <a:gd name="T17" fmla="*/ 190 h 232"/>
                    <a:gd name="T18" fmla="*/ 1194 w 1372"/>
                    <a:gd name="T19" fmla="*/ 210 h 232"/>
                    <a:gd name="T20" fmla="*/ 1212 w 1372"/>
                    <a:gd name="T21" fmla="*/ 232 h 232"/>
                    <a:gd name="T22" fmla="*/ 1372 w 1372"/>
                    <a:gd name="T23" fmla="*/ 232 h 232"/>
                    <a:gd name="T24" fmla="*/ 1372 w 1372"/>
                    <a:gd name="T25" fmla="*/ 232 h 232"/>
                    <a:gd name="T26" fmla="*/ 1362 w 1372"/>
                    <a:gd name="T27" fmla="*/ 208 h 232"/>
                    <a:gd name="T28" fmla="*/ 1352 w 1372"/>
                    <a:gd name="T29" fmla="*/ 184 h 232"/>
                    <a:gd name="T30" fmla="*/ 1340 w 1372"/>
                    <a:gd name="T31" fmla="*/ 160 h 232"/>
                    <a:gd name="T32" fmla="*/ 1326 w 1372"/>
                    <a:gd name="T33" fmla="*/ 138 h 232"/>
                    <a:gd name="T34" fmla="*/ 1312 w 1372"/>
                    <a:gd name="T35" fmla="*/ 118 h 232"/>
                    <a:gd name="T36" fmla="*/ 1296 w 1372"/>
                    <a:gd name="T37" fmla="*/ 100 h 232"/>
                    <a:gd name="T38" fmla="*/ 1280 w 1372"/>
                    <a:gd name="T39" fmla="*/ 82 h 232"/>
                    <a:gd name="T40" fmla="*/ 1262 w 1372"/>
                    <a:gd name="T41" fmla="*/ 66 h 232"/>
                    <a:gd name="T42" fmla="*/ 1244 w 1372"/>
                    <a:gd name="T43" fmla="*/ 50 h 232"/>
                    <a:gd name="T44" fmla="*/ 1224 w 1372"/>
                    <a:gd name="T45" fmla="*/ 38 h 232"/>
                    <a:gd name="T46" fmla="*/ 1204 w 1372"/>
                    <a:gd name="T47" fmla="*/ 26 h 232"/>
                    <a:gd name="T48" fmla="*/ 1182 w 1372"/>
                    <a:gd name="T49" fmla="*/ 16 h 232"/>
                    <a:gd name="T50" fmla="*/ 1160 w 1372"/>
                    <a:gd name="T51" fmla="*/ 10 h 232"/>
                    <a:gd name="T52" fmla="*/ 1138 w 1372"/>
                    <a:gd name="T53" fmla="*/ 4 h 232"/>
                    <a:gd name="T54" fmla="*/ 1114 w 1372"/>
                    <a:gd name="T55" fmla="*/ 0 h 232"/>
                    <a:gd name="T56" fmla="*/ 1092 w 1372"/>
                    <a:gd name="T57" fmla="*/ 0 h 232"/>
                    <a:gd name="T58" fmla="*/ 280 w 1372"/>
                    <a:gd name="T59" fmla="*/ 0 h 232"/>
                    <a:gd name="T60" fmla="*/ 280 w 1372"/>
                    <a:gd name="T61" fmla="*/ 0 h 232"/>
                    <a:gd name="T62" fmla="*/ 256 w 1372"/>
                    <a:gd name="T63" fmla="*/ 0 h 232"/>
                    <a:gd name="T64" fmla="*/ 234 w 1372"/>
                    <a:gd name="T65" fmla="*/ 4 h 232"/>
                    <a:gd name="T66" fmla="*/ 212 w 1372"/>
                    <a:gd name="T67" fmla="*/ 10 h 232"/>
                    <a:gd name="T68" fmla="*/ 190 w 1372"/>
                    <a:gd name="T69" fmla="*/ 16 h 232"/>
                    <a:gd name="T70" fmla="*/ 168 w 1372"/>
                    <a:gd name="T71" fmla="*/ 26 h 232"/>
                    <a:gd name="T72" fmla="*/ 148 w 1372"/>
                    <a:gd name="T73" fmla="*/ 38 h 232"/>
                    <a:gd name="T74" fmla="*/ 128 w 1372"/>
                    <a:gd name="T75" fmla="*/ 50 h 232"/>
                    <a:gd name="T76" fmla="*/ 110 w 1372"/>
                    <a:gd name="T77" fmla="*/ 66 h 232"/>
                    <a:gd name="T78" fmla="*/ 92 w 1372"/>
                    <a:gd name="T79" fmla="*/ 82 h 232"/>
                    <a:gd name="T80" fmla="*/ 74 w 1372"/>
                    <a:gd name="T81" fmla="*/ 100 h 232"/>
                    <a:gd name="T82" fmla="*/ 60 w 1372"/>
                    <a:gd name="T83" fmla="*/ 118 h 232"/>
                    <a:gd name="T84" fmla="*/ 44 w 1372"/>
                    <a:gd name="T85" fmla="*/ 138 h 232"/>
                    <a:gd name="T86" fmla="*/ 32 w 1372"/>
                    <a:gd name="T87" fmla="*/ 160 h 232"/>
                    <a:gd name="T88" fmla="*/ 20 w 1372"/>
                    <a:gd name="T89" fmla="*/ 184 h 232"/>
                    <a:gd name="T90" fmla="*/ 10 w 1372"/>
                    <a:gd name="T91" fmla="*/ 208 h 232"/>
                    <a:gd name="T92" fmla="*/ 0 w 1372"/>
                    <a:gd name="T93" fmla="*/ 232 h 232"/>
                    <a:gd name="T94" fmla="*/ 160 w 1372"/>
                    <a:gd name="T95" fmla="*/ 232 h 232"/>
                    <a:gd name="T96" fmla="*/ 160 w 1372"/>
                    <a:gd name="T97" fmla="*/ 232 h 232"/>
                    <a:gd name="T98" fmla="*/ 178 w 1372"/>
                    <a:gd name="T99" fmla="*/ 210 h 232"/>
                    <a:gd name="T100" fmla="*/ 198 w 1372"/>
                    <a:gd name="T101" fmla="*/ 190 h 232"/>
                    <a:gd name="T102" fmla="*/ 220 w 1372"/>
                    <a:gd name="T103" fmla="*/ 172 h 232"/>
                    <a:gd name="T104" fmla="*/ 246 w 1372"/>
                    <a:gd name="T105" fmla="*/ 156 h 232"/>
                    <a:gd name="T106" fmla="*/ 272 w 1372"/>
                    <a:gd name="T107" fmla="*/ 144 h 232"/>
                    <a:gd name="T108" fmla="*/ 300 w 1372"/>
                    <a:gd name="T109" fmla="*/ 136 h 232"/>
                    <a:gd name="T110" fmla="*/ 330 w 1372"/>
                    <a:gd name="T111" fmla="*/ 130 h 232"/>
                    <a:gd name="T112" fmla="*/ 360 w 1372"/>
                    <a:gd name="T113" fmla="*/ 128 h 232"/>
                    <a:gd name="T114" fmla="*/ 360 w 1372"/>
                    <a:gd name="T115" fmla="*/ 1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2" h="232">
                      <a:moveTo>
                        <a:pt x="360" y="128"/>
                      </a:moveTo>
                      <a:lnTo>
                        <a:pt x="1012" y="128"/>
                      </a:lnTo>
                      <a:lnTo>
                        <a:pt x="1012" y="128"/>
                      </a:lnTo>
                      <a:lnTo>
                        <a:pt x="1042" y="130"/>
                      </a:lnTo>
                      <a:lnTo>
                        <a:pt x="1072" y="136"/>
                      </a:lnTo>
                      <a:lnTo>
                        <a:pt x="1100" y="144"/>
                      </a:lnTo>
                      <a:lnTo>
                        <a:pt x="1126" y="156"/>
                      </a:lnTo>
                      <a:lnTo>
                        <a:pt x="1150" y="172"/>
                      </a:lnTo>
                      <a:lnTo>
                        <a:pt x="1174" y="190"/>
                      </a:lnTo>
                      <a:lnTo>
                        <a:pt x="1194" y="210"/>
                      </a:lnTo>
                      <a:lnTo>
                        <a:pt x="1212" y="232"/>
                      </a:lnTo>
                      <a:lnTo>
                        <a:pt x="1372" y="232"/>
                      </a:lnTo>
                      <a:lnTo>
                        <a:pt x="1372" y="232"/>
                      </a:lnTo>
                      <a:lnTo>
                        <a:pt x="1362" y="208"/>
                      </a:lnTo>
                      <a:lnTo>
                        <a:pt x="1352" y="184"/>
                      </a:lnTo>
                      <a:lnTo>
                        <a:pt x="1340" y="160"/>
                      </a:lnTo>
                      <a:lnTo>
                        <a:pt x="1326" y="138"/>
                      </a:lnTo>
                      <a:lnTo>
                        <a:pt x="1312" y="118"/>
                      </a:lnTo>
                      <a:lnTo>
                        <a:pt x="1296" y="100"/>
                      </a:lnTo>
                      <a:lnTo>
                        <a:pt x="1280" y="82"/>
                      </a:lnTo>
                      <a:lnTo>
                        <a:pt x="1262" y="66"/>
                      </a:lnTo>
                      <a:lnTo>
                        <a:pt x="1244" y="50"/>
                      </a:lnTo>
                      <a:lnTo>
                        <a:pt x="1224" y="38"/>
                      </a:lnTo>
                      <a:lnTo>
                        <a:pt x="1204" y="26"/>
                      </a:lnTo>
                      <a:lnTo>
                        <a:pt x="1182" y="16"/>
                      </a:lnTo>
                      <a:lnTo>
                        <a:pt x="1160" y="10"/>
                      </a:lnTo>
                      <a:lnTo>
                        <a:pt x="1138" y="4"/>
                      </a:lnTo>
                      <a:lnTo>
                        <a:pt x="1114" y="0"/>
                      </a:lnTo>
                      <a:lnTo>
                        <a:pt x="1092" y="0"/>
                      </a:lnTo>
                      <a:lnTo>
                        <a:pt x="280" y="0"/>
                      </a:lnTo>
                      <a:lnTo>
                        <a:pt x="280" y="0"/>
                      </a:lnTo>
                      <a:lnTo>
                        <a:pt x="256" y="0"/>
                      </a:lnTo>
                      <a:lnTo>
                        <a:pt x="234" y="4"/>
                      </a:lnTo>
                      <a:lnTo>
                        <a:pt x="212" y="10"/>
                      </a:lnTo>
                      <a:lnTo>
                        <a:pt x="190" y="16"/>
                      </a:lnTo>
                      <a:lnTo>
                        <a:pt x="168" y="26"/>
                      </a:lnTo>
                      <a:lnTo>
                        <a:pt x="148" y="38"/>
                      </a:lnTo>
                      <a:lnTo>
                        <a:pt x="128" y="50"/>
                      </a:lnTo>
                      <a:lnTo>
                        <a:pt x="110" y="66"/>
                      </a:lnTo>
                      <a:lnTo>
                        <a:pt x="92" y="82"/>
                      </a:lnTo>
                      <a:lnTo>
                        <a:pt x="74" y="100"/>
                      </a:lnTo>
                      <a:lnTo>
                        <a:pt x="60" y="118"/>
                      </a:lnTo>
                      <a:lnTo>
                        <a:pt x="44" y="138"/>
                      </a:lnTo>
                      <a:lnTo>
                        <a:pt x="32" y="160"/>
                      </a:lnTo>
                      <a:lnTo>
                        <a:pt x="20" y="184"/>
                      </a:lnTo>
                      <a:lnTo>
                        <a:pt x="10" y="208"/>
                      </a:lnTo>
                      <a:lnTo>
                        <a:pt x="0" y="232"/>
                      </a:lnTo>
                      <a:lnTo>
                        <a:pt x="160" y="232"/>
                      </a:lnTo>
                      <a:lnTo>
                        <a:pt x="160" y="232"/>
                      </a:lnTo>
                      <a:lnTo>
                        <a:pt x="178" y="210"/>
                      </a:lnTo>
                      <a:lnTo>
                        <a:pt x="198" y="190"/>
                      </a:lnTo>
                      <a:lnTo>
                        <a:pt x="220" y="172"/>
                      </a:lnTo>
                      <a:lnTo>
                        <a:pt x="246" y="156"/>
                      </a:lnTo>
                      <a:lnTo>
                        <a:pt x="272" y="144"/>
                      </a:lnTo>
                      <a:lnTo>
                        <a:pt x="300" y="136"/>
                      </a:lnTo>
                      <a:lnTo>
                        <a:pt x="330" y="130"/>
                      </a:lnTo>
                      <a:lnTo>
                        <a:pt x="360" y="128"/>
                      </a:lnTo>
                      <a:lnTo>
                        <a:pt x="360" y="12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sp>
            <p:nvSpPr>
              <p:cNvPr id="28" name="Freeform 27"/>
              <p:cNvSpPr>
                <a:spLocks/>
              </p:cNvSpPr>
              <p:nvPr/>
            </p:nvSpPr>
            <p:spPr bwMode="auto">
              <a:xfrm>
                <a:off x="19827" y="2514601"/>
                <a:ext cx="1733777" cy="918029"/>
              </a:xfrm>
              <a:custGeom>
                <a:avLst/>
                <a:gdLst>
                  <a:gd name="T0" fmla="*/ 380 w 1390"/>
                  <a:gd name="T1" fmla="*/ 608 h 736"/>
                  <a:gd name="T2" fmla="*/ 308 w 1390"/>
                  <a:gd name="T3" fmla="*/ 598 h 736"/>
                  <a:gd name="T4" fmla="*/ 244 w 1390"/>
                  <a:gd name="T5" fmla="*/ 568 h 736"/>
                  <a:gd name="T6" fmla="*/ 194 w 1390"/>
                  <a:gd name="T7" fmla="*/ 520 h 736"/>
                  <a:gd name="T8" fmla="*/ 156 w 1390"/>
                  <a:gd name="T9" fmla="*/ 462 h 736"/>
                  <a:gd name="T10" fmla="*/ 140 w 1390"/>
                  <a:gd name="T11" fmla="*/ 392 h 736"/>
                  <a:gd name="T12" fmla="*/ 140 w 1390"/>
                  <a:gd name="T13" fmla="*/ 344 h 736"/>
                  <a:gd name="T14" fmla="*/ 156 w 1390"/>
                  <a:gd name="T15" fmla="*/ 274 h 736"/>
                  <a:gd name="T16" fmla="*/ 194 w 1390"/>
                  <a:gd name="T17" fmla="*/ 216 h 736"/>
                  <a:gd name="T18" fmla="*/ 244 w 1390"/>
                  <a:gd name="T19" fmla="*/ 168 h 736"/>
                  <a:gd name="T20" fmla="*/ 308 w 1390"/>
                  <a:gd name="T21" fmla="*/ 138 h 736"/>
                  <a:gd name="T22" fmla="*/ 380 w 1390"/>
                  <a:gd name="T23" fmla="*/ 128 h 736"/>
                  <a:gd name="T24" fmla="*/ 1062 w 1390"/>
                  <a:gd name="T25" fmla="*/ 130 h 736"/>
                  <a:gd name="T26" fmla="*/ 1146 w 1390"/>
                  <a:gd name="T27" fmla="*/ 156 h 736"/>
                  <a:gd name="T28" fmla="*/ 1214 w 1390"/>
                  <a:gd name="T29" fmla="*/ 210 h 736"/>
                  <a:gd name="T30" fmla="*/ 1390 w 1390"/>
                  <a:gd name="T31" fmla="*/ 232 h 736"/>
                  <a:gd name="T32" fmla="*/ 1360 w 1390"/>
                  <a:gd name="T33" fmla="*/ 160 h 736"/>
                  <a:gd name="T34" fmla="*/ 1316 w 1390"/>
                  <a:gd name="T35" fmla="*/ 100 h 736"/>
                  <a:gd name="T36" fmla="*/ 1264 w 1390"/>
                  <a:gd name="T37" fmla="*/ 50 h 736"/>
                  <a:gd name="T38" fmla="*/ 1202 w 1390"/>
                  <a:gd name="T39" fmla="*/ 16 h 736"/>
                  <a:gd name="T40" fmla="*/ 1134 w 1390"/>
                  <a:gd name="T41" fmla="*/ 0 h 736"/>
                  <a:gd name="T42" fmla="*/ 300 w 1390"/>
                  <a:gd name="T43" fmla="*/ 0 h 736"/>
                  <a:gd name="T44" fmla="*/ 210 w 1390"/>
                  <a:gd name="T45" fmla="*/ 16 h 736"/>
                  <a:gd name="T46" fmla="*/ 132 w 1390"/>
                  <a:gd name="T47" fmla="*/ 62 h 736"/>
                  <a:gd name="T48" fmla="*/ 68 w 1390"/>
                  <a:gd name="T49" fmla="*/ 134 h 736"/>
                  <a:gd name="T50" fmla="*/ 22 w 1390"/>
                  <a:gd name="T51" fmla="*/ 224 h 736"/>
                  <a:gd name="T52" fmla="*/ 0 w 1390"/>
                  <a:gd name="T53" fmla="*/ 330 h 736"/>
                  <a:gd name="T54" fmla="*/ 0 w 1390"/>
                  <a:gd name="T55" fmla="*/ 406 h 736"/>
                  <a:gd name="T56" fmla="*/ 22 w 1390"/>
                  <a:gd name="T57" fmla="*/ 512 h 736"/>
                  <a:gd name="T58" fmla="*/ 68 w 1390"/>
                  <a:gd name="T59" fmla="*/ 602 h 736"/>
                  <a:gd name="T60" fmla="*/ 132 w 1390"/>
                  <a:gd name="T61" fmla="*/ 674 h 736"/>
                  <a:gd name="T62" fmla="*/ 210 w 1390"/>
                  <a:gd name="T63" fmla="*/ 720 h 736"/>
                  <a:gd name="T64" fmla="*/ 300 w 1390"/>
                  <a:gd name="T65" fmla="*/ 736 h 736"/>
                  <a:gd name="T66" fmla="*/ 1134 w 1390"/>
                  <a:gd name="T67" fmla="*/ 736 h 736"/>
                  <a:gd name="T68" fmla="*/ 1202 w 1390"/>
                  <a:gd name="T69" fmla="*/ 720 h 736"/>
                  <a:gd name="T70" fmla="*/ 1264 w 1390"/>
                  <a:gd name="T71" fmla="*/ 686 h 736"/>
                  <a:gd name="T72" fmla="*/ 1316 w 1390"/>
                  <a:gd name="T73" fmla="*/ 636 h 736"/>
                  <a:gd name="T74" fmla="*/ 1360 w 1390"/>
                  <a:gd name="T75" fmla="*/ 576 h 736"/>
                  <a:gd name="T76" fmla="*/ 1390 w 1390"/>
                  <a:gd name="T77" fmla="*/ 504 h 736"/>
                  <a:gd name="T78" fmla="*/ 1214 w 1390"/>
                  <a:gd name="T79" fmla="*/ 526 h 736"/>
                  <a:gd name="T80" fmla="*/ 1146 w 1390"/>
                  <a:gd name="T81" fmla="*/ 580 h 736"/>
                  <a:gd name="T82" fmla="*/ 1062 w 1390"/>
                  <a:gd name="T83" fmla="*/ 60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0" h="736">
                    <a:moveTo>
                      <a:pt x="1032" y="608"/>
                    </a:moveTo>
                    <a:lnTo>
                      <a:pt x="380" y="608"/>
                    </a:lnTo>
                    <a:lnTo>
                      <a:pt x="380" y="608"/>
                    </a:lnTo>
                    <a:lnTo>
                      <a:pt x="356" y="606"/>
                    </a:lnTo>
                    <a:lnTo>
                      <a:pt x="332" y="604"/>
                    </a:lnTo>
                    <a:lnTo>
                      <a:pt x="308" y="598"/>
                    </a:lnTo>
                    <a:lnTo>
                      <a:pt x="286" y="590"/>
                    </a:lnTo>
                    <a:lnTo>
                      <a:pt x="264" y="580"/>
                    </a:lnTo>
                    <a:lnTo>
                      <a:pt x="244" y="568"/>
                    </a:lnTo>
                    <a:lnTo>
                      <a:pt x="226" y="554"/>
                    </a:lnTo>
                    <a:lnTo>
                      <a:pt x="208" y="538"/>
                    </a:lnTo>
                    <a:lnTo>
                      <a:pt x="194" y="520"/>
                    </a:lnTo>
                    <a:lnTo>
                      <a:pt x="180" y="502"/>
                    </a:lnTo>
                    <a:lnTo>
                      <a:pt x="168" y="482"/>
                    </a:lnTo>
                    <a:lnTo>
                      <a:pt x="156" y="462"/>
                    </a:lnTo>
                    <a:lnTo>
                      <a:pt x="148" y="440"/>
                    </a:lnTo>
                    <a:lnTo>
                      <a:pt x="142" y="416"/>
                    </a:lnTo>
                    <a:lnTo>
                      <a:pt x="140" y="392"/>
                    </a:lnTo>
                    <a:lnTo>
                      <a:pt x="138" y="368"/>
                    </a:lnTo>
                    <a:lnTo>
                      <a:pt x="138" y="368"/>
                    </a:lnTo>
                    <a:lnTo>
                      <a:pt x="140" y="344"/>
                    </a:lnTo>
                    <a:lnTo>
                      <a:pt x="142" y="320"/>
                    </a:lnTo>
                    <a:lnTo>
                      <a:pt x="148" y="296"/>
                    </a:lnTo>
                    <a:lnTo>
                      <a:pt x="156" y="274"/>
                    </a:lnTo>
                    <a:lnTo>
                      <a:pt x="168" y="254"/>
                    </a:lnTo>
                    <a:lnTo>
                      <a:pt x="180" y="234"/>
                    </a:lnTo>
                    <a:lnTo>
                      <a:pt x="194" y="216"/>
                    </a:lnTo>
                    <a:lnTo>
                      <a:pt x="208" y="198"/>
                    </a:lnTo>
                    <a:lnTo>
                      <a:pt x="226" y="182"/>
                    </a:lnTo>
                    <a:lnTo>
                      <a:pt x="244" y="168"/>
                    </a:lnTo>
                    <a:lnTo>
                      <a:pt x="264" y="156"/>
                    </a:lnTo>
                    <a:lnTo>
                      <a:pt x="286" y="146"/>
                    </a:lnTo>
                    <a:lnTo>
                      <a:pt x="308" y="138"/>
                    </a:lnTo>
                    <a:lnTo>
                      <a:pt x="332" y="132"/>
                    </a:lnTo>
                    <a:lnTo>
                      <a:pt x="356" y="130"/>
                    </a:lnTo>
                    <a:lnTo>
                      <a:pt x="380" y="128"/>
                    </a:lnTo>
                    <a:lnTo>
                      <a:pt x="1032" y="128"/>
                    </a:lnTo>
                    <a:lnTo>
                      <a:pt x="1032" y="128"/>
                    </a:lnTo>
                    <a:lnTo>
                      <a:pt x="1062" y="130"/>
                    </a:lnTo>
                    <a:lnTo>
                      <a:pt x="1092" y="136"/>
                    </a:lnTo>
                    <a:lnTo>
                      <a:pt x="1120" y="144"/>
                    </a:lnTo>
                    <a:lnTo>
                      <a:pt x="1146" y="156"/>
                    </a:lnTo>
                    <a:lnTo>
                      <a:pt x="1170" y="172"/>
                    </a:lnTo>
                    <a:lnTo>
                      <a:pt x="1194" y="190"/>
                    </a:lnTo>
                    <a:lnTo>
                      <a:pt x="1214" y="210"/>
                    </a:lnTo>
                    <a:lnTo>
                      <a:pt x="1232" y="232"/>
                    </a:lnTo>
                    <a:lnTo>
                      <a:pt x="1390" y="232"/>
                    </a:lnTo>
                    <a:lnTo>
                      <a:pt x="1390" y="232"/>
                    </a:lnTo>
                    <a:lnTo>
                      <a:pt x="1382" y="208"/>
                    </a:lnTo>
                    <a:lnTo>
                      <a:pt x="1372" y="184"/>
                    </a:lnTo>
                    <a:lnTo>
                      <a:pt x="1360" y="160"/>
                    </a:lnTo>
                    <a:lnTo>
                      <a:pt x="1346" y="138"/>
                    </a:lnTo>
                    <a:lnTo>
                      <a:pt x="1332" y="118"/>
                    </a:lnTo>
                    <a:lnTo>
                      <a:pt x="1316" y="100"/>
                    </a:lnTo>
                    <a:lnTo>
                      <a:pt x="1300" y="82"/>
                    </a:lnTo>
                    <a:lnTo>
                      <a:pt x="1282" y="66"/>
                    </a:lnTo>
                    <a:lnTo>
                      <a:pt x="1264" y="50"/>
                    </a:lnTo>
                    <a:lnTo>
                      <a:pt x="1244" y="38"/>
                    </a:lnTo>
                    <a:lnTo>
                      <a:pt x="1224" y="26"/>
                    </a:lnTo>
                    <a:lnTo>
                      <a:pt x="1202" y="16"/>
                    </a:lnTo>
                    <a:lnTo>
                      <a:pt x="1180" y="10"/>
                    </a:lnTo>
                    <a:lnTo>
                      <a:pt x="1158" y="4"/>
                    </a:lnTo>
                    <a:lnTo>
                      <a:pt x="1134" y="0"/>
                    </a:lnTo>
                    <a:lnTo>
                      <a:pt x="1110" y="0"/>
                    </a:lnTo>
                    <a:lnTo>
                      <a:pt x="300" y="0"/>
                    </a:lnTo>
                    <a:lnTo>
                      <a:pt x="300" y="0"/>
                    </a:lnTo>
                    <a:lnTo>
                      <a:pt x="270" y="2"/>
                    </a:lnTo>
                    <a:lnTo>
                      <a:pt x="240" y="8"/>
                    </a:lnTo>
                    <a:lnTo>
                      <a:pt x="210" y="16"/>
                    </a:lnTo>
                    <a:lnTo>
                      <a:pt x="182" y="28"/>
                    </a:lnTo>
                    <a:lnTo>
                      <a:pt x="156" y="44"/>
                    </a:lnTo>
                    <a:lnTo>
                      <a:pt x="132" y="62"/>
                    </a:lnTo>
                    <a:lnTo>
                      <a:pt x="108" y="84"/>
                    </a:lnTo>
                    <a:lnTo>
                      <a:pt x="88" y="108"/>
                    </a:lnTo>
                    <a:lnTo>
                      <a:pt x="68" y="134"/>
                    </a:lnTo>
                    <a:lnTo>
                      <a:pt x="50" y="162"/>
                    </a:lnTo>
                    <a:lnTo>
                      <a:pt x="36" y="192"/>
                    </a:lnTo>
                    <a:lnTo>
                      <a:pt x="22" y="224"/>
                    </a:lnTo>
                    <a:lnTo>
                      <a:pt x="12" y="258"/>
                    </a:lnTo>
                    <a:lnTo>
                      <a:pt x="6" y="294"/>
                    </a:lnTo>
                    <a:lnTo>
                      <a:pt x="0" y="330"/>
                    </a:lnTo>
                    <a:lnTo>
                      <a:pt x="0" y="368"/>
                    </a:lnTo>
                    <a:lnTo>
                      <a:pt x="0" y="368"/>
                    </a:lnTo>
                    <a:lnTo>
                      <a:pt x="0" y="406"/>
                    </a:lnTo>
                    <a:lnTo>
                      <a:pt x="6" y="442"/>
                    </a:lnTo>
                    <a:lnTo>
                      <a:pt x="12" y="478"/>
                    </a:lnTo>
                    <a:lnTo>
                      <a:pt x="22" y="512"/>
                    </a:lnTo>
                    <a:lnTo>
                      <a:pt x="36" y="544"/>
                    </a:lnTo>
                    <a:lnTo>
                      <a:pt x="50" y="574"/>
                    </a:lnTo>
                    <a:lnTo>
                      <a:pt x="68" y="602"/>
                    </a:lnTo>
                    <a:lnTo>
                      <a:pt x="88" y="628"/>
                    </a:lnTo>
                    <a:lnTo>
                      <a:pt x="108" y="652"/>
                    </a:lnTo>
                    <a:lnTo>
                      <a:pt x="132" y="674"/>
                    </a:lnTo>
                    <a:lnTo>
                      <a:pt x="156" y="692"/>
                    </a:lnTo>
                    <a:lnTo>
                      <a:pt x="182" y="708"/>
                    </a:lnTo>
                    <a:lnTo>
                      <a:pt x="210" y="720"/>
                    </a:lnTo>
                    <a:lnTo>
                      <a:pt x="240" y="728"/>
                    </a:lnTo>
                    <a:lnTo>
                      <a:pt x="270" y="734"/>
                    </a:lnTo>
                    <a:lnTo>
                      <a:pt x="300" y="736"/>
                    </a:lnTo>
                    <a:lnTo>
                      <a:pt x="1110" y="736"/>
                    </a:lnTo>
                    <a:lnTo>
                      <a:pt x="1110" y="736"/>
                    </a:lnTo>
                    <a:lnTo>
                      <a:pt x="1134" y="736"/>
                    </a:lnTo>
                    <a:lnTo>
                      <a:pt x="1158" y="732"/>
                    </a:lnTo>
                    <a:lnTo>
                      <a:pt x="1180" y="726"/>
                    </a:lnTo>
                    <a:lnTo>
                      <a:pt x="1202" y="720"/>
                    </a:lnTo>
                    <a:lnTo>
                      <a:pt x="1224" y="710"/>
                    </a:lnTo>
                    <a:lnTo>
                      <a:pt x="1244" y="698"/>
                    </a:lnTo>
                    <a:lnTo>
                      <a:pt x="1264" y="686"/>
                    </a:lnTo>
                    <a:lnTo>
                      <a:pt x="1282" y="670"/>
                    </a:lnTo>
                    <a:lnTo>
                      <a:pt x="1300" y="654"/>
                    </a:lnTo>
                    <a:lnTo>
                      <a:pt x="1316" y="636"/>
                    </a:lnTo>
                    <a:lnTo>
                      <a:pt x="1332" y="618"/>
                    </a:lnTo>
                    <a:lnTo>
                      <a:pt x="1346" y="598"/>
                    </a:lnTo>
                    <a:lnTo>
                      <a:pt x="1360" y="576"/>
                    </a:lnTo>
                    <a:lnTo>
                      <a:pt x="1372" y="552"/>
                    </a:lnTo>
                    <a:lnTo>
                      <a:pt x="1382" y="528"/>
                    </a:lnTo>
                    <a:lnTo>
                      <a:pt x="1390" y="504"/>
                    </a:lnTo>
                    <a:lnTo>
                      <a:pt x="1232" y="504"/>
                    </a:lnTo>
                    <a:lnTo>
                      <a:pt x="1232" y="504"/>
                    </a:lnTo>
                    <a:lnTo>
                      <a:pt x="1214" y="526"/>
                    </a:lnTo>
                    <a:lnTo>
                      <a:pt x="1194" y="546"/>
                    </a:lnTo>
                    <a:lnTo>
                      <a:pt x="1170" y="564"/>
                    </a:lnTo>
                    <a:lnTo>
                      <a:pt x="1146" y="580"/>
                    </a:lnTo>
                    <a:lnTo>
                      <a:pt x="1120" y="592"/>
                    </a:lnTo>
                    <a:lnTo>
                      <a:pt x="1092" y="600"/>
                    </a:lnTo>
                    <a:lnTo>
                      <a:pt x="1062" y="606"/>
                    </a:lnTo>
                    <a:lnTo>
                      <a:pt x="1032" y="608"/>
                    </a:lnTo>
                    <a:lnTo>
                      <a:pt x="1032" y="608"/>
                    </a:lnTo>
                    <a:close/>
                  </a:path>
                </a:pathLst>
              </a:custGeom>
              <a:gradFill flip="none" rotWithShape="1">
                <a:gsLst>
                  <a:gs pos="0">
                    <a:schemeClr val="tx1">
                      <a:lumMod val="85000"/>
                      <a:lumOff val="15000"/>
                    </a:schemeClr>
                  </a:gs>
                  <a:gs pos="11000">
                    <a:srgbClr val="5F5F5F"/>
                  </a:gs>
                  <a:gs pos="21001">
                    <a:srgbClr val="5F5F5F"/>
                  </a:gs>
                  <a:gs pos="63000">
                    <a:srgbClr val="FFFFFF"/>
                  </a:gs>
                  <a:gs pos="67000">
                    <a:srgbClr val="B2B2B2"/>
                  </a:gs>
                  <a:gs pos="91000">
                    <a:srgbClr val="292929"/>
                  </a:gs>
                  <a:gs pos="98000">
                    <a:srgbClr val="777777"/>
                  </a:gs>
                  <a:gs pos="100000">
                    <a:srgbClr val="EAEAEA"/>
                  </a:gs>
                </a:gsLst>
                <a:lin ang="10800000" scaled="1"/>
                <a:tileRect/>
              </a:gradFill>
              <a:ln w="6350">
                <a:solidFill>
                  <a:schemeClr val="bg1">
                    <a:lumMod val="65000"/>
                  </a:schemeClr>
                </a:solidFill>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29" name="Freeform 28"/>
              <p:cNvSpPr>
                <a:spLocks/>
              </p:cNvSpPr>
              <p:nvPr/>
            </p:nvSpPr>
            <p:spPr bwMode="auto">
              <a:xfrm>
                <a:off x="1309557" y="2803980"/>
                <a:ext cx="1037771" cy="339272"/>
              </a:xfrm>
              <a:custGeom>
                <a:avLst/>
                <a:gdLst>
                  <a:gd name="T0" fmla="*/ 624 w 832"/>
                  <a:gd name="T1" fmla="*/ 0 h 272"/>
                  <a:gd name="T2" fmla="*/ 356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6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6"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6"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0" name="Freeform 29"/>
              <p:cNvSpPr>
                <a:spLocks/>
              </p:cNvSpPr>
              <p:nvPr/>
            </p:nvSpPr>
            <p:spPr bwMode="auto">
              <a:xfrm>
                <a:off x="3153098" y="2803980"/>
                <a:ext cx="1037771" cy="339272"/>
              </a:xfrm>
              <a:custGeom>
                <a:avLst/>
                <a:gdLst>
                  <a:gd name="T0" fmla="*/ 624 w 832"/>
                  <a:gd name="T1" fmla="*/ 0 h 272"/>
                  <a:gd name="T2" fmla="*/ 358 w 832"/>
                  <a:gd name="T3" fmla="*/ 0 h 272"/>
                  <a:gd name="T4" fmla="*/ 134 w 832"/>
                  <a:gd name="T5" fmla="*/ 0 h 272"/>
                  <a:gd name="T6" fmla="*/ 120 w 832"/>
                  <a:gd name="T7" fmla="*/ 2 h 272"/>
                  <a:gd name="T8" fmla="*/ 94 w 832"/>
                  <a:gd name="T9" fmla="*/ 6 h 272"/>
                  <a:gd name="T10" fmla="*/ 70 w 832"/>
                  <a:gd name="T11" fmla="*/ 18 h 272"/>
                  <a:gd name="T12" fmla="*/ 48 w 832"/>
                  <a:gd name="T13" fmla="*/ 32 h 272"/>
                  <a:gd name="T14" fmla="*/ 30 w 832"/>
                  <a:gd name="T15" fmla="*/ 50 h 272"/>
                  <a:gd name="T16" fmla="*/ 16 w 832"/>
                  <a:gd name="T17" fmla="*/ 72 h 272"/>
                  <a:gd name="T18" fmla="*/ 6 w 832"/>
                  <a:gd name="T19" fmla="*/ 96 h 272"/>
                  <a:gd name="T20" fmla="*/ 0 w 832"/>
                  <a:gd name="T21" fmla="*/ 122 h 272"/>
                  <a:gd name="T22" fmla="*/ 0 w 832"/>
                  <a:gd name="T23" fmla="*/ 136 h 272"/>
                  <a:gd name="T24" fmla="*/ 2 w 832"/>
                  <a:gd name="T25" fmla="*/ 164 h 272"/>
                  <a:gd name="T26" fmla="*/ 10 w 832"/>
                  <a:gd name="T27" fmla="*/ 188 h 272"/>
                  <a:gd name="T28" fmla="*/ 22 w 832"/>
                  <a:gd name="T29" fmla="*/ 212 h 272"/>
                  <a:gd name="T30" fmla="*/ 40 w 832"/>
                  <a:gd name="T31" fmla="*/ 232 h 272"/>
                  <a:gd name="T32" fmla="*/ 60 w 832"/>
                  <a:gd name="T33" fmla="*/ 248 h 272"/>
                  <a:gd name="T34" fmla="*/ 82 w 832"/>
                  <a:gd name="T35" fmla="*/ 260 h 272"/>
                  <a:gd name="T36" fmla="*/ 108 w 832"/>
                  <a:gd name="T37" fmla="*/ 268 h 272"/>
                  <a:gd name="T38" fmla="*/ 134 w 832"/>
                  <a:gd name="T39" fmla="*/ 272 h 272"/>
                  <a:gd name="T40" fmla="*/ 358 w 832"/>
                  <a:gd name="T41" fmla="*/ 272 h 272"/>
                  <a:gd name="T42" fmla="*/ 624 w 832"/>
                  <a:gd name="T43" fmla="*/ 272 h 272"/>
                  <a:gd name="T44" fmla="*/ 696 w 832"/>
                  <a:gd name="T45" fmla="*/ 272 h 272"/>
                  <a:gd name="T46" fmla="*/ 724 w 832"/>
                  <a:gd name="T47" fmla="*/ 268 h 272"/>
                  <a:gd name="T48" fmla="*/ 750 w 832"/>
                  <a:gd name="T49" fmla="*/ 260 h 272"/>
                  <a:gd name="T50" fmla="*/ 772 w 832"/>
                  <a:gd name="T51" fmla="*/ 248 h 272"/>
                  <a:gd name="T52" fmla="*/ 792 w 832"/>
                  <a:gd name="T53" fmla="*/ 232 h 272"/>
                  <a:gd name="T54" fmla="*/ 808 w 832"/>
                  <a:gd name="T55" fmla="*/ 212 h 272"/>
                  <a:gd name="T56" fmla="*/ 822 w 832"/>
                  <a:gd name="T57" fmla="*/ 188 h 272"/>
                  <a:gd name="T58" fmla="*/ 830 w 832"/>
                  <a:gd name="T59" fmla="*/ 164 h 272"/>
                  <a:gd name="T60" fmla="*/ 832 w 832"/>
                  <a:gd name="T61" fmla="*/ 136 h 272"/>
                  <a:gd name="T62" fmla="*/ 832 w 832"/>
                  <a:gd name="T63" fmla="*/ 122 h 272"/>
                  <a:gd name="T64" fmla="*/ 826 w 832"/>
                  <a:gd name="T65" fmla="*/ 96 h 272"/>
                  <a:gd name="T66" fmla="*/ 816 w 832"/>
                  <a:gd name="T67" fmla="*/ 72 h 272"/>
                  <a:gd name="T68" fmla="*/ 802 w 832"/>
                  <a:gd name="T69" fmla="*/ 50 h 272"/>
                  <a:gd name="T70" fmla="*/ 782 w 832"/>
                  <a:gd name="T71" fmla="*/ 32 h 272"/>
                  <a:gd name="T72" fmla="*/ 762 w 832"/>
                  <a:gd name="T73" fmla="*/ 18 h 272"/>
                  <a:gd name="T74" fmla="*/ 738 w 832"/>
                  <a:gd name="T75" fmla="*/ 6 h 272"/>
                  <a:gd name="T76" fmla="*/ 710 w 832"/>
                  <a:gd name="T77" fmla="*/ 2 h 272"/>
                  <a:gd name="T78" fmla="*/ 696 w 832"/>
                  <a:gd name="T7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2" h="272">
                    <a:moveTo>
                      <a:pt x="696" y="0"/>
                    </a:moveTo>
                    <a:lnTo>
                      <a:pt x="624" y="0"/>
                    </a:lnTo>
                    <a:lnTo>
                      <a:pt x="464" y="0"/>
                    </a:lnTo>
                    <a:lnTo>
                      <a:pt x="358" y="0"/>
                    </a:lnTo>
                    <a:lnTo>
                      <a:pt x="198" y="0"/>
                    </a:lnTo>
                    <a:lnTo>
                      <a:pt x="134" y="0"/>
                    </a:lnTo>
                    <a:lnTo>
                      <a:pt x="134" y="0"/>
                    </a:lnTo>
                    <a:lnTo>
                      <a:pt x="120" y="2"/>
                    </a:lnTo>
                    <a:lnTo>
                      <a:pt x="108" y="4"/>
                    </a:lnTo>
                    <a:lnTo>
                      <a:pt x="94" y="6"/>
                    </a:lnTo>
                    <a:lnTo>
                      <a:pt x="82" y="12"/>
                    </a:lnTo>
                    <a:lnTo>
                      <a:pt x="70" y="18"/>
                    </a:lnTo>
                    <a:lnTo>
                      <a:pt x="60" y="24"/>
                    </a:lnTo>
                    <a:lnTo>
                      <a:pt x="48" y="32"/>
                    </a:lnTo>
                    <a:lnTo>
                      <a:pt x="40" y="40"/>
                    </a:lnTo>
                    <a:lnTo>
                      <a:pt x="30" y="50"/>
                    </a:lnTo>
                    <a:lnTo>
                      <a:pt x="22" y="60"/>
                    </a:lnTo>
                    <a:lnTo>
                      <a:pt x="16" y="72"/>
                    </a:lnTo>
                    <a:lnTo>
                      <a:pt x="10" y="84"/>
                    </a:lnTo>
                    <a:lnTo>
                      <a:pt x="6" y="96"/>
                    </a:lnTo>
                    <a:lnTo>
                      <a:pt x="2" y="108"/>
                    </a:lnTo>
                    <a:lnTo>
                      <a:pt x="0" y="122"/>
                    </a:lnTo>
                    <a:lnTo>
                      <a:pt x="0" y="136"/>
                    </a:lnTo>
                    <a:lnTo>
                      <a:pt x="0" y="136"/>
                    </a:lnTo>
                    <a:lnTo>
                      <a:pt x="0" y="150"/>
                    </a:lnTo>
                    <a:lnTo>
                      <a:pt x="2" y="164"/>
                    </a:lnTo>
                    <a:lnTo>
                      <a:pt x="6" y="176"/>
                    </a:lnTo>
                    <a:lnTo>
                      <a:pt x="10" y="188"/>
                    </a:lnTo>
                    <a:lnTo>
                      <a:pt x="16" y="200"/>
                    </a:lnTo>
                    <a:lnTo>
                      <a:pt x="22" y="212"/>
                    </a:lnTo>
                    <a:lnTo>
                      <a:pt x="30" y="222"/>
                    </a:lnTo>
                    <a:lnTo>
                      <a:pt x="40" y="232"/>
                    </a:lnTo>
                    <a:lnTo>
                      <a:pt x="48" y="240"/>
                    </a:lnTo>
                    <a:lnTo>
                      <a:pt x="60" y="248"/>
                    </a:lnTo>
                    <a:lnTo>
                      <a:pt x="70" y="254"/>
                    </a:lnTo>
                    <a:lnTo>
                      <a:pt x="82" y="260"/>
                    </a:lnTo>
                    <a:lnTo>
                      <a:pt x="94" y="266"/>
                    </a:lnTo>
                    <a:lnTo>
                      <a:pt x="108" y="268"/>
                    </a:lnTo>
                    <a:lnTo>
                      <a:pt x="120" y="270"/>
                    </a:lnTo>
                    <a:lnTo>
                      <a:pt x="134" y="272"/>
                    </a:lnTo>
                    <a:lnTo>
                      <a:pt x="198" y="272"/>
                    </a:lnTo>
                    <a:lnTo>
                      <a:pt x="358" y="272"/>
                    </a:lnTo>
                    <a:lnTo>
                      <a:pt x="464" y="272"/>
                    </a:lnTo>
                    <a:lnTo>
                      <a:pt x="624" y="272"/>
                    </a:lnTo>
                    <a:lnTo>
                      <a:pt x="696" y="272"/>
                    </a:lnTo>
                    <a:lnTo>
                      <a:pt x="696" y="272"/>
                    </a:lnTo>
                    <a:lnTo>
                      <a:pt x="710" y="270"/>
                    </a:lnTo>
                    <a:lnTo>
                      <a:pt x="724" y="268"/>
                    </a:lnTo>
                    <a:lnTo>
                      <a:pt x="738" y="266"/>
                    </a:lnTo>
                    <a:lnTo>
                      <a:pt x="750" y="260"/>
                    </a:lnTo>
                    <a:lnTo>
                      <a:pt x="762" y="254"/>
                    </a:lnTo>
                    <a:lnTo>
                      <a:pt x="772" y="248"/>
                    </a:lnTo>
                    <a:lnTo>
                      <a:pt x="782" y="240"/>
                    </a:lnTo>
                    <a:lnTo>
                      <a:pt x="792" y="232"/>
                    </a:lnTo>
                    <a:lnTo>
                      <a:pt x="802" y="222"/>
                    </a:lnTo>
                    <a:lnTo>
                      <a:pt x="808" y="212"/>
                    </a:lnTo>
                    <a:lnTo>
                      <a:pt x="816" y="200"/>
                    </a:lnTo>
                    <a:lnTo>
                      <a:pt x="822" y="188"/>
                    </a:lnTo>
                    <a:lnTo>
                      <a:pt x="826" y="176"/>
                    </a:lnTo>
                    <a:lnTo>
                      <a:pt x="830" y="164"/>
                    </a:lnTo>
                    <a:lnTo>
                      <a:pt x="832" y="150"/>
                    </a:lnTo>
                    <a:lnTo>
                      <a:pt x="832" y="136"/>
                    </a:lnTo>
                    <a:lnTo>
                      <a:pt x="832" y="136"/>
                    </a:lnTo>
                    <a:lnTo>
                      <a:pt x="832" y="122"/>
                    </a:lnTo>
                    <a:lnTo>
                      <a:pt x="830" y="108"/>
                    </a:lnTo>
                    <a:lnTo>
                      <a:pt x="826" y="96"/>
                    </a:lnTo>
                    <a:lnTo>
                      <a:pt x="822" y="84"/>
                    </a:lnTo>
                    <a:lnTo>
                      <a:pt x="816" y="72"/>
                    </a:lnTo>
                    <a:lnTo>
                      <a:pt x="808" y="60"/>
                    </a:lnTo>
                    <a:lnTo>
                      <a:pt x="802" y="50"/>
                    </a:lnTo>
                    <a:lnTo>
                      <a:pt x="792" y="40"/>
                    </a:lnTo>
                    <a:lnTo>
                      <a:pt x="782" y="32"/>
                    </a:lnTo>
                    <a:lnTo>
                      <a:pt x="772" y="24"/>
                    </a:lnTo>
                    <a:lnTo>
                      <a:pt x="762" y="18"/>
                    </a:lnTo>
                    <a:lnTo>
                      <a:pt x="750" y="12"/>
                    </a:lnTo>
                    <a:lnTo>
                      <a:pt x="738" y="6"/>
                    </a:lnTo>
                    <a:lnTo>
                      <a:pt x="724" y="4"/>
                    </a:lnTo>
                    <a:lnTo>
                      <a:pt x="710" y="2"/>
                    </a:lnTo>
                    <a:lnTo>
                      <a:pt x="696" y="0"/>
                    </a:lnTo>
                    <a:lnTo>
                      <a:pt x="696" y="0"/>
                    </a:lnTo>
                    <a:close/>
                  </a:path>
                </a:pathLst>
              </a:custGeom>
              <a:gradFill flip="none" rotWithShape="1">
                <a:gsLst>
                  <a:gs pos="14000">
                    <a:schemeClr val="tx1">
                      <a:lumMod val="85000"/>
                      <a:lumOff val="15000"/>
                    </a:schemeClr>
                  </a:gs>
                  <a:gs pos="11000">
                    <a:schemeClr val="tx1">
                      <a:lumMod val="75000"/>
                      <a:lumOff val="25000"/>
                    </a:schemeClr>
                  </a:gs>
                  <a:gs pos="30000">
                    <a:srgbClr val="5F5F5F"/>
                  </a:gs>
                  <a:gs pos="63000">
                    <a:srgbClr val="FFFFFF"/>
                  </a:gs>
                  <a:gs pos="67000">
                    <a:srgbClr val="B2B2B2"/>
                  </a:gs>
                  <a:gs pos="90000">
                    <a:srgbClr val="292929"/>
                  </a:gs>
                  <a:gs pos="98000">
                    <a:srgbClr val="777777"/>
                  </a:gs>
                  <a:gs pos="100000">
                    <a:srgbClr val="EAEAEA"/>
                  </a:gs>
                </a:gsLst>
                <a:lin ang="10800000" scaled="1"/>
                <a:tileRect/>
              </a:gradFill>
              <a:ln w="9525">
                <a:solidFill>
                  <a:srgbClr val="000000"/>
                </a:solidFill>
                <a:round/>
                <a:headEnd/>
                <a:tailEnd/>
              </a:ln>
              <a:effectLst>
                <a:outerShdw blurRad="50800" dist="38100" dir="5400000" sx="101000" sy="101000" algn="t" rotWithShape="0">
                  <a:prstClr val="black">
                    <a:alpha val="5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grpSp>
      </p:grpSp>
      <p:sp>
        <p:nvSpPr>
          <p:cNvPr id="41" name="Right Arrow 40"/>
          <p:cNvSpPr/>
          <p:nvPr/>
        </p:nvSpPr>
        <p:spPr>
          <a:xfrm>
            <a:off x="7010400" y="1688437"/>
            <a:ext cx="1148542" cy="304800"/>
          </a:xfrm>
          <a:prstGeom prst="rightArrow">
            <a:avLst/>
          </a:prstGeom>
          <a:gradFill flip="none" rotWithShape="1">
            <a:gsLst>
              <a:gs pos="0">
                <a:srgbClr val="DDEBCF"/>
              </a:gs>
              <a:gs pos="50000">
                <a:srgbClr val="9CB86E"/>
              </a:gs>
              <a:gs pos="100000">
                <a:srgbClr val="156B1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2" name="Right Arrow 41"/>
          <p:cNvSpPr/>
          <p:nvPr/>
        </p:nvSpPr>
        <p:spPr>
          <a:xfrm flipH="1">
            <a:off x="4181510" y="1688437"/>
            <a:ext cx="1148542" cy="304800"/>
          </a:xfrm>
          <a:prstGeom prst="rightArrow">
            <a:avLst/>
          </a:prstGeom>
          <a:gradFill flip="none" rotWithShape="1">
            <a:gsLst>
              <a:gs pos="0">
                <a:schemeClr val="accent2">
                  <a:lumMod val="20000"/>
                  <a:lumOff val="80000"/>
                </a:schemeClr>
              </a:gs>
              <a:gs pos="5000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5" name="TextBox 44"/>
          <p:cNvSpPr txBox="1"/>
          <p:nvPr/>
        </p:nvSpPr>
        <p:spPr>
          <a:xfrm>
            <a:off x="1786957" y="2674204"/>
            <a:ext cx="3594530" cy="3224985"/>
          </a:xfrm>
          <a:prstGeom prst="rect">
            <a:avLst/>
          </a:prstGeom>
          <a:noFill/>
        </p:spPr>
        <p:txBody>
          <a:bodyPr wrap="square" rtlCol="0">
            <a:spAutoFit/>
          </a:bodyPr>
          <a:lstStyle/>
          <a:p>
            <a:pPr marL="463550" indent="-238125">
              <a:lnSpc>
                <a:spcPct val="120000"/>
              </a:lnSpc>
              <a:spcBef>
                <a:spcPts val="840"/>
              </a:spcBef>
              <a:buClr>
                <a:srgbClr val="4D4F53"/>
              </a:buClr>
              <a:buSzPct val="110000"/>
              <a:buFont typeface="Arial" pitchFamily="34" charset="0"/>
              <a:buChar char="•"/>
            </a:pPr>
            <a:r>
              <a:rPr lang="en-US" sz="1600" dirty="0">
                <a:solidFill>
                  <a:srgbClr val="4D4F53"/>
                </a:solidFill>
                <a:latin typeface="Segoe UI Light" panose="020B0502040204020203" pitchFamily="34" charset="0"/>
                <a:cs typeface="Segoe UI Light" panose="020B0502040204020203" pitchFamily="34" charset="0"/>
              </a:rPr>
              <a:t>Continuously changing applications</a:t>
            </a:r>
          </a:p>
          <a:p>
            <a:pPr marL="463550" indent="-238125">
              <a:lnSpc>
                <a:spcPct val="120000"/>
              </a:lnSpc>
              <a:spcBef>
                <a:spcPts val="840"/>
              </a:spcBef>
              <a:buClr>
                <a:srgbClr val="4D4F53"/>
              </a:buClr>
              <a:buSzPct val="110000"/>
              <a:buFont typeface="Arial" pitchFamily="34" charset="0"/>
              <a:buChar char="•"/>
            </a:pPr>
            <a:r>
              <a:rPr lang="en-US" sz="1600" dirty="0">
                <a:solidFill>
                  <a:srgbClr val="4D4F53"/>
                </a:solidFill>
                <a:latin typeface="Segoe UI Light" panose="020B0502040204020203" pitchFamily="34" charset="0"/>
                <a:cs typeface="Segoe UI Light" panose="020B0502040204020203" pitchFamily="34" charset="0"/>
              </a:rPr>
              <a:t>Iterative design of applications, allowing them to fail and fix it rapidly </a:t>
            </a:r>
          </a:p>
          <a:p>
            <a:pPr marL="463550" indent="-238125">
              <a:lnSpc>
                <a:spcPct val="120000"/>
              </a:lnSpc>
              <a:spcBef>
                <a:spcPts val="840"/>
              </a:spcBef>
              <a:buClr>
                <a:srgbClr val="4D4F53"/>
              </a:buClr>
              <a:buSzPct val="110000"/>
              <a:buFont typeface="Arial" pitchFamily="34" charset="0"/>
              <a:buChar char="•"/>
            </a:pPr>
            <a:r>
              <a:rPr lang="en-US" sz="1600" dirty="0">
                <a:solidFill>
                  <a:srgbClr val="4D4F53"/>
                </a:solidFill>
                <a:latin typeface="Segoe UI Light" panose="020B0502040204020203" pitchFamily="34" charset="0"/>
                <a:cs typeface="Segoe UI Light" panose="020B0502040204020203" pitchFamily="34" charset="0"/>
              </a:rPr>
              <a:t>Reduced release cycle based on the business needs and competitive pressures, with releases every day / weekly / bi-weekly</a:t>
            </a:r>
          </a:p>
        </p:txBody>
      </p:sp>
      <p:sp>
        <p:nvSpPr>
          <p:cNvPr id="46" name="TextBox 45"/>
          <p:cNvSpPr txBox="1"/>
          <p:nvPr/>
        </p:nvSpPr>
        <p:spPr>
          <a:xfrm>
            <a:off x="6992574" y="2667000"/>
            <a:ext cx="3370626" cy="2042932"/>
          </a:xfrm>
          <a:prstGeom prst="rect">
            <a:avLst/>
          </a:prstGeom>
          <a:noFill/>
        </p:spPr>
        <p:txBody>
          <a:bodyPr wrap="square" rtlCol="0">
            <a:spAutoFit/>
          </a:bodyPr>
          <a:lstStyle/>
          <a:p>
            <a:pPr marL="463550" indent="-238125">
              <a:lnSpc>
                <a:spcPct val="120000"/>
              </a:lnSpc>
              <a:spcBef>
                <a:spcPts val="840"/>
              </a:spcBef>
              <a:buClr>
                <a:srgbClr val="4D4F53"/>
              </a:buClr>
              <a:buSzPct val="110000"/>
              <a:buFont typeface="Arial" pitchFamily="34" charset="0"/>
              <a:buChar char="•"/>
            </a:pPr>
            <a:r>
              <a:rPr lang="en-US" sz="1600" dirty="0">
                <a:solidFill>
                  <a:srgbClr val="4D4F53"/>
                </a:solidFill>
                <a:latin typeface="Segoe UI Light" panose="020B0502040204020203" pitchFamily="34" charset="0"/>
                <a:cs typeface="Segoe UI Light" panose="020B0502040204020203" pitchFamily="34" charset="0"/>
              </a:rPr>
              <a:t>99.x% Application availability as a minimum hygiene </a:t>
            </a:r>
          </a:p>
          <a:p>
            <a:pPr marL="463550" indent="-238125">
              <a:lnSpc>
                <a:spcPct val="120000"/>
              </a:lnSpc>
              <a:spcBef>
                <a:spcPts val="840"/>
              </a:spcBef>
              <a:buClr>
                <a:srgbClr val="4D4F53"/>
              </a:buClr>
              <a:buSzPct val="110000"/>
              <a:buFont typeface="Arial" pitchFamily="34" charset="0"/>
              <a:buChar char="•"/>
            </a:pPr>
            <a:r>
              <a:rPr lang="en-US" sz="1600" dirty="0">
                <a:solidFill>
                  <a:srgbClr val="4D4F53"/>
                </a:solidFill>
                <a:latin typeface="Segoe UI Light" panose="020B0502040204020203" pitchFamily="34" charset="0"/>
                <a:cs typeface="Segoe UI Light" panose="020B0502040204020203" pitchFamily="34" charset="0"/>
              </a:rPr>
              <a:t>Customers demand first touch resolution </a:t>
            </a:r>
          </a:p>
          <a:p>
            <a:pPr marL="463550" indent="-238125">
              <a:lnSpc>
                <a:spcPct val="120000"/>
              </a:lnSpc>
              <a:spcBef>
                <a:spcPts val="840"/>
              </a:spcBef>
              <a:buClr>
                <a:srgbClr val="4D4F53"/>
              </a:buClr>
              <a:buSzPct val="110000"/>
              <a:buFont typeface="Arial" pitchFamily="34" charset="0"/>
              <a:buChar char="•"/>
            </a:pPr>
            <a:r>
              <a:rPr lang="en-US" sz="1600" dirty="0">
                <a:solidFill>
                  <a:srgbClr val="4D4F53"/>
                </a:solidFill>
                <a:latin typeface="Segoe UI Light" panose="020B0502040204020203" pitchFamily="34" charset="0"/>
                <a:cs typeface="Segoe UI Light" panose="020B0502040204020203" pitchFamily="34" charset="0"/>
              </a:rPr>
              <a:t>Ensuring consistent experience for globally distributed users  </a:t>
            </a:r>
          </a:p>
        </p:txBody>
      </p:sp>
    </p:spTree>
    <p:extLst>
      <p:ext uri="{BB962C8B-B14F-4D97-AF65-F5344CB8AC3E}">
        <p14:creationId xmlns:p14="http://schemas.microsoft.com/office/powerpoint/2010/main" val="3572946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05" y="263092"/>
            <a:ext cx="10666450" cy="639762"/>
          </a:xfrm>
        </p:spPr>
        <p:txBody>
          <a:bodyPr/>
          <a:lstStyle/>
          <a:p>
            <a:r>
              <a:rPr lang="en-US" dirty="0"/>
              <a:t>Mindtree’s “Dev Ops” University</a:t>
            </a:r>
          </a:p>
        </p:txBody>
      </p:sp>
      <p:graphicFrame>
        <p:nvGraphicFramePr>
          <p:cNvPr id="6" name="Content Placeholder 3"/>
          <p:cNvGraphicFramePr>
            <a:graphicFrameLocks noGrp="1"/>
          </p:cNvGraphicFramePr>
          <p:nvPr>
            <p:ph idx="1"/>
            <p:extLst/>
          </p:nvPr>
        </p:nvGraphicFramePr>
        <p:xfrm>
          <a:off x="1600201" y="990600"/>
          <a:ext cx="4457699" cy="5099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4"/>
          </p:nvPr>
        </p:nvSpPr>
        <p:spPr/>
        <p:txBody>
          <a:bodyPr/>
          <a:lstStyle/>
          <a:p>
            <a:fld id="{6B1AB395-38E6-4B95-819F-EA717C9E08FB}" type="slidenum">
              <a:rPr lang="en-US" smtClean="0"/>
              <a:pPr/>
              <a:t>20</a:t>
            </a:fld>
            <a:endParaRPr lang="en-US" dirty="0"/>
          </a:p>
        </p:txBody>
      </p:sp>
      <p:sp>
        <p:nvSpPr>
          <p:cNvPr id="5" name="Rounded Rectangle 4"/>
          <p:cNvSpPr/>
          <p:nvPr/>
        </p:nvSpPr>
        <p:spPr>
          <a:xfrm>
            <a:off x="6096000" y="990600"/>
            <a:ext cx="1905000" cy="50990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latin typeface="Arial" panose="020B0604020202020204" pitchFamily="34" charset="0"/>
                <a:cs typeface="Arial" pitchFamily="34" charset="0"/>
              </a:rPr>
              <a:t>Center of Dev-Ops Excellence</a:t>
            </a:r>
          </a:p>
          <a:p>
            <a:pPr algn="ctr"/>
            <a:endParaRPr lang="en-US" sz="1400" b="1" dirty="0">
              <a:solidFill>
                <a:schemeClr val="bg1"/>
              </a:solidFill>
              <a:latin typeface="Arial" panose="020B0604020202020204" pitchFamily="34" charset="0"/>
              <a:cs typeface="Arial" pitchFamily="34" charset="0"/>
            </a:endParaRPr>
          </a:p>
          <a:p>
            <a:pPr algn="ctr"/>
            <a:r>
              <a:rPr lang="en-US" sz="1400" b="1" dirty="0">
                <a:solidFill>
                  <a:schemeClr val="bg1"/>
                </a:solidFill>
                <a:latin typeface="Arial" panose="020B0604020202020204" pitchFamily="34" charset="0"/>
                <a:cs typeface="Arial" pitchFamily="34" charset="0"/>
              </a:rPr>
              <a:t> </a:t>
            </a:r>
          </a:p>
          <a:p>
            <a:pPr algn="ctr"/>
            <a:endParaRPr lang="en-US" sz="1400" dirty="0">
              <a:solidFill>
                <a:schemeClr val="bg1"/>
              </a:solidFill>
              <a:latin typeface="Arial" pitchFamily="34" charset="0"/>
              <a:cs typeface="Arial" pitchFamily="34" charset="0"/>
            </a:endParaRPr>
          </a:p>
          <a:p>
            <a:pPr algn="ctr"/>
            <a:r>
              <a:rPr lang="en-US" sz="1400" dirty="0">
                <a:solidFill>
                  <a:schemeClr val="bg1"/>
                </a:solidFill>
                <a:latin typeface="Arial" pitchFamily="34" charset="0"/>
                <a:cs typeface="Arial" pitchFamily="34" charset="0"/>
              </a:rPr>
              <a:t>Faculty &amp; OJT trainings</a:t>
            </a:r>
          </a:p>
          <a:p>
            <a:pPr algn="ctr"/>
            <a:endParaRPr lang="en-US" sz="1400" dirty="0">
              <a:solidFill>
                <a:schemeClr val="bg1"/>
              </a:solidFill>
              <a:latin typeface="Arial" pitchFamily="34" charset="0"/>
              <a:cs typeface="Arial" pitchFamily="34" charset="0"/>
            </a:endParaRPr>
          </a:p>
          <a:p>
            <a:pPr algn="ctr"/>
            <a:endParaRPr lang="en-US" sz="1400" dirty="0">
              <a:solidFill>
                <a:schemeClr val="bg1"/>
              </a:solidFill>
              <a:latin typeface="Arial" pitchFamily="34" charset="0"/>
              <a:cs typeface="Arial" pitchFamily="34" charset="0"/>
            </a:endParaRPr>
          </a:p>
          <a:p>
            <a:pPr algn="ctr"/>
            <a:r>
              <a:rPr lang="en-US" sz="1400" dirty="0">
                <a:solidFill>
                  <a:schemeClr val="bg1"/>
                </a:solidFill>
                <a:latin typeface="Arial" pitchFamily="34" charset="0"/>
                <a:cs typeface="Arial" pitchFamily="34" charset="0"/>
              </a:rPr>
              <a:t>Cross Training </a:t>
            </a:r>
          </a:p>
          <a:p>
            <a:pPr algn="ctr"/>
            <a:endParaRPr lang="en-US" sz="1400" dirty="0">
              <a:solidFill>
                <a:schemeClr val="bg1"/>
              </a:solidFill>
              <a:latin typeface="Arial" pitchFamily="34" charset="0"/>
              <a:cs typeface="Arial" pitchFamily="34" charset="0"/>
            </a:endParaRPr>
          </a:p>
          <a:p>
            <a:pPr algn="ctr"/>
            <a:r>
              <a:rPr lang="en-US" sz="1400" dirty="0">
                <a:solidFill>
                  <a:schemeClr val="bg1"/>
                </a:solidFill>
                <a:latin typeface="Arial" pitchFamily="34" charset="0"/>
                <a:cs typeface="Arial" pitchFamily="34" charset="0"/>
              </a:rPr>
              <a:t>Embedding Dev, Test, Ops mindset </a:t>
            </a:r>
          </a:p>
          <a:p>
            <a:pPr algn="ctr"/>
            <a:endParaRPr lang="en-US" sz="1400" dirty="0">
              <a:solidFill>
                <a:schemeClr val="bg1"/>
              </a:solidFill>
              <a:latin typeface="Arial" pitchFamily="34" charset="0"/>
              <a:cs typeface="Arial" pitchFamily="34" charset="0"/>
            </a:endParaRPr>
          </a:p>
          <a:p>
            <a:pPr algn="ctr"/>
            <a:endParaRPr lang="en-US" sz="1400" dirty="0">
              <a:solidFill>
                <a:schemeClr val="bg1"/>
              </a:solidFill>
              <a:latin typeface="Arial" pitchFamily="34" charset="0"/>
              <a:cs typeface="Arial" pitchFamily="34" charset="0"/>
            </a:endParaRPr>
          </a:p>
          <a:p>
            <a:pPr algn="ctr"/>
            <a:r>
              <a:rPr lang="en-US" sz="1400" dirty="0">
                <a:solidFill>
                  <a:schemeClr val="bg1"/>
                </a:solidFill>
                <a:latin typeface="Arial" pitchFamily="34" charset="0"/>
                <a:cs typeface="Arial" pitchFamily="34" charset="0"/>
              </a:rPr>
              <a:t>Domain specific training</a:t>
            </a:r>
          </a:p>
          <a:p>
            <a:pPr algn="ctr"/>
            <a:endParaRPr lang="en-US" sz="1400" dirty="0">
              <a:solidFill>
                <a:schemeClr val="bg1"/>
              </a:solidFill>
              <a:latin typeface="Arial" pitchFamily="34" charset="0"/>
              <a:cs typeface="Arial" pitchFamily="34" charset="0"/>
            </a:endParaRPr>
          </a:p>
          <a:p>
            <a:pPr algn="ctr"/>
            <a:endParaRPr lang="en-US" sz="1400" dirty="0">
              <a:solidFill>
                <a:schemeClr val="bg1"/>
              </a:solidFill>
              <a:latin typeface="Arial" pitchFamily="34" charset="0"/>
              <a:cs typeface="Arial" pitchFamily="34" charset="0"/>
            </a:endParaRPr>
          </a:p>
        </p:txBody>
      </p:sp>
      <p:sp>
        <p:nvSpPr>
          <p:cNvPr id="7" name="Right Arrow 6"/>
          <p:cNvSpPr/>
          <p:nvPr/>
        </p:nvSpPr>
        <p:spPr>
          <a:xfrm>
            <a:off x="8001000" y="2514600"/>
            <a:ext cx="952500" cy="2209800"/>
          </a:xfrm>
          <a:prstGeom prst="right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latin typeface="Arial" panose="020B0604020202020204" pitchFamily="34" charset="0"/>
                <a:cs typeface="Arial" pitchFamily="34" charset="0"/>
              </a:rPr>
              <a:t>Certify</a:t>
            </a:r>
          </a:p>
        </p:txBody>
      </p:sp>
      <p:sp>
        <p:nvSpPr>
          <p:cNvPr id="8" name="Rounded Rectangle 7"/>
          <p:cNvSpPr/>
          <p:nvPr/>
        </p:nvSpPr>
        <p:spPr>
          <a:xfrm>
            <a:off x="8953500" y="990600"/>
            <a:ext cx="1562100" cy="50990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latin typeface="Arial" panose="020B0604020202020204" pitchFamily="34" charset="0"/>
                <a:cs typeface="Arial" pitchFamily="34" charset="0"/>
              </a:rPr>
              <a:t>Certified </a:t>
            </a:r>
          </a:p>
          <a:p>
            <a:pPr algn="ctr"/>
            <a:r>
              <a:rPr lang="en-US" sz="1400" b="1" dirty="0">
                <a:solidFill>
                  <a:schemeClr val="bg1"/>
                </a:solidFill>
                <a:latin typeface="Arial" panose="020B0604020202020204" pitchFamily="34" charset="0"/>
                <a:cs typeface="Arial" pitchFamily="34" charset="0"/>
              </a:rPr>
              <a:t>Dev-Ops Engineers</a:t>
            </a:r>
          </a:p>
        </p:txBody>
      </p:sp>
    </p:spTree>
    <p:extLst>
      <p:ext uri="{BB962C8B-B14F-4D97-AF65-F5344CB8AC3E}">
        <p14:creationId xmlns:p14="http://schemas.microsoft.com/office/powerpoint/2010/main" val="175758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4" y="381000"/>
            <a:ext cx="11446476" cy="639762"/>
          </a:xfrm>
        </p:spPr>
        <p:txBody>
          <a:bodyPr>
            <a:normAutofit fontScale="90000"/>
          </a:bodyPr>
          <a:lstStyle/>
          <a:p>
            <a:r>
              <a:rPr lang="en-US" dirty="0" smtClean="0"/>
              <a:t>How our </a:t>
            </a:r>
            <a:r>
              <a:rPr lang="en-US" dirty="0" err="1" smtClean="0"/>
              <a:t>DevOps</a:t>
            </a:r>
            <a:r>
              <a:rPr lang="en-US" dirty="0" smtClean="0"/>
              <a:t> methodology resulted in value creation for the worlds largest public </a:t>
            </a:r>
            <a:r>
              <a:rPr lang="en-US" dirty="0" err="1" smtClean="0"/>
              <a:t>PaaS</a:t>
            </a:r>
            <a:r>
              <a:rPr lang="en-US" dirty="0" smtClean="0"/>
              <a:t> service provider</a:t>
            </a:r>
            <a:endParaRPr lang="en-US" dirty="0"/>
          </a:p>
        </p:txBody>
      </p:sp>
      <p:sp>
        <p:nvSpPr>
          <p:cNvPr id="4" name="Slide Number Placeholder 3"/>
          <p:cNvSpPr>
            <a:spLocks noGrp="1"/>
          </p:cNvSpPr>
          <p:nvPr>
            <p:ph type="sldNum" sz="quarter" idx="4"/>
          </p:nvPr>
        </p:nvSpPr>
        <p:spPr/>
        <p:txBody>
          <a:bodyPr/>
          <a:lstStyle/>
          <a:p>
            <a:fld id="{F1214C38-388E-44FB-ACE6-A63F756E4DE4}" type="slidenum">
              <a:rPr lang="en-US" smtClean="0"/>
              <a:t>21</a:t>
            </a:fld>
            <a:endParaRPr lang="en-US" dirty="0"/>
          </a:p>
        </p:txBody>
      </p:sp>
      <p:pic>
        <p:nvPicPr>
          <p:cNvPr id="6" name="Picture 5" descr="Microsoft Azure"/>
          <p:cNvPicPr/>
          <p:nvPr/>
        </p:nvPicPr>
        <p:blipFill>
          <a:blip r:embed="rId3">
            <a:extLst>
              <a:ext uri="{28A0092B-C50C-407E-A947-70E740481C1C}">
                <a14:useLocalDpi xmlns:a14="http://schemas.microsoft.com/office/drawing/2010/main"/>
              </a:ext>
            </a:extLst>
          </a:blip>
          <a:srcRect/>
          <a:stretch>
            <a:fillRect/>
          </a:stretch>
        </p:blipFill>
        <p:spPr bwMode="auto">
          <a:xfrm>
            <a:off x="5130298" y="3270562"/>
            <a:ext cx="1931405" cy="316879"/>
          </a:xfrm>
          <a:prstGeom prst="rect">
            <a:avLst/>
          </a:prstGeom>
          <a:noFill/>
          <a:ln>
            <a:noFill/>
          </a:ln>
        </p:spPr>
      </p:pic>
      <p:graphicFrame>
        <p:nvGraphicFramePr>
          <p:cNvPr id="13" name="Chart 12"/>
          <p:cNvGraphicFramePr>
            <a:graphicFrameLocks/>
          </p:cNvGraphicFramePr>
          <p:nvPr>
            <p:extLst/>
          </p:nvPr>
        </p:nvGraphicFramePr>
        <p:xfrm>
          <a:off x="1735183" y="1133483"/>
          <a:ext cx="8686800" cy="5019775"/>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Group 13"/>
          <p:cNvGrpSpPr/>
          <p:nvPr/>
        </p:nvGrpSpPr>
        <p:grpSpPr>
          <a:xfrm>
            <a:off x="2027053" y="2006600"/>
            <a:ext cx="8183747" cy="2130253"/>
            <a:chOff x="762000" y="2819400"/>
            <a:chExt cx="7645400" cy="1940071"/>
          </a:xfrm>
        </p:grpSpPr>
        <p:sp>
          <p:nvSpPr>
            <p:cNvPr id="15" name="Rectangle 14"/>
            <p:cNvSpPr/>
            <p:nvPr/>
          </p:nvSpPr>
          <p:spPr>
            <a:xfrm>
              <a:off x="762000" y="2819400"/>
              <a:ext cx="3657600" cy="19400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300559" lvl="1" fontAlgn="ctr">
                <a:lnSpc>
                  <a:spcPct val="120000"/>
                </a:lnSpc>
                <a:spcBef>
                  <a:spcPts val="1120"/>
                </a:spcBef>
                <a:buClr>
                  <a:srgbClr val="4D4F53"/>
                </a:buClr>
                <a:buSzPct val="110000"/>
              </a:pPr>
              <a:r>
                <a:rPr lang="en-US" sz="2133" dirty="0">
                  <a:solidFill>
                    <a:schemeClr val="tx1"/>
                  </a:solidFill>
                  <a:latin typeface="Arial" pitchFamily="34" charset="0"/>
                  <a:cs typeface="Arial" pitchFamily="34" charset="0"/>
                </a:rPr>
                <a:t>Influenced 30% of incremental platform releases with operational insights</a:t>
              </a:r>
            </a:p>
          </p:txBody>
        </p:sp>
        <p:sp>
          <p:nvSpPr>
            <p:cNvPr id="16" name="Rectangle 15"/>
            <p:cNvSpPr/>
            <p:nvPr/>
          </p:nvSpPr>
          <p:spPr>
            <a:xfrm>
              <a:off x="4749800" y="2819400"/>
              <a:ext cx="3657600" cy="19400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300559" lvl="1" fontAlgn="ctr">
                <a:lnSpc>
                  <a:spcPct val="120000"/>
                </a:lnSpc>
                <a:spcBef>
                  <a:spcPts val="1120"/>
                </a:spcBef>
                <a:buClr>
                  <a:srgbClr val="4D4F53"/>
                </a:buClr>
                <a:buSzPct val="110000"/>
              </a:pPr>
              <a:r>
                <a:rPr lang="en-US" sz="2133" dirty="0">
                  <a:solidFill>
                    <a:schemeClr val="tx1"/>
                  </a:solidFill>
                  <a:latin typeface="Arial" pitchFamily="34" charset="0"/>
                  <a:cs typeface="Arial" pitchFamily="34" charset="0"/>
                </a:rPr>
                <a:t>Support </a:t>
              </a:r>
              <a:r>
                <a:rPr lang="en-US" sz="2133" dirty="0" smtClean="0">
                  <a:solidFill>
                    <a:schemeClr val="tx1"/>
                  </a:solidFill>
                  <a:latin typeface="Arial" pitchFamily="34" charset="0"/>
                  <a:cs typeface="Arial" pitchFamily="34" charset="0"/>
                </a:rPr>
                <a:t>in </a:t>
              </a:r>
              <a:r>
                <a:rPr lang="en-US" sz="2133" dirty="0">
                  <a:solidFill>
                    <a:schemeClr val="tx1"/>
                  </a:solidFill>
                  <a:latin typeface="Arial" pitchFamily="34" charset="0"/>
                  <a:cs typeface="Arial" pitchFamily="34" charset="0"/>
                </a:rPr>
                <a:t>delivering 99.95% Service availability</a:t>
              </a:r>
            </a:p>
          </p:txBody>
        </p:sp>
      </p:grpSp>
      <p:sp>
        <p:nvSpPr>
          <p:cNvPr id="9" name="TextBox 8"/>
          <p:cNvSpPr txBox="1"/>
          <p:nvPr/>
        </p:nvSpPr>
        <p:spPr>
          <a:xfrm>
            <a:off x="2387600" y="3223817"/>
            <a:ext cx="7416800" cy="379656"/>
          </a:xfrm>
          <a:prstGeom prst="rect">
            <a:avLst/>
          </a:prstGeom>
          <a:solidFill>
            <a:schemeClr val="accent4">
              <a:lumMod val="20000"/>
              <a:lumOff val="80000"/>
            </a:schemeClr>
          </a:solidFill>
        </p:spPr>
        <p:txBody>
          <a:bodyPr wrap="square" rtlCol="0">
            <a:spAutoFit/>
          </a:bodyPr>
          <a:lstStyle/>
          <a:p>
            <a:pPr algn="ctr"/>
            <a:r>
              <a:rPr lang="en-US" sz="1867" dirty="0">
                <a:solidFill>
                  <a:srgbClr val="4D4F53"/>
                </a:solidFill>
                <a:latin typeface="Arial" pitchFamily="34" charset="0"/>
                <a:cs typeface="Arial" pitchFamily="34" charset="0"/>
              </a:rPr>
              <a:t>Deliver “non-linearity” and near 100% service availability</a:t>
            </a:r>
          </a:p>
        </p:txBody>
      </p:sp>
    </p:spTree>
    <p:extLst>
      <p:ext uri="{BB962C8B-B14F-4D97-AF65-F5344CB8AC3E}">
        <p14:creationId xmlns:p14="http://schemas.microsoft.com/office/powerpoint/2010/main" val="27273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3" grpId="1">
        <p:bldAsOne/>
      </p:bldGraphic>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88016" y="343564"/>
            <a:ext cx="7559494" cy="639762"/>
          </a:xfrm>
        </p:spPr>
        <p:txBody>
          <a:bodyPr>
            <a:noAutofit/>
          </a:bodyPr>
          <a:lstStyle/>
          <a:p>
            <a:r>
              <a:rPr lang="en-US" sz="2800" dirty="0">
                <a:solidFill>
                  <a:srgbClr val="7030A0"/>
                </a:solidFill>
                <a:latin typeface="Segoe UI Light" panose="020B0502040204020203" pitchFamily="34" charset="0"/>
                <a:ea typeface="+mn-ea"/>
                <a:cs typeface="Segoe UI Light" panose="020B0502040204020203" pitchFamily="34" charset="0"/>
              </a:rPr>
              <a:t>Our experience </a:t>
            </a:r>
          </a:p>
        </p:txBody>
      </p:sp>
      <p:sp>
        <p:nvSpPr>
          <p:cNvPr id="9" name="Rectangle 8"/>
          <p:cNvSpPr/>
          <p:nvPr/>
        </p:nvSpPr>
        <p:spPr>
          <a:xfrm>
            <a:off x="4908092" y="4546121"/>
            <a:ext cx="2553459" cy="307777"/>
          </a:xfrm>
          <a:prstGeom prst="rect">
            <a:avLst/>
          </a:prstGeom>
        </p:spPr>
        <p:txBody>
          <a:bodyPr wrap="square">
            <a:spAutoFit/>
          </a:bodyPr>
          <a:lstStyle/>
          <a:p>
            <a:pPr algn="ctr"/>
            <a:endParaRPr lang="en-US" sz="1400" dirty="0">
              <a:solidFill>
                <a:prstClr val="white">
                  <a:lumMod val="50000"/>
                </a:prstClr>
              </a:solidFill>
            </a:endParaRP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52491" y="3296262"/>
            <a:ext cx="1762207" cy="1754375"/>
          </a:xfrm>
          <a:prstGeom prst="rect">
            <a:avLst/>
          </a:prstGeom>
        </p:spPr>
      </p:pic>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0400" y="1148791"/>
            <a:ext cx="2260750" cy="1393963"/>
          </a:xfrm>
          <a:prstGeom prst="rect">
            <a:avLst/>
          </a:prstGeom>
        </p:spPr>
      </p:pic>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39000" y="2194704"/>
            <a:ext cx="2842110" cy="568422"/>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8945" y="4173449"/>
            <a:ext cx="2803059" cy="830032"/>
          </a:xfrm>
          <a:prstGeom prst="rect">
            <a:avLst/>
          </a:prstGeom>
        </p:spPr>
      </p:pic>
      <p:pic>
        <p:nvPicPr>
          <p:cNvPr id="17" name="Picture 1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38583" y="2989218"/>
            <a:ext cx="2856765" cy="604203"/>
          </a:xfrm>
          <a:prstGeom prst="rect">
            <a:avLst/>
          </a:prstGeom>
        </p:spPr>
      </p:pic>
      <p:sp>
        <p:nvSpPr>
          <p:cNvPr id="18" name="Slide Number Placeholder 1"/>
          <p:cNvSpPr txBox="1">
            <a:spLocks/>
          </p:cNvSpPr>
          <p:nvPr/>
        </p:nvSpPr>
        <p:spPr>
          <a:xfrm>
            <a:off x="7947510" y="6481224"/>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tint val="75000"/>
                  </a:schemeClr>
                </a:solidFill>
                <a:latin typeface="Arial" pitchFamily="34" charset="0"/>
                <a:cs typeface="Arial" pitchFamily="34" charset="0"/>
              </a:rPr>
              <a:t>10</a:t>
            </a:r>
          </a:p>
        </p:txBody>
      </p:sp>
      <p:pic>
        <p:nvPicPr>
          <p:cNvPr id="14"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123308" y="1379165"/>
            <a:ext cx="2138022" cy="109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10490822" y="343564"/>
            <a:ext cx="1514086" cy="851673"/>
          </a:xfrm>
          <a:prstGeom prst="rect">
            <a:avLst/>
          </a:prstGeom>
        </p:spPr>
      </p:pic>
    </p:spTree>
    <p:extLst>
      <p:ext uri="{BB962C8B-B14F-4D97-AF65-F5344CB8AC3E}">
        <p14:creationId xmlns:p14="http://schemas.microsoft.com/office/powerpoint/2010/main" val="407282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924800" y="6356351"/>
            <a:ext cx="2133600" cy="365125"/>
          </a:xfrm>
          <a:prstGeom prst="rect">
            <a:avLst/>
          </a:prstGeom>
        </p:spPr>
        <p:txBody>
          <a:bodyPr/>
          <a:lstStyle/>
          <a:p>
            <a:fld id="{6B1AB395-38E6-4B95-819F-EA717C9E08FB}" type="slidenum">
              <a:rPr lang="en-US" smtClean="0">
                <a:latin typeface="Segoe UI Light" panose="020B0502040204020203" pitchFamily="34" charset="0"/>
                <a:cs typeface="Segoe UI Light" panose="020B0502040204020203" pitchFamily="34" charset="0"/>
              </a:rPr>
              <a:pPr/>
              <a:t>23</a:t>
            </a:fld>
            <a:endParaRPr lang="en-US" dirty="0">
              <a:latin typeface="Segoe UI Light" panose="020B0502040204020203" pitchFamily="34" charset="0"/>
              <a:cs typeface="Segoe UI Light" panose="020B0502040204020203" pitchFamily="34" charset="0"/>
            </a:endParaRPr>
          </a:p>
        </p:txBody>
      </p:sp>
      <p:grpSp>
        <p:nvGrpSpPr>
          <p:cNvPr id="47" name="Group 25"/>
          <p:cNvGrpSpPr/>
          <p:nvPr/>
        </p:nvGrpSpPr>
        <p:grpSpPr>
          <a:xfrm>
            <a:off x="1600200" y="2133600"/>
            <a:ext cx="8164052" cy="4495800"/>
            <a:chOff x="386882" y="0"/>
            <a:chExt cx="8528518" cy="4495800"/>
          </a:xfrm>
          <a:solidFill>
            <a:sysClr val="windowText" lastClr="000000">
              <a:lumMod val="50000"/>
              <a:lumOff val="50000"/>
            </a:sysClr>
          </a:solidFill>
          <a:scene3d>
            <a:camera prst="perspectiveRelaxed" fov="2700000">
              <a:rot lat="17073600" lon="0" rev="0"/>
            </a:camera>
            <a:lightRig rig="threePt" dir="t">
              <a:rot lat="0" lon="0" rev="7200000"/>
            </a:lightRig>
          </a:scene3d>
        </p:grpSpPr>
        <p:sp>
          <p:nvSpPr>
            <p:cNvPr id="48" name="Rectangle 47"/>
            <p:cNvSpPr/>
            <p:nvPr/>
          </p:nvSpPr>
          <p:spPr>
            <a:xfrm>
              <a:off x="386882" y="0"/>
              <a:ext cx="2971800" cy="1752600"/>
            </a:xfrm>
            <a:prstGeom prst="rect">
              <a:avLst/>
            </a:prstGeom>
            <a:grpFill/>
            <a:ln w="12700" cap="flat" cmpd="sng" algn="ctr">
              <a:noFill/>
              <a:prstDash val="solid"/>
              <a:miter lim="800000"/>
            </a:ln>
            <a:effectLst/>
            <a:sp3d extrusionH="146050" prstMaterial="softEdge"/>
          </p:spPr>
          <p:txBody>
            <a:bodyPr rtlCol="0" anchor="ctr"/>
            <a:lstStyle/>
            <a:p>
              <a:pPr algn="ctr">
                <a:defRPr/>
              </a:pPr>
              <a:endParaRPr lang="en-US" kern="0" dirty="0">
                <a:solidFill>
                  <a:prstClr val="white"/>
                </a:solidFill>
                <a:latin typeface="Segoe UI Light" panose="020B0502040204020203" pitchFamily="34" charset="0"/>
                <a:cs typeface="Segoe UI Light" panose="020B0502040204020203" pitchFamily="34" charset="0"/>
              </a:endParaRPr>
            </a:p>
          </p:txBody>
        </p:sp>
        <p:sp>
          <p:nvSpPr>
            <p:cNvPr id="49" name="Rectangle 48"/>
            <p:cNvSpPr/>
            <p:nvPr/>
          </p:nvSpPr>
          <p:spPr>
            <a:xfrm>
              <a:off x="3348718" y="0"/>
              <a:ext cx="1905000" cy="4495800"/>
            </a:xfrm>
            <a:prstGeom prst="rect">
              <a:avLst/>
            </a:prstGeom>
            <a:grpFill/>
            <a:ln w="12700" cap="flat" cmpd="sng" algn="ctr">
              <a:noFill/>
              <a:prstDash val="solid"/>
              <a:miter lim="800000"/>
            </a:ln>
            <a:effectLst/>
            <a:sp3d extrusionH="146050" prstMaterial="softEdge"/>
          </p:spPr>
          <p:txBody>
            <a:bodyPr rtlCol="0" anchor="ctr"/>
            <a:lstStyle/>
            <a:p>
              <a:pPr algn="ctr">
                <a:defRPr/>
              </a:pPr>
              <a:endParaRPr lang="en-US" kern="0" dirty="0">
                <a:solidFill>
                  <a:prstClr val="white"/>
                </a:solidFill>
                <a:latin typeface="Segoe UI Light" panose="020B0502040204020203" pitchFamily="34" charset="0"/>
                <a:cs typeface="Segoe UI Light" panose="020B0502040204020203" pitchFamily="34" charset="0"/>
              </a:endParaRPr>
            </a:p>
          </p:txBody>
        </p:sp>
        <p:sp>
          <p:nvSpPr>
            <p:cNvPr id="50" name="Rectangle 49"/>
            <p:cNvSpPr/>
            <p:nvPr/>
          </p:nvSpPr>
          <p:spPr>
            <a:xfrm>
              <a:off x="4876800" y="2743200"/>
              <a:ext cx="4038600" cy="1752600"/>
            </a:xfrm>
            <a:prstGeom prst="rect">
              <a:avLst/>
            </a:prstGeom>
            <a:grpFill/>
            <a:ln w="12700" cap="flat" cmpd="sng" algn="ctr">
              <a:noFill/>
              <a:prstDash val="solid"/>
              <a:miter lim="800000"/>
            </a:ln>
            <a:effectLst/>
            <a:sp3d extrusionH="146050" prstMaterial="softEdge"/>
          </p:spPr>
          <p:txBody>
            <a:bodyPr rtlCol="0" anchor="ctr"/>
            <a:lstStyle/>
            <a:p>
              <a:pPr algn="ctr">
                <a:defRPr/>
              </a:pPr>
              <a:endParaRPr lang="en-US" kern="0" dirty="0">
                <a:solidFill>
                  <a:prstClr val="white"/>
                </a:solidFill>
                <a:latin typeface="Segoe UI Light" panose="020B0502040204020203" pitchFamily="34" charset="0"/>
                <a:cs typeface="Segoe UI Light" panose="020B0502040204020203" pitchFamily="34" charset="0"/>
              </a:endParaRPr>
            </a:p>
          </p:txBody>
        </p:sp>
      </p:grpSp>
      <p:sp>
        <p:nvSpPr>
          <p:cNvPr id="51" name="Title 1"/>
          <p:cNvSpPr txBox="1">
            <a:spLocks/>
          </p:cNvSpPr>
          <p:nvPr/>
        </p:nvSpPr>
        <p:spPr>
          <a:xfrm>
            <a:off x="285275" y="238093"/>
            <a:ext cx="10205547" cy="103872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kern="1200">
                <a:solidFill>
                  <a:schemeClr val="tx1"/>
                </a:solidFill>
                <a:latin typeface="Segoe UI Light" panose="020B0502040204020203" pitchFamily="34" charset="0"/>
                <a:ea typeface="+mj-ea"/>
                <a:cs typeface="Segoe UI Light" panose="020B0502040204020203" pitchFamily="34" charset="0"/>
              </a:defRPr>
            </a:lvl1pPr>
          </a:lstStyle>
          <a:p>
            <a:pPr defTabSz="914400">
              <a:defRPr/>
            </a:pPr>
            <a:r>
              <a:rPr lang="en-US" sz="2800" b="1" dirty="0" smtClean="0">
                <a:solidFill>
                  <a:srgbClr val="7030A0"/>
                </a:solidFill>
                <a:ea typeface="+mn-ea"/>
              </a:rPr>
              <a:t>Value Delivered </a:t>
            </a:r>
            <a:r>
              <a:rPr lang="en-US" sz="2800" dirty="0" smtClean="0">
                <a:solidFill>
                  <a:srgbClr val="7030A0"/>
                </a:solidFill>
                <a:ea typeface="+mn-ea"/>
              </a:rPr>
              <a:t>: </a:t>
            </a:r>
            <a:r>
              <a:rPr lang="en-US" sz="2400" dirty="0">
                <a:solidFill>
                  <a:srgbClr val="7030A0"/>
                </a:solidFill>
                <a:ea typeface="+mn-ea"/>
              </a:rPr>
              <a:t>B</a:t>
            </a:r>
            <a:r>
              <a:rPr lang="en-US" sz="2400" dirty="0" smtClean="0">
                <a:solidFill>
                  <a:srgbClr val="7030A0"/>
                </a:solidFill>
                <a:ea typeface="+mn-ea"/>
              </a:rPr>
              <a:t>uild </a:t>
            </a:r>
            <a:r>
              <a:rPr lang="en-US" sz="2400" dirty="0">
                <a:solidFill>
                  <a:srgbClr val="7030A0"/>
                </a:solidFill>
                <a:ea typeface="+mn-ea"/>
              </a:rPr>
              <a:t>highly scalable next generation CI/CD Solutions </a:t>
            </a:r>
            <a:r>
              <a:rPr lang="en-US" sz="2400" dirty="0" smtClean="0">
                <a:solidFill>
                  <a:srgbClr val="7030A0"/>
                </a:solidFill>
                <a:ea typeface="+mn-ea"/>
              </a:rPr>
              <a:t>to </a:t>
            </a:r>
            <a:r>
              <a:rPr lang="en-US" sz="2400" dirty="0">
                <a:solidFill>
                  <a:srgbClr val="7030A0"/>
                </a:solidFill>
                <a:ea typeface="+mn-ea"/>
              </a:rPr>
              <a:t>bring innovative solutions </a:t>
            </a:r>
          </a:p>
        </p:txBody>
      </p:sp>
      <p:cxnSp>
        <p:nvCxnSpPr>
          <p:cNvPr id="52" name="Straight Connector 51"/>
          <p:cNvCxnSpPr/>
          <p:nvPr/>
        </p:nvCxnSpPr>
        <p:spPr>
          <a:xfrm>
            <a:off x="1905000" y="1600200"/>
            <a:ext cx="2468880" cy="1588"/>
          </a:xfrm>
          <a:prstGeom prst="line">
            <a:avLst/>
          </a:prstGeom>
          <a:noFill/>
          <a:ln w="6350" cap="flat" cmpd="sng" algn="ctr">
            <a:solidFill>
              <a:srgbClr val="5B9BD5"/>
            </a:solidFill>
            <a:prstDash val="solid"/>
            <a:miter lim="800000"/>
          </a:ln>
          <a:effectLst/>
        </p:spPr>
      </p:cxnSp>
      <p:cxnSp>
        <p:nvCxnSpPr>
          <p:cNvPr id="53" name="Straight Connector 52"/>
          <p:cNvCxnSpPr/>
          <p:nvPr/>
        </p:nvCxnSpPr>
        <p:spPr>
          <a:xfrm>
            <a:off x="1905000" y="2171700"/>
            <a:ext cx="2468880" cy="1588"/>
          </a:xfrm>
          <a:prstGeom prst="line">
            <a:avLst/>
          </a:prstGeom>
          <a:noFill/>
          <a:ln w="6350" cap="flat" cmpd="sng" algn="ctr">
            <a:solidFill>
              <a:srgbClr val="5B9BD5"/>
            </a:solidFill>
            <a:prstDash val="solid"/>
            <a:miter lim="800000"/>
          </a:ln>
          <a:effectLst/>
        </p:spPr>
      </p:cxnSp>
      <p:cxnSp>
        <p:nvCxnSpPr>
          <p:cNvPr id="54" name="Straight Connector 53"/>
          <p:cNvCxnSpPr/>
          <p:nvPr/>
        </p:nvCxnSpPr>
        <p:spPr>
          <a:xfrm>
            <a:off x="1863100" y="2980595"/>
            <a:ext cx="2468880" cy="1588"/>
          </a:xfrm>
          <a:prstGeom prst="line">
            <a:avLst/>
          </a:prstGeom>
          <a:noFill/>
          <a:ln w="6350" cap="flat" cmpd="sng" algn="ctr">
            <a:solidFill>
              <a:srgbClr val="5B9BD5"/>
            </a:solidFill>
            <a:prstDash val="solid"/>
            <a:miter lim="800000"/>
          </a:ln>
          <a:effectLst/>
        </p:spPr>
      </p:cxnSp>
      <p:grpSp>
        <p:nvGrpSpPr>
          <p:cNvPr id="55" name="Group 27"/>
          <p:cNvGrpSpPr/>
          <p:nvPr/>
        </p:nvGrpSpPr>
        <p:grpSpPr>
          <a:xfrm>
            <a:off x="4456658" y="3016619"/>
            <a:ext cx="1905000" cy="1879412"/>
            <a:chOff x="2771842" y="2486025"/>
            <a:chExt cx="2499468" cy="2465896"/>
          </a:xfrm>
        </p:grpSpPr>
        <p:sp>
          <p:nvSpPr>
            <p:cNvPr id="56" name="Pentagon 55"/>
            <p:cNvSpPr/>
            <p:nvPr/>
          </p:nvSpPr>
          <p:spPr>
            <a:xfrm rot="5400000">
              <a:off x="2788628" y="2469239"/>
              <a:ext cx="2465896" cy="2499468"/>
            </a:xfrm>
            <a:prstGeom prst="homePlate">
              <a:avLst>
                <a:gd name="adj" fmla="val 39365"/>
              </a:avLst>
            </a:prstGeom>
            <a:solidFill>
              <a:sysClr val="window" lastClr="FFFFFF">
                <a:lumMod val="95000"/>
              </a:sysClr>
            </a:solidFill>
            <a:ln w="12700" cap="flat" cmpd="sng" algn="ctr">
              <a:solidFill>
                <a:sysClr val="windowText" lastClr="000000">
                  <a:lumMod val="65000"/>
                  <a:lumOff val="35000"/>
                </a:sysClr>
              </a:solidFill>
              <a:prstDash val="solid"/>
              <a:miter lim="800000"/>
            </a:ln>
            <a:effectLst>
              <a:outerShdw blurRad="50800" dist="38100" dir="5400000" algn="t" rotWithShape="0">
                <a:prstClr val="black">
                  <a:alpha val="40000"/>
                </a:prstClr>
              </a:outerShdw>
            </a:effectLst>
            <a:scene3d>
              <a:camera prst="obliqueTopLeft"/>
              <a:lightRig rig="flood" dir="t">
                <a:rot lat="0" lon="0" rev="13800000"/>
              </a:lightRig>
            </a:scene3d>
            <a:sp3d extrusionH="127000" prstMaterial="plastic">
              <a:bevelT w="133350" h="95250" prst="divot"/>
              <a:bevelB/>
            </a:sp3d>
          </p:spPr>
          <p:txBody>
            <a:bodyPr rtlCol="0" anchor="ctr"/>
            <a:lstStyle/>
            <a:p>
              <a:pPr algn="ctr">
                <a:defRPr/>
              </a:pPr>
              <a:endParaRPr lang="en-US" kern="0" dirty="0">
                <a:solidFill>
                  <a:prstClr val="white"/>
                </a:solidFill>
                <a:latin typeface="Segoe UI Light" panose="020B0502040204020203" pitchFamily="34" charset="0"/>
                <a:cs typeface="Segoe UI Light" panose="020B0502040204020203" pitchFamily="34" charset="0"/>
              </a:endParaRPr>
            </a:p>
          </p:txBody>
        </p:sp>
        <p:sp>
          <p:nvSpPr>
            <p:cNvPr id="57" name="TextBox 56"/>
            <p:cNvSpPr txBox="1"/>
            <p:nvPr/>
          </p:nvSpPr>
          <p:spPr>
            <a:xfrm>
              <a:off x="2964182" y="3020745"/>
              <a:ext cx="2233563" cy="1090316"/>
            </a:xfrm>
            <a:prstGeom prst="rect">
              <a:avLst/>
            </a:prstGeom>
            <a:noFill/>
          </p:spPr>
          <p:txBody>
            <a:bodyPr wrap="square" rtlCol="0">
              <a:spAutoFit/>
            </a:bodyPr>
            <a:lstStyle/>
            <a:p>
              <a:pPr algn="ctr">
                <a:defRPr/>
              </a:pPr>
              <a:r>
                <a:rPr lang="en-US" sz="2400" kern="0" dirty="0">
                  <a:solidFill>
                    <a:prstClr val="black"/>
                  </a:solidFill>
                  <a:latin typeface="Segoe UI Light" panose="020B0502040204020203" pitchFamily="34" charset="0"/>
                  <a:cs typeface="Segoe UI Light" panose="020B0502040204020203" pitchFamily="34" charset="0"/>
                </a:rPr>
                <a:t>CI and CD Automation </a:t>
              </a:r>
            </a:p>
          </p:txBody>
        </p:sp>
      </p:grpSp>
      <p:sp>
        <p:nvSpPr>
          <p:cNvPr id="58" name="TextBox 57"/>
          <p:cNvSpPr txBox="1"/>
          <p:nvPr/>
        </p:nvSpPr>
        <p:spPr>
          <a:xfrm>
            <a:off x="1645282" y="1164223"/>
            <a:ext cx="2988319" cy="338554"/>
          </a:xfrm>
          <a:prstGeom prst="rect">
            <a:avLst/>
          </a:prstGeom>
          <a:noFill/>
        </p:spPr>
        <p:txBody>
          <a:bodyPr wrap="none" rtlCol="0">
            <a:spAutoFit/>
          </a:bodyPr>
          <a:lstStyle/>
          <a:p>
            <a:pPr>
              <a:defRPr/>
            </a:pPr>
            <a:r>
              <a:rPr lang="en-US" sz="1600" b="1" kern="0" dirty="0">
                <a:solidFill>
                  <a:prstClr val="black"/>
                </a:solidFill>
                <a:latin typeface="Segoe UI Light" panose="020B0502040204020203" pitchFamily="34" charset="0"/>
                <a:cs typeface="Segoe UI Light" panose="020B0502040204020203" pitchFamily="34" charset="0"/>
              </a:rPr>
              <a:t>Manual process </a:t>
            </a:r>
            <a:r>
              <a:rPr lang="en-US" sz="1600" kern="0" dirty="0">
                <a:solidFill>
                  <a:prstClr val="black"/>
                </a:solidFill>
                <a:latin typeface="Segoe UI Light" panose="020B0502040204020203" pitchFamily="34" charset="0"/>
                <a:cs typeface="Segoe UI Light" panose="020B0502040204020203" pitchFamily="34" charset="0"/>
              </a:rPr>
              <a:t>– Time and Cost</a:t>
            </a:r>
          </a:p>
        </p:txBody>
      </p:sp>
      <p:sp>
        <p:nvSpPr>
          <p:cNvPr id="59" name="TextBox 58"/>
          <p:cNvSpPr txBox="1"/>
          <p:nvPr/>
        </p:nvSpPr>
        <p:spPr>
          <a:xfrm>
            <a:off x="1625152" y="1688164"/>
            <a:ext cx="2985113" cy="338554"/>
          </a:xfrm>
          <a:prstGeom prst="rect">
            <a:avLst/>
          </a:prstGeom>
          <a:noFill/>
        </p:spPr>
        <p:txBody>
          <a:bodyPr wrap="none" rtlCol="0">
            <a:spAutoFit/>
          </a:bodyPr>
          <a:lstStyle/>
          <a:p>
            <a:pPr>
              <a:defRPr/>
            </a:pPr>
            <a:r>
              <a:rPr lang="en-US" sz="1600" b="1" kern="0" dirty="0">
                <a:solidFill>
                  <a:prstClr val="black"/>
                </a:solidFill>
                <a:latin typeface="Segoe UI Light" panose="020B0502040204020203" pitchFamily="34" charset="0"/>
                <a:cs typeface="Segoe UI Light" panose="020B0502040204020203" pitchFamily="34" charset="0"/>
              </a:rPr>
              <a:t>Slower Release &amp; Testing Cycles </a:t>
            </a:r>
          </a:p>
        </p:txBody>
      </p:sp>
      <p:sp>
        <p:nvSpPr>
          <p:cNvPr id="60" name="TextBox 59"/>
          <p:cNvSpPr txBox="1"/>
          <p:nvPr/>
        </p:nvSpPr>
        <p:spPr>
          <a:xfrm>
            <a:off x="1645281" y="2206903"/>
            <a:ext cx="3336170" cy="830997"/>
          </a:xfrm>
          <a:prstGeom prst="rect">
            <a:avLst/>
          </a:prstGeom>
          <a:noFill/>
        </p:spPr>
        <p:txBody>
          <a:bodyPr wrap="none" rtlCol="0">
            <a:spAutoFit/>
          </a:bodyPr>
          <a:lstStyle/>
          <a:p>
            <a:pPr>
              <a:defRPr/>
            </a:pPr>
            <a:r>
              <a:rPr lang="en-US" sz="1600" b="1" kern="0" dirty="0">
                <a:solidFill>
                  <a:prstClr val="black"/>
                </a:solidFill>
                <a:latin typeface="Segoe UI Light" panose="020B0502040204020203" pitchFamily="34" charset="0"/>
                <a:cs typeface="Segoe UI Light" panose="020B0502040204020203" pitchFamily="34" charset="0"/>
              </a:rPr>
              <a:t>Dependency</a:t>
            </a:r>
            <a:r>
              <a:rPr lang="en-US" sz="1600" kern="0" dirty="0">
                <a:solidFill>
                  <a:prstClr val="black"/>
                </a:solidFill>
                <a:latin typeface="Segoe UI Light" panose="020B0502040204020203" pitchFamily="34" charset="0"/>
                <a:cs typeface="Segoe UI Light" panose="020B0502040204020203" pitchFamily="34" charset="0"/>
              </a:rPr>
              <a:t> on multiple integration </a:t>
            </a:r>
          </a:p>
          <a:p>
            <a:pPr>
              <a:defRPr/>
            </a:pPr>
            <a:r>
              <a:rPr lang="en-US" sz="1600" kern="0" dirty="0">
                <a:solidFill>
                  <a:prstClr val="black"/>
                </a:solidFill>
                <a:latin typeface="Segoe UI Light" panose="020B0502040204020203" pitchFamily="34" charset="0"/>
                <a:cs typeface="Segoe UI Light" panose="020B0502040204020203" pitchFamily="34" charset="0"/>
              </a:rPr>
              <a:t>points added to effort and </a:t>
            </a:r>
          </a:p>
          <a:p>
            <a:pPr>
              <a:defRPr/>
            </a:pPr>
            <a:r>
              <a:rPr lang="en-US" sz="1600" kern="0" dirty="0">
                <a:solidFill>
                  <a:prstClr val="black"/>
                </a:solidFill>
                <a:latin typeface="Segoe UI Light" panose="020B0502040204020203" pitchFamily="34" charset="0"/>
                <a:cs typeface="Segoe UI Light" panose="020B0502040204020203" pitchFamily="34" charset="0"/>
              </a:rPr>
              <a:t>productivity loss</a:t>
            </a:r>
          </a:p>
        </p:txBody>
      </p:sp>
      <p:cxnSp>
        <p:nvCxnSpPr>
          <p:cNvPr id="61" name="Straight Connector 60"/>
          <p:cNvCxnSpPr/>
          <p:nvPr/>
        </p:nvCxnSpPr>
        <p:spPr>
          <a:xfrm flipV="1">
            <a:off x="7001802" y="2334945"/>
            <a:ext cx="2762450" cy="7429"/>
          </a:xfrm>
          <a:prstGeom prst="line">
            <a:avLst/>
          </a:prstGeom>
          <a:noFill/>
          <a:ln w="6350" cap="flat" cmpd="sng" algn="ctr">
            <a:solidFill>
              <a:srgbClr val="5B9BD5"/>
            </a:solidFill>
            <a:prstDash val="solid"/>
            <a:miter lim="800000"/>
          </a:ln>
          <a:effectLst/>
        </p:spPr>
      </p:cxnSp>
      <p:cxnSp>
        <p:nvCxnSpPr>
          <p:cNvPr id="62" name="Straight Connector 61"/>
          <p:cNvCxnSpPr/>
          <p:nvPr/>
        </p:nvCxnSpPr>
        <p:spPr>
          <a:xfrm>
            <a:off x="7063912" y="3936916"/>
            <a:ext cx="2918289" cy="25484"/>
          </a:xfrm>
          <a:prstGeom prst="line">
            <a:avLst/>
          </a:prstGeom>
          <a:noFill/>
          <a:ln w="6350" cap="flat" cmpd="sng" algn="ctr">
            <a:solidFill>
              <a:srgbClr val="5B9BD5"/>
            </a:solidFill>
            <a:prstDash val="solid"/>
            <a:miter lim="800000"/>
          </a:ln>
          <a:effectLst/>
        </p:spPr>
      </p:cxnSp>
      <p:sp>
        <p:nvSpPr>
          <p:cNvPr id="63" name="TextBox 62"/>
          <p:cNvSpPr txBox="1"/>
          <p:nvPr/>
        </p:nvSpPr>
        <p:spPr>
          <a:xfrm>
            <a:off x="7315200" y="2286000"/>
            <a:ext cx="255198" cy="400110"/>
          </a:xfrm>
          <a:prstGeom prst="rect">
            <a:avLst/>
          </a:prstGeom>
          <a:noFill/>
        </p:spPr>
        <p:txBody>
          <a:bodyPr wrap="none" rtlCol="0">
            <a:spAutoFit/>
          </a:bodyPr>
          <a:lstStyle/>
          <a:p>
            <a:pPr>
              <a:defRPr/>
            </a:pPr>
            <a:r>
              <a:rPr lang="en-US" sz="2000" kern="0" dirty="0">
                <a:solidFill>
                  <a:prstClr val="black"/>
                </a:solidFill>
                <a:latin typeface="Segoe UI Light" panose="020B0502040204020203" pitchFamily="34" charset="0"/>
                <a:cs typeface="Segoe UI Light" panose="020B0502040204020203" pitchFamily="34" charset="0"/>
              </a:rPr>
              <a:t> </a:t>
            </a:r>
          </a:p>
        </p:txBody>
      </p:sp>
      <p:sp>
        <p:nvSpPr>
          <p:cNvPr id="64" name="TextBox 63"/>
          <p:cNvSpPr txBox="1"/>
          <p:nvPr/>
        </p:nvSpPr>
        <p:spPr>
          <a:xfrm>
            <a:off x="6591485" y="2404268"/>
            <a:ext cx="4254691" cy="923330"/>
          </a:xfrm>
          <a:prstGeom prst="rect">
            <a:avLst/>
          </a:prstGeom>
          <a:noFill/>
        </p:spPr>
        <p:txBody>
          <a:bodyPr wrap="none" rtlCol="0">
            <a:spAutoFit/>
          </a:bodyPr>
          <a:lstStyle/>
          <a:p>
            <a:pPr>
              <a:defRPr/>
            </a:pPr>
            <a:r>
              <a:rPr lang="en-US" sz="1600" b="1" kern="0" dirty="0">
                <a:solidFill>
                  <a:prstClr val="black"/>
                </a:solidFill>
                <a:latin typeface="Segoe UI Light" panose="020B0502040204020203" pitchFamily="34" charset="0"/>
                <a:cs typeface="Segoe UI Light" panose="020B0502040204020203" pitchFamily="34" charset="0"/>
              </a:rPr>
              <a:t>More time for innovation</a:t>
            </a:r>
          </a:p>
          <a:p>
            <a:pPr>
              <a:defRPr/>
            </a:pPr>
            <a:r>
              <a:rPr lang="en-US" sz="1400" kern="0" dirty="0">
                <a:solidFill>
                  <a:prstClr val="black"/>
                </a:solidFill>
                <a:latin typeface="Segoe UI Light" panose="020B0502040204020203" pitchFamily="34" charset="0"/>
                <a:cs typeface="Segoe UI Light" panose="020B0502040204020203" pitchFamily="34" charset="0"/>
              </a:rPr>
              <a:t>Defect leakage reduced by  36%</a:t>
            </a:r>
            <a:r>
              <a:rPr lang="en-US" sz="2400" kern="0" dirty="0">
                <a:solidFill>
                  <a:prstClr val="black"/>
                </a:solidFill>
                <a:latin typeface="Segoe UI Light" panose="020B0502040204020203" pitchFamily="34" charset="0"/>
                <a:cs typeface="Segoe UI Light" panose="020B0502040204020203" pitchFamily="34" charset="0"/>
              </a:rPr>
              <a:t>, </a:t>
            </a:r>
            <a:r>
              <a:rPr lang="en-US" sz="1400" kern="0" dirty="0">
                <a:solidFill>
                  <a:prstClr val="black"/>
                </a:solidFill>
                <a:latin typeface="Segoe UI Light" panose="020B0502040204020203" pitchFamily="34" charset="0"/>
                <a:cs typeface="Segoe UI Light" panose="020B0502040204020203" pitchFamily="34" charset="0"/>
              </a:rPr>
              <a:t>Saving effort &amp; cost</a:t>
            </a:r>
          </a:p>
          <a:p>
            <a:pPr>
              <a:defRPr/>
            </a:pPr>
            <a:r>
              <a:rPr lang="en-US" sz="1400" kern="0" dirty="0">
                <a:solidFill>
                  <a:prstClr val="black"/>
                </a:solidFill>
                <a:latin typeface="Segoe UI Light" panose="020B0502040204020203" pitchFamily="34" charset="0"/>
                <a:cs typeface="Segoe UI Light" panose="020B0502040204020203" pitchFamily="34" charset="0"/>
              </a:rPr>
              <a:t>Increased Quality </a:t>
            </a:r>
          </a:p>
        </p:txBody>
      </p:sp>
      <p:sp>
        <p:nvSpPr>
          <p:cNvPr id="65" name="TextBox 64"/>
          <p:cNvSpPr txBox="1"/>
          <p:nvPr/>
        </p:nvSpPr>
        <p:spPr>
          <a:xfrm>
            <a:off x="6573050" y="3356979"/>
            <a:ext cx="4291559" cy="553998"/>
          </a:xfrm>
          <a:prstGeom prst="rect">
            <a:avLst/>
          </a:prstGeom>
          <a:noFill/>
        </p:spPr>
        <p:txBody>
          <a:bodyPr wrap="none" rtlCol="0">
            <a:spAutoFit/>
          </a:bodyPr>
          <a:lstStyle/>
          <a:p>
            <a:pPr>
              <a:defRPr/>
            </a:pPr>
            <a:r>
              <a:rPr lang="en-US" sz="1600" b="1" kern="0" dirty="0">
                <a:solidFill>
                  <a:prstClr val="black"/>
                </a:solidFill>
                <a:latin typeface="Segoe UI Light" panose="020B0502040204020203" pitchFamily="34" charset="0"/>
                <a:cs typeface="Segoe UI Light" panose="020B0502040204020203" pitchFamily="34" charset="0"/>
              </a:rPr>
              <a:t>Faster Time to Market </a:t>
            </a:r>
          </a:p>
          <a:p>
            <a:r>
              <a:rPr lang="en-US" sz="1400" kern="0" dirty="0">
                <a:solidFill>
                  <a:prstClr val="black"/>
                </a:solidFill>
                <a:latin typeface="Segoe UI Light" panose="020B0502040204020203" pitchFamily="34" charset="0"/>
                <a:cs typeface="Segoe UI Light" panose="020B0502040204020203" pitchFamily="34" charset="0"/>
              </a:rPr>
              <a:t>Zero Downtime  with minimal impact on end customer</a:t>
            </a:r>
          </a:p>
        </p:txBody>
      </p:sp>
      <p:grpSp>
        <p:nvGrpSpPr>
          <p:cNvPr id="66" name="Group 38"/>
          <p:cNvGrpSpPr/>
          <p:nvPr/>
        </p:nvGrpSpPr>
        <p:grpSpPr>
          <a:xfrm>
            <a:off x="2514601" y="3095624"/>
            <a:ext cx="914399" cy="942976"/>
            <a:chOff x="457200" y="2391518"/>
            <a:chExt cx="1500187" cy="1547070"/>
          </a:xfrm>
        </p:grpSpPr>
        <p:grpSp>
          <p:nvGrpSpPr>
            <p:cNvPr id="67" name="Group 124"/>
            <p:cNvGrpSpPr>
              <a:grpSpLocks/>
            </p:cNvGrpSpPr>
            <p:nvPr/>
          </p:nvGrpSpPr>
          <p:grpSpPr bwMode="auto">
            <a:xfrm>
              <a:off x="457200" y="2438400"/>
              <a:ext cx="1500187" cy="1500188"/>
              <a:chOff x="1071538" y="3786876"/>
              <a:chExt cx="1500198" cy="1499512"/>
            </a:xfrm>
          </p:grpSpPr>
          <p:sp>
            <p:nvSpPr>
              <p:cNvPr id="69" name="Oval 47"/>
              <p:cNvSpPr>
                <a:spLocks noChangeArrowheads="1"/>
              </p:cNvSpPr>
              <p:nvPr/>
            </p:nvSpPr>
            <p:spPr bwMode="auto">
              <a:xfrm rot="8982877">
                <a:off x="1071538" y="3786876"/>
                <a:ext cx="1500198" cy="1496338"/>
              </a:xfrm>
              <a:prstGeom prst="ellipse">
                <a:avLst/>
              </a:prstGeom>
              <a:gradFill rotWithShape="1">
                <a:gsLst>
                  <a:gs pos="0">
                    <a:srgbClr val="ED7D31"/>
                  </a:gs>
                  <a:gs pos="100000">
                    <a:srgbClr val="ED7D31">
                      <a:gamma/>
                      <a:shade val="46275"/>
                      <a:invGamma/>
                      <a:alpha val="0"/>
                    </a:srgbClr>
                  </a:gs>
                </a:gsLst>
                <a:lin ang="5400000" scaled="1"/>
              </a:gradFill>
              <a:ln w="9525">
                <a:noFill/>
                <a:round/>
                <a:headEnd/>
                <a:tailEnd/>
              </a:ln>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grpSp>
            <p:nvGrpSpPr>
              <p:cNvPr id="70" name="Group 120"/>
              <p:cNvGrpSpPr>
                <a:grpSpLocks/>
              </p:cNvGrpSpPr>
              <p:nvPr/>
            </p:nvGrpSpPr>
            <p:grpSpPr bwMode="auto">
              <a:xfrm>
                <a:off x="1071538" y="3786876"/>
                <a:ext cx="1500198" cy="1499512"/>
                <a:chOff x="1071538" y="3786876"/>
                <a:chExt cx="1500198" cy="1499512"/>
              </a:xfrm>
            </p:grpSpPr>
            <p:sp>
              <p:nvSpPr>
                <p:cNvPr id="71" name="Oval 46"/>
                <p:cNvSpPr>
                  <a:spLocks noChangeArrowheads="1"/>
                </p:cNvSpPr>
                <p:nvPr/>
              </p:nvSpPr>
              <p:spPr bwMode="auto">
                <a:xfrm>
                  <a:off x="1071538" y="3786876"/>
                  <a:ext cx="1500198" cy="1496338"/>
                </a:xfrm>
                <a:prstGeom prst="ellipse">
                  <a:avLst/>
                </a:prstGeom>
                <a:gradFill rotWithShape="1">
                  <a:gsLst>
                    <a:gs pos="0">
                      <a:srgbClr val="CC706E"/>
                    </a:gs>
                    <a:gs pos="50000">
                      <a:srgbClr val="ED7D31">
                        <a:lumMod val="75000"/>
                      </a:srgbClr>
                    </a:gs>
                    <a:gs pos="100000">
                      <a:srgbClr val="531E1D"/>
                    </a:gs>
                  </a:gsLst>
                  <a:lin ang="5400000" scaled="1"/>
                </a:gradFill>
                <a:ln w="9525">
                  <a:noFill/>
                  <a:round/>
                  <a:headEnd/>
                  <a:tailEnd/>
                </a:ln>
                <a:effectLst>
                  <a:reflection blurRad="6350" stA="52000" endA="300" endPos="35000" dir="5400000" sy="-100000" algn="bl" rotWithShape="0"/>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72" name="Oval 48"/>
                <p:cNvSpPr>
                  <a:spLocks noChangeArrowheads="1"/>
                </p:cNvSpPr>
                <p:nvPr/>
              </p:nvSpPr>
              <p:spPr bwMode="auto">
                <a:xfrm>
                  <a:off x="1317602" y="3832893"/>
                  <a:ext cx="1066808" cy="856864"/>
                </a:xfrm>
                <a:prstGeom prst="ellipse">
                  <a:avLst/>
                </a:prstGeom>
                <a:gradFill rotWithShape="1">
                  <a:gsLst>
                    <a:gs pos="0">
                      <a:sysClr val="window" lastClr="FFFFFF">
                        <a:alpha val="58000"/>
                      </a:sysClr>
                    </a:gs>
                    <a:gs pos="100000">
                      <a:sysClr val="window" lastClr="FFFFFF">
                        <a:gamma/>
                        <a:shade val="46275"/>
                        <a:invGamma/>
                        <a:alpha val="0"/>
                      </a:sysClr>
                    </a:gs>
                  </a:gsLst>
                  <a:lin ang="5400000" scaled="1"/>
                </a:gradFill>
                <a:ln w="9525">
                  <a:noFill/>
                  <a:round/>
                  <a:headEnd/>
                  <a:tailEnd/>
                </a:ln>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73" name="Oval 49"/>
                <p:cNvSpPr>
                  <a:spLocks noChangeArrowheads="1"/>
                </p:cNvSpPr>
                <p:nvPr/>
              </p:nvSpPr>
              <p:spPr bwMode="auto">
                <a:xfrm>
                  <a:off x="1395390" y="4550120"/>
                  <a:ext cx="912819" cy="736268"/>
                </a:xfrm>
                <a:prstGeom prst="ellipse">
                  <a:avLst/>
                </a:prstGeom>
                <a:gradFill rotWithShape="1">
                  <a:gsLst>
                    <a:gs pos="0">
                      <a:sysClr val="window" lastClr="FFFFFF">
                        <a:alpha val="60001"/>
                      </a:sysClr>
                    </a:gs>
                    <a:gs pos="100000">
                      <a:sysClr val="window" lastClr="FFFFFF">
                        <a:gamma/>
                        <a:shade val="46275"/>
                        <a:invGamma/>
                        <a:alpha val="0"/>
                      </a:sysClr>
                    </a:gs>
                  </a:gsLst>
                  <a:path path="shape">
                    <a:fillToRect l="50000" t="50000" r="50000" b="50000"/>
                  </a:path>
                </a:gradFill>
                <a:ln w="9525">
                  <a:noFill/>
                  <a:round/>
                  <a:headEnd/>
                  <a:tailEnd/>
                </a:ln>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74" name="Line 50"/>
                <p:cNvSpPr>
                  <a:spLocks noChangeShapeType="1"/>
                </p:cNvSpPr>
                <p:nvPr/>
              </p:nvSpPr>
              <p:spPr bwMode="auto">
                <a:xfrm>
                  <a:off x="2135233" y="4335446"/>
                  <a:ext cx="649" cy="647"/>
                </a:xfrm>
                <a:prstGeom prst="line">
                  <a:avLst/>
                </a:prstGeom>
                <a:noFill/>
                <a:ln w="12700">
                  <a:solidFill>
                    <a:srgbClr val="00FF00"/>
                  </a:solidFill>
                  <a:round/>
                  <a:headEnd/>
                  <a:tailEnd/>
                </a:ln>
              </p:spPr>
              <p:txBody>
                <a:bodyP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75" name="Line 51"/>
                <p:cNvSpPr>
                  <a:spLocks noChangeShapeType="1"/>
                </p:cNvSpPr>
                <p:nvPr/>
              </p:nvSpPr>
              <p:spPr bwMode="auto">
                <a:xfrm>
                  <a:off x="2140421" y="4344503"/>
                  <a:ext cx="649" cy="647"/>
                </a:xfrm>
                <a:prstGeom prst="line">
                  <a:avLst/>
                </a:prstGeom>
                <a:noFill/>
                <a:ln w="12700">
                  <a:solidFill>
                    <a:srgbClr val="00FF00"/>
                  </a:solidFill>
                  <a:round/>
                  <a:headEnd/>
                  <a:tailEnd/>
                </a:ln>
              </p:spPr>
              <p:txBody>
                <a:bodyP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76" name="Line 52"/>
                <p:cNvSpPr>
                  <a:spLocks noChangeShapeType="1"/>
                </p:cNvSpPr>
                <p:nvPr/>
              </p:nvSpPr>
              <p:spPr bwMode="auto">
                <a:xfrm>
                  <a:off x="2092425" y="4061162"/>
                  <a:ext cx="649" cy="647"/>
                </a:xfrm>
                <a:prstGeom prst="line">
                  <a:avLst/>
                </a:prstGeom>
                <a:noFill/>
                <a:ln w="12700">
                  <a:solidFill>
                    <a:srgbClr val="000000"/>
                  </a:solidFill>
                  <a:round/>
                  <a:headEnd/>
                  <a:tailEnd/>
                </a:ln>
              </p:spPr>
              <p:txBody>
                <a:bodyP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grpSp>
        </p:grpSp>
        <p:sp>
          <p:nvSpPr>
            <p:cNvPr id="68" name="TextBox 67"/>
            <p:cNvSpPr txBox="1"/>
            <p:nvPr/>
          </p:nvSpPr>
          <p:spPr>
            <a:xfrm>
              <a:off x="761923" y="2391518"/>
              <a:ext cx="939411" cy="1363354"/>
            </a:xfrm>
            <a:prstGeom prst="rect">
              <a:avLst/>
            </a:prstGeom>
            <a:noFill/>
          </p:spPr>
          <p:txBody>
            <a:bodyPr wrap="none">
              <a:spAutoFit/>
            </a:bodyPr>
            <a:lstStyle/>
            <a:p>
              <a:pPr>
                <a:defRPr/>
              </a:pPr>
              <a:r>
                <a:rPr lang="en-US" sz="4800" b="1" kern="0" dirty="0">
                  <a:solidFill>
                    <a:prstClr val="white"/>
                  </a:solidFill>
                  <a:effectLst>
                    <a:reflection blurRad="6350" stA="55000" endA="300" endPos="45500" dir="5400000" sy="-100000" algn="bl" rotWithShape="0"/>
                  </a:effectLst>
                  <a:latin typeface="Segoe UI Light" panose="020B0502040204020203" pitchFamily="34" charset="0"/>
                  <a:cs typeface="Segoe UI Light" panose="020B0502040204020203" pitchFamily="34" charset="0"/>
                </a:rPr>
                <a:t>A</a:t>
              </a:r>
            </a:p>
          </p:txBody>
        </p:sp>
      </p:grpSp>
      <p:grpSp>
        <p:nvGrpSpPr>
          <p:cNvPr id="77" name="Group 39"/>
          <p:cNvGrpSpPr/>
          <p:nvPr/>
        </p:nvGrpSpPr>
        <p:grpSpPr>
          <a:xfrm>
            <a:off x="8001001" y="3962400"/>
            <a:ext cx="914399" cy="914400"/>
            <a:chOff x="457200" y="2438400"/>
            <a:chExt cx="1500187" cy="1500188"/>
          </a:xfrm>
        </p:grpSpPr>
        <p:grpSp>
          <p:nvGrpSpPr>
            <p:cNvPr id="78" name="Group 124"/>
            <p:cNvGrpSpPr>
              <a:grpSpLocks/>
            </p:cNvGrpSpPr>
            <p:nvPr/>
          </p:nvGrpSpPr>
          <p:grpSpPr bwMode="auto">
            <a:xfrm>
              <a:off x="457200" y="2438400"/>
              <a:ext cx="1500187" cy="1500188"/>
              <a:chOff x="1071538" y="3786876"/>
              <a:chExt cx="1500198" cy="1499512"/>
            </a:xfrm>
          </p:grpSpPr>
          <p:sp>
            <p:nvSpPr>
              <p:cNvPr id="80" name="Oval 47"/>
              <p:cNvSpPr>
                <a:spLocks noChangeArrowheads="1"/>
              </p:cNvSpPr>
              <p:nvPr/>
            </p:nvSpPr>
            <p:spPr bwMode="auto">
              <a:xfrm rot="8982877">
                <a:off x="1071538" y="3786876"/>
                <a:ext cx="1500198" cy="1496338"/>
              </a:xfrm>
              <a:prstGeom prst="ellipse">
                <a:avLst/>
              </a:prstGeom>
              <a:gradFill rotWithShape="1">
                <a:gsLst>
                  <a:gs pos="0">
                    <a:srgbClr val="ED7D31"/>
                  </a:gs>
                  <a:gs pos="100000">
                    <a:srgbClr val="ED7D31">
                      <a:gamma/>
                      <a:shade val="46275"/>
                      <a:invGamma/>
                      <a:alpha val="0"/>
                    </a:srgbClr>
                  </a:gs>
                </a:gsLst>
                <a:lin ang="5400000" scaled="1"/>
              </a:gradFill>
              <a:ln w="9525">
                <a:noFill/>
                <a:round/>
                <a:headEnd/>
                <a:tailEnd/>
              </a:ln>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grpSp>
            <p:nvGrpSpPr>
              <p:cNvPr id="81" name="Group 120"/>
              <p:cNvGrpSpPr>
                <a:grpSpLocks/>
              </p:cNvGrpSpPr>
              <p:nvPr/>
            </p:nvGrpSpPr>
            <p:grpSpPr bwMode="auto">
              <a:xfrm>
                <a:off x="1071538" y="3786876"/>
                <a:ext cx="1500198" cy="1499512"/>
                <a:chOff x="1071538" y="3786876"/>
                <a:chExt cx="1500198" cy="1499512"/>
              </a:xfrm>
            </p:grpSpPr>
            <p:sp>
              <p:nvSpPr>
                <p:cNvPr id="82" name="Oval 46"/>
                <p:cNvSpPr>
                  <a:spLocks noChangeArrowheads="1"/>
                </p:cNvSpPr>
                <p:nvPr/>
              </p:nvSpPr>
              <p:spPr bwMode="auto">
                <a:xfrm>
                  <a:off x="1071538" y="3786876"/>
                  <a:ext cx="1500198" cy="1496338"/>
                </a:xfrm>
                <a:prstGeom prst="ellipse">
                  <a:avLst/>
                </a:prstGeom>
                <a:gradFill rotWithShape="1">
                  <a:gsLst>
                    <a:gs pos="0">
                      <a:srgbClr val="CC706E"/>
                    </a:gs>
                    <a:gs pos="50000">
                      <a:srgbClr val="ED7D31">
                        <a:lumMod val="75000"/>
                      </a:srgbClr>
                    </a:gs>
                    <a:gs pos="100000">
                      <a:srgbClr val="531E1D"/>
                    </a:gs>
                  </a:gsLst>
                  <a:lin ang="5400000" scaled="1"/>
                </a:gradFill>
                <a:ln w="9525">
                  <a:noFill/>
                  <a:round/>
                  <a:headEnd/>
                  <a:tailEnd/>
                </a:ln>
                <a:effectLst>
                  <a:reflection blurRad="6350" stA="52000" endA="300" endPos="35000" dir="5400000" sy="-100000" algn="bl" rotWithShape="0"/>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83" name="Oval 48"/>
                <p:cNvSpPr>
                  <a:spLocks noChangeArrowheads="1"/>
                </p:cNvSpPr>
                <p:nvPr/>
              </p:nvSpPr>
              <p:spPr bwMode="auto">
                <a:xfrm>
                  <a:off x="1317602" y="3832893"/>
                  <a:ext cx="1066808" cy="856864"/>
                </a:xfrm>
                <a:prstGeom prst="ellipse">
                  <a:avLst/>
                </a:prstGeom>
                <a:gradFill rotWithShape="1">
                  <a:gsLst>
                    <a:gs pos="0">
                      <a:sysClr val="window" lastClr="FFFFFF">
                        <a:alpha val="58000"/>
                      </a:sysClr>
                    </a:gs>
                    <a:gs pos="100000">
                      <a:sysClr val="window" lastClr="FFFFFF">
                        <a:gamma/>
                        <a:shade val="46275"/>
                        <a:invGamma/>
                        <a:alpha val="0"/>
                      </a:sysClr>
                    </a:gs>
                  </a:gsLst>
                  <a:lin ang="5400000" scaled="1"/>
                </a:gradFill>
                <a:ln w="9525">
                  <a:noFill/>
                  <a:round/>
                  <a:headEnd/>
                  <a:tailEnd/>
                </a:ln>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84" name="Oval 49"/>
                <p:cNvSpPr>
                  <a:spLocks noChangeArrowheads="1"/>
                </p:cNvSpPr>
                <p:nvPr/>
              </p:nvSpPr>
              <p:spPr bwMode="auto">
                <a:xfrm>
                  <a:off x="1395390" y="4550120"/>
                  <a:ext cx="912819" cy="736268"/>
                </a:xfrm>
                <a:prstGeom prst="ellipse">
                  <a:avLst/>
                </a:prstGeom>
                <a:gradFill rotWithShape="1">
                  <a:gsLst>
                    <a:gs pos="0">
                      <a:sysClr val="window" lastClr="FFFFFF">
                        <a:alpha val="60001"/>
                      </a:sysClr>
                    </a:gs>
                    <a:gs pos="100000">
                      <a:sysClr val="window" lastClr="FFFFFF">
                        <a:gamma/>
                        <a:shade val="46275"/>
                        <a:invGamma/>
                        <a:alpha val="0"/>
                      </a:sysClr>
                    </a:gs>
                  </a:gsLst>
                  <a:path path="shape">
                    <a:fillToRect l="50000" t="50000" r="50000" b="50000"/>
                  </a:path>
                </a:gradFill>
                <a:ln w="9525">
                  <a:noFill/>
                  <a:round/>
                  <a:headEnd/>
                  <a:tailEnd/>
                </a:ln>
                <a:effectLst/>
              </p:spPr>
              <p:txBody>
                <a:bodyPr wrap="none" anchor="ct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85" name="Line 50"/>
                <p:cNvSpPr>
                  <a:spLocks noChangeShapeType="1"/>
                </p:cNvSpPr>
                <p:nvPr/>
              </p:nvSpPr>
              <p:spPr bwMode="auto">
                <a:xfrm>
                  <a:off x="2135233" y="4335446"/>
                  <a:ext cx="649" cy="647"/>
                </a:xfrm>
                <a:prstGeom prst="line">
                  <a:avLst/>
                </a:prstGeom>
                <a:noFill/>
                <a:ln w="12700">
                  <a:solidFill>
                    <a:srgbClr val="00FF00"/>
                  </a:solidFill>
                  <a:round/>
                  <a:headEnd/>
                  <a:tailEnd/>
                </a:ln>
              </p:spPr>
              <p:txBody>
                <a:bodyP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86" name="Line 51"/>
                <p:cNvSpPr>
                  <a:spLocks noChangeShapeType="1"/>
                </p:cNvSpPr>
                <p:nvPr/>
              </p:nvSpPr>
              <p:spPr bwMode="auto">
                <a:xfrm>
                  <a:off x="2140421" y="4344503"/>
                  <a:ext cx="649" cy="647"/>
                </a:xfrm>
                <a:prstGeom prst="line">
                  <a:avLst/>
                </a:prstGeom>
                <a:noFill/>
                <a:ln w="12700">
                  <a:solidFill>
                    <a:srgbClr val="00FF00"/>
                  </a:solidFill>
                  <a:round/>
                  <a:headEnd/>
                  <a:tailEnd/>
                </a:ln>
              </p:spPr>
              <p:txBody>
                <a:bodyP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sp>
              <p:nvSpPr>
                <p:cNvPr id="87" name="Line 52"/>
                <p:cNvSpPr>
                  <a:spLocks noChangeShapeType="1"/>
                </p:cNvSpPr>
                <p:nvPr/>
              </p:nvSpPr>
              <p:spPr bwMode="auto">
                <a:xfrm>
                  <a:off x="2092425" y="4061162"/>
                  <a:ext cx="649" cy="647"/>
                </a:xfrm>
                <a:prstGeom prst="line">
                  <a:avLst/>
                </a:prstGeom>
                <a:noFill/>
                <a:ln w="12700">
                  <a:solidFill>
                    <a:srgbClr val="000000"/>
                  </a:solidFill>
                  <a:round/>
                  <a:headEnd/>
                  <a:tailEnd/>
                </a:ln>
              </p:spPr>
              <p:txBody>
                <a:bodyPr/>
                <a:lstStyle/>
                <a:p>
                  <a:pPr>
                    <a:defRPr/>
                  </a:pPr>
                  <a:endParaRPr lang="en-US" kern="0" dirty="0">
                    <a:solidFill>
                      <a:prstClr val="black"/>
                    </a:solidFill>
                    <a:latin typeface="Segoe UI Light" panose="020B0502040204020203" pitchFamily="34" charset="0"/>
                    <a:cs typeface="Segoe UI Light" panose="020B0502040204020203" pitchFamily="34" charset="0"/>
                  </a:endParaRPr>
                </a:p>
              </p:txBody>
            </p:sp>
          </p:grpSp>
        </p:grpSp>
        <p:sp>
          <p:nvSpPr>
            <p:cNvPr id="79" name="TextBox 78"/>
            <p:cNvSpPr txBox="1"/>
            <p:nvPr/>
          </p:nvSpPr>
          <p:spPr>
            <a:xfrm>
              <a:off x="786119" y="2488303"/>
              <a:ext cx="868403" cy="1363355"/>
            </a:xfrm>
            <a:prstGeom prst="rect">
              <a:avLst/>
            </a:prstGeom>
            <a:noFill/>
          </p:spPr>
          <p:txBody>
            <a:bodyPr wrap="none">
              <a:spAutoFit/>
            </a:bodyPr>
            <a:lstStyle/>
            <a:p>
              <a:pPr>
                <a:defRPr/>
              </a:pPr>
              <a:r>
                <a:rPr lang="en-US" sz="4800" b="1" kern="0" dirty="0">
                  <a:solidFill>
                    <a:prstClr val="white"/>
                  </a:solidFill>
                  <a:effectLst>
                    <a:reflection blurRad="6350" stA="55000" endA="300" endPos="45500" dir="5400000" sy="-100000" algn="bl" rotWithShape="0"/>
                  </a:effectLst>
                  <a:latin typeface="Segoe UI Light" panose="020B0502040204020203" pitchFamily="34" charset="0"/>
                  <a:cs typeface="Segoe UI Light" panose="020B0502040204020203" pitchFamily="34" charset="0"/>
                </a:rPr>
                <a:t>B</a:t>
              </a:r>
            </a:p>
          </p:txBody>
        </p:sp>
      </p:grpSp>
      <p:sp>
        <p:nvSpPr>
          <p:cNvPr id="88" name="TextBox 87"/>
          <p:cNvSpPr txBox="1"/>
          <p:nvPr/>
        </p:nvSpPr>
        <p:spPr>
          <a:xfrm>
            <a:off x="6596008" y="1498135"/>
            <a:ext cx="4638783" cy="769441"/>
          </a:xfrm>
          <a:prstGeom prst="rect">
            <a:avLst/>
          </a:prstGeom>
          <a:noFill/>
        </p:spPr>
        <p:txBody>
          <a:bodyPr wrap="square" rtlCol="0">
            <a:spAutoFit/>
          </a:bodyPr>
          <a:lstStyle/>
          <a:p>
            <a:pPr>
              <a:defRPr/>
            </a:pPr>
            <a:r>
              <a:rPr lang="en-US" sz="1600" b="1" kern="0" dirty="0">
                <a:solidFill>
                  <a:prstClr val="black"/>
                </a:solidFill>
                <a:latin typeface="Segoe UI Light" panose="020B0502040204020203" pitchFamily="34" charset="0"/>
                <a:cs typeface="Segoe UI Light" panose="020B0502040204020203" pitchFamily="34" charset="0"/>
              </a:rPr>
              <a:t>Automation </a:t>
            </a:r>
          </a:p>
          <a:p>
            <a:r>
              <a:rPr lang="en-US" sz="1400" kern="0" dirty="0">
                <a:solidFill>
                  <a:prstClr val="black"/>
                </a:solidFill>
                <a:latin typeface="Segoe UI Light" panose="020B0502040204020203" pitchFamily="34" charset="0"/>
                <a:cs typeface="Segoe UI Light" panose="020B0502040204020203" pitchFamily="34" charset="0"/>
              </a:rPr>
              <a:t>Environment provisioning reduced from 7 to 1 Day</a:t>
            </a:r>
          </a:p>
          <a:p>
            <a:r>
              <a:rPr lang="en-US" sz="1400" kern="0" dirty="0">
                <a:solidFill>
                  <a:prstClr val="black"/>
                </a:solidFill>
                <a:latin typeface="Segoe UI Light" panose="020B0502040204020203" pitchFamily="34" charset="0"/>
                <a:cs typeface="Segoe UI Light" panose="020B0502040204020203" pitchFamily="34" charset="0"/>
              </a:rPr>
              <a:t>Deployment Time reduced from 2 hours to 10 mins</a:t>
            </a:r>
          </a:p>
        </p:txBody>
      </p:sp>
      <p:cxnSp>
        <p:nvCxnSpPr>
          <p:cNvPr id="89" name="Straight Connector 88"/>
          <p:cNvCxnSpPr/>
          <p:nvPr/>
        </p:nvCxnSpPr>
        <p:spPr>
          <a:xfrm>
            <a:off x="6935859" y="3343983"/>
            <a:ext cx="2894337" cy="17907"/>
          </a:xfrm>
          <a:prstGeom prst="line">
            <a:avLst/>
          </a:prstGeom>
          <a:noFill/>
          <a:ln w="6350" cap="flat" cmpd="sng" algn="ctr">
            <a:solidFill>
              <a:srgbClr val="5B9BD5"/>
            </a:solidFill>
            <a:prstDash val="solid"/>
            <a:miter lim="800000"/>
          </a:ln>
          <a:effectLst/>
        </p:spPr>
      </p:cxnSp>
      <p:sp>
        <p:nvSpPr>
          <p:cNvPr id="2" name="Rectangle 1"/>
          <p:cNvSpPr/>
          <p:nvPr/>
        </p:nvSpPr>
        <p:spPr>
          <a:xfrm>
            <a:off x="2424321" y="4418632"/>
            <a:ext cx="1155316" cy="523220"/>
          </a:xfrm>
          <a:prstGeom prst="rect">
            <a:avLst/>
          </a:prstGeom>
        </p:spPr>
        <p:txBody>
          <a:bodyPr wrap="none">
            <a:spAutoFit/>
          </a:bodyPr>
          <a:lstStyle/>
          <a:p>
            <a:r>
              <a:rPr lang="en-US" sz="2800" dirty="0">
                <a:solidFill>
                  <a:srgbClr val="7030A0"/>
                </a:solidFill>
                <a:latin typeface="Segoe UI Light" panose="020B0502040204020203" pitchFamily="34" charset="0"/>
                <a:cs typeface="Segoe UI Light" panose="020B0502040204020203" pitchFamily="34" charset="0"/>
              </a:rPr>
              <a:t>Before</a:t>
            </a:r>
          </a:p>
        </p:txBody>
      </p:sp>
      <p:sp>
        <p:nvSpPr>
          <p:cNvPr id="90" name="Rectangle 89"/>
          <p:cNvSpPr/>
          <p:nvPr/>
        </p:nvSpPr>
        <p:spPr>
          <a:xfrm>
            <a:off x="7844384" y="5265510"/>
            <a:ext cx="926857" cy="523220"/>
          </a:xfrm>
          <a:prstGeom prst="rect">
            <a:avLst/>
          </a:prstGeom>
        </p:spPr>
        <p:txBody>
          <a:bodyPr wrap="none">
            <a:spAutoFit/>
          </a:bodyPr>
          <a:lstStyle/>
          <a:p>
            <a:r>
              <a:rPr lang="en-US" sz="2800" dirty="0" smtClean="0">
                <a:solidFill>
                  <a:srgbClr val="7030A0"/>
                </a:solidFill>
                <a:latin typeface="Segoe UI Light" panose="020B0502040204020203" pitchFamily="34" charset="0"/>
                <a:cs typeface="Segoe UI Light" panose="020B0502040204020203" pitchFamily="34" charset="0"/>
              </a:rPr>
              <a:t>After</a:t>
            </a:r>
            <a:endParaRPr lang="en-US" sz="2800" dirty="0">
              <a:solidFill>
                <a:srgbClr val="7030A0"/>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1247825" y="5818400"/>
            <a:ext cx="5939377" cy="307777"/>
          </a:xfrm>
          <a:prstGeom prst="rect">
            <a:avLst/>
          </a:prstGeom>
          <a:noFill/>
        </p:spPr>
        <p:txBody>
          <a:bodyPr wrap="square" rtlCol="0">
            <a:spAutoFit/>
          </a:bodyPr>
          <a:lstStyle/>
          <a:p>
            <a:r>
              <a:rPr lang="en-US" sz="1400" dirty="0" smtClean="0">
                <a:solidFill>
                  <a:srgbClr val="4D4F53"/>
                </a:solidFill>
                <a:latin typeface="Arial" pitchFamily="34" charset="0"/>
                <a:cs typeface="Arial" pitchFamily="34" charset="0"/>
              </a:rPr>
              <a:t>** Realized benefits vary depending on the environment</a:t>
            </a:r>
            <a:endParaRPr lang="en-US" sz="1400" dirty="0">
              <a:solidFill>
                <a:srgbClr val="4D4F53"/>
              </a:solidFill>
              <a:latin typeface="Arial" pitchFamily="34" charset="0"/>
              <a:cs typeface="Arial" pitchFamily="34" charset="0"/>
            </a:endParaRPr>
          </a:p>
        </p:txBody>
      </p:sp>
      <p:pic>
        <p:nvPicPr>
          <p:cNvPr id="91" name="Picture 9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490822" y="343564"/>
            <a:ext cx="1514086" cy="851673"/>
          </a:xfrm>
          <a:prstGeom prst="rect">
            <a:avLst/>
          </a:prstGeom>
        </p:spPr>
      </p:pic>
    </p:spTree>
    <p:extLst>
      <p:ext uri="{BB962C8B-B14F-4D97-AF65-F5344CB8AC3E}">
        <p14:creationId xmlns:p14="http://schemas.microsoft.com/office/powerpoint/2010/main" val="121101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058400" y="6396038"/>
            <a:ext cx="2133600" cy="365125"/>
          </a:xfrm>
        </p:spPr>
        <p:txBody>
          <a:bodyPr/>
          <a:lstStyle/>
          <a:p>
            <a:fld id="{6B1AB395-38E6-4B95-819F-EA717C9E08FB}" type="slidenum">
              <a:rPr lang="en-US" smtClean="0"/>
              <a:pPr/>
              <a:t>24</a:t>
            </a:fld>
            <a:endParaRPr lang="en-US" dirty="0"/>
          </a:p>
        </p:txBody>
      </p:sp>
      <p:pic>
        <p:nvPicPr>
          <p:cNvPr id="3" name="Picture 4" descr="http://www.careerealism.com/home/jtodonnell/careerealism.com/wp-content/uploads/2012/11/thank-you-note.jpg"/>
          <p:cNvPicPr>
            <a:picLocks noChangeAspect="1" noChangeArrowheads="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010403" y="3151923"/>
            <a:ext cx="3588255" cy="237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90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5341" y="306841"/>
            <a:ext cx="8105841" cy="677231"/>
          </a:xfrm>
        </p:spPr>
        <p:txBody>
          <a:bodyPr>
            <a:noAutofit/>
          </a:bodyPr>
          <a:lstStyle/>
          <a:p>
            <a:r>
              <a:rPr lang="en-US" sz="2800" dirty="0">
                <a:solidFill>
                  <a:srgbClr val="7030A0"/>
                </a:solidFill>
                <a:ea typeface="+mn-ea"/>
              </a:rPr>
              <a:t>The </a:t>
            </a:r>
            <a:r>
              <a:rPr lang="en-US" sz="2800" dirty="0" smtClean="0">
                <a:solidFill>
                  <a:srgbClr val="7030A0"/>
                </a:solidFill>
                <a:ea typeface="+mn-ea"/>
              </a:rPr>
              <a:t>journey </a:t>
            </a:r>
            <a:r>
              <a:rPr lang="en-US" sz="2800" dirty="0">
                <a:solidFill>
                  <a:srgbClr val="7030A0"/>
                </a:solidFill>
                <a:ea typeface="+mn-ea"/>
              </a:rPr>
              <a:t>is different for </a:t>
            </a:r>
            <a:r>
              <a:rPr lang="en-US" sz="2800" dirty="0" smtClean="0">
                <a:solidFill>
                  <a:srgbClr val="7030A0"/>
                </a:solidFill>
                <a:ea typeface="+mn-ea"/>
              </a:rPr>
              <a:t>different organizations</a:t>
            </a:r>
            <a:endParaRPr lang="en-US" sz="2800" dirty="0">
              <a:solidFill>
                <a:srgbClr val="7030A0"/>
              </a:solidFill>
              <a:ea typeface="+mn-ea"/>
            </a:endParaRPr>
          </a:p>
        </p:txBody>
      </p:sp>
      <p:sp>
        <p:nvSpPr>
          <p:cNvPr id="4" name="Slide Number Placeholder 3"/>
          <p:cNvSpPr>
            <a:spLocks noGrp="1"/>
          </p:cNvSpPr>
          <p:nvPr>
            <p:ph type="sldNum" sz="quarter" idx="4"/>
          </p:nvPr>
        </p:nvSpPr>
        <p:spPr>
          <a:xfrm>
            <a:off x="7931648" y="6461280"/>
            <a:ext cx="2133600" cy="273844"/>
          </a:xfrm>
          <a:prstGeom prst="rect">
            <a:avLst/>
          </a:prstGeom>
        </p:spPr>
        <p:txBody>
          <a:bodyPr/>
          <a:lstStyle/>
          <a:p>
            <a:fld id="{6B1AB395-38E6-4B95-819F-EA717C9E08FB}" type="slidenum">
              <a:rPr lang="en-US" smtClean="0">
                <a:latin typeface="Segoe UI Light" panose="020B0502040204020203" pitchFamily="34" charset="0"/>
                <a:cs typeface="Segoe UI Light" panose="020B0502040204020203" pitchFamily="34" charset="0"/>
              </a:rPr>
              <a:pPr/>
              <a:t>3</a:t>
            </a:fld>
            <a:endParaRPr lang="en-US" dirty="0">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531919" y="358228"/>
            <a:ext cx="1514086" cy="851673"/>
          </a:xfrm>
          <a:prstGeom prst="rect">
            <a:avLst/>
          </a:prstGeom>
        </p:spPr>
      </p:pic>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5341" y="952516"/>
            <a:ext cx="10839236" cy="5201705"/>
          </a:xfrm>
          <a:prstGeom prst="rect">
            <a:avLst/>
          </a:prstGeom>
        </p:spPr>
      </p:pic>
    </p:spTree>
    <p:extLst>
      <p:ext uri="{BB962C8B-B14F-4D97-AF65-F5344CB8AC3E}">
        <p14:creationId xmlns:p14="http://schemas.microsoft.com/office/powerpoint/2010/main" val="210699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49321" y="367135"/>
            <a:ext cx="6743700" cy="479822"/>
          </a:xfrm>
        </p:spPr>
        <p:txBody>
          <a:bodyPr>
            <a:noAutofit/>
          </a:bodyPr>
          <a:lstStyle/>
          <a:p>
            <a:r>
              <a:rPr lang="en-US" sz="2800" dirty="0" smtClean="0">
                <a:solidFill>
                  <a:srgbClr val="7030A0"/>
                </a:solidFill>
                <a:latin typeface="Segoe UI Light" panose="020B0502040204020203" pitchFamily="34" charset="0"/>
                <a:ea typeface="+mn-ea"/>
                <a:cs typeface="Segoe UI Light" panose="020B0502040204020203" pitchFamily="34" charset="0"/>
              </a:rPr>
              <a:t>What is our perspective?</a:t>
            </a:r>
            <a:endParaRPr lang="en-US" sz="2800" dirty="0">
              <a:solidFill>
                <a:srgbClr val="7030A0"/>
              </a:solidFill>
              <a:latin typeface="Segoe UI Light" panose="020B0502040204020203" pitchFamily="34" charset="0"/>
              <a:ea typeface="+mn-ea"/>
              <a:cs typeface="Segoe UI Light" panose="020B0502040204020203" pitchFamily="34"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531919" y="358228"/>
            <a:ext cx="1514086" cy="851673"/>
          </a:xfrm>
          <a:prstGeom prst="rect">
            <a:avLst/>
          </a:prstGeom>
        </p:spPr>
      </p:pic>
      <p:sp>
        <p:nvSpPr>
          <p:cNvPr id="6" name="Slide Number Placeholder 3"/>
          <p:cNvSpPr txBox="1">
            <a:spLocks/>
          </p:cNvSpPr>
          <p:nvPr/>
        </p:nvSpPr>
        <p:spPr>
          <a:xfrm>
            <a:off x="7931648" y="646128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a:t>
            </a:r>
          </a:p>
        </p:txBody>
      </p:sp>
      <p:pic>
        <p:nvPicPr>
          <p:cNvPr id="2" name="Picture 1"/>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37111" y="846957"/>
            <a:ext cx="11290771" cy="5041829"/>
          </a:xfrm>
          <a:prstGeom prst="rect">
            <a:avLst/>
          </a:prstGeom>
        </p:spPr>
      </p:pic>
    </p:spTree>
    <p:extLst>
      <p:ext uri="{BB962C8B-B14F-4D97-AF65-F5344CB8AC3E}">
        <p14:creationId xmlns:p14="http://schemas.microsoft.com/office/powerpoint/2010/main" val="3977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Continuous Delivery Overview</a:t>
            </a:r>
            <a:endParaRPr lang="en-US" dirty="0"/>
          </a:p>
        </p:txBody>
      </p:sp>
      <p:sp>
        <p:nvSpPr>
          <p:cNvPr id="2" name="Slide Number Placeholder 1"/>
          <p:cNvSpPr>
            <a:spLocks noGrp="1"/>
          </p:cNvSpPr>
          <p:nvPr>
            <p:ph type="sldNum" sz="quarter" idx="4"/>
          </p:nvPr>
        </p:nvSpPr>
        <p:spPr/>
        <p:txBody>
          <a:bodyPr/>
          <a:lstStyle/>
          <a:p>
            <a:fld id="{6B1AB395-38E6-4B95-819F-EA717C9E08FB}" type="slidenum">
              <a:rPr lang="en-US" smtClean="0">
                <a:solidFill>
                  <a:prstClr val="black">
                    <a:tint val="75000"/>
                  </a:prstClr>
                </a:solidFill>
              </a:rPr>
              <a:pPr/>
              <a:t>5</a:t>
            </a:fld>
            <a:endParaRPr lang="en-US" dirty="0">
              <a:solidFill>
                <a:prstClr val="black">
                  <a:tint val="75000"/>
                </a:prstClr>
              </a:solidFill>
            </a:endParaRPr>
          </a:p>
        </p:txBody>
      </p:sp>
      <p:sp>
        <p:nvSpPr>
          <p:cNvPr id="3" name="AutoShape 2" descr="http://image.slidesharecdn.com/continuous-integration-101-140320192025-phpapp02/95/slide-5-638.jpg?cb=139536127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cxnSp>
        <p:nvCxnSpPr>
          <p:cNvPr id="4" name="Straight Connector 3"/>
          <p:cNvCxnSpPr/>
          <p:nvPr/>
        </p:nvCxnSpPr>
        <p:spPr>
          <a:xfrm>
            <a:off x="762000" y="6214404"/>
            <a:ext cx="768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2" descr="http://image.slidesharecdn.com/continuous-integration-101-140320192025-phpapp02/95/slide-21-638.jpg?cb=1395361273"/>
          <p:cNvSpPr>
            <a:spLocks noChangeAspect="1" noChangeArrowheads="1"/>
          </p:cNvSpPr>
          <p:nvPr/>
        </p:nvSpPr>
        <p:spPr bwMode="auto">
          <a:xfrm>
            <a:off x="307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AutoShape 2" descr="http://image.slidesharecdn.com/oneclickdeployment-110911043448-phpapp01/95/slide-58-728.jpg?cb=1315734789"/>
          <p:cNvSpPr>
            <a:spLocks noChangeAspect="1" noChangeArrowheads="1"/>
          </p:cNvSpPr>
          <p:nvPr/>
        </p:nvSpPr>
        <p:spPr bwMode="auto">
          <a:xfrm>
            <a:off x="460375" y="1603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Text Box 13"/>
          <p:cNvSpPr txBox="1">
            <a:spLocks noChangeArrowheads="1"/>
          </p:cNvSpPr>
          <p:nvPr/>
        </p:nvSpPr>
        <p:spPr bwMode="auto">
          <a:xfrm>
            <a:off x="609600" y="945327"/>
            <a:ext cx="11380271" cy="77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91440" rIns="91440" bIns="91440" anchor="t" anchorCtr="0" upright="1">
            <a:noAutofit/>
          </a:bodyPr>
          <a:lstStyle/>
          <a:p>
            <a:pPr marL="0" marR="0">
              <a:lnSpc>
                <a:spcPct val="107000"/>
              </a:lnSpc>
              <a:spcBef>
                <a:spcPts val="0"/>
              </a:spcBef>
              <a:spcAft>
                <a:spcPts val="800"/>
              </a:spcAft>
            </a:pPr>
            <a:r>
              <a:rPr lang="en-US" sz="1400" dirty="0">
                <a:effectLst/>
                <a:latin typeface="Segoe UI Light" panose="020B0502040204020203" pitchFamily="34" charset="0"/>
                <a:ea typeface="Calibri" panose="020F0502020204030204" pitchFamily="34" charset="0"/>
                <a:cs typeface="Segoe UI Light" panose="020B0502040204020203" pitchFamily="34" charset="0"/>
              </a:rPr>
              <a:t>In an environment of increasing product complexity and ever-changing market and customer needs, a Continuous Delivery approach (DevOps + Agile EP + CI) can streamline development, and help improving both responsiveness and predictability in software delivery. </a:t>
            </a:r>
            <a:r>
              <a:rPr lang="en-US" sz="1400" dirty="0" smtClean="0">
                <a:effectLst/>
                <a:latin typeface="Segoe UI Light" panose="020B0502040204020203" pitchFamily="34" charset="0"/>
                <a:ea typeface="Calibri" panose="020F0502020204030204" pitchFamily="34" charset="0"/>
                <a:cs typeface="Segoe UI Light" panose="020B0502040204020203" pitchFamily="34" charset="0"/>
              </a:rPr>
              <a:t> Mindtree works with major global companies to implement continuous delivery systems.</a:t>
            </a:r>
            <a:endParaRPr lang="en-US" sz="14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800"/>
              </a:spcAft>
            </a:pPr>
            <a:r>
              <a:rPr lang="en-US" sz="2400" dirty="0">
                <a:effectLst/>
                <a:latin typeface="Segoe UI Light" panose="020B0502040204020203" pitchFamily="34" charset="0"/>
                <a:ea typeface="Calibri" panose="020F0502020204030204" pitchFamily="34" charset="0"/>
                <a:cs typeface="Segoe UI Light" panose="020B0502040204020203" pitchFamily="34" charset="0"/>
              </a:rPr>
              <a:t> </a:t>
            </a:r>
          </a:p>
        </p:txBody>
      </p:sp>
      <p:sp>
        <p:nvSpPr>
          <p:cNvPr id="12" name="Rectangle 11"/>
          <p:cNvSpPr/>
          <p:nvPr/>
        </p:nvSpPr>
        <p:spPr>
          <a:xfrm>
            <a:off x="7998284" y="1744147"/>
            <a:ext cx="3991587" cy="4307846"/>
          </a:xfrm>
          <a:prstGeom prst="rect">
            <a:avLst/>
          </a:prstGeom>
        </p:spPr>
        <p:txBody>
          <a:bodyPr wrap="square">
            <a:spAutoFit/>
          </a:bodyPr>
          <a:lstStyle/>
          <a:p>
            <a:pPr>
              <a:lnSpc>
                <a:spcPct val="107000"/>
              </a:lnSpc>
              <a:spcAft>
                <a:spcPts val="800"/>
              </a:spcAft>
            </a:pPr>
            <a:r>
              <a:rPr lang="en-US" sz="1600" dirty="0">
                <a:latin typeface="Segoe UI Light" panose="020B0502040204020203" pitchFamily="34" charset="0"/>
                <a:ea typeface="Calibri" panose="020F0502020204030204" pitchFamily="34" charset="0"/>
                <a:cs typeface="Segoe UI Light" panose="020B0502040204020203" pitchFamily="34" charset="0"/>
              </a:rPr>
              <a:t>Continuous delivery requires streamlined engineering practices at every stage of the delivery cycle and a culture focused on collaboration. </a:t>
            </a:r>
            <a:r>
              <a:rPr lang="en-US" sz="1600" dirty="0" smtClean="0">
                <a:latin typeface="Segoe UI Light" panose="020B0502040204020203" pitchFamily="34" charset="0"/>
                <a:ea typeface="Calibri" panose="020F0502020204030204" pitchFamily="34" charset="0"/>
                <a:cs typeface="Segoe UI Light" panose="020B0502040204020203" pitchFamily="34" charset="0"/>
              </a:rPr>
              <a:t>Continuous </a:t>
            </a:r>
            <a:r>
              <a:rPr lang="en-US" sz="1600" dirty="0">
                <a:latin typeface="Segoe UI Light" panose="020B0502040204020203" pitchFamily="34" charset="0"/>
                <a:ea typeface="Calibri" panose="020F0502020204030204" pitchFamily="34" charset="0"/>
                <a:cs typeface="Segoe UI Light" panose="020B0502040204020203" pitchFamily="34" charset="0"/>
              </a:rPr>
              <a:t>Delivery is a cultural change in an organization that breaks down traditional silos and gives the entire organization complete transparency into the development lifecycle.  It blends the industry leading practices in Agile Engineering Practices, Continuous Integration, and </a:t>
            </a:r>
            <a:r>
              <a:rPr lang="en-US" sz="1600" dirty="0" err="1">
                <a:latin typeface="Segoe UI Light" panose="020B0502040204020203" pitchFamily="34" charset="0"/>
                <a:ea typeface="Calibri" panose="020F0502020204030204" pitchFamily="34" charset="0"/>
                <a:cs typeface="Segoe UI Light" panose="020B0502040204020203" pitchFamily="34" charset="0"/>
              </a:rPr>
              <a:t>DevOps</a:t>
            </a:r>
            <a:r>
              <a:rPr lang="en-US" sz="1600" dirty="0">
                <a:latin typeface="Segoe UI Light" panose="020B0502040204020203" pitchFamily="34" charset="0"/>
                <a:ea typeface="Calibri" panose="020F0502020204030204" pitchFamily="34" charset="0"/>
                <a:cs typeface="Segoe UI Light" panose="020B0502040204020203" pitchFamily="34" charset="0"/>
              </a:rPr>
              <a:t> to achieve the goal of on-demand software releases.   Continuous Delivery results in faster time to market, simplified code base, reduced maintenance, and an overall cost reduction of deliverables.</a:t>
            </a:r>
            <a:endParaRPr lang="en-US" sz="160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6" name="Isosceles Triangle 5"/>
          <p:cNvSpPr/>
          <p:nvPr/>
        </p:nvSpPr>
        <p:spPr>
          <a:xfrm rot="5400000">
            <a:off x="5480354" y="3879398"/>
            <a:ext cx="4054766" cy="230659"/>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pic>
        <p:nvPicPr>
          <p:cNvPr id="15" name="Picture 14"/>
          <p:cNvPicPr/>
          <p:nvPr/>
        </p:nvPicPr>
        <p:blipFill>
          <a:blip r:embed="rId3" cstate="email">
            <a:extLst>
              <a:ext uri="{28A0092B-C50C-407E-A947-70E740481C1C}">
                <a14:useLocalDpi xmlns:a14="http://schemas.microsoft.com/office/drawing/2010/main"/>
              </a:ext>
            </a:extLst>
          </a:blip>
          <a:stretch>
            <a:fillRect/>
          </a:stretch>
        </p:blipFill>
        <p:spPr>
          <a:xfrm>
            <a:off x="307975" y="2281381"/>
            <a:ext cx="6831990" cy="3297384"/>
          </a:xfrm>
          <a:prstGeom prst="rect">
            <a:avLst/>
          </a:prstGeom>
        </p:spPr>
      </p:pic>
      <p:sp>
        <p:nvSpPr>
          <p:cNvPr id="9" name="Oval Callout 8"/>
          <p:cNvSpPr/>
          <p:nvPr/>
        </p:nvSpPr>
        <p:spPr>
          <a:xfrm>
            <a:off x="5052290" y="2038183"/>
            <a:ext cx="1964899" cy="1481790"/>
          </a:xfrm>
          <a:prstGeom prst="wedgeEllipseCallout">
            <a:avLst>
              <a:gd name="adj1" fmla="val -69018"/>
              <a:gd name="adj2" fmla="val 5845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Mindtree </a:t>
            </a:r>
            <a:r>
              <a:rPr lang="en-US" sz="1400" dirty="0">
                <a:solidFill>
                  <a:schemeClr val="bg1"/>
                </a:solidFill>
                <a:latin typeface="Arial" pitchFamily="34" charset="0"/>
                <a:cs typeface="Arial" pitchFamily="34" charset="0"/>
              </a:rPr>
              <a:t>a</a:t>
            </a:r>
            <a:r>
              <a:rPr lang="en-US" sz="1400" dirty="0" smtClean="0">
                <a:solidFill>
                  <a:schemeClr val="bg1"/>
                </a:solidFill>
                <a:latin typeface="Arial" pitchFamily="34" charset="0"/>
                <a:cs typeface="Arial" pitchFamily="34" charset="0"/>
              </a:rPr>
              <a:t>rchitects these solutions to meet the client's needs</a:t>
            </a:r>
          </a:p>
        </p:txBody>
      </p:sp>
    </p:spTree>
    <p:extLst>
      <p:ext uri="{BB962C8B-B14F-4D97-AF65-F5344CB8AC3E}">
        <p14:creationId xmlns:p14="http://schemas.microsoft.com/office/powerpoint/2010/main" val="1640783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325582"/>
            <a:ext cx="10972800" cy="639762"/>
          </a:xfrm>
        </p:spPr>
        <p:txBody>
          <a:bodyPr/>
          <a:lstStyle/>
          <a:p>
            <a:pPr marL="0"/>
            <a:r>
              <a:rPr lang="en-US" dirty="0" smtClean="0"/>
              <a:t>Continuous Delivery Architecture</a:t>
            </a:r>
            <a:endParaRPr lang="en-US" dirty="0"/>
          </a:p>
        </p:txBody>
      </p:sp>
      <p:sp>
        <p:nvSpPr>
          <p:cNvPr id="4" name="Isosceles Triangle 3"/>
          <p:cNvSpPr/>
          <p:nvPr/>
        </p:nvSpPr>
        <p:spPr>
          <a:xfrm rot="5400000">
            <a:off x="4963366" y="3739684"/>
            <a:ext cx="4262318" cy="206621"/>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7488" y="1800461"/>
            <a:ext cx="5650450" cy="4173693"/>
          </a:xfrm>
          <a:prstGeom prst="rect">
            <a:avLst/>
          </a:prstGeom>
        </p:spPr>
      </p:pic>
      <p:sp>
        <p:nvSpPr>
          <p:cNvPr id="7" name="TextBox 6"/>
          <p:cNvSpPr txBox="1"/>
          <p:nvPr/>
        </p:nvSpPr>
        <p:spPr>
          <a:xfrm>
            <a:off x="350983" y="876924"/>
            <a:ext cx="11642544" cy="523220"/>
          </a:xfrm>
          <a:prstGeom prst="rect">
            <a:avLst/>
          </a:prstGeom>
          <a:noFill/>
        </p:spPr>
        <p:txBody>
          <a:bodyPr wrap="square" rtlCol="0">
            <a:spAutoFit/>
          </a:bodyPr>
          <a:lstStyle/>
          <a:p>
            <a:r>
              <a:rPr lang="en-US" sz="1400" dirty="0" smtClean="0">
                <a:solidFill>
                  <a:srgbClr val="4D4F53"/>
                </a:solidFill>
                <a:latin typeface="Arial" pitchFamily="34" charset="0"/>
                <a:cs typeface="Arial" pitchFamily="34" charset="0"/>
              </a:rPr>
              <a:t>Frequent feedback loops that fail quickly and are fixed quickly facilitate Continuous Delivery in an optimized system.  This requires the merging of Agile, System Architecture, and Operations into a cohesive team that has a primary focus of delivering new features to the client. </a:t>
            </a:r>
            <a:endParaRPr lang="en-US" sz="1400" dirty="0">
              <a:solidFill>
                <a:srgbClr val="4D4F53"/>
              </a:solidFill>
              <a:latin typeface="Arial" pitchFamily="34" charset="0"/>
              <a:cs typeface="Arial" pitchFamily="34" charset="0"/>
            </a:endParaRPr>
          </a:p>
        </p:txBody>
      </p:sp>
      <p:sp>
        <p:nvSpPr>
          <p:cNvPr id="3" name="TextBox 2"/>
          <p:cNvSpPr txBox="1"/>
          <p:nvPr/>
        </p:nvSpPr>
        <p:spPr>
          <a:xfrm>
            <a:off x="7553708" y="2225313"/>
            <a:ext cx="4046414" cy="3323987"/>
          </a:xfrm>
          <a:prstGeom prst="rect">
            <a:avLst/>
          </a:prstGeom>
          <a:noFill/>
        </p:spPr>
        <p:txBody>
          <a:bodyPr wrap="square" rtlCol="0">
            <a:spAutoFit/>
          </a:bodyPr>
          <a:lstStyle/>
          <a:p>
            <a:r>
              <a:rPr lang="en-US" sz="1400" dirty="0" smtClean="0">
                <a:solidFill>
                  <a:srgbClr val="4D4F53"/>
                </a:solidFill>
                <a:latin typeface="Arial" pitchFamily="34" charset="0"/>
                <a:cs typeface="Arial" pitchFamily="34" charset="0"/>
              </a:rPr>
              <a:t>Code is checked in multiple times a team and goes through:</a:t>
            </a:r>
          </a:p>
          <a:p>
            <a:pPr marL="285750" indent="-285750">
              <a:buFont typeface="Arial" panose="020B0604020202020204" pitchFamily="34" charset="0"/>
              <a:buChar char="•"/>
            </a:pPr>
            <a:r>
              <a:rPr lang="en-US" sz="1400" dirty="0" smtClean="0">
                <a:solidFill>
                  <a:srgbClr val="4D4F53"/>
                </a:solidFill>
                <a:latin typeface="Arial" pitchFamily="34" charset="0"/>
                <a:cs typeface="Arial" pitchFamily="34" charset="0"/>
              </a:rPr>
              <a:t>A Code Quality Check</a:t>
            </a:r>
          </a:p>
          <a:p>
            <a:pPr marL="285750" indent="-285750">
              <a:buFont typeface="Arial" panose="020B0604020202020204" pitchFamily="34" charset="0"/>
              <a:buChar char="•"/>
            </a:pPr>
            <a:r>
              <a:rPr lang="en-US" sz="1400" dirty="0" smtClean="0">
                <a:solidFill>
                  <a:srgbClr val="4D4F53"/>
                </a:solidFill>
                <a:latin typeface="Arial" pitchFamily="34" charset="0"/>
                <a:cs typeface="Arial" pitchFamily="34" charset="0"/>
              </a:rPr>
              <a:t>Integration Test Check</a:t>
            </a:r>
          </a:p>
          <a:p>
            <a:pPr marL="285750" indent="-285750">
              <a:buFont typeface="Arial" panose="020B0604020202020204" pitchFamily="34" charset="0"/>
              <a:buChar char="•"/>
            </a:pPr>
            <a:r>
              <a:rPr lang="en-US" sz="1400" dirty="0" smtClean="0">
                <a:solidFill>
                  <a:srgbClr val="4D4F53"/>
                </a:solidFill>
                <a:latin typeface="Arial" pitchFamily="34" charset="0"/>
                <a:cs typeface="Arial" pitchFamily="34" charset="0"/>
              </a:rPr>
              <a:t>Regression Test Check</a:t>
            </a:r>
          </a:p>
          <a:p>
            <a:pPr marL="285750" indent="-285750">
              <a:buFont typeface="Arial" panose="020B0604020202020204" pitchFamily="34" charset="0"/>
              <a:buChar char="•"/>
            </a:pPr>
            <a:r>
              <a:rPr lang="en-US" sz="1400" dirty="0" smtClean="0">
                <a:solidFill>
                  <a:srgbClr val="4D4F53"/>
                </a:solidFill>
                <a:latin typeface="Arial" pitchFamily="34" charset="0"/>
                <a:cs typeface="Arial" pitchFamily="34" charset="0"/>
              </a:rPr>
              <a:t>Pre-Production Test Check</a:t>
            </a:r>
          </a:p>
          <a:p>
            <a:pPr marL="285750" indent="-285750">
              <a:buFont typeface="Arial" panose="020B0604020202020204" pitchFamily="34" charset="0"/>
              <a:buChar char="•"/>
            </a:pPr>
            <a:endParaRPr lang="en-US" sz="1400" dirty="0">
              <a:solidFill>
                <a:srgbClr val="4D4F53"/>
              </a:solidFill>
              <a:latin typeface="Arial" pitchFamily="34" charset="0"/>
              <a:cs typeface="Arial" pitchFamily="34" charset="0"/>
            </a:endParaRPr>
          </a:p>
          <a:p>
            <a:r>
              <a:rPr lang="en-US" sz="1400" dirty="0" smtClean="0">
                <a:solidFill>
                  <a:srgbClr val="4D4F53"/>
                </a:solidFill>
                <a:latin typeface="Arial" pitchFamily="34" charset="0"/>
                <a:cs typeface="Arial" pitchFamily="34" charset="0"/>
              </a:rPr>
              <a:t>Issues are routed back to the development team for correction daily maintaining low technical debt and reducing the cost of correction.</a:t>
            </a:r>
          </a:p>
          <a:p>
            <a:endParaRPr lang="en-US" sz="1400" dirty="0">
              <a:solidFill>
                <a:srgbClr val="4D4F53"/>
              </a:solidFill>
              <a:latin typeface="Arial" pitchFamily="34" charset="0"/>
              <a:cs typeface="Arial" pitchFamily="34" charset="0"/>
            </a:endParaRPr>
          </a:p>
          <a:p>
            <a:r>
              <a:rPr lang="en-US" sz="1400" dirty="0" smtClean="0">
                <a:solidFill>
                  <a:srgbClr val="4D4F53"/>
                </a:solidFill>
                <a:latin typeface="Arial" pitchFamily="34" charset="0"/>
                <a:cs typeface="Arial" pitchFamily="34" charset="0"/>
              </a:rPr>
              <a:t>Time to market is reduced and high value working software and released to the clients frequently</a:t>
            </a:r>
          </a:p>
          <a:p>
            <a:pPr marL="285750" indent="-285750">
              <a:buFont typeface="Arial" panose="020B0604020202020204" pitchFamily="34" charset="0"/>
              <a:buChar char="•"/>
            </a:pP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64550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671"/>
            <a:ext cx="10972800" cy="639762"/>
          </a:xfrm>
        </p:spPr>
        <p:txBody>
          <a:bodyPr>
            <a:normAutofit/>
          </a:bodyPr>
          <a:lstStyle/>
          <a:p>
            <a:pPr marL="0"/>
            <a:r>
              <a:rPr lang="en-US" dirty="0"/>
              <a:t>Continuous </a:t>
            </a:r>
            <a:r>
              <a:rPr lang="en-US" dirty="0" smtClean="0"/>
              <a:t>Delivery</a:t>
            </a:r>
            <a:endParaRPr lang="en-US"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69489" y="1727201"/>
            <a:ext cx="7105801" cy="4271870"/>
          </a:xfrm>
          <a:prstGeom prst="rect">
            <a:avLst/>
          </a:prstGeom>
        </p:spPr>
      </p:pic>
      <p:sp>
        <p:nvSpPr>
          <p:cNvPr id="4" name="Rectangle 3"/>
          <p:cNvSpPr/>
          <p:nvPr/>
        </p:nvSpPr>
        <p:spPr>
          <a:xfrm>
            <a:off x="609600" y="870773"/>
            <a:ext cx="11129818" cy="523220"/>
          </a:xfrm>
          <a:prstGeom prst="rect">
            <a:avLst/>
          </a:prstGeom>
        </p:spPr>
        <p:txBody>
          <a:bodyPr wrap="square">
            <a:spAutoFit/>
          </a:bodyPr>
          <a:lstStyle/>
          <a:p>
            <a:r>
              <a:rPr lang="en-US" sz="1400" dirty="0">
                <a:solidFill>
                  <a:srgbClr val="4D4F53"/>
                </a:solidFill>
                <a:latin typeface="Segoe UI Light" panose="020B0502040204020203" pitchFamily="34" charset="0"/>
                <a:cs typeface="Segoe UI Light" panose="020B0502040204020203" pitchFamily="34" charset="0"/>
              </a:rPr>
              <a:t>IT Ops team see the downstream effects of Dev teams activities, and enable Dev team to anticipate issues effectively by way of continuous delivery. It is achieved through the discovery, fine-tuning and optimization of repeatable processes.</a:t>
            </a:r>
          </a:p>
        </p:txBody>
      </p:sp>
      <p:sp>
        <p:nvSpPr>
          <p:cNvPr id="6" name="Isosceles Triangle 5"/>
          <p:cNvSpPr/>
          <p:nvPr/>
        </p:nvSpPr>
        <p:spPr>
          <a:xfrm rot="5400000">
            <a:off x="5710360" y="3793865"/>
            <a:ext cx="4271870" cy="138546"/>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Segoe UI Light" panose="020B0502040204020203" pitchFamily="34" charset="0"/>
              <a:cs typeface="Segoe UI Light" panose="020B0502040204020203" pitchFamily="34" charset="0"/>
            </a:endParaRPr>
          </a:p>
        </p:txBody>
      </p:sp>
      <p:sp>
        <p:nvSpPr>
          <p:cNvPr id="7" name="Rectangle 6"/>
          <p:cNvSpPr/>
          <p:nvPr/>
        </p:nvSpPr>
        <p:spPr>
          <a:xfrm>
            <a:off x="8128001" y="1847199"/>
            <a:ext cx="3371272" cy="3785652"/>
          </a:xfrm>
          <a:prstGeom prst="rect">
            <a:avLst/>
          </a:prstGeom>
        </p:spPr>
        <p:txBody>
          <a:bodyPr wrap="square">
            <a:spAutoFit/>
          </a:bodyPr>
          <a:lstStyle/>
          <a:p>
            <a:r>
              <a:rPr lang="en-US" sz="1600" dirty="0">
                <a:latin typeface="Segoe UI Light" panose="020B0502040204020203" pitchFamily="34" charset="0"/>
                <a:cs typeface="Segoe UI Light" panose="020B0502040204020203" pitchFamily="34" charset="0"/>
              </a:rPr>
              <a:t>The majority of time required to deploy an application to the end-user lies not only in provisioning application or the environment, but in provisioning them in the context of the entire application delivery chain. DevOps is about how best you can integrate processes from each of the cross functional teams into a complete, application-focused operational deployment process. At Mindtree we provide meaningful and tailored integration solutions that make collaboration between people and process easier.</a:t>
            </a:r>
          </a:p>
        </p:txBody>
      </p:sp>
    </p:spTree>
    <p:extLst>
      <p:ext uri="{BB962C8B-B14F-4D97-AF65-F5344CB8AC3E}">
        <p14:creationId xmlns:p14="http://schemas.microsoft.com/office/powerpoint/2010/main" val="3752559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90929" y="389493"/>
            <a:ext cx="8229600" cy="639762"/>
          </a:xfrm>
          <a:prstGeom prst="rect">
            <a:avLst/>
          </a:prstGeom>
        </p:spPr>
        <p:txBody>
          <a:bodyPr/>
          <a:lstStyle>
            <a:lvl1pPr algn="ctr" defTabSz="914400" rtl="0" eaLnBrk="1" latinLnBrk="0" hangingPunct="1">
              <a:spcBef>
                <a:spcPct val="0"/>
              </a:spcBef>
              <a:buNone/>
              <a:defRPr sz="3600" kern="1200">
                <a:solidFill>
                  <a:schemeClr val="tx1"/>
                </a:solidFill>
                <a:latin typeface="Franklin Gothic Medium Cond" pitchFamily="34" charset="0"/>
                <a:ea typeface="+mj-ea"/>
                <a:cs typeface="+mj-cs"/>
              </a:defRPr>
            </a:lvl1pPr>
          </a:lstStyle>
          <a:p>
            <a:pPr marL="176213" algn="l"/>
            <a:r>
              <a:rPr lang="en-US" sz="2700" dirty="0">
                <a:solidFill>
                  <a:srgbClr val="6E267B"/>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Consult and Implement: Framework Foundation</a:t>
            </a:r>
          </a:p>
        </p:txBody>
      </p:sp>
      <p:sp>
        <p:nvSpPr>
          <p:cNvPr id="13" name="Slide Number Placeholder 1"/>
          <p:cNvSpPr>
            <a:spLocks noGrp="1"/>
          </p:cNvSpPr>
          <p:nvPr>
            <p:ph type="sldNum" sz="quarter" idx="4"/>
          </p:nvPr>
        </p:nvSpPr>
        <p:spPr>
          <a:xfrm>
            <a:off x="7924800" y="6416678"/>
            <a:ext cx="2133600" cy="365125"/>
          </a:xfrm>
          <a:prstGeom prst="rect">
            <a:avLst/>
          </a:prstGeom>
        </p:spPr>
        <p:txBody>
          <a:bodyPr/>
          <a:lstStyle/>
          <a:p>
            <a:pPr algn="r"/>
            <a:r>
              <a:rPr lang="en-US" dirty="0" smtClean="0">
                <a:solidFill>
                  <a:srgbClr val="4D4F53">
                    <a:tint val="75000"/>
                  </a:srgbClr>
                </a:solidFill>
              </a:rPr>
              <a:t>8</a:t>
            </a:r>
            <a:endParaRPr lang="en-US" dirty="0">
              <a:solidFill>
                <a:srgbClr val="4D4F53">
                  <a:tint val="75000"/>
                </a:srgbClr>
              </a:solidFill>
            </a:endParaRPr>
          </a:p>
        </p:txBody>
      </p:sp>
      <p:pic>
        <p:nvPicPr>
          <p:cNvPr id="14" name="Picture 1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603837" y="389493"/>
            <a:ext cx="1514086" cy="851673"/>
          </a:xfrm>
          <a:prstGeom prst="rect">
            <a:avLst/>
          </a:prstGeom>
        </p:spPr>
      </p:pic>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3994" y="1579976"/>
            <a:ext cx="10283351" cy="4285981"/>
          </a:xfrm>
          <a:prstGeom prst="rect">
            <a:avLst/>
          </a:prstGeom>
        </p:spPr>
      </p:pic>
    </p:spTree>
    <p:extLst>
      <p:ext uri="{BB962C8B-B14F-4D97-AF65-F5344CB8AC3E}">
        <p14:creationId xmlns:p14="http://schemas.microsoft.com/office/powerpoint/2010/main" val="3131784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006188" y="6495447"/>
            <a:ext cx="2133600" cy="365125"/>
          </a:xfrm>
        </p:spPr>
        <p:txBody>
          <a:bodyPr/>
          <a:lstStyle/>
          <a:p>
            <a:fld id="{6B1AB395-38E6-4B95-819F-EA717C9E08FB}" type="slidenum">
              <a:rPr lang="en-US" smtClean="0"/>
              <a:pPr/>
              <a:t>9</a:t>
            </a:fld>
            <a:endParaRPr lang="en-US" dirty="0"/>
          </a:p>
        </p:txBody>
      </p:sp>
      <p:sp>
        <p:nvSpPr>
          <p:cNvPr id="3" name="Title 1"/>
          <p:cNvSpPr txBox="1">
            <a:spLocks/>
          </p:cNvSpPr>
          <p:nvPr/>
        </p:nvSpPr>
        <p:spPr>
          <a:xfrm>
            <a:off x="77056" y="374983"/>
            <a:ext cx="10972800" cy="639762"/>
          </a:xfrm>
          <a:prstGeom prst="rect">
            <a:avLst/>
          </a:prstGeom>
        </p:spPr>
        <p:txBody>
          <a:bodyPr>
            <a:normAutofit/>
          </a:bodyPr>
          <a:lst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a:lstStyle>
          <a:p>
            <a:r>
              <a:rPr lang="en-US"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Continuous Delivery Maturity Model</a:t>
            </a:r>
          </a:p>
        </p:txBody>
      </p:sp>
      <p:sp>
        <p:nvSpPr>
          <p:cNvPr id="8" name="Title 3"/>
          <p:cNvSpPr txBox="1">
            <a:spLocks/>
          </p:cNvSpPr>
          <p:nvPr/>
        </p:nvSpPr>
        <p:spPr>
          <a:xfrm>
            <a:off x="1981200" y="0"/>
            <a:ext cx="8229600" cy="563562"/>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4000" kern="1200">
                <a:solidFill>
                  <a:schemeClr val="tx2"/>
                </a:solidFill>
                <a:latin typeface="+mj-lt"/>
                <a:ea typeface="+mj-ea"/>
                <a:cs typeface="+mj-cs"/>
              </a:defRPr>
            </a:lvl1pPr>
          </a:lstStyle>
          <a:p>
            <a:pPr>
              <a:defRPr/>
            </a:pPr>
            <a:endParaRPr lang="en-US" sz="2800" dirty="0">
              <a:solidFill>
                <a:srgbClr val="19398A"/>
              </a:solidFill>
              <a:latin typeface="Calibri"/>
            </a:endParaRPr>
          </a:p>
        </p:txBody>
      </p:sp>
      <p:sp>
        <p:nvSpPr>
          <p:cNvPr id="17" name="TextBox 16"/>
          <p:cNvSpPr txBox="1"/>
          <p:nvPr/>
        </p:nvSpPr>
        <p:spPr>
          <a:xfrm>
            <a:off x="5369087" y="859205"/>
            <a:ext cx="5274201" cy="338554"/>
          </a:xfrm>
          <a:prstGeom prst="rect">
            <a:avLst/>
          </a:prstGeom>
          <a:noFill/>
        </p:spPr>
        <p:txBody>
          <a:bodyPr wrap="none" rtlCol="0">
            <a:spAutoFit/>
          </a:bodyPr>
          <a:lstStyle/>
          <a:p>
            <a:pPr>
              <a:defRPr/>
            </a:pPr>
            <a:r>
              <a:rPr lang="en-US" sz="1600" b="1" kern="0" dirty="0">
                <a:solidFill>
                  <a:srgbClr val="460000"/>
                </a:solidFill>
              </a:rPr>
              <a:t>Building blocks for automating the Delivery Pipeline</a:t>
            </a:r>
          </a:p>
        </p:txBody>
      </p:sp>
      <p:pic>
        <p:nvPicPr>
          <p:cNvPr id="18" name="Picture 1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600858" y="259716"/>
            <a:ext cx="1514086" cy="851673"/>
          </a:xfrm>
          <a:prstGeom prst="rect">
            <a:avLst/>
          </a:prstGeom>
        </p:spPr>
      </p:pic>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238" y="1111389"/>
            <a:ext cx="10284431" cy="5384058"/>
          </a:xfrm>
          <a:prstGeom prst="rect">
            <a:avLst/>
          </a:prstGeom>
        </p:spPr>
      </p:pic>
    </p:spTree>
    <p:extLst>
      <p:ext uri="{BB962C8B-B14F-4D97-AF65-F5344CB8AC3E}">
        <p14:creationId xmlns:p14="http://schemas.microsoft.com/office/powerpoint/2010/main" val="1359436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Default Theme">
  <a:themeElements>
    <a:clrScheme name="Mindtree WTP">
      <a:dk1>
        <a:srgbClr val="4D4F53"/>
      </a:dk1>
      <a:lt1>
        <a:srgbClr val="FFFFFF"/>
      </a:lt1>
      <a:dk2>
        <a:srgbClr val="A71930"/>
      </a:dk2>
      <a:lt2>
        <a:srgbClr val="F2F2F2"/>
      </a:lt2>
      <a:accent1>
        <a:srgbClr val="A71930"/>
      </a:accent1>
      <a:accent2>
        <a:srgbClr val="E37222"/>
      </a:accent2>
      <a:accent3>
        <a:srgbClr val="830051"/>
      </a:accent3>
      <a:accent4>
        <a:srgbClr val="C7D28A"/>
      </a:accent4>
      <a:accent5>
        <a:srgbClr val="B4B4B4"/>
      </a:accent5>
      <a:accent6>
        <a:srgbClr val="4D4F5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E2467731EDFE4DBAC188975DB82C3E" ma:contentTypeVersion="21" ma:contentTypeDescription="Create a new document." ma:contentTypeScope="" ma:versionID="361719dec965f687386ea69b427e35a9">
  <xsd:schema xmlns:xsd="http://www.w3.org/2001/XMLSchema" xmlns:xs="http://www.w3.org/2001/XMLSchema" xmlns:p="http://schemas.microsoft.com/office/2006/metadata/properties" xmlns:ns1="http://schemas.microsoft.com/sharepoint/v3" xmlns:ns2="http://schemas.microsoft.com/sharepoint/v4" xmlns:ns3="http://schemas.microsoft.com/sharepoint.v3" xmlns:ns4="0b3668e1-d39d-4812-b077-7c607c743425" targetNamespace="http://schemas.microsoft.com/office/2006/metadata/properties" ma:root="true" ma:fieldsID="54f70a40a7e1abf281ed0ef569e854fc" ns1:_="" ns2:_="" ns3:_="" ns4:_="">
    <xsd:import namespace="http://schemas.microsoft.com/sharepoint/v3"/>
    <xsd:import namespace="http://schemas.microsoft.com/sharepoint/v4"/>
    <xsd:import namespace="http://schemas.microsoft.com/sharepoint.v3"/>
    <xsd:import namespace="0b3668e1-d39d-4812-b077-7c607c743425"/>
    <xsd:element name="properties">
      <xsd:complexType>
        <xsd:sequence>
          <xsd:element name="documentManagement">
            <xsd:complexType>
              <xsd:all>
                <xsd:element ref="ns2:IconOverlay" minOccurs="0"/>
                <xsd:element ref="ns1:KpiDescription" minOccurs="0"/>
                <xsd:element ref="ns3:Description0" minOccurs="0"/>
                <xsd:element ref="ns1:RoutingRuleDescription" minOccurs="0"/>
                <xsd:element ref="ns1:AverageRating" minOccurs="0"/>
                <xsd:element ref="ns1:RatingCount" minOccurs="0"/>
                <xsd:element ref="ns1:RatedBy" minOccurs="0"/>
                <xsd:element ref="ns1:Ratings" minOccurs="0"/>
                <xsd:element ref="ns1:LikesCount" minOccurs="0"/>
                <xsd:element ref="ns1:LikedBy" minOccurs="0"/>
                <xsd:element ref="ns4:Download_x0020_a_x0020_Cop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9" nillable="true" ma:displayName="Description" ma:description="The description provides information about the purpose of the goal." ma:hidden="true" ma:internalName="KpiDescription" ma:readOnly="false">
      <xsd:simpleType>
        <xsd:restriction base="dms:Note"/>
      </xsd:simpleType>
    </xsd:element>
    <xsd:element name="RoutingRuleDescription" ma:index="11" nillable="true" ma:displayName="Description" ma:internalName="RoutingRuleDescription" ma:readOnly="false">
      <xsd:simpleType>
        <xsd:restriction base="dms:Text">
          <xsd:maxLength value="255"/>
        </xsd:restriction>
      </xsd:simpleType>
    </xsd:element>
    <xsd:element name="AverageRating" ma:index="15" nillable="true" ma:displayName="Rating (0-5)" ma:decimals="2" ma:description="Average value of all the ratings that have been submitted" ma:internalName="AverageRating" ma:readOnly="true">
      <xsd:simpleType>
        <xsd:restriction base="dms:Number"/>
      </xsd:simpleType>
    </xsd:element>
    <xsd:element name="RatingCount" ma:index="16" nillable="true" ma:displayName="Number of Ratings" ma:decimals="0" ma:description="Number of ratings submitted" ma:internalName="RatingCount" ma:readOnly="true">
      <xsd:simpleType>
        <xsd:restriction base="dms:Number"/>
      </xsd:simpleType>
    </xsd:element>
    <xsd:element name="RatedBy" ma:index="1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8" nillable="true" ma:displayName="User ratings" ma:description="User ratings for the item" ma:hidden="true" ma:internalName="Ratings">
      <xsd:simpleType>
        <xsd:restriction base="dms:Note"/>
      </xsd:simpleType>
    </xsd:element>
    <xsd:element name="LikesCount" ma:index="19" nillable="true" ma:displayName="Number of Likes" ma:internalName="LikesCount">
      <xsd:simpleType>
        <xsd:restriction base="dms:Unknown"/>
      </xsd:simpleType>
    </xsd:element>
    <xsd:element name="LikedBy" ma:index="2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0" ma:index="10" nillable="true" ma:displayName="Description" ma:hidden="true" ma:internalName="Description0"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3668e1-d39d-4812-b077-7c607c743425" elementFormDefault="qualified">
    <xsd:import namespace="http://schemas.microsoft.com/office/2006/documentManagement/types"/>
    <xsd:import namespace="http://schemas.microsoft.com/office/infopath/2007/PartnerControls"/>
    <xsd:element name="Download_x0020_a_x0020_Copy" ma:index="21" nillable="true" ma:displayName="Download a Copy" ma:internalName="Download_x0020_a_x0020_Cop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ownload_x0020_a_x0020_Copy xmlns="0b3668e1-d39d-4812-b077-7c607c743425" xsi:nil="true"/>
    <Description0 xmlns="http://schemas.microsoft.com/sharepoint.v3" xsi:nil="true"/>
    <IconOverlay xmlns="http://schemas.microsoft.com/sharepoint/v4" xsi:nil="true"/>
    <KpiDescription xmlns="http://schemas.microsoft.com/sharepoint/v3" xsi:nil="true"/>
    <Ratings xmlns="http://schemas.microsoft.com/sharepoint/v3" xsi:nil="true"/>
    <LikedBy xmlns="http://schemas.microsoft.com/sharepoint/v3">
      <UserInfo>
        <DisplayName/>
        <AccountId xsi:nil="true"/>
        <AccountType/>
      </UserInfo>
    </LikedBy>
    <RoutingRuleDescription xmlns="http://schemas.microsoft.com/sharepoint/v3" xsi:nil="true"/>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4B96C61B-A529-415B-8788-3B3C67EECA45}">
  <ds:schemaRefs>
    <ds:schemaRef ds:uri="http://schemas.microsoft.com/sharepoint/v3/contenttype/forms"/>
  </ds:schemaRefs>
</ds:datastoreItem>
</file>

<file path=customXml/itemProps2.xml><?xml version="1.0" encoding="utf-8"?>
<ds:datastoreItem xmlns:ds="http://schemas.openxmlformats.org/officeDocument/2006/customXml" ds:itemID="{BD616B55-165E-4121-B305-7DA67A9933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sharepoint.v3"/>
    <ds:schemaRef ds:uri="0b3668e1-d39d-4812-b077-7c607c743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411AA-31E1-4E95-8A51-669F111E110D}">
  <ds:schemaRefs>
    <ds:schemaRef ds:uri="http://schemas.microsoft.com/sharepoint/v4"/>
    <ds:schemaRef ds:uri="http://schemas.microsoft.com/office/2006/documentManagement/types"/>
    <ds:schemaRef ds:uri="http://purl.org/dc/terms/"/>
    <ds:schemaRef ds:uri="http://purl.org/dc/elements/1.1/"/>
    <ds:schemaRef ds:uri="http://schemas.microsoft.com/office/2006/metadata/properties"/>
    <ds:schemaRef ds:uri="0b3668e1-d39d-4812-b077-7c607c743425"/>
    <ds:schemaRef ds:uri="http://schemas.microsoft.com/sharepoint.v3"/>
    <ds:schemaRef ds:uri="http://purl.org/dc/dcmitype/"/>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1382</Words>
  <Application>Microsoft Office PowerPoint</Application>
  <PresentationFormat>Widescreen</PresentationFormat>
  <Paragraphs>202</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Malgun Gothic</vt:lpstr>
      <vt:lpstr>Arial</vt:lpstr>
      <vt:lpstr>Calibri</vt:lpstr>
      <vt:lpstr>Courier New</vt:lpstr>
      <vt:lpstr>Segoe UI Light</vt:lpstr>
      <vt:lpstr>Symbol</vt:lpstr>
      <vt:lpstr>1_Default Theme</vt:lpstr>
      <vt:lpstr>PowerPoint Presentation</vt:lpstr>
      <vt:lpstr>Typical challenges in supporting production applications</vt:lpstr>
      <vt:lpstr>The journey is different for different organizations</vt:lpstr>
      <vt:lpstr>What is our perspective?</vt:lpstr>
      <vt:lpstr>Continuous Delivery Overview</vt:lpstr>
      <vt:lpstr>Continuous Delivery Architecture</vt:lpstr>
      <vt:lpstr>Continuous Delivery</vt:lpstr>
      <vt:lpstr>PowerPoint Presentation</vt:lpstr>
      <vt:lpstr>PowerPoint Presentation</vt:lpstr>
      <vt:lpstr>Typical DevOps Solution and Technology Tool Stack </vt:lpstr>
      <vt:lpstr>PowerPoint Presentation</vt:lpstr>
      <vt:lpstr>Enterprise Architecture</vt:lpstr>
      <vt:lpstr>Capability Map – Solution Architecture</vt:lpstr>
      <vt:lpstr>PowerPoint Presentation</vt:lpstr>
      <vt:lpstr>Agile Methodology and Test Framework</vt:lpstr>
      <vt:lpstr>Mindtree Agile Framework</vt:lpstr>
      <vt:lpstr>Agile Engineering Practices – Continuous Integration</vt:lpstr>
      <vt:lpstr>Automation Test Strategy</vt:lpstr>
      <vt:lpstr>More about DevOps</vt:lpstr>
      <vt:lpstr>Mindtree’s “Dev Ops” University</vt:lpstr>
      <vt:lpstr>How our DevOps methodology resulted in value creation for the worlds largest public PaaS service provider</vt:lpstr>
      <vt:lpstr>Our experience </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2015-04-06T10:07:14Z</dcterms:created>
  <dcterms:modified xsi:type="dcterms:W3CDTF">2016-10-12T07:15:29Z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0x01010099E2467731EDFE4DBAC188975DB82C3E</vt:lpwstr>
  </property>
</Properties>
</file>