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80" r:id="rId3"/>
    <p:sldId id="276" r:id="rId4"/>
    <p:sldId id="281" r:id="rId5"/>
    <p:sldId id="257" r:id="rId6"/>
    <p:sldId id="282" r:id="rId7"/>
    <p:sldId id="258" r:id="rId8"/>
    <p:sldId id="260" r:id="rId9"/>
    <p:sldId id="261" r:id="rId10"/>
    <p:sldId id="262" r:id="rId11"/>
    <p:sldId id="263" r:id="rId12"/>
    <p:sldId id="264" r:id="rId13"/>
    <p:sldId id="266" r:id="rId14"/>
    <p:sldId id="267" r:id="rId15"/>
    <p:sldId id="268" r:id="rId16"/>
    <p:sldId id="269" r:id="rId17"/>
    <p:sldId id="265" r:id="rId18"/>
    <p:sldId id="270" r:id="rId19"/>
    <p:sldId id="271" r:id="rId20"/>
    <p:sldId id="272" r:id="rId21"/>
    <p:sldId id="273" r:id="rId22"/>
    <p:sldId id="274" r:id="rId23"/>
    <p:sldId id="275"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DTREE" initials="M" lastIdx="1" clrIdx="0">
    <p:extLst>
      <p:ext uri="{19B8F6BF-5375-455C-9EA6-DF929625EA0E}">
        <p15:presenceInfo xmlns:p15="http://schemas.microsoft.com/office/powerpoint/2012/main" userId="MINDTR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60" autoAdjust="0"/>
    <p:restoredTop sz="94660"/>
  </p:normalViewPr>
  <p:slideViewPr>
    <p:cSldViewPr snapToGrid="0">
      <p:cViewPr varScale="1">
        <p:scale>
          <a:sx n="93" d="100"/>
          <a:sy n="93" d="100"/>
        </p:scale>
        <p:origin x="1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88E60D-E78E-4BE1-88FB-703CE78A01ED}"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65FB0-1FD4-40AE-A7F0-1392E5F1107E}" type="slidenum">
              <a:rPr lang="en-US" smtClean="0"/>
              <a:t>‹#›</a:t>
            </a:fld>
            <a:endParaRPr lang="en-US"/>
          </a:p>
        </p:txBody>
      </p:sp>
    </p:spTree>
    <p:extLst>
      <p:ext uri="{BB962C8B-B14F-4D97-AF65-F5344CB8AC3E}">
        <p14:creationId xmlns:p14="http://schemas.microsoft.com/office/powerpoint/2010/main" val="395161557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8E60D-E78E-4BE1-88FB-703CE78A01ED}"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65FB0-1FD4-40AE-A7F0-1392E5F1107E}" type="slidenum">
              <a:rPr lang="en-US" smtClean="0"/>
              <a:t>‹#›</a:t>
            </a:fld>
            <a:endParaRPr lang="en-US"/>
          </a:p>
        </p:txBody>
      </p:sp>
    </p:spTree>
    <p:extLst>
      <p:ext uri="{BB962C8B-B14F-4D97-AF65-F5344CB8AC3E}">
        <p14:creationId xmlns:p14="http://schemas.microsoft.com/office/powerpoint/2010/main" val="98145355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8E60D-E78E-4BE1-88FB-703CE78A01ED}"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65FB0-1FD4-40AE-A7F0-1392E5F1107E}" type="slidenum">
              <a:rPr lang="en-US" smtClean="0"/>
              <a:t>‹#›</a:t>
            </a:fld>
            <a:endParaRPr lang="en-US"/>
          </a:p>
        </p:txBody>
      </p:sp>
    </p:spTree>
    <p:extLst>
      <p:ext uri="{BB962C8B-B14F-4D97-AF65-F5344CB8AC3E}">
        <p14:creationId xmlns:p14="http://schemas.microsoft.com/office/powerpoint/2010/main" val="380597802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8E60D-E78E-4BE1-88FB-703CE78A01ED}"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65FB0-1FD4-40AE-A7F0-1392E5F1107E}" type="slidenum">
              <a:rPr lang="en-US" smtClean="0"/>
              <a:t>‹#›</a:t>
            </a:fld>
            <a:endParaRPr lang="en-US"/>
          </a:p>
        </p:txBody>
      </p:sp>
    </p:spTree>
    <p:extLst>
      <p:ext uri="{BB962C8B-B14F-4D97-AF65-F5344CB8AC3E}">
        <p14:creationId xmlns:p14="http://schemas.microsoft.com/office/powerpoint/2010/main" val="23143860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88E60D-E78E-4BE1-88FB-703CE78A01ED}"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65FB0-1FD4-40AE-A7F0-1392E5F1107E}" type="slidenum">
              <a:rPr lang="en-US" smtClean="0"/>
              <a:t>‹#›</a:t>
            </a:fld>
            <a:endParaRPr lang="en-US"/>
          </a:p>
        </p:txBody>
      </p:sp>
    </p:spTree>
    <p:extLst>
      <p:ext uri="{BB962C8B-B14F-4D97-AF65-F5344CB8AC3E}">
        <p14:creationId xmlns:p14="http://schemas.microsoft.com/office/powerpoint/2010/main" val="422607531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88E60D-E78E-4BE1-88FB-703CE78A01ED}"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65FB0-1FD4-40AE-A7F0-1392E5F1107E}" type="slidenum">
              <a:rPr lang="en-US" smtClean="0"/>
              <a:t>‹#›</a:t>
            </a:fld>
            <a:endParaRPr lang="en-US"/>
          </a:p>
        </p:txBody>
      </p:sp>
    </p:spTree>
    <p:extLst>
      <p:ext uri="{BB962C8B-B14F-4D97-AF65-F5344CB8AC3E}">
        <p14:creationId xmlns:p14="http://schemas.microsoft.com/office/powerpoint/2010/main" val="108822097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88E60D-E78E-4BE1-88FB-703CE78A01ED}" type="datetimeFigureOut">
              <a:rPr lang="en-US" smtClean="0"/>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65FB0-1FD4-40AE-A7F0-1392E5F1107E}" type="slidenum">
              <a:rPr lang="en-US" smtClean="0"/>
              <a:t>‹#›</a:t>
            </a:fld>
            <a:endParaRPr lang="en-US"/>
          </a:p>
        </p:txBody>
      </p:sp>
    </p:spTree>
    <p:extLst>
      <p:ext uri="{BB962C8B-B14F-4D97-AF65-F5344CB8AC3E}">
        <p14:creationId xmlns:p14="http://schemas.microsoft.com/office/powerpoint/2010/main" val="100778706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88E60D-E78E-4BE1-88FB-703CE78A01ED}" type="datetimeFigureOut">
              <a:rPr lang="en-US" smtClean="0"/>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65FB0-1FD4-40AE-A7F0-1392E5F1107E}" type="slidenum">
              <a:rPr lang="en-US" smtClean="0"/>
              <a:t>‹#›</a:t>
            </a:fld>
            <a:endParaRPr lang="en-US"/>
          </a:p>
        </p:txBody>
      </p:sp>
    </p:spTree>
    <p:extLst>
      <p:ext uri="{BB962C8B-B14F-4D97-AF65-F5344CB8AC3E}">
        <p14:creationId xmlns:p14="http://schemas.microsoft.com/office/powerpoint/2010/main" val="211549199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8E60D-E78E-4BE1-88FB-703CE78A01ED}" type="datetimeFigureOut">
              <a:rPr lang="en-US" smtClean="0"/>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65FB0-1FD4-40AE-A7F0-1392E5F1107E}" type="slidenum">
              <a:rPr lang="en-US" smtClean="0"/>
              <a:t>‹#›</a:t>
            </a:fld>
            <a:endParaRPr lang="en-US"/>
          </a:p>
        </p:txBody>
      </p:sp>
    </p:spTree>
    <p:extLst>
      <p:ext uri="{BB962C8B-B14F-4D97-AF65-F5344CB8AC3E}">
        <p14:creationId xmlns:p14="http://schemas.microsoft.com/office/powerpoint/2010/main" val="302085492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8E60D-E78E-4BE1-88FB-703CE78A01ED}"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65FB0-1FD4-40AE-A7F0-1392E5F1107E}" type="slidenum">
              <a:rPr lang="en-US" smtClean="0"/>
              <a:t>‹#›</a:t>
            </a:fld>
            <a:endParaRPr lang="en-US"/>
          </a:p>
        </p:txBody>
      </p:sp>
    </p:spTree>
    <p:extLst>
      <p:ext uri="{BB962C8B-B14F-4D97-AF65-F5344CB8AC3E}">
        <p14:creationId xmlns:p14="http://schemas.microsoft.com/office/powerpoint/2010/main" val="29753349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8E60D-E78E-4BE1-88FB-703CE78A01ED}"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65FB0-1FD4-40AE-A7F0-1392E5F1107E}" type="slidenum">
              <a:rPr lang="en-US" smtClean="0"/>
              <a:t>‹#›</a:t>
            </a:fld>
            <a:endParaRPr lang="en-US"/>
          </a:p>
        </p:txBody>
      </p:sp>
    </p:spTree>
    <p:extLst>
      <p:ext uri="{BB962C8B-B14F-4D97-AF65-F5344CB8AC3E}">
        <p14:creationId xmlns:p14="http://schemas.microsoft.com/office/powerpoint/2010/main" val="297544974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8E60D-E78E-4BE1-88FB-703CE78A01ED}" type="datetimeFigureOut">
              <a:rPr lang="en-US" smtClean="0"/>
              <a:t>5/3/2016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65FB0-1FD4-40AE-A7F0-1392E5F1107E}" type="slidenum">
              <a:rPr lang="en-US" smtClean="0"/>
              <a:t>‹#›</a:t>
            </a:fld>
            <a:endParaRPr lang="en-US"/>
          </a:p>
        </p:txBody>
      </p:sp>
    </p:spTree>
    <p:extLst>
      <p:ext uri="{BB962C8B-B14F-4D97-AF65-F5344CB8AC3E}">
        <p14:creationId xmlns:p14="http://schemas.microsoft.com/office/powerpoint/2010/main" val="62432314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aven.apache.org/archetype/maven-archetype-plugin/usag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aven.apache.org/download.cgi"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maven.apache.org/setting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1361899"/>
            <a:ext cx="9144000" cy="2387600"/>
          </a:xfrm>
        </p:spPr>
        <p:txBody>
          <a:bodyPr/>
          <a:lstStyle/>
          <a:p>
            <a:r>
              <a:rPr lang="en-US" b="1" dirty="0" smtClean="0">
                <a:ln w="22225">
                  <a:solidFill>
                    <a:schemeClr val="accent2"/>
                  </a:solidFill>
                  <a:prstDash val="solid"/>
                </a:ln>
                <a:solidFill>
                  <a:schemeClr val="accent2">
                    <a:lumMod val="40000"/>
                    <a:lumOff val="60000"/>
                  </a:schemeClr>
                </a:solidFill>
                <a:effectLst>
                  <a:glow rad="101600">
                    <a:schemeClr val="accent4">
                      <a:alpha val="60000"/>
                    </a:schemeClr>
                  </a:glow>
                </a:effectLst>
              </a:rPr>
              <a:t>MAVEN</a:t>
            </a:r>
            <a:endParaRPr lang="en-US" b="1" dirty="0">
              <a:ln w="22225">
                <a:solidFill>
                  <a:schemeClr val="accent2"/>
                </a:solidFill>
                <a:prstDash val="solid"/>
              </a:ln>
              <a:solidFill>
                <a:schemeClr val="accent2">
                  <a:lumMod val="40000"/>
                  <a:lumOff val="60000"/>
                </a:schemeClr>
              </a:solidFill>
              <a:effectLst>
                <a:glow rad="101600">
                  <a:schemeClr val="accent4">
                    <a:alpha val="60000"/>
                  </a:schemeClr>
                </a:glow>
              </a:effectLst>
            </a:endParaRPr>
          </a:p>
        </p:txBody>
      </p:sp>
    </p:spTree>
    <p:extLst>
      <p:ext uri="{BB962C8B-B14F-4D97-AF65-F5344CB8AC3E}">
        <p14:creationId xmlns:p14="http://schemas.microsoft.com/office/powerpoint/2010/main" val="178197473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372"/>
            <a:ext cx="10515600" cy="1325563"/>
          </a:xfrm>
        </p:spPr>
        <p:txBody>
          <a:bodyPr/>
          <a:lstStyle/>
          <a:p>
            <a:r>
              <a:rPr lang="en-US" dirty="0" smtClean="0"/>
              <a:t>Snapshot Dependencies</a:t>
            </a:r>
            <a:endParaRPr lang="en-US" dirty="0"/>
          </a:p>
        </p:txBody>
      </p:sp>
      <p:sp>
        <p:nvSpPr>
          <p:cNvPr id="3" name="Content Placeholder 2"/>
          <p:cNvSpPr>
            <a:spLocks noGrp="1"/>
          </p:cNvSpPr>
          <p:nvPr>
            <p:ph idx="1"/>
          </p:nvPr>
        </p:nvSpPr>
        <p:spPr>
          <a:xfrm>
            <a:off x="838200" y="1414660"/>
            <a:ext cx="10515600" cy="4351339"/>
          </a:xfrm>
        </p:spPr>
        <p:txBody>
          <a:bodyPr>
            <a:normAutofit/>
          </a:bodyPr>
          <a:lstStyle/>
          <a:p>
            <a:pPr marL="0" indent="0">
              <a:lnSpc>
                <a:spcPct val="150000"/>
              </a:lnSpc>
              <a:buNone/>
            </a:pPr>
            <a:r>
              <a:rPr lang="en-US" sz="2000" dirty="0"/>
              <a:t>&lt;dependency&gt;</a:t>
            </a:r>
          </a:p>
          <a:p>
            <a:pPr marL="0" indent="0">
              <a:lnSpc>
                <a:spcPct val="150000"/>
              </a:lnSpc>
              <a:buNone/>
            </a:pPr>
            <a:r>
              <a:rPr lang="en-US" sz="2000" dirty="0"/>
              <a:t>   &lt;</a:t>
            </a:r>
            <a:r>
              <a:rPr lang="en-US" sz="2000" dirty="0" err="1"/>
              <a:t>groupId</a:t>
            </a:r>
            <a:r>
              <a:rPr lang="en-US" sz="2000" dirty="0"/>
              <a:t>&gt;</a:t>
            </a:r>
            <a:r>
              <a:rPr lang="en-US" sz="2000" dirty="0" err="1"/>
              <a:t>com.jenkov</a:t>
            </a:r>
            <a:r>
              <a:rPr lang="en-US" sz="2000" dirty="0"/>
              <a:t>&lt;/</a:t>
            </a:r>
            <a:r>
              <a:rPr lang="en-US" sz="2000" dirty="0" err="1"/>
              <a:t>groupId</a:t>
            </a:r>
            <a:r>
              <a:rPr lang="en-US" sz="2000" dirty="0"/>
              <a:t>&gt;</a:t>
            </a:r>
          </a:p>
          <a:p>
            <a:pPr marL="0" indent="0">
              <a:lnSpc>
                <a:spcPct val="150000"/>
              </a:lnSpc>
              <a:buNone/>
            </a:pPr>
            <a:r>
              <a:rPr lang="en-US" sz="2000" dirty="0"/>
              <a:t>   &lt;</a:t>
            </a:r>
            <a:r>
              <a:rPr lang="en-US" sz="2000" dirty="0" err="1"/>
              <a:t>artifactId</a:t>
            </a:r>
            <a:r>
              <a:rPr lang="en-US" sz="2000" dirty="0"/>
              <a:t>&gt;java-web-crawler&lt;/</a:t>
            </a:r>
            <a:r>
              <a:rPr lang="en-US" sz="2000" dirty="0" err="1"/>
              <a:t>artifactId</a:t>
            </a:r>
            <a:r>
              <a:rPr lang="en-US" sz="2000" dirty="0"/>
              <a:t>&gt;</a:t>
            </a:r>
          </a:p>
          <a:p>
            <a:pPr marL="0" indent="0">
              <a:lnSpc>
                <a:spcPct val="150000"/>
              </a:lnSpc>
              <a:buNone/>
            </a:pPr>
            <a:r>
              <a:rPr lang="en-US" sz="2000" dirty="0"/>
              <a:t>   &lt;version&gt;1.0-SNAPSHOT&lt;/version&gt;</a:t>
            </a:r>
          </a:p>
          <a:p>
            <a:pPr marL="0" indent="0">
              <a:lnSpc>
                <a:spcPct val="150000"/>
              </a:lnSpc>
              <a:buNone/>
            </a:pPr>
            <a:r>
              <a:rPr lang="en-US" sz="2000" dirty="0"/>
              <a:t>&lt;/dependency&gt;</a:t>
            </a:r>
          </a:p>
        </p:txBody>
      </p:sp>
    </p:spTree>
    <p:extLst>
      <p:ext uri="{BB962C8B-B14F-4D97-AF65-F5344CB8AC3E}">
        <p14:creationId xmlns:p14="http://schemas.microsoft.com/office/powerpoint/2010/main" val="62562493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452"/>
            <a:ext cx="10515600" cy="1325563"/>
          </a:xfrm>
        </p:spPr>
        <p:txBody>
          <a:bodyPr/>
          <a:lstStyle/>
          <a:p>
            <a:r>
              <a:rPr lang="en-US" dirty="0" smtClean="0"/>
              <a:t>Maven Repositories</a:t>
            </a:r>
            <a:endParaRPr lang="en-US" dirty="0"/>
          </a:p>
        </p:txBody>
      </p:sp>
      <p:sp>
        <p:nvSpPr>
          <p:cNvPr id="3" name="Content Placeholder 2"/>
          <p:cNvSpPr>
            <a:spLocks noGrp="1"/>
          </p:cNvSpPr>
          <p:nvPr>
            <p:ph idx="1"/>
          </p:nvPr>
        </p:nvSpPr>
        <p:spPr/>
        <p:txBody>
          <a:bodyPr/>
          <a:lstStyle/>
          <a:p>
            <a:pPr marL="0" indent="0">
              <a:buNone/>
            </a:pPr>
            <a:r>
              <a:rPr lang="en-US" sz="1800" dirty="0"/>
              <a:t>Maven has three types of repositories: </a:t>
            </a:r>
          </a:p>
          <a:p>
            <a:pPr>
              <a:buFont typeface="Wingdings" panose="05000000000000000000" pitchFamily="2" charset="2"/>
              <a:buChar char="Ø"/>
            </a:pPr>
            <a:r>
              <a:rPr lang="en-US" sz="1600" dirty="0"/>
              <a:t>Local repository</a:t>
            </a:r>
          </a:p>
          <a:p>
            <a:pPr>
              <a:buFont typeface="Wingdings" panose="05000000000000000000" pitchFamily="2" charset="2"/>
              <a:buChar char="Ø"/>
            </a:pPr>
            <a:r>
              <a:rPr lang="en-US" sz="1600" dirty="0"/>
              <a:t>Central repository</a:t>
            </a:r>
          </a:p>
          <a:p>
            <a:pPr>
              <a:buFont typeface="Wingdings" panose="05000000000000000000" pitchFamily="2" charset="2"/>
              <a:buChar char="Ø"/>
            </a:pPr>
            <a:r>
              <a:rPr lang="en-US" sz="1600" dirty="0"/>
              <a:t>Remote repository</a:t>
            </a:r>
          </a:p>
          <a:p>
            <a:endParaRPr lang="en-US" dirty="0"/>
          </a:p>
          <a:p>
            <a:pPr marL="0" indent="0">
              <a:buNone/>
            </a:pPr>
            <a:r>
              <a:rPr lang="en-US" sz="1800" dirty="0"/>
              <a:t>Maven searches these repositories for dependencies in the above sequence. First in the local repository, then in the central repository, and third in remote repositories if specified in the POM.</a:t>
            </a:r>
          </a:p>
          <a:p>
            <a:pPr marL="0" indent="0">
              <a:buNone/>
            </a:pPr>
            <a:endParaRPr lang="en-US" dirty="0"/>
          </a:p>
        </p:txBody>
      </p:sp>
    </p:spTree>
    <p:extLst>
      <p:ext uri="{BB962C8B-B14F-4D97-AF65-F5344CB8AC3E}">
        <p14:creationId xmlns:p14="http://schemas.microsoft.com/office/powerpoint/2010/main" val="319281580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452"/>
            <a:ext cx="10515600" cy="1325563"/>
          </a:xfrm>
        </p:spPr>
        <p:txBody>
          <a:bodyPr/>
          <a:lstStyle/>
          <a:p>
            <a:r>
              <a:rPr lang="en-US" dirty="0" smtClean="0"/>
              <a:t>Maven repository types and location</a:t>
            </a:r>
            <a:endParaRPr lang="en-US" dirty="0"/>
          </a:p>
        </p:txBody>
      </p:sp>
      <p:pic>
        <p:nvPicPr>
          <p:cNvPr id="5122" name="Picture 2" descr="Maven Repository Types and Lo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1879" y="1479482"/>
            <a:ext cx="8928243" cy="468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0733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999"/>
            <a:ext cx="10515600" cy="1325563"/>
          </a:xfrm>
        </p:spPr>
        <p:txBody>
          <a:bodyPr/>
          <a:lstStyle/>
          <a:p>
            <a:r>
              <a:rPr lang="en-US" dirty="0" smtClean="0"/>
              <a:t>Local Repository</a:t>
            </a:r>
            <a:endParaRPr lang="en-US" dirty="0"/>
          </a:p>
        </p:txBody>
      </p:sp>
      <p:sp>
        <p:nvSpPr>
          <p:cNvPr id="3" name="Content Placeholder 2"/>
          <p:cNvSpPr>
            <a:spLocks noGrp="1"/>
          </p:cNvSpPr>
          <p:nvPr>
            <p:ph idx="1"/>
          </p:nvPr>
        </p:nvSpPr>
        <p:spPr>
          <a:xfrm>
            <a:off x="838200" y="1229725"/>
            <a:ext cx="10515600" cy="4351339"/>
          </a:xfrm>
        </p:spPr>
        <p:txBody>
          <a:bodyPr>
            <a:normAutofit lnSpcReduction="10000"/>
          </a:bodyPr>
          <a:lstStyle/>
          <a:p>
            <a:pPr>
              <a:buFont typeface="Wingdings" panose="05000000000000000000" pitchFamily="2" charset="2"/>
              <a:buChar char="Ø"/>
            </a:pPr>
            <a:r>
              <a:rPr lang="en-US" sz="2200" dirty="0"/>
              <a:t>Repository is a directory on the developer's computer. This repository will contain all the dependencies Maven downloads. The same Maven repository is typically used for several different projects. Thus Maven only needs to download the dependencies once, even if multiple projects depends on them (e.g. Junit).</a:t>
            </a:r>
          </a:p>
          <a:p>
            <a:pPr>
              <a:buFont typeface="Wingdings" panose="05000000000000000000" pitchFamily="2" charset="2"/>
              <a:buChar char="Ø"/>
            </a:pPr>
            <a:r>
              <a:rPr lang="en-US" sz="2200" dirty="0"/>
              <a:t>By default, maven puts the local repository under user-home/.m2 directory. The path can be changed by explicitly providing the path in the settings.xml file as below:</a:t>
            </a:r>
          </a:p>
          <a:p>
            <a:pPr marL="0" indent="0">
              <a:buNone/>
            </a:pPr>
            <a:endParaRPr lang="en-US" dirty="0" smtClean="0"/>
          </a:p>
          <a:p>
            <a:pPr marL="0" indent="0">
              <a:buNone/>
            </a:pPr>
            <a:r>
              <a:rPr lang="en-US" sz="2100" dirty="0"/>
              <a:t>&lt;settings&gt;</a:t>
            </a:r>
          </a:p>
          <a:p>
            <a:pPr marL="0" indent="0">
              <a:buNone/>
            </a:pPr>
            <a:r>
              <a:rPr lang="en-US" sz="2100" dirty="0"/>
              <a:t>   &lt;</a:t>
            </a:r>
            <a:r>
              <a:rPr lang="en-US" sz="2100" dirty="0" err="1"/>
              <a:t>localRepository</a:t>
            </a:r>
            <a:r>
              <a:rPr lang="en-US" sz="2100" dirty="0"/>
              <a:t>&gt;</a:t>
            </a:r>
          </a:p>
          <a:p>
            <a:pPr marL="0" indent="0">
              <a:buNone/>
            </a:pPr>
            <a:r>
              <a:rPr lang="en-US" sz="2100" dirty="0"/>
              <a:t>        d:\data\java\products\maven\repository</a:t>
            </a:r>
          </a:p>
          <a:p>
            <a:pPr marL="0" indent="0">
              <a:buNone/>
            </a:pPr>
            <a:r>
              <a:rPr lang="en-US" sz="2100" dirty="0"/>
              <a:t>    &lt;/</a:t>
            </a:r>
            <a:r>
              <a:rPr lang="en-US" sz="2100" dirty="0" err="1"/>
              <a:t>localRepository</a:t>
            </a:r>
            <a:r>
              <a:rPr lang="en-US" sz="2100" dirty="0"/>
              <a:t>&gt;</a:t>
            </a:r>
          </a:p>
          <a:p>
            <a:pPr marL="0" indent="0">
              <a:buNone/>
            </a:pPr>
            <a:r>
              <a:rPr lang="en-US" sz="2100" dirty="0"/>
              <a:t>&lt;/settings&gt;</a:t>
            </a:r>
          </a:p>
        </p:txBody>
      </p:sp>
    </p:spTree>
    <p:extLst>
      <p:ext uri="{BB962C8B-B14F-4D97-AF65-F5344CB8AC3E}">
        <p14:creationId xmlns:p14="http://schemas.microsoft.com/office/powerpoint/2010/main" val="237531606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Repository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t>Repository provided by the Maven community</a:t>
            </a:r>
          </a:p>
          <a:p>
            <a:pPr>
              <a:buFont typeface="Wingdings" panose="05000000000000000000" pitchFamily="2" charset="2"/>
              <a:buChar char="Ø"/>
            </a:pPr>
            <a:r>
              <a:rPr lang="en-US" sz="2000" dirty="0"/>
              <a:t>By default Maven looks in this central repository for any dependencies needed but not found in your local repository. Maven then downloads these dependencies into your local repository</a:t>
            </a:r>
          </a:p>
          <a:p>
            <a:pPr>
              <a:buFont typeface="Wingdings" panose="05000000000000000000" pitchFamily="2" charset="2"/>
              <a:buChar char="Ø"/>
            </a:pPr>
            <a:r>
              <a:rPr lang="en-US" sz="2000" dirty="0"/>
              <a:t>You need no special configuration to access the central repository</a:t>
            </a:r>
          </a:p>
        </p:txBody>
      </p:sp>
    </p:spTree>
    <p:extLst>
      <p:ext uri="{BB962C8B-B14F-4D97-AF65-F5344CB8AC3E}">
        <p14:creationId xmlns:p14="http://schemas.microsoft.com/office/powerpoint/2010/main" val="150129541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920"/>
            <a:ext cx="10515600" cy="1325563"/>
          </a:xfrm>
        </p:spPr>
        <p:txBody>
          <a:bodyPr/>
          <a:lstStyle/>
          <a:p>
            <a:r>
              <a:rPr lang="en-US" dirty="0" smtClean="0"/>
              <a:t>Remote Repository</a:t>
            </a:r>
            <a:endParaRPr lang="en-US" dirty="0"/>
          </a:p>
        </p:txBody>
      </p:sp>
      <p:sp>
        <p:nvSpPr>
          <p:cNvPr id="3" name="Content Placeholder 2"/>
          <p:cNvSpPr>
            <a:spLocks noGrp="1"/>
          </p:cNvSpPr>
          <p:nvPr>
            <p:ph idx="1"/>
          </p:nvPr>
        </p:nvSpPr>
        <p:spPr>
          <a:xfrm>
            <a:off x="838200" y="1383837"/>
            <a:ext cx="10515600" cy="4351339"/>
          </a:xfrm>
        </p:spPr>
        <p:txBody>
          <a:bodyPr/>
          <a:lstStyle/>
          <a:p>
            <a:pPr>
              <a:buFont typeface="Wingdings" panose="05000000000000000000" pitchFamily="2" charset="2"/>
              <a:buChar char="Ø"/>
            </a:pPr>
            <a:r>
              <a:rPr lang="en-US" sz="2000" dirty="0"/>
              <a:t>Repository on a web server from which Maven can download dependencies, just like the central repository</a:t>
            </a:r>
          </a:p>
          <a:p>
            <a:pPr>
              <a:buFont typeface="Wingdings" panose="05000000000000000000" pitchFamily="2" charset="2"/>
              <a:buChar char="Ø"/>
            </a:pPr>
            <a:r>
              <a:rPr lang="en-US" sz="2000" dirty="0"/>
              <a:t>Can be located anywhere on the internet, or inside a local network</a:t>
            </a:r>
          </a:p>
          <a:p>
            <a:pPr>
              <a:buFont typeface="Wingdings" panose="05000000000000000000" pitchFamily="2" charset="2"/>
              <a:buChar char="Ø"/>
            </a:pPr>
            <a:r>
              <a:rPr lang="en-US" sz="2000" dirty="0"/>
              <a:t>Often used for hosting projects internal to your organization, which are shared by multiple projects</a:t>
            </a:r>
          </a:p>
          <a:p>
            <a:pPr marL="0" indent="0">
              <a:buNone/>
            </a:pPr>
            <a:endParaRPr lang="en-US" sz="2000" dirty="0"/>
          </a:p>
          <a:p>
            <a:pPr lvl="1">
              <a:buFont typeface="Wingdings" panose="05000000000000000000" pitchFamily="2" charset="2"/>
              <a:buChar char="ü"/>
            </a:pPr>
            <a:r>
              <a:rPr lang="en-US" sz="1600" dirty="0"/>
              <a:t>For instance, a common security project might be used across multiple internal projects. This security project should not be accessible to the outside world, and should thus not be hosted in the public, central Maven repository. Instead it can be hosted in an internal remote repository. </a:t>
            </a:r>
          </a:p>
          <a:p>
            <a:pPr marL="0" indent="0">
              <a:buNone/>
            </a:pPr>
            <a:endParaRPr lang="en-US" dirty="0"/>
          </a:p>
        </p:txBody>
      </p:sp>
    </p:spTree>
    <p:extLst>
      <p:ext uri="{BB962C8B-B14F-4D97-AF65-F5344CB8AC3E}">
        <p14:creationId xmlns:p14="http://schemas.microsoft.com/office/powerpoint/2010/main" val="239462930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13246"/>
            <a:ext cx="10515600" cy="1097019"/>
          </a:xfrm>
        </p:spPr>
        <p:txBody>
          <a:bodyPr/>
          <a:lstStyle/>
          <a:p>
            <a:r>
              <a:rPr lang="en-US" dirty="0" smtClean="0"/>
              <a:t>Remote Repository ( Continued)</a:t>
            </a:r>
            <a:endParaRPr lang="en-US" dirty="0"/>
          </a:p>
        </p:txBody>
      </p:sp>
      <p:sp>
        <p:nvSpPr>
          <p:cNvPr id="5" name="Rectangle 2"/>
          <p:cNvSpPr>
            <a:spLocks noGrp="1" noChangeArrowheads="1"/>
          </p:cNvSpPr>
          <p:nvPr>
            <p:ph idx="1"/>
          </p:nvPr>
        </p:nvSpPr>
        <p:spPr bwMode="auto">
          <a:xfrm>
            <a:off x="533403" y="915843"/>
            <a:ext cx="11785662" cy="6170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r>
              <a:rPr lang="en-US" altLang="en-US" sz="2000" dirty="0"/>
              <a:t>Dependencies found in a remote repository are also downloaded and put into your local repository by Maven</a:t>
            </a:r>
          </a:p>
          <a:p>
            <a:pPr marL="0" indent="0" eaLnBrk="0" fontAlgn="base" hangingPunct="0">
              <a:lnSpc>
                <a:spcPct val="100000"/>
              </a:lnSpc>
              <a:spcBef>
                <a:spcPct val="0"/>
              </a:spcBef>
              <a:spcAft>
                <a:spcPct val="0"/>
              </a:spcAft>
              <a:buNone/>
            </a:pPr>
            <a:endParaRPr lang="en-US" altLang="en-US" sz="2000" dirty="0"/>
          </a:p>
          <a:p>
            <a:pPr eaLnBrk="0" fontAlgn="base" hangingPunct="0">
              <a:lnSpc>
                <a:spcPct val="100000"/>
              </a:lnSpc>
              <a:spcBef>
                <a:spcPct val="0"/>
              </a:spcBef>
              <a:spcAft>
                <a:spcPct val="0"/>
              </a:spcAft>
              <a:buFont typeface="Wingdings" panose="05000000000000000000" pitchFamily="2" charset="2"/>
              <a:buChar char="Ø"/>
            </a:pPr>
            <a:r>
              <a:rPr lang="en-US" altLang="en-US" sz="2000" dirty="0"/>
              <a:t>You can configure a remote repository in the POM file. Put the following XML elements right after the</a:t>
            </a:r>
          </a:p>
          <a:p>
            <a:pPr marL="0" indent="0" eaLnBrk="0" fontAlgn="base" hangingPunct="0">
              <a:lnSpc>
                <a:spcPct val="100000"/>
              </a:lnSpc>
              <a:spcBef>
                <a:spcPct val="0"/>
              </a:spcBef>
              <a:spcAft>
                <a:spcPct val="0"/>
              </a:spcAft>
              <a:buNone/>
            </a:pPr>
            <a:r>
              <a:rPr lang="en-US" altLang="en-US" sz="2000" dirty="0"/>
              <a:t> &lt;dependencies&gt; element: </a:t>
            </a: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5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50000"/>
              </a:lnSpc>
              <a:spcBef>
                <a:spcPct val="0"/>
              </a:spcBef>
              <a:spcAft>
                <a:spcPct val="0"/>
              </a:spcAft>
              <a:buNone/>
            </a:pPr>
            <a:r>
              <a:rPr lang="en-US" altLang="en-US" sz="1800" dirty="0">
                <a:latin typeface="Arial" panose="020B0604020202020204" pitchFamily="34" charset="0"/>
              </a:rPr>
              <a:t>&lt;repositories&gt;</a:t>
            </a:r>
          </a:p>
          <a:p>
            <a:pPr marL="0" indent="0" eaLnBrk="0" fontAlgn="base" hangingPunct="0">
              <a:lnSpc>
                <a:spcPct val="150000"/>
              </a:lnSpc>
              <a:spcBef>
                <a:spcPct val="0"/>
              </a:spcBef>
              <a:spcAft>
                <a:spcPct val="0"/>
              </a:spcAft>
              <a:buNone/>
            </a:pPr>
            <a:r>
              <a:rPr lang="en-US" altLang="en-US" sz="1800" dirty="0">
                <a:latin typeface="Arial" panose="020B0604020202020204" pitchFamily="34" charset="0"/>
              </a:rPr>
              <a:t>   &lt;repository&gt;</a:t>
            </a:r>
          </a:p>
          <a:p>
            <a:pPr marL="0" indent="0" eaLnBrk="0" fontAlgn="base" hangingPunct="0">
              <a:lnSpc>
                <a:spcPct val="150000"/>
              </a:lnSpc>
              <a:spcBef>
                <a:spcPct val="0"/>
              </a:spcBef>
              <a:spcAft>
                <a:spcPct val="0"/>
              </a:spcAft>
              <a:buNone/>
            </a:pPr>
            <a:r>
              <a:rPr lang="en-US" altLang="en-US" sz="1800" dirty="0">
                <a:latin typeface="Arial" panose="020B0604020202020204" pitchFamily="34" charset="0"/>
              </a:rPr>
              <a:t>       &lt;id&gt;</a:t>
            </a:r>
            <a:r>
              <a:rPr lang="en-US" altLang="en-US" sz="1800" dirty="0" err="1">
                <a:latin typeface="Arial" panose="020B0604020202020204" pitchFamily="34" charset="0"/>
              </a:rPr>
              <a:t>jenkov.code</a:t>
            </a:r>
            <a:r>
              <a:rPr lang="en-US" altLang="en-US" sz="1800" dirty="0">
                <a:latin typeface="Arial" panose="020B0604020202020204" pitchFamily="34" charset="0"/>
              </a:rPr>
              <a:t>&lt;/id&gt;</a:t>
            </a:r>
          </a:p>
          <a:p>
            <a:pPr marL="0" indent="0" eaLnBrk="0" fontAlgn="base" hangingPunct="0">
              <a:lnSpc>
                <a:spcPct val="150000"/>
              </a:lnSpc>
              <a:spcBef>
                <a:spcPct val="0"/>
              </a:spcBef>
              <a:spcAft>
                <a:spcPct val="0"/>
              </a:spcAft>
              <a:buNone/>
            </a:pPr>
            <a:r>
              <a:rPr lang="en-US" altLang="en-US" sz="1800" dirty="0">
                <a:latin typeface="Arial" panose="020B0604020202020204" pitchFamily="34" charset="0"/>
              </a:rPr>
              <a:t>       &lt;</a:t>
            </a:r>
            <a:r>
              <a:rPr lang="en-US" altLang="en-US" sz="1800" dirty="0" err="1">
                <a:latin typeface="Arial" panose="020B0604020202020204" pitchFamily="34" charset="0"/>
              </a:rPr>
              <a:t>url</a:t>
            </a:r>
            <a:r>
              <a:rPr lang="en-US" altLang="en-US" sz="1800" dirty="0">
                <a:latin typeface="Arial" panose="020B0604020202020204" pitchFamily="34" charset="0"/>
              </a:rPr>
              <a:t>&gt;http://maven.jenkov.com/maven2/lib&lt;/url&gt;</a:t>
            </a:r>
          </a:p>
          <a:p>
            <a:pPr marL="0" indent="0" eaLnBrk="0" fontAlgn="base" hangingPunct="0">
              <a:lnSpc>
                <a:spcPct val="150000"/>
              </a:lnSpc>
              <a:spcBef>
                <a:spcPct val="0"/>
              </a:spcBef>
              <a:spcAft>
                <a:spcPct val="0"/>
              </a:spcAft>
              <a:buNone/>
            </a:pPr>
            <a:r>
              <a:rPr lang="en-US" altLang="en-US" sz="1800" dirty="0">
                <a:latin typeface="Arial" panose="020B0604020202020204" pitchFamily="34" charset="0"/>
              </a:rPr>
              <a:t>   &lt;/repository&gt;</a:t>
            </a:r>
          </a:p>
          <a:p>
            <a:pPr marL="0" indent="0" eaLnBrk="0" fontAlgn="base" hangingPunct="0">
              <a:lnSpc>
                <a:spcPct val="150000"/>
              </a:lnSpc>
              <a:spcBef>
                <a:spcPct val="0"/>
              </a:spcBef>
              <a:spcAft>
                <a:spcPct val="0"/>
              </a:spcAft>
              <a:buNone/>
            </a:pPr>
            <a:r>
              <a:rPr lang="en-US" altLang="en-US" sz="1800" dirty="0">
                <a:latin typeface="Arial" panose="020B0604020202020204" pitchFamily="34" charset="0"/>
              </a:rPr>
              <a:t>&lt;/repositories&gt;</a:t>
            </a:r>
          </a:p>
          <a:p>
            <a:pPr marL="0" indent="0" eaLnBrk="0" fontAlgn="base" hangingPunct="0">
              <a:lnSpc>
                <a:spcPct val="15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9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31377155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857"/>
            <a:ext cx="10515600" cy="1325563"/>
          </a:xfrm>
        </p:spPr>
        <p:txBody>
          <a:bodyPr/>
          <a:lstStyle/>
          <a:p>
            <a:r>
              <a:rPr lang="en-US" dirty="0" smtClean="0"/>
              <a:t>Project creation using maven archetype</a:t>
            </a:r>
            <a:endParaRPr lang="en-US" dirty="0"/>
          </a:p>
        </p:txBody>
      </p:sp>
      <p:sp>
        <p:nvSpPr>
          <p:cNvPr id="3" name="Content Placeholder 2"/>
          <p:cNvSpPr>
            <a:spLocks noGrp="1"/>
          </p:cNvSpPr>
          <p:nvPr>
            <p:ph idx="1"/>
          </p:nvPr>
        </p:nvSpPr>
        <p:spPr>
          <a:xfrm>
            <a:off x="838200" y="1699505"/>
            <a:ext cx="10515600" cy="4351339"/>
          </a:xfrm>
        </p:spPr>
        <p:txBody>
          <a:bodyPr/>
          <a:lstStyle/>
          <a:p>
            <a:pPr marL="0" indent="0">
              <a:buNone/>
            </a:pPr>
            <a:r>
              <a:rPr lang="en-US" sz="2000" dirty="0"/>
              <a:t>Creating a project from an archetype involves three steps:</a:t>
            </a:r>
          </a:p>
          <a:p>
            <a:pPr>
              <a:buFont typeface="Wingdings" panose="05000000000000000000" pitchFamily="2" charset="2"/>
              <a:buChar char="Ø"/>
            </a:pPr>
            <a:r>
              <a:rPr lang="en-US" sz="2000" dirty="0"/>
              <a:t>the selection of the archetype,</a:t>
            </a:r>
          </a:p>
          <a:p>
            <a:pPr>
              <a:buFont typeface="Wingdings" panose="05000000000000000000" pitchFamily="2" charset="2"/>
              <a:buChar char="Ø"/>
            </a:pPr>
            <a:r>
              <a:rPr lang="en-US" sz="2000" dirty="0"/>
              <a:t>the configuration of that archetype,</a:t>
            </a:r>
          </a:p>
          <a:p>
            <a:pPr>
              <a:buFont typeface="Wingdings" panose="05000000000000000000" pitchFamily="2" charset="2"/>
              <a:buChar char="Ø"/>
            </a:pPr>
            <a:r>
              <a:rPr lang="en-US" sz="2000" dirty="0"/>
              <a:t>the effective creation of the project from the collected information</a:t>
            </a:r>
          </a:p>
          <a:p>
            <a:pPr marL="0" indent="0">
              <a:buNone/>
            </a:pPr>
            <a:endParaRPr lang="en-US" sz="2000" dirty="0"/>
          </a:p>
          <a:p>
            <a:pPr marL="0" indent="0">
              <a:buNone/>
            </a:pPr>
            <a:r>
              <a:rPr lang="en-US" sz="2000" dirty="0"/>
              <a:t>Refer </a:t>
            </a:r>
            <a:r>
              <a:rPr lang="en-US" sz="2000" dirty="0">
                <a:hlinkClick r:id="rId2"/>
              </a:rPr>
              <a:t>http://maven.apache.org/archetype/maven-archetype-plugin/usage.html</a:t>
            </a:r>
            <a:r>
              <a:rPr lang="en-US" sz="2000" dirty="0"/>
              <a:t> for the usage details</a:t>
            </a:r>
          </a:p>
          <a:p>
            <a:pPr marL="0" indent="0">
              <a:buNone/>
            </a:pPr>
            <a:endParaRPr lang="en-US" sz="2000" dirty="0"/>
          </a:p>
          <a:p>
            <a:pPr marL="0" indent="0">
              <a:buNone/>
            </a:pPr>
            <a:r>
              <a:rPr lang="en-US" sz="2000" dirty="0"/>
              <a:t>From the command prompt, a new project can be created as in the example that follows:</a:t>
            </a:r>
          </a:p>
          <a:p>
            <a:pPr marL="0" indent="0">
              <a:buNone/>
            </a:pPr>
            <a:endParaRPr lang="en-US" dirty="0"/>
          </a:p>
        </p:txBody>
      </p:sp>
    </p:spTree>
    <p:extLst>
      <p:ext uri="{BB962C8B-B14F-4D97-AF65-F5344CB8AC3E}">
        <p14:creationId xmlns:p14="http://schemas.microsoft.com/office/powerpoint/2010/main" val="244013078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481"/>
            <a:ext cx="10515600" cy="1325563"/>
          </a:xfrm>
        </p:spPr>
        <p:txBody>
          <a:bodyPr/>
          <a:lstStyle/>
          <a:p>
            <a:r>
              <a:rPr lang="en-US" dirty="0" smtClean="0"/>
              <a:t>Maven Archetype Example</a:t>
            </a:r>
            <a:endParaRPr lang="en-US" dirty="0"/>
          </a:p>
        </p:txBody>
      </p:sp>
      <p:sp>
        <p:nvSpPr>
          <p:cNvPr id="3" name="Content Placeholder 2"/>
          <p:cNvSpPr>
            <a:spLocks noGrp="1"/>
          </p:cNvSpPr>
          <p:nvPr>
            <p:ph idx="1"/>
          </p:nvPr>
        </p:nvSpPr>
        <p:spPr>
          <a:xfrm>
            <a:off x="838200" y="1445483"/>
            <a:ext cx="10515600" cy="4351339"/>
          </a:xfrm>
        </p:spPr>
        <p:txBody>
          <a:bodyPr>
            <a:normAutofit lnSpcReduction="10000"/>
          </a:bodyPr>
          <a:lstStyle/>
          <a:p>
            <a:pPr marL="0" indent="0">
              <a:buNone/>
            </a:pPr>
            <a:endParaRPr lang="en-US" sz="2000" dirty="0"/>
          </a:p>
          <a:p>
            <a:pPr marL="0" indent="0">
              <a:buNone/>
            </a:pPr>
            <a:r>
              <a:rPr lang="en-US" sz="2000" dirty="0"/>
              <a:t>We'll use maven-archetype-</a:t>
            </a:r>
            <a:r>
              <a:rPr lang="en-US" sz="2000" dirty="0" err="1"/>
              <a:t>quickstart</a:t>
            </a:r>
            <a:r>
              <a:rPr lang="en-US" sz="2000" dirty="0"/>
              <a:t> plugin to create a simple Java Project as below:</a:t>
            </a:r>
          </a:p>
          <a:p>
            <a:pPr marL="0" indent="0">
              <a:buNone/>
            </a:pPr>
            <a:endParaRPr lang="en-US" sz="2000" dirty="0"/>
          </a:p>
          <a:p>
            <a:pPr marL="0" indent="0">
              <a:buNone/>
            </a:pPr>
            <a:r>
              <a:rPr lang="en-US" sz="2000" dirty="0"/>
              <a:t>MVN&gt;</a:t>
            </a:r>
            <a:r>
              <a:rPr lang="en-US" sz="2000" dirty="0" err="1"/>
              <a:t>mvn</a:t>
            </a:r>
            <a:r>
              <a:rPr lang="en-US" sz="2000" dirty="0"/>
              <a:t> </a:t>
            </a:r>
            <a:r>
              <a:rPr lang="en-US" sz="2000" dirty="0" err="1"/>
              <a:t>archetype:generate</a:t>
            </a:r>
            <a:endParaRPr lang="en-US" sz="2000" dirty="0"/>
          </a:p>
          <a:p>
            <a:pPr marL="0" indent="0">
              <a:buNone/>
            </a:pPr>
            <a:r>
              <a:rPr lang="en-US" sz="2000" dirty="0"/>
              <a:t>-</a:t>
            </a:r>
            <a:r>
              <a:rPr lang="en-US" sz="2000" dirty="0" err="1"/>
              <a:t>DgroupId</a:t>
            </a:r>
            <a:r>
              <a:rPr lang="en-US" sz="2000" dirty="0"/>
              <a:t>=</a:t>
            </a:r>
            <a:r>
              <a:rPr lang="en-US" sz="2000" dirty="0" err="1"/>
              <a:t>com.companyname.bank</a:t>
            </a:r>
            <a:r>
              <a:rPr lang="en-US" sz="2000" dirty="0"/>
              <a:t> </a:t>
            </a:r>
          </a:p>
          <a:p>
            <a:pPr marL="0" indent="0">
              <a:buNone/>
            </a:pPr>
            <a:endParaRPr lang="en-US" sz="2000" dirty="0"/>
          </a:p>
          <a:p>
            <a:pPr marL="0" indent="0">
              <a:buNone/>
            </a:pPr>
            <a:r>
              <a:rPr lang="en-US" sz="2000" dirty="0"/>
              <a:t>-</a:t>
            </a:r>
            <a:r>
              <a:rPr lang="en-US" sz="2000" dirty="0" err="1"/>
              <a:t>DartifactId</a:t>
            </a:r>
            <a:r>
              <a:rPr lang="en-US" sz="2000" dirty="0"/>
              <a:t>=</a:t>
            </a:r>
            <a:r>
              <a:rPr lang="en-US" sz="2000" dirty="0" err="1"/>
              <a:t>consumerBanking</a:t>
            </a:r>
            <a:r>
              <a:rPr lang="en-US" sz="2000" dirty="0"/>
              <a:t> </a:t>
            </a:r>
          </a:p>
          <a:p>
            <a:pPr marL="0" indent="0">
              <a:buNone/>
            </a:pPr>
            <a:endParaRPr lang="en-US" sz="2000" dirty="0"/>
          </a:p>
          <a:p>
            <a:pPr marL="0" indent="0">
              <a:buNone/>
            </a:pPr>
            <a:r>
              <a:rPr lang="en-US" sz="2000" dirty="0"/>
              <a:t>-</a:t>
            </a:r>
            <a:r>
              <a:rPr lang="en-US" sz="2000" dirty="0" err="1"/>
              <a:t>DarchetypeArtifactId</a:t>
            </a:r>
            <a:r>
              <a:rPr lang="en-US" sz="2000" dirty="0"/>
              <a:t>=maven-archetype-</a:t>
            </a:r>
            <a:r>
              <a:rPr lang="en-US" sz="2000" dirty="0" err="1"/>
              <a:t>quickstart</a:t>
            </a:r>
            <a:r>
              <a:rPr lang="en-US" sz="2000" dirty="0"/>
              <a:t> </a:t>
            </a:r>
          </a:p>
          <a:p>
            <a:pPr marL="0" indent="0">
              <a:buNone/>
            </a:pPr>
            <a:endParaRPr lang="en-US" sz="2000" dirty="0"/>
          </a:p>
          <a:p>
            <a:pPr marL="0" indent="0">
              <a:buNone/>
            </a:pPr>
            <a:r>
              <a:rPr lang="en-US" sz="2000" dirty="0"/>
              <a:t>-</a:t>
            </a:r>
            <a:r>
              <a:rPr lang="en-US" sz="2000" dirty="0" err="1"/>
              <a:t>DinteractiveMode</a:t>
            </a:r>
            <a:r>
              <a:rPr lang="en-US" sz="2000" dirty="0"/>
              <a:t>=false</a:t>
            </a:r>
          </a:p>
          <a:p>
            <a:endParaRPr lang="en-US" dirty="0"/>
          </a:p>
        </p:txBody>
      </p:sp>
    </p:spTree>
    <p:extLst>
      <p:ext uri="{BB962C8B-B14F-4D97-AF65-F5344CB8AC3E}">
        <p14:creationId xmlns:p14="http://schemas.microsoft.com/office/powerpoint/2010/main" val="180384787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356"/>
            <a:ext cx="10515600" cy="1325563"/>
          </a:xfrm>
        </p:spPr>
        <p:txBody>
          <a:bodyPr/>
          <a:lstStyle/>
          <a:p>
            <a:r>
              <a:rPr lang="en-US" dirty="0" smtClean="0"/>
              <a:t>Maven Plugins(in detail)</a:t>
            </a:r>
            <a:endParaRPr lang="en-US" dirty="0"/>
          </a:p>
        </p:txBody>
      </p:sp>
      <p:sp>
        <p:nvSpPr>
          <p:cNvPr id="3" name="Content Placeholder 2"/>
          <p:cNvSpPr>
            <a:spLocks noGrp="1"/>
          </p:cNvSpPr>
          <p:nvPr>
            <p:ph idx="1"/>
          </p:nvPr>
        </p:nvSpPr>
        <p:spPr>
          <a:xfrm>
            <a:off x="838200" y="1126985"/>
            <a:ext cx="10515600" cy="4351339"/>
          </a:xfrm>
        </p:spPr>
        <p:txBody>
          <a:bodyPr>
            <a:noAutofit/>
          </a:bodyPr>
          <a:lstStyle/>
          <a:p>
            <a:pPr marL="0" indent="0">
              <a:buNone/>
            </a:pPr>
            <a:r>
              <a:rPr lang="en-US" sz="2000" dirty="0"/>
              <a:t>Maven is actually a plugin execution framework where every task is actually done by </a:t>
            </a:r>
          </a:p>
          <a:p>
            <a:pPr marL="0" indent="0">
              <a:buNone/>
            </a:pPr>
            <a:r>
              <a:rPr lang="en-US" sz="2000" dirty="0"/>
              <a:t>plugins. Maven Plugins are generally used to :</a:t>
            </a:r>
          </a:p>
          <a:p>
            <a:pPr>
              <a:buFont typeface="Wingdings" panose="05000000000000000000" pitchFamily="2" charset="2"/>
              <a:buChar char="Ø"/>
            </a:pPr>
            <a:r>
              <a:rPr lang="en-US" sz="1800" dirty="0"/>
              <a:t>create jar file</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create war file</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compile code files</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unit testing of code</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create project documentation</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create project reports</a:t>
            </a:r>
          </a:p>
        </p:txBody>
      </p:sp>
    </p:spTree>
    <p:extLst>
      <p:ext uri="{BB962C8B-B14F-4D97-AF65-F5344CB8AC3E}">
        <p14:creationId xmlns:p14="http://schemas.microsoft.com/office/powerpoint/2010/main" val="206215804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6622" y="135467"/>
            <a:ext cx="9471378" cy="812800"/>
          </a:xfrm>
        </p:spPr>
        <p:txBody>
          <a:bodyPr>
            <a:normAutofit fontScale="90000"/>
          </a:bodyPr>
          <a:lstStyle/>
          <a:p>
            <a:r>
              <a:rPr lang="en-US" dirty="0"/>
              <a:t>MAVEN</a:t>
            </a:r>
          </a:p>
        </p:txBody>
      </p:sp>
      <p:sp>
        <p:nvSpPr>
          <p:cNvPr id="3" name="Subtitle 2"/>
          <p:cNvSpPr>
            <a:spLocks noGrp="1"/>
          </p:cNvSpPr>
          <p:nvPr>
            <p:ph type="subTitle" idx="1"/>
          </p:nvPr>
        </p:nvSpPr>
        <p:spPr>
          <a:xfrm>
            <a:off x="1659467" y="1128890"/>
            <a:ext cx="9144000" cy="5729110"/>
          </a:xfrm>
        </p:spPr>
        <p:txBody>
          <a:bodyPr>
            <a:normAutofit fontScale="70000" lnSpcReduction="20000"/>
          </a:bodyPr>
          <a:lstStyle/>
          <a:p>
            <a:pPr algn="l"/>
            <a:r>
              <a:rPr lang="en-US" dirty="0" smtClean="0"/>
              <a:t>             Maven </a:t>
            </a:r>
            <a:r>
              <a:rPr lang="en-US" dirty="0"/>
              <a:t>is a project management and comprehension tool that provides developers </a:t>
            </a:r>
            <a:r>
              <a:rPr lang="en-US" dirty="0" smtClean="0"/>
              <a:t>a complete </a:t>
            </a:r>
            <a:r>
              <a:rPr lang="en-US" dirty="0"/>
              <a:t>build lifecycle framework. </a:t>
            </a:r>
            <a:r>
              <a:rPr lang="en-US" dirty="0" smtClean="0"/>
              <a:t>Development team can automate the project's build infrastructure in almost no time as Maven uses a standard directory layout </a:t>
            </a:r>
            <a:r>
              <a:rPr lang="en-US" dirty="0"/>
              <a:t>and </a:t>
            </a:r>
            <a:r>
              <a:rPr lang="en-US" dirty="0" smtClean="0"/>
              <a:t>a default </a:t>
            </a:r>
            <a:r>
              <a:rPr lang="en-US" dirty="0"/>
              <a:t>build </a:t>
            </a:r>
            <a:r>
              <a:rPr lang="en-US" dirty="0" smtClean="0"/>
              <a:t>lifecycle.</a:t>
            </a:r>
          </a:p>
          <a:p>
            <a:pPr algn="l"/>
            <a:endParaRPr lang="en-US" dirty="0" smtClean="0"/>
          </a:p>
          <a:p>
            <a:r>
              <a:rPr lang="en-US" dirty="0" smtClean="0"/>
              <a:t>Maven provides developers ways to manage the following:</a:t>
            </a:r>
          </a:p>
          <a:p>
            <a:pPr marL="342900" indent="-342900" algn="l">
              <a:buFont typeface="Arial" panose="020B0604020202020204" pitchFamily="34" charset="0"/>
              <a:buChar char="•"/>
            </a:pPr>
            <a:r>
              <a:rPr lang="en-US" dirty="0" smtClean="0"/>
              <a:t>Builds                                                                  </a:t>
            </a:r>
          </a:p>
          <a:p>
            <a:pPr marL="342900" indent="-342900" algn="l">
              <a:buFont typeface="Arial" panose="020B0604020202020204" pitchFamily="34" charset="0"/>
              <a:buChar char="•"/>
            </a:pPr>
            <a:r>
              <a:rPr lang="en-US" dirty="0" smtClean="0"/>
              <a:t>Documentation</a:t>
            </a:r>
          </a:p>
          <a:p>
            <a:pPr marL="342900" indent="-342900" algn="l">
              <a:buFont typeface="Arial" panose="020B0604020202020204" pitchFamily="34" charset="0"/>
              <a:buChar char="•"/>
            </a:pPr>
            <a:r>
              <a:rPr lang="en-US" dirty="0" smtClean="0"/>
              <a:t>Reporting </a:t>
            </a:r>
          </a:p>
          <a:p>
            <a:pPr marL="342900" indent="-342900" algn="l">
              <a:buFont typeface="Arial" panose="020B0604020202020204" pitchFamily="34" charset="0"/>
              <a:buChar char="•"/>
            </a:pPr>
            <a:r>
              <a:rPr lang="en-US" dirty="0" smtClean="0"/>
              <a:t>Dependencies</a:t>
            </a:r>
          </a:p>
          <a:p>
            <a:pPr marL="342900" indent="-342900" algn="l">
              <a:buFont typeface="Arial" panose="020B0604020202020204" pitchFamily="34" charset="0"/>
              <a:buChar char="•"/>
            </a:pPr>
            <a:r>
              <a:rPr lang="en-US" dirty="0"/>
              <a:t>SCMs </a:t>
            </a:r>
            <a:r>
              <a:rPr lang="en-US" dirty="0" smtClean="0"/>
              <a:t>	</a:t>
            </a:r>
          </a:p>
          <a:p>
            <a:pPr marL="342900" indent="-342900" algn="l">
              <a:buFont typeface="Arial" panose="020B0604020202020204" pitchFamily="34" charset="0"/>
              <a:buChar char="•"/>
            </a:pPr>
            <a:r>
              <a:rPr lang="en-US" dirty="0"/>
              <a:t>Releases </a:t>
            </a:r>
          </a:p>
          <a:p>
            <a:pPr marL="342900" indent="-342900" algn="l">
              <a:buFont typeface="Arial" panose="020B0604020202020204" pitchFamily="34" charset="0"/>
              <a:buChar char="•"/>
            </a:pPr>
            <a:r>
              <a:rPr lang="en-US" dirty="0" smtClean="0"/>
              <a:t>Distribution</a:t>
            </a:r>
          </a:p>
          <a:p>
            <a:pPr marL="342900" indent="-342900" algn="l">
              <a:buFont typeface="Arial" panose="020B0604020202020204" pitchFamily="34" charset="0"/>
              <a:buChar char="•"/>
            </a:pPr>
            <a:r>
              <a:rPr lang="en-US" dirty="0"/>
              <a:t>Mailing list </a:t>
            </a:r>
            <a:endParaRPr lang="en-US" dirty="0" smtClean="0"/>
          </a:p>
          <a:p>
            <a:pPr algn="l"/>
            <a:endParaRPr lang="en-US" dirty="0" smtClean="0"/>
          </a:p>
          <a:p>
            <a:pPr algn="l"/>
            <a:r>
              <a:rPr lang="en-US" dirty="0" smtClean="0"/>
              <a:t>              Maven </a:t>
            </a:r>
            <a:r>
              <a:rPr lang="en-US" dirty="0"/>
              <a:t>project structure and contents are declared in an xml file, pom.xml, referred as Project Object Model (POM), which is the fundamental unit of the entire Maven </a:t>
            </a:r>
            <a:r>
              <a:rPr lang="en-US" dirty="0" smtClean="0"/>
              <a:t>system. It </a:t>
            </a:r>
            <a:r>
              <a:rPr lang="en-US" dirty="0"/>
              <a:t>resides in the base directory of the project as pom.xml</a:t>
            </a:r>
            <a:endParaRPr lang="en-US" dirty="0" smtClean="0"/>
          </a:p>
          <a:p>
            <a:endParaRPr lang="en-US" dirty="0"/>
          </a:p>
          <a:p>
            <a:r>
              <a:rPr lang="en-US" dirty="0" smtClean="0"/>
              <a:t> </a:t>
            </a:r>
            <a:endParaRPr lang="en-US" dirty="0"/>
          </a:p>
        </p:txBody>
      </p:sp>
    </p:spTree>
    <p:extLst>
      <p:ext uri="{BB962C8B-B14F-4D97-AF65-F5344CB8AC3E}">
        <p14:creationId xmlns:p14="http://schemas.microsoft.com/office/powerpoint/2010/main" val="293428332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Plugins (Continued)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dirty="0"/>
              <a:t>A plugin generally provides a set of goals and which can be executed using following syntax:</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err="1"/>
              <a:t>mvn</a:t>
            </a:r>
            <a:r>
              <a:rPr lang="en-US" sz="2000" dirty="0"/>
              <a:t> [plugin-name]:[goal-name]</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err="1"/>
              <a:t>mvn</a:t>
            </a:r>
            <a:r>
              <a:rPr lang="en-US" sz="2000" dirty="0"/>
              <a:t> </a:t>
            </a:r>
            <a:r>
              <a:rPr lang="en-US" sz="2000" dirty="0" err="1"/>
              <a:t>compiler:compile</a:t>
            </a:r>
            <a:endParaRPr lang="en-US" sz="2000" dirty="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7768222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725"/>
            <a:ext cx="10515600" cy="1325563"/>
          </a:xfrm>
        </p:spPr>
        <p:txBody>
          <a:bodyPr/>
          <a:lstStyle/>
          <a:p>
            <a:r>
              <a:rPr lang="en-US" dirty="0" smtClean="0"/>
              <a:t>Maven Plugins (Continued)</a:t>
            </a:r>
            <a:endParaRPr lang="en-US" dirty="0"/>
          </a:p>
        </p:txBody>
      </p:sp>
      <p:sp>
        <p:nvSpPr>
          <p:cNvPr id="3" name="Content Placeholder 2"/>
          <p:cNvSpPr>
            <a:spLocks noGrp="1"/>
          </p:cNvSpPr>
          <p:nvPr>
            <p:ph idx="1"/>
          </p:nvPr>
        </p:nvSpPr>
        <p:spPr>
          <a:xfrm>
            <a:off x="838200" y="1609871"/>
            <a:ext cx="10515600" cy="4351339"/>
          </a:xfrm>
        </p:spPr>
        <p:txBody>
          <a:bodyPr/>
          <a:lstStyle/>
          <a:p>
            <a:pPr marL="0" indent="0">
              <a:buNone/>
            </a:pPr>
            <a:r>
              <a:rPr lang="en-US" sz="2000" dirty="0"/>
              <a:t>Maven provided following two types of Plugins:</a:t>
            </a:r>
          </a:p>
          <a:p>
            <a:pPr marL="0" indent="0">
              <a:buNone/>
            </a:pPr>
            <a:endParaRPr lang="en-US" sz="2000" dirty="0"/>
          </a:p>
          <a:p>
            <a:pPr marL="457189" indent="-457189">
              <a:buFont typeface="+mj-lt"/>
              <a:buAutoNum type="arabicPeriod"/>
            </a:pPr>
            <a:r>
              <a:rPr lang="en-US" sz="2000" dirty="0"/>
              <a:t>Build Plugins: They execute during the build and should be configured in the &lt;build/&gt; element of pom.xml</a:t>
            </a:r>
          </a:p>
          <a:p>
            <a:pPr marL="457189" indent="-457189">
              <a:buFont typeface="+mj-lt"/>
              <a:buAutoNum type="arabicPeriod"/>
            </a:pPr>
            <a:endParaRPr lang="en-US" sz="2000" dirty="0"/>
          </a:p>
          <a:p>
            <a:pPr marL="457189" indent="-457189">
              <a:buFont typeface="+mj-lt"/>
              <a:buAutoNum type="arabicPeriod"/>
            </a:pPr>
            <a:r>
              <a:rPr lang="en-US" sz="2000" dirty="0"/>
              <a:t>Reporting Plugins: They execute during the site generation and they should be configured in the &lt;reporting/&gt; element of the pom.xml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4287605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83" y="241837"/>
            <a:ext cx="10515600" cy="1325563"/>
          </a:xfrm>
        </p:spPr>
        <p:txBody>
          <a:bodyPr/>
          <a:lstStyle/>
          <a:p>
            <a:r>
              <a:rPr lang="en-US" dirty="0" smtClean="0"/>
              <a:t>Maven Plugins (Continued)</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Few Common Plugins : </a:t>
            </a:r>
          </a:p>
          <a:p>
            <a:pPr>
              <a:buFont typeface="Wingdings" panose="05000000000000000000" pitchFamily="2" charset="2"/>
              <a:buChar char="Ø"/>
            </a:pPr>
            <a:r>
              <a:rPr lang="en-US" sz="2000" dirty="0"/>
              <a:t>clean : clean up target after the build and deletes the target directory</a:t>
            </a:r>
          </a:p>
          <a:p>
            <a:pPr>
              <a:buFont typeface="Wingdings" panose="05000000000000000000" pitchFamily="2" charset="2"/>
              <a:buChar char="Ø"/>
            </a:pPr>
            <a:r>
              <a:rPr lang="en-US" sz="2000" dirty="0"/>
              <a:t>compiler : compiles Java source files</a:t>
            </a:r>
          </a:p>
          <a:p>
            <a:pPr>
              <a:buFont typeface="Wingdings" panose="05000000000000000000" pitchFamily="2" charset="2"/>
              <a:buChar char="Ø"/>
            </a:pPr>
            <a:r>
              <a:rPr lang="en-US" sz="2000" dirty="0"/>
              <a:t>surefire: run the JUnit unit tests and creates test reports</a:t>
            </a:r>
          </a:p>
          <a:p>
            <a:pPr>
              <a:buFont typeface="Wingdings" panose="05000000000000000000" pitchFamily="2" charset="2"/>
              <a:buChar char="Ø"/>
            </a:pPr>
            <a:r>
              <a:rPr lang="en-US" sz="2000" dirty="0"/>
              <a:t>jar : builds a JAR file from the current project</a:t>
            </a:r>
          </a:p>
          <a:p>
            <a:pPr>
              <a:buFont typeface="Wingdings" panose="05000000000000000000" pitchFamily="2" charset="2"/>
              <a:buChar char="Ø"/>
            </a:pPr>
            <a:r>
              <a:rPr lang="en-US" sz="2000" dirty="0"/>
              <a:t>war : builds a WAR file from the current project</a:t>
            </a:r>
          </a:p>
          <a:p>
            <a:pPr>
              <a:buFont typeface="Wingdings" panose="05000000000000000000" pitchFamily="2" charset="2"/>
              <a:buChar char="Ø"/>
            </a:pPr>
            <a:r>
              <a:rPr lang="en-US" sz="2000" dirty="0"/>
              <a:t>javadoc :generates Javadoc for the project</a:t>
            </a:r>
          </a:p>
          <a:p>
            <a:pPr>
              <a:buFont typeface="Wingdings" panose="05000000000000000000" pitchFamily="2" charset="2"/>
              <a:buChar char="Ø"/>
            </a:pPr>
            <a:r>
              <a:rPr lang="en-US" sz="2000" dirty="0"/>
              <a:t>antrun : runs a set of ant tasks from any phase mentioned of the build</a:t>
            </a:r>
          </a:p>
        </p:txBody>
      </p:sp>
    </p:spTree>
    <p:extLst>
      <p:ext uri="{BB962C8B-B14F-4D97-AF65-F5344CB8AC3E}">
        <p14:creationId xmlns:p14="http://schemas.microsoft.com/office/powerpoint/2010/main" val="96677242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369" y="-118962"/>
            <a:ext cx="10515600" cy="739740"/>
          </a:xfrm>
        </p:spPr>
        <p:txBody>
          <a:bodyPr/>
          <a:lstStyle/>
          <a:p>
            <a:r>
              <a:rPr lang="en-US" dirty="0" smtClean="0"/>
              <a:t>Maven Plugins(Continued)</a:t>
            </a:r>
            <a:endParaRPr lang="en-US" dirty="0"/>
          </a:p>
        </p:txBody>
      </p:sp>
      <p:sp>
        <p:nvSpPr>
          <p:cNvPr id="4" name="Content Placeholder 3"/>
          <p:cNvSpPr>
            <a:spLocks noGrp="1"/>
          </p:cNvSpPr>
          <p:nvPr>
            <p:ph idx="1"/>
          </p:nvPr>
        </p:nvSpPr>
        <p:spPr>
          <a:xfrm>
            <a:off x="1171255" y="647273"/>
            <a:ext cx="7058346" cy="6657653"/>
          </a:xfrm>
        </p:spPr>
        <p:txBody>
          <a:bodyPr>
            <a:noAutofit/>
          </a:bodyPr>
          <a:lstStyle/>
          <a:p>
            <a:pPr marL="0" indent="0">
              <a:buNone/>
            </a:pPr>
            <a:r>
              <a:rPr lang="en-US" sz="1600" dirty="0" smtClean="0"/>
              <a:t>&lt;plugin&gt;</a:t>
            </a:r>
          </a:p>
          <a:p>
            <a:pPr marL="0" indent="0">
              <a:buNone/>
            </a:pPr>
            <a:r>
              <a:rPr lang="en-US" sz="1600" dirty="0" smtClean="0"/>
              <a:t>   &lt;</a:t>
            </a:r>
            <a:r>
              <a:rPr lang="en-US" sz="1600" dirty="0" err="1" smtClean="0"/>
              <a:t>groupId</a:t>
            </a:r>
            <a:r>
              <a:rPr lang="en-US" sz="1600" dirty="0" smtClean="0"/>
              <a:t>&gt;</a:t>
            </a:r>
            <a:r>
              <a:rPr lang="en-US" sz="1600" dirty="0" err="1" smtClean="0"/>
              <a:t>org.codehaus.modello</a:t>
            </a:r>
            <a:r>
              <a:rPr lang="en-US" sz="1600" dirty="0" smtClean="0"/>
              <a:t>&lt;/</a:t>
            </a:r>
            <a:r>
              <a:rPr lang="en-US" sz="1600" dirty="0" err="1" smtClean="0"/>
              <a:t>groupId</a:t>
            </a:r>
            <a:r>
              <a:rPr lang="en-US" sz="1600" dirty="0" smtClean="0"/>
              <a:t>&gt;</a:t>
            </a:r>
          </a:p>
          <a:p>
            <a:pPr marL="0" indent="0">
              <a:buNone/>
            </a:pPr>
            <a:r>
              <a:rPr lang="en-US" sz="1600" dirty="0" smtClean="0"/>
              <a:t>   &lt;</a:t>
            </a:r>
            <a:r>
              <a:rPr lang="en-US" sz="1600" dirty="0" err="1" smtClean="0"/>
              <a:t>artifactId</a:t>
            </a:r>
            <a:r>
              <a:rPr lang="en-US" sz="1600" dirty="0" smtClean="0"/>
              <a:t>&gt;</a:t>
            </a:r>
            <a:r>
              <a:rPr lang="en-US" sz="1600" dirty="0" err="1" smtClean="0"/>
              <a:t>modello</a:t>
            </a:r>
            <a:r>
              <a:rPr lang="en-US" sz="1600" dirty="0" smtClean="0"/>
              <a:t>-maven-plugin&lt;/</a:t>
            </a:r>
            <a:r>
              <a:rPr lang="en-US" sz="1600" dirty="0" err="1" smtClean="0"/>
              <a:t>artifactId</a:t>
            </a:r>
            <a:r>
              <a:rPr lang="en-US" sz="1600" dirty="0" smtClean="0"/>
              <a:t>&gt;</a:t>
            </a:r>
          </a:p>
          <a:p>
            <a:pPr marL="0" indent="0">
              <a:buNone/>
            </a:pPr>
            <a:r>
              <a:rPr lang="en-US" sz="1600" dirty="0" smtClean="0"/>
              <a:t>   &lt;version&gt;1.8.1&lt;/version&gt;</a:t>
            </a:r>
          </a:p>
          <a:p>
            <a:pPr marL="0" indent="0">
              <a:buNone/>
            </a:pPr>
            <a:r>
              <a:rPr lang="en-US" sz="1600" dirty="0" smtClean="0"/>
              <a:t>   &lt;executions&gt;</a:t>
            </a:r>
          </a:p>
          <a:p>
            <a:pPr marL="0" indent="0">
              <a:buNone/>
            </a:pPr>
            <a:r>
              <a:rPr lang="en-US" sz="1600" dirty="0" smtClean="0"/>
              <a:t>     &lt;execution&gt;</a:t>
            </a:r>
          </a:p>
          <a:p>
            <a:pPr marL="0" indent="0">
              <a:buNone/>
            </a:pPr>
            <a:r>
              <a:rPr lang="en-US" sz="1600" dirty="0" smtClean="0"/>
              <a:t>       &lt;configuration&gt;</a:t>
            </a:r>
          </a:p>
          <a:p>
            <a:pPr marL="0" indent="0">
              <a:buNone/>
            </a:pPr>
            <a:r>
              <a:rPr lang="en-US" sz="1600" dirty="0" smtClean="0"/>
              <a:t>         &lt;models&gt;</a:t>
            </a:r>
          </a:p>
          <a:p>
            <a:pPr marL="0" indent="0">
              <a:buNone/>
            </a:pPr>
            <a:r>
              <a:rPr lang="en-US" sz="1600" dirty="0" smtClean="0"/>
              <a:t>           &lt;model&gt;</a:t>
            </a:r>
            <a:r>
              <a:rPr lang="en-US" sz="1600" dirty="0" err="1" smtClean="0"/>
              <a:t>src</a:t>
            </a:r>
            <a:r>
              <a:rPr lang="en-US" sz="1600" dirty="0" smtClean="0"/>
              <a:t>/main/</a:t>
            </a:r>
            <a:r>
              <a:rPr lang="en-US" sz="1600" dirty="0" err="1" smtClean="0"/>
              <a:t>mdo</a:t>
            </a:r>
            <a:r>
              <a:rPr lang="en-US" sz="1600" dirty="0" smtClean="0"/>
              <a:t>/</a:t>
            </a:r>
            <a:r>
              <a:rPr lang="en-US" sz="1600" dirty="0" err="1" smtClean="0"/>
              <a:t>maven.mdo</a:t>
            </a:r>
            <a:r>
              <a:rPr lang="en-US" sz="1600" dirty="0" smtClean="0"/>
              <a:t>&lt;/model&gt;</a:t>
            </a:r>
          </a:p>
          <a:p>
            <a:pPr marL="0" indent="0">
              <a:buNone/>
            </a:pPr>
            <a:r>
              <a:rPr lang="en-US" sz="1600" dirty="0" smtClean="0"/>
              <a:t>         &lt;/models&gt;</a:t>
            </a:r>
          </a:p>
          <a:p>
            <a:pPr marL="0" indent="0">
              <a:buNone/>
            </a:pPr>
            <a:r>
              <a:rPr lang="en-US" sz="1600" dirty="0" smtClean="0"/>
              <a:t>         &lt;version&gt;4.0.0&lt;/version&gt;</a:t>
            </a:r>
          </a:p>
          <a:p>
            <a:pPr marL="0" indent="0">
              <a:buNone/>
            </a:pPr>
            <a:r>
              <a:rPr lang="en-US" sz="1600" dirty="0" smtClean="0"/>
              <a:t>       &lt;/configuration&gt;</a:t>
            </a:r>
          </a:p>
          <a:p>
            <a:pPr marL="0" indent="0">
              <a:buNone/>
            </a:pPr>
            <a:r>
              <a:rPr lang="en-US" sz="1600" dirty="0" smtClean="0"/>
              <a:t>       &lt;goals&gt;</a:t>
            </a:r>
          </a:p>
          <a:p>
            <a:pPr marL="0" indent="0">
              <a:buNone/>
            </a:pPr>
            <a:r>
              <a:rPr lang="en-US" sz="1600" dirty="0" smtClean="0"/>
              <a:t>         &lt;goal&gt;java&lt;/goal&gt;</a:t>
            </a:r>
          </a:p>
          <a:p>
            <a:pPr marL="0" indent="0">
              <a:buNone/>
            </a:pPr>
            <a:r>
              <a:rPr lang="en-US" sz="1600" dirty="0" smtClean="0"/>
              <a:t>       &lt;/goals&gt;</a:t>
            </a:r>
          </a:p>
          <a:p>
            <a:pPr marL="0" indent="0">
              <a:buNone/>
            </a:pPr>
            <a:r>
              <a:rPr lang="en-US" sz="1600" dirty="0" smtClean="0"/>
              <a:t>     &lt;/execution&gt;</a:t>
            </a:r>
          </a:p>
          <a:p>
            <a:pPr marL="0" indent="0">
              <a:buNone/>
            </a:pPr>
            <a:r>
              <a:rPr lang="en-US" sz="1600" dirty="0" smtClean="0"/>
              <a:t>   &lt;/executions&gt;</a:t>
            </a:r>
          </a:p>
          <a:p>
            <a:pPr marL="0" indent="0">
              <a:buNone/>
            </a:pPr>
            <a:r>
              <a:rPr lang="en-US" sz="1600" dirty="0" smtClean="0"/>
              <a:t> &lt;/plugin&gt;</a:t>
            </a:r>
            <a:endParaRPr lang="en-US" sz="1600" dirty="0"/>
          </a:p>
        </p:txBody>
      </p:sp>
    </p:spTree>
    <p:extLst>
      <p:ext uri="{BB962C8B-B14F-4D97-AF65-F5344CB8AC3E}">
        <p14:creationId xmlns:p14="http://schemas.microsoft.com/office/powerpoint/2010/main" val="277946818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Plugins (Continued)</a:t>
            </a:r>
            <a:endParaRPr lang="en-US" dirty="0"/>
          </a:p>
        </p:txBody>
      </p:sp>
      <p:sp>
        <p:nvSpPr>
          <p:cNvPr id="4" name="Rectangle 1"/>
          <p:cNvSpPr>
            <a:spLocks noGrp="1" noChangeArrowheads="1"/>
          </p:cNvSpPr>
          <p:nvPr>
            <p:ph idx="1"/>
          </p:nvPr>
        </p:nvSpPr>
        <p:spPr bwMode="auto">
          <a:xfrm>
            <a:off x="195209" y="1879024"/>
            <a:ext cx="1209138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Plugins are specified in pom.xml using plugins element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Each plugin can have multiple goals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You can define phase from where plugin should starts its processing using its phase element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You can configure tasks to be executed by binding them to goals of plugin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8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kumimoji="0" lang="en-US" altLang="en-US" sz="1800" b="0" i="0" u="none" strike="noStrike" cap="none" normalizeH="0" baseline="0" dirty="0" smtClean="0">
                <a:ln>
                  <a:noFill/>
                </a:ln>
                <a:solidFill>
                  <a:schemeClr val="tx1"/>
                </a:solidFill>
                <a:effectLst/>
                <a:latin typeface="Arial" panose="020B0604020202020204" pitchFamily="34" charset="0"/>
              </a:rPr>
              <a:t>&lt;executions&gt; element </a:t>
            </a:r>
            <a:r>
              <a:rPr lang="en-US" altLang="en-US" sz="1800" dirty="0">
                <a:latin typeface="Arial" panose="020B0604020202020204" pitchFamily="34" charset="0"/>
              </a:rPr>
              <a:t> </a:t>
            </a:r>
            <a:r>
              <a:rPr lang="en-US" altLang="en-US" sz="1800" dirty="0" smtClean="0">
                <a:latin typeface="Arial" panose="020B0604020202020204" pitchFamily="34" charset="0"/>
              </a:rPr>
              <a:t>helps to </a:t>
            </a:r>
            <a:r>
              <a:rPr lang="en-US" sz="1800" dirty="0">
                <a:latin typeface="Arial" panose="020B0604020202020204" pitchFamily="34" charset="0"/>
              </a:rPr>
              <a:t>run the same goal multiple times with different configuration if </a:t>
            </a:r>
            <a:r>
              <a:rPr lang="en-US" sz="1800" dirty="0" smtClean="0">
                <a:latin typeface="Arial" panose="020B0604020202020204" pitchFamily="34" charset="0"/>
              </a:rPr>
              <a:t>needed</a:t>
            </a:r>
          </a:p>
          <a:p>
            <a:pPr lvl="0" eaLnBrk="0" fontAlgn="base" hangingPunct="0">
              <a:lnSpc>
                <a:spcPct val="100000"/>
              </a:lnSpc>
              <a:spcBef>
                <a:spcPct val="0"/>
              </a:spcBef>
              <a:spcAft>
                <a:spcPct val="0"/>
              </a:spcAft>
              <a:buFont typeface="Wingdings" panose="05000000000000000000" pitchFamily="2" charset="2"/>
              <a:buChar char="Ø"/>
            </a:pPr>
            <a:endParaRPr lang="en-US" altLang="en-US" sz="18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sz="1800" dirty="0">
                <a:latin typeface="Arial" panose="020B0604020202020204" pitchFamily="34" charset="0"/>
              </a:rPr>
              <a:t>When multiple executions are given that match a particular phase, they are executed in the order specified in the POM, with inherited executions running </a:t>
            </a:r>
            <a:r>
              <a:rPr lang="en-US" sz="1800" dirty="0" smtClean="0">
                <a:latin typeface="Arial" panose="020B0604020202020204" pitchFamily="34" charset="0"/>
              </a:rPr>
              <a:t>first</a:t>
            </a:r>
          </a:p>
          <a:p>
            <a:pPr lvl="0" eaLnBrk="0" fontAlgn="base" hangingPunct="0">
              <a:lnSpc>
                <a:spcPct val="100000"/>
              </a:lnSpc>
              <a:spcBef>
                <a:spcPct val="0"/>
              </a:spcBef>
              <a:spcAft>
                <a:spcPct val="0"/>
              </a:spcAft>
              <a:buFont typeface="Wingdings" panose="05000000000000000000" pitchFamily="2" charset="2"/>
              <a:buChar char="Ø"/>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243846287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9595"/>
            <a:ext cx="9144000" cy="2387600"/>
          </a:xfrm>
        </p:spPr>
        <p:txBody>
          <a:bodyPr>
            <a:normAutofit/>
          </a:bodyPr>
          <a:lstStyle/>
          <a:p>
            <a:r>
              <a:rPr lang="en-US" sz="4400" b="1" dirty="0"/>
              <a:t>Maven Installation</a:t>
            </a:r>
          </a:p>
        </p:txBody>
      </p:sp>
      <p:sp>
        <p:nvSpPr>
          <p:cNvPr id="3" name="Subtitle 2"/>
          <p:cNvSpPr>
            <a:spLocks noGrp="1"/>
          </p:cNvSpPr>
          <p:nvPr>
            <p:ph type="subTitle" idx="1"/>
          </p:nvPr>
        </p:nvSpPr>
        <p:spPr>
          <a:xfrm>
            <a:off x="996593" y="1489759"/>
            <a:ext cx="10572107" cy="2527443"/>
          </a:xfrm>
        </p:spPr>
        <p:txBody>
          <a:bodyPr>
            <a:normAutofit fontScale="25000" lnSpcReduction="20000"/>
          </a:bodyPr>
          <a:lstStyle/>
          <a:p>
            <a:pPr algn="l"/>
            <a:r>
              <a:rPr lang="en-US" sz="8000" b="1" dirty="0"/>
              <a:t>To install Maven on your own system (computer), go to the </a:t>
            </a:r>
            <a:r>
              <a:rPr lang="en-US" sz="8000" b="1" u="sng" dirty="0">
                <a:hlinkClick r:id="rId2"/>
              </a:rPr>
              <a:t>Maven download page</a:t>
            </a:r>
            <a:r>
              <a:rPr lang="en-US" sz="8000" b="1" u="sng" dirty="0"/>
              <a:t> </a:t>
            </a:r>
            <a:r>
              <a:rPr lang="en-US" sz="8000" b="1" dirty="0"/>
              <a:t>and follow the instructions. Briefly speaking, what you need to do is: </a:t>
            </a:r>
          </a:p>
          <a:p>
            <a:pPr algn="l"/>
            <a:endParaRPr lang="en-US" sz="7200" b="1" dirty="0"/>
          </a:p>
          <a:p>
            <a:pPr marL="342891" indent="-342891" algn="l">
              <a:buFont typeface="Wingdings" panose="05000000000000000000" pitchFamily="2" charset="2"/>
              <a:buChar char="Ø"/>
            </a:pPr>
            <a:r>
              <a:rPr lang="en-US" sz="7200" dirty="0"/>
              <a:t>Download and unzip Maven</a:t>
            </a:r>
          </a:p>
          <a:p>
            <a:pPr marL="342891" indent="-342891" algn="l">
              <a:buFont typeface="Wingdings" panose="05000000000000000000" pitchFamily="2" charset="2"/>
              <a:buChar char="Ø"/>
            </a:pPr>
            <a:r>
              <a:rPr lang="en-US" sz="7200" dirty="0"/>
              <a:t>Set the M2_HOME environment variable to point to the directory you unzipped Maven </a:t>
            </a:r>
          </a:p>
          <a:p>
            <a:pPr marL="342891" indent="-342891" algn="l">
              <a:buFont typeface="Wingdings" panose="05000000000000000000" pitchFamily="2" charset="2"/>
              <a:buChar char="Ø"/>
            </a:pPr>
            <a:r>
              <a:rPr lang="en-US" sz="7200" dirty="0"/>
              <a:t>Set the M2 environment variable to point to M2_HOME/bin (%M2_HOME%\bin on Windows, $M2_HOME/bin on </a:t>
            </a:r>
            <a:r>
              <a:rPr lang="en-US" sz="7200" dirty="0" err="1"/>
              <a:t>unix</a:t>
            </a:r>
            <a:r>
              <a:rPr lang="en-US" sz="7200" dirty="0"/>
              <a:t>)</a:t>
            </a:r>
          </a:p>
          <a:p>
            <a:pPr marL="342891" indent="-342891" algn="l">
              <a:buFont typeface="Wingdings" panose="05000000000000000000" pitchFamily="2" charset="2"/>
              <a:buChar char="Ø"/>
            </a:pPr>
            <a:r>
              <a:rPr lang="en-US" sz="7200" dirty="0"/>
              <a:t>Add M2 to the PATH environment variable (%M2% on Windows, $M2 on </a:t>
            </a:r>
            <a:r>
              <a:rPr lang="en-US" sz="7200" dirty="0" err="1"/>
              <a:t>unix</a:t>
            </a:r>
            <a:r>
              <a:rPr lang="en-US" sz="7200" dirty="0"/>
              <a:t>)</a:t>
            </a:r>
          </a:p>
          <a:p>
            <a:pPr marL="342891" indent="-342891" algn="l">
              <a:buFont typeface="Wingdings" panose="05000000000000000000" pitchFamily="2" charset="2"/>
              <a:buChar char="Ø"/>
            </a:pPr>
            <a:r>
              <a:rPr lang="en-US" sz="7200" dirty="0"/>
              <a:t>Open a command prompt and type '</a:t>
            </a:r>
            <a:r>
              <a:rPr lang="en-US" sz="7200" dirty="0" err="1"/>
              <a:t>mvn</a:t>
            </a:r>
            <a:r>
              <a:rPr lang="en-US" sz="7200" dirty="0"/>
              <a:t>' (without quotes) and press enter</a:t>
            </a:r>
          </a:p>
          <a:p>
            <a:pPr marL="342891" indent="-342891" algn="l">
              <a:buFont typeface="Wingdings" panose="05000000000000000000" pitchFamily="2" charset="2"/>
              <a:buChar char="Ø"/>
            </a:pPr>
            <a:r>
              <a:rPr lang="en-US" sz="7200" dirty="0"/>
              <a:t>After typing in the '</a:t>
            </a:r>
            <a:r>
              <a:rPr lang="en-US" sz="7200" dirty="0" err="1"/>
              <a:t>mvn</a:t>
            </a:r>
            <a:r>
              <a:rPr lang="en-US" sz="7200" dirty="0"/>
              <a:t>' command you should be able to see a Maven error written to the command prompt. Don't worry about the error. It is expected because you haven't yet any POM file to pass to Maven. But the fact that you get a Maven error means that Maven is now installed</a:t>
            </a:r>
          </a:p>
          <a:p>
            <a:endParaRPr lang="en-US" dirty="0"/>
          </a:p>
        </p:txBody>
      </p:sp>
      <p:sp>
        <p:nvSpPr>
          <p:cNvPr id="4" name="Rounded Rectangle 3"/>
          <p:cNvSpPr/>
          <p:nvPr/>
        </p:nvSpPr>
        <p:spPr>
          <a:xfrm>
            <a:off x="934948" y="5075439"/>
            <a:ext cx="10058400" cy="729463"/>
          </a:xfrm>
          <a:prstGeom prst="round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p:cNvSpPr txBox="1"/>
          <p:nvPr/>
        </p:nvSpPr>
        <p:spPr>
          <a:xfrm>
            <a:off x="1047966" y="5065162"/>
            <a:ext cx="10089223" cy="923330"/>
          </a:xfrm>
          <a:prstGeom prst="rect">
            <a:avLst/>
          </a:prstGeom>
          <a:noFill/>
        </p:spPr>
        <p:txBody>
          <a:bodyPr wrap="square" rtlCol="0">
            <a:spAutoFit/>
          </a:bodyPr>
          <a:lstStyle/>
          <a:p>
            <a:r>
              <a:rPr lang="en-US" dirty="0">
                <a:solidFill>
                  <a:schemeClr val="bg1"/>
                </a:solidFill>
              </a:rPr>
              <a:t>Note: Maven uses Java when executing, so you need Java installed to. Maven needs a Java version 1.5 or later</a:t>
            </a:r>
          </a:p>
          <a:p>
            <a:endParaRPr lang="en-US" dirty="0"/>
          </a:p>
        </p:txBody>
      </p:sp>
    </p:spTree>
    <p:extLst>
      <p:ext uri="{BB962C8B-B14F-4D97-AF65-F5344CB8AC3E}">
        <p14:creationId xmlns:p14="http://schemas.microsoft.com/office/powerpoint/2010/main" val="165940643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5152" y="912100"/>
            <a:ext cx="6354368" cy="3416320"/>
          </a:xfrm>
          <a:prstGeom prst="rect">
            <a:avLst/>
          </a:prstGeom>
        </p:spPr>
        <p:txBody>
          <a:bodyPr wrap="none">
            <a:spAutoFit/>
          </a:bodyPr>
          <a:lstStyle/>
          <a:p>
            <a:r>
              <a:rPr lang="en-US" dirty="0" smtClean="0"/>
              <a:t>Commands:-</a:t>
            </a:r>
          </a:p>
          <a:p>
            <a:endParaRPr lang="en-US" dirty="0" smtClean="0"/>
          </a:p>
          <a:p>
            <a:r>
              <a:rPr lang="en-US" dirty="0"/>
              <a:t>$ java -version</a:t>
            </a:r>
            <a:endParaRPr lang="en-US" dirty="0" smtClean="0"/>
          </a:p>
          <a:p>
            <a:r>
              <a:rPr lang="en-US" dirty="0" smtClean="0"/>
              <a:t>export </a:t>
            </a:r>
            <a:r>
              <a:rPr lang="en-US" dirty="0"/>
              <a:t>JAVA_HOME=/</a:t>
            </a:r>
            <a:r>
              <a:rPr lang="en-US" dirty="0" err="1"/>
              <a:t>usr</a:t>
            </a:r>
            <a:r>
              <a:rPr lang="en-US" dirty="0"/>
              <a:t>/local/java-current </a:t>
            </a:r>
            <a:endParaRPr lang="en-US" dirty="0" smtClean="0"/>
          </a:p>
          <a:p>
            <a:r>
              <a:rPr lang="en-US" dirty="0"/>
              <a:t>export PATH=$PATH:$JAVA_HOME/bin/ </a:t>
            </a:r>
            <a:endParaRPr lang="en-US" dirty="0" smtClean="0"/>
          </a:p>
          <a:p>
            <a:endParaRPr lang="en-US" dirty="0" smtClean="0"/>
          </a:p>
          <a:p>
            <a:endParaRPr lang="en-US" dirty="0"/>
          </a:p>
          <a:p>
            <a:r>
              <a:rPr lang="en-US" dirty="0" smtClean="0"/>
              <a:t>$</a:t>
            </a:r>
            <a:r>
              <a:rPr lang="en-US" dirty="0" err="1" smtClean="0"/>
              <a:t>mvn</a:t>
            </a:r>
            <a:r>
              <a:rPr lang="en-US" dirty="0" smtClean="0"/>
              <a:t> --version</a:t>
            </a:r>
            <a:endParaRPr lang="en-US" dirty="0"/>
          </a:p>
          <a:p>
            <a:r>
              <a:rPr lang="en-US" dirty="0"/>
              <a:t>export M2_HOME=/</a:t>
            </a:r>
            <a:r>
              <a:rPr lang="en-US" dirty="0" err="1"/>
              <a:t>usr</a:t>
            </a:r>
            <a:r>
              <a:rPr lang="en-US" dirty="0"/>
              <a:t>/local/apache-maven/apache-maven3.3.1 </a:t>
            </a:r>
            <a:endParaRPr lang="en-US" dirty="0" smtClean="0"/>
          </a:p>
          <a:p>
            <a:r>
              <a:rPr lang="en-US" dirty="0" smtClean="0"/>
              <a:t>export </a:t>
            </a:r>
            <a:r>
              <a:rPr lang="en-US" dirty="0"/>
              <a:t>M2=$M2_HOME/bin </a:t>
            </a:r>
            <a:endParaRPr lang="en-US" dirty="0" smtClean="0"/>
          </a:p>
          <a:p>
            <a:r>
              <a:rPr lang="en-US" dirty="0"/>
              <a:t>export MAVEN_OPTS=-Xms256m -Xmx512m</a:t>
            </a:r>
          </a:p>
          <a:p>
            <a:endParaRPr lang="en-US" dirty="0"/>
          </a:p>
        </p:txBody>
      </p:sp>
    </p:spTree>
    <p:extLst>
      <p:ext uri="{BB962C8B-B14F-4D97-AF65-F5344CB8AC3E}">
        <p14:creationId xmlns:p14="http://schemas.microsoft.com/office/powerpoint/2010/main" val="124646337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Maven Overview - Core Concepts</a:t>
            </a:r>
            <a:br>
              <a:rPr lang="en-US" b="1" dirty="0" smtClean="0"/>
            </a:br>
            <a:endParaRPr lang="en-US" dirty="0"/>
          </a:p>
        </p:txBody>
      </p:sp>
      <p:pic>
        <p:nvPicPr>
          <p:cNvPr id="1026" name="Picture 2" descr="Overview of Maven core concep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0853" y="1232899"/>
            <a:ext cx="8578921" cy="5065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0858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0836"/>
            <a:ext cx="10515600" cy="5396127"/>
          </a:xfrm>
        </p:spPr>
        <p:txBody>
          <a:bodyPr>
            <a:normAutofit fontScale="77500" lnSpcReduction="20000"/>
          </a:bodyPr>
          <a:lstStyle/>
          <a:p>
            <a:pPr marL="0" indent="0">
              <a:buNone/>
            </a:pPr>
            <a:r>
              <a:rPr lang="en-US" dirty="0"/>
              <a:t>POM Example </a:t>
            </a:r>
            <a:r>
              <a:rPr lang="en-US" dirty="0" smtClean="0"/>
              <a:t>:- </a:t>
            </a:r>
          </a:p>
          <a:p>
            <a:pPr marL="0" indent="0">
              <a:buNone/>
            </a:pPr>
            <a:endParaRPr lang="en-US" dirty="0"/>
          </a:p>
          <a:p>
            <a:pPr marL="0" indent="0">
              <a:buNone/>
            </a:pPr>
            <a:r>
              <a:rPr lang="en-US" sz="1700" dirty="0"/>
              <a:t>&lt;project </a:t>
            </a:r>
            <a:r>
              <a:rPr lang="en-US" sz="1700" dirty="0" err="1"/>
              <a:t>xmlns</a:t>
            </a:r>
            <a:r>
              <a:rPr lang="en-US" sz="1700" dirty="0"/>
              <a:t>="http://maven.apache.org/POM/4.0.0" </a:t>
            </a:r>
          </a:p>
          <a:p>
            <a:pPr marL="0" indent="0">
              <a:buNone/>
            </a:pPr>
            <a:r>
              <a:rPr lang="en-US" sz="1700" dirty="0"/>
              <a:t>   </a:t>
            </a:r>
            <a:r>
              <a:rPr lang="en-US" sz="1700" dirty="0" err="1"/>
              <a:t>xmlns:xsi</a:t>
            </a:r>
            <a:r>
              <a:rPr lang="en-US" sz="1700" dirty="0"/>
              <a:t>="http://www.w3.org/2001/XMLSchema-instance" </a:t>
            </a:r>
          </a:p>
          <a:p>
            <a:pPr marL="0" indent="0">
              <a:buNone/>
            </a:pPr>
            <a:r>
              <a:rPr lang="en-US" sz="1700" dirty="0"/>
              <a:t>   </a:t>
            </a:r>
            <a:r>
              <a:rPr lang="en-US" sz="1700" dirty="0" err="1"/>
              <a:t>xsi:schemaLocation</a:t>
            </a:r>
            <a:r>
              <a:rPr lang="en-US" sz="1700" dirty="0"/>
              <a:t>="http://maven.apache.org/POM/4.0.0 </a:t>
            </a:r>
          </a:p>
          <a:p>
            <a:pPr marL="0" indent="0">
              <a:buNone/>
            </a:pPr>
            <a:r>
              <a:rPr lang="en-US" sz="1700" dirty="0"/>
              <a:t>   http://maven.apache.org/xsd/maven-4.0.0.xsd"&gt; </a:t>
            </a:r>
          </a:p>
          <a:p>
            <a:pPr marL="0" indent="0">
              <a:buNone/>
            </a:pPr>
            <a:r>
              <a:rPr lang="en-US" sz="1700" dirty="0"/>
              <a:t>   &lt;</a:t>
            </a:r>
            <a:r>
              <a:rPr lang="en-US" sz="1700" dirty="0" err="1"/>
              <a:t>modelVersion</a:t>
            </a:r>
            <a:r>
              <a:rPr lang="en-US" sz="1700" dirty="0"/>
              <a:t>&gt;4.0.0&lt;/</a:t>
            </a:r>
            <a:r>
              <a:rPr lang="en-US" sz="1700" dirty="0" err="1"/>
              <a:t>modelVersion</a:t>
            </a:r>
            <a:r>
              <a:rPr lang="en-US" sz="1700" dirty="0"/>
              <a:t>&gt;  </a:t>
            </a:r>
          </a:p>
          <a:p>
            <a:pPr marL="0" indent="0">
              <a:buNone/>
            </a:pPr>
            <a:r>
              <a:rPr lang="en-US" sz="1700" dirty="0"/>
              <a:t>   &lt;</a:t>
            </a:r>
            <a:r>
              <a:rPr lang="en-US" sz="1700" dirty="0" err="1"/>
              <a:t>groupId</a:t>
            </a:r>
            <a:r>
              <a:rPr lang="en-US" sz="1700" dirty="0"/>
              <a:t>&gt;</a:t>
            </a:r>
            <a:r>
              <a:rPr lang="en-US" sz="1700" dirty="0" err="1"/>
              <a:t>com.companyname.project</a:t>
            </a:r>
            <a:r>
              <a:rPr lang="en-US" sz="1700" dirty="0"/>
              <a:t>-group&lt;/</a:t>
            </a:r>
            <a:r>
              <a:rPr lang="en-US" sz="1700" dirty="0" err="1"/>
              <a:t>groupId</a:t>
            </a:r>
            <a:r>
              <a:rPr lang="en-US" sz="1700" dirty="0"/>
              <a:t>&gt; </a:t>
            </a:r>
          </a:p>
          <a:p>
            <a:pPr marL="0" indent="0">
              <a:buNone/>
            </a:pPr>
            <a:r>
              <a:rPr lang="en-US" sz="1700" dirty="0"/>
              <a:t>   &lt;</a:t>
            </a:r>
            <a:r>
              <a:rPr lang="en-US" sz="1700" dirty="0" err="1"/>
              <a:t>artifactId</a:t>
            </a:r>
            <a:r>
              <a:rPr lang="en-US" sz="1700" dirty="0"/>
              <a:t>&gt;project&lt;/</a:t>
            </a:r>
            <a:r>
              <a:rPr lang="en-US" sz="1700" dirty="0" err="1"/>
              <a:t>artifactId</a:t>
            </a:r>
            <a:r>
              <a:rPr lang="en-US" sz="1700" dirty="0"/>
              <a:t>&gt; </a:t>
            </a:r>
          </a:p>
          <a:p>
            <a:pPr marL="0" indent="0">
              <a:buNone/>
            </a:pPr>
            <a:r>
              <a:rPr lang="en-US" sz="1700" dirty="0"/>
              <a:t>   &lt;version&gt;1.0&lt;/version&gt; </a:t>
            </a:r>
            <a:r>
              <a:rPr lang="en-US" sz="1700" dirty="0" smtClean="0"/>
              <a:t>  </a:t>
            </a:r>
            <a:endParaRPr lang="en-US" sz="1700" dirty="0"/>
          </a:p>
          <a:p>
            <a:pPr marL="0" indent="0">
              <a:buNone/>
            </a:pPr>
            <a:r>
              <a:rPr lang="en-US" sz="1700" dirty="0"/>
              <a:t>&lt;/project&gt; </a:t>
            </a:r>
            <a:endParaRPr lang="en-US" sz="1700" dirty="0" smtClean="0"/>
          </a:p>
          <a:p>
            <a:pPr marL="0" indent="0">
              <a:buNone/>
            </a:pPr>
            <a:endParaRPr lang="en-US" sz="1700" dirty="0"/>
          </a:p>
          <a:p>
            <a:pPr marL="0" indent="0">
              <a:buNone/>
            </a:pPr>
            <a:r>
              <a:rPr lang="en-US" sz="2400" dirty="0"/>
              <a:t>It should be noted that there should be a single POM file for each project</a:t>
            </a:r>
            <a:r>
              <a:rPr lang="en-US" sz="2400" dirty="0" smtClean="0"/>
              <a:t>.</a:t>
            </a:r>
          </a:p>
          <a:p>
            <a:pPr marL="0" indent="0">
              <a:buNone/>
            </a:pPr>
            <a:endParaRPr lang="en-US" sz="2400" dirty="0"/>
          </a:p>
          <a:p>
            <a:pPr marL="0" indent="0">
              <a:buNone/>
            </a:pPr>
            <a:r>
              <a:rPr lang="en-US" sz="2400" u="sng" dirty="0" smtClean="0"/>
              <a:t>SUPER POM:</a:t>
            </a:r>
            <a:endParaRPr lang="en-US" sz="2400" u="sng" dirty="0"/>
          </a:p>
          <a:p>
            <a:pPr marL="0" indent="0">
              <a:buNone/>
            </a:pPr>
            <a:r>
              <a:rPr lang="en-US" sz="2400" dirty="0"/>
              <a:t>The Super POM is Maven’s default POM. All POMs inherit from a parent or default (despite explicitly defined or not). This base POM is known as the Super POM, and contains values inherited by default. </a:t>
            </a:r>
            <a:endParaRPr lang="en-US" sz="2400" dirty="0" smtClean="0"/>
          </a:p>
          <a:p>
            <a:pPr marL="0" indent="0">
              <a:buNone/>
            </a:pPr>
            <a:r>
              <a:rPr lang="en-US" sz="2400" dirty="0" smtClean="0"/>
              <a:t>Command :- </a:t>
            </a:r>
            <a:r>
              <a:rPr lang="en-US" sz="2400" dirty="0" err="1" smtClean="0"/>
              <a:t>mvn</a:t>
            </a:r>
            <a:r>
              <a:rPr lang="en-US" sz="2400" dirty="0" smtClean="0"/>
              <a:t> </a:t>
            </a:r>
            <a:r>
              <a:rPr lang="en-US" sz="2400" dirty="0" err="1"/>
              <a:t>help:effective-pom</a:t>
            </a:r>
            <a:r>
              <a:rPr lang="en-US" sz="2400" dirty="0"/>
              <a:t> </a:t>
            </a:r>
          </a:p>
        </p:txBody>
      </p:sp>
    </p:spTree>
    <p:extLst>
      <p:ext uri="{BB962C8B-B14F-4D97-AF65-F5344CB8AC3E}">
        <p14:creationId xmlns:p14="http://schemas.microsoft.com/office/powerpoint/2010/main" val="377307080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592"/>
            <a:ext cx="10515600" cy="1325563"/>
          </a:xfrm>
        </p:spPr>
        <p:txBody>
          <a:bodyPr/>
          <a:lstStyle/>
          <a:p>
            <a:r>
              <a:rPr lang="en-US" b="1" dirty="0" smtClean="0"/>
              <a:t>Maven Settings File</a:t>
            </a:r>
            <a:br>
              <a:rPr lang="en-US" b="1" dirty="0" smtClean="0"/>
            </a:br>
            <a:endParaRPr lang="en-US" dirty="0"/>
          </a:p>
        </p:txBody>
      </p:sp>
      <p:sp>
        <p:nvSpPr>
          <p:cNvPr id="4" name="Rectangle 1"/>
          <p:cNvSpPr>
            <a:spLocks noGrp="1" noChangeArrowheads="1"/>
          </p:cNvSpPr>
          <p:nvPr>
            <p:ph idx="1"/>
          </p:nvPr>
        </p:nvSpPr>
        <p:spPr bwMode="auto">
          <a:xfrm>
            <a:off x="776556" y="1259651"/>
            <a:ext cx="11353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800" dirty="0"/>
              <a:t>Maven has two settings files. In the settings files, you can configure settings for Maven across all Maven POM files. For instance, you can configure: </a:t>
            </a:r>
          </a:p>
          <a:p>
            <a:pPr marL="0" indent="0" eaLnBrk="0" fontAlgn="base" hangingPunct="0">
              <a:lnSpc>
                <a:spcPct val="100000"/>
              </a:lnSpc>
              <a:spcBef>
                <a:spcPct val="0"/>
              </a:spcBef>
              <a:spcAft>
                <a:spcPct val="0"/>
              </a:spcAft>
              <a:buNone/>
            </a:pPr>
            <a:endParaRPr lang="en-US" altLang="en-US" sz="1800" dirty="0"/>
          </a:p>
          <a:p>
            <a:pPr lvl="1" eaLnBrk="0" fontAlgn="base" hangingPunct="0">
              <a:lnSpc>
                <a:spcPct val="100000"/>
              </a:lnSpc>
              <a:spcBef>
                <a:spcPct val="0"/>
              </a:spcBef>
              <a:spcAft>
                <a:spcPct val="0"/>
              </a:spcAft>
              <a:buFont typeface="Wingdings" panose="05000000000000000000" pitchFamily="2" charset="2"/>
              <a:buChar char="Ø"/>
            </a:pPr>
            <a:r>
              <a:rPr lang="en-US" altLang="en-US" sz="1600" dirty="0"/>
              <a:t>Location of local repository </a:t>
            </a:r>
          </a:p>
          <a:p>
            <a:pPr lvl="1" eaLnBrk="0" fontAlgn="base" hangingPunct="0">
              <a:lnSpc>
                <a:spcPct val="100000"/>
              </a:lnSpc>
              <a:spcBef>
                <a:spcPct val="0"/>
              </a:spcBef>
              <a:spcAft>
                <a:spcPct val="0"/>
              </a:spcAft>
              <a:buFont typeface="Wingdings" panose="05000000000000000000" pitchFamily="2" charset="2"/>
              <a:buChar char="Ø"/>
            </a:pPr>
            <a:r>
              <a:rPr lang="en-US" altLang="en-US" sz="1600" dirty="0"/>
              <a:t>Active build profile </a:t>
            </a:r>
          </a:p>
          <a:p>
            <a:pPr marL="0" indent="0" eaLnBrk="0" fontAlgn="base" hangingPunct="0">
              <a:lnSpc>
                <a:spcPct val="100000"/>
              </a:lnSpc>
              <a:spcBef>
                <a:spcPct val="0"/>
              </a:spcBef>
              <a:spcAft>
                <a:spcPct val="0"/>
              </a:spcAft>
              <a:buNone/>
            </a:pPr>
            <a:endParaRPr lang="en-US" altLang="en-US" sz="1800" dirty="0"/>
          </a:p>
          <a:p>
            <a:pPr marL="0" indent="0" eaLnBrk="0" fontAlgn="base" hangingPunct="0">
              <a:lnSpc>
                <a:spcPct val="100000"/>
              </a:lnSpc>
              <a:spcBef>
                <a:spcPct val="0"/>
              </a:spcBef>
              <a:spcAft>
                <a:spcPct val="0"/>
              </a:spcAft>
              <a:buNone/>
            </a:pPr>
            <a:r>
              <a:rPr lang="en-US" altLang="en-US" sz="1800" dirty="0"/>
              <a:t>The settings files are called settings.xml. The two settings files are located at</a:t>
            </a:r>
            <a:r>
              <a:rPr lang="en-US" altLang="en-US" sz="900" dirty="0"/>
              <a:t>: </a:t>
            </a:r>
          </a:p>
          <a:p>
            <a:pPr marL="0" indent="0" eaLnBrk="0" fontAlgn="base" hangingPunct="0">
              <a:lnSpc>
                <a:spcPct val="100000"/>
              </a:lnSpc>
              <a:spcBef>
                <a:spcPct val="0"/>
              </a:spcBef>
              <a:spcAft>
                <a:spcPct val="0"/>
              </a:spcAft>
              <a:buNone/>
            </a:pPr>
            <a:endParaRPr lang="en-US" altLang="en-US" sz="1800" dirty="0"/>
          </a:p>
          <a:p>
            <a:pPr lvl="1" eaLnBrk="0" fontAlgn="base" hangingPunct="0">
              <a:lnSpc>
                <a:spcPct val="100000"/>
              </a:lnSpc>
              <a:spcBef>
                <a:spcPct val="0"/>
              </a:spcBef>
              <a:spcAft>
                <a:spcPct val="0"/>
              </a:spcAft>
              <a:buFont typeface="Wingdings" panose="05000000000000000000" pitchFamily="2" charset="2"/>
              <a:buChar char="Ø"/>
            </a:pPr>
            <a:r>
              <a:rPr lang="en-US" altLang="en-US" sz="1600" dirty="0"/>
              <a:t>The Maven installation directory: $M2_HOME/</a:t>
            </a:r>
            <a:r>
              <a:rPr lang="en-US" altLang="en-US" sz="1600" dirty="0" err="1"/>
              <a:t>conf</a:t>
            </a:r>
            <a:r>
              <a:rPr lang="en-US" altLang="en-US" sz="1600" dirty="0"/>
              <a:t>/settings.xml </a:t>
            </a:r>
          </a:p>
          <a:p>
            <a:pPr lvl="1" eaLnBrk="0" fontAlgn="base" hangingPunct="0">
              <a:lnSpc>
                <a:spcPct val="100000"/>
              </a:lnSpc>
              <a:spcBef>
                <a:spcPct val="0"/>
              </a:spcBef>
              <a:spcAft>
                <a:spcPct val="0"/>
              </a:spcAft>
              <a:buFont typeface="Wingdings" panose="05000000000000000000" pitchFamily="2" charset="2"/>
              <a:buChar char="Ø"/>
            </a:pPr>
            <a:r>
              <a:rPr lang="en-US" altLang="en-US" sz="1600" dirty="0"/>
              <a:t>The user's home directory: ${</a:t>
            </a:r>
            <a:r>
              <a:rPr lang="en-US" altLang="en-US" sz="1600" dirty="0" err="1"/>
              <a:t>user.home</a:t>
            </a:r>
            <a:r>
              <a:rPr lang="en-US" altLang="en-US" sz="1600" dirty="0"/>
              <a:t>}/.m2/settings.xml </a:t>
            </a:r>
          </a:p>
          <a:p>
            <a:pPr marL="457189" lvl="1" indent="0" eaLnBrk="0" fontAlgn="base" hangingPunct="0">
              <a:lnSpc>
                <a:spcPct val="100000"/>
              </a:lnSpc>
              <a:spcBef>
                <a:spcPct val="0"/>
              </a:spcBef>
              <a:spcAft>
                <a:spcPct val="0"/>
              </a:spcAft>
              <a:buNone/>
            </a:pPr>
            <a:endParaRPr lang="en-US" altLang="en-US" sz="1600" dirty="0"/>
          </a:p>
          <a:p>
            <a:pPr marL="457189" lvl="1" indent="0" eaLnBrk="0" fontAlgn="base" hangingPunct="0">
              <a:lnSpc>
                <a:spcPct val="100000"/>
              </a:lnSpc>
              <a:spcBef>
                <a:spcPct val="0"/>
              </a:spcBef>
              <a:spcAft>
                <a:spcPct val="0"/>
              </a:spcAft>
              <a:buNone/>
            </a:pPr>
            <a:endParaRPr lang="en-US" altLang="en-US" sz="1600" dirty="0"/>
          </a:p>
          <a:p>
            <a:pPr marL="0" indent="0" eaLnBrk="0" fontAlgn="base" hangingPunct="0">
              <a:lnSpc>
                <a:spcPct val="100000"/>
              </a:lnSpc>
              <a:spcBef>
                <a:spcPct val="0"/>
              </a:spcBef>
              <a:spcAft>
                <a:spcPct val="0"/>
              </a:spcAft>
              <a:buNone/>
            </a:pPr>
            <a:r>
              <a:rPr lang="en-US" altLang="en-US" sz="1800" dirty="0"/>
              <a:t>Both files are optional. If both files are present, the values in the user home settings file overrides the values in the Maven installation settings file. </a:t>
            </a:r>
          </a:p>
          <a:p>
            <a:pPr marL="0" indent="0" eaLnBrk="0" fontAlgn="base" hangingPunct="0">
              <a:lnSpc>
                <a:spcPct val="100000"/>
              </a:lnSpc>
              <a:spcBef>
                <a:spcPct val="0"/>
              </a:spcBef>
              <a:spcAft>
                <a:spcPct val="0"/>
              </a:spcAft>
              <a:buNone/>
            </a:pPr>
            <a:endParaRPr lang="en-US" altLang="en-US" sz="1800" dirty="0"/>
          </a:p>
          <a:p>
            <a:pPr marL="0" indent="0" eaLnBrk="0" fontAlgn="base" hangingPunct="0">
              <a:lnSpc>
                <a:spcPct val="100000"/>
              </a:lnSpc>
              <a:spcBef>
                <a:spcPct val="0"/>
              </a:spcBef>
              <a:spcAft>
                <a:spcPct val="0"/>
              </a:spcAft>
              <a:buNone/>
            </a:pPr>
            <a:r>
              <a:rPr lang="en-US" altLang="en-US" sz="1800" dirty="0"/>
              <a:t>You can read more about the Maven settings files in the </a:t>
            </a:r>
            <a:r>
              <a:rPr lang="en-US" altLang="en-US" sz="1800" dirty="0">
                <a:hlinkClick r:id="rId2"/>
              </a:rPr>
              <a:t>Maven Settings Reference</a:t>
            </a:r>
            <a:endParaRPr lang="en-US" altLang="en-US" sz="1800" dirty="0"/>
          </a:p>
        </p:txBody>
      </p:sp>
    </p:spTree>
    <p:extLst>
      <p:ext uri="{BB962C8B-B14F-4D97-AF65-F5344CB8AC3E}">
        <p14:creationId xmlns:p14="http://schemas.microsoft.com/office/powerpoint/2010/main" val="304123562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Dependencies</a:t>
            </a:r>
            <a:br>
              <a:rPr lang="en-US" b="1" dirty="0" smtClean="0"/>
            </a:br>
            <a:endParaRPr lang="en-US" dirty="0"/>
          </a:p>
        </p:txBody>
      </p:sp>
      <p:sp>
        <p:nvSpPr>
          <p:cNvPr id="3" name="Content Placeholder 2"/>
          <p:cNvSpPr>
            <a:spLocks noGrp="1"/>
          </p:cNvSpPr>
          <p:nvPr>
            <p:ph idx="1"/>
          </p:nvPr>
        </p:nvSpPr>
        <p:spPr>
          <a:xfrm>
            <a:off x="838200" y="1240000"/>
            <a:ext cx="10515600" cy="4351339"/>
          </a:xfrm>
        </p:spPr>
        <p:txBody>
          <a:bodyPr>
            <a:normAutofit fontScale="55000" lnSpcReduction="20000"/>
          </a:bodyPr>
          <a:lstStyle/>
          <a:p>
            <a:pPr marL="0" indent="0">
              <a:buNone/>
            </a:pPr>
            <a:r>
              <a:rPr lang="en-US" dirty="0" smtClean="0"/>
              <a:t>&lt;dependencies&gt;</a:t>
            </a:r>
          </a:p>
          <a:p>
            <a:pPr marL="0" indent="0">
              <a:buNone/>
            </a:pPr>
            <a:r>
              <a:rPr lang="en-US" dirty="0" smtClean="0"/>
              <a:t>        &lt;dependency&gt;</a:t>
            </a:r>
          </a:p>
          <a:p>
            <a:pPr marL="0" indent="0">
              <a:buNone/>
            </a:pPr>
            <a:r>
              <a:rPr lang="en-US" dirty="0" smtClean="0"/>
              <a:t>        &lt;</a:t>
            </a:r>
            <a:r>
              <a:rPr lang="en-US" dirty="0" err="1" smtClean="0"/>
              <a:t>groupId</a:t>
            </a:r>
            <a:r>
              <a:rPr lang="en-US" dirty="0" smtClean="0"/>
              <a:t>&gt;</a:t>
            </a:r>
            <a:r>
              <a:rPr lang="en-US" dirty="0" err="1" smtClean="0"/>
              <a:t>org.jsoup</a:t>
            </a:r>
            <a:r>
              <a:rPr lang="en-US" dirty="0" smtClean="0"/>
              <a:t>&lt;/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a:t>
            </a:r>
            <a:r>
              <a:rPr lang="en-US" dirty="0" err="1" smtClean="0"/>
              <a:t>jsoup</a:t>
            </a:r>
            <a:r>
              <a:rPr lang="en-US" dirty="0" smtClean="0"/>
              <a:t>&lt;/</a:t>
            </a:r>
            <a:r>
              <a:rPr lang="en-US" dirty="0" err="1" smtClean="0"/>
              <a:t>artifactId</a:t>
            </a:r>
            <a:r>
              <a:rPr lang="en-US" dirty="0" smtClean="0"/>
              <a:t>&gt;</a:t>
            </a:r>
          </a:p>
          <a:p>
            <a:pPr marL="0" indent="0">
              <a:buNone/>
            </a:pPr>
            <a:r>
              <a:rPr lang="en-US" dirty="0" smtClean="0"/>
              <a:t>        &lt;version&gt;1.7.1&lt;/version&gt;</a:t>
            </a:r>
          </a:p>
          <a:p>
            <a:pPr marL="0" indent="0">
              <a:buNone/>
            </a:pPr>
            <a:r>
              <a:rPr lang="en-US" dirty="0" smtClean="0"/>
              <a:t>        &lt;/dependency&gt;</a:t>
            </a:r>
          </a:p>
          <a:p>
            <a:pPr marL="0" indent="0">
              <a:buNone/>
            </a:pPr>
            <a:endParaRPr lang="en-US" dirty="0" smtClean="0"/>
          </a:p>
          <a:p>
            <a:pPr marL="0" indent="0">
              <a:buNone/>
            </a:pPr>
            <a:r>
              <a:rPr lang="en-US" dirty="0" smtClean="0"/>
              <a:t>        &lt;dependency&gt;</a:t>
            </a:r>
          </a:p>
          <a:p>
            <a:pPr marL="0" indent="0">
              <a:buNone/>
            </a:pPr>
            <a:r>
              <a:rPr lang="en-US" dirty="0" smtClean="0"/>
              <a:t>        &lt;</a:t>
            </a:r>
            <a:r>
              <a:rPr lang="en-US" dirty="0" err="1" smtClean="0"/>
              <a:t>groupId</a:t>
            </a:r>
            <a:r>
              <a:rPr lang="en-US" dirty="0" smtClean="0"/>
              <a:t>&gt;</a:t>
            </a:r>
            <a:r>
              <a:rPr lang="en-US" dirty="0" err="1" smtClean="0"/>
              <a:t>junit</a:t>
            </a:r>
            <a:r>
              <a:rPr lang="en-US" dirty="0" smtClean="0"/>
              <a:t>&lt;/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a:t>
            </a:r>
            <a:r>
              <a:rPr lang="en-US" dirty="0" err="1" smtClean="0"/>
              <a:t>junit</a:t>
            </a:r>
            <a:r>
              <a:rPr lang="en-US" dirty="0" smtClean="0"/>
              <a:t>&lt;/</a:t>
            </a:r>
            <a:r>
              <a:rPr lang="en-US" dirty="0" err="1" smtClean="0"/>
              <a:t>artifactId</a:t>
            </a:r>
            <a:r>
              <a:rPr lang="en-US" dirty="0" smtClean="0"/>
              <a:t>&gt;</a:t>
            </a:r>
          </a:p>
          <a:p>
            <a:pPr marL="0" indent="0">
              <a:buNone/>
            </a:pPr>
            <a:r>
              <a:rPr lang="en-US" dirty="0" smtClean="0"/>
              <a:t>        &lt;version&gt;4.8.1&lt;/version&gt;</a:t>
            </a:r>
          </a:p>
          <a:p>
            <a:pPr marL="0" indent="0">
              <a:buNone/>
            </a:pPr>
            <a:r>
              <a:rPr lang="en-US" dirty="0" smtClean="0"/>
              <a:t>        &lt;scope&gt;test&lt;/scope&gt;</a:t>
            </a:r>
          </a:p>
          <a:p>
            <a:pPr marL="0" indent="0">
              <a:buNone/>
            </a:pPr>
            <a:r>
              <a:rPr lang="en-US" dirty="0" smtClean="0"/>
              <a:t>        &lt;/dependency&gt;</a:t>
            </a:r>
          </a:p>
          <a:p>
            <a:pPr marL="0" indent="0">
              <a:buNone/>
            </a:pPr>
            <a:endParaRPr lang="en-US" dirty="0" smtClean="0"/>
          </a:p>
          <a:p>
            <a:pPr marL="0" indent="0">
              <a:buNone/>
            </a:pPr>
            <a:r>
              <a:rPr lang="en-US" dirty="0" smtClean="0"/>
              <a:t>        &lt;/dependencies&gt;</a:t>
            </a:r>
            <a:endParaRPr lang="en-US" dirty="0"/>
          </a:p>
        </p:txBody>
      </p:sp>
    </p:spTree>
    <p:extLst>
      <p:ext uri="{BB962C8B-B14F-4D97-AF65-F5344CB8AC3E}">
        <p14:creationId xmlns:p14="http://schemas.microsoft.com/office/powerpoint/2010/main" val="318430063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920"/>
            <a:ext cx="10515600" cy="1325563"/>
          </a:xfrm>
        </p:spPr>
        <p:txBody>
          <a:bodyPr/>
          <a:lstStyle/>
          <a:p>
            <a:r>
              <a:rPr lang="en-US" dirty="0" smtClean="0"/>
              <a:t>External Dependencies</a:t>
            </a:r>
            <a:endParaRPr lang="en-US" dirty="0"/>
          </a:p>
        </p:txBody>
      </p:sp>
      <p:sp>
        <p:nvSpPr>
          <p:cNvPr id="3" name="Content Placeholder 2"/>
          <p:cNvSpPr>
            <a:spLocks noGrp="1"/>
          </p:cNvSpPr>
          <p:nvPr>
            <p:ph idx="1"/>
          </p:nvPr>
        </p:nvSpPr>
        <p:spPr>
          <a:xfrm>
            <a:off x="838200" y="1424933"/>
            <a:ext cx="10515600" cy="4351339"/>
          </a:xfrm>
        </p:spPr>
        <p:txBody>
          <a:bodyPr>
            <a:normAutofit/>
          </a:bodyPr>
          <a:lstStyle/>
          <a:p>
            <a:pPr marL="0" indent="0">
              <a:lnSpc>
                <a:spcPct val="150000"/>
              </a:lnSpc>
              <a:buNone/>
            </a:pPr>
            <a:r>
              <a:rPr lang="en-US" sz="2000" dirty="0"/>
              <a:t>&lt;dependency&gt;</a:t>
            </a:r>
          </a:p>
          <a:p>
            <a:pPr marL="0" indent="0">
              <a:lnSpc>
                <a:spcPct val="150000"/>
              </a:lnSpc>
              <a:buNone/>
            </a:pPr>
            <a:r>
              <a:rPr lang="en-US" sz="2000" dirty="0"/>
              <a:t>  &lt;</a:t>
            </a:r>
            <a:r>
              <a:rPr lang="en-US" sz="2000" dirty="0" err="1"/>
              <a:t>groupId</a:t>
            </a:r>
            <a:r>
              <a:rPr lang="en-US" sz="2000" dirty="0"/>
              <a:t>&gt;</a:t>
            </a:r>
            <a:r>
              <a:rPr lang="en-US" sz="2000" dirty="0" err="1"/>
              <a:t>mydependency</a:t>
            </a:r>
            <a:r>
              <a:rPr lang="en-US" sz="2000" dirty="0"/>
              <a:t>&lt;/</a:t>
            </a:r>
            <a:r>
              <a:rPr lang="en-US" sz="2000" dirty="0" err="1"/>
              <a:t>groupId</a:t>
            </a:r>
            <a:r>
              <a:rPr lang="en-US" sz="2000" dirty="0"/>
              <a:t>&gt;</a:t>
            </a:r>
          </a:p>
          <a:p>
            <a:pPr marL="0" indent="0">
              <a:lnSpc>
                <a:spcPct val="150000"/>
              </a:lnSpc>
              <a:buNone/>
            </a:pPr>
            <a:r>
              <a:rPr lang="en-US" sz="2000" dirty="0"/>
              <a:t>  &lt;</a:t>
            </a:r>
            <a:r>
              <a:rPr lang="en-US" sz="2000" dirty="0" err="1"/>
              <a:t>artifactId</a:t>
            </a:r>
            <a:r>
              <a:rPr lang="en-US" sz="2000" dirty="0"/>
              <a:t>&gt;</a:t>
            </a:r>
            <a:r>
              <a:rPr lang="en-US" sz="2000" dirty="0" err="1"/>
              <a:t>mydependency</a:t>
            </a:r>
            <a:r>
              <a:rPr lang="en-US" sz="2000" dirty="0"/>
              <a:t>&lt;/</a:t>
            </a:r>
            <a:r>
              <a:rPr lang="en-US" sz="2000" dirty="0" err="1"/>
              <a:t>artifactId</a:t>
            </a:r>
            <a:r>
              <a:rPr lang="en-US" sz="2000" dirty="0"/>
              <a:t>&gt;</a:t>
            </a:r>
          </a:p>
          <a:p>
            <a:pPr marL="0" indent="0">
              <a:lnSpc>
                <a:spcPct val="150000"/>
              </a:lnSpc>
              <a:buNone/>
            </a:pPr>
            <a:r>
              <a:rPr lang="en-US" sz="2000" dirty="0"/>
              <a:t>  &lt;scope&gt;system&lt;/scope&gt;</a:t>
            </a:r>
          </a:p>
          <a:p>
            <a:pPr marL="0" indent="0">
              <a:lnSpc>
                <a:spcPct val="150000"/>
              </a:lnSpc>
              <a:buNone/>
            </a:pPr>
            <a:r>
              <a:rPr lang="en-US" sz="2000" dirty="0"/>
              <a:t>  &lt;version&gt;1.0&lt;/version&gt;</a:t>
            </a:r>
          </a:p>
          <a:p>
            <a:pPr marL="0" indent="0">
              <a:lnSpc>
                <a:spcPct val="150000"/>
              </a:lnSpc>
              <a:buNone/>
            </a:pPr>
            <a:r>
              <a:rPr lang="en-US" sz="2000" dirty="0"/>
              <a:t>  &lt;</a:t>
            </a:r>
            <a:r>
              <a:rPr lang="en-US" sz="2000" dirty="0" err="1"/>
              <a:t>systemPath</a:t>
            </a:r>
            <a:r>
              <a:rPr lang="en-US" sz="2000" dirty="0"/>
              <a:t>&gt;${</a:t>
            </a:r>
            <a:r>
              <a:rPr lang="en-US" sz="2000" dirty="0" err="1"/>
              <a:t>basedir</a:t>
            </a:r>
            <a:r>
              <a:rPr lang="en-US" sz="2000" dirty="0"/>
              <a:t>}\war\WEB-INF\lib\mydependency.jar&lt;/</a:t>
            </a:r>
            <a:r>
              <a:rPr lang="en-US" sz="2000" dirty="0" err="1"/>
              <a:t>systemPath</a:t>
            </a:r>
            <a:r>
              <a:rPr lang="en-US" sz="2000" dirty="0"/>
              <a:t>&gt;</a:t>
            </a:r>
          </a:p>
          <a:p>
            <a:pPr marL="0" indent="0">
              <a:lnSpc>
                <a:spcPct val="150000"/>
              </a:lnSpc>
              <a:buNone/>
            </a:pPr>
            <a:r>
              <a:rPr lang="en-US" sz="2000" dirty="0"/>
              <a:t>&lt;/dependency&gt;</a:t>
            </a:r>
          </a:p>
        </p:txBody>
      </p:sp>
    </p:spTree>
    <p:extLst>
      <p:ext uri="{BB962C8B-B14F-4D97-AF65-F5344CB8AC3E}">
        <p14:creationId xmlns:p14="http://schemas.microsoft.com/office/powerpoint/2010/main" val="166236077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6011</TotalTime>
  <Words>1512</Words>
  <Application>Microsoft Office PowerPoint</Application>
  <PresentationFormat>Widescreen</PresentationFormat>
  <Paragraphs>251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MAVEN</vt:lpstr>
      <vt:lpstr>MAVEN</vt:lpstr>
      <vt:lpstr>Maven Installation</vt:lpstr>
      <vt:lpstr>PowerPoint Presentation</vt:lpstr>
      <vt:lpstr>Maven Overview - Core Concepts </vt:lpstr>
      <vt:lpstr>PowerPoint Presentation</vt:lpstr>
      <vt:lpstr>Maven Settings File </vt:lpstr>
      <vt:lpstr>Project Dependencies </vt:lpstr>
      <vt:lpstr>External Dependencies</vt:lpstr>
      <vt:lpstr>Snapshot Dependencies</vt:lpstr>
      <vt:lpstr>Maven Repositories</vt:lpstr>
      <vt:lpstr>Maven repository types and location</vt:lpstr>
      <vt:lpstr>Local Repository</vt:lpstr>
      <vt:lpstr>Central Repository</vt:lpstr>
      <vt:lpstr>Remote Repository</vt:lpstr>
      <vt:lpstr>Remote Repository ( Continued)</vt:lpstr>
      <vt:lpstr>Project creation using maven archetype</vt:lpstr>
      <vt:lpstr>Maven Archetype Example</vt:lpstr>
      <vt:lpstr>Maven Plugins(in detail)</vt:lpstr>
      <vt:lpstr>Maven Plugins (Continued)</vt:lpstr>
      <vt:lpstr>Maven Plugins (Continued)</vt:lpstr>
      <vt:lpstr>Maven Plugins (Continued)</vt:lpstr>
      <vt:lpstr>Maven Plugins(Continued)</vt:lpstr>
      <vt:lpstr>Maven Plugins (Continued)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Installation</dc:title>
  <dc:creator>MINDTREE</dc:creator>
  <cp:lastModifiedBy>Mamatha Sravanur Prahlad</cp:lastModifiedBy>
  <cp:revision>41</cp:revision>
  <dcterms:created xsi:type="dcterms:W3CDTF">2015-05-01T06:42:37Z</dcterms:created>
  <dcterms:modified xsi:type="dcterms:W3CDTF">2016-05-03T06:15:43Z</dcterms:modified>
</cp:coreProperties>
</file>