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17"/>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8288000" cy="10287000"/>
  <p:notesSz cx="6858000" cy="9144000"/>
  <p:embeddedFontLst>
    <p:embeddedFont>
      <p:font typeface="Times New Roman Bold" charset="1" panose="02030802070405020303"/>
      <p:regular r:id="rId20"/>
    </p:embeddedFont>
    <p:embeddedFont>
      <p:font typeface="Trebuchet MS" charset="1" panose="020B0603020202020204"/>
      <p:regular r:id="rId21"/>
    </p:embeddedFont>
    <p:embeddedFont>
      <p:font typeface="TT Rounds Condensed" charset="1" panose="02000506030000020003"/>
      <p:regular r:id="rId22"/>
    </p:embeddedFont>
    <p:embeddedFont>
      <p:font typeface="Trebuchet MS Bold" charset="1" panose="020B0703020202020204"/>
      <p:regular r:id="rId23"/>
    </p:embeddedFont>
    <p:embeddedFont>
      <p:font typeface="Times New Roman" charset="1" panose="02030502070405020303"/>
      <p:regular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notesMasters/notesMaster1.xml" Type="http://schemas.openxmlformats.org/officeDocument/2006/relationships/notesMaster"/><Relationship Id="rId18" Target="theme/theme2.xml" Type="http://schemas.openxmlformats.org/officeDocument/2006/relationships/theme"/><Relationship Id="rId19" Target="notesSlides/notesSlide1.xml" Type="http://schemas.openxmlformats.org/officeDocument/2006/relationships/notesSlide"/><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notesSlide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3.png" Type="http://schemas.openxmlformats.org/officeDocument/2006/relationships/image"/><Relationship Id="rId5" Target="../media/image6.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6.png" Type="http://schemas.openxmlformats.org/officeDocument/2006/relationships/image"/><Relationship Id="rId8" Target="../media/image10.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3.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3.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jpe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jpeg" Type="http://schemas.openxmlformats.org/officeDocument/2006/relationships/image"/><Relationship Id="rId3" Target="../media/image3.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Freeform 22" id="22"/>
          <p:cNvSpPr/>
          <p:nvPr/>
        </p:nvSpPr>
        <p:spPr>
          <a:xfrm flipH="false" flipV="false" rot="0">
            <a:off x="1314448" y="1485900"/>
            <a:ext cx="2614612" cy="2000250"/>
          </a:xfrm>
          <a:custGeom>
            <a:avLst/>
            <a:gdLst/>
            <a:ahLst/>
            <a:cxnLst/>
            <a:rect r="r" b="b" t="t" l="l"/>
            <a:pathLst>
              <a:path h="2000250" w="2614612">
                <a:moveTo>
                  <a:pt x="0" y="0"/>
                </a:moveTo>
                <a:lnTo>
                  <a:pt x="2614613" y="0"/>
                </a:lnTo>
                <a:lnTo>
                  <a:pt x="2614613" y="2000250"/>
                </a:lnTo>
                <a:lnTo>
                  <a:pt x="0" y="200025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23" id="23"/>
          <p:cNvGrpSpPr/>
          <p:nvPr/>
        </p:nvGrpSpPr>
        <p:grpSpPr>
          <a:xfrm rot="0">
            <a:off x="5629275" y="1785938"/>
            <a:ext cx="2500312" cy="2157412"/>
            <a:chOff x="0" y="0"/>
            <a:chExt cx="3333750" cy="2876550"/>
          </a:xfrm>
        </p:grpSpPr>
        <p:sp>
          <p:nvSpPr>
            <p:cNvPr name="Freeform 24" id="24"/>
            <p:cNvSpPr/>
            <p:nvPr/>
          </p:nvSpPr>
          <p:spPr>
            <a:xfrm flipH="false" flipV="false" rot="0">
              <a:off x="0" y="0"/>
              <a:ext cx="3333750" cy="2876550"/>
            </a:xfrm>
            <a:custGeom>
              <a:avLst/>
              <a:gdLst/>
              <a:ahLst/>
              <a:cxnLst/>
              <a:rect r="r" b="b" t="t" l="l"/>
              <a:pathLst>
                <a:path h="2876550" w="3333750">
                  <a:moveTo>
                    <a:pt x="2614676" y="0"/>
                  </a:moveTo>
                  <a:lnTo>
                    <a:pt x="719074" y="0"/>
                  </a:lnTo>
                  <a:lnTo>
                    <a:pt x="0" y="1438148"/>
                  </a:lnTo>
                  <a:lnTo>
                    <a:pt x="719074" y="2876550"/>
                  </a:lnTo>
                  <a:lnTo>
                    <a:pt x="2614676" y="2876550"/>
                  </a:lnTo>
                  <a:lnTo>
                    <a:pt x="3333750" y="1438148"/>
                  </a:lnTo>
                  <a:lnTo>
                    <a:pt x="2614676" y="0"/>
                  </a:lnTo>
                  <a:close/>
                </a:path>
              </a:pathLst>
            </a:custGeom>
            <a:solidFill>
              <a:srgbClr val="42D0A1"/>
            </a:solidFill>
          </p:spPr>
        </p:sp>
      </p:grpSp>
      <p:grpSp>
        <p:nvGrpSpPr>
          <p:cNvPr name="Group 25" id="25"/>
          <p:cNvGrpSpPr/>
          <p:nvPr/>
        </p:nvGrpSpPr>
        <p:grpSpPr>
          <a:xfrm rot="0">
            <a:off x="5700712" y="7843838"/>
            <a:ext cx="1085850" cy="928688"/>
            <a:chOff x="0" y="0"/>
            <a:chExt cx="1447800" cy="1238250"/>
          </a:xfrm>
        </p:grpSpPr>
        <p:sp>
          <p:nvSpPr>
            <p:cNvPr name="Freeform 26" id="26"/>
            <p:cNvSpPr/>
            <p:nvPr/>
          </p:nvSpPr>
          <p:spPr>
            <a:xfrm flipH="false" flipV="false" rot="0">
              <a:off x="0" y="0"/>
              <a:ext cx="1447800" cy="1238250"/>
            </a:xfrm>
            <a:custGeom>
              <a:avLst/>
              <a:gdLst/>
              <a:ahLst/>
              <a:cxnLst/>
              <a:rect r="r" b="b" t="t" l="l"/>
              <a:pathLst>
                <a:path h="1238250" w="1447800">
                  <a:moveTo>
                    <a:pt x="1138174" y="0"/>
                  </a:moveTo>
                  <a:lnTo>
                    <a:pt x="309626" y="0"/>
                  </a:lnTo>
                  <a:lnTo>
                    <a:pt x="0" y="619252"/>
                  </a:lnTo>
                  <a:lnTo>
                    <a:pt x="309626" y="1238250"/>
                  </a:lnTo>
                  <a:lnTo>
                    <a:pt x="1138174" y="1238250"/>
                  </a:lnTo>
                  <a:lnTo>
                    <a:pt x="1447800" y="619252"/>
                  </a:lnTo>
                  <a:lnTo>
                    <a:pt x="1138174" y="0"/>
                  </a:lnTo>
                  <a:close/>
                </a:path>
              </a:pathLst>
            </a:custGeom>
            <a:solidFill>
              <a:srgbClr val="42AF51"/>
            </a:solidFill>
          </p:spPr>
        </p:sp>
      </p:grpSp>
      <p:sp>
        <p:nvSpPr>
          <p:cNvPr name="TextBox 27" id="27"/>
          <p:cNvSpPr txBox="true"/>
          <p:nvPr/>
        </p:nvSpPr>
        <p:spPr>
          <a:xfrm rot="0">
            <a:off x="-1243012" y="-49242"/>
            <a:ext cx="14973300" cy="1581074"/>
          </a:xfrm>
          <a:prstGeom prst="rect">
            <a:avLst/>
          </a:prstGeom>
        </p:spPr>
        <p:txBody>
          <a:bodyPr anchor="t" rtlCol="false" tIns="0" lIns="0" bIns="0" rIns="0">
            <a:spAutoFit/>
          </a:bodyPr>
          <a:lstStyle/>
          <a:p>
            <a:pPr algn="l">
              <a:lnSpc>
                <a:spcPts val="5759"/>
              </a:lnSpc>
            </a:pPr>
            <a:r>
              <a:rPr lang="en-US" sz="4800" b="true">
                <a:solidFill>
                  <a:srgbClr val="0F0F0F"/>
                </a:solidFill>
                <a:latin typeface="Times New Roman Bold"/>
                <a:ea typeface="Times New Roman Bold"/>
                <a:cs typeface="Times New Roman Bold"/>
                <a:sym typeface="Times New Roman Bold"/>
              </a:rPr>
              <a:t>Employee Data Analysis using Excel </a:t>
            </a:r>
          </a:p>
          <a:p>
            <a:pPr algn="l">
              <a:lnSpc>
                <a:spcPts val="5759"/>
              </a:lnSpc>
            </a:pPr>
          </a:p>
        </p:txBody>
      </p:sp>
      <p:sp>
        <p:nvSpPr>
          <p:cNvPr name="Freeform 28" id="28"/>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5"/>
            <a:stretch>
              <a:fillRect l="-66666" t="0" r="-66666" b="0"/>
            </a:stretch>
          </a:blipFill>
        </p:spPr>
      </p:sp>
      <p:sp>
        <p:nvSpPr>
          <p:cNvPr name="TextBox 29" id="29"/>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1</a:t>
            </a:r>
          </a:p>
        </p:txBody>
      </p:sp>
      <p:sp>
        <p:nvSpPr>
          <p:cNvPr name="TextBox 30" id="30"/>
          <p:cNvSpPr txBox="true"/>
          <p:nvPr/>
        </p:nvSpPr>
        <p:spPr>
          <a:xfrm rot="0">
            <a:off x="3923253" y="5016945"/>
            <a:ext cx="12733020" cy="2714625"/>
          </a:xfrm>
          <a:prstGeom prst="rect">
            <a:avLst/>
          </a:prstGeom>
        </p:spPr>
        <p:txBody>
          <a:bodyPr anchor="t" rtlCol="false" tIns="0" lIns="0" bIns="0" rIns="0">
            <a:spAutoFit/>
          </a:bodyPr>
          <a:lstStyle/>
          <a:p>
            <a:pPr algn="l">
              <a:lnSpc>
                <a:spcPts val="4320"/>
              </a:lnSpc>
            </a:pPr>
            <a:r>
              <a:rPr lang="en-US" sz="3600" spc="33">
                <a:solidFill>
                  <a:srgbClr val="000000"/>
                </a:solidFill>
                <a:latin typeface="TT Rounds Condensed"/>
                <a:ea typeface="TT Rounds Condensed"/>
                <a:cs typeface="TT Rounds Condensed"/>
                <a:sym typeface="TT Rounds Condensed"/>
              </a:rPr>
              <a:t>STUDENT NAME:  M I JAYA RAO</a:t>
            </a:r>
          </a:p>
          <a:p>
            <a:pPr algn="l">
              <a:lnSpc>
                <a:spcPts val="4320"/>
              </a:lnSpc>
            </a:pPr>
            <a:r>
              <a:rPr lang="en-US" sz="3600" spc="33">
                <a:solidFill>
                  <a:srgbClr val="000000"/>
                </a:solidFill>
                <a:latin typeface="TT Rounds Condensed"/>
                <a:ea typeface="TT Rounds Condensed"/>
                <a:cs typeface="TT Rounds Condensed"/>
                <a:sym typeface="TT Rounds Condensed"/>
              </a:rPr>
              <a:t>REGISTER NO:  312206943</a:t>
            </a:r>
          </a:p>
          <a:p>
            <a:pPr algn="l">
              <a:lnSpc>
                <a:spcPts val="4320"/>
              </a:lnSpc>
            </a:pPr>
            <a:r>
              <a:rPr lang="en-US" sz="3600" spc="33">
                <a:solidFill>
                  <a:srgbClr val="000000"/>
                </a:solidFill>
                <a:latin typeface="TT Rounds Condensed"/>
                <a:ea typeface="TT Rounds Condensed"/>
                <a:cs typeface="TT Rounds Condensed"/>
                <a:sym typeface="TT Rounds Condensed"/>
              </a:rPr>
              <a:t>DEPARTMENT:  III YEAR B.COM GENERAL</a:t>
            </a:r>
          </a:p>
          <a:p>
            <a:pPr algn="l">
              <a:lnSpc>
                <a:spcPts val="4320"/>
              </a:lnSpc>
            </a:pPr>
            <a:r>
              <a:rPr lang="en-US" sz="3600" spc="33">
                <a:solidFill>
                  <a:srgbClr val="000000"/>
                </a:solidFill>
                <a:latin typeface="TT Rounds Condensed"/>
                <a:ea typeface="TT Rounds Condensed"/>
                <a:cs typeface="TT Rounds Condensed"/>
                <a:sym typeface="TT Rounds Condensed"/>
              </a:rPr>
              <a:t>COLLEGE:  AGURCUAND MANMULL JAIN COLLEGE</a:t>
            </a:r>
          </a:p>
          <a:p>
            <a:pPr algn="l">
              <a:lnSpc>
                <a:spcPts val="4320"/>
              </a:lnSpc>
            </a:pPr>
            <a:r>
              <a:rPr lang="en-US" sz="3600" spc="33">
                <a:solidFill>
                  <a:srgbClr val="000000"/>
                </a:solidFill>
                <a:latin typeface="TT Rounds Condensed"/>
                <a:ea typeface="TT Rounds Condensed"/>
                <a:cs typeface="TT Rounds Condensed"/>
                <a:sym typeface="TT Rounds Condensed"/>
              </a:rPr>
              <a:t>           </a:t>
            </a:r>
          </a:p>
        </p:txBody>
      </p:sp>
    </p:spTree>
  </p:cSld>
  <p:clrMapOvr>
    <a:masterClrMapping/>
  </p:clrMapOvr>
</p:sld>
</file>

<file path=ppt/slides/slide1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22" id="22"/>
          <p:cNvSpPr txBox="true"/>
          <p:nvPr/>
        </p:nvSpPr>
        <p:spPr>
          <a:xfrm rot="0">
            <a:off x="1132998" y="559116"/>
            <a:ext cx="16022002" cy="1156335"/>
          </a:xfrm>
          <a:prstGeom prst="rect">
            <a:avLst/>
          </a:prstGeom>
        </p:spPr>
        <p:txBody>
          <a:bodyPr anchor="t" rtlCol="false" tIns="0" lIns="0" bIns="0" rIns="0">
            <a:spAutoFit/>
          </a:bodyPr>
          <a:lstStyle/>
          <a:p>
            <a:pPr algn="l">
              <a:lnSpc>
                <a:spcPts val="8640"/>
              </a:lnSpc>
            </a:pPr>
            <a:r>
              <a:rPr lang="en-US" sz="7200">
                <a:solidFill>
                  <a:srgbClr val="000000"/>
                </a:solidFill>
                <a:latin typeface="Trebuchet MS"/>
                <a:ea typeface="Trebuchet MS"/>
                <a:cs typeface="Trebuchet MS"/>
                <a:sym typeface="Trebuchet MS"/>
              </a:rPr>
              <a:t>EXPLANATION</a:t>
            </a:r>
          </a:p>
        </p:txBody>
      </p:sp>
      <p:grpSp>
        <p:nvGrpSpPr>
          <p:cNvPr name="Group 23" id="23"/>
          <p:cNvGrpSpPr/>
          <p:nvPr/>
        </p:nvGrpSpPr>
        <p:grpSpPr>
          <a:xfrm rot="5400000">
            <a:off x="3470548" y="3639608"/>
            <a:ext cx="1532279" cy="1739169"/>
            <a:chOff x="0" y="0"/>
            <a:chExt cx="2043038" cy="2318892"/>
          </a:xfrm>
        </p:grpSpPr>
        <p:sp>
          <p:nvSpPr>
            <p:cNvPr name="Freeform 24" id="24"/>
            <p:cNvSpPr/>
            <p:nvPr/>
          </p:nvSpPr>
          <p:spPr>
            <a:xfrm flipH="false" flipV="false" rot="0">
              <a:off x="25400" y="25400"/>
              <a:ext cx="1992249" cy="2268093"/>
            </a:xfrm>
            <a:custGeom>
              <a:avLst/>
              <a:gdLst/>
              <a:ahLst/>
              <a:cxnLst/>
              <a:rect r="r" b="b" t="t" l="l"/>
              <a:pathLst>
                <a:path h="2268093" w="1992249">
                  <a:moveTo>
                    <a:pt x="0" y="1611884"/>
                  </a:moveTo>
                  <a:lnTo>
                    <a:pt x="1167003" y="1611884"/>
                  </a:lnTo>
                  <a:lnTo>
                    <a:pt x="1167003" y="715010"/>
                  </a:lnTo>
                  <a:lnTo>
                    <a:pt x="996061" y="715010"/>
                  </a:lnTo>
                  <a:lnTo>
                    <a:pt x="1494155" y="0"/>
                  </a:lnTo>
                  <a:lnTo>
                    <a:pt x="1992249" y="715010"/>
                  </a:lnTo>
                  <a:lnTo>
                    <a:pt x="1821307" y="715010"/>
                  </a:lnTo>
                  <a:lnTo>
                    <a:pt x="1821307" y="2268093"/>
                  </a:lnTo>
                  <a:lnTo>
                    <a:pt x="0" y="2268093"/>
                  </a:lnTo>
                  <a:close/>
                </a:path>
              </a:pathLst>
            </a:custGeom>
            <a:solidFill>
              <a:srgbClr val="C2CDE1"/>
            </a:solidFill>
          </p:spPr>
        </p:sp>
        <p:sp>
          <p:nvSpPr>
            <p:cNvPr name="Freeform 25" id="25"/>
            <p:cNvSpPr/>
            <p:nvPr/>
          </p:nvSpPr>
          <p:spPr>
            <a:xfrm flipH="false" flipV="false" rot="0">
              <a:off x="0" y="0"/>
              <a:ext cx="2044573" cy="2318893"/>
            </a:xfrm>
            <a:custGeom>
              <a:avLst/>
              <a:gdLst/>
              <a:ahLst/>
              <a:cxnLst/>
              <a:rect r="r" b="b" t="t" l="l"/>
              <a:pathLst>
                <a:path h="2318893" w="2044573">
                  <a:moveTo>
                    <a:pt x="25400" y="1611884"/>
                  </a:moveTo>
                  <a:lnTo>
                    <a:pt x="1192403" y="1611884"/>
                  </a:lnTo>
                  <a:lnTo>
                    <a:pt x="1192403" y="1637284"/>
                  </a:lnTo>
                  <a:lnTo>
                    <a:pt x="1167003" y="1637284"/>
                  </a:lnTo>
                  <a:lnTo>
                    <a:pt x="1167003" y="740410"/>
                  </a:lnTo>
                  <a:lnTo>
                    <a:pt x="1192403" y="740410"/>
                  </a:lnTo>
                  <a:lnTo>
                    <a:pt x="1192403" y="765810"/>
                  </a:lnTo>
                  <a:lnTo>
                    <a:pt x="1021461" y="765810"/>
                  </a:lnTo>
                  <a:cubicBezTo>
                    <a:pt x="1012063" y="765810"/>
                    <a:pt x="1003300" y="760603"/>
                    <a:pt x="998982" y="752221"/>
                  </a:cubicBezTo>
                  <a:cubicBezTo>
                    <a:pt x="994664" y="743839"/>
                    <a:pt x="995299" y="733679"/>
                    <a:pt x="1000633" y="725932"/>
                  </a:cubicBezTo>
                  <a:lnTo>
                    <a:pt x="1498727" y="10922"/>
                  </a:lnTo>
                  <a:cubicBezTo>
                    <a:pt x="1503426" y="4064"/>
                    <a:pt x="1511300" y="0"/>
                    <a:pt x="1519555" y="0"/>
                  </a:cubicBezTo>
                  <a:cubicBezTo>
                    <a:pt x="1527810" y="0"/>
                    <a:pt x="1535684" y="4064"/>
                    <a:pt x="1540383" y="10922"/>
                  </a:cubicBezTo>
                  <a:lnTo>
                    <a:pt x="2038477" y="725932"/>
                  </a:lnTo>
                  <a:cubicBezTo>
                    <a:pt x="2043938" y="733679"/>
                    <a:pt x="2044573" y="743839"/>
                    <a:pt x="2040128" y="752221"/>
                  </a:cubicBezTo>
                  <a:cubicBezTo>
                    <a:pt x="2035683" y="760603"/>
                    <a:pt x="2027047" y="765810"/>
                    <a:pt x="2017649" y="765810"/>
                  </a:cubicBezTo>
                  <a:lnTo>
                    <a:pt x="1846707" y="765810"/>
                  </a:lnTo>
                  <a:lnTo>
                    <a:pt x="1846707" y="740410"/>
                  </a:lnTo>
                  <a:lnTo>
                    <a:pt x="1872107" y="740410"/>
                  </a:lnTo>
                  <a:lnTo>
                    <a:pt x="1872107" y="2293493"/>
                  </a:lnTo>
                  <a:cubicBezTo>
                    <a:pt x="1872107" y="2307463"/>
                    <a:pt x="1860677" y="2318893"/>
                    <a:pt x="1846707" y="2318893"/>
                  </a:cubicBezTo>
                  <a:lnTo>
                    <a:pt x="25400" y="2318893"/>
                  </a:lnTo>
                  <a:cubicBezTo>
                    <a:pt x="11430" y="2318893"/>
                    <a:pt x="0" y="2307463"/>
                    <a:pt x="0" y="2293493"/>
                  </a:cubicBezTo>
                  <a:lnTo>
                    <a:pt x="0" y="1637284"/>
                  </a:lnTo>
                  <a:cubicBezTo>
                    <a:pt x="0" y="1623314"/>
                    <a:pt x="11430" y="1611884"/>
                    <a:pt x="25400" y="1611884"/>
                  </a:cubicBezTo>
                  <a:moveTo>
                    <a:pt x="25400" y="1662684"/>
                  </a:moveTo>
                  <a:lnTo>
                    <a:pt x="25400" y="1637284"/>
                  </a:lnTo>
                  <a:lnTo>
                    <a:pt x="50800" y="1637284"/>
                  </a:lnTo>
                  <a:lnTo>
                    <a:pt x="50800" y="2293493"/>
                  </a:lnTo>
                  <a:lnTo>
                    <a:pt x="25400" y="2293493"/>
                  </a:lnTo>
                  <a:lnTo>
                    <a:pt x="25400" y="2268093"/>
                  </a:lnTo>
                  <a:lnTo>
                    <a:pt x="1846707" y="2268093"/>
                  </a:lnTo>
                  <a:lnTo>
                    <a:pt x="1846707" y="2293493"/>
                  </a:lnTo>
                  <a:lnTo>
                    <a:pt x="1821307" y="2293493"/>
                  </a:lnTo>
                  <a:lnTo>
                    <a:pt x="1821307" y="740410"/>
                  </a:lnTo>
                  <a:cubicBezTo>
                    <a:pt x="1821307" y="726440"/>
                    <a:pt x="1832737" y="715010"/>
                    <a:pt x="1846707" y="715010"/>
                  </a:cubicBezTo>
                  <a:lnTo>
                    <a:pt x="2017649" y="715010"/>
                  </a:lnTo>
                  <a:lnTo>
                    <a:pt x="2017649" y="740410"/>
                  </a:lnTo>
                  <a:lnTo>
                    <a:pt x="1996821" y="754888"/>
                  </a:lnTo>
                  <a:lnTo>
                    <a:pt x="1498727" y="39878"/>
                  </a:lnTo>
                  <a:lnTo>
                    <a:pt x="1519555" y="25400"/>
                  </a:lnTo>
                  <a:lnTo>
                    <a:pt x="1540383" y="39878"/>
                  </a:lnTo>
                  <a:lnTo>
                    <a:pt x="1042289" y="754888"/>
                  </a:lnTo>
                  <a:lnTo>
                    <a:pt x="1021461" y="740410"/>
                  </a:lnTo>
                  <a:lnTo>
                    <a:pt x="1021461" y="715010"/>
                  </a:lnTo>
                  <a:lnTo>
                    <a:pt x="1192403" y="715010"/>
                  </a:lnTo>
                  <a:cubicBezTo>
                    <a:pt x="1206373" y="715010"/>
                    <a:pt x="1217803" y="726440"/>
                    <a:pt x="1217803" y="740410"/>
                  </a:cubicBezTo>
                  <a:lnTo>
                    <a:pt x="1217803" y="1637284"/>
                  </a:lnTo>
                  <a:cubicBezTo>
                    <a:pt x="1217803" y="1651254"/>
                    <a:pt x="1206373" y="1662684"/>
                    <a:pt x="1192403" y="1662684"/>
                  </a:cubicBezTo>
                  <a:lnTo>
                    <a:pt x="25400" y="1662684"/>
                  </a:lnTo>
                  <a:close/>
                </a:path>
              </a:pathLst>
            </a:custGeom>
            <a:solidFill>
              <a:srgbClr val="FFFFFF"/>
            </a:solidFill>
          </p:spPr>
        </p:sp>
      </p:grpSp>
      <p:grpSp>
        <p:nvGrpSpPr>
          <p:cNvPr name="Group 26" id="26"/>
          <p:cNvGrpSpPr/>
          <p:nvPr/>
        </p:nvGrpSpPr>
        <p:grpSpPr>
          <a:xfrm rot="0">
            <a:off x="3133590" y="1642710"/>
            <a:ext cx="2553417" cy="2555658"/>
            <a:chOff x="0" y="0"/>
            <a:chExt cx="3404556" cy="3407544"/>
          </a:xfrm>
        </p:grpSpPr>
        <p:sp>
          <p:nvSpPr>
            <p:cNvPr name="Freeform 27" id="27"/>
            <p:cNvSpPr/>
            <p:nvPr/>
          </p:nvSpPr>
          <p:spPr>
            <a:xfrm flipH="false" flipV="false" rot="0">
              <a:off x="25400" y="25400"/>
              <a:ext cx="3353689" cy="3356737"/>
            </a:xfrm>
            <a:custGeom>
              <a:avLst/>
              <a:gdLst/>
              <a:ahLst/>
              <a:cxnLst/>
              <a:rect r="r" b="b" t="t" l="l"/>
              <a:pathLst>
                <a:path h="3356737" w="3353689">
                  <a:moveTo>
                    <a:pt x="0" y="559054"/>
                  </a:moveTo>
                  <a:cubicBezTo>
                    <a:pt x="0" y="250317"/>
                    <a:pt x="250317" y="0"/>
                    <a:pt x="559054" y="0"/>
                  </a:cubicBezTo>
                  <a:lnTo>
                    <a:pt x="2794635" y="0"/>
                  </a:lnTo>
                  <a:cubicBezTo>
                    <a:pt x="3103372" y="0"/>
                    <a:pt x="3353689" y="250317"/>
                    <a:pt x="3353689" y="559054"/>
                  </a:cubicBezTo>
                  <a:lnTo>
                    <a:pt x="3353689" y="2797683"/>
                  </a:lnTo>
                  <a:cubicBezTo>
                    <a:pt x="3353689" y="3106420"/>
                    <a:pt x="3103372" y="3356737"/>
                    <a:pt x="2794635" y="3356737"/>
                  </a:cubicBezTo>
                  <a:lnTo>
                    <a:pt x="559054" y="3356737"/>
                  </a:lnTo>
                  <a:cubicBezTo>
                    <a:pt x="250317" y="3356737"/>
                    <a:pt x="0" y="3106420"/>
                    <a:pt x="0" y="2797683"/>
                  </a:cubicBezTo>
                  <a:close/>
                </a:path>
              </a:pathLst>
            </a:custGeom>
            <a:solidFill>
              <a:srgbClr val="4F81BD"/>
            </a:solidFill>
          </p:spPr>
        </p:sp>
        <p:sp>
          <p:nvSpPr>
            <p:cNvPr name="Freeform 28" id="28"/>
            <p:cNvSpPr/>
            <p:nvPr/>
          </p:nvSpPr>
          <p:spPr>
            <a:xfrm flipH="false" flipV="false" rot="0">
              <a:off x="0" y="0"/>
              <a:ext cx="3404489" cy="3407537"/>
            </a:xfrm>
            <a:custGeom>
              <a:avLst/>
              <a:gdLst/>
              <a:ahLst/>
              <a:cxnLst/>
              <a:rect r="r" b="b" t="t" l="l"/>
              <a:pathLst>
                <a:path h="3407537" w="3404489">
                  <a:moveTo>
                    <a:pt x="0" y="584454"/>
                  </a:moveTo>
                  <a:cubicBezTo>
                    <a:pt x="0" y="261620"/>
                    <a:pt x="261620" y="0"/>
                    <a:pt x="584454" y="0"/>
                  </a:cubicBezTo>
                  <a:lnTo>
                    <a:pt x="2820035" y="0"/>
                  </a:lnTo>
                  <a:lnTo>
                    <a:pt x="2820035" y="25400"/>
                  </a:lnTo>
                  <a:lnTo>
                    <a:pt x="2820035" y="0"/>
                  </a:lnTo>
                  <a:cubicBezTo>
                    <a:pt x="3142869" y="0"/>
                    <a:pt x="3404489" y="261620"/>
                    <a:pt x="3404489" y="584454"/>
                  </a:cubicBezTo>
                  <a:lnTo>
                    <a:pt x="3379089" y="584454"/>
                  </a:lnTo>
                  <a:lnTo>
                    <a:pt x="3404489" y="584454"/>
                  </a:lnTo>
                  <a:lnTo>
                    <a:pt x="3404489" y="2823083"/>
                  </a:lnTo>
                  <a:lnTo>
                    <a:pt x="3379089" y="2823083"/>
                  </a:lnTo>
                  <a:lnTo>
                    <a:pt x="3404489" y="2823083"/>
                  </a:lnTo>
                  <a:cubicBezTo>
                    <a:pt x="3404489" y="3145917"/>
                    <a:pt x="3142869" y="3407537"/>
                    <a:pt x="2820035" y="3407537"/>
                  </a:cubicBezTo>
                  <a:lnTo>
                    <a:pt x="2820035" y="3382137"/>
                  </a:lnTo>
                  <a:lnTo>
                    <a:pt x="2820035" y="3407537"/>
                  </a:lnTo>
                  <a:lnTo>
                    <a:pt x="584454" y="3407537"/>
                  </a:lnTo>
                  <a:lnTo>
                    <a:pt x="584454" y="3382137"/>
                  </a:lnTo>
                  <a:lnTo>
                    <a:pt x="584454" y="3407537"/>
                  </a:lnTo>
                  <a:cubicBezTo>
                    <a:pt x="261620" y="3407537"/>
                    <a:pt x="0" y="3145917"/>
                    <a:pt x="0" y="2823083"/>
                  </a:cubicBezTo>
                  <a:lnTo>
                    <a:pt x="0" y="584454"/>
                  </a:lnTo>
                  <a:lnTo>
                    <a:pt x="25400" y="584454"/>
                  </a:lnTo>
                  <a:lnTo>
                    <a:pt x="0" y="584454"/>
                  </a:lnTo>
                  <a:moveTo>
                    <a:pt x="50800" y="584454"/>
                  </a:moveTo>
                  <a:lnTo>
                    <a:pt x="50800" y="2823083"/>
                  </a:lnTo>
                  <a:lnTo>
                    <a:pt x="25400" y="2823083"/>
                  </a:lnTo>
                  <a:lnTo>
                    <a:pt x="50800" y="2823083"/>
                  </a:lnTo>
                  <a:cubicBezTo>
                    <a:pt x="50800" y="3117850"/>
                    <a:pt x="289687" y="3356737"/>
                    <a:pt x="584454" y="3356737"/>
                  </a:cubicBezTo>
                  <a:lnTo>
                    <a:pt x="2820035" y="3356737"/>
                  </a:lnTo>
                  <a:cubicBezTo>
                    <a:pt x="3114802" y="3356737"/>
                    <a:pt x="3353689" y="3117850"/>
                    <a:pt x="3353689" y="2823083"/>
                  </a:cubicBezTo>
                  <a:lnTo>
                    <a:pt x="3353689" y="584454"/>
                  </a:lnTo>
                  <a:cubicBezTo>
                    <a:pt x="3353816" y="289687"/>
                    <a:pt x="3114802" y="50800"/>
                    <a:pt x="2820035" y="50800"/>
                  </a:cubicBezTo>
                  <a:lnTo>
                    <a:pt x="584454" y="50800"/>
                  </a:lnTo>
                  <a:lnTo>
                    <a:pt x="584454" y="25400"/>
                  </a:lnTo>
                  <a:lnTo>
                    <a:pt x="584454" y="50800"/>
                  </a:lnTo>
                  <a:cubicBezTo>
                    <a:pt x="289687" y="50800"/>
                    <a:pt x="50800" y="289687"/>
                    <a:pt x="50800" y="584454"/>
                  </a:cubicBezTo>
                  <a:close/>
                </a:path>
              </a:pathLst>
            </a:custGeom>
            <a:solidFill>
              <a:srgbClr val="FFFFFF"/>
            </a:solidFill>
          </p:spPr>
        </p:sp>
      </p:grpSp>
      <p:sp>
        <p:nvSpPr>
          <p:cNvPr name="TextBox 29" id="29"/>
          <p:cNvSpPr txBox="true"/>
          <p:nvPr/>
        </p:nvSpPr>
        <p:spPr>
          <a:xfrm rot="0">
            <a:off x="3298309" y="1807430"/>
            <a:ext cx="2223978" cy="2226219"/>
          </a:xfrm>
          <a:prstGeom prst="rect">
            <a:avLst/>
          </a:prstGeom>
        </p:spPr>
        <p:txBody>
          <a:bodyPr anchor="t" rtlCol="false" tIns="0" lIns="0" bIns="0" rIns="0">
            <a:spAutoFit/>
          </a:bodyPr>
          <a:lstStyle/>
          <a:p>
            <a:pPr algn="l">
              <a:lnSpc>
                <a:spcPts val="1701"/>
              </a:lnSpc>
            </a:pPr>
            <a:r>
              <a:rPr lang="en-US" sz="1575" spc="14">
                <a:solidFill>
                  <a:srgbClr val="FFFFFF"/>
                </a:solidFill>
                <a:latin typeface="TT Rounds Condensed"/>
                <a:ea typeface="TT Rounds Condensed"/>
                <a:cs typeface="TT Rounds Condensed"/>
                <a:sym typeface="TT Rounds Condensed"/>
              </a:rPr>
              <a:t>Create the performance level for showing rating employee by using the Formula of =@IFS(Z3&gt;=5,”VERYHIGH”,Z3&gt;=4,”HIGH”,Z3&gt;=3,”MED”,TRUE,”LOW”)Drag the value each every row to apply it for all.</a:t>
            </a:r>
          </a:p>
          <a:p>
            <a:pPr algn="ctr">
              <a:lnSpc>
                <a:spcPts val="1701"/>
              </a:lnSpc>
            </a:pPr>
          </a:p>
          <a:p>
            <a:pPr algn="ctr">
              <a:lnSpc>
                <a:spcPts val="1701"/>
              </a:lnSpc>
            </a:pPr>
          </a:p>
        </p:txBody>
      </p:sp>
      <p:grpSp>
        <p:nvGrpSpPr>
          <p:cNvPr name="Group 30" id="30"/>
          <p:cNvGrpSpPr/>
          <p:nvPr/>
        </p:nvGrpSpPr>
        <p:grpSpPr>
          <a:xfrm rot="5400000">
            <a:off x="5694658" y="5751797"/>
            <a:ext cx="1532279" cy="1739169"/>
            <a:chOff x="0" y="0"/>
            <a:chExt cx="2043038" cy="2318892"/>
          </a:xfrm>
        </p:grpSpPr>
        <p:sp>
          <p:nvSpPr>
            <p:cNvPr name="Freeform 31" id="31"/>
            <p:cNvSpPr/>
            <p:nvPr/>
          </p:nvSpPr>
          <p:spPr>
            <a:xfrm flipH="false" flipV="false" rot="0">
              <a:off x="25400" y="25400"/>
              <a:ext cx="1992249" cy="2268093"/>
            </a:xfrm>
            <a:custGeom>
              <a:avLst/>
              <a:gdLst/>
              <a:ahLst/>
              <a:cxnLst/>
              <a:rect r="r" b="b" t="t" l="l"/>
              <a:pathLst>
                <a:path h="2268093" w="1992249">
                  <a:moveTo>
                    <a:pt x="0" y="1611884"/>
                  </a:moveTo>
                  <a:lnTo>
                    <a:pt x="1167003" y="1611884"/>
                  </a:lnTo>
                  <a:lnTo>
                    <a:pt x="1167003" y="715010"/>
                  </a:lnTo>
                  <a:lnTo>
                    <a:pt x="996061" y="715010"/>
                  </a:lnTo>
                  <a:lnTo>
                    <a:pt x="1494155" y="0"/>
                  </a:lnTo>
                  <a:lnTo>
                    <a:pt x="1992249" y="715010"/>
                  </a:lnTo>
                  <a:lnTo>
                    <a:pt x="1821307" y="715010"/>
                  </a:lnTo>
                  <a:lnTo>
                    <a:pt x="1821307" y="2268093"/>
                  </a:lnTo>
                  <a:lnTo>
                    <a:pt x="0" y="2268093"/>
                  </a:lnTo>
                  <a:close/>
                </a:path>
              </a:pathLst>
            </a:custGeom>
            <a:solidFill>
              <a:srgbClr val="C2CDE1"/>
            </a:solidFill>
          </p:spPr>
        </p:sp>
        <p:sp>
          <p:nvSpPr>
            <p:cNvPr name="Freeform 32" id="32"/>
            <p:cNvSpPr/>
            <p:nvPr/>
          </p:nvSpPr>
          <p:spPr>
            <a:xfrm flipH="false" flipV="false" rot="0">
              <a:off x="0" y="0"/>
              <a:ext cx="2044573" cy="2318893"/>
            </a:xfrm>
            <a:custGeom>
              <a:avLst/>
              <a:gdLst/>
              <a:ahLst/>
              <a:cxnLst/>
              <a:rect r="r" b="b" t="t" l="l"/>
              <a:pathLst>
                <a:path h="2318893" w="2044573">
                  <a:moveTo>
                    <a:pt x="25400" y="1611884"/>
                  </a:moveTo>
                  <a:lnTo>
                    <a:pt x="1192403" y="1611884"/>
                  </a:lnTo>
                  <a:lnTo>
                    <a:pt x="1192403" y="1637284"/>
                  </a:lnTo>
                  <a:lnTo>
                    <a:pt x="1167003" y="1637284"/>
                  </a:lnTo>
                  <a:lnTo>
                    <a:pt x="1167003" y="740410"/>
                  </a:lnTo>
                  <a:lnTo>
                    <a:pt x="1192403" y="740410"/>
                  </a:lnTo>
                  <a:lnTo>
                    <a:pt x="1192403" y="765810"/>
                  </a:lnTo>
                  <a:lnTo>
                    <a:pt x="1021461" y="765810"/>
                  </a:lnTo>
                  <a:cubicBezTo>
                    <a:pt x="1012063" y="765810"/>
                    <a:pt x="1003300" y="760603"/>
                    <a:pt x="998982" y="752221"/>
                  </a:cubicBezTo>
                  <a:cubicBezTo>
                    <a:pt x="994664" y="743839"/>
                    <a:pt x="995299" y="733679"/>
                    <a:pt x="1000633" y="725932"/>
                  </a:cubicBezTo>
                  <a:lnTo>
                    <a:pt x="1498727" y="10922"/>
                  </a:lnTo>
                  <a:cubicBezTo>
                    <a:pt x="1503426" y="4064"/>
                    <a:pt x="1511300" y="0"/>
                    <a:pt x="1519555" y="0"/>
                  </a:cubicBezTo>
                  <a:cubicBezTo>
                    <a:pt x="1527810" y="0"/>
                    <a:pt x="1535684" y="4064"/>
                    <a:pt x="1540383" y="10922"/>
                  </a:cubicBezTo>
                  <a:lnTo>
                    <a:pt x="2038477" y="725932"/>
                  </a:lnTo>
                  <a:cubicBezTo>
                    <a:pt x="2043938" y="733679"/>
                    <a:pt x="2044573" y="743839"/>
                    <a:pt x="2040128" y="752221"/>
                  </a:cubicBezTo>
                  <a:cubicBezTo>
                    <a:pt x="2035683" y="760603"/>
                    <a:pt x="2027047" y="765810"/>
                    <a:pt x="2017649" y="765810"/>
                  </a:cubicBezTo>
                  <a:lnTo>
                    <a:pt x="1846707" y="765810"/>
                  </a:lnTo>
                  <a:lnTo>
                    <a:pt x="1846707" y="740410"/>
                  </a:lnTo>
                  <a:lnTo>
                    <a:pt x="1872107" y="740410"/>
                  </a:lnTo>
                  <a:lnTo>
                    <a:pt x="1872107" y="2293493"/>
                  </a:lnTo>
                  <a:cubicBezTo>
                    <a:pt x="1872107" y="2307463"/>
                    <a:pt x="1860677" y="2318893"/>
                    <a:pt x="1846707" y="2318893"/>
                  </a:cubicBezTo>
                  <a:lnTo>
                    <a:pt x="25400" y="2318893"/>
                  </a:lnTo>
                  <a:cubicBezTo>
                    <a:pt x="11430" y="2318893"/>
                    <a:pt x="0" y="2307463"/>
                    <a:pt x="0" y="2293493"/>
                  </a:cubicBezTo>
                  <a:lnTo>
                    <a:pt x="0" y="1637284"/>
                  </a:lnTo>
                  <a:cubicBezTo>
                    <a:pt x="0" y="1623314"/>
                    <a:pt x="11430" y="1611884"/>
                    <a:pt x="25400" y="1611884"/>
                  </a:cubicBezTo>
                  <a:moveTo>
                    <a:pt x="25400" y="1662684"/>
                  </a:moveTo>
                  <a:lnTo>
                    <a:pt x="25400" y="1637284"/>
                  </a:lnTo>
                  <a:lnTo>
                    <a:pt x="50800" y="1637284"/>
                  </a:lnTo>
                  <a:lnTo>
                    <a:pt x="50800" y="2293493"/>
                  </a:lnTo>
                  <a:lnTo>
                    <a:pt x="25400" y="2293493"/>
                  </a:lnTo>
                  <a:lnTo>
                    <a:pt x="25400" y="2268093"/>
                  </a:lnTo>
                  <a:lnTo>
                    <a:pt x="1846707" y="2268093"/>
                  </a:lnTo>
                  <a:lnTo>
                    <a:pt x="1846707" y="2293493"/>
                  </a:lnTo>
                  <a:lnTo>
                    <a:pt x="1821307" y="2293493"/>
                  </a:lnTo>
                  <a:lnTo>
                    <a:pt x="1821307" y="740410"/>
                  </a:lnTo>
                  <a:cubicBezTo>
                    <a:pt x="1821307" y="726440"/>
                    <a:pt x="1832737" y="715010"/>
                    <a:pt x="1846707" y="715010"/>
                  </a:cubicBezTo>
                  <a:lnTo>
                    <a:pt x="2017649" y="715010"/>
                  </a:lnTo>
                  <a:lnTo>
                    <a:pt x="2017649" y="740410"/>
                  </a:lnTo>
                  <a:lnTo>
                    <a:pt x="1996821" y="754888"/>
                  </a:lnTo>
                  <a:lnTo>
                    <a:pt x="1498727" y="39878"/>
                  </a:lnTo>
                  <a:lnTo>
                    <a:pt x="1519555" y="25400"/>
                  </a:lnTo>
                  <a:lnTo>
                    <a:pt x="1540383" y="39878"/>
                  </a:lnTo>
                  <a:lnTo>
                    <a:pt x="1042289" y="754888"/>
                  </a:lnTo>
                  <a:lnTo>
                    <a:pt x="1021461" y="740410"/>
                  </a:lnTo>
                  <a:lnTo>
                    <a:pt x="1021461" y="715010"/>
                  </a:lnTo>
                  <a:lnTo>
                    <a:pt x="1192403" y="715010"/>
                  </a:lnTo>
                  <a:cubicBezTo>
                    <a:pt x="1206373" y="715010"/>
                    <a:pt x="1217803" y="726440"/>
                    <a:pt x="1217803" y="740410"/>
                  </a:cubicBezTo>
                  <a:lnTo>
                    <a:pt x="1217803" y="1637284"/>
                  </a:lnTo>
                  <a:cubicBezTo>
                    <a:pt x="1217803" y="1651254"/>
                    <a:pt x="1206373" y="1662684"/>
                    <a:pt x="1192403" y="1662684"/>
                  </a:cubicBezTo>
                  <a:lnTo>
                    <a:pt x="25400" y="1662684"/>
                  </a:lnTo>
                  <a:close/>
                </a:path>
              </a:pathLst>
            </a:custGeom>
            <a:solidFill>
              <a:srgbClr val="FFFFFF"/>
            </a:solidFill>
          </p:spPr>
        </p:sp>
      </p:grpSp>
      <p:grpSp>
        <p:nvGrpSpPr>
          <p:cNvPr name="Group 33" id="33"/>
          <p:cNvGrpSpPr/>
          <p:nvPr/>
        </p:nvGrpSpPr>
        <p:grpSpPr>
          <a:xfrm rot="0">
            <a:off x="5160147" y="3961060"/>
            <a:ext cx="2830707" cy="2067555"/>
            <a:chOff x="0" y="0"/>
            <a:chExt cx="3774276" cy="2756740"/>
          </a:xfrm>
        </p:grpSpPr>
        <p:sp>
          <p:nvSpPr>
            <p:cNvPr name="Freeform 34" id="34"/>
            <p:cNvSpPr/>
            <p:nvPr/>
          </p:nvSpPr>
          <p:spPr>
            <a:xfrm flipH="false" flipV="false" rot="0">
              <a:off x="25400" y="25400"/>
              <a:ext cx="3723513" cy="2705989"/>
            </a:xfrm>
            <a:custGeom>
              <a:avLst/>
              <a:gdLst/>
              <a:ahLst/>
              <a:cxnLst/>
              <a:rect r="r" b="b" t="t" l="l"/>
              <a:pathLst>
                <a:path h="2705989" w="3723513">
                  <a:moveTo>
                    <a:pt x="0" y="451104"/>
                  </a:moveTo>
                  <a:cubicBezTo>
                    <a:pt x="0" y="201930"/>
                    <a:pt x="202946" y="0"/>
                    <a:pt x="453390" y="0"/>
                  </a:cubicBezTo>
                  <a:lnTo>
                    <a:pt x="3270123" y="0"/>
                  </a:lnTo>
                  <a:cubicBezTo>
                    <a:pt x="3520567" y="0"/>
                    <a:pt x="3723513" y="201930"/>
                    <a:pt x="3723513" y="451104"/>
                  </a:cubicBezTo>
                  <a:lnTo>
                    <a:pt x="3723513" y="2254885"/>
                  </a:lnTo>
                  <a:cubicBezTo>
                    <a:pt x="3723513" y="2504059"/>
                    <a:pt x="3520567" y="2705989"/>
                    <a:pt x="3270123" y="2705989"/>
                  </a:cubicBezTo>
                  <a:lnTo>
                    <a:pt x="453390" y="2705989"/>
                  </a:lnTo>
                  <a:cubicBezTo>
                    <a:pt x="202946" y="2705989"/>
                    <a:pt x="0" y="2504059"/>
                    <a:pt x="0" y="2254885"/>
                  </a:cubicBezTo>
                  <a:close/>
                </a:path>
              </a:pathLst>
            </a:custGeom>
            <a:solidFill>
              <a:srgbClr val="4F81BD"/>
            </a:solidFill>
          </p:spPr>
        </p:sp>
        <p:sp>
          <p:nvSpPr>
            <p:cNvPr name="Freeform 35" id="35"/>
            <p:cNvSpPr/>
            <p:nvPr/>
          </p:nvSpPr>
          <p:spPr>
            <a:xfrm flipH="false" flipV="false" rot="0">
              <a:off x="0" y="0"/>
              <a:ext cx="3774313" cy="2756789"/>
            </a:xfrm>
            <a:custGeom>
              <a:avLst/>
              <a:gdLst/>
              <a:ahLst/>
              <a:cxnLst/>
              <a:rect r="r" b="b" t="t" l="l"/>
              <a:pathLst>
                <a:path h="2756789" w="3774313">
                  <a:moveTo>
                    <a:pt x="0" y="476504"/>
                  </a:moveTo>
                  <a:cubicBezTo>
                    <a:pt x="0" y="213233"/>
                    <a:pt x="214503" y="0"/>
                    <a:pt x="478790" y="0"/>
                  </a:cubicBezTo>
                  <a:lnTo>
                    <a:pt x="3295523" y="0"/>
                  </a:lnTo>
                  <a:lnTo>
                    <a:pt x="3295523" y="25400"/>
                  </a:lnTo>
                  <a:lnTo>
                    <a:pt x="3295523" y="0"/>
                  </a:lnTo>
                  <a:cubicBezTo>
                    <a:pt x="3559810" y="0"/>
                    <a:pt x="3774313" y="213233"/>
                    <a:pt x="3774313" y="476504"/>
                  </a:cubicBezTo>
                  <a:lnTo>
                    <a:pt x="3748913" y="476504"/>
                  </a:lnTo>
                  <a:lnTo>
                    <a:pt x="3774313" y="476504"/>
                  </a:lnTo>
                  <a:lnTo>
                    <a:pt x="3774313" y="2280285"/>
                  </a:lnTo>
                  <a:lnTo>
                    <a:pt x="3748913" y="2280285"/>
                  </a:lnTo>
                  <a:lnTo>
                    <a:pt x="3774313" y="2280285"/>
                  </a:lnTo>
                  <a:cubicBezTo>
                    <a:pt x="3774313" y="2543556"/>
                    <a:pt x="3559810" y="2756789"/>
                    <a:pt x="3295523" y="2756789"/>
                  </a:cubicBezTo>
                  <a:lnTo>
                    <a:pt x="3295523" y="2731389"/>
                  </a:lnTo>
                  <a:lnTo>
                    <a:pt x="3295523" y="2756789"/>
                  </a:lnTo>
                  <a:lnTo>
                    <a:pt x="478790" y="2756789"/>
                  </a:lnTo>
                  <a:lnTo>
                    <a:pt x="478790" y="2731389"/>
                  </a:lnTo>
                  <a:lnTo>
                    <a:pt x="478790" y="2756789"/>
                  </a:lnTo>
                  <a:cubicBezTo>
                    <a:pt x="214503" y="2756789"/>
                    <a:pt x="0" y="2543556"/>
                    <a:pt x="0" y="2280285"/>
                  </a:cubicBezTo>
                  <a:lnTo>
                    <a:pt x="0" y="476504"/>
                  </a:lnTo>
                  <a:lnTo>
                    <a:pt x="25400" y="476504"/>
                  </a:lnTo>
                  <a:lnTo>
                    <a:pt x="0" y="476504"/>
                  </a:lnTo>
                  <a:moveTo>
                    <a:pt x="50800" y="476504"/>
                  </a:moveTo>
                  <a:lnTo>
                    <a:pt x="50800" y="2280285"/>
                  </a:lnTo>
                  <a:lnTo>
                    <a:pt x="25400" y="2280285"/>
                  </a:lnTo>
                  <a:lnTo>
                    <a:pt x="50800" y="2280285"/>
                  </a:lnTo>
                  <a:cubicBezTo>
                    <a:pt x="50800" y="2515235"/>
                    <a:pt x="242316" y="2705989"/>
                    <a:pt x="478790" y="2705989"/>
                  </a:cubicBezTo>
                  <a:lnTo>
                    <a:pt x="3295523" y="2705989"/>
                  </a:lnTo>
                  <a:cubicBezTo>
                    <a:pt x="3531997" y="2705989"/>
                    <a:pt x="3723513" y="2515235"/>
                    <a:pt x="3723513" y="2280285"/>
                  </a:cubicBezTo>
                  <a:lnTo>
                    <a:pt x="3723513" y="476504"/>
                  </a:lnTo>
                  <a:cubicBezTo>
                    <a:pt x="3723513" y="241554"/>
                    <a:pt x="3531997" y="50800"/>
                    <a:pt x="3295523" y="50800"/>
                  </a:cubicBezTo>
                  <a:lnTo>
                    <a:pt x="478790" y="50800"/>
                  </a:lnTo>
                  <a:lnTo>
                    <a:pt x="478790" y="25400"/>
                  </a:lnTo>
                  <a:lnTo>
                    <a:pt x="478790" y="50800"/>
                  </a:lnTo>
                  <a:cubicBezTo>
                    <a:pt x="242316" y="50800"/>
                    <a:pt x="50800" y="241554"/>
                    <a:pt x="50800" y="476504"/>
                  </a:cubicBezTo>
                  <a:close/>
                </a:path>
              </a:pathLst>
            </a:custGeom>
            <a:solidFill>
              <a:srgbClr val="FFFFFF"/>
            </a:solidFill>
          </p:spPr>
        </p:sp>
      </p:grpSp>
      <p:sp>
        <p:nvSpPr>
          <p:cNvPr name="TextBox 36" id="36"/>
          <p:cNvSpPr txBox="true"/>
          <p:nvPr/>
        </p:nvSpPr>
        <p:spPr>
          <a:xfrm rot="0">
            <a:off x="5293524" y="4103963"/>
            <a:ext cx="2563953" cy="1791276"/>
          </a:xfrm>
          <a:prstGeom prst="rect">
            <a:avLst/>
          </a:prstGeom>
        </p:spPr>
        <p:txBody>
          <a:bodyPr anchor="t" rtlCol="false" tIns="0" lIns="0" bIns="0" rIns="0">
            <a:spAutoFit/>
          </a:bodyPr>
          <a:lstStyle/>
          <a:p>
            <a:pPr algn="l">
              <a:lnSpc>
                <a:spcPts val="1458"/>
              </a:lnSpc>
            </a:pPr>
            <a:r>
              <a:rPr lang="en-US" sz="1350" spc="12">
                <a:solidFill>
                  <a:srgbClr val="FFFFFF"/>
                </a:solidFill>
                <a:latin typeface="TT Rounds Condensed"/>
                <a:ea typeface="TT Rounds Condensed"/>
                <a:cs typeface="TT Rounds Condensed"/>
                <a:sym typeface="TT Rounds Condensed"/>
              </a:rPr>
              <a:t>To summarize this you have to create pivot table in that enter</a:t>
            </a:r>
          </a:p>
          <a:p>
            <a:pPr algn="l">
              <a:lnSpc>
                <a:spcPts val="1458"/>
              </a:lnSpc>
            </a:pPr>
            <a:r>
              <a:rPr lang="en-US" sz="1350" spc="12">
                <a:solidFill>
                  <a:srgbClr val="FFFFFF"/>
                </a:solidFill>
                <a:latin typeface="TT Rounds Condensed"/>
                <a:ea typeface="TT Rounds Condensed"/>
                <a:cs typeface="TT Rounds Condensed"/>
                <a:sym typeface="TT Rounds Condensed"/>
              </a:rPr>
              <a:t>Enter business until in rows, performance level in columns, put gender in</a:t>
            </a:r>
          </a:p>
          <a:p>
            <a:pPr algn="l">
              <a:lnSpc>
                <a:spcPts val="1458"/>
              </a:lnSpc>
            </a:pPr>
            <a:r>
              <a:rPr lang="en-US" sz="1350" spc="12">
                <a:solidFill>
                  <a:srgbClr val="FFFFFF"/>
                </a:solidFill>
                <a:latin typeface="TT Rounds Condensed"/>
                <a:ea typeface="TT Rounds Condensed"/>
                <a:cs typeface="TT Rounds Condensed"/>
                <a:sym typeface="TT Rounds Condensed"/>
              </a:rPr>
              <a:t> Filters and remove the blank in the filter</a:t>
            </a:r>
          </a:p>
        </p:txBody>
      </p:sp>
      <p:grpSp>
        <p:nvGrpSpPr>
          <p:cNvPr name="Group 37" id="37"/>
          <p:cNvGrpSpPr/>
          <p:nvPr/>
        </p:nvGrpSpPr>
        <p:grpSpPr>
          <a:xfrm rot="5400000">
            <a:off x="7909638" y="7826765"/>
            <a:ext cx="1532279" cy="1739169"/>
            <a:chOff x="0" y="0"/>
            <a:chExt cx="2043038" cy="2318892"/>
          </a:xfrm>
        </p:grpSpPr>
        <p:sp>
          <p:nvSpPr>
            <p:cNvPr name="Freeform 38" id="38"/>
            <p:cNvSpPr/>
            <p:nvPr/>
          </p:nvSpPr>
          <p:spPr>
            <a:xfrm flipH="false" flipV="false" rot="0">
              <a:off x="25400" y="25400"/>
              <a:ext cx="1992249" cy="2268093"/>
            </a:xfrm>
            <a:custGeom>
              <a:avLst/>
              <a:gdLst/>
              <a:ahLst/>
              <a:cxnLst/>
              <a:rect r="r" b="b" t="t" l="l"/>
              <a:pathLst>
                <a:path h="2268093" w="1992249">
                  <a:moveTo>
                    <a:pt x="0" y="1611884"/>
                  </a:moveTo>
                  <a:lnTo>
                    <a:pt x="1167003" y="1611884"/>
                  </a:lnTo>
                  <a:lnTo>
                    <a:pt x="1167003" y="715010"/>
                  </a:lnTo>
                  <a:lnTo>
                    <a:pt x="996061" y="715010"/>
                  </a:lnTo>
                  <a:lnTo>
                    <a:pt x="1494155" y="0"/>
                  </a:lnTo>
                  <a:lnTo>
                    <a:pt x="1992249" y="715010"/>
                  </a:lnTo>
                  <a:lnTo>
                    <a:pt x="1821307" y="715010"/>
                  </a:lnTo>
                  <a:lnTo>
                    <a:pt x="1821307" y="2268093"/>
                  </a:lnTo>
                  <a:lnTo>
                    <a:pt x="0" y="2268093"/>
                  </a:lnTo>
                  <a:close/>
                </a:path>
              </a:pathLst>
            </a:custGeom>
            <a:solidFill>
              <a:srgbClr val="C2CDE1"/>
            </a:solidFill>
          </p:spPr>
        </p:sp>
        <p:sp>
          <p:nvSpPr>
            <p:cNvPr name="Freeform 39" id="39"/>
            <p:cNvSpPr/>
            <p:nvPr/>
          </p:nvSpPr>
          <p:spPr>
            <a:xfrm flipH="false" flipV="false" rot="0">
              <a:off x="0" y="0"/>
              <a:ext cx="2044573" cy="2318893"/>
            </a:xfrm>
            <a:custGeom>
              <a:avLst/>
              <a:gdLst/>
              <a:ahLst/>
              <a:cxnLst/>
              <a:rect r="r" b="b" t="t" l="l"/>
              <a:pathLst>
                <a:path h="2318893" w="2044573">
                  <a:moveTo>
                    <a:pt x="25400" y="1611884"/>
                  </a:moveTo>
                  <a:lnTo>
                    <a:pt x="1192403" y="1611884"/>
                  </a:lnTo>
                  <a:lnTo>
                    <a:pt x="1192403" y="1637284"/>
                  </a:lnTo>
                  <a:lnTo>
                    <a:pt x="1167003" y="1637284"/>
                  </a:lnTo>
                  <a:lnTo>
                    <a:pt x="1167003" y="740410"/>
                  </a:lnTo>
                  <a:lnTo>
                    <a:pt x="1192403" y="740410"/>
                  </a:lnTo>
                  <a:lnTo>
                    <a:pt x="1192403" y="765810"/>
                  </a:lnTo>
                  <a:lnTo>
                    <a:pt x="1021461" y="765810"/>
                  </a:lnTo>
                  <a:cubicBezTo>
                    <a:pt x="1012063" y="765810"/>
                    <a:pt x="1003300" y="760603"/>
                    <a:pt x="998982" y="752221"/>
                  </a:cubicBezTo>
                  <a:cubicBezTo>
                    <a:pt x="994664" y="743839"/>
                    <a:pt x="995299" y="733679"/>
                    <a:pt x="1000633" y="725932"/>
                  </a:cubicBezTo>
                  <a:lnTo>
                    <a:pt x="1498727" y="10922"/>
                  </a:lnTo>
                  <a:cubicBezTo>
                    <a:pt x="1503426" y="4064"/>
                    <a:pt x="1511300" y="0"/>
                    <a:pt x="1519555" y="0"/>
                  </a:cubicBezTo>
                  <a:cubicBezTo>
                    <a:pt x="1527810" y="0"/>
                    <a:pt x="1535684" y="4064"/>
                    <a:pt x="1540383" y="10922"/>
                  </a:cubicBezTo>
                  <a:lnTo>
                    <a:pt x="2038477" y="725932"/>
                  </a:lnTo>
                  <a:cubicBezTo>
                    <a:pt x="2043938" y="733679"/>
                    <a:pt x="2044573" y="743839"/>
                    <a:pt x="2040128" y="752221"/>
                  </a:cubicBezTo>
                  <a:cubicBezTo>
                    <a:pt x="2035683" y="760603"/>
                    <a:pt x="2027047" y="765810"/>
                    <a:pt x="2017649" y="765810"/>
                  </a:cubicBezTo>
                  <a:lnTo>
                    <a:pt x="1846707" y="765810"/>
                  </a:lnTo>
                  <a:lnTo>
                    <a:pt x="1846707" y="740410"/>
                  </a:lnTo>
                  <a:lnTo>
                    <a:pt x="1872107" y="740410"/>
                  </a:lnTo>
                  <a:lnTo>
                    <a:pt x="1872107" y="2293493"/>
                  </a:lnTo>
                  <a:cubicBezTo>
                    <a:pt x="1872107" y="2307463"/>
                    <a:pt x="1860677" y="2318893"/>
                    <a:pt x="1846707" y="2318893"/>
                  </a:cubicBezTo>
                  <a:lnTo>
                    <a:pt x="25400" y="2318893"/>
                  </a:lnTo>
                  <a:cubicBezTo>
                    <a:pt x="11430" y="2318893"/>
                    <a:pt x="0" y="2307463"/>
                    <a:pt x="0" y="2293493"/>
                  </a:cubicBezTo>
                  <a:lnTo>
                    <a:pt x="0" y="1637284"/>
                  </a:lnTo>
                  <a:cubicBezTo>
                    <a:pt x="0" y="1623314"/>
                    <a:pt x="11430" y="1611884"/>
                    <a:pt x="25400" y="1611884"/>
                  </a:cubicBezTo>
                  <a:moveTo>
                    <a:pt x="25400" y="1662684"/>
                  </a:moveTo>
                  <a:lnTo>
                    <a:pt x="25400" y="1637284"/>
                  </a:lnTo>
                  <a:lnTo>
                    <a:pt x="50800" y="1637284"/>
                  </a:lnTo>
                  <a:lnTo>
                    <a:pt x="50800" y="2293493"/>
                  </a:lnTo>
                  <a:lnTo>
                    <a:pt x="25400" y="2293493"/>
                  </a:lnTo>
                  <a:lnTo>
                    <a:pt x="25400" y="2268093"/>
                  </a:lnTo>
                  <a:lnTo>
                    <a:pt x="1846707" y="2268093"/>
                  </a:lnTo>
                  <a:lnTo>
                    <a:pt x="1846707" y="2293493"/>
                  </a:lnTo>
                  <a:lnTo>
                    <a:pt x="1821307" y="2293493"/>
                  </a:lnTo>
                  <a:lnTo>
                    <a:pt x="1821307" y="740410"/>
                  </a:lnTo>
                  <a:cubicBezTo>
                    <a:pt x="1821307" y="726440"/>
                    <a:pt x="1832737" y="715010"/>
                    <a:pt x="1846707" y="715010"/>
                  </a:cubicBezTo>
                  <a:lnTo>
                    <a:pt x="2017649" y="715010"/>
                  </a:lnTo>
                  <a:lnTo>
                    <a:pt x="2017649" y="740410"/>
                  </a:lnTo>
                  <a:lnTo>
                    <a:pt x="1996821" y="754888"/>
                  </a:lnTo>
                  <a:lnTo>
                    <a:pt x="1498727" y="39878"/>
                  </a:lnTo>
                  <a:lnTo>
                    <a:pt x="1519555" y="25400"/>
                  </a:lnTo>
                  <a:lnTo>
                    <a:pt x="1540383" y="39878"/>
                  </a:lnTo>
                  <a:lnTo>
                    <a:pt x="1042289" y="754888"/>
                  </a:lnTo>
                  <a:lnTo>
                    <a:pt x="1021461" y="740410"/>
                  </a:lnTo>
                  <a:lnTo>
                    <a:pt x="1021461" y="715010"/>
                  </a:lnTo>
                  <a:lnTo>
                    <a:pt x="1192403" y="715010"/>
                  </a:lnTo>
                  <a:cubicBezTo>
                    <a:pt x="1206373" y="715010"/>
                    <a:pt x="1217803" y="726440"/>
                    <a:pt x="1217803" y="740410"/>
                  </a:cubicBezTo>
                  <a:lnTo>
                    <a:pt x="1217803" y="1637284"/>
                  </a:lnTo>
                  <a:cubicBezTo>
                    <a:pt x="1217803" y="1651254"/>
                    <a:pt x="1206373" y="1662684"/>
                    <a:pt x="1192403" y="1662684"/>
                  </a:cubicBezTo>
                  <a:lnTo>
                    <a:pt x="25400" y="1662684"/>
                  </a:lnTo>
                  <a:close/>
                </a:path>
              </a:pathLst>
            </a:custGeom>
            <a:solidFill>
              <a:srgbClr val="FFFFFF"/>
            </a:solidFill>
          </p:spPr>
        </p:sp>
      </p:grpSp>
      <p:grpSp>
        <p:nvGrpSpPr>
          <p:cNvPr name="Group 40" id="40"/>
          <p:cNvGrpSpPr/>
          <p:nvPr/>
        </p:nvGrpSpPr>
        <p:grpSpPr>
          <a:xfrm rot="0">
            <a:off x="6931224" y="5964636"/>
            <a:ext cx="3089734" cy="1993116"/>
            <a:chOff x="0" y="0"/>
            <a:chExt cx="4119646" cy="2657488"/>
          </a:xfrm>
        </p:grpSpPr>
        <p:sp>
          <p:nvSpPr>
            <p:cNvPr name="Freeform 41" id="41"/>
            <p:cNvSpPr/>
            <p:nvPr/>
          </p:nvSpPr>
          <p:spPr>
            <a:xfrm flipH="false" flipV="false" rot="0">
              <a:off x="25400" y="25400"/>
              <a:ext cx="4068826" cy="2606802"/>
            </a:xfrm>
            <a:custGeom>
              <a:avLst/>
              <a:gdLst/>
              <a:ahLst/>
              <a:cxnLst/>
              <a:rect r="r" b="b" t="t" l="l"/>
              <a:pathLst>
                <a:path h="2606802" w="4068826">
                  <a:moveTo>
                    <a:pt x="0" y="434594"/>
                  </a:moveTo>
                  <a:cubicBezTo>
                    <a:pt x="0" y="194564"/>
                    <a:pt x="195834" y="0"/>
                    <a:pt x="437515" y="0"/>
                  </a:cubicBezTo>
                  <a:lnTo>
                    <a:pt x="3631311" y="0"/>
                  </a:lnTo>
                  <a:cubicBezTo>
                    <a:pt x="3872992" y="0"/>
                    <a:pt x="4068826" y="194564"/>
                    <a:pt x="4068826" y="434594"/>
                  </a:cubicBezTo>
                  <a:lnTo>
                    <a:pt x="4068826" y="2172208"/>
                  </a:lnTo>
                  <a:cubicBezTo>
                    <a:pt x="4068826" y="2412238"/>
                    <a:pt x="3872992" y="2606802"/>
                    <a:pt x="3631311" y="2606802"/>
                  </a:cubicBezTo>
                  <a:lnTo>
                    <a:pt x="437515" y="2606802"/>
                  </a:lnTo>
                  <a:cubicBezTo>
                    <a:pt x="195834" y="2606675"/>
                    <a:pt x="0" y="2412111"/>
                    <a:pt x="0" y="2172208"/>
                  </a:cubicBezTo>
                  <a:close/>
                </a:path>
              </a:pathLst>
            </a:custGeom>
            <a:solidFill>
              <a:srgbClr val="4F81BD"/>
            </a:solidFill>
          </p:spPr>
        </p:sp>
        <p:sp>
          <p:nvSpPr>
            <p:cNvPr name="Freeform 42" id="42"/>
            <p:cNvSpPr/>
            <p:nvPr/>
          </p:nvSpPr>
          <p:spPr>
            <a:xfrm flipH="false" flipV="false" rot="0">
              <a:off x="0" y="0"/>
              <a:ext cx="4119626" cy="2657602"/>
            </a:xfrm>
            <a:custGeom>
              <a:avLst/>
              <a:gdLst/>
              <a:ahLst/>
              <a:cxnLst/>
              <a:rect r="r" b="b" t="t" l="l"/>
              <a:pathLst>
                <a:path h="2657602" w="4119626">
                  <a:moveTo>
                    <a:pt x="0" y="459994"/>
                  </a:moveTo>
                  <a:cubicBezTo>
                    <a:pt x="0" y="205740"/>
                    <a:pt x="207391" y="0"/>
                    <a:pt x="462915" y="0"/>
                  </a:cubicBezTo>
                  <a:lnTo>
                    <a:pt x="3656711" y="0"/>
                  </a:lnTo>
                  <a:lnTo>
                    <a:pt x="3656711" y="25400"/>
                  </a:lnTo>
                  <a:lnTo>
                    <a:pt x="3656711" y="0"/>
                  </a:lnTo>
                  <a:cubicBezTo>
                    <a:pt x="3912235" y="0"/>
                    <a:pt x="4119626" y="205740"/>
                    <a:pt x="4119626" y="459994"/>
                  </a:cubicBezTo>
                  <a:lnTo>
                    <a:pt x="4094226" y="459994"/>
                  </a:lnTo>
                  <a:lnTo>
                    <a:pt x="4119626" y="459994"/>
                  </a:lnTo>
                  <a:lnTo>
                    <a:pt x="4119626" y="2197608"/>
                  </a:lnTo>
                  <a:lnTo>
                    <a:pt x="4094226" y="2197608"/>
                  </a:lnTo>
                  <a:lnTo>
                    <a:pt x="4119626" y="2197608"/>
                  </a:lnTo>
                  <a:cubicBezTo>
                    <a:pt x="4119626" y="2451735"/>
                    <a:pt x="3912235" y="2657602"/>
                    <a:pt x="3656711" y="2657602"/>
                  </a:cubicBezTo>
                  <a:lnTo>
                    <a:pt x="3656711" y="2632202"/>
                  </a:lnTo>
                  <a:lnTo>
                    <a:pt x="3656711" y="2657602"/>
                  </a:lnTo>
                  <a:lnTo>
                    <a:pt x="462915" y="2657602"/>
                  </a:lnTo>
                  <a:lnTo>
                    <a:pt x="462915" y="2632202"/>
                  </a:lnTo>
                  <a:lnTo>
                    <a:pt x="462915" y="2657602"/>
                  </a:lnTo>
                  <a:cubicBezTo>
                    <a:pt x="207391" y="2657475"/>
                    <a:pt x="0" y="2451735"/>
                    <a:pt x="0" y="2197608"/>
                  </a:cubicBezTo>
                  <a:lnTo>
                    <a:pt x="0" y="459994"/>
                  </a:lnTo>
                  <a:lnTo>
                    <a:pt x="25400" y="459994"/>
                  </a:lnTo>
                  <a:lnTo>
                    <a:pt x="0" y="459994"/>
                  </a:lnTo>
                  <a:moveTo>
                    <a:pt x="50800" y="459994"/>
                  </a:moveTo>
                  <a:lnTo>
                    <a:pt x="50800" y="2197608"/>
                  </a:lnTo>
                  <a:lnTo>
                    <a:pt x="25400" y="2197608"/>
                  </a:lnTo>
                  <a:lnTo>
                    <a:pt x="50800" y="2197608"/>
                  </a:lnTo>
                  <a:cubicBezTo>
                    <a:pt x="50800" y="2423414"/>
                    <a:pt x="235204" y="2606802"/>
                    <a:pt x="462915" y="2606802"/>
                  </a:cubicBezTo>
                  <a:lnTo>
                    <a:pt x="3656711" y="2606802"/>
                  </a:lnTo>
                  <a:cubicBezTo>
                    <a:pt x="3884549" y="2606802"/>
                    <a:pt x="4068826" y="2423414"/>
                    <a:pt x="4068826" y="2197608"/>
                  </a:cubicBezTo>
                  <a:lnTo>
                    <a:pt x="4068826" y="459994"/>
                  </a:lnTo>
                  <a:cubicBezTo>
                    <a:pt x="4068826" y="234188"/>
                    <a:pt x="3884549" y="50800"/>
                    <a:pt x="3656711" y="50800"/>
                  </a:cubicBezTo>
                  <a:lnTo>
                    <a:pt x="462915" y="50800"/>
                  </a:lnTo>
                  <a:lnTo>
                    <a:pt x="462915" y="25400"/>
                  </a:lnTo>
                  <a:lnTo>
                    <a:pt x="462915" y="50800"/>
                  </a:lnTo>
                  <a:cubicBezTo>
                    <a:pt x="235204" y="50800"/>
                    <a:pt x="50800" y="234188"/>
                    <a:pt x="50800" y="459994"/>
                  </a:cubicBezTo>
                  <a:close/>
                </a:path>
              </a:pathLst>
            </a:custGeom>
            <a:solidFill>
              <a:srgbClr val="FFFFFF"/>
            </a:solidFill>
          </p:spPr>
        </p:sp>
      </p:grpSp>
      <p:sp>
        <p:nvSpPr>
          <p:cNvPr name="TextBox 43" id="43"/>
          <p:cNvSpPr txBox="true"/>
          <p:nvPr/>
        </p:nvSpPr>
        <p:spPr>
          <a:xfrm rot="0">
            <a:off x="7064776" y="6107713"/>
            <a:ext cx="2822629" cy="1716486"/>
          </a:xfrm>
          <a:prstGeom prst="rect">
            <a:avLst/>
          </a:prstGeom>
        </p:spPr>
        <p:txBody>
          <a:bodyPr anchor="t" rtlCol="false" tIns="0" lIns="0" bIns="0" rIns="0">
            <a:spAutoFit/>
          </a:bodyPr>
          <a:lstStyle/>
          <a:p>
            <a:pPr algn="l">
              <a:lnSpc>
                <a:spcPts val="1620"/>
              </a:lnSpc>
            </a:pPr>
            <a:r>
              <a:rPr lang="en-US" sz="1500" spc="14">
                <a:solidFill>
                  <a:srgbClr val="FFFFFF"/>
                </a:solidFill>
                <a:latin typeface="TT Rounds Condensed"/>
                <a:ea typeface="TT Rounds Condensed"/>
                <a:cs typeface="TT Rounds Condensed"/>
                <a:sym typeface="TT Rounds Condensed"/>
              </a:rPr>
              <a:t>Slicer option is used to know what type of employee are working in the Organizations When click on  any type it generated in the pivot table too. </a:t>
            </a:r>
          </a:p>
        </p:txBody>
      </p:sp>
      <p:grpSp>
        <p:nvGrpSpPr>
          <p:cNvPr name="Group 44" id="44"/>
          <p:cNvGrpSpPr/>
          <p:nvPr/>
        </p:nvGrpSpPr>
        <p:grpSpPr>
          <a:xfrm rot="0">
            <a:off x="9331080" y="8148217"/>
            <a:ext cx="2830857" cy="2000493"/>
            <a:chOff x="0" y="0"/>
            <a:chExt cx="3774476" cy="2667324"/>
          </a:xfrm>
        </p:grpSpPr>
        <p:sp>
          <p:nvSpPr>
            <p:cNvPr name="Freeform 45" id="45"/>
            <p:cNvSpPr/>
            <p:nvPr/>
          </p:nvSpPr>
          <p:spPr>
            <a:xfrm flipH="false" flipV="false" rot="0">
              <a:off x="25400" y="25400"/>
              <a:ext cx="3723640" cy="2616581"/>
            </a:xfrm>
            <a:custGeom>
              <a:avLst/>
              <a:gdLst/>
              <a:ahLst/>
              <a:cxnLst/>
              <a:rect r="r" b="b" t="t" l="l"/>
              <a:pathLst>
                <a:path h="2616581" w="3723640">
                  <a:moveTo>
                    <a:pt x="0" y="436118"/>
                  </a:moveTo>
                  <a:cubicBezTo>
                    <a:pt x="0" y="195326"/>
                    <a:pt x="196342" y="0"/>
                    <a:pt x="438658" y="0"/>
                  </a:cubicBezTo>
                  <a:lnTo>
                    <a:pt x="3284982" y="0"/>
                  </a:lnTo>
                  <a:cubicBezTo>
                    <a:pt x="3527298" y="0"/>
                    <a:pt x="3723640" y="195326"/>
                    <a:pt x="3723640" y="436118"/>
                  </a:cubicBezTo>
                  <a:lnTo>
                    <a:pt x="3723640" y="2180336"/>
                  </a:lnTo>
                  <a:cubicBezTo>
                    <a:pt x="3723640" y="2421255"/>
                    <a:pt x="3527298" y="2616454"/>
                    <a:pt x="3284982" y="2616454"/>
                  </a:cubicBezTo>
                  <a:lnTo>
                    <a:pt x="438658" y="2616454"/>
                  </a:lnTo>
                  <a:cubicBezTo>
                    <a:pt x="196342" y="2616581"/>
                    <a:pt x="0" y="2421255"/>
                    <a:pt x="0" y="2180336"/>
                  </a:cubicBezTo>
                  <a:close/>
                </a:path>
              </a:pathLst>
            </a:custGeom>
            <a:solidFill>
              <a:srgbClr val="4F81BD"/>
            </a:solidFill>
          </p:spPr>
        </p:sp>
        <p:sp>
          <p:nvSpPr>
            <p:cNvPr name="Freeform 46" id="46"/>
            <p:cNvSpPr/>
            <p:nvPr/>
          </p:nvSpPr>
          <p:spPr>
            <a:xfrm flipH="false" flipV="false" rot="0">
              <a:off x="0" y="0"/>
              <a:ext cx="3774440" cy="2667381"/>
            </a:xfrm>
            <a:custGeom>
              <a:avLst/>
              <a:gdLst/>
              <a:ahLst/>
              <a:cxnLst/>
              <a:rect r="r" b="b" t="t" l="l"/>
              <a:pathLst>
                <a:path h="2667381" w="3774440">
                  <a:moveTo>
                    <a:pt x="0" y="461518"/>
                  </a:moveTo>
                  <a:cubicBezTo>
                    <a:pt x="0" y="206502"/>
                    <a:pt x="207899" y="0"/>
                    <a:pt x="464058" y="0"/>
                  </a:cubicBezTo>
                  <a:lnTo>
                    <a:pt x="3310382" y="0"/>
                  </a:lnTo>
                  <a:lnTo>
                    <a:pt x="3310382" y="25400"/>
                  </a:lnTo>
                  <a:lnTo>
                    <a:pt x="3310382" y="0"/>
                  </a:lnTo>
                  <a:cubicBezTo>
                    <a:pt x="3566541" y="0"/>
                    <a:pt x="3774440" y="206502"/>
                    <a:pt x="3774440" y="461518"/>
                  </a:cubicBezTo>
                  <a:lnTo>
                    <a:pt x="3749040" y="461518"/>
                  </a:lnTo>
                  <a:lnTo>
                    <a:pt x="3774440" y="461518"/>
                  </a:lnTo>
                  <a:lnTo>
                    <a:pt x="3774440" y="2205736"/>
                  </a:lnTo>
                  <a:lnTo>
                    <a:pt x="3749040" y="2205736"/>
                  </a:lnTo>
                  <a:lnTo>
                    <a:pt x="3774440" y="2205736"/>
                  </a:lnTo>
                  <a:cubicBezTo>
                    <a:pt x="3774440" y="2460752"/>
                    <a:pt x="3566541" y="2667254"/>
                    <a:pt x="3310382" y="2667254"/>
                  </a:cubicBezTo>
                  <a:lnTo>
                    <a:pt x="3310382" y="2641854"/>
                  </a:lnTo>
                  <a:lnTo>
                    <a:pt x="3310382" y="2667254"/>
                  </a:lnTo>
                  <a:lnTo>
                    <a:pt x="464058" y="2667254"/>
                  </a:lnTo>
                  <a:lnTo>
                    <a:pt x="464058" y="2641854"/>
                  </a:lnTo>
                  <a:lnTo>
                    <a:pt x="464058" y="2667254"/>
                  </a:lnTo>
                  <a:cubicBezTo>
                    <a:pt x="207899" y="2667381"/>
                    <a:pt x="0" y="2460752"/>
                    <a:pt x="0" y="2205736"/>
                  </a:cubicBezTo>
                  <a:lnTo>
                    <a:pt x="0" y="461518"/>
                  </a:lnTo>
                  <a:lnTo>
                    <a:pt x="25400" y="461518"/>
                  </a:lnTo>
                  <a:lnTo>
                    <a:pt x="0" y="461518"/>
                  </a:lnTo>
                  <a:moveTo>
                    <a:pt x="50800" y="461518"/>
                  </a:moveTo>
                  <a:lnTo>
                    <a:pt x="50800" y="2205736"/>
                  </a:lnTo>
                  <a:lnTo>
                    <a:pt x="25400" y="2205736"/>
                  </a:lnTo>
                  <a:lnTo>
                    <a:pt x="50800" y="2205736"/>
                  </a:lnTo>
                  <a:cubicBezTo>
                    <a:pt x="50800" y="2432431"/>
                    <a:pt x="235712" y="2616454"/>
                    <a:pt x="464058" y="2616454"/>
                  </a:cubicBezTo>
                  <a:lnTo>
                    <a:pt x="3310382" y="2616454"/>
                  </a:lnTo>
                  <a:cubicBezTo>
                    <a:pt x="3538728" y="2616454"/>
                    <a:pt x="3723640" y="2432431"/>
                    <a:pt x="3723640" y="2205736"/>
                  </a:cubicBezTo>
                  <a:lnTo>
                    <a:pt x="3723640" y="461518"/>
                  </a:lnTo>
                  <a:cubicBezTo>
                    <a:pt x="3723640" y="234823"/>
                    <a:pt x="3538728" y="50800"/>
                    <a:pt x="3310382" y="50800"/>
                  </a:cubicBezTo>
                  <a:lnTo>
                    <a:pt x="464058" y="50800"/>
                  </a:lnTo>
                  <a:lnTo>
                    <a:pt x="464058" y="25400"/>
                  </a:lnTo>
                  <a:lnTo>
                    <a:pt x="464058" y="50800"/>
                  </a:lnTo>
                  <a:cubicBezTo>
                    <a:pt x="235712" y="50800"/>
                    <a:pt x="50800" y="234823"/>
                    <a:pt x="50800" y="461518"/>
                  </a:cubicBezTo>
                  <a:close/>
                </a:path>
              </a:pathLst>
            </a:custGeom>
            <a:solidFill>
              <a:srgbClr val="FFFFFF"/>
            </a:solidFill>
          </p:spPr>
        </p:sp>
      </p:grpSp>
      <p:sp>
        <p:nvSpPr>
          <p:cNvPr name="TextBox 47" id="47"/>
          <p:cNvSpPr txBox="true"/>
          <p:nvPr/>
        </p:nvSpPr>
        <p:spPr>
          <a:xfrm rot="0">
            <a:off x="9457374" y="8293562"/>
            <a:ext cx="2578269" cy="1728855"/>
          </a:xfrm>
          <a:prstGeom prst="rect">
            <a:avLst/>
          </a:prstGeom>
        </p:spPr>
        <p:txBody>
          <a:bodyPr anchor="t" rtlCol="false" tIns="0" lIns="0" bIns="0" rIns="0">
            <a:spAutoFit/>
          </a:bodyPr>
          <a:lstStyle/>
          <a:p>
            <a:pPr algn="l">
              <a:lnSpc>
                <a:spcPts val="1296"/>
              </a:lnSpc>
            </a:pPr>
            <a:r>
              <a:rPr lang="en-US" sz="1200" spc="11">
                <a:solidFill>
                  <a:srgbClr val="FFFFFF"/>
                </a:solidFill>
                <a:latin typeface="TT Rounds Condensed"/>
                <a:ea typeface="TT Rounds Condensed"/>
                <a:cs typeface="TT Rounds Condensed"/>
                <a:sym typeface="TT Rounds Condensed"/>
              </a:rPr>
              <a:t>Create the graph using the pivot table in that you have trend line show which </a:t>
            </a:r>
          </a:p>
          <a:p>
            <a:pPr algn="l">
              <a:lnSpc>
                <a:spcPts val="1296"/>
              </a:lnSpc>
            </a:pPr>
            <a:r>
              <a:rPr lang="en-US" sz="1200" spc="11">
                <a:solidFill>
                  <a:srgbClr val="FFFFFF"/>
                </a:solidFill>
                <a:latin typeface="TT Rounds Condensed"/>
                <a:ea typeface="TT Rounds Condensed"/>
                <a:cs typeface="TT Rounds Condensed"/>
                <a:sym typeface="TT Rounds Condensed"/>
              </a:rPr>
              <a:t>Higher whether Very high, High,Med,Low.</a:t>
            </a:r>
          </a:p>
          <a:p>
            <a:pPr algn="l">
              <a:lnSpc>
                <a:spcPts val="1296"/>
              </a:lnSpc>
            </a:pPr>
          </a:p>
          <a:p>
            <a:pPr algn="l">
              <a:lnSpc>
                <a:spcPts val="1296"/>
              </a:lnSpc>
            </a:pPr>
            <a:r>
              <a:rPr lang="en-US" sz="1200" spc="11">
                <a:solidFill>
                  <a:srgbClr val="FFFFFF"/>
                </a:solidFill>
                <a:latin typeface="TT Rounds Condensed"/>
                <a:ea typeface="TT Rounds Condensed"/>
                <a:cs typeface="TT Rounds Condensed"/>
                <a:sym typeface="TT Rounds Condensed"/>
              </a:rPr>
              <a:t>This analysis to find performance of employees .</a:t>
            </a:r>
          </a:p>
          <a:p>
            <a:pPr algn="l">
              <a:lnSpc>
                <a:spcPts val="1296"/>
              </a:lnSpc>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0044112" y="2543175"/>
            <a:ext cx="471488" cy="485775"/>
            <a:chOff x="0" y="0"/>
            <a:chExt cx="628650" cy="647700"/>
          </a:xfrm>
        </p:grpSpPr>
        <p:sp>
          <p:nvSpPr>
            <p:cNvPr name="Freeform 25" id="25"/>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6" id="26"/>
          <p:cNvGrpSpPr/>
          <p:nvPr/>
        </p:nvGrpSpPr>
        <p:grpSpPr>
          <a:xfrm rot="0">
            <a:off x="14030325" y="8843962"/>
            <a:ext cx="271462" cy="271462"/>
            <a:chOff x="0" y="0"/>
            <a:chExt cx="361950" cy="361950"/>
          </a:xfrm>
        </p:grpSpPr>
        <p:sp>
          <p:nvSpPr>
            <p:cNvPr name="Freeform 27" id="27"/>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8" id="28"/>
          <p:cNvSpPr/>
          <p:nvPr/>
        </p:nvSpPr>
        <p:spPr>
          <a:xfrm flipH="false" flipV="false" rot="0">
            <a:off x="2500312" y="9701212"/>
            <a:ext cx="114300" cy="266700"/>
          </a:xfrm>
          <a:custGeom>
            <a:avLst/>
            <a:gdLst/>
            <a:ahLst/>
            <a:cxnLst/>
            <a:rect r="r" b="b" t="t" l="l"/>
            <a:pathLst>
              <a:path h="266700" w="114300">
                <a:moveTo>
                  <a:pt x="0" y="0"/>
                </a:moveTo>
                <a:lnTo>
                  <a:pt x="114300" y="0"/>
                </a:lnTo>
                <a:lnTo>
                  <a:pt x="114300" y="266700"/>
                </a:lnTo>
                <a:lnTo>
                  <a:pt x="0" y="266700"/>
                </a:lnTo>
                <a:lnTo>
                  <a:pt x="0" y="0"/>
                </a:lnTo>
                <a:close/>
              </a:path>
            </a:pathLst>
          </a:custGeom>
          <a:blipFill>
            <a:blip r:embed="rId2"/>
            <a:stretch>
              <a:fillRect l="-66666" t="0" r="-66666" b="0"/>
            </a:stretch>
          </a:blipFill>
        </p:spPr>
      </p:sp>
      <p:sp>
        <p:nvSpPr>
          <p:cNvPr name="TextBox 29" id="29"/>
          <p:cNvSpPr txBox="true"/>
          <p:nvPr/>
        </p:nvSpPr>
        <p:spPr>
          <a:xfrm rot="0">
            <a:off x="1132998" y="572451"/>
            <a:ext cx="3655695" cy="1143000"/>
          </a:xfrm>
          <a:prstGeom prst="rect">
            <a:avLst/>
          </a:prstGeom>
        </p:spPr>
        <p:txBody>
          <a:bodyPr anchor="t" rtlCol="false" tIns="0" lIns="0" bIns="0" rIns="0">
            <a:spAutoFit/>
          </a:bodyPr>
          <a:lstStyle/>
          <a:p>
            <a:pPr algn="l">
              <a:lnSpc>
                <a:spcPts val="8640"/>
              </a:lnSpc>
            </a:pPr>
            <a:r>
              <a:rPr lang="en-US" sz="7200" b="true">
                <a:solidFill>
                  <a:srgbClr val="000000"/>
                </a:solidFill>
                <a:latin typeface="Trebuchet MS Bold"/>
                <a:ea typeface="Trebuchet MS Bold"/>
                <a:cs typeface="Trebuchet MS Bold"/>
                <a:sym typeface="Trebuchet MS Bold"/>
              </a:rPr>
              <a:t>RESULTS</a:t>
            </a:r>
          </a:p>
        </p:txBody>
      </p:sp>
      <p:sp>
        <p:nvSpPr>
          <p:cNvPr name="TextBox 30" id="30"/>
          <p:cNvSpPr txBox="true"/>
          <p:nvPr/>
        </p:nvSpPr>
        <p:spPr>
          <a:xfrm rot="0">
            <a:off x="16915827" y="9707466"/>
            <a:ext cx="342900"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11</a:t>
            </a:r>
          </a:p>
        </p:txBody>
      </p:sp>
      <p:pic>
        <p:nvPicPr>
          <p:cNvPr name="Picture 31" id="31"/>
          <p:cNvPicPr>
            <a:picLocks noChangeAspect="true"/>
          </p:cNvPicPr>
          <p:nvPr/>
        </p:nvPicPr>
        <p:blipFill>
          <a:blip r:embed="rId3"/>
          <a:stretch>
            <a:fillRect/>
          </a:stretch>
        </p:blipFill>
        <p:spPr>
          <a:xfrm rot="0">
            <a:off x="-49120" y="343851"/>
            <a:ext cx="16459200" cy="9368816"/>
          </a:xfrm>
          <a:prstGeom prst="rect">
            <a:avLst/>
          </a:prstGeom>
        </p:spPr>
      </p:pic>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24384000" y="0"/>
                  </a:moveTo>
                  <a:lnTo>
                    <a:pt x="0" y="0"/>
                  </a:lnTo>
                  <a:lnTo>
                    <a:pt x="0" y="13716000"/>
                  </a:lnTo>
                  <a:lnTo>
                    <a:pt x="24384000" y="13716000"/>
                  </a:lnTo>
                  <a:lnTo>
                    <a:pt x="24384000" y="0"/>
                  </a:lnTo>
                  <a:close/>
                </a:path>
              </a:pathLst>
            </a:custGeom>
            <a:solidFill>
              <a:srgbClr val="F1F1F1"/>
            </a:solidFill>
          </p:spPr>
        </p:sp>
      </p:grpSp>
      <p:sp>
        <p:nvSpPr>
          <p:cNvPr name="Freeform 4" id="4"/>
          <p:cNvSpPr/>
          <p:nvPr/>
        </p:nvSpPr>
        <p:spPr>
          <a:xfrm flipH="false" flipV="false" rot="0">
            <a:off x="11165774" y="0"/>
            <a:ext cx="7129462" cy="10294843"/>
          </a:xfrm>
          <a:custGeom>
            <a:avLst/>
            <a:gdLst/>
            <a:ahLst/>
            <a:cxnLst/>
            <a:rect r="r" b="b" t="t" l="l"/>
            <a:pathLst>
              <a:path h="10294843" w="7129462">
                <a:moveTo>
                  <a:pt x="0" y="0"/>
                </a:moveTo>
                <a:lnTo>
                  <a:pt x="7129463" y="0"/>
                </a:lnTo>
                <a:lnTo>
                  <a:pt x="7129463" y="10294843"/>
                </a:lnTo>
                <a:lnTo>
                  <a:pt x="0" y="1029484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0" y="6015038"/>
            <a:ext cx="671512" cy="4271962"/>
            <a:chOff x="0" y="0"/>
            <a:chExt cx="895350" cy="5695950"/>
          </a:xfrm>
        </p:grpSpPr>
        <p:sp>
          <p:nvSpPr>
            <p:cNvPr name="Freeform 6" id="6"/>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7" id="7"/>
          <p:cNvGrpSpPr/>
          <p:nvPr/>
        </p:nvGrpSpPr>
        <p:grpSpPr>
          <a:xfrm rot="0">
            <a:off x="14030325" y="8043862"/>
            <a:ext cx="685800" cy="685800"/>
            <a:chOff x="0" y="0"/>
            <a:chExt cx="914400" cy="914400"/>
          </a:xfrm>
        </p:grpSpPr>
        <p:sp>
          <p:nvSpPr>
            <p:cNvPr name="Freeform 8" id="8"/>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9" id="9"/>
          <p:cNvGrpSpPr/>
          <p:nvPr/>
        </p:nvGrpSpPr>
        <p:grpSpPr>
          <a:xfrm rot="0">
            <a:off x="10044112" y="2543175"/>
            <a:ext cx="471488" cy="485775"/>
            <a:chOff x="0" y="0"/>
            <a:chExt cx="628650" cy="647700"/>
          </a:xfrm>
        </p:grpSpPr>
        <p:sp>
          <p:nvSpPr>
            <p:cNvPr name="Freeform 10" id="10"/>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11" id="11"/>
          <p:cNvGrpSpPr/>
          <p:nvPr/>
        </p:nvGrpSpPr>
        <p:grpSpPr>
          <a:xfrm rot="0">
            <a:off x="14030325" y="8843962"/>
            <a:ext cx="271462" cy="271462"/>
            <a:chOff x="0" y="0"/>
            <a:chExt cx="361950" cy="361950"/>
          </a:xfrm>
        </p:grpSpPr>
        <p:sp>
          <p:nvSpPr>
            <p:cNvPr name="Freeform 12" id="12"/>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TextBox 13" id="13"/>
          <p:cNvSpPr txBox="true"/>
          <p:nvPr/>
        </p:nvSpPr>
        <p:spPr>
          <a:xfrm rot="0">
            <a:off x="1109662" y="1251425"/>
            <a:ext cx="5864542" cy="1010285"/>
          </a:xfrm>
          <a:prstGeom prst="rect">
            <a:avLst/>
          </a:prstGeom>
        </p:spPr>
        <p:txBody>
          <a:bodyPr anchor="t" rtlCol="false" tIns="0" lIns="0" bIns="0" rIns="0">
            <a:spAutoFit/>
          </a:bodyPr>
          <a:lstStyle/>
          <a:p>
            <a:pPr algn="l">
              <a:lnSpc>
                <a:spcPts val="7650"/>
              </a:lnSpc>
            </a:pPr>
            <a:r>
              <a:rPr lang="en-US" b="true" sz="6375" spc="7">
                <a:solidFill>
                  <a:srgbClr val="000000"/>
                </a:solidFill>
                <a:latin typeface="Trebuchet MS Bold"/>
                <a:ea typeface="Trebuchet MS Bold"/>
                <a:cs typeface="Trebuchet MS Bold"/>
                <a:sym typeface="Trebuchet MS Bold"/>
              </a:rPr>
              <a:t>PROJECT TITLE</a:t>
            </a:r>
          </a:p>
        </p:txBody>
      </p:sp>
      <p:sp>
        <p:nvSpPr>
          <p:cNvPr name="Freeform 14" id="14"/>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4"/>
            <a:stretch>
              <a:fillRect l="-66666" t="0" r="-66666" b="0"/>
            </a:stretch>
          </a:blipFill>
        </p:spPr>
      </p:sp>
      <p:sp>
        <p:nvSpPr>
          <p:cNvPr name="Freeform 15" id="15"/>
          <p:cNvSpPr/>
          <p:nvPr/>
        </p:nvSpPr>
        <p:spPr>
          <a:xfrm flipH="false" flipV="false" rot="0">
            <a:off x="700088" y="9615488"/>
            <a:ext cx="5557838" cy="442912"/>
          </a:xfrm>
          <a:custGeom>
            <a:avLst/>
            <a:gdLst/>
            <a:ahLst/>
            <a:cxnLst/>
            <a:rect r="r" b="b" t="t" l="l"/>
            <a:pathLst>
              <a:path h="442912" w="5557838">
                <a:moveTo>
                  <a:pt x="0" y="0"/>
                </a:moveTo>
                <a:lnTo>
                  <a:pt x="5557837" y="0"/>
                </a:lnTo>
                <a:lnTo>
                  <a:pt x="5557837" y="442912"/>
                </a:lnTo>
                <a:lnTo>
                  <a:pt x="0" y="442912"/>
                </a:lnTo>
                <a:lnTo>
                  <a:pt x="0" y="0"/>
                </a:lnTo>
                <a:close/>
              </a:path>
            </a:pathLst>
          </a:custGeom>
          <a:blipFill>
            <a:blip r:embed="rId5"/>
            <a:stretch>
              <a:fillRect l="0" t="-124" r="0" b="-124"/>
            </a:stretch>
          </a:blipFill>
        </p:spPr>
      </p:sp>
      <p:sp>
        <p:nvSpPr>
          <p:cNvPr name="TextBox 16" id="16"/>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2</a:t>
            </a:r>
          </a:p>
        </p:txBody>
      </p:sp>
      <p:sp>
        <p:nvSpPr>
          <p:cNvPr name="TextBox 17" id="17"/>
          <p:cNvSpPr txBox="true"/>
          <p:nvPr/>
        </p:nvSpPr>
        <p:spPr>
          <a:xfrm rot="0">
            <a:off x="1917723" y="3097276"/>
            <a:ext cx="12706962" cy="2211735"/>
          </a:xfrm>
          <a:prstGeom prst="rect">
            <a:avLst/>
          </a:prstGeom>
        </p:spPr>
        <p:txBody>
          <a:bodyPr anchor="t" rtlCol="false" tIns="0" lIns="0" bIns="0" rIns="0">
            <a:spAutoFit/>
          </a:bodyPr>
          <a:lstStyle/>
          <a:p>
            <a:pPr algn="l">
              <a:lnSpc>
                <a:spcPts val="7920"/>
              </a:lnSpc>
            </a:pPr>
            <a:r>
              <a:rPr lang="en-US" sz="6600" b="true">
                <a:solidFill>
                  <a:srgbClr val="0F0F0F"/>
                </a:solidFill>
                <a:latin typeface="Times New Roman Bold"/>
                <a:ea typeface="Times New Roman Bold"/>
                <a:cs typeface="Times New Roman Bold"/>
                <a:sym typeface="Times New Roman Bold"/>
              </a:rPr>
              <a:t>Employee Performance Analysis using Excel</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4300" y="42868"/>
            <a:ext cx="18722570" cy="10287000"/>
            <a:chOff x="0" y="0"/>
            <a:chExt cx="24963426" cy="13716000"/>
          </a:xfrm>
        </p:grpSpPr>
        <p:sp>
          <p:nvSpPr>
            <p:cNvPr name="Freeform 3" id="3"/>
            <p:cNvSpPr/>
            <p:nvPr/>
          </p:nvSpPr>
          <p:spPr>
            <a:xfrm flipH="false" flipV="false" rot="0">
              <a:off x="0" y="0"/>
              <a:ext cx="24963374" cy="13716000"/>
            </a:xfrm>
            <a:custGeom>
              <a:avLst/>
              <a:gdLst/>
              <a:ahLst/>
              <a:cxnLst/>
              <a:rect r="r" b="b" t="t" l="l"/>
              <a:pathLst>
                <a:path h="13716000" w="24963374">
                  <a:moveTo>
                    <a:pt x="24963374" y="0"/>
                  </a:moveTo>
                  <a:lnTo>
                    <a:pt x="0" y="0"/>
                  </a:lnTo>
                  <a:lnTo>
                    <a:pt x="0" y="13716000"/>
                  </a:lnTo>
                  <a:lnTo>
                    <a:pt x="24963374" y="13716000"/>
                  </a:lnTo>
                  <a:lnTo>
                    <a:pt x="24963374" y="0"/>
                  </a:lnTo>
                  <a:close/>
                </a:path>
              </a:pathLst>
            </a:custGeom>
            <a:solidFill>
              <a:srgbClr val="F1F1F1"/>
            </a:solidFill>
          </p:spPr>
        </p:sp>
      </p:grpSp>
      <p:sp>
        <p:nvSpPr>
          <p:cNvPr name="Freeform 4" id="4"/>
          <p:cNvSpPr/>
          <p:nvPr/>
        </p:nvSpPr>
        <p:spPr>
          <a:xfrm flipH="false" flipV="false" rot="0">
            <a:off x="11165774" y="0"/>
            <a:ext cx="7129462" cy="10294843"/>
          </a:xfrm>
          <a:custGeom>
            <a:avLst/>
            <a:gdLst/>
            <a:ahLst/>
            <a:cxnLst/>
            <a:rect r="r" b="b" t="t" l="l"/>
            <a:pathLst>
              <a:path h="10294843" w="7129462">
                <a:moveTo>
                  <a:pt x="0" y="0"/>
                </a:moveTo>
                <a:lnTo>
                  <a:pt x="7129463" y="0"/>
                </a:lnTo>
                <a:lnTo>
                  <a:pt x="7129463" y="10294843"/>
                </a:lnTo>
                <a:lnTo>
                  <a:pt x="0" y="1029484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0" y="6015038"/>
            <a:ext cx="671512" cy="4271962"/>
            <a:chOff x="0" y="0"/>
            <a:chExt cx="895350" cy="5695950"/>
          </a:xfrm>
        </p:grpSpPr>
        <p:sp>
          <p:nvSpPr>
            <p:cNvPr name="Freeform 6" id="6"/>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7" id="7"/>
          <p:cNvSpPr txBox="true"/>
          <p:nvPr/>
        </p:nvSpPr>
        <p:spPr>
          <a:xfrm rot="0">
            <a:off x="1128712" y="9719531"/>
            <a:ext cx="2660333" cy="259080"/>
          </a:xfrm>
          <a:prstGeom prst="rect">
            <a:avLst/>
          </a:prstGeom>
        </p:spPr>
        <p:txBody>
          <a:bodyPr anchor="t" rtlCol="false" tIns="0" lIns="0" bIns="0" rIns="0">
            <a:spAutoFit/>
          </a:bodyPr>
          <a:lstStyle/>
          <a:p>
            <a:pPr algn="l">
              <a:lnSpc>
                <a:spcPts val="1912"/>
              </a:lnSpc>
            </a:pPr>
            <a:r>
              <a:rPr lang="en-US" sz="1650" spc="30">
                <a:solidFill>
                  <a:srgbClr val="2D83C3"/>
                </a:solidFill>
                <a:latin typeface="Trebuchet MS"/>
                <a:ea typeface="Trebuchet MS"/>
                <a:cs typeface="Trebuchet MS"/>
                <a:sym typeface="Trebuchet MS"/>
              </a:rPr>
              <a:t>3/21/2024  </a:t>
            </a:r>
            <a:r>
              <a:rPr lang="en-US" b="true" sz="1650" spc="30">
                <a:solidFill>
                  <a:srgbClr val="2D83C3"/>
                </a:solidFill>
                <a:latin typeface="Trebuchet MS Bold"/>
                <a:ea typeface="Trebuchet MS Bold"/>
                <a:cs typeface="Trebuchet MS Bold"/>
                <a:sym typeface="Trebuchet MS Bold"/>
              </a:rPr>
              <a:t>Annual Review</a:t>
            </a:r>
          </a:p>
        </p:txBody>
      </p:sp>
      <p:grpSp>
        <p:nvGrpSpPr>
          <p:cNvPr name="Group 8" id="8"/>
          <p:cNvGrpSpPr/>
          <p:nvPr/>
        </p:nvGrpSpPr>
        <p:grpSpPr>
          <a:xfrm rot="0">
            <a:off x="11044238" y="671512"/>
            <a:ext cx="542925" cy="542925"/>
            <a:chOff x="0" y="0"/>
            <a:chExt cx="723900" cy="723900"/>
          </a:xfrm>
        </p:grpSpPr>
        <p:sp>
          <p:nvSpPr>
            <p:cNvPr name="Freeform 9" id="9"/>
            <p:cNvSpPr/>
            <p:nvPr/>
          </p:nvSpPr>
          <p:spPr>
            <a:xfrm flipH="false" flipV="false" rot="0">
              <a:off x="0" y="0"/>
              <a:ext cx="723900" cy="723900"/>
            </a:xfrm>
            <a:custGeom>
              <a:avLst/>
              <a:gdLst/>
              <a:ahLst/>
              <a:cxnLst/>
              <a:rect r="r" b="b" t="t" l="l"/>
              <a:pathLst>
                <a:path h="723900" w="723900">
                  <a:moveTo>
                    <a:pt x="361950" y="0"/>
                  </a:moveTo>
                  <a:lnTo>
                    <a:pt x="265684" y="12954"/>
                  </a:lnTo>
                  <a:lnTo>
                    <a:pt x="179324" y="49403"/>
                  </a:lnTo>
                  <a:lnTo>
                    <a:pt x="106045" y="106045"/>
                  </a:lnTo>
                  <a:lnTo>
                    <a:pt x="49403" y="179324"/>
                  </a:lnTo>
                  <a:lnTo>
                    <a:pt x="12954" y="265684"/>
                  </a:lnTo>
                  <a:lnTo>
                    <a:pt x="0" y="361950"/>
                  </a:lnTo>
                  <a:lnTo>
                    <a:pt x="12954" y="458216"/>
                  </a:lnTo>
                  <a:lnTo>
                    <a:pt x="49403" y="544703"/>
                  </a:lnTo>
                  <a:lnTo>
                    <a:pt x="106045" y="617982"/>
                  </a:lnTo>
                  <a:lnTo>
                    <a:pt x="179324" y="674624"/>
                  </a:lnTo>
                  <a:lnTo>
                    <a:pt x="265811" y="711073"/>
                  </a:lnTo>
                  <a:lnTo>
                    <a:pt x="361950" y="723900"/>
                  </a:lnTo>
                  <a:lnTo>
                    <a:pt x="458216" y="710946"/>
                  </a:lnTo>
                  <a:lnTo>
                    <a:pt x="544703" y="674497"/>
                  </a:lnTo>
                  <a:lnTo>
                    <a:pt x="617982" y="617855"/>
                  </a:lnTo>
                  <a:lnTo>
                    <a:pt x="674624" y="544576"/>
                  </a:lnTo>
                  <a:lnTo>
                    <a:pt x="711073" y="458089"/>
                  </a:lnTo>
                  <a:lnTo>
                    <a:pt x="723900" y="361950"/>
                  </a:lnTo>
                  <a:lnTo>
                    <a:pt x="710946" y="265684"/>
                  </a:lnTo>
                  <a:lnTo>
                    <a:pt x="674497" y="179197"/>
                  </a:lnTo>
                  <a:lnTo>
                    <a:pt x="617855" y="105918"/>
                  </a:lnTo>
                  <a:lnTo>
                    <a:pt x="544576" y="49276"/>
                  </a:lnTo>
                  <a:lnTo>
                    <a:pt x="458089" y="12827"/>
                  </a:lnTo>
                  <a:lnTo>
                    <a:pt x="361950" y="0"/>
                  </a:lnTo>
                  <a:close/>
                </a:path>
              </a:pathLst>
            </a:custGeom>
            <a:solidFill>
              <a:srgbClr val="EBEBEB"/>
            </a:solidFill>
          </p:spPr>
        </p:sp>
      </p:grpSp>
      <p:sp>
        <p:nvSpPr>
          <p:cNvPr name="Freeform 10" id="10"/>
          <p:cNvSpPr/>
          <p:nvPr/>
        </p:nvSpPr>
        <p:spPr>
          <a:xfrm flipH="false" flipV="false" rot="0">
            <a:off x="16516350" y="8415338"/>
            <a:ext cx="971550" cy="971550"/>
          </a:xfrm>
          <a:custGeom>
            <a:avLst/>
            <a:gdLst/>
            <a:ahLst/>
            <a:cxnLst/>
            <a:rect r="r" b="b" t="t" l="l"/>
            <a:pathLst>
              <a:path h="971550" w="971550">
                <a:moveTo>
                  <a:pt x="0" y="0"/>
                </a:moveTo>
                <a:lnTo>
                  <a:pt x="971550" y="0"/>
                </a:lnTo>
                <a:lnTo>
                  <a:pt x="971550" y="971550"/>
                </a:lnTo>
                <a:lnTo>
                  <a:pt x="0" y="97155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0">
            <a:off x="16030575" y="9201150"/>
            <a:ext cx="371475" cy="371475"/>
          </a:xfrm>
          <a:custGeom>
            <a:avLst/>
            <a:gdLst/>
            <a:ahLst/>
            <a:cxnLst/>
            <a:rect r="r" b="b" t="t" l="l"/>
            <a:pathLst>
              <a:path h="371475" w="371475">
                <a:moveTo>
                  <a:pt x="0" y="0"/>
                </a:moveTo>
                <a:lnTo>
                  <a:pt x="371475" y="0"/>
                </a:lnTo>
                <a:lnTo>
                  <a:pt x="371475" y="371475"/>
                </a:lnTo>
                <a:lnTo>
                  <a:pt x="0" y="371475"/>
                </a:lnTo>
                <a:lnTo>
                  <a:pt x="0" y="0"/>
                </a:lnTo>
                <a:close/>
              </a:path>
            </a:pathLst>
          </a:custGeom>
          <a:blipFill>
            <a:blip r:embed="rId6"/>
            <a:stretch>
              <a:fillRect l="0" t="0" r="0" b="0"/>
            </a:stretch>
          </a:blipFill>
        </p:spPr>
      </p:sp>
      <p:sp>
        <p:nvSpPr>
          <p:cNvPr name="Freeform 12" id="12"/>
          <p:cNvSpPr/>
          <p:nvPr/>
        </p:nvSpPr>
        <p:spPr>
          <a:xfrm flipH="false" flipV="false" rot="0">
            <a:off x="700088" y="9615488"/>
            <a:ext cx="5557838" cy="442912"/>
          </a:xfrm>
          <a:custGeom>
            <a:avLst/>
            <a:gdLst/>
            <a:ahLst/>
            <a:cxnLst/>
            <a:rect r="r" b="b" t="t" l="l"/>
            <a:pathLst>
              <a:path h="442912" w="5557838">
                <a:moveTo>
                  <a:pt x="0" y="0"/>
                </a:moveTo>
                <a:lnTo>
                  <a:pt x="5557837" y="0"/>
                </a:lnTo>
                <a:lnTo>
                  <a:pt x="5557837" y="442912"/>
                </a:lnTo>
                <a:lnTo>
                  <a:pt x="0" y="442912"/>
                </a:lnTo>
                <a:lnTo>
                  <a:pt x="0" y="0"/>
                </a:lnTo>
                <a:close/>
              </a:path>
            </a:pathLst>
          </a:custGeom>
          <a:blipFill>
            <a:blip r:embed="rId7"/>
            <a:stretch>
              <a:fillRect l="0" t="-124" r="0" b="-124"/>
            </a:stretch>
          </a:blipFill>
        </p:spPr>
      </p:sp>
      <p:sp>
        <p:nvSpPr>
          <p:cNvPr name="Freeform 13" id="13"/>
          <p:cNvSpPr/>
          <p:nvPr/>
        </p:nvSpPr>
        <p:spPr>
          <a:xfrm flipH="false" flipV="false" rot="0">
            <a:off x="71438" y="5729285"/>
            <a:ext cx="2600325" cy="4514847"/>
          </a:xfrm>
          <a:custGeom>
            <a:avLst/>
            <a:gdLst/>
            <a:ahLst/>
            <a:cxnLst/>
            <a:rect r="r" b="b" t="t" l="l"/>
            <a:pathLst>
              <a:path h="4514847" w="2600325">
                <a:moveTo>
                  <a:pt x="0" y="0"/>
                </a:moveTo>
                <a:lnTo>
                  <a:pt x="2600324" y="0"/>
                </a:lnTo>
                <a:lnTo>
                  <a:pt x="2600324" y="4514847"/>
                </a:lnTo>
                <a:lnTo>
                  <a:pt x="0" y="4514847"/>
                </a:lnTo>
                <a:lnTo>
                  <a:pt x="0" y="0"/>
                </a:lnTo>
                <a:close/>
              </a:path>
            </a:pathLst>
          </a:custGeom>
          <a:blipFill>
            <a:blip r:embed="rId8"/>
            <a:stretch>
              <a:fillRect l="-3" t="0" r="-3" b="0"/>
            </a:stretch>
          </a:blipFill>
        </p:spPr>
      </p:sp>
      <p:sp>
        <p:nvSpPr>
          <p:cNvPr name="TextBox 14" id="14"/>
          <p:cNvSpPr txBox="true"/>
          <p:nvPr/>
        </p:nvSpPr>
        <p:spPr>
          <a:xfrm rot="0">
            <a:off x="1109662" y="662367"/>
            <a:ext cx="3535680" cy="1143000"/>
          </a:xfrm>
          <a:prstGeom prst="rect">
            <a:avLst/>
          </a:prstGeom>
        </p:spPr>
        <p:txBody>
          <a:bodyPr anchor="t" rtlCol="false" tIns="0" lIns="0" bIns="0" rIns="0">
            <a:spAutoFit/>
          </a:bodyPr>
          <a:lstStyle/>
          <a:p>
            <a:pPr algn="l">
              <a:lnSpc>
                <a:spcPts val="8640"/>
              </a:lnSpc>
            </a:pPr>
            <a:r>
              <a:rPr lang="en-US" sz="7200" b="true">
                <a:solidFill>
                  <a:srgbClr val="000000"/>
                </a:solidFill>
                <a:latin typeface="Trebuchet MS Bold"/>
                <a:ea typeface="Trebuchet MS Bold"/>
                <a:cs typeface="Trebuchet MS Bold"/>
                <a:sym typeface="Trebuchet MS Bold"/>
              </a:rPr>
              <a:t>AGENDA</a:t>
            </a:r>
          </a:p>
        </p:txBody>
      </p:sp>
      <p:sp>
        <p:nvSpPr>
          <p:cNvPr name="TextBox 15" id="15"/>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3</a:t>
            </a:r>
          </a:p>
        </p:txBody>
      </p:sp>
      <p:sp>
        <p:nvSpPr>
          <p:cNvPr name="TextBox 16" id="16"/>
          <p:cNvSpPr txBox="true"/>
          <p:nvPr/>
        </p:nvSpPr>
        <p:spPr>
          <a:xfrm rot="0">
            <a:off x="3856151" y="1522295"/>
            <a:ext cx="7360920" cy="6596093"/>
          </a:xfrm>
          <a:prstGeom prst="rect">
            <a:avLst/>
          </a:prstGeom>
        </p:spPr>
        <p:txBody>
          <a:bodyPr anchor="t" rtlCol="false" tIns="0" lIns="0" bIns="0" rIns="0">
            <a:spAutoFit/>
          </a:bodyPr>
          <a:lstStyle/>
          <a:p>
            <a:pPr algn="l">
              <a:lnSpc>
                <a:spcPts val="5040"/>
              </a:lnSpc>
            </a:pP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Problem Statement</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Project Overview</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End Users</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Our Solution and Proposition</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Dataset Description</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Modelling Approach</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Results and Discussion</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Conclusion</a:t>
            </a:r>
          </a:p>
          <a:p>
            <a:pPr algn="l" marL="760095" indent="-380048" lvl="1">
              <a:lnSpc>
                <a:spcPts val="5040"/>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4030325" y="8843962"/>
            <a:ext cx="271462" cy="271462"/>
            <a:chOff x="0" y="0"/>
            <a:chExt cx="361950" cy="361950"/>
          </a:xfrm>
        </p:grpSpPr>
        <p:sp>
          <p:nvSpPr>
            <p:cNvPr name="Freeform 25" id="25"/>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6" id="26"/>
          <p:cNvSpPr/>
          <p:nvPr/>
        </p:nvSpPr>
        <p:spPr>
          <a:xfrm flipH="false" flipV="false" rot="0">
            <a:off x="11987212" y="4400550"/>
            <a:ext cx="4143375" cy="4886325"/>
          </a:xfrm>
          <a:custGeom>
            <a:avLst/>
            <a:gdLst/>
            <a:ahLst/>
            <a:cxnLst/>
            <a:rect r="r" b="b" t="t" l="l"/>
            <a:pathLst>
              <a:path h="4886325" w="4143375">
                <a:moveTo>
                  <a:pt x="0" y="0"/>
                </a:moveTo>
                <a:lnTo>
                  <a:pt x="4143376" y="0"/>
                </a:lnTo>
                <a:lnTo>
                  <a:pt x="4143376" y="4886325"/>
                </a:lnTo>
                <a:lnTo>
                  <a:pt x="0" y="4886325"/>
                </a:lnTo>
                <a:lnTo>
                  <a:pt x="0" y="0"/>
                </a:lnTo>
                <a:close/>
              </a:path>
            </a:pathLst>
          </a:custGeom>
          <a:blipFill>
            <a:blip r:embed="rId2"/>
            <a:stretch>
              <a:fillRect l="-21" t="0" r="-21" b="0"/>
            </a:stretch>
          </a:blipFill>
        </p:spPr>
      </p:sp>
      <p:sp>
        <p:nvSpPr>
          <p:cNvPr name="TextBox 27" id="27"/>
          <p:cNvSpPr txBox="true"/>
          <p:nvPr/>
        </p:nvSpPr>
        <p:spPr>
          <a:xfrm rot="0">
            <a:off x="1166007" y="2533649"/>
            <a:ext cx="9300874" cy="4154317"/>
          </a:xfrm>
          <a:prstGeom prst="rect">
            <a:avLst/>
          </a:prstGeom>
        </p:spPr>
        <p:txBody>
          <a:bodyPr anchor="t" rtlCol="false" tIns="0" lIns="0" bIns="0" rIns="0">
            <a:spAutoFit/>
          </a:bodyPr>
          <a:lstStyle/>
          <a:p>
            <a:pPr algn="l">
              <a:lnSpc>
                <a:spcPts val="3240"/>
              </a:lnSpc>
            </a:pPr>
            <a:r>
              <a:rPr lang="en-US" sz="2700" spc="25">
                <a:solidFill>
                  <a:srgbClr val="000000"/>
                </a:solidFill>
                <a:latin typeface="TT Rounds Condensed"/>
                <a:ea typeface="TT Rounds Condensed"/>
                <a:cs typeface="TT Rounds Condensed"/>
                <a:sym typeface="TT Rounds Condensed"/>
              </a:rPr>
              <a:t>Employees performance analysis know employees  performance, And  to help them by giving incentives to them.  The employee helps us to track whether  employees working effectively or not by rating them.Effective or not. This performance helps us to growth ourEconomy of our company.</a:t>
            </a:r>
          </a:p>
        </p:txBody>
      </p:sp>
      <p:sp>
        <p:nvSpPr>
          <p:cNvPr name="TextBox 28" id="28"/>
          <p:cNvSpPr txBox="true"/>
          <p:nvPr/>
        </p:nvSpPr>
        <p:spPr>
          <a:xfrm rot="0">
            <a:off x="1251108" y="869567"/>
            <a:ext cx="8455343" cy="1010285"/>
          </a:xfrm>
          <a:prstGeom prst="rect">
            <a:avLst/>
          </a:prstGeom>
        </p:spPr>
        <p:txBody>
          <a:bodyPr anchor="t" rtlCol="false" tIns="0" lIns="0" bIns="0" rIns="0">
            <a:spAutoFit/>
          </a:bodyPr>
          <a:lstStyle/>
          <a:p>
            <a:pPr algn="l">
              <a:lnSpc>
                <a:spcPts val="7650"/>
              </a:lnSpc>
            </a:pPr>
            <a:r>
              <a:rPr lang="en-US" b="true" sz="6375" spc="22">
                <a:solidFill>
                  <a:srgbClr val="000000"/>
                </a:solidFill>
                <a:latin typeface="Trebuchet MS Bold"/>
                <a:ea typeface="Trebuchet MS Bold"/>
                <a:cs typeface="Trebuchet MS Bold"/>
                <a:sym typeface="Trebuchet MS Bold"/>
              </a:rPr>
              <a:t>PROBLEM	STATEMENT</a:t>
            </a:r>
          </a:p>
        </p:txBody>
      </p:sp>
      <p:sp>
        <p:nvSpPr>
          <p:cNvPr name="Freeform 29" id="29"/>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3"/>
            <a:stretch>
              <a:fillRect l="-66666" t="0" r="-66666" b="0"/>
            </a:stretch>
          </a:blipFill>
        </p:spPr>
      </p:sp>
      <p:sp>
        <p:nvSpPr>
          <p:cNvPr name="TextBox 30" id="30"/>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4</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4030325" y="8843962"/>
            <a:ext cx="271462" cy="271462"/>
            <a:chOff x="0" y="0"/>
            <a:chExt cx="361950" cy="361950"/>
          </a:xfrm>
        </p:grpSpPr>
        <p:sp>
          <p:nvSpPr>
            <p:cNvPr name="Freeform 25" id="25"/>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6" id="26"/>
          <p:cNvSpPr/>
          <p:nvPr/>
        </p:nvSpPr>
        <p:spPr>
          <a:xfrm flipH="false" flipV="false" rot="0">
            <a:off x="12987338" y="3971925"/>
            <a:ext cx="5300662" cy="5715000"/>
          </a:xfrm>
          <a:custGeom>
            <a:avLst/>
            <a:gdLst/>
            <a:ahLst/>
            <a:cxnLst/>
            <a:rect r="r" b="b" t="t" l="l"/>
            <a:pathLst>
              <a:path h="5715000" w="5300662">
                <a:moveTo>
                  <a:pt x="0" y="0"/>
                </a:moveTo>
                <a:lnTo>
                  <a:pt x="5300662" y="0"/>
                </a:lnTo>
                <a:lnTo>
                  <a:pt x="5300662" y="5715000"/>
                </a:lnTo>
                <a:lnTo>
                  <a:pt x="0" y="5715000"/>
                </a:lnTo>
                <a:lnTo>
                  <a:pt x="0" y="0"/>
                </a:lnTo>
                <a:close/>
              </a:path>
            </a:pathLst>
          </a:custGeom>
          <a:blipFill>
            <a:blip r:embed="rId2"/>
            <a:stretch>
              <a:fillRect l="0" t="0" r="0" b="0"/>
            </a:stretch>
          </a:blipFill>
        </p:spPr>
      </p:sp>
      <p:sp>
        <p:nvSpPr>
          <p:cNvPr name="TextBox 27" id="27"/>
          <p:cNvSpPr txBox="true"/>
          <p:nvPr/>
        </p:nvSpPr>
        <p:spPr>
          <a:xfrm rot="0">
            <a:off x="1109662" y="1251425"/>
            <a:ext cx="7895272" cy="1010285"/>
          </a:xfrm>
          <a:prstGeom prst="rect">
            <a:avLst/>
          </a:prstGeom>
        </p:spPr>
        <p:txBody>
          <a:bodyPr anchor="t" rtlCol="false" tIns="0" lIns="0" bIns="0" rIns="0">
            <a:spAutoFit/>
          </a:bodyPr>
          <a:lstStyle/>
          <a:p>
            <a:pPr algn="l">
              <a:lnSpc>
                <a:spcPts val="7650"/>
              </a:lnSpc>
            </a:pPr>
            <a:r>
              <a:rPr lang="en-US" b="true" sz="6375" spc="7">
                <a:solidFill>
                  <a:srgbClr val="000000"/>
                </a:solidFill>
                <a:latin typeface="Trebuchet MS Bold"/>
                <a:ea typeface="Trebuchet MS Bold"/>
                <a:cs typeface="Trebuchet MS Bold"/>
                <a:sym typeface="Trebuchet MS Bold"/>
              </a:rPr>
              <a:t>PROJECT	OVERVIEW</a:t>
            </a:r>
          </a:p>
        </p:txBody>
      </p:sp>
      <p:sp>
        <p:nvSpPr>
          <p:cNvPr name="Freeform 28" id="28"/>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3"/>
            <a:stretch>
              <a:fillRect l="-66666" t="0" r="-66666" b="0"/>
            </a:stretch>
          </a:blipFill>
        </p:spPr>
      </p:sp>
      <p:sp>
        <p:nvSpPr>
          <p:cNvPr name="TextBox 29" id="29"/>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5</a:t>
            </a:r>
          </a:p>
        </p:txBody>
      </p:sp>
      <p:sp>
        <p:nvSpPr>
          <p:cNvPr name="TextBox 30" id="30"/>
          <p:cNvSpPr txBox="true"/>
          <p:nvPr/>
        </p:nvSpPr>
        <p:spPr>
          <a:xfrm rot="0">
            <a:off x="1376133" y="2852469"/>
            <a:ext cx="10566988" cy="6771232"/>
          </a:xfrm>
          <a:prstGeom prst="rect">
            <a:avLst/>
          </a:prstGeom>
        </p:spPr>
        <p:txBody>
          <a:bodyPr anchor="t" rtlCol="false" tIns="0" lIns="0" bIns="0" rIns="0">
            <a:spAutoFit/>
          </a:bodyPr>
          <a:lstStyle/>
          <a:p>
            <a:pPr algn="l" marL="651510" indent="-325755" lvl="1">
              <a:lnSpc>
                <a:spcPts val="4320"/>
              </a:lnSpc>
              <a:buFont typeface="Arial"/>
              <a:buChar char="•"/>
            </a:pPr>
            <a:r>
              <a:rPr lang="en-US" sz="3600">
                <a:solidFill>
                  <a:srgbClr val="0D0D0D"/>
                </a:solidFill>
                <a:latin typeface="Times New Roman"/>
                <a:ea typeface="Times New Roman"/>
                <a:cs typeface="Times New Roman"/>
                <a:sym typeface="Times New Roman"/>
              </a:rPr>
              <a:t> Employees performance analysis is to know</a:t>
            </a:r>
          </a:p>
          <a:p>
            <a:pPr algn="l" marL="651510" indent="-325755" lvl="1">
              <a:lnSpc>
                <a:spcPts val="4320"/>
              </a:lnSpc>
            </a:pPr>
            <a:r>
              <a:rPr lang="en-US" sz="3600">
                <a:solidFill>
                  <a:srgbClr val="0D0D0D"/>
                </a:solidFill>
                <a:latin typeface="Times New Roman"/>
                <a:ea typeface="Times New Roman"/>
                <a:cs typeface="Times New Roman"/>
                <a:sym typeface="Times New Roman"/>
              </a:rPr>
              <a:t>Performance by rating it.</a:t>
            </a:r>
          </a:p>
          <a:p>
            <a:pPr algn="l" marL="651510" indent="-325755" lvl="1">
              <a:lnSpc>
                <a:spcPts val="4320"/>
              </a:lnSpc>
              <a:buFont typeface="Arial"/>
              <a:buChar char="•"/>
            </a:pPr>
            <a:r>
              <a:rPr lang="en-US" sz="3600">
                <a:solidFill>
                  <a:srgbClr val="0D0D0D"/>
                </a:solidFill>
                <a:latin typeface="Times New Roman"/>
                <a:ea typeface="Times New Roman"/>
                <a:cs typeface="Times New Roman"/>
                <a:sym typeface="Times New Roman"/>
              </a:rPr>
              <a:t>Create pivot table to analysis what are the</a:t>
            </a:r>
          </a:p>
          <a:p>
            <a:pPr algn="l" marL="651510" indent="-325755" lvl="1">
              <a:lnSpc>
                <a:spcPts val="4320"/>
              </a:lnSpc>
            </a:pPr>
            <a:r>
              <a:rPr lang="en-US" sz="3600">
                <a:solidFill>
                  <a:srgbClr val="0D0D0D"/>
                </a:solidFill>
                <a:latin typeface="Times New Roman"/>
                <a:ea typeface="Times New Roman"/>
                <a:cs typeface="Times New Roman"/>
                <a:sym typeface="Times New Roman"/>
              </a:rPr>
              <a:t>Fields that you going to insert for business </a:t>
            </a:r>
          </a:p>
          <a:p>
            <a:pPr algn="l" marL="651510" indent="-325755" lvl="1">
              <a:lnSpc>
                <a:spcPts val="4320"/>
              </a:lnSpc>
            </a:pPr>
            <a:r>
              <a:rPr lang="en-US" sz="3600">
                <a:solidFill>
                  <a:srgbClr val="0D0D0D"/>
                </a:solidFill>
                <a:latin typeface="Times New Roman"/>
                <a:ea typeface="Times New Roman"/>
                <a:cs typeface="Times New Roman"/>
                <a:sym typeface="Times New Roman"/>
              </a:rPr>
              <a:t>Purpose.</a:t>
            </a:r>
          </a:p>
          <a:p>
            <a:pPr algn="l" marL="651510" indent="-325755" lvl="1">
              <a:lnSpc>
                <a:spcPts val="4320"/>
              </a:lnSpc>
              <a:buFont typeface="Arial"/>
              <a:buChar char="•"/>
            </a:pPr>
            <a:r>
              <a:rPr lang="en-US" sz="3600">
                <a:solidFill>
                  <a:srgbClr val="0D0D0D"/>
                </a:solidFill>
                <a:latin typeface="Times New Roman"/>
                <a:ea typeface="Times New Roman"/>
                <a:cs typeface="Times New Roman"/>
                <a:sym typeface="Times New Roman"/>
              </a:rPr>
              <a:t>According to  this I have inserted gender wise, performance rating, business unit, employ first name</a:t>
            </a:r>
          </a:p>
          <a:p>
            <a:pPr algn="l" marL="651510" indent="-325755" lvl="1">
              <a:lnSpc>
                <a:spcPts val="4320"/>
              </a:lnSpc>
            </a:pPr>
            <a:r>
              <a:rPr lang="en-US" sz="3600">
                <a:solidFill>
                  <a:srgbClr val="0D0D0D"/>
                </a:solidFill>
                <a:latin typeface="Times New Roman"/>
                <a:ea typeface="Times New Roman"/>
                <a:cs typeface="Times New Roman"/>
                <a:sym typeface="Times New Roman"/>
              </a:rPr>
              <a:t>For analyzing the performance of employee.</a:t>
            </a:r>
          </a:p>
          <a:p>
            <a:pPr algn="l" marL="651510" indent="-325755" lvl="1">
              <a:lnSpc>
                <a:spcPts val="4320"/>
              </a:lnSpc>
            </a:pPr>
          </a:p>
          <a:p>
            <a:pPr algn="l" marL="651510" indent="-325755" lvl="1">
              <a:lnSpc>
                <a:spcPts val="4320"/>
              </a:lnSpc>
            </a:pPr>
          </a:p>
          <a:p>
            <a:pPr algn="l" marL="651510" indent="-325755" lvl="1">
              <a:lnSpc>
                <a:spcPts val="4320"/>
              </a:lnSpc>
            </a:pPr>
            <a:r>
              <a:rPr lang="en-US" sz="3600">
                <a:solidFill>
                  <a:srgbClr val="0D0D0D"/>
                </a:solidFill>
                <a:latin typeface="Times New Roman"/>
                <a:ea typeface="Times New Roman"/>
                <a:cs typeface="Times New Roman"/>
                <a:sym typeface="Times New Roman"/>
              </a:rPr>
              <a:t> </a:t>
            </a:r>
          </a:p>
          <a:p>
            <a:pPr algn="l" marL="651510" indent="-325755" lvl="1">
              <a:lnSpc>
                <a:spcPts val="4320"/>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699025" y="2543174"/>
            <a:ext cx="13602760" cy="7166832"/>
            <a:chOff x="0" y="0"/>
            <a:chExt cx="18137014" cy="9555776"/>
          </a:xfrm>
        </p:grpSpPr>
        <p:sp>
          <p:nvSpPr>
            <p:cNvPr name="Freeform 25" id="25"/>
            <p:cNvSpPr/>
            <p:nvPr/>
          </p:nvSpPr>
          <p:spPr>
            <a:xfrm flipH="false" flipV="false" rot="0">
              <a:off x="0" y="0"/>
              <a:ext cx="18136997" cy="9555734"/>
            </a:xfrm>
            <a:custGeom>
              <a:avLst/>
              <a:gdLst/>
              <a:ahLst/>
              <a:cxnLst/>
              <a:rect r="r" b="b" t="t" l="l"/>
              <a:pathLst>
                <a:path h="9555734" w="18136997">
                  <a:moveTo>
                    <a:pt x="0" y="0"/>
                  </a:moveTo>
                  <a:lnTo>
                    <a:pt x="18136997" y="0"/>
                  </a:lnTo>
                  <a:lnTo>
                    <a:pt x="18136997" y="9555734"/>
                  </a:lnTo>
                  <a:lnTo>
                    <a:pt x="0" y="9555734"/>
                  </a:lnTo>
                  <a:lnTo>
                    <a:pt x="0" y="0"/>
                  </a:lnTo>
                  <a:close/>
                </a:path>
              </a:pathLst>
            </a:custGeom>
            <a:solidFill>
              <a:srgbClr val="2D83C3"/>
            </a:solidFill>
          </p:spPr>
        </p:sp>
      </p:grpSp>
      <p:grpSp>
        <p:nvGrpSpPr>
          <p:cNvPr name="Group 26" id="26"/>
          <p:cNvGrpSpPr/>
          <p:nvPr/>
        </p:nvGrpSpPr>
        <p:grpSpPr>
          <a:xfrm rot="0">
            <a:off x="14030325" y="8843962"/>
            <a:ext cx="271462" cy="271462"/>
            <a:chOff x="0" y="0"/>
            <a:chExt cx="361950" cy="361950"/>
          </a:xfrm>
        </p:grpSpPr>
        <p:sp>
          <p:nvSpPr>
            <p:cNvPr name="Freeform 27" id="27"/>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TextBox 28" id="28"/>
          <p:cNvSpPr txBox="true"/>
          <p:nvPr/>
        </p:nvSpPr>
        <p:spPr>
          <a:xfrm rot="0">
            <a:off x="1049178" y="1344674"/>
            <a:ext cx="7521893" cy="770253"/>
          </a:xfrm>
          <a:prstGeom prst="rect">
            <a:avLst/>
          </a:prstGeom>
        </p:spPr>
        <p:txBody>
          <a:bodyPr anchor="t" rtlCol="false" tIns="0" lIns="0" bIns="0" rIns="0">
            <a:spAutoFit/>
          </a:bodyPr>
          <a:lstStyle/>
          <a:p>
            <a:pPr algn="l">
              <a:lnSpc>
                <a:spcPts val="5759"/>
              </a:lnSpc>
            </a:pPr>
            <a:r>
              <a:rPr lang="en-US" b="true" sz="4800" spc="-15">
                <a:solidFill>
                  <a:srgbClr val="000000"/>
                </a:solidFill>
                <a:latin typeface="Trebuchet MS Bold"/>
                <a:ea typeface="Trebuchet MS Bold"/>
                <a:cs typeface="Trebuchet MS Bold"/>
                <a:sym typeface="Trebuchet MS Bold"/>
              </a:rPr>
              <a:t>WHO ARE THE END USERS?</a:t>
            </a:r>
          </a:p>
        </p:txBody>
      </p:sp>
      <p:sp>
        <p:nvSpPr>
          <p:cNvPr name="Freeform 29" id="29"/>
          <p:cNvSpPr/>
          <p:nvPr/>
        </p:nvSpPr>
        <p:spPr>
          <a:xfrm flipH="false" flipV="false" rot="0">
            <a:off x="1085850" y="9258300"/>
            <a:ext cx="3271838" cy="728662"/>
          </a:xfrm>
          <a:custGeom>
            <a:avLst/>
            <a:gdLst/>
            <a:ahLst/>
            <a:cxnLst/>
            <a:rect r="r" b="b" t="t" l="l"/>
            <a:pathLst>
              <a:path h="728662" w="3271838">
                <a:moveTo>
                  <a:pt x="0" y="0"/>
                </a:moveTo>
                <a:lnTo>
                  <a:pt x="3271838" y="0"/>
                </a:lnTo>
                <a:lnTo>
                  <a:pt x="3271838" y="728662"/>
                </a:lnTo>
                <a:lnTo>
                  <a:pt x="0" y="728662"/>
                </a:lnTo>
                <a:lnTo>
                  <a:pt x="0" y="0"/>
                </a:lnTo>
                <a:close/>
              </a:path>
            </a:pathLst>
          </a:custGeom>
          <a:blipFill>
            <a:blip r:embed="rId2"/>
            <a:stretch>
              <a:fillRect l="0" t="0" r="0" b="0"/>
            </a:stretch>
          </a:blipFill>
        </p:spPr>
      </p:sp>
      <p:sp>
        <p:nvSpPr>
          <p:cNvPr name="TextBox 30" id="30"/>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6</a:t>
            </a:r>
          </a:p>
        </p:txBody>
      </p:sp>
      <p:sp>
        <p:nvSpPr>
          <p:cNvPr name="Freeform 31" id="31"/>
          <p:cNvSpPr/>
          <p:nvPr/>
        </p:nvSpPr>
        <p:spPr>
          <a:xfrm flipH="false" flipV="false" rot="0">
            <a:off x="699026" y="2543174"/>
            <a:ext cx="13602760" cy="7443789"/>
          </a:xfrm>
          <a:custGeom>
            <a:avLst/>
            <a:gdLst/>
            <a:ahLst/>
            <a:cxnLst/>
            <a:rect r="r" b="b" t="t" l="l"/>
            <a:pathLst>
              <a:path h="7443789" w="13602760">
                <a:moveTo>
                  <a:pt x="0" y="0"/>
                </a:moveTo>
                <a:lnTo>
                  <a:pt x="13602760" y="0"/>
                </a:lnTo>
                <a:lnTo>
                  <a:pt x="13602760" y="7443788"/>
                </a:lnTo>
                <a:lnTo>
                  <a:pt x="0" y="7443788"/>
                </a:lnTo>
                <a:lnTo>
                  <a:pt x="0" y="0"/>
                </a:lnTo>
                <a:close/>
              </a:path>
            </a:pathLst>
          </a:custGeom>
          <a:blipFill>
            <a:blip r:embed="rId3"/>
            <a:stretch>
              <a:fillRect l="0" t="-3006" r="0" b="-3006"/>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Freeform 22" id="22"/>
          <p:cNvSpPr/>
          <p:nvPr/>
        </p:nvSpPr>
        <p:spPr>
          <a:xfrm flipH="false" flipV="false" rot="0">
            <a:off x="0" y="2214562"/>
            <a:ext cx="4043361" cy="4872038"/>
          </a:xfrm>
          <a:custGeom>
            <a:avLst/>
            <a:gdLst/>
            <a:ahLst/>
            <a:cxnLst/>
            <a:rect r="r" b="b" t="t" l="l"/>
            <a:pathLst>
              <a:path h="4872038" w="4043361">
                <a:moveTo>
                  <a:pt x="0" y="0"/>
                </a:moveTo>
                <a:lnTo>
                  <a:pt x="4043361" y="0"/>
                </a:lnTo>
                <a:lnTo>
                  <a:pt x="4043361" y="4872038"/>
                </a:lnTo>
                <a:lnTo>
                  <a:pt x="0" y="4872038"/>
                </a:lnTo>
                <a:lnTo>
                  <a:pt x="0" y="0"/>
                </a:lnTo>
                <a:close/>
              </a:path>
            </a:pathLst>
          </a:custGeom>
          <a:blipFill>
            <a:blip r:embed="rId2"/>
            <a:stretch>
              <a:fillRect l="-13" t="0" r="-13" b="0"/>
            </a:stretch>
          </a:blipFill>
        </p:spPr>
      </p:sp>
      <p:grpSp>
        <p:nvGrpSpPr>
          <p:cNvPr name="Group 23" id="23"/>
          <p:cNvGrpSpPr/>
          <p:nvPr/>
        </p:nvGrpSpPr>
        <p:grpSpPr>
          <a:xfrm rot="0">
            <a:off x="14030325" y="8043862"/>
            <a:ext cx="685800" cy="685800"/>
            <a:chOff x="0" y="0"/>
            <a:chExt cx="914400" cy="914400"/>
          </a:xfrm>
        </p:grpSpPr>
        <p:sp>
          <p:nvSpPr>
            <p:cNvPr name="Freeform 24" id="24"/>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sp>
        <p:nvSpPr>
          <p:cNvPr name="TextBox 25" id="25"/>
          <p:cNvSpPr txBox="true"/>
          <p:nvPr/>
        </p:nvSpPr>
        <p:spPr>
          <a:xfrm rot="0">
            <a:off x="5403273" y="2533649"/>
            <a:ext cx="9918596" cy="5061162"/>
          </a:xfrm>
          <a:prstGeom prst="rect">
            <a:avLst/>
          </a:prstGeom>
        </p:spPr>
        <p:txBody>
          <a:bodyPr anchor="t" rtlCol="false" tIns="0" lIns="0" bIns="0" rIns="0">
            <a:spAutoFit/>
          </a:bodyPr>
          <a:lstStyle/>
          <a:p>
            <a:pPr algn="l">
              <a:lnSpc>
                <a:spcPts val="3240"/>
              </a:lnSpc>
            </a:pPr>
            <a:r>
              <a:rPr lang="en-US" sz="2700" spc="25">
                <a:solidFill>
                  <a:srgbClr val="000000"/>
                </a:solidFill>
                <a:latin typeface="TT Rounds Condensed"/>
                <a:ea typeface="TT Rounds Condensed"/>
                <a:cs typeface="TT Rounds Condensed"/>
                <a:sym typeface="TT Rounds Condensed"/>
              </a:rPr>
              <a:t>Conditional formatting: it’s ueed find the missing value</a:t>
            </a:r>
          </a:p>
          <a:p>
            <a:pPr algn="l">
              <a:lnSpc>
                <a:spcPts val="3240"/>
              </a:lnSpc>
            </a:pPr>
          </a:p>
          <a:p>
            <a:pPr algn="l">
              <a:lnSpc>
                <a:spcPts val="3240"/>
              </a:lnSpc>
            </a:pPr>
            <a:r>
              <a:rPr lang="en-US" sz="2700" spc="25">
                <a:solidFill>
                  <a:srgbClr val="000000"/>
                </a:solidFill>
                <a:latin typeface="TT Rounds Condensed"/>
                <a:ea typeface="TT Rounds Condensed"/>
                <a:cs typeface="TT Rounds Condensed"/>
                <a:sym typeface="TT Rounds Condensed"/>
              </a:rPr>
              <a:t>Sort &amp;filter:  It is used remove missing value and to fill it.</a:t>
            </a:r>
          </a:p>
          <a:p>
            <a:pPr algn="l">
              <a:lnSpc>
                <a:spcPts val="3240"/>
              </a:lnSpc>
            </a:pPr>
          </a:p>
          <a:p>
            <a:pPr algn="l">
              <a:lnSpc>
                <a:spcPts val="3240"/>
              </a:lnSpc>
            </a:pPr>
            <a:r>
              <a:rPr lang="en-US" sz="2700" spc="25">
                <a:solidFill>
                  <a:srgbClr val="000000"/>
                </a:solidFill>
                <a:latin typeface="TT Rounds Condensed"/>
                <a:ea typeface="TT Rounds Condensed"/>
                <a:cs typeface="TT Rounds Condensed"/>
                <a:sym typeface="TT Rounds Condensed"/>
              </a:rPr>
              <a:t>IPS: This formula is used for multiple condition</a:t>
            </a:r>
          </a:p>
          <a:p>
            <a:pPr algn="l">
              <a:lnSpc>
                <a:spcPts val="3240"/>
              </a:lnSpc>
            </a:pPr>
            <a:r>
              <a:rPr lang="en-US" sz="2700" spc="25">
                <a:solidFill>
                  <a:srgbClr val="000000"/>
                </a:solidFill>
                <a:latin typeface="TT Rounds Condensed"/>
                <a:ea typeface="TT Rounds Condensed"/>
                <a:cs typeface="TT Rounds Condensed"/>
                <a:sym typeface="TT Rounds Condensed"/>
              </a:rPr>
              <a:t>And to rate the employee performance through this formula</a:t>
            </a:r>
          </a:p>
          <a:p>
            <a:pPr algn="l">
              <a:lnSpc>
                <a:spcPts val="3240"/>
              </a:lnSpc>
            </a:pPr>
          </a:p>
          <a:p>
            <a:pPr algn="l">
              <a:lnSpc>
                <a:spcPts val="3240"/>
              </a:lnSpc>
            </a:pPr>
            <a:r>
              <a:rPr lang="en-US" sz="2700" spc="25">
                <a:solidFill>
                  <a:srgbClr val="000000"/>
                </a:solidFill>
                <a:latin typeface="TT Rounds Condensed"/>
                <a:ea typeface="TT Rounds Condensed"/>
                <a:cs typeface="TT Rounds Condensed"/>
                <a:sym typeface="TT Rounds Condensed"/>
              </a:rPr>
              <a:t>Pivot table: It is used to summarize  what we have done.</a:t>
            </a:r>
          </a:p>
          <a:p>
            <a:pPr algn="l">
              <a:lnSpc>
                <a:spcPts val="3240"/>
              </a:lnSpc>
            </a:pPr>
          </a:p>
          <a:p>
            <a:pPr algn="l">
              <a:lnSpc>
                <a:spcPts val="3240"/>
              </a:lnSpc>
            </a:pPr>
            <a:r>
              <a:rPr lang="en-US" sz="2700" spc="25">
                <a:solidFill>
                  <a:srgbClr val="000000"/>
                </a:solidFill>
                <a:latin typeface="TT Rounds Condensed"/>
                <a:ea typeface="TT Rounds Condensed"/>
                <a:cs typeface="TT Rounds Condensed"/>
                <a:sym typeface="TT Rounds Condensed"/>
              </a:rPr>
              <a:t>Graph: This  is used for visual</a:t>
            </a:r>
          </a:p>
          <a:p>
            <a:pPr algn="l">
              <a:lnSpc>
                <a:spcPts val="3240"/>
              </a:lnSpc>
            </a:pPr>
            <a:r>
              <a:rPr lang="en-US" sz="2700" spc="25">
                <a:solidFill>
                  <a:srgbClr val="000000"/>
                </a:solidFill>
                <a:latin typeface="TT Rounds Condensed"/>
                <a:ea typeface="TT Rounds Condensed"/>
                <a:cs typeface="TT Rounds Condensed"/>
                <a:sym typeface="TT Rounds Condensed"/>
              </a:rPr>
              <a:t> </a:t>
            </a:r>
          </a:p>
        </p:txBody>
      </p:sp>
      <p:grpSp>
        <p:nvGrpSpPr>
          <p:cNvPr name="Group 26" id="26"/>
          <p:cNvGrpSpPr/>
          <p:nvPr/>
        </p:nvGrpSpPr>
        <p:grpSpPr>
          <a:xfrm rot="0">
            <a:off x="14030325" y="8843962"/>
            <a:ext cx="271462" cy="271462"/>
            <a:chOff x="0" y="0"/>
            <a:chExt cx="361950" cy="361950"/>
          </a:xfrm>
        </p:grpSpPr>
        <p:sp>
          <p:nvSpPr>
            <p:cNvPr name="Freeform 27" id="27"/>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TextBox 28" id="28"/>
          <p:cNvSpPr txBox="true"/>
          <p:nvPr/>
        </p:nvSpPr>
        <p:spPr>
          <a:xfrm rot="0">
            <a:off x="837248" y="1290637"/>
            <a:ext cx="14644688" cy="859155"/>
          </a:xfrm>
          <a:prstGeom prst="rect">
            <a:avLst/>
          </a:prstGeom>
        </p:spPr>
        <p:txBody>
          <a:bodyPr anchor="t" rtlCol="false" tIns="0" lIns="0" bIns="0" rIns="0">
            <a:spAutoFit/>
          </a:bodyPr>
          <a:lstStyle/>
          <a:p>
            <a:pPr algn="l">
              <a:lnSpc>
                <a:spcPts val="6480"/>
              </a:lnSpc>
            </a:pPr>
            <a:r>
              <a:rPr lang="en-US" b="true" sz="5400" spc="37">
                <a:solidFill>
                  <a:srgbClr val="000000"/>
                </a:solidFill>
                <a:latin typeface="Trebuchet MS Bold"/>
                <a:ea typeface="Trebuchet MS Bold"/>
                <a:cs typeface="Trebuchet MS Bold"/>
                <a:sym typeface="Trebuchet MS Bold"/>
              </a:rPr>
              <a:t>OUR SOLUTION AND ITS VALUE PROPOSITION</a:t>
            </a:r>
          </a:p>
        </p:txBody>
      </p:sp>
      <p:sp>
        <p:nvSpPr>
          <p:cNvPr name="Freeform 29" id="29"/>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3"/>
            <a:stretch>
              <a:fillRect l="-66666" t="0" r="-66666" b="0"/>
            </a:stretch>
          </a:blipFill>
        </p:spPr>
      </p:sp>
      <p:sp>
        <p:nvSpPr>
          <p:cNvPr name="TextBox 30" id="30"/>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7</a:t>
            </a:r>
          </a:p>
        </p:txBody>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22" id="22"/>
          <p:cNvSpPr txBox="true"/>
          <p:nvPr/>
        </p:nvSpPr>
        <p:spPr>
          <a:xfrm rot="0">
            <a:off x="1132998" y="559116"/>
            <a:ext cx="16022002" cy="1156335"/>
          </a:xfrm>
          <a:prstGeom prst="rect">
            <a:avLst/>
          </a:prstGeom>
        </p:spPr>
        <p:txBody>
          <a:bodyPr anchor="t" rtlCol="false" tIns="0" lIns="0" bIns="0" rIns="0">
            <a:spAutoFit/>
          </a:bodyPr>
          <a:lstStyle/>
          <a:p>
            <a:pPr algn="l">
              <a:lnSpc>
                <a:spcPts val="8640"/>
              </a:lnSpc>
            </a:pPr>
            <a:r>
              <a:rPr lang="en-US" sz="7200" b="true">
                <a:solidFill>
                  <a:srgbClr val="000000"/>
                </a:solidFill>
                <a:latin typeface="Trebuchet MS Bold"/>
                <a:ea typeface="Trebuchet MS Bold"/>
                <a:cs typeface="Trebuchet MS Bold"/>
                <a:sym typeface="Trebuchet MS Bold"/>
              </a:rPr>
              <a:t>Dataset Description</a:t>
            </a:r>
          </a:p>
        </p:txBody>
      </p:sp>
      <p:sp>
        <p:nvSpPr>
          <p:cNvPr name="TextBox 23" id="23"/>
          <p:cNvSpPr txBox="true"/>
          <p:nvPr/>
        </p:nvSpPr>
        <p:spPr>
          <a:xfrm rot="0">
            <a:off x="705447" y="1846109"/>
            <a:ext cx="11237675" cy="5042565"/>
          </a:xfrm>
          <a:prstGeom prst="rect">
            <a:avLst/>
          </a:prstGeom>
        </p:spPr>
        <p:txBody>
          <a:bodyPr anchor="t" rtlCol="false" tIns="0" lIns="0" bIns="0" rIns="0">
            <a:spAutoFit/>
          </a:bodyPr>
          <a:lstStyle/>
          <a:p>
            <a:pPr algn="l">
              <a:lnSpc>
                <a:spcPts val="3240"/>
              </a:lnSpc>
            </a:pPr>
            <a:r>
              <a:rPr lang="en-US" sz="2700" spc="25">
                <a:solidFill>
                  <a:srgbClr val="000000"/>
                </a:solidFill>
                <a:latin typeface="TT Rounds Condensed"/>
                <a:ea typeface="TT Rounds Condensed"/>
                <a:cs typeface="TT Rounds Condensed"/>
                <a:sym typeface="TT Rounds Condensed"/>
              </a:rPr>
              <a:t>Employee=kaggle</a:t>
            </a:r>
          </a:p>
          <a:p>
            <a:pPr algn="l">
              <a:lnSpc>
                <a:spcPts val="3240"/>
              </a:lnSpc>
            </a:pPr>
            <a:r>
              <a:rPr lang="en-US" sz="2700" spc="25">
                <a:solidFill>
                  <a:srgbClr val="000000"/>
                </a:solidFill>
                <a:latin typeface="TT Rounds Condensed"/>
                <a:ea typeface="TT Rounds Condensed"/>
                <a:cs typeface="TT Rounds Condensed"/>
                <a:sym typeface="TT Rounds Condensed"/>
              </a:rPr>
              <a:t>26 features </a:t>
            </a:r>
          </a:p>
          <a:p>
            <a:pPr algn="l">
              <a:lnSpc>
                <a:spcPts val="3240"/>
              </a:lnSpc>
            </a:pPr>
            <a:r>
              <a:rPr lang="en-US" sz="2700" spc="25">
                <a:solidFill>
                  <a:srgbClr val="000000"/>
                </a:solidFill>
                <a:latin typeface="TT Rounds Condensed"/>
                <a:ea typeface="TT Rounds Condensed"/>
                <a:cs typeface="TT Rounds Condensed"/>
                <a:sym typeface="TT Rounds Condensed"/>
              </a:rPr>
              <a:t>9 features</a:t>
            </a:r>
          </a:p>
          <a:p>
            <a:pPr algn="l">
              <a:lnSpc>
                <a:spcPts val="3240"/>
              </a:lnSpc>
            </a:pPr>
            <a:r>
              <a:rPr lang="en-US" sz="2700" spc="25">
                <a:solidFill>
                  <a:srgbClr val="000000"/>
                </a:solidFill>
                <a:latin typeface="TT Rounds Condensed"/>
                <a:ea typeface="TT Rounds Condensed"/>
                <a:cs typeface="TT Rounds Condensed"/>
                <a:sym typeface="TT Rounds Condensed"/>
              </a:rPr>
              <a:t>Employ Id  : Number</a:t>
            </a:r>
          </a:p>
          <a:p>
            <a:pPr algn="l">
              <a:lnSpc>
                <a:spcPts val="3240"/>
              </a:lnSpc>
            </a:pPr>
            <a:r>
              <a:rPr lang="en-US" sz="2700" spc="25">
                <a:solidFill>
                  <a:srgbClr val="000000"/>
                </a:solidFill>
                <a:latin typeface="TT Rounds Condensed"/>
                <a:ea typeface="TT Rounds Condensed"/>
                <a:cs typeface="TT Rounds Condensed"/>
                <a:sym typeface="TT Rounds Condensed"/>
              </a:rPr>
              <a:t>Name: Text </a:t>
            </a:r>
          </a:p>
          <a:p>
            <a:pPr algn="l">
              <a:lnSpc>
                <a:spcPts val="3240"/>
              </a:lnSpc>
            </a:pPr>
            <a:r>
              <a:rPr lang="en-US" sz="2700" spc="25">
                <a:solidFill>
                  <a:srgbClr val="000000"/>
                </a:solidFill>
                <a:latin typeface="TT Rounds Condensed"/>
                <a:ea typeface="TT Rounds Condensed"/>
                <a:cs typeface="TT Rounds Condensed"/>
                <a:sym typeface="TT Rounds Condensed"/>
              </a:rPr>
              <a:t>Business unit: Text</a:t>
            </a:r>
          </a:p>
          <a:p>
            <a:pPr algn="l">
              <a:lnSpc>
                <a:spcPts val="3240"/>
              </a:lnSpc>
            </a:pPr>
            <a:r>
              <a:rPr lang="en-US" sz="2700" spc="25">
                <a:solidFill>
                  <a:srgbClr val="000000"/>
                </a:solidFill>
                <a:latin typeface="TT Rounds Condensed"/>
                <a:ea typeface="TT Rounds Condensed"/>
                <a:cs typeface="TT Rounds Condensed"/>
                <a:sym typeface="TT Rounds Condensed"/>
              </a:rPr>
              <a:t>Employee type: full time, contract, part time</a:t>
            </a:r>
          </a:p>
          <a:p>
            <a:pPr algn="l">
              <a:lnSpc>
                <a:spcPts val="3240"/>
              </a:lnSpc>
            </a:pPr>
            <a:r>
              <a:rPr lang="en-US" sz="2700" spc="25">
                <a:solidFill>
                  <a:srgbClr val="000000"/>
                </a:solidFill>
                <a:latin typeface="TT Rounds Condensed"/>
                <a:ea typeface="TT Rounds Condensed"/>
                <a:cs typeface="TT Rounds Condensed"/>
                <a:sym typeface="TT Rounds Condensed"/>
              </a:rPr>
              <a:t>Performance level: Very high, High,Med,Low</a:t>
            </a:r>
          </a:p>
          <a:p>
            <a:pPr algn="l">
              <a:lnSpc>
                <a:spcPts val="3240"/>
              </a:lnSpc>
            </a:pPr>
            <a:r>
              <a:rPr lang="en-US" sz="2700" spc="25">
                <a:solidFill>
                  <a:srgbClr val="000000"/>
                </a:solidFill>
                <a:latin typeface="TT Rounds Condensed"/>
                <a:ea typeface="TT Rounds Condensed"/>
                <a:cs typeface="TT Rounds Condensed"/>
                <a:sym typeface="TT Rounds Condensed"/>
              </a:rPr>
              <a:t>Gender: male, female</a:t>
            </a:r>
          </a:p>
          <a:p>
            <a:pPr algn="l">
              <a:lnSpc>
                <a:spcPts val="3240"/>
              </a:lnSpc>
            </a:pPr>
          </a:p>
          <a:p>
            <a:pPr algn="l">
              <a:lnSpc>
                <a:spcPts val="3240"/>
              </a:lnSpc>
            </a:pPr>
          </a:p>
          <a:p>
            <a:pPr algn="l">
              <a:lnSpc>
                <a:spcPts val="3240"/>
              </a:lnSpc>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843962"/>
            <a:ext cx="271462" cy="271462"/>
            <a:chOff x="0" y="0"/>
            <a:chExt cx="361950" cy="361950"/>
          </a:xfrm>
        </p:grpSpPr>
        <p:sp>
          <p:nvSpPr>
            <p:cNvPr name="Freeform 23" id="23"/>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4" id="24"/>
          <p:cNvSpPr/>
          <p:nvPr/>
        </p:nvSpPr>
        <p:spPr>
          <a:xfrm flipH="false" flipV="false" rot="0">
            <a:off x="2500312" y="9701212"/>
            <a:ext cx="114300" cy="266700"/>
          </a:xfrm>
          <a:custGeom>
            <a:avLst/>
            <a:gdLst/>
            <a:ahLst/>
            <a:cxnLst/>
            <a:rect r="r" b="b" t="t" l="l"/>
            <a:pathLst>
              <a:path h="266700" w="114300">
                <a:moveTo>
                  <a:pt x="0" y="0"/>
                </a:moveTo>
                <a:lnTo>
                  <a:pt x="114300" y="0"/>
                </a:lnTo>
                <a:lnTo>
                  <a:pt x="114300" y="266700"/>
                </a:lnTo>
                <a:lnTo>
                  <a:pt x="0" y="266700"/>
                </a:lnTo>
                <a:lnTo>
                  <a:pt x="0" y="0"/>
                </a:lnTo>
                <a:close/>
              </a:path>
            </a:pathLst>
          </a:custGeom>
          <a:blipFill>
            <a:blip r:embed="rId2"/>
            <a:stretch>
              <a:fillRect l="-66666" t="0" r="-66666" b="0"/>
            </a:stretch>
          </a:blipFill>
        </p:spPr>
      </p:sp>
      <p:sp>
        <p:nvSpPr>
          <p:cNvPr name="TextBox 25" id="25"/>
          <p:cNvSpPr txBox="true"/>
          <p:nvPr/>
        </p:nvSpPr>
        <p:spPr>
          <a:xfrm rot="0">
            <a:off x="16915827" y="9707466"/>
            <a:ext cx="342900"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9</a:t>
            </a:r>
          </a:p>
        </p:txBody>
      </p:sp>
      <p:sp>
        <p:nvSpPr>
          <p:cNvPr name="TextBox 26" id="26"/>
          <p:cNvSpPr txBox="true"/>
          <p:nvPr/>
        </p:nvSpPr>
        <p:spPr>
          <a:xfrm rot="0">
            <a:off x="1109662" y="431005"/>
            <a:ext cx="4955856" cy="1143000"/>
          </a:xfrm>
          <a:prstGeom prst="rect">
            <a:avLst/>
          </a:prstGeom>
        </p:spPr>
        <p:txBody>
          <a:bodyPr anchor="t" rtlCol="false" tIns="0" lIns="0" bIns="0" rIns="0">
            <a:spAutoFit/>
          </a:bodyPr>
          <a:lstStyle/>
          <a:p>
            <a:pPr algn="l">
              <a:lnSpc>
                <a:spcPts val="8640"/>
              </a:lnSpc>
            </a:pPr>
            <a:r>
              <a:rPr lang="en-US" b="true" sz="7200" spc="-44">
                <a:solidFill>
                  <a:srgbClr val="000000"/>
                </a:solidFill>
                <a:latin typeface="Trebuchet MS Bold"/>
                <a:ea typeface="Trebuchet MS Bold"/>
                <a:cs typeface="Trebuchet MS Bold"/>
                <a:sym typeface="Trebuchet MS Bold"/>
              </a:rPr>
              <a:t>MODELLING</a:t>
            </a:r>
          </a:p>
        </p:txBody>
      </p:sp>
      <p:grpSp>
        <p:nvGrpSpPr>
          <p:cNvPr name="Group 27" id="27"/>
          <p:cNvGrpSpPr/>
          <p:nvPr/>
        </p:nvGrpSpPr>
        <p:grpSpPr>
          <a:xfrm rot="0">
            <a:off x="15087600" y="787712"/>
            <a:ext cx="685800" cy="685800"/>
            <a:chOff x="0" y="0"/>
            <a:chExt cx="914400" cy="914400"/>
          </a:xfrm>
        </p:grpSpPr>
        <p:sp>
          <p:nvSpPr>
            <p:cNvPr name="Freeform 28" id="28"/>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sp>
        <p:nvSpPr>
          <p:cNvPr name="TextBox 29" id="29"/>
          <p:cNvSpPr txBox="true"/>
          <p:nvPr/>
        </p:nvSpPr>
        <p:spPr>
          <a:xfrm rot="0">
            <a:off x="972770" y="1659899"/>
            <a:ext cx="12966114" cy="6289061"/>
          </a:xfrm>
          <a:prstGeom prst="rect">
            <a:avLst/>
          </a:prstGeom>
        </p:spPr>
        <p:txBody>
          <a:bodyPr anchor="t" rtlCol="false" tIns="0" lIns="0" bIns="0" rIns="0">
            <a:spAutoFit/>
          </a:bodyPr>
          <a:lstStyle/>
          <a:p>
            <a:pPr algn="l" marL="488632" indent="-244316" lvl="1">
              <a:lnSpc>
                <a:spcPts val="3240"/>
              </a:lnSpc>
              <a:buFont typeface="Arial"/>
              <a:buChar char="•"/>
            </a:pPr>
            <a:r>
              <a:rPr lang="en-US" sz="2700" spc="25">
                <a:solidFill>
                  <a:srgbClr val="000000"/>
                </a:solidFill>
                <a:latin typeface="TT Rounds Condensed"/>
                <a:ea typeface="TT Rounds Condensed"/>
                <a:cs typeface="TT Rounds Condensed"/>
                <a:sym typeface="TT Rounds Condensed"/>
              </a:rPr>
              <a:t> Collect the data which you are going to use it.</a:t>
            </a:r>
          </a:p>
          <a:p>
            <a:pPr algn="l" marL="488632" indent="-244316" lvl="1">
              <a:lnSpc>
                <a:spcPts val="3240"/>
              </a:lnSpc>
            </a:pPr>
          </a:p>
          <a:p>
            <a:pPr algn="l" marL="488632" indent="-244316" lvl="1">
              <a:lnSpc>
                <a:spcPts val="3240"/>
              </a:lnSpc>
              <a:buFont typeface="Arial"/>
              <a:buChar char="•"/>
            </a:pPr>
            <a:r>
              <a:rPr lang="en-US" sz="2700" spc="25">
                <a:solidFill>
                  <a:srgbClr val="000000"/>
                </a:solidFill>
                <a:latin typeface="TT Rounds Condensed"/>
                <a:ea typeface="TT Rounds Condensed"/>
                <a:cs typeface="TT Rounds Condensed"/>
                <a:sym typeface="TT Rounds Condensed"/>
              </a:rPr>
              <a:t>Select the column and fill it with color so it can be identified.</a:t>
            </a:r>
          </a:p>
          <a:p>
            <a:pPr algn="l" marL="488632" indent="-244316" lvl="1">
              <a:lnSpc>
                <a:spcPts val="3240"/>
              </a:lnSpc>
            </a:pPr>
          </a:p>
          <a:p>
            <a:pPr algn="l" marL="488632" indent="-244316" lvl="1">
              <a:lnSpc>
                <a:spcPts val="3240"/>
              </a:lnSpc>
              <a:buFont typeface="Arial"/>
              <a:buChar char="•"/>
            </a:pPr>
            <a:r>
              <a:rPr lang="en-US" sz="2700" spc="25">
                <a:solidFill>
                  <a:srgbClr val="000000"/>
                </a:solidFill>
                <a:latin typeface="TT Rounds Condensed"/>
                <a:ea typeface="TT Rounds Condensed"/>
                <a:cs typeface="TT Rounds Condensed"/>
                <a:sym typeface="TT Rounds Condensed"/>
              </a:rPr>
              <a:t>If there is missing number in seIected column use conditional formatting</a:t>
            </a:r>
          </a:p>
          <a:p>
            <a:pPr algn="l" marL="488632" indent="-244316" lvl="1">
              <a:lnSpc>
                <a:spcPts val="3240"/>
              </a:lnSpc>
            </a:pPr>
            <a:r>
              <a:rPr lang="en-US" sz="2700" spc="25">
                <a:solidFill>
                  <a:srgbClr val="000000"/>
                </a:solidFill>
                <a:latin typeface="TT Rounds Condensed"/>
                <a:ea typeface="TT Rounds Condensed"/>
                <a:cs typeface="TT Rounds Condensed"/>
                <a:sym typeface="TT Rounds Condensed"/>
              </a:rPr>
              <a:t>To fill it.  Click on highlight in that more rules click on blank and choose format and click on the any color that you want to fill on the blanks.</a:t>
            </a:r>
          </a:p>
          <a:p>
            <a:pPr algn="l" marL="488632" indent="-244316" lvl="1">
              <a:lnSpc>
                <a:spcPts val="3240"/>
              </a:lnSpc>
            </a:pPr>
          </a:p>
          <a:p>
            <a:pPr algn="l" marL="488632" indent="-244316" lvl="1">
              <a:lnSpc>
                <a:spcPts val="3240"/>
              </a:lnSpc>
              <a:buFont typeface="Arial"/>
              <a:buChar char="•"/>
            </a:pPr>
            <a:r>
              <a:rPr lang="en-US" sz="2700" spc="25">
                <a:solidFill>
                  <a:srgbClr val="000000"/>
                </a:solidFill>
                <a:latin typeface="TT Rounds Condensed"/>
                <a:ea typeface="TT Rounds Condensed"/>
                <a:cs typeface="TT Rounds Condensed"/>
                <a:sym typeface="TT Rounds Condensed"/>
              </a:rPr>
              <a:t>If you want to identify the missing value click on sort&amp;filter to remove the blanks it</a:t>
            </a:r>
          </a:p>
          <a:p>
            <a:pPr algn="l" marL="488632" indent="-244316" lvl="1">
              <a:lnSpc>
                <a:spcPts val="3240"/>
              </a:lnSpc>
            </a:pPr>
            <a:r>
              <a:rPr lang="en-US" sz="2700" spc="25">
                <a:solidFill>
                  <a:srgbClr val="000000"/>
                </a:solidFill>
                <a:latin typeface="TT Rounds Condensed"/>
                <a:ea typeface="TT Rounds Condensed"/>
                <a:cs typeface="TT Rounds Condensed"/>
                <a:sym typeface="TT Rounds Condensed"/>
              </a:rPr>
              <a:t>fill the blank. Click on the column which has blank value&amp; click on sort &amp;filter</a:t>
            </a:r>
          </a:p>
          <a:p>
            <a:pPr algn="l" marL="488632" indent="-244316" lvl="1">
              <a:lnSpc>
                <a:spcPts val="3240"/>
              </a:lnSpc>
            </a:pPr>
            <a:r>
              <a:rPr lang="en-US" sz="2700" spc="25">
                <a:solidFill>
                  <a:srgbClr val="000000"/>
                </a:solidFill>
                <a:latin typeface="TT Rounds Condensed"/>
                <a:ea typeface="TT Rounds Condensed"/>
                <a:cs typeface="TT Rounds Condensed"/>
                <a:sym typeface="TT Rounds Condensed"/>
              </a:rPr>
              <a:t>In that click no fill to remove the blank.</a:t>
            </a:r>
          </a:p>
          <a:p>
            <a:pPr algn="l" marL="488632" indent="-244316" lvl="1">
              <a:lnSpc>
                <a:spcPts val="3240"/>
              </a:lnSpc>
            </a:pPr>
          </a:p>
          <a:p>
            <a:pPr algn="l" marL="488632" indent="-244316" lvl="1">
              <a:lnSpc>
                <a:spcPts val="3240"/>
              </a:lnSpc>
            </a:pPr>
          </a:p>
          <a:p>
            <a:pPr algn="l" marL="488632" indent="-244316" lvl="1">
              <a:lnSpc>
                <a:spcPts val="3240"/>
              </a:lnSpc>
            </a:pPr>
          </a:p>
          <a:p>
            <a:pPr algn="l" marL="488632" indent="-244316" lvl="1">
              <a:lnSpc>
                <a:spcPts val="3240"/>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DAGPr31GDew</dc:identifier>
  <dcterms:modified xsi:type="dcterms:W3CDTF">2011-08-01T06:04:30Z</dcterms:modified>
  <cp:revision>1</cp:revision>
  <dc:title>AKASH R TNDSC ppt.pptx</dc:title>
</cp:coreProperties>
</file>