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9" r:id="rId4"/>
    <p:sldId id="285" r:id="rId5"/>
    <p:sldId id="260" r:id="rId6"/>
    <p:sldId id="261" r:id="rId7"/>
    <p:sldId id="283" r:id="rId8"/>
    <p:sldId id="284" r:id="rId9"/>
    <p:sldId id="264" r:id="rId10"/>
    <p:sldId id="263" r:id="rId11"/>
    <p:sldId id="265" r:id="rId12"/>
    <p:sldId id="270" r:id="rId13"/>
    <p:sldId id="271" r:id="rId14"/>
    <p:sldId id="276" r:id="rId15"/>
    <p:sldId id="272" r:id="rId16"/>
    <p:sldId id="273" r:id="rId17"/>
    <p:sldId id="286" r:id="rId18"/>
    <p:sldId id="275" r:id="rId19"/>
    <p:sldId id="274" r:id="rId20"/>
    <p:sldId id="287" r:id="rId21"/>
    <p:sldId id="288" r:id="rId22"/>
    <p:sldId id="277" r:id="rId23"/>
    <p:sldId id="289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napati jayasaireddy" initials="pj" lastIdx="1" clrIdx="0">
    <p:extLst>
      <p:ext uri="{19B8F6BF-5375-455C-9EA6-DF929625EA0E}">
        <p15:presenceInfo xmlns:p15="http://schemas.microsoft.com/office/powerpoint/2012/main" userId="80120c8a774d0c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facebook.com/teachnoo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coin.org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EFFD-C144-0851-91A2-8FF89FB2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150" y="1629878"/>
            <a:ext cx="8609430" cy="2501855"/>
          </a:xfrm>
        </p:spPr>
        <p:txBody>
          <a:bodyPr/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IN" b="1" i="1" dirty="0">
                <a:latin typeface="Latha" panose="020B0604020202020204" pitchFamily="34" charset="0"/>
                <a:cs typeface="Latha" panose="020B0604020202020204" pitchFamily="34" charset="0"/>
              </a:rPr>
              <a:t>Machine learning with python</a:t>
            </a:r>
            <a:br>
              <a:rPr lang="en-IN" i="1" dirty="0">
                <a:latin typeface="Latha" panose="020B0604020202020204" pitchFamily="34" charset="0"/>
                <a:cs typeface="Latha" panose="020B0604020202020204" pitchFamily="34" charset="0"/>
              </a:rPr>
            </a:br>
            <a:endParaRPr lang="en-IN" i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03CD5-EFCA-A237-4D47-F7BEE7709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929" y="3429000"/>
            <a:ext cx="7197726" cy="1405467"/>
          </a:xfrm>
        </p:spPr>
        <p:txBody>
          <a:bodyPr>
            <a:norm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2800" i="1" dirty="0"/>
              <a:t>Cryptocurrency price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BBB5E-05C3-5852-A6D6-FDB242EEA985}"/>
              </a:ext>
            </a:extLst>
          </p:cNvPr>
          <p:cNvSpPr txBox="1"/>
          <p:nvPr/>
        </p:nvSpPr>
        <p:spPr>
          <a:xfrm>
            <a:off x="7295948" y="4296870"/>
            <a:ext cx="37442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</a:p>
          <a:p>
            <a:r>
              <a:rPr lang="en-IN" sz="2800" i="1" dirty="0">
                <a:latin typeface="Aparajita" panose="02020603050405020304" pitchFamily="18" charset="0"/>
                <a:cs typeface="Aparajita" panose="02020603050405020304" pitchFamily="18" charset="0"/>
              </a:rPr>
              <a:t>Ponapati </a:t>
            </a:r>
            <a:r>
              <a:rPr lang="en-IN" sz="2800" i="1" dirty="0" err="1">
                <a:latin typeface="Aparajita" panose="02020603050405020304" pitchFamily="18" charset="0"/>
                <a:cs typeface="Aparajita" panose="02020603050405020304" pitchFamily="18" charset="0"/>
              </a:rPr>
              <a:t>JayaSaiReddy</a:t>
            </a:r>
            <a:endParaRPr lang="en-IN" sz="2800" i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800" i="1" dirty="0">
                <a:latin typeface="Aparajita" panose="02020603050405020304" pitchFamily="18" charset="0"/>
                <a:cs typeface="Aparajita" panose="02020603050405020304" pitchFamily="18" charset="0"/>
              </a:rPr>
              <a:t>21785A0521</a:t>
            </a:r>
          </a:p>
          <a:p>
            <a:r>
              <a:rPr lang="en-IN" sz="2800" i="1" dirty="0">
                <a:latin typeface="Aparajita" panose="02020603050405020304" pitchFamily="18" charset="0"/>
                <a:cs typeface="Aparajita" panose="02020603050405020304" pitchFamily="18" charset="0"/>
              </a:rPr>
              <a:t>III CSE-B</a:t>
            </a:r>
          </a:p>
        </p:txBody>
      </p:sp>
      <p:pic>
        <p:nvPicPr>
          <p:cNvPr id="5" name="Picture 2" descr="SVCET – Sri Venkateswara College of Engineering &amp; Technology">
            <a:extLst>
              <a:ext uri="{FF2B5EF4-FFF2-40B4-BE49-F238E27FC236}">
                <a16:creationId xmlns:a16="http://schemas.microsoft.com/office/drawing/2014/main" id="{AA3E4DF9-BF9C-E9A4-CDB9-94FF4D70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7" y="306204"/>
            <a:ext cx="10739436" cy="140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0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D924-8BE6-B8F6-AABD-40A6B1F2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 :-</a:t>
            </a:r>
          </a:p>
        </p:txBody>
      </p:sp>
      <p:pic>
        <p:nvPicPr>
          <p:cNvPr id="3074" name="Picture 2" descr="What is Machine Learning Course| Its Importance and Types-FORE">
            <a:extLst>
              <a:ext uri="{FF2B5EF4-FFF2-40B4-BE49-F238E27FC236}">
                <a16:creationId xmlns:a16="http://schemas.microsoft.com/office/drawing/2014/main" id="{8F28411E-3829-2693-B32A-24C789158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08" y="2141538"/>
            <a:ext cx="8361859" cy="429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7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D7C80-5735-11EF-8C34-5884173D7A94}"/>
              </a:ext>
            </a:extLst>
          </p:cNvPr>
          <p:cNvSpPr txBox="1"/>
          <p:nvPr/>
        </p:nvSpPr>
        <p:spPr>
          <a:xfrm>
            <a:off x="524933" y="542837"/>
            <a:ext cx="1054100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APPLICATIONS OF MACHINE LEARNING:-</a:t>
            </a:r>
            <a:endParaRPr lang="en-US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Machine learning is used in internet search engines.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Email filters to sort out spam.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Websites to make </a:t>
            </a:r>
            <a:r>
              <a:rPr lang="en-US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personalised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recommendations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Banking software to detect unusual transactions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Lots of apps on our phones such as voice recognition.</a:t>
            </a:r>
            <a:endParaRPr lang="en-IN" sz="2400" dirty="0"/>
          </a:p>
          <a:p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06143-C736-AFF4-8753-F3C5076DA8D5}"/>
              </a:ext>
            </a:extLst>
          </p:cNvPr>
          <p:cNvSpPr txBox="1"/>
          <p:nvPr/>
        </p:nvSpPr>
        <p:spPr>
          <a:xfrm>
            <a:off x="885524" y="808522"/>
            <a:ext cx="1012577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Bitcoin Price Prediction and Analysis Using Machine  Learning Models:-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It is a digital medium of exchange that is encrypted and decentralized</a:t>
            </a:r>
            <a:endParaRPr lang="en-US" sz="28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Cryptocurrencies are a digital way of money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Some of the cryptocurrencies are :-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Bitcoin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Ethereum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202124"/>
                </a:solidFill>
                <a:latin typeface="arial" panose="020B0604020202020204" pitchFamily="34" charset="0"/>
              </a:rPr>
              <a:t>Shiba </a:t>
            </a:r>
            <a:r>
              <a:rPr lang="en-IN" sz="3200" dirty="0" err="1">
                <a:solidFill>
                  <a:srgbClr val="202124"/>
                </a:solidFill>
                <a:latin typeface="arial" panose="020B0604020202020204" pitchFamily="34" charset="0"/>
              </a:rPr>
              <a:t>inu</a:t>
            </a:r>
            <a:endParaRPr lang="en-IN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BNB etc….</a:t>
            </a:r>
            <a:endParaRPr lang="en-US" sz="32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489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3DC53-1A76-C36A-6AD6-D6A470E4BD2A}"/>
              </a:ext>
            </a:extLst>
          </p:cNvPr>
          <p:cNvSpPr txBox="1"/>
          <p:nvPr/>
        </p:nvSpPr>
        <p:spPr>
          <a:xfrm>
            <a:off x="904775" y="673769"/>
            <a:ext cx="93846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Related Works:-</a:t>
            </a:r>
          </a:p>
          <a:p>
            <a:endParaRPr lang="en-IN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/>
              <a:t>Researches on the prediction of cryptocurrencies using machine learning.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/>
              <a:t>Bitcoin (BTC) price prediction using different techniques.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/>
              <a:t>LSTM and GRU which are the latest and efficient techniques for the forecasting of bitcoin price.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/>
              <a:t>The process of prediction starting from collecting data .</a:t>
            </a:r>
            <a:endParaRPr lang="en-IN" sz="3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7444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FE90D-E654-42EF-B30F-0763AFAFDDD2}"/>
              </a:ext>
            </a:extLst>
          </p:cNvPr>
          <p:cNvSpPr txBox="1"/>
          <p:nvPr/>
        </p:nvSpPr>
        <p:spPr>
          <a:xfrm>
            <a:off x="668867" y="880533"/>
            <a:ext cx="107865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effectLst/>
                <a:latin typeface="Times-BoldItalic"/>
              </a:rPr>
              <a:t>Data and Data Set Preparation Method :-</a:t>
            </a:r>
          </a:p>
          <a:p>
            <a:endParaRPr lang="en-US" sz="2800" b="1" i="1" dirty="0">
              <a:solidFill>
                <a:srgbClr val="000000"/>
              </a:solidFill>
              <a:effectLst/>
              <a:latin typeface="Times-BoldItal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-Roman"/>
              </a:rPr>
              <a:t>Data set preparation is a crucial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i="1" dirty="0">
              <a:solidFill>
                <a:srgbClr val="000000"/>
              </a:solidFill>
              <a:latin typeface="Times-BoldItal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-Roman"/>
              </a:rPr>
              <a:t>Data preparation is the process of collecting, combining, organizing, and structuring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ffectLst/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-Roman"/>
              </a:rPr>
              <a:t>Data then it can be considered as data visualization, analytics, and data mining 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-Roman"/>
              </a:rPr>
              <a:t>    with machine learning applications.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-Roman"/>
              </a:rPr>
              <a:t>The dataset used for this research consists of </a:t>
            </a:r>
            <a:endParaRPr lang="en-US" sz="3600" dirty="0"/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-Roman"/>
              </a:rPr>
              <a:t>    daily price value. </a:t>
            </a:r>
            <a:endParaRPr lang="en-US" sz="3600" b="1" i="1" dirty="0">
              <a:solidFill>
                <a:srgbClr val="000000"/>
              </a:solidFill>
              <a:effectLst/>
              <a:latin typeface="Times-BoldItalic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011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AF2D8F-16E7-0478-4F99-12E013AA11AB}"/>
              </a:ext>
            </a:extLst>
          </p:cNvPr>
          <p:cNvSpPr txBox="1"/>
          <p:nvPr/>
        </p:nvSpPr>
        <p:spPr>
          <a:xfrm>
            <a:off x="741145" y="644893"/>
            <a:ext cx="102701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LSTM(LONG SHORT TERM MEMORY):-</a:t>
            </a:r>
          </a:p>
          <a:p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used for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time-series data processing, prediction, and classification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LSTM has feedback connections, unlike conventional feed-forward neural networks.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can handle not only single data points (like photos) but also complete data streams (such as speech or video).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91473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045C0-7398-7793-E09B-B914AE9788BF}"/>
              </a:ext>
            </a:extLst>
          </p:cNvPr>
          <p:cNvSpPr txBox="1"/>
          <p:nvPr/>
        </p:nvSpPr>
        <p:spPr>
          <a:xfrm>
            <a:off x="577516" y="760395"/>
            <a:ext cx="1460178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LSTM(LONG SHORT TERM MEMORY):-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IN" dirty="0"/>
          </a:p>
        </p:txBody>
      </p:sp>
      <p:pic>
        <p:nvPicPr>
          <p:cNvPr id="3076" name="Picture 4" descr="LSTM Recurrent Neural Networks — How to Teach a Network to Remember the  Past | by Saul Dobilas | Towards Data Science">
            <a:extLst>
              <a:ext uri="{FF2B5EF4-FFF2-40B4-BE49-F238E27FC236}">
                <a16:creationId xmlns:a16="http://schemas.microsoft.com/office/drawing/2014/main" id="{C56E940D-3160-A209-366C-BA2733D0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549667"/>
            <a:ext cx="9288379" cy="49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8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ime-Series Forecasting: Predicting Stock Prices Using An LSTM Model –  Towards AI">
            <a:extLst>
              <a:ext uri="{FF2B5EF4-FFF2-40B4-BE49-F238E27FC236}">
                <a16:creationId xmlns:a16="http://schemas.microsoft.com/office/drawing/2014/main" id="{34730E8F-D73C-E92F-2EA3-8C6ACB47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805070"/>
            <a:ext cx="9849678" cy="51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1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2DB86-1107-ACD7-3571-7D011FC6FB8A}"/>
              </a:ext>
            </a:extLst>
          </p:cNvPr>
          <p:cNvSpPr txBox="1"/>
          <p:nvPr/>
        </p:nvSpPr>
        <p:spPr>
          <a:xfrm>
            <a:off x="702733" y="1075267"/>
            <a:ext cx="105833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-Roman"/>
              </a:rPr>
              <a:t>GRU(GATED RECURRENT UNIT):-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effectLst/>
              <a:latin typeface="Times-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Times-Roman"/>
              </a:rPr>
              <a:t>The GRU is the newer generation of recurrent neural networks and is pretty similar to an LSTM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Times-Roman"/>
              </a:rPr>
              <a:t>It has also only two gates, a reset gate and update gate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effectLst/>
                <a:latin typeface="Times-Bold"/>
              </a:rPr>
              <a:t>Reset Gate</a:t>
            </a:r>
            <a:r>
              <a:rPr lang="en-US" sz="2800" dirty="0">
                <a:solidFill>
                  <a:srgbClr val="000000"/>
                </a:solidFill>
                <a:effectLst/>
                <a:latin typeface="Times-Roman"/>
              </a:rPr>
              <a:t>: The reset gate is another gate that is used to decide how much past information to forget.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effectLst/>
                <a:latin typeface="Times-Bold"/>
              </a:rPr>
              <a:t>Update Gate</a:t>
            </a:r>
            <a:r>
              <a:rPr lang="en-US" sz="2800" dirty="0">
                <a:solidFill>
                  <a:srgbClr val="000000"/>
                </a:solidFill>
                <a:effectLst/>
                <a:latin typeface="Times-Roman"/>
              </a:rPr>
              <a:t>: The update gate acts similar to the forget and input gate of an LSTM.</a:t>
            </a:r>
          </a:p>
          <a:p>
            <a:r>
              <a:rPr lang="en-US" sz="2800" dirty="0">
                <a:solidFill>
                  <a:srgbClr val="000000"/>
                </a:solidFill>
                <a:latin typeface="Times-Roman"/>
              </a:rPr>
              <a:t>     </a:t>
            </a:r>
            <a:r>
              <a:rPr lang="en-US" sz="2800" dirty="0">
                <a:solidFill>
                  <a:srgbClr val="000000"/>
                </a:solidFill>
                <a:effectLst/>
                <a:latin typeface="Times-Roman"/>
              </a:rPr>
              <a:t>It decides what information to throw away and what new information to be added.</a:t>
            </a:r>
            <a:endParaRPr lang="en-US" sz="2800" dirty="0">
              <a:solidFill>
                <a:srgbClr val="000000"/>
              </a:solidFill>
              <a:latin typeface="Times-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422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RU Recurrent Neural Networks — A Smart Way to Predict Sequences in Python  | by Saul Dobilas | Towards Data Science">
            <a:extLst>
              <a:ext uri="{FF2B5EF4-FFF2-40B4-BE49-F238E27FC236}">
                <a16:creationId xmlns:a16="http://schemas.microsoft.com/office/drawing/2014/main" id="{77CBE064-B52B-BF01-ABF2-10BAF358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055" y="1549667"/>
            <a:ext cx="7854213" cy="427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8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A02C-3F32-2373-B096-7A6A9C1599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/>
          <a:lstStyle/>
          <a:p>
            <a:r>
              <a:rPr lang="en-IN" b="1" u="sng" dirty="0"/>
              <a:t>TEACHNOOK :-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BC95E-318E-40B0-632E-4163D9E7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25" y="2451101"/>
            <a:ext cx="10131425" cy="36576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.</a:t>
            </a:r>
          </a:p>
        </p:txBody>
      </p:sp>
      <p:pic>
        <p:nvPicPr>
          <p:cNvPr id="1030" name="Picture 6" descr="Teachnook Learning | Facebook">
            <a:hlinkClick r:id="rId2"/>
            <a:extLst>
              <a:ext uri="{FF2B5EF4-FFF2-40B4-BE49-F238E27FC236}">
                <a16:creationId xmlns:a16="http://schemas.microsoft.com/office/drawing/2014/main" id="{969351BA-7C3A-71AF-CC9F-1A123BBE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451101"/>
            <a:ext cx="9153938" cy="330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1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achine learning - stock prediction : GRU model predicting same given  values instead of future stock price - Stack Overflow">
            <a:extLst>
              <a:ext uri="{FF2B5EF4-FFF2-40B4-BE49-F238E27FC236}">
                <a16:creationId xmlns:a16="http://schemas.microsoft.com/office/drawing/2014/main" id="{7C051ACC-B418-2066-B8A8-140838F9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" y="818147"/>
            <a:ext cx="10019899" cy="554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22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D81E60-C373-BED9-8045-6EDD886EE2E3}"/>
              </a:ext>
            </a:extLst>
          </p:cNvPr>
          <p:cNvSpPr txBox="1"/>
          <p:nvPr/>
        </p:nvSpPr>
        <p:spPr>
          <a:xfrm>
            <a:off x="991401" y="789272"/>
            <a:ext cx="100487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SOURCE CODE:-</a:t>
            </a:r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yfinance</a:t>
            </a:r>
            <a:r>
              <a:rPr lang="en-IN" dirty="0"/>
              <a:t> as </a:t>
            </a:r>
            <a:r>
              <a:rPr lang="en-IN" dirty="0" err="1"/>
              <a:t>yf</a:t>
            </a:r>
            <a:endParaRPr lang="en-IN" dirty="0"/>
          </a:p>
          <a:p>
            <a:r>
              <a:rPr lang="en-IN" dirty="0"/>
              <a:t>import datetime</a:t>
            </a:r>
          </a:p>
          <a:p>
            <a:r>
              <a:rPr lang="en-IN" dirty="0"/>
              <a:t>from datetime import date, </a:t>
            </a:r>
            <a:r>
              <a:rPr lang="en-IN" dirty="0" err="1"/>
              <a:t>timedelta</a:t>
            </a:r>
            <a:endParaRPr lang="en-IN" dirty="0"/>
          </a:p>
          <a:p>
            <a:r>
              <a:rPr lang="en-IN" dirty="0"/>
              <a:t>today = </a:t>
            </a:r>
            <a:r>
              <a:rPr lang="en-IN" dirty="0" err="1"/>
              <a:t>date.today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d1 = </a:t>
            </a:r>
            <a:r>
              <a:rPr lang="en-IN" dirty="0" err="1"/>
              <a:t>today.strftime</a:t>
            </a:r>
            <a:r>
              <a:rPr lang="en-IN" dirty="0"/>
              <a:t>("%Y-%m-%d")</a:t>
            </a:r>
          </a:p>
          <a:p>
            <a:r>
              <a:rPr lang="en-IN" dirty="0" err="1"/>
              <a:t>end_date</a:t>
            </a:r>
            <a:r>
              <a:rPr lang="en-IN" dirty="0"/>
              <a:t> = d1</a:t>
            </a:r>
          </a:p>
          <a:p>
            <a:r>
              <a:rPr lang="en-IN" dirty="0"/>
              <a:t>d2 = </a:t>
            </a:r>
            <a:r>
              <a:rPr lang="en-IN" dirty="0" err="1"/>
              <a:t>date.today</a:t>
            </a:r>
            <a:r>
              <a:rPr lang="en-IN" dirty="0"/>
              <a:t>() - </a:t>
            </a:r>
            <a:r>
              <a:rPr lang="en-IN" dirty="0" err="1"/>
              <a:t>timedelta</a:t>
            </a:r>
            <a:r>
              <a:rPr lang="en-IN" dirty="0"/>
              <a:t>(days=730)</a:t>
            </a:r>
          </a:p>
          <a:p>
            <a:r>
              <a:rPr lang="en-IN" dirty="0"/>
              <a:t>d2 = d2.strftime("%Y-%m-%d")</a:t>
            </a:r>
          </a:p>
          <a:p>
            <a:r>
              <a:rPr lang="en-IN" dirty="0" err="1"/>
              <a:t>start_date</a:t>
            </a:r>
            <a:r>
              <a:rPr lang="en-IN" dirty="0"/>
              <a:t> = d2</a:t>
            </a:r>
          </a:p>
          <a:p>
            <a:endParaRPr lang="en-IN" dirty="0"/>
          </a:p>
          <a:p>
            <a:r>
              <a:rPr lang="en-IN" dirty="0"/>
              <a:t>data = </a:t>
            </a:r>
            <a:r>
              <a:rPr lang="en-IN" dirty="0" err="1"/>
              <a:t>yf.download</a:t>
            </a:r>
            <a:r>
              <a:rPr lang="en-IN" dirty="0"/>
              <a:t>('BTC-USD', </a:t>
            </a:r>
          </a:p>
          <a:p>
            <a:r>
              <a:rPr lang="en-IN" dirty="0"/>
              <a:t>                      start=</a:t>
            </a:r>
            <a:r>
              <a:rPr lang="en-IN" dirty="0" err="1"/>
              <a:t>start_date</a:t>
            </a:r>
            <a:r>
              <a:rPr lang="en-IN" dirty="0"/>
              <a:t>, </a:t>
            </a:r>
          </a:p>
          <a:p>
            <a:r>
              <a:rPr lang="en-IN" dirty="0"/>
              <a:t>                      end=</a:t>
            </a:r>
            <a:r>
              <a:rPr lang="en-IN" dirty="0" err="1"/>
              <a:t>end_date</a:t>
            </a:r>
            <a:r>
              <a:rPr lang="en-IN" dirty="0"/>
              <a:t>, </a:t>
            </a:r>
          </a:p>
          <a:p>
            <a:r>
              <a:rPr lang="en-IN" dirty="0"/>
              <a:t>                      progress=False)</a:t>
            </a:r>
          </a:p>
          <a:p>
            <a:r>
              <a:rPr lang="en-IN" dirty="0"/>
              <a:t>data["Date"] = </a:t>
            </a:r>
            <a:r>
              <a:rPr lang="en-IN" dirty="0" err="1"/>
              <a:t>data.index</a:t>
            </a:r>
            <a:endParaRPr lang="en-IN" dirty="0"/>
          </a:p>
          <a:p>
            <a:r>
              <a:rPr lang="en-IN" dirty="0"/>
              <a:t>data = data[["Date", "Open", "High", "Low", "Close", "</a:t>
            </a:r>
            <a:r>
              <a:rPr lang="en-IN" dirty="0" err="1"/>
              <a:t>Adj</a:t>
            </a:r>
            <a:r>
              <a:rPr lang="en-IN" dirty="0"/>
              <a:t> Close", "Volume"]]</a:t>
            </a:r>
          </a:p>
          <a:p>
            <a:r>
              <a:rPr lang="en-IN" dirty="0" err="1"/>
              <a:t>data.reset_index</a:t>
            </a:r>
            <a:r>
              <a:rPr lang="en-IN" dirty="0"/>
              <a:t>(drop=True,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/>
              <a:t>print(</a:t>
            </a:r>
            <a:r>
              <a:rPr lang="en-IN" dirty="0" err="1"/>
              <a:t>data.head</a:t>
            </a:r>
            <a:r>
              <a:rPr lang="en-IN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997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11C8D-6DCD-A538-9704-3843B2D185FE}"/>
              </a:ext>
            </a:extLst>
          </p:cNvPr>
          <p:cNvSpPr txBox="1"/>
          <p:nvPr/>
        </p:nvSpPr>
        <p:spPr>
          <a:xfrm>
            <a:off x="736600" y="931333"/>
            <a:ext cx="1027853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000000"/>
                </a:solidFill>
                <a:effectLst/>
                <a:latin typeface="Times-BoldItalic"/>
              </a:rPr>
              <a:t>Results and Discussion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Times-Roman"/>
              </a:rPr>
              <a:t>The proposed model of LSTM and GRU price prediction of cryptocurrencies was trained, 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  <a:effectLst/>
                <a:latin typeface="Times-Roman"/>
              </a:rPr>
              <a:t>   and the predictions were carried out for popular         cryptocurrency.</a:t>
            </a:r>
          </a:p>
          <a:p>
            <a:endParaRPr lang="en-US" sz="3200" dirty="0">
              <a:solidFill>
                <a:srgbClr val="000000"/>
              </a:solidFill>
              <a:effectLst/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Times-Roman"/>
              </a:rPr>
              <a:t>GRU model is more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-Roman"/>
              </a:rPr>
              <a:t>effificient</a:t>
            </a:r>
            <a:r>
              <a:rPr lang="en-US" sz="3200" dirty="0">
                <a:solidFill>
                  <a:srgbClr val="000000"/>
                </a:solidFill>
                <a:effectLst/>
                <a:latin typeface="Times-Roman"/>
              </a:rPr>
              <a:t> than that of LSTM models</a:t>
            </a:r>
          </a:p>
          <a:p>
            <a:endParaRPr lang="en-IN" sz="3200" b="1" i="1" dirty="0">
              <a:solidFill>
                <a:srgbClr val="000000"/>
              </a:solidFill>
              <a:effectLst/>
              <a:latin typeface="Times-BoldItalic"/>
            </a:endParaRPr>
          </a:p>
          <a:p>
            <a:endParaRPr lang="en-IN" sz="3600" b="1" i="1" dirty="0">
              <a:solidFill>
                <a:srgbClr val="000000"/>
              </a:solidFill>
              <a:latin typeface="Times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48959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3EA84-23CF-E8B7-B4E4-37BEB5E3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1890498"/>
            <a:ext cx="11698333" cy="3077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2A84CC-AE7A-5FE4-6980-D4193F6FEBBB}"/>
              </a:ext>
            </a:extLst>
          </p:cNvPr>
          <p:cNvSpPr txBox="1"/>
          <p:nvPr/>
        </p:nvSpPr>
        <p:spPr>
          <a:xfrm>
            <a:off x="404261" y="798897"/>
            <a:ext cx="405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OUTPUT:-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57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C50E-0C39-2E9E-8264-87FD0D98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OUTPUT:-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7AE07-431F-3226-A72A-44309538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676400"/>
            <a:ext cx="9144805" cy="4114800"/>
          </a:xfrm>
        </p:spPr>
      </p:pic>
    </p:spTree>
    <p:extLst>
      <p:ext uri="{BB962C8B-B14F-4D97-AF65-F5344CB8AC3E}">
        <p14:creationId xmlns:p14="http://schemas.microsoft.com/office/powerpoint/2010/main" val="978423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13D80-A2BF-0988-70AE-E766F35E6FE1}"/>
              </a:ext>
            </a:extLst>
          </p:cNvPr>
          <p:cNvSpPr txBox="1"/>
          <p:nvPr/>
        </p:nvSpPr>
        <p:spPr>
          <a:xfrm>
            <a:off x="1078029" y="683394"/>
            <a:ext cx="84221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effectLst/>
                <a:latin typeface="Times-Bold"/>
              </a:rPr>
              <a:t>Conclusion:-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-Roman"/>
              </a:rPr>
              <a:t>Finally I conclude that , cryptocurrencies are the most popular decentralized way of virtual currency which has a great </a:t>
            </a:r>
            <a:endParaRPr lang="en-US" sz="4400" dirty="0"/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-Roman"/>
              </a:rPr>
              <a:t>role in the free market economy and avoids the intermediary of another third party between customers.</a:t>
            </a:r>
          </a:p>
          <a:p>
            <a:endParaRPr lang="en-US" sz="2400" b="1" dirty="0">
              <a:solidFill>
                <a:srgbClr val="000000"/>
              </a:solidFill>
              <a:latin typeface="Times-Roman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-Roman"/>
              </a:rPr>
              <a:t>Successfully that I completed the machine </a:t>
            </a:r>
            <a:r>
              <a:rPr lang="en-US" sz="2400" b="1" dirty="0" err="1">
                <a:solidFill>
                  <a:srgbClr val="000000"/>
                </a:solidFill>
                <a:latin typeface="Times-Roman"/>
              </a:rPr>
              <a:t>learnig</a:t>
            </a:r>
            <a:r>
              <a:rPr lang="en-US" sz="2400" b="1" dirty="0">
                <a:solidFill>
                  <a:srgbClr val="000000"/>
                </a:solidFill>
                <a:latin typeface="Times-Roman"/>
              </a:rPr>
              <a:t> with python Internship regarding .</a:t>
            </a:r>
            <a:endParaRPr lang="en-IN" sz="4400" b="1" dirty="0">
              <a:solidFill>
                <a:srgbClr val="000000"/>
              </a:solidFill>
              <a:latin typeface="Times-Bold"/>
            </a:endParaRPr>
          </a:p>
          <a:p>
            <a:endParaRPr lang="en-IN" sz="3600" b="1" dirty="0">
              <a:solidFill>
                <a:srgbClr val="000000"/>
              </a:solidFill>
              <a:latin typeface="Times-Bold"/>
            </a:endParaRPr>
          </a:p>
          <a:p>
            <a:r>
              <a:rPr lang="en-IN" sz="3600" b="1" dirty="0">
                <a:solidFill>
                  <a:srgbClr val="000000"/>
                </a:solidFill>
                <a:latin typeface="Times-Bold"/>
              </a:rPr>
              <a:t>                              </a:t>
            </a:r>
            <a:r>
              <a:rPr lang="en-IN" sz="3600" b="1" dirty="0">
                <a:latin typeface="Times-Bold"/>
              </a:rPr>
              <a:t>--</a:t>
            </a:r>
            <a:r>
              <a:rPr lang="en-IN" sz="3600" b="1" dirty="0">
                <a:solidFill>
                  <a:srgbClr val="000000"/>
                </a:solidFill>
                <a:latin typeface="Times-Bold"/>
              </a:rPr>
              <a:t> Ponapati jayasaireddy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5319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2FE24-5235-55D6-8E60-C216FB377998}"/>
              </a:ext>
            </a:extLst>
          </p:cNvPr>
          <p:cNvSpPr txBox="1"/>
          <p:nvPr/>
        </p:nvSpPr>
        <p:spPr>
          <a:xfrm>
            <a:off x="1212783" y="895149"/>
            <a:ext cx="90573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Times-Roman"/>
              </a:rPr>
              <a:t>Nakamoto S et al. (2008) Bitcoin: a peer-to-peer electronic cash system, 2008. Working Paper from </a:t>
            </a:r>
            <a:r>
              <a:rPr lang="en-US" sz="3200" dirty="0">
                <a:solidFill>
                  <a:srgbClr val="0000FF"/>
                </a:solidFill>
                <a:effectLst/>
                <a:latin typeface="Times-Roman"/>
                <a:hlinkClick r:id="rId2"/>
              </a:rPr>
              <a:t>www.bitcoin.org</a:t>
            </a:r>
            <a:endParaRPr lang="en-US" sz="3200" dirty="0">
              <a:solidFill>
                <a:srgbClr val="0000FF"/>
              </a:solidFill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Times-Roman"/>
              </a:rPr>
              <a:t>Goodfellow I,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-Roman"/>
              </a:rPr>
              <a:t>Bengio</a:t>
            </a:r>
            <a:r>
              <a:rPr lang="en-US" sz="3200" dirty="0">
                <a:solidFill>
                  <a:srgbClr val="000000"/>
                </a:solidFill>
                <a:effectLst/>
                <a:latin typeface="Times-Roman"/>
              </a:rPr>
              <a:t> Y, Courville A (2016) Deep learning. MIT press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202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ryam Pourebadi Kent State University April ppt download">
            <a:extLst>
              <a:ext uri="{FF2B5EF4-FFF2-40B4-BE49-F238E27FC236}">
                <a16:creationId xmlns:a16="http://schemas.microsoft.com/office/drawing/2014/main" id="{0163294B-64DD-13C3-5B6F-25DCFDA7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366">
            <a:off x="2084133" y="1340088"/>
            <a:ext cx="8203743" cy="380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931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DB701-709A-2B39-50E5-0F64A1A0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8728">
            <a:off x="1928007" y="650232"/>
            <a:ext cx="6285353" cy="53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1DB98-81CF-5AA7-EBFB-E85A5DF73799}"/>
              </a:ext>
            </a:extLst>
          </p:cNvPr>
          <p:cNvSpPr txBox="1"/>
          <p:nvPr/>
        </p:nvSpPr>
        <p:spPr>
          <a:xfrm>
            <a:off x="1334142" y="423208"/>
            <a:ext cx="10041007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IT WAS FOUNDED BY KAJAL-DAVE,LOCATED IN BENAGLORE.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THE COMPANY LOGO IT SHOWS STARTING OF YOUR CAREER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THE COMPANY OFFERS TO THE STUDENTS INTERNSHIPS LIKE </a:t>
            </a:r>
            <a:r>
              <a:rPr lang="en-IN" sz="32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MACHINE LEARNING WITH PYTHON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DATA SCIENCE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ARIFICIAL INTELLIGENCE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CYBER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WEB DEVELOPMENT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APP DEVELOPMENT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WEB DEVELOPMENT Etc……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lvl="1"/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067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4A4C0-023E-9D12-2D47-6A7614D75431}"/>
              </a:ext>
            </a:extLst>
          </p:cNvPr>
          <p:cNvSpPr txBox="1"/>
          <p:nvPr/>
        </p:nvSpPr>
        <p:spPr>
          <a:xfrm>
            <a:off x="635268" y="567890"/>
            <a:ext cx="1045303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CONTENTS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PYTHON AND ITS USES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TUPLES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MACHINE LEARNNG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APPLICATIONS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MAJOR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REFERENCES</a:t>
            </a:r>
          </a:p>
          <a:p>
            <a:pPr marL="342900" indent="-342900">
              <a:buFont typeface="+mj-lt"/>
              <a:buAutoNum type="arabicPeriod"/>
            </a:pPr>
            <a:endParaRPr lang="en-US" sz="2800" i="1" dirty="0"/>
          </a:p>
          <a:p>
            <a:pPr marL="342900" indent="-342900">
              <a:buFont typeface="+mj-lt"/>
              <a:buAutoNum type="arabicPeriod"/>
            </a:pPr>
            <a:endParaRPr lang="en-US" sz="2800" i="1" dirty="0"/>
          </a:p>
          <a:p>
            <a:pPr marL="342900" indent="-342900">
              <a:buFont typeface="+mj-lt"/>
              <a:buAutoNum type="arabicPeriod"/>
            </a:pPr>
            <a:endParaRPr lang="en-US" sz="2800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48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8372C-CFE3-9CA1-638E-59A1FCF9E2C5}"/>
              </a:ext>
            </a:extLst>
          </p:cNvPr>
          <p:cNvSpPr txBox="1"/>
          <p:nvPr/>
        </p:nvSpPr>
        <p:spPr>
          <a:xfrm>
            <a:off x="1024898" y="1064010"/>
            <a:ext cx="99689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Python?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is a popular programming language.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was created by Guido van Rossum, and released in 1991.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can be used on a server to create web applications.</a:t>
            </a:r>
          </a:p>
          <a:p>
            <a:br>
              <a:rPr lang="en-US" sz="2800" dirty="0"/>
            </a:b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4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736391-9AE3-87E8-2F0F-F82D7F6CF185}"/>
              </a:ext>
            </a:extLst>
          </p:cNvPr>
          <p:cNvSpPr txBox="1"/>
          <p:nvPr/>
        </p:nvSpPr>
        <p:spPr>
          <a:xfrm>
            <a:off x="1106905" y="1203157"/>
            <a:ext cx="987552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for:</a:t>
            </a:r>
          </a:p>
          <a:p>
            <a:pPr algn="l"/>
            <a:endParaRPr lang="en-US" sz="5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W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eb development (server-side).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oftware development.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athematics.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ystem scripting.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3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E8516F6-82A9-6C42-EA9A-50602A07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638429"/>
            <a:ext cx="12095748" cy="1113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 Items :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items are ordered, changeable, and allow duplicate values.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items are indexed, the first item has index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second item has index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etc.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BCA92-4E75-AE15-36E4-A12EADC7EAA3}"/>
              </a:ext>
            </a:extLst>
          </p:cNvPr>
          <p:cNvSpPr txBox="1"/>
          <p:nvPr/>
        </p:nvSpPr>
        <p:spPr>
          <a:xfrm>
            <a:off x="442762" y="1863859"/>
            <a:ext cx="6140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Consolas" panose="020B0609020204030204" pitchFamily="49" charset="0"/>
              </a:rPr>
              <a:t>example:</a:t>
            </a:r>
          </a:p>
          <a:p>
            <a:r>
              <a:rPr lang="en-IN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 = ["apple", "banana", "cherry"]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63D24-75DE-BE1F-3518-8D69098A21F2}"/>
              </a:ext>
            </a:extLst>
          </p:cNvPr>
          <p:cNvSpPr txBox="1"/>
          <p:nvPr/>
        </p:nvSpPr>
        <p:spPr>
          <a:xfrm>
            <a:off x="182880" y="2622536"/>
            <a:ext cx="1258984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Tuple:-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Tuples are used to store multiple items in a single variable.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A tuple is a collection which is ordered and </a:t>
            </a:r>
            <a:r>
              <a:rPr lang="en-US" sz="2000" b="1" i="0" dirty="0">
                <a:effectLst/>
                <a:latin typeface="Verdana" panose="020B0604030504040204" pitchFamily="34" charset="0"/>
              </a:rPr>
              <a:t>unchangeable</a:t>
            </a:r>
            <a:r>
              <a:rPr lang="en-US" sz="2000" b="0" i="0" dirty="0">
                <a:effectLst/>
                <a:latin typeface="Verdana" panose="020B0604030504040204" pitchFamily="34" charset="0"/>
              </a:rPr>
              <a:t>.</a:t>
            </a:r>
          </a:p>
          <a:p>
            <a:br>
              <a:rPr lang="en-US" dirty="0"/>
            </a:br>
            <a:r>
              <a:rPr lang="en-US" dirty="0"/>
              <a:t>     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mytuple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 = ("apple", "banana", "cherry")</a:t>
            </a:r>
            <a:endParaRPr 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61371-E702-4F52-765C-E5FAD8831577}"/>
              </a:ext>
            </a:extLst>
          </p:cNvPr>
          <p:cNvSpPr txBox="1"/>
          <p:nvPr/>
        </p:nvSpPr>
        <p:spPr>
          <a:xfrm>
            <a:off x="517358" y="274668"/>
            <a:ext cx="984904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Sets:-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Verdana" panose="020B0604030504040204" pitchFamily="34" charset="0"/>
              </a:rPr>
              <a:t>Sets are used to store multiple items in a single variable.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Verdana" panose="020B0604030504040204" pitchFamily="34" charset="0"/>
              </a:rPr>
              <a:t>A set is a collection which is </a:t>
            </a:r>
            <a:r>
              <a:rPr lang="en-US" sz="2400" b="0" i="1" dirty="0">
                <a:effectLst/>
                <a:latin typeface="Verdana" panose="020B0604030504040204" pitchFamily="34" charset="0"/>
              </a:rPr>
              <a:t>unordered</a:t>
            </a:r>
            <a:r>
              <a:rPr lang="en-US" sz="2400" b="0" i="0" dirty="0">
                <a:effectLst/>
                <a:latin typeface="Verdana" panose="020B0604030504040204" pitchFamily="34" charset="0"/>
              </a:rPr>
              <a:t>, </a:t>
            </a:r>
            <a:r>
              <a:rPr lang="en-US" sz="2400" b="0" i="1" dirty="0">
                <a:effectLst/>
                <a:latin typeface="Verdana" panose="020B0604030504040204" pitchFamily="34" charset="0"/>
              </a:rPr>
              <a:t>unchangeable*</a:t>
            </a:r>
            <a:r>
              <a:rPr lang="en-US" sz="2400" b="0" i="0" dirty="0">
                <a:effectLst/>
                <a:latin typeface="Verdana" panose="020B0604030504040204" pitchFamily="34" charset="0"/>
              </a:rPr>
              <a:t>, and </a:t>
            </a:r>
            <a:r>
              <a:rPr lang="en-US" sz="2400" b="0" i="1" dirty="0">
                <a:effectLst/>
                <a:latin typeface="Verdana" panose="020B0604030504040204" pitchFamily="34" charset="0"/>
              </a:rPr>
              <a:t>unindexed</a:t>
            </a:r>
            <a:r>
              <a:rPr lang="en-US" sz="2400" b="0" i="0" dirty="0"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myset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 = {"apple", "banana", "cherry"}</a:t>
            </a:r>
            <a:endParaRPr lang="en-US" sz="24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C36E0-F217-8238-542E-8B81A165A03E}"/>
              </a:ext>
            </a:extLst>
          </p:cNvPr>
          <p:cNvSpPr txBox="1"/>
          <p:nvPr/>
        </p:nvSpPr>
        <p:spPr>
          <a:xfrm>
            <a:off x="517358" y="2817872"/>
            <a:ext cx="105613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US" sz="2400" b="0" i="0" dirty="0" err="1">
                <a:effectLst/>
                <a:latin typeface="Verdana" panose="020B0604030504040204" pitchFamily="34" charset="0"/>
              </a:rPr>
              <a:t>key:value</a:t>
            </a:r>
            <a:r>
              <a:rPr lang="en-US" sz="2400" b="0" i="0" dirty="0">
                <a:effectLst/>
                <a:latin typeface="Verdana" panose="020B0604030504040204" pitchFamily="34" charset="0"/>
              </a:rPr>
              <a:t> pairs.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Verdana" panose="020B0604030504040204" pitchFamily="34" charset="0"/>
              </a:rPr>
              <a:t>A dictionary is a collection which is ordered*, changeable and do not allow duplicates.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 = {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"brand": "Ford",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"model": "Mustang",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"year": 1964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}</a:t>
            </a:r>
            <a:endParaRPr lang="en-US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3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C4D6F2-97D2-C848-4D0C-5B7E0CFB1CA2}"/>
              </a:ext>
            </a:extLst>
          </p:cNvPr>
          <p:cNvSpPr txBox="1"/>
          <p:nvPr/>
        </p:nvSpPr>
        <p:spPr>
          <a:xfrm>
            <a:off x="753533" y="1483267"/>
            <a:ext cx="9118599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machine learning?</a:t>
            </a: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Machine learning is a branch of artificial intelligence (AI) and computer science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focuses on the use of data and algorithms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imitate the way that humans learn, gradually improving its accuracy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939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378</TotalTime>
  <Words>1018</Words>
  <Application>Microsoft Office PowerPoint</Application>
  <PresentationFormat>Widescreen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Aparajita</vt:lpstr>
      <vt:lpstr>Arial</vt:lpstr>
      <vt:lpstr>Arial</vt:lpstr>
      <vt:lpstr>Calibri</vt:lpstr>
      <vt:lpstr>Calibri Light</vt:lpstr>
      <vt:lpstr>Consolas</vt:lpstr>
      <vt:lpstr>Latha</vt:lpstr>
      <vt:lpstr>Segoe UI</vt:lpstr>
      <vt:lpstr>Times-Bold</vt:lpstr>
      <vt:lpstr>Times-BoldItalic</vt:lpstr>
      <vt:lpstr>Times-Roman</vt:lpstr>
      <vt:lpstr>Verdana</vt:lpstr>
      <vt:lpstr>Wingdings</vt:lpstr>
      <vt:lpstr>Celestial</vt:lpstr>
      <vt:lpstr>Machine learning with python </vt:lpstr>
      <vt:lpstr>TEACHNOOK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OUTPUT:-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ponapati jayasaireddy</dc:creator>
  <cp:lastModifiedBy>ponapati jayasaireddy</cp:lastModifiedBy>
  <cp:revision>5</cp:revision>
  <dcterms:created xsi:type="dcterms:W3CDTF">2022-10-17T15:35:16Z</dcterms:created>
  <dcterms:modified xsi:type="dcterms:W3CDTF">2022-10-18T19:50:31Z</dcterms:modified>
</cp:coreProperties>
</file>