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5" r:id="rId9"/>
    <p:sldId id="263" r:id="rId10"/>
    <p:sldId id="266" r:id="rId11"/>
    <p:sldId id="264" r:id="rId12"/>
    <p:sldId id="267" r:id="rId13"/>
    <p:sldId id="269" r:id="rId14"/>
    <p:sldId id="268" r:id="rId15"/>
    <p:sldId id="271" r:id="rId16"/>
    <p:sldId id="270" r:id="rId17"/>
    <p:sldId id="273" r:id="rId18"/>
    <p:sldId id="274" r:id="rId19"/>
    <p:sldId id="276" r:id="rId20"/>
    <p:sldId id="278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6"/>
    <p:restoredTop sz="96327"/>
  </p:normalViewPr>
  <p:slideViewPr>
    <p:cSldViewPr snapToGrid="0">
      <p:cViewPr varScale="1">
        <p:scale>
          <a:sx n="224" d="100"/>
          <a:sy n="224" d="100"/>
        </p:scale>
        <p:origin x="2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CD15-BF7D-A1B9-8494-A5AA1AF8D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07A97-6276-6A89-E061-1896916BB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B5B0-BE91-39D3-2C89-62D12016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ABCA-3B77-58C2-1AE8-F297E19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AE621-9372-0D7F-B945-D48329A6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8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955B-02E0-6953-3D40-D981879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D717D-B682-9EAD-12B6-B6517AEA4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E802-357B-F0A0-2819-8A7BAAD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06BC-B78D-B079-13B1-10EDA44B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D4E72-B5C5-5F79-C9AF-FA935B67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149CA-3ED5-2A7E-0EAD-584238D6F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48AA-E86F-7C95-F657-0C7F916B6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4CC7-8832-0FE0-2E45-81267ACC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AFD2-FACA-26FC-D939-734489B8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3FB1-F30F-EFFC-832A-9096BFDA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B76B-EF42-2BDD-1F50-D5129092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DBED-DDC0-8610-70AA-515286A1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1376-E761-FC82-82E0-DF686EAB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8C91-4ED2-56CA-9DCE-20484515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BBC0-1C65-82A0-FA13-1A00D44E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0A5B-94DD-F2F6-5703-EFFD418B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27F1-99DD-CABF-BFEF-37CF8C094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885E-4D52-6CC3-8D06-1C21207D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7109-F147-2835-7AF8-8B7823B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6A27-FB53-F9F5-2D47-D614A5D0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200C-2714-D1E8-CA2E-9970E721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0CD8-D487-5B18-5423-7B1D9439C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B247E-3EBC-1EBF-CB1D-AB2EF670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49C9-A672-9F93-54AA-8105A12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A1F1D-395D-7F4C-3DFD-96E58E00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F352B-E3B1-4D28-67A8-14BFE284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C3ED-4F84-57AC-48F1-D16556A0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C28E0-6D17-40A6-C865-BAF08F86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AC0DD-4CAF-8D48-8065-BDBCED88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8DFA4-3591-7858-D600-F5B2B79DE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FCCBC-6510-9121-2A8C-44846709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E2F6C-F2C5-5EE2-E02F-86C33EE8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DFFC3-2DC0-2842-1876-8E2F5F1F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C982F-50A7-034E-36AB-6CC79906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7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074A-D3EA-4FF5-9607-19D3BA59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1195A-F143-E6CF-C141-54F76AFA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6658C-9BC1-57B6-0885-FCF7BEDF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3319-15FB-52B6-B81B-BEF7CAF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1DC8B-041B-5ABB-4F43-B781F1A8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5DE7B-90D4-7A75-7A5D-48A15072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FC9A8-D361-5216-D6E9-952D570F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2AFA-9FEF-A7FB-5271-F71CEBA8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0685-B5E8-7B0B-EB0F-82F49A41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87C08-C768-5A61-89FA-425035312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6BE61-B712-3EF4-2955-54979DC8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86C6E-85F4-F19B-64FE-7451E2EC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B378A-EF09-10C0-D91E-013C9498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B195-EA3B-E839-B5A3-247D9E37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52C61-821D-840D-53F1-A137AA371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5B6B8-223F-70BB-83F7-8BFB7B2EB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E4FDD-ABD1-9ED7-5DF1-86F77E37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5FC6D-9F08-6EDD-7F48-436A786B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D68C-6ECB-0E51-9A52-2770D4C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EDA84-77DB-3A92-443B-BD3E2478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66978-955D-7602-A92A-A902F2C09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8F10-A283-C90C-6D7B-1470A6348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AE7B-C2BD-DC4E-B664-3D0EF61F2F22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4EAD-1F6F-BDF7-DE31-C7BA4C496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5008-0493-F4C5-C134-1BC86134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8D48-8CBD-2146-A84D-C2E12B717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14DF-80D4-559E-A656-1863C613F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Concepts</a:t>
            </a:r>
          </a:p>
        </p:txBody>
      </p:sp>
    </p:spTree>
    <p:extLst>
      <p:ext uri="{BB962C8B-B14F-4D97-AF65-F5344CB8AC3E}">
        <p14:creationId xmlns:p14="http://schemas.microsoft.com/office/powerpoint/2010/main" val="182578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16E8-A4B6-A6E5-D184-5306BE6B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7E13-E01F-12CE-3537-1CA93824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Heroku</a:t>
            </a:r>
          </a:p>
          <a:p>
            <a:r>
              <a:rPr lang="en-IN" dirty="0"/>
              <a:t>AWS (Elastic </a:t>
            </a:r>
            <a:r>
              <a:rPr lang="en-IN" dirty="0" err="1"/>
              <a:t>Beanstalk,lambda</a:t>
            </a:r>
            <a:r>
              <a:rPr lang="en-IN" dirty="0"/>
              <a:t>, App Runner), Azure (App Service, Azure Functions and Azure Logic Apps).</a:t>
            </a:r>
          </a:p>
          <a:p>
            <a:r>
              <a:rPr lang="en-IN" dirty="0"/>
              <a:t>GCP offers a range of PaaS services, including Google App Engine, Google Cloud Functions and Google Cloud run)</a:t>
            </a:r>
          </a:p>
          <a:p>
            <a:r>
              <a:rPr lang="en-IN" dirty="0"/>
              <a:t>IBM Cloud: IBM Cloud Factory, Cloud Functions and IBM cloud Pak</a:t>
            </a:r>
          </a:p>
          <a:p>
            <a:r>
              <a:rPr lang="en-IN" dirty="0"/>
              <a:t>Oracle Cloud Platform(OCP): Oracle Application Container Cloud, Oracle Functions and Oracle Integration Cloud.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59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889C-DB88-4E74-AFCB-5F6AD621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7D821-B4CD-20E3-5C9C-22BFD38BDBBE}"/>
              </a:ext>
            </a:extLst>
          </p:cNvPr>
          <p:cNvSpPr/>
          <p:nvPr/>
        </p:nvSpPr>
        <p:spPr>
          <a:xfrm>
            <a:off x="838200" y="1868557"/>
            <a:ext cx="4856922" cy="4303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137C3-9B9F-62BC-9A50-EE4FFBB96A3C}"/>
              </a:ext>
            </a:extLst>
          </p:cNvPr>
          <p:cNvSpPr txBox="1"/>
          <p:nvPr/>
        </p:nvSpPr>
        <p:spPr>
          <a:xfrm>
            <a:off x="2335696" y="1341783"/>
            <a:ext cx="21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offers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935AC-6576-D7DB-C557-C76B242A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48" y="2717442"/>
            <a:ext cx="878330" cy="878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3A6C3C-9ACB-ABDF-436E-F2C08186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78" y="3155324"/>
            <a:ext cx="680388" cy="680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6A2A3-7299-ACC5-1A80-3884FA2968B4}"/>
              </a:ext>
            </a:extLst>
          </p:cNvPr>
          <p:cNvSpPr txBox="1"/>
          <p:nvPr/>
        </p:nvSpPr>
        <p:spPr>
          <a:xfrm>
            <a:off x="7772080" y="23197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2E587-A1B6-02F1-3A14-CB787B90D51A}"/>
              </a:ext>
            </a:extLst>
          </p:cNvPr>
          <p:cNvSpPr txBox="1"/>
          <p:nvPr/>
        </p:nvSpPr>
        <p:spPr>
          <a:xfrm>
            <a:off x="8487177" y="3932604"/>
            <a:ext cx="233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uses the software</a:t>
            </a:r>
          </a:p>
        </p:txBody>
      </p:sp>
    </p:spTree>
    <p:extLst>
      <p:ext uri="{BB962C8B-B14F-4D97-AF65-F5344CB8AC3E}">
        <p14:creationId xmlns:p14="http://schemas.microsoft.com/office/powerpoint/2010/main" val="362508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A3DC-8305-70BB-0C56-4F14FF51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90FB-0497-6E5D-4A6C-DCF455FA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CRM Applications (Salesforce), Cloud based file storage (Drop box), Slack (cloud based messaging), Cloud based video conferencing (Zoom), </a:t>
            </a:r>
          </a:p>
          <a:p>
            <a:pPr marL="0" indent="0">
              <a:buNone/>
            </a:pPr>
            <a:r>
              <a:rPr lang="en-US" dirty="0"/>
              <a:t>Entertainment: Netflix, YouTube, Instagram, etc.,</a:t>
            </a:r>
          </a:p>
        </p:txBody>
      </p:sp>
    </p:spTree>
    <p:extLst>
      <p:ext uri="{BB962C8B-B14F-4D97-AF65-F5344CB8AC3E}">
        <p14:creationId xmlns:p14="http://schemas.microsoft.com/office/powerpoint/2010/main" val="61782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E0EB-8FF0-5A29-686F-61BDB5E4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IaaS</a:t>
            </a:r>
          </a:p>
        </p:txBody>
      </p:sp>
    </p:spTree>
    <p:extLst>
      <p:ext uri="{BB962C8B-B14F-4D97-AF65-F5344CB8AC3E}">
        <p14:creationId xmlns:p14="http://schemas.microsoft.com/office/powerpoint/2010/main" val="413325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7EDD4-3447-A2D5-8AE3-9682FFA3BDA6}"/>
              </a:ext>
            </a:extLst>
          </p:cNvPr>
          <p:cNvSpPr/>
          <p:nvPr/>
        </p:nvSpPr>
        <p:spPr>
          <a:xfrm>
            <a:off x="5824330" y="568411"/>
            <a:ext cx="6050513" cy="6190735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26FCEBA-B822-C356-3949-353582E7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270" y="20697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A9012-88D9-1A61-EC53-B8BFB3FACA63}"/>
              </a:ext>
            </a:extLst>
          </p:cNvPr>
          <p:cNvSpPr txBox="1"/>
          <p:nvPr/>
        </p:nvSpPr>
        <p:spPr>
          <a:xfrm>
            <a:off x="2352619" y="1423426"/>
            <a:ext cx="24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Console </a:t>
            </a:r>
            <a:br>
              <a:rPr lang="en-US" dirty="0"/>
            </a:br>
            <a:r>
              <a:rPr lang="en-US" dirty="0"/>
              <a:t>(AWS, OCI, Azure, etc.,)</a:t>
            </a:r>
          </a:p>
        </p:txBody>
      </p:sp>
      <p:pic>
        <p:nvPicPr>
          <p:cNvPr id="7" name="Graphic 6" descr="Browser window with solid fill">
            <a:extLst>
              <a:ext uri="{FF2B5EF4-FFF2-40B4-BE49-F238E27FC236}">
                <a16:creationId xmlns:a16="http://schemas.microsoft.com/office/drawing/2014/main" id="{EB34755C-C0EE-DB7E-7590-0AE579BE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828" y="206975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DF927-DC27-914D-E491-D642B9F9A803}"/>
              </a:ext>
            </a:extLst>
          </p:cNvPr>
          <p:cNvSpPr txBox="1"/>
          <p:nvPr/>
        </p:nvSpPr>
        <p:spPr>
          <a:xfrm>
            <a:off x="9586609" y="1612141"/>
            <a:ext cx="16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Server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6EBFC600-3790-0E2D-61CF-583215643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876" y="1917528"/>
            <a:ext cx="1241854" cy="1241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2B1D1-813C-8250-DE37-5EE154ECF27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89670" y="2526957"/>
            <a:ext cx="86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51A0F0-13CF-F094-5450-1738853270F3}"/>
              </a:ext>
            </a:extLst>
          </p:cNvPr>
          <p:cNvSpPr txBox="1"/>
          <p:nvPr/>
        </p:nvSpPr>
        <p:spPr>
          <a:xfrm>
            <a:off x="2093715" y="211890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99812-70A7-6C7C-C8EF-85B073F749E3}"/>
              </a:ext>
            </a:extLst>
          </p:cNvPr>
          <p:cNvSpPr txBox="1"/>
          <p:nvPr/>
        </p:nvSpPr>
        <p:spPr>
          <a:xfrm>
            <a:off x="8569501" y="672237"/>
            <a:ext cx="1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B151-D3B1-92F2-9965-C1AE56734EFA}"/>
              </a:ext>
            </a:extLst>
          </p:cNvPr>
          <p:cNvSpPr txBox="1"/>
          <p:nvPr/>
        </p:nvSpPr>
        <p:spPr>
          <a:xfrm>
            <a:off x="914400" y="300269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8525E-A900-90EC-A262-9BC434ED464B}"/>
              </a:ext>
            </a:extLst>
          </p:cNvPr>
          <p:cNvSpPr txBox="1"/>
          <p:nvPr/>
        </p:nvSpPr>
        <p:spPr>
          <a:xfrm>
            <a:off x="9145082" y="4450336"/>
            <a:ext cx="175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 Tenancy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F7894-F499-422D-6AA7-E85E662E0FD7}"/>
              </a:ext>
            </a:extLst>
          </p:cNvPr>
          <p:cNvSpPr/>
          <p:nvPr/>
        </p:nvSpPr>
        <p:spPr>
          <a:xfrm>
            <a:off x="9134061" y="4415629"/>
            <a:ext cx="2543074" cy="220953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82C5-598B-31DF-AFC6-6F5B56F107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66228" y="2526957"/>
            <a:ext cx="5908648" cy="1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4005B-FF87-3A15-099A-356ECA2039DE}"/>
              </a:ext>
            </a:extLst>
          </p:cNvPr>
          <p:cNvCxnSpPr>
            <a:cxnSpLocks/>
          </p:cNvCxnSpPr>
          <p:nvPr/>
        </p:nvCxnSpPr>
        <p:spPr>
          <a:xfrm>
            <a:off x="10395803" y="3109687"/>
            <a:ext cx="0" cy="1144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426B6F22-D3B7-918D-F0A7-FBC53C056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291" y="390796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790221-D9AC-8046-5D5D-E7698146C68E}"/>
              </a:ext>
            </a:extLst>
          </p:cNvPr>
          <p:cNvSpPr txBox="1"/>
          <p:nvPr/>
        </p:nvSpPr>
        <p:spPr>
          <a:xfrm>
            <a:off x="931788" y="480487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B</a:t>
            </a:r>
          </a:p>
        </p:txBody>
      </p:sp>
      <p:pic>
        <p:nvPicPr>
          <p:cNvPr id="27" name="Graphic 26" descr="Browser window with solid fill">
            <a:extLst>
              <a:ext uri="{FF2B5EF4-FFF2-40B4-BE49-F238E27FC236}">
                <a16:creationId xmlns:a16="http://schemas.microsoft.com/office/drawing/2014/main" id="{583193FC-C561-6B43-DB0F-56A0C8A48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7435" y="3520036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11925F-CBBD-27CB-833A-810E0FA7EC83}"/>
              </a:ext>
            </a:extLst>
          </p:cNvPr>
          <p:cNvSpPr txBox="1"/>
          <p:nvPr/>
        </p:nvSpPr>
        <p:spPr>
          <a:xfrm>
            <a:off x="6196477" y="4450336"/>
            <a:ext cx="175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B Tenancy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EB8288-4644-269E-478D-2439920E9DDD}"/>
              </a:ext>
            </a:extLst>
          </p:cNvPr>
          <p:cNvSpPr/>
          <p:nvPr/>
        </p:nvSpPr>
        <p:spPr>
          <a:xfrm>
            <a:off x="6185456" y="4409004"/>
            <a:ext cx="2543074" cy="220953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F96D7D-AA9F-382F-AB78-B6DB1624F400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977887" y="3977236"/>
            <a:ext cx="889548" cy="431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4F2636-6466-F827-0AE8-A8215D92FDE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781835" y="2789351"/>
            <a:ext cx="5993041" cy="1187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562494-9A7A-3B30-D94C-8F458716CB4B}"/>
              </a:ext>
            </a:extLst>
          </p:cNvPr>
          <p:cNvSpPr txBox="1"/>
          <p:nvPr/>
        </p:nvSpPr>
        <p:spPr>
          <a:xfrm>
            <a:off x="1867420" y="368181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007153-0B33-C670-063C-0ECB4A5F5482}"/>
              </a:ext>
            </a:extLst>
          </p:cNvPr>
          <p:cNvCxnSpPr>
            <a:cxnSpLocks/>
          </p:cNvCxnSpPr>
          <p:nvPr/>
        </p:nvCxnSpPr>
        <p:spPr>
          <a:xfrm flipH="1">
            <a:off x="7732381" y="3109687"/>
            <a:ext cx="2405532" cy="1144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2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8" grpId="0"/>
      <p:bldP spid="11" grpId="0"/>
      <p:bldP spid="12" grpId="0"/>
      <p:bldP spid="12" grpId="1"/>
      <p:bldP spid="13" grpId="0"/>
      <p:bldP spid="13" grpId="1"/>
      <p:bldP spid="14" grpId="0"/>
      <p:bldP spid="16" grpId="0" animBg="1"/>
      <p:bldP spid="26" grpId="0"/>
      <p:bldP spid="29" grpId="0"/>
      <p:bldP spid="30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7EDD4-3447-A2D5-8AE3-9682FFA3BDA6}"/>
              </a:ext>
            </a:extLst>
          </p:cNvPr>
          <p:cNvSpPr/>
          <p:nvPr/>
        </p:nvSpPr>
        <p:spPr>
          <a:xfrm>
            <a:off x="5824330" y="568411"/>
            <a:ext cx="6050513" cy="6190735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26FCEBA-B822-C356-3949-353582E7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270" y="20697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A9012-88D9-1A61-EC53-B8BFB3FACA63}"/>
              </a:ext>
            </a:extLst>
          </p:cNvPr>
          <p:cNvSpPr txBox="1"/>
          <p:nvPr/>
        </p:nvSpPr>
        <p:spPr>
          <a:xfrm>
            <a:off x="2352619" y="1423426"/>
            <a:ext cx="24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Console </a:t>
            </a:r>
            <a:br>
              <a:rPr lang="en-US" dirty="0"/>
            </a:br>
            <a:r>
              <a:rPr lang="en-US" dirty="0"/>
              <a:t>(AWS, OCI, Azure, etc.,)</a:t>
            </a:r>
          </a:p>
        </p:txBody>
      </p:sp>
      <p:pic>
        <p:nvPicPr>
          <p:cNvPr id="7" name="Graphic 6" descr="Browser window with solid fill">
            <a:extLst>
              <a:ext uri="{FF2B5EF4-FFF2-40B4-BE49-F238E27FC236}">
                <a16:creationId xmlns:a16="http://schemas.microsoft.com/office/drawing/2014/main" id="{EB34755C-C0EE-DB7E-7590-0AE579BE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828" y="206975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DF927-DC27-914D-E491-D642B9F9A803}"/>
              </a:ext>
            </a:extLst>
          </p:cNvPr>
          <p:cNvSpPr txBox="1"/>
          <p:nvPr/>
        </p:nvSpPr>
        <p:spPr>
          <a:xfrm>
            <a:off x="9586609" y="1612141"/>
            <a:ext cx="16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Server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6EBFC600-3790-0E2D-61CF-583215643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876" y="1917528"/>
            <a:ext cx="1241854" cy="1241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2B1D1-813C-8250-DE37-5EE154ECF27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89670" y="2526957"/>
            <a:ext cx="86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51A0F0-13CF-F094-5450-1738853270F3}"/>
              </a:ext>
            </a:extLst>
          </p:cNvPr>
          <p:cNvSpPr txBox="1"/>
          <p:nvPr/>
        </p:nvSpPr>
        <p:spPr>
          <a:xfrm>
            <a:off x="2093715" y="2118904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99812-70A7-6C7C-C8EF-85B073F749E3}"/>
              </a:ext>
            </a:extLst>
          </p:cNvPr>
          <p:cNvSpPr txBox="1"/>
          <p:nvPr/>
        </p:nvSpPr>
        <p:spPr>
          <a:xfrm>
            <a:off x="8569501" y="672237"/>
            <a:ext cx="1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B151-D3B1-92F2-9965-C1AE56734EFA}"/>
              </a:ext>
            </a:extLst>
          </p:cNvPr>
          <p:cNvSpPr txBox="1"/>
          <p:nvPr/>
        </p:nvSpPr>
        <p:spPr>
          <a:xfrm>
            <a:off x="914400" y="300269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8525E-A900-90EC-A262-9BC434ED464B}"/>
              </a:ext>
            </a:extLst>
          </p:cNvPr>
          <p:cNvSpPr txBox="1"/>
          <p:nvPr/>
        </p:nvSpPr>
        <p:spPr>
          <a:xfrm>
            <a:off x="9145082" y="4450336"/>
            <a:ext cx="175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 </a:t>
            </a:r>
          </a:p>
          <a:p>
            <a:r>
              <a:rPr lang="en-US" sz="1400" dirty="0"/>
              <a:t>Tenancy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F7894-F499-422D-6AA7-E85E662E0FD7}"/>
              </a:ext>
            </a:extLst>
          </p:cNvPr>
          <p:cNvSpPr/>
          <p:nvPr/>
        </p:nvSpPr>
        <p:spPr>
          <a:xfrm>
            <a:off x="9134061" y="4415629"/>
            <a:ext cx="2543074" cy="220953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82C5-598B-31DF-AFC6-6F5B56F107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66228" y="2526957"/>
            <a:ext cx="5908648" cy="1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4005B-FF87-3A15-099A-356ECA2039DE}"/>
              </a:ext>
            </a:extLst>
          </p:cNvPr>
          <p:cNvCxnSpPr>
            <a:cxnSpLocks/>
          </p:cNvCxnSpPr>
          <p:nvPr/>
        </p:nvCxnSpPr>
        <p:spPr>
          <a:xfrm flipH="1">
            <a:off x="10364968" y="3109687"/>
            <a:ext cx="30835" cy="187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426B6F22-D3B7-918D-F0A7-FBC53C056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291" y="390796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790221-D9AC-8046-5D5D-E7698146C68E}"/>
              </a:ext>
            </a:extLst>
          </p:cNvPr>
          <p:cNvSpPr txBox="1"/>
          <p:nvPr/>
        </p:nvSpPr>
        <p:spPr>
          <a:xfrm>
            <a:off x="931788" y="480487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B</a:t>
            </a:r>
          </a:p>
        </p:txBody>
      </p:sp>
      <p:pic>
        <p:nvPicPr>
          <p:cNvPr id="27" name="Graphic 26" descr="Browser window with solid fill">
            <a:extLst>
              <a:ext uri="{FF2B5EF4-FFF2-40B4-BE49-F238E27FC236}">
                <a16:creationId xmlns:a16="http://schemas.microsoft.com/office/drawing/2014/main" id="{583193FC-C561-6B43-DB0F-56A0C8A48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7435" y="3520036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11925F-CBBD-27CB-833A-810E0FA7EC83}"/>
              </a:ext>
            </a:extLst>
          </p:cNvPr>
          <p:cNvSpPr txBox="1"/>
          <p:nvPr/>
        </p:nvSpPr>
        <p:spPr>
          <a:xfrm>
            <a:off x="6196477" y="4450336"/>
            <a:ext cx="175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B Tenancy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EB8288-4644-269E-478D-2439920E9DDD}"/>
              </a:ext>
            </a:extLst>
          </p:cNvPr>
          <p:cNvSpPr/>
          <p:nvPr/>
        </p:nvSpPr>
        <p:spPr>
          <a:xfrm>
            <a:off x="6185456" y="4409004"/>
            <a:ext cx="2543074" cy="220953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F96D7D-AA9F-382F-AB78-B6DB1624F400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977887" y="3977236"/>
            <a:ext cx="889548" cy="431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4F2636-6466-F827-0AE8-A8215D92FDED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781835" y="2789351"/>
            <a:ext cx="5993041" cy="1187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562494-9A7A-3B30-D94C-8F458716CB4B}"/>
              </a:ext>
            </a:extLst>
          </p:cNvPr>
          <p:cNvSpPr txBox="1"/>
          <p:nvPr/>
        </p:nvSpPr>
        <p:spPr>
          <a:xfrm>
            <a:off x="1903295" y="3719119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007153-0B33-C670-063C-0ECB4A5F5482}"/>
              </a:ext>
            </a:extLst>
          </p:cNvPr>
          <p:cNvCxnSpPr>
            <a:cxnSpLocks/>
          </p:cNvCxnSpPr>
          <p:nvPr/>
        </p:nvCxnSpPr>
        <p:spPr>
          <a:xfrm flipH="1">
            <a:off x="7633763" y="3024471"/>
            <a:ext cx="2451549" cy="211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71E20B-C7D7-8679-A407-32C90745AA70}"/>
              </a:ext>
            </a:extLst>
          </p:cNvPr>
          <p:cNvSpPr txBox="1"/>
          <p:nvPr/>
        </p:nvSpPr>
        <p:spPr>
          <a:xfrm>
            <a:off x="6287782" y="2136959"/>
            <a:ext cx="2292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Server Instance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AAFA2-0583-D6B4-FAD5-D778FD4456D7}"/>
              </a:ext>
            </a:extLst>
          </p:cNvPr>
          <p:cNvSpPr txBox="1"/>
          <p:nvPr/>
        </p:nvSpPr>
        <p:spPr>
          <a:xfrm>
            <a:off x="6551653" y="2884012"/>
            <a:ext cx="111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DB</a:t>
            </a:r>
          </a:p>
        </p:txBody>
      </p:sp>
      <p:pic>
        <p:nvPicPr>
          <p:cNvPr id="22" name="Graphic 21" descr="Server outline">
            <a:extLst>
              <a:ext uri="{FF2B5EF4-FFF2-40B4-BE49-F238E27FC236}">
                <a16:creationId xmlns:a16="http://schemas.microsoft.com/office/drawing/2014/main" id="{51D3B19E-CBCA-9CF0-4429-16813B1220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38603" y="5024252"/>
            <a:ext cx="914400" cy="914400"/>
          </a:xfrm>
          <a:prstGeom prst="rect">
            <a:avLst/>
          </a:prstGeom>
        </p:spPr>
      </p:pic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FB84FAEA-3786-1DCA-A8EE-BB4010161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6729" y="5108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1" grpId="0"/>
      <p:bldP spid="12" grpId="0"/>
      <p:bldP spid="13" grpId="0"/>
      <p:bldP spid="14" grpId="0"/>
      <p:bldP spid="16" grpId="0" animBg="1"/>
      <p:bldP spid="26" grpId="0"/>
      <p:bldP spid="29" grpId="0"/>
      <p:bldP spid="30" grpId="0" animBg="1"/>
      <p:bldP spid="37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7925-7AD0-AE63-8732-8DF94E7F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Deploying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288938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7EDD4-3447-A2D5-8AE3-9682FFA3BDA6}"/>
              </a:ext>
            </a:extLst>
          </p:cNvPr>
          <p:cNvSpPr/>
          <p:nvPr/>
        </p:nvSpPr>
        <p:spPr>
          <a:xfrm>
            <a:off x="5824330" y="568411"/>
            <a:ext cx="6050513" cy="6190735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26FCEBA-B822-C356-3949-353582E7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270" y="20697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A9012-88D9-1A61-EC53-B8BFB3FACA63}"/>
              </a:ext>
            </a:extLst>
          </p:cNvPr>
          <p:cNvSpPr txBox="1"/>
          <p:nvPr/>
        </p:nvSpPr>
        <p:spPr>
          <a:xfrm>
            <a:off x="2352619" y="1423426"/>
            <a:ext cx="24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Console </a:t>
            </a:r>
            <a:br>
              <a:rPr lang="en-US" dirty="0"/>
            </a:br>
            <a:r>
              <a:rPr lang="en-US" dirty="0"/>
              <a:t>(AWS, OCI, Azure, etc.,)</a:t>
            </a:r>
          </a:p>
        </p:txBody>
      </p:sp>
      <p:pic>
        <p:nvPicPr>
          <p:cNvPr id="7" name="Graphic 6" descr="Browser window with solid fill">
            <a:extLst>
              <a:ext uri="{FF2B5EF4-FFF2-40B4-BE49-F238E27FC236}">
                <a16:creationId xmlns:a16="http://schemas.microsoft.com/office/drawing/2014/main" id="{EB34755C-C0EE-DB7E-7590-0AE579BE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828" y="206975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DF927-DC27-914D-E491-D642B9F9A803}"/>
              </a:ext>
            </a:extLst>
          </p:cNvPr>
          <p:cNvSpPr txBox="1"/>
          <p:nvPr/>
        </p:nvSpPr>
        <p:spPr>
          <a:xfrm>
            <a:off x="9586609" y="1612141"/>
            <a:ext cx="16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Server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6EBFC600-3790-0E2D-61CF-583215643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876" y="1917528"/>
            <a:ext cx="1241854" cy="1241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2B1D1-813C-8250-DE37-5EE154ECF27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89670" y="2526957"/>
            <a:ext cx="86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51A0F0-13CF-F094-5450-1738853270F3}"/>
              </a:ext>
            </a:extLst>
          </p:cNvPr>
          <p:cNvSpPr txBox="1"/>
          <p:nvPr/>
        </p:nvSpPr>
        <p:spPr>
          <a:xfrm>
            <a:off x="2093715" y="2118904"/>
            <a:ext cx="8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99812-70A7-6C7C-C8EF-85B073F749E3}"/>
              </a:ext>
            </a:extLst>
          </p:cNvPr>
          <p:cNvSpPr txBox="1"/>
          <p:nvPr/>
        </p:nvSpPr>
        <p:spPr>
          <a:xfrm>
            <a:off x="8569501" y="672237"/>
            <a:ext cx="1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B151-D3B1-92F2-9965-C1AE56734EFA}"/>
              </a:ext>
            </a:extLst>
          </p:cNvPr>
          <p:cNvSpPr txBox="1"/>
          <p:nvPr/>
        </p:nvSpPr>
        <p:spPr>
          <a:xfrm>
            <a:off x="914400" y="300269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8525E-A900-90EC-A262-9BC434ED464B}"/>
              </a:ext>
            </a:extLst>
          </p:cNvPr>
          <p:cNvSpPr txBox="1"/>
          <p:nvPr/>
        </p:nvSpPr>
        <p:spPr>
          <a:xfrm>
            <a:off x="6356129" y="3946171"/>
            <a:ext cx="175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 Tenancy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F7894-F499-422D-6AA7-E85E662E0FD7}"/>
              </a:ext>
            </a:extLst>
          </p:cNvPr>
          <p:cNvSpPr/>
          <p:nvPr/>
        </p:nvSpPr>
        <p:spPr>
          <a:xfrm>
            <a:off x="6264880" y="3865947"/>
            <a:ext cx="5412255" cy="275922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82C5-598B-31DF-AFC6-6F5B56F107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66228" y="2526957"/>
            <a:ext cx="5908648" cy="1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4005B-FF87-3A15-099A-356ECA2039DE}"/>
              </a:ext>
            </a:extLst>
          </p:cNvPr>
          <p:cNvCxnSpPr>
            <a:cxnSpLocks/>
          </p:cNvCxnSpPr>
          <p:nvPr/>
        </p:nvCxnSpPr>
        <p:spPr>
          <a:xfrm flipH="1">
            <a:off x="8699157" y="3109687"/>
            <a:ext cx="1696646" cy="1820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90C23B-49E2-BF8E-9A2D-BAB4B305CAF1}"/>
              </a:ext>
            </a:extLst>
          </p:cNvPr>
          <p:cNvSpPr txBox="1"/>
          <p:nvPr/>
        </p:nvSpPr>
        <p:spPr>
          <a:xfrm>
            <a:off x="6356129" y="2113691"/>
            <a:ext cx="25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Compute Instance</a:t>
            </a:r>
          </a:p>
        </p:txBody>
      </p:sp>
      <p:pic>
        <p:nvPicPr>
          <p:cNvPr id="18" name="Graphic 17" descr="Server with solid fill">
            <a:extLst>
              <a:ext uri="{FF2B5EF4-FFF2-40B4-BE49-F238E27FC236}">
                <a16:creationId xmlns:a16="http://schemas.microsoft.com/office/drawing/2014/main" id="{856F59D3-2B43-3D43-91E1-8DD97A700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2301" y="49263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3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8" grpId="0"/>
      <p:bldP spid="11" grpId="0"/>
      <p:bldP spid="12" grpId="0"/>
      <p:bldP spid="12" grpId="1"/>
      <p:bldP spid="13" grpId="0"/>
      <p:bldP spid="14" grpId="0"/>
      <p:bldP spid="16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7EDD4-3447-A2D5-8AE3-9682FFA3BDA6}"/>
              </a:ext>
            </a:extLst>
          </p:cNvPr>
          <p:cNvSpPr/>
          <p:nvPr/>
        </p:nvSpPr>
        <p:spPr>
          <a:xfrm>
            <a:off x="5824330" y="568411"/>
            <a:ext cx="6050513" cy="6190735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26FCEBA-B822-C356-3949-353582E7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270" y="20697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A9012-88D9-1A61-EC53-B8BFB3FACA63}"/>
              </a:ext>
            </a:extLst>
          </p:cNvPr>
          <p:cNvSpPr txBox="1"/>
          <p:nvPr/>
        </p:nvSpPr>
        <p:spPr>
          <a:xfrm>
            <a:off x="2352619" y="1423426"/>
            <a:ext cx="24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Console </a:t>
            </a:r>
            <a:br>
              <a:rPr lang="en-US" dirty="0"/>
            </a:br>
            <a:r>
              <a:rPr lang="en-US" dirty="0"/>
              <a:t>(AWS, OCI, Azure, etc.,)</a:t>
            </a:r>
          </a:p>
        </p:txBody>
      </p:sp>
      <p:pic>
        <p:nvPicPr>
          <p:cNvPr id="7" name="Graphic 6" descr="Browser window with solid fill">
            <a:extLst>
              <a:ext uri="{FF2B5EF4-FFF2-40B4-BE49-F238E27FC236}">
                <a16:creationId xmlns:a16="http://schemas.microsoft.com/office/drawing/2014/main" id="{EB34755C-C0EE-DB7E-7590-0AE579BE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828" y="206975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DF927-DC27-914D-E491-D642B9F9A803}"/>
              </a:ext>
            </a:extLst>
          </p:cNvPr>
          <p:cNvSpPr txBox="1"/>
          <p:nvPr/>
        </p:nvSpPr>
        <p:spPr>
          <a:xfrm>
            <a:off x="9586609" y="1612141"/>
            <a:ext cx="16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Server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6EBFC600-3790-0E2D-61CF-583215643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876" y="1917528"/>
            <a:ext cx="1241854" cy="1241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2B1D1-813C-8250-DE37-5EE154ECF27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89670" y="2526957"/>
            <a:ext cx="86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51A0F0-13CF-F094-5450-1738853270F3}"/>
              </a:ext>
            </a:extLst>
          </p:cNvPr>
          <p:cNvSpPr txBox="1"/>
          <p:nvPr/>
        </p:nvSpPr>
        <p:spPr>
          <a:xfrm>
            <a:off x="2093715" y="2118904"/>
            <a:ext cx="8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99812-70A7-6C7C-C8EF-85B073F749E3}"/>
              </a:ext>
            </a:extLst>
          </p:cNvPr>
          <p:cNvSpPr txBox="1"/>
          <p:nvPr/>
        </p:nvSpPr>
        <p:spPr>
          <a:xfrm>
            <a:off x="8569501" y="672237"/>
            <a:ext cx="1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B151-D3B1-92F2-9965-C1AE56734EFA}"/>
              </a:ext>
            </a:extLst>
          </p:cNvPr>
          <p:cNvSpPr txBox="1"/>
          <p:nvPr/>
        </p:nvSpPr>
        <p:spPr>
          <a:xfrm>
            <a:off x="914400" y="300269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8525E-A900-90EC-A262-9BC434ED464B}"/>
              </a:ext>
            </a:extLst>
          </p:cNvPr>
          <p:cNvSpPr txBox="1"/>
          <p:nvPr/>
        </p:nvSpPr>
        <p:spPr>
          <a:xfrm>
            <a:off x="6356129" y="3946171"/>
            <a:ext cx="175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 Tenancy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F7894-F499-422D-6AA7-E85E662E0FD7}"/>
              </a:ext>
            </a:extLst>
          </p:cNvPr>
          <p:cNvSpPr/>
          <p:nvPr/>
        </p:nvSpPr>
        <p:spPr>
          <a:xfrm>
            <a:off x="6264880" y="3865947"/>
            <a:ext cx="5412255" cy="275922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82C5-598B-31DF-AFC6-6F5B56F107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66228" y="2526957"/>
            <a:ext cx="5908648" cy="1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4005B-FF87-3A15-099A-356ECA2039DE}"/>
              </a:ext>
            </a:extLst>
          </p:cNvPr>
          <p:cNvCxnSpPr>
            <a:cxnSpLocks/>
          </p:cNvCxnSpPr>
          <p:nvPr/>
        </p:nvCxnSpPr>
        <p:spPr>
          <a:xfrm>
            <a:off x="10395803" y="3109687"/>
            <a:ext cx="0" cy="181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90C23B-49E2-BF8E-9A2D-BAB4B305CAF1}"/>
              </a:ext>
            </a:extLst>
          </p:cNvPr>
          <p:cNvSpPr txBox="1"/>
          <p:nvPr/>
        </p:nvSpPr>
        <p:spPr>
          <a:xfrm>
            <a:off x="6356129" y="2113691"/>
            <a:ext cx="172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Database</a:t>
            </a:r>
          </a:p>
        </p:txBody>
      </p:sp>
      <p:pic>
        <p:nvPicPr>
          <p:cNvPr id="18" name="Graphic 17" descr="Server with solid fill">
            <a:extLst>
              <a:ext uri="{FF2B5EF4-FFF2-40B4-BE49-F238E27FC236}">
                <a16:creationId xmlns:a16="http://schemas.microsoft.com/office/drawing/2014/main" id="{856F59D3-2B43-3D43-91E1-8DD97A700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2301" y="4926398"/>
            <a:ext cx="914400" cy="914400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1385F199-C736-43B7-3C8F-BAEC4AD4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9722" y="49263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8" grpId="0"/>
      <p:bldP spid="11" grpId="0"/>
      <p:bldP spid="12" grpId="0"/>
      <p:bldP spid="12" grpId="1"/>
      <p:bldP spid="13" grpId="0"/>
      <p:bldP spid="14" grpId="0"/>
      <p:bldP spid="1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7EDD4-3447-A2D5-8AE3-9682FFA3BDA6}"/>
              </a:ext>
            </a:extLst>
          </p:cNvPr>
          <p:cNvSpPr/>
          <p:nvPr/>
        </p:nvSpPr>
        <p:spPr>
          <a:xfrm>
            <a:off x="5824330" y="568411"/>
            <a:ext cx="6050513" cy="6190735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26FCEBA-B822-C356-3949-353582E7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270" y="20697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A9012-88D9-1A61-EC53-B8BFB3FACA63}"/>
              </a:ext>
            </a:extLst>
          </p:cNvPr>
          <p:cNvSpPr txBox="1"/>
          <p:nvPr/>
        </p:nvSpPr>
        <p:spPr>
          <a:xfrm>
            <a:off x="2352619" y="1423426"/>
            <a:ext cx="24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Console </a:t>
            </a:r>
            <a:br>
              <a:rPr lang="en-US" dirty="0"/>
            </a:br>
            <a:r>
              <a:rPr lang="en-US" dirty="0"/>
              <a:t>(AWS, OCI, Azure, etc.,)</a:t>
            </a:r>
          </a:p>
        </p:txBody>
      </p:sp>
      <p:pic>
        <p:nvPicPr>
          <p:cNvPr id="7" name="Graphic 6" descr="Browser window with solid fill">
            <a:extLst>
              <a:ext uri="{FF2B5EF4-FFF2-40B4-BE49-F238E27FC236}">
                <a16:creationId xmlns:a16="http://schemas.microsoft.com/office/drawing/2014/main" id="{EB34755C-C0EE-DB7E-7590-0AE579BE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828" y="206975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DF927-DC27-914D-E491-D642B9F9A803}"/>
              </a:ext>
            </a:extLst>
          </p:cNvPr>
          <p:cNvSpPr txBox="1"/>
          <p:nvPr/>
        </p:nvSpPr>
        <p:spPr>
          <a:xfrm>
            <a:off x="9586609" y="1612141"/>
            <a:ext cx="16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Server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6EBFC600-3790-0E2D-61CF-583215643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876" y="1917528"/>
            <a:ext cx="1241854" cy="1241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2B1D1-813C-8250-DE37-5EE154ECF27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89670" y="2526957"/>
            <a:ext cx="86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51A0F0-13CF-F094-5450-1738853270F3}"/>
              </a:ext>
            </a:extLst>
          </p:cNvPr>
          <p:cNvSpPr txBox="1"/>
          <p:nvPr/>
        </p:nvSpPr>
        <p:spPr>
          <a:xfrm>
            <a:off x="2093715" y="2118904"/>
            <a:ext cx="8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99812-70A7-6C7C-C8EF-85B073F749E3}"/>
              </a:ext>
            </a:extLst>
          </p:cNvPr>
          <p:cNvSpPr txBox="1"/>
          <p:nvPr/>
        </p:nvSpPr>
        <p:spPr>
          <a:xfrm>
            <a:off x="8569501" y="672237"/>
            <a:ext cx="1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B151-D3B1-92F2-9965-C1AE56734EFA}"/>
              </a:ext>
            </a:extLst>
          </p:cNvPr>
          <p:cNvSpPr txBox="1"/>
          <p:nvPr/>
        </p:nvSpPr>
        <p:spPr>
          <a:xfrm>
            <a:off x="914400" y="300269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8525E-A900-90EC-A262-9BC434ED464B}"/>
              </a:ext>
            </a:extLst>
          </p:cNvPr>
          <p:cNvSpPr txBox="1"/>
          <p:nvPr/>
        </p:nvSpPr>
        <p:spPr>
          <a:xfrm>
            <a:off x="6356129" y="3946171"/>
            <a:ext cx="175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 Tenancy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F7894-F499-422D-6AA7-E85E662E0FD7}"/>
              </a:ext>
            </a:extLst>
          </p:cNvPr>
          <p:cNvSpPr/>
          <p:nvPr/>
        </p:nvSpPr>
        <p:spPr>
          <a:xfrm>
            <a:off x="6264880" y="3865947"/>
            <a:ext cx="5412255" cy="275922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82C5-598B-31DF-AFC6-6F5B56F107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66228" y="2526957"/>
            <a:ext cx="5908648" cy="1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4005B-FF87-3A15-099A-356ECA2039DE}"/>
              </a:ext>
            </a:extLst>
          </p:cNvPr>
          <p:cNvCxnSpPr>
            <a:cxnSpLocks/>
          </p:cNvCxnSpPr>
          <p:nvPr/>
        </p:nvCxnSpPr>
        <p:spPr>
          <a:xfrm flipH="1">
            <a:off x="8569501" y="3191703"/>
            <a:ext cx="1842429" cy="155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90C23B-49E2-BF8E-9A2D-BAB4B305CAF1}"/>
              </a:ext>
            </a:extLst>
          </p:cNvPr>
          <p:cNvSpPr txBox="1"/>
          <p:nvPr/>
        </p:nvSpPr>
        <p:spPr>
          <a:xfrm>
            <a:off x="6356129" y="2113691"/>
            <a:ext cx="16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Network</a:t>
            </a:r>
          </a:p>
        </p:txBody>
      </p:sp>
      <p:pic>
        <p:nvPicPr>
          <p:cNvPr id="18" name="Graphic 17" descr="Server with solid fill">
            <a:extLst>
              <a:ext uri="{FF2B5EF4-FFF2-40B4-BE49-F238E27FC236}">
                <a16:creationId xmlns:a16="http://schemas.microsoft.com/office/drawing/2014/main" id="{856F59D3-2B43-3D43-91E1-8DD97A700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7928" y="5320557"/>
            <a:ext cx="914400" cy="914400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1385F199-C736-43B7-3C8F-BAEC4AD4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2330" y="5314634"/>
            <a:ext cx="914400" cy="914400"/>
          </a:xfrm>
          <a:prstGeom prst="rect">
            <a:avLst/>
          </a:prstGeom>
        </p:spPr>
      </p:pic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4C4394B4-FD44-E975-B933-EC2DB3C793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1679" y="44709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8" grpId="0"/>
      <p:bldP spid="11" grpId="0"/>
      <p:bldP spid="12" grpId="0"/>
      <p:bldP spid="12" grpId="1"/>
      <p:bldP spid="13" grpId="0"/>
      <p:bldP spid="14" grpId="0"/>
      <p:bldP spid="16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51E9-5383-E620-B35C-D0A958F6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CD82-7930-9273-9E1C-6CA84071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CDs/</a:t>
            </a:r>
            <a:r>
              <a:rPr lang="en-US" dirty="0" err="1"/>
              <a:t>Pendrive</a:t>
            </a:r>
            <a:r>
              <a:rPr lang="en-US" dirty="0"/>
              <a:t> to install software on your system.</a:t>
            </a:r>
          </a:p>
          <a:p>
            <a:r>
              <a:rPr lang="en-US" dirty="0"/>
              <a:t>Software lies within your private network.</a:t>
            </a:r>
          </a:p>
          <a:p>
            <a:r>
              <a:rPr lang="en-US" dirty="0"/>
              <a:t>Adobe Photoshop CS6, Illustrator, Old Games.</a:t>
            </a:r>
          </a:p>
        </p:txBody>
      </p:sp>
    </p:spTree>
    <p:extLst>
      <p:ext uri="{BB962C8B-B14F-4D97-AF65-F5344CB8AC3E}">
        <p14:creationId xmlns:p14="http://schemas.microsoft.com/office/powerpoint/2010/main" val="31835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87EDD4-3447-A2D5-8AE3-9682FFA3BDA6}"/>
              </a:ext>
            </a:extLst>
          </p:cNvPr>
          <p:cNvSpPr/>
          <p:nvPr/>
        </p:nvSpPr>
        <p:spPr>
          <a:xfrm>
            <a:off x="5824330" y="568411"/>
            <a:ext cx="6050513" cy="6190735"/>
          </a:xfrm>
          <a:prstGeom prst="rect">
            <a:avLst/>
          </a:prstGeom>
          <a:ln w="38100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26FCEBA-B822-C356-3949-353582E7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5270" y="206975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A9012-88D9-1A61-EC53-B8BFB3FACA63}"/>
              </a:ext>
            </a:extLst>
          </p:cNvPr>
          <p:cNvSpPr txBox="1"/>
          <p:nvPr/>
        </p:nvSpPr>
        <p:spPr>
          <a:xfrm>
            <a:off x="2352619" y="1423426"/>
            <a:ext cx="24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Console </a:t>
            </a:r>
            <a:br>
              <a:rPr lang="en-US" dirty="0"/>
            </a:br>
            <a:r>
              <a:rPr lang="en-US" dirty="0"/>
              <a:t>(AWS, OCI, Azure, etc.,)</a:t>
            </a:r>
          </a:p>
        </p:txBody>
      </p:sp>
      <p:pic>
        <p:nvPicPr>
          <p:cNvPr id="7" name="Graphic 6" descr="Browser window with solid fill">
            <a:extLst>
              <a:ext uri="{FF2B5EF4-FFF2-40B4-BE49-F238E27FC236}">
                <a16:creationId xmlns:a16="http://schemas.microsoft.com/office/drawing/2014/main" id="{EB34755C-C0EE-DB7E-7590-0AE579BE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1828" y="206975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DF927-DC27-914D-E491-D642B9F9A803}"/>
              </a:ext>
            </a:extLst>
          </p:cNvPr>
          <p:cNvSpPr txBox="1"/>
          <p:nvPr/>
        </p:nvSpPr>
        <p:spPr>
          <a:xfrm>
            <a:off x="9586609" y="1612141"/>
            <a:ext cx="16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Server</a:t>
            </a:r>
          </a:p>
        </p:txBody>
      </p:sp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6EBFC600-3790-0E2D-61CF-583215643E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4876" y="1917528"/>
            <a:ext cx="1241854" cy="1241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E2B1D1-813C-8250-DE37-5EE154ECF27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089670" y="2526957"/>
            <a:ext cx="86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51A0F0-13CF-F094-5450-1738853270F3}"/>
              </a:ext>
            </a:extLst>
          </p:cNvPr>
          <p:cNvSpPr txBox="1"/>
          <p:nvPr/>
        </p:nvSpPr>
        <p:spPr>
          <a:xfrm>
            <a:off x="2093715" y="2118904"/>
            <a:ext cx="8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99812-70A7-6C7C-C8EF-85B073F749E3}"/>
              </a:ext>
            </a:extLst>
          </p:cNvPr>
          <p:cNvSpPr txBox="1"/>
          <p:nvPr/>
        </p:nvSpPr>
        <p:spPr>
          <a:xfrm>
            <a:off x="8569501" y="672237"/>
            <a:ext cx="167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B151-D3B1-92F2-9965-C1AE56734EFA}"/>
              </a:ext>
            </a:extLst>
          </p:cNvPr>
          <p:cNvSpPr txBox="1"/>
          <p:nvPr/>
        </p:nvSpPr>
        <p:spPr>
          <a:xfrm>
            <a:off x="914400" y="300269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8525E-A900-90EC-A262-9BC434ED464B}"/>
              </a:ext>
            </a:extLst>
          </p:cNvPr>
          <p:cNvSpPr txBox="1"/>
          <p:nvPr/>
        </p:nvSpPr>
        <p:spPr>
          <a:xfrm>
            <a:off x="6356129" y="3946171"/>
            <a:ext cx="1753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Customer A Tenancy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F7894-F499-422D-6AA7-E85E662E0FD7}"/>
              </a:ext>
            </a:extLst>
          </p:cNvPr>
          <p:cNvSpPr/>
          <p:nvPr/>
        </p:nvSpPr>
        <p:spPr>
          <a:xfrm>
            <a:off x="6264880" y="3865947"/>
            <a:ext cx="5412255" cy="275922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482C5-598B-31DF-AFC6-6F5B56F1073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66228" y="2526957"/>
            <a:ext cx="5908648" cy="1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4005B-FF87-3A15-099A-356ECA2039D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435128" y="3191703"/>
            <a:ext cx="976802" cy="212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90C23B-49E2-BF8E-9A2D-BAB4B305CAF1}"/>
              </a:ext>
            </a:extLst>
          </p:cNvPr>
          <p:cNvSpPr txBox="1"/>
          <p:nvPr/>
        </p:nvSpPr>
        <p:spPr>
          <a:xfrm>
            <a:off x="6356129" y="2113691"/>
            <a:ext cx="19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 Application</a:t>
            </a:r>
          </a:p>
        </p:txBody>
      </p:sp>
      <p:pic>
        <p:nvPicPr>
          <p:cNvPr id="18" name="Graphic 17" descr="Server with solid fill">
            <a:extLst>
              <a:ext uri="{FF2B5EF4-FFF2-40B4-BE49-F238E27FC236}">
                <a16:creationId xmlns:a16="http://schemas.microsoft.com/office/drawing/2014/main" id="{856F59D3-2B43-3D43-91E1-8DD97A700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7928" y="5320557"/>
            <a:ext cx="914400" cy="914400"/>
          </a:xfrm>
          <a:prstGeom prst="rect">
            <a:avLst/>
          </a:prstGeom>
        </p:spPr>
      </p:pic>
      <p:pic>
        <p:nvPicPr>
          <p:cNvPr id="19" name="Graphic 18" descr="Database with solid fill">
            <a:extLst>
              <a:ext uri="{FF2B5EF4-FFF2-40B4-BE49-F238E27FC236}">
                <a16:creationId xmlns:a16="http://schemas.microsoft.com/office/drawing/2014/main" id="{1385F199-C736-43B7-3C8F-BAEC4AD42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2330" y="5314634"/>
            <a:ext cx="914400" cy="914400"/>
          </a:xfrm>
          <a:prstGeom prst="rect">
            <a:avLst/>
          </a:prstGeom>
        </p:spPr>
      </p:pic>
      <p:pic>
        <p:nvPicPr>
          <p:cNvPr id="20" name="Graphic 19" descr="Network diagram outline">
            <a:extLst>
              <a:ext uri="{FF2B5EF4-FFF2-40B4-BE49-F238E27FC236}">
                <a16:creationId xmlns:a16="http://schemas.microsoft.com/office/drawing/2014/main" id="{4C4394B4-FD44-E975-B933-EC2DB3C793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1679" y="44709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8" grpId="0"/>
      <p:bldP spid="11" grpId="0"/>
      <p:bldP spid="12" grpId="0"/>
      <p:bldP spid="12" grpId="1"/>
      <p:bldP spid="13" grpId="0"/>
      <p:bldP spid="14" grpId="0"/>
      <p:bldP spid="16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7114-76DD-18DF-B3EF-AD7737FDD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76" y="1897273"/>
            <a:ext cx="4870001" cy="348319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You developed the application</a:t>
            </a:r>
          </a:p>
          <a:p>
            <a:r>
              <a:rPr lang="en-US" sz="2400" dirty="0"/>
              <a:t>You clicked Create button in Cloud Provider Console</a:t>
            </a:r>
          </a:p>
          <a:p>
            <a:r>
              <a:rPr lang="en-US" sz="2400" dirty="0"/>
              <a:t>You manage the application.</a:t>
            </a:r>
          </a:p>
          <a:p>
            <a:r>
              <a:rPr lang="en-US" sz="2400" dirty="0"/>
              <a:t>You pay only for what you used.</a:t>
            </a:r>
          </a:p>
          <a:p>
            <a:r>
              <a:rPr lang="en-US" sz="2400" dirty="0"/>
              <a:t>You don’t pay for their physical machines.</a:t>
            </a:r>
          </a:p>
          <a:p>
            <a:r>
              <a:rPr lang="en-US" sz="2400" dirty="0"/>
              <a:t>You can make your application available globally within a single click</a:t>
            </a:r>
          </a:p>
          <a:p>
            <a:r>
              <a:rPr lang="en-US" sz="2400" dirty="0"/>
              <a:t>You can manage customer traffic by scaling your instances with click of a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34D2B-7205-BAEE-C0B0-21AC09B613E6}"/>
              </a:ext>
            </a:extLst>
          </p:cNvPr>
          <p:cNvSpPr txBox="1"/>
          <p:nvPr/>
        </p:nvSpPr>
        <p:spPr>
          <a:xfrm>
            <a:off x="5523468" y="1906285"/>
            <a:ext cx="66685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Cloud Provider created your infrastructure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Cloud Provider owns the physical infrastructure.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Cloud Provider manages the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74D5C-0A5C-B8D8-8446-E6C647D17682}"/>
              </a:ext>
            </a:extLst>
          </p:cNvPr>
          <p:cNvSpPr txBox="1"/>
          <p:nvPr/>
        </p:nvSpPr>
        <p:spPr>
          <a:xfrm>
            <a:off x="4794422" y="321275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IaaS</a:t>
            </a:r>
          </a:p>
        </p:txBody>
      </p:sp>
    </p:spTree>
    <p:extLst>
      <p:ext uri="{BB962C8B-B14F-4D97-AF65-F5344CB8AC3E}">
        <p14:creationId xmlns:p14="http://schemas.microsoft.com/office/powerpoint/2010/main" val="34042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67B-8B45-221A-7868-81CFB048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163E-5A6C-FED5-C8FB-D41B2804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030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You develop application</a:t>
            </a:r>
          </a:p>
          <a:p>
            <a:r>
              <a:rPr lang="en-US" sz="2000" dirty="0"/>
              <a:t>You push the application to Cloud Provider console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9FFE5-D8A3-7230-95C3-5CF2261DC9FC}"/>
              </a:ext>
            </a:extLst>
          </p:cNvPr>
          <p:cNvSpPr txBox="1"/>
          <p:nvPr/>
        </p:nvSpPr>
        <p:spPr>
          <a:xfrm>
            <a:off x="6993974" y="1825625"/>
            <a:ext cx="5198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Cloud Provider creates Infrastructure by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Manages application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5385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2A22-1F18-964E-562A-C0C22BE8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B02B-D6B7-E5B4-2554-100880ED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cloud is a distributed collection of servers that host software and infrastructure.</a:t>
            </a:r>
          </a:p>
          <a:p>
            <a:r>
              <a:rPr lang="en-US" dirty="0"/>
              <a:t>Cloud enables Cloud Computing.</a:t>
            </a:r>
          </a:p>
        </p:txBody>
      </p:sp>
    </p:spTree>
    <p:extLst>
      <p:ext uri="{BB962C8B-B14F-4D97-AF65-F5344CB8AC3E}">
        <p14:creationId xmlns:p14="http://schemas.microsoft.com/office/powerpoint/2010/main" val="25708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0E0-92D5-9C76-53A1-D7ECA0AE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138D-78C5-4E0C-9B10-9E2DD354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 computing is the on-demand delivery of IT resources over the Internet with pay-as-you-go pricing.</a:t>
            </a:r>
          </a:p>
          <a:p>
            <a:r>
              <a:rPr lang="en-US" dirty="0"/>
              <a:t>IT resources such as computing power, storage, and databases, are provided on an as-needed basis from a cloud provider.</a:t>
            </a:r>
          </a:p>
        </p:txBody>
      </p:sp>
    </p:spTree>
    <p:extLst>
      <p:ext uri="{BB962C8B-B14F-4D97-AF65-F5344CB8AC3E}">
        <p14:creationId xmlns:p14="http://schemas.microsoft.com/office/powerpoint/2010/main" val="174059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2F4E-16EA-393E-FBAB-BE88C0AC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1D83-2A5C-3C3B-FF47-E3B002A2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Maintains the Cloud Infrastructure and Resources.</a:t>
            </a:r>
          </a:p>
          <a:p>
            <a:r>
              <a:rPr lang="en-US" dirty="0"/>
              <a:t>Provides Cloud Computing Services like servers, storage, </a:t>
            </a:r>
            <a:r>
              <a:rPr lang="en-US" dirty="0" err="1"/>
              <a:t>db</a:t>
            </a:r>
            <a:r>
              <a:rPr lang="en-US" dirty="0"/>
              <a:t>, networking, software, analytics, etc.,</a:t>
            </a:r>
          </a:p>
          <a:p>
            <a:r>
              <a:rPr lang="en-US" dirty="0" err="1"/>
              <a:t>Eg</a:t>
            </a:r>
            <a:r>
              <a:rPr lang="en-US" dirty="0"/>
              <a:t>: AWS, OCI, GCP, Azure, IBM, etc.,</a:t>
            </a:r>
          </a:p>
        </p:txBody>
      </p:sp>
    </p:spTree>
    <p:extLst>
      <p:ext uri="{BB962C8B-B14F-4D97-AF65-F5344CB8AC3E}">
        <p14:creationId xmlns:p14="http://schemas.microsoft.com/office/powerpoint/2010/main" val="320086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6097-BCEE-73A5-78D2-0FD9E05D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Cloud Computing Services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F7D3-8E9E-F41E-48FC-8B12B8A6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		–      	Infrastructure as a Service</a:t>
            </a:r>
          </a:p>
          <a:p>
            <a:r>
              <a:rPr lang="en-US" dirty="0"/>
              <a:t>PaaS		–      	Platform as a Service</a:t>
            </a:r>
          </a:p>
          <a:p>
            <a:r>
              <a:rPr lang="en-US" dirty="0"/>
              <a:t>SaaS		–	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199694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1874-61CC-77CD-C711-27710BC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IaaS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AEB95-AE50-39FD-9F29-1DAB80B84A8B}"/>
              </a:ext>
            </a:extLst>
          </p:cNvPr>
          <p:cNvSpPr/>
          <p:nvPr/>
        </p:nvSpPr>
        <p:spPr>
          <a:xfrm>
            <a:off x="838200" y="1868557"/>
            <a:ext cx="4856922" cy="4303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94A96-A8E6-F8DF-AA10-6FA68D33CF08}"/>
              </a:ext>
            </a:extLst>
          </p:cNvPr>
          <p:cNvSpPr txBox="1"/>
          <p:nvPr/>
        </p:nvSpPr>
        <p:spPr>
          <a:xfrm>
            <a:off x="2335696" y="1341783"/>
            <a:ext cx="215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 offers</a:t>
            </a:r>
          </a:p>
        </p:txBody>
      </p:sp>
      <p:pic>
        <p:nvPicPr>
          <p:cNvPr id="7" name="Graphic 6" descr="Cylinder with solid fill">
            <a:extLst>
              <a:ext uri="{FF2B5EF4-FFF2-40B4-BE49-F238E27FC236}">
                <a16:creationId xmlns:a16="http://schemas.microsoft.com/office/drawing/2014/main" id="{083E7455-5890-71FB-42AA-3B4A66B3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5784" y="4145692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E40C5-A892-B1C0-7AA9-E9DCD84BD396}"/>
              </a:ext>
            </a:extLst>
          </p:cNvPr>
          <p:cNvSpPr txBox="1"/>
          <p:nvPr/>
        </p:nvSpPr>
        <p:spPr>
          <a:xfrm>
            <a:off x="1455135" y="3822501"/>
            <a:ext cx="125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Storage/DB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51CAE-4C94-B196-337A-25B61AA40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748" y="2717442"/>
            <a:ext cx="878330" cy="878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69C220-D0F2-FE46-BCCA-EFC442CF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461" y="2540961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902506-E713-D5A4-AC84-74E7C25BD1CB}"/>
              </a:ext>
            </a:extLst>
          </p:cNvPr>
          <p:cNvSpPr txBox="1"/>
          <p:nvPr/>
        </p:nvSpPr>
        <p:spPr>
          <a:xfrm>
            <a:off x="2109672" y="2171629"/>
            <a:ext cx="261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instance/servers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5115F-0B51-EE90-FFFB-33A1E0B4D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078" y="3155324"/>
            <a:ext cx="680388" cy="680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345D9F-A7BD-2403-716C-F50324FFE1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2483" y="3864506"/>
            <a:ext cx="984148" cy="984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2B1C16-A5B3-8FED-F9E9-AEEB4DEBAB91}"/>
              </a:ext>
            </a:extLst>
          </p:cNvPr>
          <p:cNvSpPr txBox="1"/>
          <p:nvPr/>
        </p:nvSpPr>
        <p:spPr>
          <a:xfrm>
            <a:off x="4019828" y="3455361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466EB-E17C-7FE0-22D7-483F34AE99F6}"/>
              </a:ext>
            </a:extLst>
          </p:cNvPr>
          <p:cNvSpPr txBox="1"/>
          <p:nvPr/>
        </p:nvSpPr>
        <p:spPr>
          <a:xfrm>
            <a:off x="7772080" y="23197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D1607-7286-1C9A-E490-BEDC6B8BD086}"/>
              </a:ext>
            </a:extLst>
          </p:cNvPr>
          <p:cNvSpPr txBox="1"/>
          <p:nvPr/>
        </p:nvSpPr>
        <p:spPr>
          <a:xfrm>
            <a:off x="7200929" y="4002727"/>
            <a:ext cx="3005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develops the software</a:t>
            </a:r>
          </a:p>
          <a:p>
            <a:r>
              <a:rPr lang="en-US" dirty="0"/>
              <a:t>User creates compute service,</a:t>
            </a:r>
          </a:p>
          <a:p>
            <a:r>
              <a:rPr lang="en-US" dirty="0"/>
              <a:t>Storage, network</a:t>
            </a:r>
          </a:p>
          <a:p>
            <a:r>
              <a:rPr lang="en-US" dirty="0"/>
              <a:t>User deploys the software</a:t>
            </a:r>
          </a:p>
        </p:txBody>
      </p:sp>
    </p:spTree>
    <p:extLst>
      <p:ext uri="{BB962C8B-B14F-4D97-AF65-F5344CB8AC3E}">
        <p14:creationId xmlns:p14="http://schemas.microsoft.com/office/powerpoint/2010/main" val="154058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35F0-23D6-8070-2293-A2C6189B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600D-BFF0-7940-582A-4B6D55AE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Cloud Providers: AWS, Azure, GCP, IBM Cloud, OCI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BFF-8D5E-891B-DF6F-9CFA9C68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601B5-D1EB-316F-8AC4-472AD98B37E2}"/>
              </a:ext>
            </a:extLst>
          </p:cNvPr>
          <p:cNvSpPr/>
          <p:nvPr/>
        </p:nvSpPr>
        <p:spPr>
          <a:xfrm>
            <a:off x="838200" y="1868557"/>
            <a:ext cx="4856922" cy="4303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C9391-A224-040C-708A-9655C82CAD83}"/>
              </a:ext>
            </a:extLst>
          </p:cNvPr>
          <p:cNvSpPr txBox="1"/>
          <p:nvPr/>
        </p:nvSpPr>
        <p:spPr>
          <a:xfrm>
            <a:off x="2335696" y="1341783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Provider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C49640-7B21-2E16-C418-48BB3191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48" y="2717442"/>
            <a:ext cx="878330" cy="878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9D2AFE-7937-5044-D232-232FFC6D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078" y="3155324"/>
            <a:ext cx="680388" cy="680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2C6B27-5B89-9B10-86DB-C07241D54D3C}"/>
              </a:ext>
            </a:extLst>
          </p:cNvPr>
          <p:cNvSpPr txBox="1"/>
          <p:nvPr/>
        </p:nvSpPr>
        <p:spPr>
          <a:xfrm>
            <a:off x="7772080" y="23197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D2F0E-23E0-8342-5787-D166563924DD}"/>
              </a:ext>
            </a:extLst>
          </p:cNvPr>
          <p:cNvSpPr txBox="1"/>
          <p:nvPr/>
        </p:nvSpPr>
        <p:spPr>
          <a:xfrm>
            <a:off x="7381151" y="4153736"/>
            <a:ext cx="327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develops the software</a:t>
            </a:r>
          </a:p>
          <a:p>
            <a:r>
              <a:rPr lang="en-US" dirty="0"/>
              <a:t>Pushes the software to the cloud</a:t>
            </a:r>
          </a:p>
        </p:txBody>
      </p:sp>
    </p:spTree>
    <p:extLst>
      <p:ext uri="{BB962C8B-B14F-4D97-AF65-F5344CB8AC3E}">
        <p14:creationId xmlns:p14="http://schemas.microsoft.com/office/powerpoint/2010/main" val="203248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E1A4A29-6FF9-6F40-9035-9288E989FD68}">
  <we:reference id="wa104381411" version="2.4.5.0" store="en-GB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611</Words>
  <Application>Microsoft Macintosh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Cloud Concepts</vt:lpstr>
      <vt:lpstr>On Premise</vt:lpstr>
      <vt:lpstr>Cloud</vt:lpstr>
      <vt:lpstr>Cloud Computing</vt:lpstr>
      <vt:lpstr>Cloud Provider</vt:lpstr>
      <vt:lpstr>Cloud Computing Services Types</vt:lpstr>
      <vt:lpstr>IaaS</vt:lpstr>
      <vt:lpstr>IaaS</vt:lpstr>
      <vt:lpstr>PaaS</vt:lpstr>
      <vt:lpstr>PaaS</vt:lpstr>
      <vt:lpstr>SaaS</vt:lpstr>
      <vt:lpstr>SaaS</vt:lpstr>
      <vt:lpstr>IaaS</vt:lpstr>
      <vt:lpstr>PowerPoint Presentation</vt:lpstr>
      <vt:lpstr>PowerPoint Presentation</vt:lpstr>
      <vt:lpstr>Deploying an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Microsoft Office User</dc:creator>
  <cp:lastModifiedBy>Microsoft Office User</cp:lastModifiedBy>
  <cp:revision>34</cp:revision>
  <dcterms:created xsi:type="dcterms:W3CDTF">2023-06-10T10:47:32Z</dcterms:created>
  <dcterms:modified xsi:type="dcterms:W3CDTF">2023-06-12T09:03:11Z</dcterms:modified>
</cp:coreProperties>
</file>