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 fontScale="90000"/>
          </a:bodyPr>
          <a:lstStyle/>
          <a:p>
            <a:pPr lvl="0" fontAlgn="base">
              <a:spcBef>
                <a:spcPct val="20000"/>
              </a:spcBef>
            </a:pPr>
            <a:r>
              <a:rPr lang="en-IN" dirty="0" smtClean="0"/>
              <a:t>Spring Boot</a:t>
            </a:r>
            <a:br>
              <a:rPr lang="en-IN" dirty="0" smtClean="0"/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ea typeface="+mn-ea"/>
                <a:cs typeface="+mn-cs"/>
              </a:rPr>
              <a:t>Spring Boot makes it easy to create stand-alone, production-grade Spring based Applications that you can "just run".</a:t>
            </a:r>
            <a:r>
              <a:rPr lang="en-US" sz="5300" dirty="0" smtClean="0">
                <a:solidFill>
                  <a:srgbClr val="161616"/>
                </a:solidFill>
                <a:latin typeface="IBM Plex Sans"/>
                <a:ea typeface="+mn-ea"/>
                <a:cs typeface="+mn-cs"/>
              </a:rPr>
              <a:t/>
            </a:r>
            <a:br>
              <a:rPr lang="en-US" sz="5300" dirty="0" smtClean="0">
                <a:solidFill>
                  <a:srgbClr val="161616"/>
                </a:solidFill>
                <a:latin typeface="IBM Plex Sans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77000" cy="4343400"/>
          </a:xfrm>
        </p:spPr>
        <p:txBody>
          <a:bodyPr>
            <a:normAutofit fontScale="25000" lnSpcReduction="20000"/>
          </a:bodyPr>
          <a:lstStyle/>
          <a:p>
            <a:pPr algn="l" fontAlgn="base"/>
            <a:endParaRPr lang="en-US" sz="5600" dirty="0" smtClean="0">
              <a:solidFill>
                <a:srgbClr val="161616"/>
              </a:solidFill>
              <a:latin typeface="IBM Plex Sans"/>
            </a:endParaRPr>
          </a:p>
          <a:p>
            <a:pPr algn="l" fontAlgn="base"/>
            <a:r>
              <a:rPr lang="en-US" sz="7200" dirty="0" smtClean="0">
                <a:solidFill>
                  <a:srgbClr val="161616"/>
                </a:solidFill>
                <a:latin typeface="IBM Plex Sans"/>
              </a:rPr>
              <a:t>Java Spring Boot (Spring Boot) is a tool that makes developing web application and </a:t>
            </a:r>
            <a:r>
              <a:rPr lang="en-US" sz="7200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en-US" sz="7200" dirty="0" smtClean="0">
                <a:solidFill>
                  <a:srgbClr val="161616"/>
                </a:solidFill>
                <a:latin typeface="IBM Plex Sans"/>
              </a:rPr>
              <a:t> with Spring Framework faster and easier through three core capabilities:</a:t>
            </a:r>
          </a:p>
          <a:p>
            <a:pPr algn="l" fontAlgn="base"/>
            <a:endParaRPr lang="en-US" sz="7200" dirty="0" smtClean="0">
              <a:solidFill>
                <a:srgbClr val="161616"/>
              </a:solidFill>
              <a:latin typeface="IBM Plex Sans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7200" dirty="0" err="1" smtClean="0">
                <a:solidFill>
                  <a:srgbClr val="161616"/>
                </a:solidFill>
                <a:latin typeface="inherit"/>
              </a:rPr>
              <a:t>Autoconfiguration</a:t>
            </a:r>
            <a:r>
              <a:rPr lang="en-US" sz="7200" dirty="0" smtClean="0">
                <a:solidFill>
                  <a:srgbClr val="161616"/>
                </a:solidFill>
                <a:latin typeface="inherit"/>
              </a:rPr>
              <a:t> – of needed  war files</a:t>
            </a:r>
            <a:br>
              <a:rPr lang="en-US" sz="7200" dirty="0" smtClean="0">
                <a:solidFill>
                  <a:srgbClr val="161616"/>
                </a:solidFill>
                <a:latin typeface="inherit"/>
              </a:rPr>
            </a:br>
            <a:r>
              <a:rPr lang="en-US" sz="7200" dirty="0" smtClean="0">
                <a:solidFill>
                  <a:srgbClr val="161616"/>
                </a:solidFill>
                <a:latin typeface="inherit"/>
              </a:rPr>
              <a:t/>
            </a:r>
            <a:br>
              <a:rPr lang="en-US" sz="7200" dirty="0" smtClean="0">
                <a:solidFill>
                  <a:srgbClr val="161616"/>
                </a:solidFill>
                <a:latin typeface="inherit"/>
              </a:rPr>
            </a:br>
            <a:endParaRPr lang="en-US" sz="7200" dirty="0" smtClean="0">
              <a:solidFill>
                <a:srgbClr val="161616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7200" dirty="0" smtClean="0">
                <a:solidFill>
                  <a:srgbClr val="161616"/>
                </a:solidFill>
                <a:latin typeface="inherit"/>
              </a:rPr>
              <a:t>An opinionated approach to configuration</a:t>
            </a:r>
            <a:br>
              <a:rPr lang="en-US" sz="7200" dirty="0" smtClean="0">
                <a:solidFill>
                  <a:srgbClr val="161616"/>
                </a:solidFill>
                <a:latin typeface="inherit"/>
              </a:rPr>
            </a:br>
            <a:r>
              <a:rPr lang="en-US" sz="7200" dirty="0" smtClean="0">
                <a:solidFill>
                  <a:srgbClr val="161616"/>
                </a:solidFill>
                <a:latin typeface="inherit"/>
              </a:rPr>
              <a:t/>
            </a:r>
            <a:br>
              <a:rPr lang="en-US" sz="7200" dirty="0" smtClean="0">
                <a:solidFill>
                  <a:srgbClr val="161616"/>
                </a:solidFill>
                <a:latin typeface="inherit"/>
              </a:rPr>
            </a:br>
            <a:endParaRPr lang="en-US" sz="7200" dirty="0" smtClean="0">
              <a:solidFill>
                <a:srgbClr val="161616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7200" dirty="0" smtClean="0">
                <a:solidFill>
                  <a:srgbClr val="161616"/>
                </a:solidFill>
                <a:latin typeface="inherit"/>
              </a:rPr>
              <a:t>The ability to create standalone applications –we can just run </a:t>
            </a:r>
          </a:p>
          <a:p>
            <a:pPr algn="l" fontAlgn="base">
              <a:buFont typeface="+mj-lt"/>
              <a:buAutoNum type="arabicPeriod"/>
            </a:pPr>
            <a:endParaRPr lang="en-IN" sz="7200" dirty="0" smtClean="0">
              <a:solidFill>
                <a:srgbClr val="161616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7200" dirty="0" smtClean="0">
                <a:solidFill>
                  <a:srgbClr val="161616"/>
                </a:solidFill>
                <a:latin typeface="inherit"/>
                <a:hlinkClick r:id="rId2"/>
              </a:rPr>
              <a:t>https://spring.io/projects/spring-boot</a:t>
            </a:r>
            <a:endParaRPr lang="en-IN" sz="7200" dirty="0" smtClean="0">
              <a:solidFill>
                <a:srgbClr val="161616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IN" sz="7200" dirty="0" smtClean="0">
              <a:solidFill>
                <a:srgbClr val="161616"/>
              </a:solidFill>
              <a:latin typeface="inherit"/>
            </a:endParaRPr>
          </a:p>
          <a:p>
            <a:pPr algn="l"/>
            <a:r>
              <a:rPr lang="en-IN" sz="5600" dirty="0" smtClean="0"/>
              <a:t>https://www.ibm.com/topics/java-spring-boot#:~:text=Java%20Spring%20Boot%20(Spring%20Boot,ability%20to%20create%20standalone%20applications</a:t>
            </a:r>
          </a:p>
          <a:p>
            <a:endParaRPr lang="en-US" sz="3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IN" dirty="0" smtClean="0"/>
              <a:t>Spring integrates all frameworks like </a:t>
            </a:r>
            <a:r>
              <a:rPr lang="en-IN" b="1" dirty="0" smtClean="0"/>
              <a:t>hibernate –struts</a:t>
            </a:r>
          </a:p>
          <a:p>
            <a:r>
              <a:rPr lang="en-IN" b="1" dirty="0" smtClean="0"/>
              <a:t>POJO-CLASS</a:t>
            </a:r>
            <a:r>
              <a:rPr lang="en-IN" dirty="0" smtClean="0"/>
              <a:t> –private variables </a:t>
            </a:r>
            <a:r>
              <a:rPr lang="en-IN" dirty="0" smtClean="0">
                <a:sym typeface="Wingdings" pitchFamily="2" charset="2"/>
              </a:rPr>
              <a:t>helps create getter setter methods</a:t>
            </a:r>
          </a:p>
          <a:p>
            <a:r>
              <a:rPr lang="en-IN" b="1" dirty="0" smtClean="0">
                <a:sym typeface="Wingdings" pitchFamily="2" charset="2"/>
              </a:rPr>
              <a:t>Rest </a:t>
            </a:r>
            <a:r>
              <a:rPr lang="en-IN" b="1" dirty="0" err="1" smtClean="0">
                <a:sym typeface="Wingdings" pitchFamily="2" charset="2"/>
              </a:rPr>
              <a:t>api</a:t>
            </a:r>
            <a:r>
              <a:rPr lang="en-IN" b="1" dirty="0" smtClean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–representational state transfer-used to sends state of an object (xml/</a:t>
            </a:r>
            <a:r>
              <a:rPr lang="en-IN" dirty="0" err="1" smtClean="0">
                <a:sym typeface="Wingdings" pitchFamily="2" charset="2"/>
              </a:rPr>
              <a:t>json</a:t>
            </a:r>
            <a:r>
              <a:rPr lang="en-IN" dirty="0" smtClean="0">
                <a:sym typeface="Wingdings" pitchFamily="2" charset="2"/>
              </a:rPr>
              <a:t>) 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Create   read  update   delete application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Post	    get	     put          delete ----http request</a:t>
            </a:r>
          </a:p>
          <a:p>
            <a:r>
              <a:rPr lang="en-IN" b="1" dirty="0" smtClean="0">
                <a:sym typeface="Wingdings" pitchFamily="2" charset="2"/>
              </a:rPr>
              <a:t>Security</a:t>
            </a:r>
          </a:p>
          <a:p>
            <a:pPr>
              <a:buNone/>
            </a:pPr>
            <a:endParaRPr lang="en-IN" b="1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ym typeface="Wingdings" pitchFamily="2" charset="2"/>
              </a:rPr>
              <a:t>Dependency injection</a:t>
            </a:r>
          </a:p>
          <a:p>
            <a:r>
              <a:rPr lang="en-IN" dirty="0" smtClean="0">
                <a:sym typeface="Wingdings" pitchFamily="2" charset="2"/>
              </a:rPr>
              <a:t>Avoids tight coupling</a:t>
            </a:r>
          </a:p>
          <a:p>
            <a:r>
              <a:rPr lang="en-IN" dirty="0" smtClean="0">
                <a:sym typeface="Wingdings" pitchFamily="2" charset="2"/>
              </a:rPr>
              <a:t>By @</a:t>
            </a:r>
            <a:r>
              <a:rPr lang="en-IN" dirty="0" err="1" smtClean="0">
                <a:sym typeface="Wingdings" pitchFamily="2" charset="2"/>
              </a:rPr>
              <a:t>component,@Autowired,@Quaifier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Unit testing will be easier</a:t>
            </a:r>
          </a:p>
          <a:p>
            <a:r>
              <a:rPr lang="en-IN" b="1" dirty="0" err="1" smtClean="0">
                <a:sym typeface="Wingdings" pitchFamily="2" charset="2"/>
              </a:rPr>
              <a:t>Mvc</a:t>
            </a:r>
            <a:endParaRPr lang="en-IN" b="1" dirty="0" smtClean="0">
              <a:sym typeface="Wingdings" pitchFamily="2" charset="2"/>
            </a:endParaRPr>
          </a:p>
          <a:p>
            <a:endParaRPr lang="en-IN" b="1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IN" dirty="0" smtClean="0"/>
              <a:t>Sts—spring tool suite</a:t>
            </a:r>
          </a:p>
          <a:p>
            <a:r>
              <a:rPr lang="en-IN" dirty="0" err="1" smtClean="0"/>
              <a:t>Intellij</a:t>
            </a:r>
            <a:r>
              <a:rPr lang="en-IN" dirty="0" smtClean="0"/>
              <a:t> idea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Spring boot </a:t>
            </a:r>
          </a:p>
          <a:p>
            <a:r>
              <a:rPr lang="en-IN" dirty="0" smtClean="0"/>
              <a:t>–separate web server is not needed </a:t>
            </a:r>
          </a:p>
          <a:p>
            <a:r>
              <a:rPr lang="en-IN" dirty="0" smtClean="0"/>
              <a:t>--No war files configuration and management.</a:t>
            </a:r>
          </a:p>
          <a:p>
            <a:r>
              <a:rPr lang="en-IN" dirty="0" smtClean="0"/>
              <a:t>Bill of materials—regulates the version control of dependency</a:t>
            </a:r>
          </a:p>
          <a:p>
            <a:endParaRPr lang="en-IN" dirty="0" smtClean="0"/>
          </a:p>
          <a:p>
            <a:r>
              <a:rPr lang="en-IN" dirty="0" smtClean="0"/>
              <a:t>Website to download jar--</a:t>
            </a:r>
            <a:r>
              <a:rPr lang="en-IN" dirty="0" err="1" smtClean="0"/>
              <a:t>mvnrepository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57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Maven project</a:t>
            </a:r>
            <a:br>
              <a:rPr lang="en-IN" dirty="0" smtClean="0"/>
            </a:br>
            <a:r>
              <a:rPr lang="en-IN" dirty="0" smtClean="0"/>
              <a:t>--</a:t>
            </a:r>
            <a:r>
              <a:rPr lang="en-IN" dirty="0" smtClean="0"/>
              <a:t>gives default project </a:t>
            </a:r>
            <a:r>
              <a:rPr lang="en-IN" dirty="0" err="1" smtClean="0"/>
              <a:t>strcture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--dependency auto download</a:t>
            </a:r>
            <a:br>
              <a:rPr lang="en-IN" dirty="0" smtClean="0"/>
            </a:br>
            <a:r>
              <a:rPr lang="en-IN" dirty="0" smtClean="0"/>
              <a:t>--auto compile</a:t>
            </a:r>
            <a:br>
              <a:rPr lang="en-IN" dirty="0" smtClean="0"/>
            </a:br>
            <a:r>
              <a:rPr lang="en-IN" dirty="0" smtClean="0"/>
              <a:t>--server starting </a:t>
            </a:r>
            <a:r>
              <a:rPr lang="en-IN" dirty="0" err="1" smtClean="0"/>
              <a:t>stoping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IN" dirty="0" smtClean="0"/>
              <a:t>Group id –package name</a:t>
            </a:r>
          </a:p>
          <a:p>
            <a:r>
              <a:rPr lang="en-IN" dirty="0" err="1" smtClean="0"/>
              <a:t>Artifact</a:t>
            </a:r>
            <a:r>
              <a:rPr lang="en-IN" dirty="0" smtClean="0"/>
              <a:t> id –project name</a:t>
            </a:r>
          </a:p>
          <a:p>
            <a:r>
              <a:rPr lang="en-IN" dirty="0" smtClean="0"/>
              <a:t>Version  id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Web –for web application</a:t>
            </a:r>
          </a:p>
          <a:p>
            <a:r>
              <a:rPr lang="en-IN" dirty="0" smtClean="0"/>
              <a:t>Thyme leaf –for front end</a:t>
            </a:r>
          </a:p>
          <a:p>
            <a:r>
              <a:rPr lang="en-IN" dirty="0" smtClean="0"/>
              <a:t>JPA –spring data JPA</a:t>
            </a:r>
          </a:p>
          <a:p>
            <a:r>
              <a:rPr lang="en-IN" dirty="0" smtClean="0"/>
              <a:t>Spring boot actuator – for debugging</a:t>
            </a:r>
          </a:p>
          <a:p>
            <a:r>
              <a:rPr lang="en-IN" dirty="0" smtClean="0"/>
              <a:t>H2database  --for db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file </a:t>
            </a:r>
            <a:r>
              <a:rPr lang="en-IN" dirty="0" smtClean="0">
                <a:sym typeface="Wingdings" pitchFamily="2" charset="2"/>
              </a:rPr>
              <a:t>after compile class file</a:t>
            </a:r>
          </a:p>
          <a:p>
            <a:r>
              <a:rPr lang="en-IN" dirty="0" smtClean="0">
                <a:sym typeface="Wingdings" pitchFamily="2" charset="2"/>
              </a:rPr>
              <a:t>Web application  when it‘s in server it </a:t>
            </a:r>
            <a:r>
              <a:rPr lang="en-IN" dirty="0" err="1" smtClean="0">
                <a:sym typeface="Wingdings" pitchFamily="2" charset="2"/>
              </a:rPr>
              <a:t>conveted</a:t>
            </a:r>
            <a:r>
              <a:rPr lang="en-IN" dirty="0" smtClean="0">
                <a:sym typeface="Wingdings" pitchFamily="2" charset="2"/>
              </a:rPr>
              <a:t> to war file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SpringApplication.run</a:t>
            </a:r>
            <a:r>
              <a:rPr lang="en-IN" dirty="0" smtClean="0"/>
              <a:t>(..)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Sets up default configuration</a:t>
            </a:r>
          </a:p>
          <a:p>
            <a:r>
              <a:rPr lang="en-IN" dirty="0" smtClean="0"/>
              <a:t>Starts spring application context</a:t>
            </a:r>
          </a:p>
          <a:p>
            <a:r>
              <a:rPr lang="en-IN" dirty="0" smtClean="0"/>
              <a:t>Starts tomcat </a:t>
            </a:r>
            <a:r>
              <a:rPr lang="en-IN" dirty="0" err="1" smtClean="0"/>
              <a:t>server,stops</a:t>
            </a:r>
            <a:endParaRPr lang="en-IN" dirty="0" smtClean="0"/>
          </a:p>
          <a:p>
            <a:r>
              <a:rPr lang="en-IN" dirty="0" smtClean="0"/>
              <a:t>Class path scan (by @component –automatically </a:t>
            </a:r>
            <a:r>
              <a:rPr lang="en-IN" dirty="0" err="1" smtClean="0"/>
              <a:t>configure’s</a:t>
            </a:r>
            <a:r>
              <a:rPr lang="en-IN" dirty="0" smtClean="0"/>
              <a:t> path)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Servlet</a:t>
            </a:r>
            <a:r>
              <a:rPr lang="en-US" dirty="0" smtClean="0"/>
              <a:t> –server component present in web container</a:t>
            </a:r>
          </a:p>
          <a:p>
            <a:r>
              <a:rPr lang="en-IN" dirty="0" smtClean="0"/>
              <a:t>Java file that gets http request and gives response</a:t>
            </a:r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Http request -&gt;server -&gt;web container -&gt;</a:t>
            </a:r>
            <a:r>
              <a:rPr lang="en-IN" dirty="0" err="1" smtClean="0"/>
              <a:t>servlets</a:t>
            </a:r>
            <a:r>
              <a:rPr lang="en-IN" dirty="0" smtClean="0"/>
              <a:t> – web.xml</a:t>
            </a:r>
          </a:p>
          <a:p>
            <a:r>
              <a:rPr lang="en-IN" dirty="0" smtClean="0"/>
              <a:t>Deployment descriptor –web.xml—map’s the request with corresponding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255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 Boot Spring Boot makes it easy to create stand-alone, production-grade Spring based Applications that you can "just run". </vt:lpstr>
      <vt:lpstr>features</vt:lpstr>
      <vt:lpstr>Slide 3</vt:lpstr>
      <vt:lpstr>Slide 4</vt:lpstr>
      <vt:lpstr>Maven project --gives default project strcture --dependency auto download --auto compile --server starting stoping</vt:lpstr>
      <vt:lpstr>dependency</vt:lpstr>
      <vt:lpstr>Slide 7</vt:lpstr>
      <vt:lpstr> SpringApplication.run(..) </vt:lpstr>
      <vt:lpstr>Slide 9</vt:lpstr>
      <vt:lpstr>JSP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Spring Boot makes it easy to create stand-alone, production-grade Spring based Applications that you can "just run". </dc:title>
  <dc:creator>DELL</dc:creator>
  <cp:lastModifiedBy>Windows User</cp:lastModifiedBy>
  <cp:revision>2</cp:revision>
  <dcterms:created xsi:type="dcterms:W3CDTF">2006-08-16T00:00:00Z</dcterms:created>
  <dcterms:modified xsi:type="dcterms:W3CDTF">2023-06-26T18:27:03Z</dcterms:modified>
</cp:coreProperties>
</file>