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2" r:id="rId4"/>
    <p:sldId id="264" r:id="rId5"/>
    <p:sldId id="263" r:id="rId6"/>
    <p:sldId id="261" r:id="rId7"/>
    <p:sldId id="259" r:id="rId8"/>
    <p:sldId id="260"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Pinyon Script"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cLAiJF+26urEyfwseEI/aFDDz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260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 </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4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4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87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F082F41-4136-465B-81ED-90A010CA52F6}" type="datetime3">
              <a:rPr lang="en-US" smtClean="0"/>
              <a:t>17 October 2022</a:t>
            </a:fld>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27D83B5-B012-43DB-BF32-A2C199EDE393}" type="datetime3">
              <a:rPr lang="en-US" smtClean="0"/>
              <a:t>17 October 2022</a:t>
            </a:fld>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BDCE652-9C11-4F63-A1A7-FD1EC9903FF6}" type="datetime3">
              <a:rPr lang="en-US" smtClean="0"/>
              <a:t>17 October 2022</a:t>
            </a:fld>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8B9821F-A9C3-475F-9671-E8B7A6463A3D}" type="datetime3">
              <a:rPr lang="en-US" smtClean="0"/>
              <a:t>17 October 2022</a:t>
            </a:fld>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B6C2E08-B06E-40D8-BE47-61F4A0CE85A4}" type="datetime3">
              <a:rPr lang="en-US" smtClean="0"/>
              <a:t>17 October 2022</a:t>
            </a:fld>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4CF9CF8-78F9-4A9E-BD00-56E1F334D962}" type="datetime3">
              <a:rPr lang="en-US" smtClean="0"/>
              <a:t>17 October 2022</a:t>
            </a:fld>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235992D-5FCF-49F8-BDD3-389379792546}" type="datetime3">
              <a:rPr lang="en-US" smtClean="0"/>
              <a:t>17 October 2022</a:t>
            </a:fld>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006153D-1400-4F8F-A5BD-0127220FD31A}" type="datetime3">
              <a:rPr lang="en-US" smtClean="0"/>
              <a:t>17 October 2022</a:t>
            </a:fld>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DA0A5A0-3BE4-4D71-90FC-5FF6E36A69BC}" type="datetime3">
              <a:rPr lang="en-US" smtClean="0"/>
              <a:t>17 October 2022</a:t>
            </a:fld>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3A13E79-DC77-4F1B-B842-964FA15086DC}" type="datetime3">
              <a:rPr lang="en-US" smtClean="0"/>
              <a:t>17 October 2022</a:t>
            </a:fld>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533F603-E273-46E8-B40F-6FAC3D89658D}" type="datetime3">
              <a:rPr lang="en-US" smtClean="0"/>
              <a:t>17 October 2022</a:t>
            </a:fld>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E2D3B18-31F1-416E-A7EC-9CAE96406A70}" type="datetime3">
              <a:rPr lang="en-US" smtClean="0"/>
              <a:t>17 October 2022</a:t>
            </a:fld>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sciencedirect.com/science/article/pii/S1389128621001481" TargetMode="External"/><Relationship Id="rId4" Type="http://schemas.openxmlformats.org/officeDocument/2006/relationships/hyperlink" Target="https://doi.org/10.1016/j.comnet.2021.10804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sciencedirect.com/science/article/pii/S0167739X16303727" TargetMode="External"/><Relationship Id="rId4" Type="http://schemas.openxmlformats.org/officeDocument/2006/relationships/hyperlink" Target="https://doi.org/10.1016/j.future.2016.10.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api.semanticscholar.org/CorpusID:25247053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kaggle.com/datasets/jsrojas/ip-network-traffic-flows-labeled-with-87-app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275616" y="3254597"/>
            <a:ext cx="11591922" cy="2414684"/>
          </a:xfrm>
          <a:prstGeom prst="rect">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txBox="1"/>
          <p:nvPr/>
        </p:nvSpPr>
        <p:spPr>
          <a:xfrm>
            <a:off x="381898" y="53942"/>
            <a:ext cx="9402182" cy="58473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dirty="0">
                <a:solidFill>
                  <a:schemeClr val="dk1"/>
                </a:solidFill>
                <a:latin typeface="Arial"/>
                <a:ea typeface="Arial"/>
                <a:cs typeface="Arial"/>
                <a:sym typeface="Arial"/>
              </a:rPr>
              <a:t>[Samsung PRISM] Weekly Review</a:t>
            </a:r>
            <a:endParaRPr sz="3200" b="1" dirty="0">
              <a:solidFill>
                <a:schemeClr val="dk1"/>
              </a:solidFill>
              <a:latin typeface="Arial"/>
              <a:ea typeface="Arial"/>
              <a:cs typeface="Arial"/>
              <a:sym typeface="Arial"/>
            </a:endParaRPr>
          </a:p>
        </p:txBody>
      </p:sp>
      <p:sp>
        <p:nvSpPr>
          <p:cNvPr id="91" name="Google Shape;91;p1"/>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
          <p:cNvSpPr/>
          <p:nvPr/>
        </p:nvSpPr>
        <p:spPr>
          <a:xfrm>
            <a:off x="361953" y="3343025"/>
            <a:ext cx="960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Team</a:t>
            </a:r>
            <a:endParaRPr sz="2000" b="1">
              <a:solidFill>
                <a:schemeClr val="dk1"/>
              </a:solidFill>
              <a:latin typeface="Arial"/>
              <a:ea typeface="Arial"/>
              <a:cs typeface="Arial"/>
              <a:sym typeface="Arial"/>
            </a:endParaRPr>
          </a:p>
        </p:txBody>
      </p:sp>
      <p:sp>
        <p:nvSpPr>
          <p:cNvPr id="93" name="Google Shape;93;p1"/>
          <p:cNvSpPr/>
          <p:nvPr/>
        </p:nvSpPr>
        <p:spPr>
          <a:xfrm>
            <a:off x="472250" y="3737252"/>
            <a:ext cx="10892400" cy="1569620"/>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College Professor(s):  </a:t>
            </a:r>
            <a:r>
              <a:rPr lang="en-IN" sz="1800" dirty="0" err="1">
                <a:solidFill>
                  <a:srgbClr val="0E4094"/>
                </a:solidFill>
              </a:rPr>
              <a:t>Dr.P</a:t>
            </a:r>
            <a:r>
              <a:rPr lang="en-IN" sz="1800" dirty="0">
                <a:solidFill>
                  <a:srgbClr val="0E4094"/>
                </a:solidFill>
              </a:rPr>
              <a:t>. PRAKASAM</a:t>
            </a:r>
            <a:r>
              <a:rPr lang="en-IN" sz="1800" dirty="0">
                <a:solidFill>
                  <a:srgbClr val="0E4094"/>
                </a:solidFill>
                <a:latin typeface="Arial"/>
                <a:ea typeface="Arial"/>
                <a:cs typeface="Arial"/>
                <a:sym typeface="Arial"/>
              </a:rPr>
              <a:t> / prakasam.p@vit.ac.in</a:t>
            </a:r>
            <a:endParaRPr sz="1800" i="1" dirty="0">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Students:</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SAKSHI A. RAGHAVAN / sakshiraghavan.a2020@vitstudent.ac.in</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JAYA SRI KRISHNA.S </a:t>
            </a:r>
            <a:r>
              <a:rPr lang="en-IN" sz="1400" b="0" i="0" u="none" strike="noStrike" cap="none" dirty="0">
                <a:solidFill>
                  <a:srgbClr val="0E4094"/>
                </a:solidFill>
                <a:latin typeface="Arial"/>
                <a:ea typeface="Arial"/>
                <a:cs typeface="Arial"/>
                <a:sym typeface="Arial"/>
              </a:rPr>
              <a:t>/  </a:t>
            </a:r>
            <a:r>
              <a:rPr lang="en-IN" dirty="0">
                <a:solidFill>
                  <a:srgbClr val="0E4094"/>
                </a:solidFill>
              </a:rPr>
              <a:t>jayasri.krishna2020@vitstudent.ac.in</a:t>
            </a:r>
            <a:endParaRPr sz="1400" b="0" i="0" u="none" strike="noStrike" cap="none" dirty="0">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JANARTHANAN.P.M </a:t>
            </a:r>
            <a:r>
              <a:rPr lang="en-IN" sz="1400" b="0" i="0" u="none" strike="noStrike" cap="none" dirty="0">
                <a:solidFill>
                  <a:srgbClr val="0E4094"/>
                </a:solidFill>
                <a:latin typeface="Arial"/>
                <a:ea typeface="Arial"/>
                <a:cs typeface="Arial"/>
                <a:sym typeface="Arial"/>
              </a:rPr>
              <a:t> /  janarthanan.pm2</a:t>
            </a:r>
            <a:r>
              <a:rPr lang="en-IN" dirty="0">
                <a:solidFill>
                  <a:srgbClr val="0E4094"/>
                </a:solidFill>
              </a:rPr>
              <a:t>020@vitstudent.ac.in</a:t>
            </a:r>
            <a:r>
              <a:rPr lang="en-IN" sz="1400" b="0" i="0" u="none" strike="noStrike" cap="none" dirty="0">
                <a:solidFill>
                  <a:srgbClr val="0E4094"/>
                </a:solidFill>
                <a:latin typeface="Arial"/>
                <a:ea typeface="Arial"/>
                <a:cs typeface="Arial"/>
                <a:sym typeface="Arial"/>
              </a:rPr>
              <a:t> </a:t>
            </a:r>
            <a:endParaRPr sz="1400" b="0" i="0" u="none" strike="noStrike" cap="none" dirty="0">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Department: ECE</a:t>
            </a:r>
            <a:endParaRPr sz="1800" dirty="0">
              <a:solidFill>
                <a:srgbClr val="0E4094"/>
              </a:solidFill>
              <a:latin typeface="Arial"/>
              <a:ea typeface="Arial"/>
              <a:cs typeface="Arial"/>
              <a:sym typeface="Arial"/>
            </a:endParaRPr>
          </a:p>
        </p:txBody>
      </p:sp>
      <p:pic>
        <p:nvPicPr>
          <p:cNvPr id="95" name="Google Shape;95;p1"/>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96" name="Google Shape;96;p1"/>
          <p:cNvSpPr txBox="1"/>
          <p:nvPr/>
        </p:nvSpPr>
        <p:spPr>
          <a:xfrm>
            <a:off x="842103" y="1771263"/>
            <a:ext cx="10355983" cy="13233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4000" b="1" i="1" dirty="0">
                <a:solidFill>
                  <a:schemeClr val="dk1"/>
                </a:solidFill>
                <a:latin typeface="Arial"/>
                <a:ea typeface="Arial"/>
                <a:cs typeface="Arial"/>
                <a:sym typeface="Arial"/>
              </a:rPr>
              <a:t>AI/ML Based Network Device Software upgrade in SDN Controlled Network</a:t>
            </a:r>
            <a:endParaRPr sz="4000" b="1" i="1" dirty="0">
              <a:solidFill>
                <a:schemeClr val="dk1"/>
              </a:solidFill>
              <a:latin typeface="Arial"/>
              <a:ea typeface="Arial"/>
              <a:cs typeface="Arial"/>
              <a:sym typeface="Arial"/>
            </a:endParaRPr>
          </a:p>
        </p:txBody>
      </p:sp>
      <p:sp>
        <p:nvSpPr>
          <p:cNvPr id="6" name="Date Placeholder 5"/>
          <p:cNvSpPr>
            <a:spLocks noGrp="1"/>
          </p:cNvSpPr>
          <p:nvPr>
            <p:ph type="dt" idx="10"/>
          </p:nvPr>
        </p:nvSpPr>
        <p:spPr/>
        <p:txBody>
          <a:bodyPr/>
          <a:lstStyle/>
          <a:p>
            <a:fld id="{1C8044EE-AE1C-4ACD-B038-9B1DE9B6EB79}" type="datetime3">
              <a:rPr lang="en-US" sz="1400" smtClean="0"/>
              <a:t>17 October 2022</a:t>
            </a:fld>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2"/>
          <p:cNvSpPr txBox="1"/>
          <p:nvPr/>
        </p:nvSpPr>
        <p:spPr>
          <a:xfrm>
            <a:off x="240004" y="102748"/>
            <a:ext cx="10117936" cy="707846"/>
          </a:xfrm>
          <a:prstGeom prst="rect">
            <a:avLst/>
          </a:prstGeom>
          <a:noFill/>
          <a:ln>
            <a:noFill/>
          </a:ln>
        </p:spPr>
        <p:txBody>
          <a:bodyPr spcFirstLastPara="1" wrap="square" lIns="91425" tIns="45700" rIns="91425" bIns="45700" anchor="ctr" anchorCtr="0">
            <a:spAutoFit/>
          </a:bodyPr>
          <a:lstStyle/>
          <a:p>
            <a:r>
              <a:rPr lang="en-IN" sz="2000" dirty="0">
                <a:solidFill>
                  <a:schemeClr val="dk1"/>
                </a:solidFill>
                <a:sym typeface="Arial"/>
              </a:rPr>
              <a:t> CSW23 </a:t>
            </a:r>
            <a:r>
              <a:rPr lang="en-IN" sz="2000" dirty="0">
                <a:solidFill>
                  <a:srgbClr val="0E4094"/>
                </a:solidFill>
                <a:sym typeface="Arial"/>
              </a:rPr>
              <a:t>| </a:t>
            </a:r>
            <a:r>
              <a:rPr lang="en-US" sz="2000" i="1" dirty="0">
                <a:solidFill>
                  <a:schemeClr val="dk1"/>
                </a:solidFill>
              </a:rPr>
              <a:t>AI/ML Based Network Device Software upgrade in SDN Controlled Network</a:t>
            </a:r>
          </a:p>
          <a:p>
            <a:pPr marL="0" marR="0" lvl="0" indent="0" algn="l" rtl="0">
              <a:spcBef>
                <a:spcPts val="0"/>
              </a:spcBef>
              <a:spcAft>
                <a:spcPts val="0"/>
              </a:spcAft>
              <a:buNone/>
            </a:pPr>
            <a:endParaRPr sz="2000" dirty="0">
              <a:solidFill>
                <a:srgbClr val="7F7F7F"/>
              </a:solidFill>
              <a:sym typeface="Arial"/>
            </a:endParaRPr>
          </a:p>
        </p:txBody>
      </p:sp>
      <p:pic>
        <p:nvPicPr>
          <p:cNvPr id="105" name="Google Shape;105;p2"/>
          <p:cNvPicPr preferRelativeResize="0"/>
          <p:nvPr/>
        </p:nvPicPr>
        <p:blipFill rotWithShape="1">
          <a:blip r:embed="rId3">
            <a:alphaModFix/>
          </a:blip>
          <a:srcRect/>
          <a:stretch/>
        </p:blipFill>
        <p:spPr>
          <a:xfrm>
            <a:off x="10380133" y="206714"/>
            <a:ext cx="1811867" cy="380862"/>
          </a:xfrm>
          <a:prstGeom prst="rect">
            <a:avLst/>
          </a:prstGeom>
          <a:noFill/>
          <a:ln>
            <a:noFill/>
          </a:ln>
        </p:spPr>
      </p:pic>
      <p:sp>
        <p:nvSpPr>
          <p:cNvPr id="106" name="Google Shape;106;p2"/>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2"/>
          <p:cNvSpPr txBox="1"/>
          <p:nvPr/>
        </p:nvSpPr>
        <p:spPr>
          <a:xfrm>
            <a:off x="295749" y="5841997"/>
            <a:ext cx="1261534" cy="2154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Srevatsa, Director</a:t>
            </a:r>
            <a:endParaRPr sz="800">
              <a:solidFill>
                <a:schemeClr val="dk1"/>
              </a:solidFill>
              <a:latin typeface="Arial"/>
              <a:ea typeface="Arial"/>
              <a:cs typeface="Arial"/>
              <a:sym typeface="Arial"/>
            </a:endParaRPr>
          </a:p>
        </p:txBody>
      </p:sp>
      <p:sp>
        <p:nvSpPr>
          <p:cNvPr id="115" name="Google Shape;115;p2"/>
          <p:cNvSpPr txBox="1"/>
          <p:nvPr/>
        </p:nvSpPr>
        <p:spPr>
          <a:xfrm>
            <a:off x="1567158" y="5841997"/>
            <a:ext cx="1412136" cy="2154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
                <a:solidFill>
                  <a:schemeClr val="lt1"/>
                </a:solidFill>
                <a:latin typeface="Arial"/>
                <a:ea typeface="Arial"/>
                <a:cs typeface="Arial"/>
                <a:sym typeface="Arial"/>
              </a:rPr>
              <a:t>Vanraj, Manager</a:t>
            </a:r>
            <a:endParaRPr sz="800">
              <a:solidFill>
                <a:schemeClr val="lt1"/>
              </a:solidFill>
              <a:latin typeface="Arial"/>
              <a:ea typeface="Arial"/>
              <a:cs typeface="Arial"/>
              <a:sym typeface="Arial"/>
            </a:endParaRPr>
          </a:p>
        </p:txBody>
      </p:sp>
      <p:sp>
        <p:nvSpPr>
          <p:cNvPr id="2" name="Date Placeholder 1"/>
          <p:cNvSpPr>
            <a:spLocks noGrp="1"/>
          </p:cNvSpPr>
          <p:nvPr>
            <p:ph type="dt" idx="10"/>
          </p:nvPr>
        </p:nvSpPr>
        <p:spPr/>
        <p:txBody>
          <a:bodyPr/>
          <a:lstStyle/>
          <a:p>
            <a:fld id="{D18B1053-2B35-4DB3-82F3-C38F019B2239}" type="datetime3">
              <a:rPr lang="en-US" smtClean="0"/>
              <a:t>17 October 2022</a:t>
            </a:fld>
            <a:endParaRPr lang="en-US"/>
          </a:p>
        </p:txBody>
      </p:sp>
      <p:pic>
        <p:nvPicPr>
          <p:cNvPr id="4" name="Picture 3">
            <a:extLst>
              <a:ext uri="{FF2B5EF4-FFF2-40B4-BE49-F238E27FC236}">
                <a16:creationId xmlns:a16="http://schemas.microsoft.com/office/drawing/2014/main" id="{B04FCFF2-9FFB-8DF0-1846-24D7B610C7D7}"/>
              </a:ext>
            </a:extLst>
          </p:cNvPr>
          <p:cNvPicPr>
            <a:picLocks noChangeAspect="1"/>
          </p:cNvPicPr>
          <p:nvPr/>
        </p:nvPicPr>
        <p:blipFill>
          <a:blip r:embed="rId4"/>
          <a:stretch>
            <a:fillRect/>
          </a:stretch>
        </p:blipFill>
        <p:spPr>
          <a:xfrm>
            <a:off x="2590311" y="892601"/>
            <a:ext cx="6368863" cy="5641982"/>
          </a:xfrm>
          <a:prstGeom prst="rect">
            <a:avLst/>
          </a:prstGeom>
        </p:spPr>
      </p:pic>
      <p:sp>
        <p:nvSpPr>
          <p:cNvPr id="3" name="TextBox 2">
            <a:extLst>
              <a:ext uri="{FF2B5EF4-FFF2-40B4-BE49-F238E27FC236}">
                <a16:creationId xmlns:a16="http://schemas.microsoft.com/office/drawing/2014/main" id="{80E21AAB-FD90-C138-4137-FF99635D48BB}"/>
              </a:ext>
            </a:extLst>
          </p:cNvPr>
          <p:cNvSpPr txBox="1"/>
          <p:nvPr/>
        </p:nvSpPr>
        <p:spPr>
          <a:xfrm>
            <a:off x="313266" y="1026367"/>
            <a:ext cx="3185714" cy="307777"/>
          </a:xfrm>
          <a:prstGeom prst="rect">
            <a:avLst/>
          </a:prstGeom>
          <a:noFill/>
        </p:spPr>
        <p:txBody>
          <a:bodyPr wrap="square" rtlCol="0">
            <a:spAutoFit/>
          </a:bodyPr>
          <a:lstStyle/>
          <a:p>
            <a:r>
              <a:rPr lang="en-US" b="1" dirty="0"/>
              <a:t>ARCHITECTURE</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400617"/>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err="1">
                <a:solidFill>
                  <a:schemeClr val="dk1"/>
                </a:solidFill>
                <a:latin typeface="Calibri"/>
                <a:ea typeface="Calibri"/>
                <a:cs typeface="Calibri"/>
                <a:sym typeface="Calibri"/>
              </a:rPr>
              <a:t>Madhukrishna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Priyadarsini</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Padmalochan</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Bera</a:t>
            </a:r>
            <a:r>
              <a:rPr lang="en-US" sz="2000" dirty="0">
                <a:solidFill>
                  <a:schemeClr val="dk1"/>
                </a:solidFill>
                <a:latin typeface="Calibri"/>
                <a:ea typeface="Calibri"/>
                <a:cs typeface="Calibri"/>
                <a:sym typeface="Calibri"/>
              </a:rPr>
              <a:t>,“Software defined networking architecture, traffic management, security, and placement: A survey”, Computer </a:t>
            </a:r>
            <a:r>
              <a:rPr lang="en-US" sz="2000" dirty="0" err="1">
                <a:solidFill>
                  <a:schemeClr val="dk1"/>
                </a:solidFill>
                <a:latin typeface="Calibri"/>
                <a:ea typeface="Calibri"/>
                <a:cs typeface="Calibri"/>
                <a:sym typeface="Calibri"/>
              </a:rPr>
              <a:t>Networks,Volume</a:t>
            </a:r>
            <a:r>
              <a:rPr lang="en-US" sz="2000" dirty="0">
                <a:solidFill>
                  <a:schemeClr val="dk1"/>
                </a:solidFill>
                <a:latin typeface="Calibri"/>
                <a:ea typeface="Calibri"/>
                <a:cs typeface="Calibri"/>
                <a:sym typeface="Calibri"/>
              </a:rPr>
              <a:t> 192, 2021, 108047,  ISSN 1389-1286, </a:t>
            </a:r>
            <a:r>
              <a:rPr lang="en-US" sz="2000" dirty="0">
                <a:solidFill>
                  <a:schemeClr val="dk1"/>
                </a:solidFill>
                <a:latin typeface="Calibri"/>
                <a:ea typeface="Calibri"/>
                <a:cs typeface="Calibri"/>
                <a:sym typeface="Calibri"/>
                <a:hlinkClick r:id="rId4"/>
              </a:rPr>
              <a:t>https://doi.org/10.1016/j.comnet.2021.108047</a:t>
            </a:r>
            <a:r>
              <a:rPr lang="en-US" sz="20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hlinkClick r:id="rId5"/>
              </a:rPr>
              <a:t>https://www.sciencedirect.com/science/article/pii/S1389128621001481</a:t>
            </a:r>
            <a:r>
              <a:rPr lang="en-US" sz="2000" dirty="0">
                <a:solidFill>
                  <a:schemeClr val="dk1"/>
                </a:solidFill>
                <a:latin typeface="Calibri"/>
                <a:ea typeface="Calibri"/>
                <a:cs typeface="Calibri"/>
                <a:sym typeface="Calibri"/>
              </a:rPr>
              <a:t>)</a:t>
            </a:r>
          </a:p>
          <a:p>
            <a:pPr lvl="5" algn="just">
              <a:spcBef>
                <a:spcPts val="600"/>
              </a:spcBef>
            </a:pPr>
            <a:endParaRPr lang="en-US" sz="20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63603BF3-8A39-467E-9CF9-8C02E7C61A98}" type="datetime3">
              <a:rPr lang="en-US" smtClean="0"/>
              <a:t>17 October 2022</a:t>
            </a:fld>
            <a:endParaRPr lang="en-US"/>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785A4B69-6E78-5028-1F3F-B1C1C925CC0E}"/>
              </a:ext>
            </a:extLst>
          </p:cNvPr>
          <p:cNvSpPr txBox="1"/>
          <p:nvPr/>
        </p:nvSpPr>
        <p:spPr>
          <a:xfrm>
            <a:off x="649034" y="2804371"/>
            <a:ext cx="11375923" cy="31854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main contribution of the paper includes:</a:t>
            </a:r>
          </a:p>
          <a:p>
            <a:pPr algn="just">
              <a:spcBef>
                <a:spcPts val="600"/>
              </a:spcBef>
            </a:pPr>
            <a:r>
              <a:rPr lang="en-US" sz="1600" dirty="0">
                <a:latin typeface="Calibri"/>
                <a:cs typeface="Calibri"/>
              </a:rPr>
              <a:t>(1)Study on SDN implementation architecture covering its evolution from OpenFlow and network function virtualization (NFV). The working procedure of each layer and the functional components (network devices) are presented along with the flow rule generation process.</a:t>
            </a:r>
          </a:p>
          <a:p>
            <a:pPr algn="just">
              <a:spcBef>
                <a:spcPts val="600"/>
              </a:spcBef>
            </a:pPr>
            <a:r>
              <a:rPr lang="en-US" sz="1600" dirty="0">
                <a:latin typeface="Calibri"/>
                <a:cs typeface="Calibri"/>
              </a:rPr>
              <a:t>(2)The traffic management challenges in SDN mainly in the form of load balancing and energy-efficient routing; Following these there’s detailed the state-of-the-art research in these directions.</a:t>
            </a:r>
          </a:p>
          <a:p>
            <a:pPr algn="just">
              <a:spcBef>
                <a:spcPts val="600"/>
              </a:spcBef>
            </a:pPr>
            <a:r>
              <a:rPr lang="en-US" sz="1600" dirty="0">
                <a:latin typeface="Calibri"/>
                <a:cs typeface="Calibri"/>
              </a:rPr>
              <a:t>(3)state the controller placement problem in SDN. Research insights to solve this problem considering different network and traffic management constraints are presented.</a:t>
            </a:r>
          </a:p>
          <a:p>
            <a:pPr algn="just">
              <a:spcBef>
                <a:spcPts val="600"/>
              </a:spcBef>
            </a:pPr>
            <a:r>
              <a:rPr lang="en-US" sz="1600" dirty="0">
                <a:latin typeface="Calibri"/>
                <a:cs typeface="Calibri"/>
              </a:rPr>
              <a:t>(4)Presentation of detailed theoretical, experimental, and analytical comparison of state-of-the-art works in all the above directions plus security. We also discuss the dependencies of these problems with effective traffic management in SDN. </a:t>
            </a:r>
          </a:p>
          <a:p>
            <a:pPr algn="just">
              <a:spcBef>
                <a:spcPts val="600"/>
              </a:spcBef>
            </a:pPr>
            <a:endParaRPr lang="en-IN" sz="1600" dirty="0">
              <a:latin typeface="Calibri"/>
              <a:cs typeface="Calibri"/>
            </a:endParaRPr>
          </a:p>
        </p:txBody>
      </p:sp>
    </p:spTree>
    <p:extLst>
      <p:ext uri="{BB962C8B-B14F-4D97-AF65-F5344CB8AC3E}">
        <p14:creationId xmlns:p14="http://schemas.microsoft.com/office/powerpoint/2010/main" val="98508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2" name="Date Placeholder 1"/>
          <p:cNvSpPr>
            <a:spLocks noGrp="1"/>
          </p:cNvSpPr>
          <p:nvPr>
            <p:ph type="dt" idx="10"/>
          </p:nvPr>
        </p:nvSpPr>
        <p:spPr/>
        <p:txBody>
          <a:bodyPr/>
          <a:lstStyle/>
          <a:p>
            <a:fld id="{63603BF3-8A39-467E-9CF9-8C02E7C61A98}" type="datetime3">
              <a:rPr lang="en-US" smtClean="0"/>
              <a:t>17 October 2022</a:t>
            </a:fld>
            <a:endParaRPr lang="en-US"/>
          </a:p>
        </p:txBody>
      </p:sp>
      <p:sp>
        <p:nvSpPr>
          <p:cNvPr id="3" name="Google Shape;137;p3">
            <a:extLst>
              <a:ext uri="{FF2B5EF4-FFF2-40B4-BE49-F238E27FC236}">
                <a16:creationId xmlns:a16="http://schemas.microsoft.com/office/drawing/2014/main" id="{D7DEE8D1-67AB-2121-866F-923E27550B85}"/>
              </a:ext>
            </a:extLst>
          </p:cNvPr>
          <p:cNvSpPr txBox="1"/>
          <p:nvPr/>
        </p:nvSpPr>
        <p:spPr>
          <a:xfrm>
            <a:off x="1" y="579955"/>
            <a:ext cx="12191999" cy="209284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a:solidFill>
                  <a:schemeClr val="dk1"/>
                </a:solidFill>
                <a:latin typeface="Calibri"/>
                <a:ea typeface="Calibri"/>
                <a:cs typeface="Calibri"/>
                <a:sym typeface="Calibri"/>
              </a:rPr>
              <a:t>Hong Zhong, </a:t>
            </a:r>
            <a:r>
              <a:rPr lang="en-US" sz="2000" dirty="0" err="1">
                <a:solidFill>
                  <a:schemeClr val="dk1"/>
                </a:solidFill>
                <a:latin typeface="Calibri"/>
                <a:ea typeface="Calibri"/>
                <a:cs typeface="Calibri"/>
                <a:sym typeface="Calibri"/>
              </a:rPr>
              <a:t>Yaming</a:t>
            </a:r>
            <a:r>
              <a:rPr lang="en-US" sz="2000" dirty="0">
                <a:solidFill>
                  <a:schemeClr val="dk1"/>
                </a:solidFill>
                <a:latin typeface="Calibri"/>
                <a:ea typeface="Calibri"/>
                <a:cs typeface="Calibri"/>
                <a:sym typeface="Calibri"/>
              </a:rPr>
              <a:t> Fang, </a:t>
            </a:r>
            <a:r>
              <a:rPr lang="en-US" sz="2000" dirty="0" err="1">
                <a:solidFill>
                  <a:schemeClr val="dk1"/>
                </a:solidFill>
                <a:latin typeface="Calibri"/>
                <a:ea typeface="Calibri"/>
                <a:cs typeface="Calibri"/>
                <a:sym typeface="Calibri"/>
              </a:rPr>
              <a:t>Jie</a:t>
            </a:r>
            <a:r>
              <a:rPr lang="en-US" sz="2000" dirty="0">
                <a:solidFill>
                  <a:schemeClr val="dk1"/>
                </a:solidFill>
                <a:latin typeface="Calibri"/>
                <a:ea typeface="Calibri"/>
                <a:cs typeface="Calibri"/>
                <a:sym typeface="Calibri"/>
              </a:rPr>
              <a:t> Cui, “LBBSRT: An efficient SDN load balancing scheme based on server response time”, Future Generation Computer Systems, Volume 68,2017,Pages 183-190,ISSN 0167-739X, </a:t>
            </a:r>
            <a:r>
              <a:rPr lang="en-US" sz="2000" dirty="0">
                <a:solidFill>
                  <a:schemeClr val="dk1"/>
                </a:solidFill>
                <a:latin typeface="Calibri"/>
                <a:ea typeface="Calibri"/>
                <a:cs typeface="Calibri"/>
                <a:sym typeface="Calibri"/>
                <a:hlinkClick r:id="rId4"/>
              </a:rPr>
              <a:t>https://doi.org/10.1016/j.future.2016.10.001</a:t>
            </a:r>
            <a:r>
              <a:rPr lang="en-US" sz="2000" dirty="0">
                <a:solidFill>
                  <a:schemeClr val="dk1"/>
                </a:solidFill>
                <a:latin typeface="Calibri"/>
                <a:ea typeface="Calibri"/>
                <a:cs typeface="Calibri"/>
                <a:sym typeface="Calibri"/>
              </a:rPr>
              <a:t>.</a:t>
            </a:r>
          </a:p>
          <a:p>
            <a:pPr algn="just">
              <a:spcBef>
                <a:spcPts val="600"/>
              </a:spcBef>
            </a:pPr>
            <a:r>
              <a:rPr lang="en-US" sz="20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hlinkClick r:id="rId5"/>
              </a:rPr>
              <a:t>https://www.sciencedirect.com/science/article/pii/S0167739X16303727</a:t>
            </a:r>
            <a:r>
              <a:rPr lang="en-US" sz="2000" dirty="0">
                <a:solidFill>
                  <a:schemeClr val="dk1"/>
                </a:solidFill>
                <a:latin typeface="Calibri"/>
                <a:ea typeface="Calibri"/>
                <a:cs typeface="Calibri"/>
                <a:sym typeface="Calibri"/>
              </a:rPr>
              <a:t>)</a:t>
            </a:r>
          </a:p>
        </p:txBody>
      </p:sp>
      <p:sp>
        <p:nvSpPr>
          <p:cNvPr id="5" name="TextBox 4">
            <a:extLst>
              <a:ext uri="{FF2B5EF4-FFF2-40B4-BE49-F238E27FC236}">
                <a16:creationId xmlns:a16="http://schemas.microsoft.com/office/drawing/2014/main" id="{5B8A47A8-EE45-9EEC-07B3-04DBC21E3B6F}"/>
              </a:ext>
            </a:extLst>
          </p:cNvPr>
          <p:cNvSpPr txBox="1"/>
          <p:nvPr/>
        </p:nvSpPr>
        <p:spPr>
          <a:xfrm>
            <a:off x="630769" y="2760246"/>
            <a:ext cx="11375923" cy="35086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AutoNum type="arabicParenBoth"/>
            </a:pPr>
            <a:r>
              <a:rPr lang="en-US" sz="1600" dirty="0">
                <a:latin typeface="Calibri"/>
                <a:cs typeface="Calibri"/>
              </a:rPr>
              <a:t>The paper talks about the “response time” enhancement compared to the traditional server cluster load balancing scheme, as the latter is limited by the hardware conditions, and cannot completely exploit the server response times for load balancing. </a:t>
            </a:r>
          </a:p>
          <a:p>
            <a:pPr marL="342900" indent="-342900" algn="just">
              <a:spcBef>
                <a:spcPts val="600"/>
              </a:spcBef>
              <a:buAutoNum type="arabicParenBoth"/>
            </a:pPr>
            <a:r>
              <a:rPr lang="en-US" sz="1600" dirty="0">
                <a:latin typeface="Calibri"/>
                <a:cs typeface="Calibri"/>
              </a:rPr>
              <a:t>In order to effectively resolve the traditional load balancing schemes, the paper proposes </a:t>
            </a:r>
            <a:r>
              <a:rPr lang="en-US" sz="1600" u="sng" dirty="0">
                <a:latin typeface="Calibri"/>
                <a:cs typeface="Calibri"/>
              </a:rPr>
              <a:t>a load balancing scheme based on server response times</a:t>
            </a:r>
            <a:r>
              <a:rPr lang="en-US" sz="1600" dirty="0">
                <a:latin typeface="Calibri"/>
                <a:cs typeface="Calibri"/>
              </a:rPr>
              <a:t> by using the advantage of SDN flexibility, named </a:t>
            </a:r>
            <a:r>
              <a:rPr lang="en-US" sz="1600" u="sng" dirty="0">
                <a:latin typeface="Calibri"/>
                <a:cs typeface="Calibri"/>
              </a:rPr>
              <a:t>LBBSRT</a:t>
            </a:r>
            <a:r>
              <a:rPr lang="en-US" sz="1600" dirty="0">
                <a:latin typeface="Calibri"/>
                <a:cs typeface="Calibri"/>
              </a:rPr>
              <a:t>. </a:t>
            </a:r>
          </a:p>
          <a:p>
            <a:pPr marL="342900" indent="-342900" algn="just">
              <a:spcBef>
                <a:spcPts val="600"/>
              </a:spcBef>
              <a:buAutoNum type="arabicParenBoth"/>
            </a:pPr>
            <a:r>
              <a:rPr lang="en-US" sz="1600" dirty="0">
                <a:latin typeface="Calibri"/>
                <a:cs typeface="Calibri"/>
              </a:rPr>
              <a:t>Using the real-time response time of each server measured by the controller for load balancing, they process user requests by obtaining an evenly balanced server loads. </a:t>
            </a:r>
          </a:p>
          <a:p>
            <a:pPr marL="342900" indent="-342900" algn="just">
              <a:spcBef>
                <a:spcPts val="600"/>
              </a:spcBef>
              <a:buAutoNum type="arabicParenBoth"/>
            </a:pPr>
            <a:r>
              <a:rPr lang="en-US" sz="1600" dirty="0">
                <a:latin typeface="Calibri"/>
                <a:cs typeface="Calibri"/>
              </a:rPr>
              <a:t>The paper supports their finding by quoting that the simulation experiments show that the proposed scheme exhibits a better load balancing effect and process requests with a minimum average server response times. </a:t>
            </a:r>
          </a:p>
          <a:p>
            <a:pPr marL="342900" indent="-342900" algn="just">
              <a:spcBef>
                <a:spcPts val="600"/>
              </a:spcBef>
              <a:buAutoNum type="arabicParenBoth"/>
            </a:pPr>
            <a:r>
              <a:rPr lang="en-US" sz="1600" dirty="0">
                <a:latin typeface="Calibri"/>
                <a:cs typeface="Calibri"/>
              </a:rPr>
              <a:t>In addition, the paper promises that the proposed scheme is easy to implement, and exhibits good scalability and low cost characteristics.</a:t>
            </a:r>
          </a:p>
          <a:p>
            <a:pPr marL="342900" indent="-342900" algn="just">
              <a:spcBef>
                <a:spcPts val="600"/>
              </a:spcBef>
              <a:buAutoNum type="arabicParenBoth"/>
            </a:pPr>
            <a:endParaRPr lang="en-IN" sz="1600" dirty="0">
              <a:latin typeface="Calibri"/>
              <a:cs typeface="Calibri"/>
            </a:endParaRPr>
          </a:p>
        </p:txBody>
      </p:sp>
    </p:spTree>
    <p:extLst>
      <p:ext uri="{BB962C8B-B14F-4D97-AF65-F5344CB8AC3E}">
        <p14:creationId xmlns:p14="http://schemas.microsoft.com/office/powerpoint/2010/main" val="268718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579955"/>
            <a:ext cx="12191999" cy="209284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20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2000" dirty="0">
                <a:solidFill>
                  <a:srgbClr val="0E4094"/>
                </a:solidFill>
                <a:latin typeface="Calibri"/>
                <a:ea typeface="Calibri"/>
                <a:cs typeface="Calibri"/>
                <a:sym typeface="Calibri"/>
              </a:rPr>
              <a:t>      (provide details about your findings, experimental opinion – Use separate slide if necessary)</a:t>
            </a:r>
          </a:p>
          <a:p>
            <a:pPr marL="285750" indent="-285750" algn="just">
              <a:spcBef>
                <a:spcPts val="600"/>
              </a:spcBef>
              <a:buFont typeface="Wingdings" panose="05000000000000000000" pitchFamily="2" charset="2"/>
              <a:buChar char="q"/>
            </a:pPr>
            <a:r>
              <a:rPr lang="en-US" sz="2000" dirty="0" err="1">
                <a:solidFill>
                  <a:schemeClr val="dk1"/>
                </a:solidFill>
                <a:latin typeface="Calibri"/>
                <a:ea typeface="Calibri"/>
                <a:cs typeface="Calibri"/>
                <a:sym typeface="Calibri"/>
              </a:rPr>
              <a:t>Sahu</a:t>
            </a:r>
            <a:r>
              <a:rPr lang="en-US" sz="2000" dirty="0">
                <a:solidFill>
                  <a:schemeClr val="dk1"/>
                </a:solidFill>
                <a:latin typeface="Calibri"/>
                <a:ea typeface="Calibri"/>
                <a:cs typeface="Calibri"/>
                <a:sym typeface="Calibri"/>
              </a:rPr>
              <a:t>, Himanshu, Raj </a:t>
            </a:r>
            <a:r>
              <a:rPr lang="en-US" sz="2000" dirty="0" err="1">
                <a:solidFill>
                  <a:schemeClr val="dk1"/>
                </a:solidFill>
                <a:latin typeface="Calibri"/>
                <a:ea typeface="Calibri"/>
                <a:cs typeface="Calibri"/>
                <a:sym typeface="Calibri"/>
              </a:rPr>
              <a:t>Gaurang</a:t>
            </a:r>
            <a:r>
              <a:rPr lang="en-US" sz="2000" dirty="0">
                <a:solidFill>
                  <a:schemeClr val="dk1"/>
                </a:solidFill>
                <a:latin typeface="Calibri"/>
                <a:ea typeface="Calibri"/>
                <a:cs typeface="Calibri"/>
                <a:sym typeface="Calibri"/>
              </a:rPr>
              <a:t> Tiwari and </a:t>
            </a:r>
            <a:r>
              <a:rPr lang="en-US" sz="2000" dirty="0" err="1">
                <a:solidFill>
                  <a:schemeClr val="dk1"/>
                </a:solidFill>
                <a:latin typeface="Calibri"/>
                <a:ea typeface="Calibri"/>
                <a:cs typeface="Calibri"/>
                <a:sym typeface="Calibri"/>
              </a:rPr>
              <a:t>Sumit</a:t>
            </a:r>
            <a:r>
              <a:rPr lang="en-US" sz="2000" dirty="0">
                <a:solidFill>
                  <a:schemeClr val="dk1"/>
                </a:solidFill>
                <a:latin typeface="Calibri"/>
                <a:ea typeface="Calibri"/>
                <a:cs typeface="Calibri"/>
                <a:sym typeface="Calibri"/>
              </a:rPr>
              <a:t> Kumar. “SDN-Based Traffic Monitoring in Data Center Network Using Floodlight Controller.” International Journal of Intelligent Information Technologies (2022): n. </a:t>
            </a:r>
            <a:r>
              <a:rPr lang="en-US" sz="2000" dirty="0" err="1">
                <a:solidFill>
                  <a:schemeClr val="dk1"/>
                </a:solidFill>
                <a:latin typeface="Calibri"/>
                <a:ea typeface="Calibri"/>
                <a:cs typeface="Calibri"/>
                <a:sym typeface="Calibri"/>
              </a:rPr>
              <a:t>pag</a:t>
            </a:r>
            <a:r>
              <a:rPr lang="en-US" sz="2000" dirty="0">
                <a:solidFill>
                  <a:schemeClr val="dk1"/>
                </a:solidFill>
                <a:latin typeface="Calibri"/>
                <a:ea typeface="Calibri"/>
                <a:cs typeface="Calibri"/>
                <a:sym typeface="Calibri"/>
              </a:rPr>
              <a:t>.,</a:t>
            </a:r>
            <a:r>
              <a:rPr lang="fr-FR" sz="2000" dirty="0">
                <a:solidFill>
                  <a:schemeClr val="dk1"/>
                </a:solidFill>
                <a:latin typeface="Calibri"/>
                <a:ea typeface="Calibri"/>
                <a:cs typeface="Calibri"/>
                <a:sym typeface="Calibri"/>
              </a:rPr>
              <a:t>  DOI:10.4018/ijiit.309590 Corpus ID: 252470534</a:t>
            </a:r>
            <a:r>
              <a:rPr lang="en-US" sz="2000" dirty="0">
                <a:solidFill>
                  <a:schemeClr val="dk1"/>
                </a:solidFill>
                <a:latin typeface="Calibri"/>
                <a:ea typeface="Calibri"/>
                <a:cs typeface="Calibri"/>
                <a:sym typeface="Calibri"/>
              </a:rPr>
              <a:t> </a:t>
            </a:r>
          </a:p>
          <a:p>
            <a:pPr algn="just">
              <a:spcBef>
                <a:spcPts val="600"/>
              </a:spcBef>
            </a:pPr>
            <a:r>
              <a:rPr lang="en-US" sz="20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hlinkClick r:id="rId4"/>
              </a:rPr>
              <a:t>https://api.semanticscholar.org/CorpusID:252470534</a:t>
            </a:r>
            <a:r>
              <a:rPr lang="en-US" sz="2000" dirty="0">
                <a:solidFill>
                  <a:schemeClr val="dk1"/>
                </a:solidFill>
                <a:latin typeface="Calibri"/>
                <a:ea typeface="Calibri"/>
                <a:cs typeface="Calibri"/>
                <a:sym typeface="Calibri"/>
              </a:rPr>
              <a:t>)</a:t>
            </a:r>
          </a:p>
        </p:txBody>
      </p:sp>
      <p:sp>
        <p:nvSpPr>
          <p:cNvPr id="2" name="Date Placeholder 1"/>
          <p:cNvSpPr>
            <a:spLocks noGrp="1"/>
          </p:cNvSpPr>
          <p:nvPr>
            <p:ph type="dt" idx="10"/>
          </p:nvPr>
        </p:nvSpPr>
        <p:spPr/>
        <p:txBody>
          <a:bodyPr/>
          <a:lstStyle/>
          <a:p>
            <a:fld id="{63603BF3-8A39-467E-9CF9-8C02E7C61A98}" type="datetime3">
              <a:rPr lang="en-US" smtClean="0"/>
              <a:t>17 October 2022</a:t>
            </a:fld>
            <a:endParaRPr lang="en-US"/>
          </a:p>
        </p:txBody>
      </p:sp>
      <p:sp>
        <p:nvSpPr>
          <p:cNvPr id="3" name="TextBox 2">
            <a:extLst>
              <a:ext uri="{FF2B5EF4-FFF2-40B4-BE49-F238E27FC236}">
                <a16:creationId xmlns:a16="http://schemas.microsoft.com/office/drawing/2014/main" id="{B3C3C6AA-5DAC-84D3-11C7-0D29D5A7C6E4}"/>
              </a:ext>
            </a:extLst>
          </p:cNvPr>
          <p:cNvSpPr txBox="1"/>
          <p:nvPr/>
        </p:nvSpPr>
        <p:spPr>
          <a:xfrm>
            <a:off x="658761" y="2914135"/>
            <a:ext cx="11375923" cy="2369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600"/>
              </a:spcBef>
            </a:pPr>
            <a:r>
              <a:rPr lang="en-US" sz="1600" dirty="0">
                <a:latin typeface="Calibri"/>
                <a:cs typeface="Calibri"/>
              </a:rPr>
              <a:t>The paper’s gist:</a:t>
            </a:r>
          </a:p>
          <a:p>
            <a:pPr marL="342900" indent="-342900" algn="just">
              <a:spcBef>
                <a:spcPts val="600"/>
              </a:spcBef>
              <a:buAutoNum type="arabicParenBoth"/>
            </a:pPr>
            <a:r>
              <a:rPr lang="en-US" sz="1600" dirty="0">
                <a:latin typeface="Calibri"/>
                <a:cs typeface="Calibri"/>
              </a:rPr>
              <a:t>The targeted Dataset comes from Data center networks for this paper. </a:t>
            </a:r>
          </a:p>
          <a:p>
            <a:pPr marL="342900" indent="-342900" algn="just">
              <a:spcBef>
                <a:spcPts val="600"/>
              </a:spcBef>
              <a:buAutoNum type="arabicParenBoth"/>
            </a:pPr>
            <a:r>
              <a:rPr lang="en-US" sz="1600" dirty="0">
                <a:latin typeface="Calibri"/>
                <a:cs typeface="Calibri"/>
              </a:rPr>
              <a:t>The paper focuses to propose a proper management of elephant traffic flows so that it can enhance overall performance and energy efficiency in Software-defined network (SDN) that provides a centralized control plane (i.e., controller).</a:t>
            </a:r>
          </a:p>
          <a:p>
            <a:pPr marL="342900" indent="-342900" algn="just">
              <a:spcBef>
                <a:spcPts val="600"/>
              </a:spcBef>
              <a:buAutoNum type="arabicParenBoth"/>
            </a:pPr>
            <a:r>
              <a:rPr lang="en-US" sz="1600" dirty="0">
                <a:latin typeface="Calibri"/>
                <a:cs typeface="Calibri"/>
              </a:rPr>
              <a:t>The controller can be utilized for traffic monitoring by collecting the network flows at the controller. </a:t>
            </a:r>
          </a:p>
          <a:p>
            <a:pPr marL="342900" indent="-342900" algn="just">
              <a:spcBef>
                <a:spcPts val="600"/>
              </a:spcBef>
              <a:buAutoNum type="arabicParenBoth"/>
            </a:pPr>
            <a:r>
              <a:rPr lang="en-US" sz="1600" dirty="0">
                <a:latin typeface="Calibri"/>
                <a:cs typeface="Calibri"/>
              </a:rPr>
              <a:t>In this research, a new mechanism has been provided to detect such flows, which requires continuous polling of all switches. The proposed method depends on passive querying so it does not require additional traffic. The result shows the successful detection of elephant flow and cheetah flow that can be rerouted to improve the quality of service (QoS).</a:t>
            </a:r>
            <a:endParaRPr lang="en-IN" sz="1600" dirty="0">
              <a:latin typeface="Calibri"/>
              <a:cs typeface="Calibri"/>
            </a:endParaRPr>
          </a:p>
        </p:txBody>
      </p:sp>
      <p:sp>
        <p:nvSpPr>
          <p:cNvPr id="5" name="Google Shape;134;p3">
            <a:extLst>
              <a:ext uri="{FF2B5EF4-FFF2-40B4-BE49-F238E27FC236}">
                <a16:creationId xmlns:a16="http://schemas.microsoft.com/office/drawing/2014/main" id="{04870D04-671E-B1F2-CDDA-24D36D9EA47F}"/>
              </a:ext>
            </a:extLst>
          </p:cNvPr>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Tree>
    <p:extLst>
      <p:ext uri="{BB962C8B-B14F-4D97-AF65-F5344CB8AC3E}">
        <p14:creationId xmlns:p14="http://schemas.microsoft.com/office/powerpoint/2010/main" val="280567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 and study</a:t>
            </a:r>
            <a:endParaRPr sz="3200" b="1">
              <a:solidFill>
                <a:schemeClr val="dk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6" name="Google Shape;136;p3"/>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37" name="Google Shape;137;p3"/>
          <p:cNvSpPr txBox="1"/>
          <p:nvPr/>
        </p:nvSpPr>
        <p:spPr>
          <a:xfrm>
            <a:off x="1" y="638697"/>
            <a:ext cx="12191999" cy="273917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US" sz="1600" b="1" u="sng" dirty="0">
                <a:solidFill>
                  <a:srgbClr val="0E4094"/>
                </a:solidFill>
                <a:latin typeface="Calibri"/>
                <a:ea typeface="Calibri"/>
                <a:cs typeface="Calibri"/>
                <a:sym typeface="Calibri"/>
              </a:rPr>
              <a:t>Major Observations / Conclusions: </a:t>
            </a:r>
          </a:p>
          <a:p>
            <a:pPr marL="0" marR="0" lvl="0" indent="0" algn="just" rtl="0">
              <a:spcBef>
                <a:spcPts val="0"/>
              </a:spcBef>
              <a:spcAft>
                <a:spcPts val="0"/>
              </a:spcAft>
              <a:buNone/>
            </a:pPr>
            <a:r>
              <a:rPr lang="en-US" sz="1200" dirty="0">
                <a:solidFill>
                  <a:srgbClr val="0E4094"/>
                </a:solidFill>
                <a:latin typeface="Calibri"/>
                <a:ea typeface="Calibri"/>
                <a:cs typeface="Calibri"/>
                <a:sym typeface="Calibri"/>
              </a:rPr>
              <a:t>      (provide details about your findings, experimental opinion – Use separate slide if necessary)</a:t>
            </a:r>
          </a:p>
          <a:p>
            <a:pPr marL="0" marR="0" lvl="0" indent="0" algn="just" rtl="0">
              <a:spcBef>
                <a:spcPts val="0"/>
              </a:spcBef>
              <a:spcAft>
                <a:spcPts val="0"/>
              </a:spcAft>
              <a:buNone/>
            </a:pPr>
            <a:endParaRPr lang="en-US" sz="1200" dirty="0">
              <a:solidFill>
                <a:srgbClr val="0E4094"/>
              </a:solidFill>
              <a:latin typeface="Calibri"/>
              <a:ea typeface="Calibri"/>
              <a:cs typeface="Calibri"/>
              <a:sym typeface="Calibri"/>
            </a:endParaRPr>
          </a:p>
          <a:p>
            <a:pPr lvl="5" algn="just"/>
            <a:r>
              <a:rPr lang="en-IN" sz="2000" b="1" u="sng" dirty="0">
                <a:solidFill>
                  <a:schemeClr val="accent5"/>
                </a:solidFill>
                <a:latin typeface="Calibri" panose="020F0502020204030204" pitchFamily="34" charset="0"/>
                <a:cs typeface="Calibri" panose="020F0502020204030204" pitchFamily="34" charset="0"/>
              </a:rPr>
              <a:t>DATASET FOUND:</a:t>
            </a:r>
          </a:p>
          <a:p>
            <a:pPr marL="285750" lvl="5" indent="-285750" algn="just">
              <a:buFont typeface="Wingdings" panose="05000000000000000000" pitchFamily="2" charset="2"/>
              <a:buChar char="q"/>
            </a:pPr>
            <a:r>
              <a:rPr lang="en-IN" sz="1600" b="1" dirty="0">
                <a:solidFill>
                  <a:schemeClr val="accent5"/>
                </a:solidFill>
                <a:latin typeface="Calibri" panose="020F0502020204030204" pitchFamily="34" charset="0"/>
                <a:cs typeface="Calibri" panose="020F0502020204030204" pitchFamily="34" charset="0"/>
              </a:rPr>
              <a:t>Site: </a:t>
            </a:r>
          </a:p>
          <a:p>
            <a:pPr lvl="5" algn="just"/>
            <a:r>
              <a:rPr lang="en-IN" sz="1600" dirty="0">
                <a:solidFill>
                  <a:schemeClr val="tx1"/>
                </a:solidFill>
                <a:latin typeface="Calibri" panose="020F0502020204030204" pitchFamily="34" charset="0"/>
                <a:cs typeface="Calibri" panose="020F0502020204030204" pitchFamily="34" charset="0"/>
                <a:hlinkClick r:id="rId4"/>
              </a:rPr>
              <a:t>https://www.kaggle.com/datasets/jsrojas/ip-network-traffic-flows-labeled-with-87-apps</a:t>
            </a:r>
            <a:endParaRPr lang="en-IN" sz="1600" dirty="0">
              <a:solidFill>
                <a:schemeClr val="tx1"/>
              </a:solidFill>
              <a:latin typeface="Calibri" panose="020F0502020204030204" pitchFamily="34" charset="0"/>
              <a:cs typeface="Calibri" panose="020F0502020204030204" pitchFamily="34" charset="0"/>
            </a:endParaRPr>
          </a:p>
          <a:p>
            <a:pPr lvl="5" algn="just"/>
            <a:endParaRPr lang="en-IN" sz="1600" u="sng" dirty="0">
              <a:solidFill>
                <a:schemeClr val="accent5"/>
              </a:solidFill>
              <a:latin typeface="Calibri"/>
              <a:cs typeface="Calibri"/>
            </a:endParaRPr>
          </a:p>
          <a:p>
            <a:pPr lvl="5" algn="just"/>
            <a:endParaRPr lang="en-IN" sz="1600" u="sng" dirty="0">
              <a:solidFill>
                <a:schemeClr val="accent5"/>
              </a:solidFill>
              <a:latin typeface="Calibri"/>
              <a:cs typeface="Calibri"/>
            </a:endParaRPr>
          </a:p>
          <a:p>
            <a:pPr marL="285750" lvl="5" indent="-285750" algn="just">
              <a:buFont typeface="Wingdings" panose="05000000000000000000" pitchFamily="2" charset="2"/>
              <a:buChar char="q"/>
            </a:pPr>
            <a:endParaRPr lang="en-US" sz="1600" dirty="0">
              <a:solidFill>
                <a:schemeClr val="dk1"/>
              </a:solidFill>
              <a:latin typeface="Calibri"/>
              <a:cs typeface="Calibri"/>
              <a:sym typeface="Calibri"/>
            </a:endParaRPr>
          </a:p>
          <a:p>
            <a:pPr marL="285750" lvl="5" indent="-285750" algn="just">
              <a:buFont typeface="Wingdings" panose="05000000000000000000" pitchFamily="2" charset="2"/>
              <a:buChar char="q"/>
            </a:pPr>
            <a:endParaRPr lang="en-US" sz="16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fld id="{3BE6FAC4-DC77-42DE-94AD-BE0B8896F43F}" type="datetime3">
              <a:rPr lang="en-US" smtClean="0"/>
              <a:t>17 October 2022</a:t>
            </a:fld>
            <a:endParaRPr lang="en-US"/>
          </a:p>
        </p:txBody>
      </p:sp>
      <p:pic>
        <p:nvPicPr>
          <p:cNvPr id="5" name="Picture 4">
            <a:extLst>
              <a:ext uri="{FF2B5EF4-FFF2-40B4-BE49-F238E27FC236}">
                <a16:creationId xmlns:a16="http://schemas.microsoft.com/office/drawing/2014/main" id="{CE8D3F01-48E3-2DDB-B6F7-ADD1E60ED894}"/>
              </a:ext>
            </a:extLst>
          </p:cNvPr>
          <p:cNvPicPr>
            <a:picLocks noChangeAspect="1"/>
          </p:cNvPicPr>
          <p:nvPr/>
        </p:nvPicPr>
        <p:blipFill>
          <a:blip r:embed="rId5"/>
          <a:stretch>
            <a:fillRect/>
          </a:stretch>
        </p:blipFill>
        <p:spPr>
          <a:xfrm>
            <a:off x="381898" y="2183818"/>
            <a:ext cx="10736173" cy="4172532"/>
          </a:xfrm>
          <a:prstGeom prst="rect">
            <a:avLst/>
          </a:prstGeom>
        </p:spPr>
      </p:pic>
    </p:spTree>
    <p:extLst>
      <p:ext uri="{BB962C8B-B14F-4D97-AF65-F5344CB8AC3E}">
        <p14:creationId xmlns:p14="http://schemas.microsoft.com/office/powerpoint/2010/main" val="103946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4"/>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Queries</a:t>
            </a:r>
            <a:endParaRPr sz="3200" b="1">
              <a:solidFill>
                <a:schemeClr val="dk1"/>
              </a:solidFill>
              <a:latin typeface="Arial"/>
              <a:ea typeface="Arial"/>
              <a:cs typeface="Arial"/>
              <a:sym typeface="Arial"/>
            </a:endParaRPr>
          </a:p>
        </p:txBody>
      </p:sp>
      <p:sp>
        <p:nvSpPr>
          <p:cNvPr id="144" name="Google Shape;144;p4"/>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5" name="Google Shape;145;p4"/>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46" name="Google Shape;146;p4"/>
          <p:cNvSpPr txBox="1"/>
          <p:nvPr/>
        </p:nvSpPr>
        <p:spPr>
          <a:xfrm>
            <a:off x="1" y="806514"/>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Challenges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(Discuss in the form of bullets, what are the next action steps, any road blocks / bottlenecks)</a:t>
            </a:r>
            <a:endParaRPr/>
          </a:p>
        </p:txBody>
      </p:sp>
      <p:sp>
        <p:nvSpPr>
          <p:cNvPr id="2" name="Date Placeholder 1"/>
          <p:cNvSpPr>
            <a:spLocks noGrp="1"/>
          </p:cNvSpPr>
          <p:nvPr>
            <p:ph type="dt" idx="10"/>
          </p:nvPr>
        </p:nvSpPr>
        <p:spPr/>
        <p:txBody>
          <a:bodyPr/>
          <a:lstStyle/>
          <a:p>
            <a:fld id="{D52257D3-7935-411F-82B7-5F94F94ECE0B}" type="datetime3">
              <a:rPr lang="en-US" smtClean="0"/>
              <a:t>17 October 2022</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body" idx="1"/>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152" name="Google Shape;152;p5"/>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5"/>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Date Placeholder 1"/>
          <p:cNvSpPr>
            <a:spLocks noGrp="1"/>
          </p:cNvSpPr>
          <p:nvPr>
            <p:ph type="dt" idx="10"/>
          </p:nvPr>
        </p:nvSpPr>
        <p:spPr/>
        <p:txBody>
          <a:bodyPr/>
          <a:lstStyle/>
          <a:p>
            <a:fld id="{06FDBBB3-E09D-4D70-83FC-9ED3E53A6232}" type="datetime3">
              <a:rPr lang="en-US" smtClean="0"/>
              <a:t>17 October 2022</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917</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Pinyon Script</vt:lpstr>
      <vt:lpstr>Arial</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SAKSHI A RAGHAVAN</cp:lastModifiedBy>
  <cp:revision>7</cp:revision>
  <dcterms:created xsi:type="dcterms:W3CDTF">2019-07-24T12:22:39Z</dcterms:created>
  <dcterms:modified xsi:type="dcterms:W3CDTF">2022-10-17T09:22:18Z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