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3" r:id="rId6"/>
    <p:sldId id="261" r:id="rId7"/>
    <p:sldId id="259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inyon Scrip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cLAiJF+26urEyfwseEI/aFDD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60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</a:t>
            </a: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4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87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082F41-4136-465B-81ED-90A010CA52F6}" type="datetime3">
              <a:rPr lang="en-US" smtClean="0"/>
              <a:t>27 October 2022</a:t>
            </a:fld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7D83B5-B012-43DB-BF32-A2C199EDE393}" type="datetime3">
              <a:rPr lang="en-US" smtClean="0"/>
              <a:t>27 October 2022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DCE652-9C11-4F63-A1A7-FD1EC9903FF6}" type="datetime3">
              <a:rPr lang="en-US" smtClean="0"/>
              <a:t>27 October 2022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8B9821F-A9C3-475F-9671-E8B7A6463A3D}" type="datetime3">
              <a:rPr lang="en-US" smtClean="0"/>
              <a:t>27 October 2022</a:t>
            </a:fld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6C2E08-B06E-40D8-BE47-61F4A0CE85A4}" type="datetime3">
              <a:rPr lang="en-US" smtClean="0"/>
              <a:t>27 October 2022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CF9CF8-78F9-4A9E-BD00-56E1F334D962}" type="datetime3">
              <a:rPr lang="en-US" smtClean="0"/>
              <a:t>27 October 2022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35992D-5FCF-49F8-BDD3-389379792546}" type="datetime3">
              <a:rPr lang="en-US" smtClean="0"/>
              <a:t>27 October 2022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06153D-1400-4F8F-A5BD-0127220FD31A}" type="datetime3">
              <a:rPr lang="en-US" smtClean="0"/>
              <a:t>27 October 2022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DA0A5A0-3BE4-4D71-90FC-5FF6E36A69BC}" type="datetime3">
              <a:rPr lang="en-US" smtClean="0"/>
              <a:t>27 October 2022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3A13E79-DC77-4F1B-B842-964FA15086DC}" type="datetime3">
              <a:rPr lang="en-US" smtClean="0"/>
              <a:t>27 October 2022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33F603-E273-46E8-B40F-6FAC3D89658D}" type="datetime3">
              <a:rPr lang="en-US" smtClean="0"/>
              <a:t>27 October 2022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E2D3B18-31F1-416E-A7EC-9CAE96406A70}" type="datetime3">
              <a:rPr lang="en-US" smtClean="0"/>
              <a:t>27 October 2022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c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jsrojas/ip-network-traffic-flows-labeled-with-87-ap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Weekly Review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53" y="3343025"/>
            <a:ext cx="9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2250" y="3737252"/>
            <a:ext cx="10892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 </a:t>
            </a:r>
            <a:r>
              <a:rPr lang="en-IN" sz="1800" dirty="0" err="1">
                <a:solidFill>
                  <a:srgbClr val="0E4094"/>
                </a:solidFill>
              </a:rPr>
              <a:t>Dr.P</a:t>
            </a:r>
            <a:r>
              <a:rPr lang="en-IN" sz="1800" dirty="0">
                <a:solidFill>
                  <a:srgbClr val="0E4094"/>
                </a:solidFill>
              </a:rPr>
              <a:t>. PRAKASAM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prakasam.p@vit.ac.in</a:t>
            </a:r>
            <a:endParaRPr sz="1800" i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SAKSHI A. RAGHAVAN / sakshiraghavan.a2020@vitstudent.ac.in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JAYA SRI KRISHNA.S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 </a:t>
            </a:r>
            <a:r>
              <a:rPr lang="en-IN" dirty="0">
                <a:solidFill>
                  <a:srgbClr val="0E4094"/>
                </a:solidFill>
              </a:rPr>
              <a:t>jayasri.krishna2020@vitstudent.ac.in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JANARTHANAN.P.M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 janarthanan.pm2</a:t>
            </a:r>
            <a:r>
              <a:rPr lang="en-IN" dirty="0">
                <a:solidFill>
                  <a:srgbClr val="0E4094"/>
                </a:solidFill>
              </a:rPr>
              <a:t>020@vitstudent.ac.in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800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842103" y="1771263"/>
            <a:ext cx="1035598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AI/ML Based Network Device Software upgrade in SDN Controlled Network</a:t>
            </a:r>
            <a:endParaRPr sz="40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8044EE-AE1C-4ACD-B038-9B1DE9B6EB79}" type="datetime3">
              <a:rPr lang="en-US" sz="1400" smtClean="0"/>
              <a:t>27 October 2022</a:t>
            </a:fld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40004" y="102748"/>
            <a:ext cx="101179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sym typeface="Arial"/>
              </a:rPr>
              <a:t> CSW23 </a:t>
            </a:r>
            <a:r>
              <a:rPr lang="en-IN" sz="2000" dirty="0">
                <a:solidFill>
                  <a:srgbClr val="0E4094"/>
                </a:solidFill>
                <a:sym typeface="Arial"/>
              </a:rPr>
              <a:t>| </a:t>
            </a:r>
            <a:r>
              <a:rPr lang="en-US" sz="2000" i="1" dirty="0">
                <a:solidFill>
                  <a:schemeClr val="dk1"/>
                </a:solidFill>
              </a:rPr>
              <a:t>AI/ML Based Network Device Software upgrade in SDN Controlled Network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7F7F7F"/>
              </a:solidFill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0133" y="206714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95749" y="5841997"/>
            <a:ext cx="12615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Srevatsa, Director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67158" y="5841997"/>
            <a:ext cx="14121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Vanraj, Manager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8B1053-2B35-4DB3-82F3-C38F019B2239}" type="datetime3">
              <a:rPr lang="en-US" smtClean="0"/>
              <a:t>27 October 2022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FCFF2-9FFB-8DF0-1846-24D7B610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11" y="892601"/>
            <a:ext cx="6368863" cy="5641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21AAB-FD90-C138-4137-FF99635D48BB}"/>
              </a:ext>
            </a:extLst>
          </p:cNvPr>
          <p:cNvSpPr txBox="1"/>
          <p:nvPr/>
        </p:nvSpPr>
        <p:spPr>
          <a:xfrm>
            <a:off x="313266" y="1026367"/>
            <a:ext cx="318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Xuyuntao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Shuaiyong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Short-Term Prediction of SDN Network Traffic Based on CEEMDAN and Mixed Kernel Least Squares Support Vector Machine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5th International Conference on Pattern Recognition and Artificial Intelligence (PRAI),  ISBN 978-1-6654-9916-3, 978-1-6654-9915-6,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http://surl.li/dmgcg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5"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27 October 2022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A4B69-6E78-5028-1F3F-B1C1C925CC0E}"/>
              </a:ext>
            </a:extLst>
          </p:cNvPr>
          <p:cNvSpPr txBox="1"/>
          <p:nvPr/>
        </p:nvSpPr>
        <p:spPr>
          <a:xfrm>
            <a:off x="595768" y="2921829"/>
            <a:ext cx="11375923" cy="335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main contribution of the paper includes: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paper proposes a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combined prediction model</a:t>
            </a:r>
            <a:r>
              <a:rPr lang="en-US" sz="1600" dirty="0">
                <a:latin typeface="Calibri"/>
                <a:cs typeface="Calibri"/>
              </a:rPr>
              <a:t> combining decomposition algorithm, hybrid kernel least squares support vector machine, and optimization algorithm, </a:t>
            </a:r>
            <a:r>
              <a:rPr lang="en-US" sz="1600" u="sng" dirty="0">
                <a:latin typeface="Calibri"/>
                <a:cs typeface="Calibri"/>
              </a:rPr>
              <a:t>considering the characteristics of network traffic such as nonlinearity and non-smoothness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Firstly, the original data series is decomposed into a series of Intrinsic Mode Function (IMF) using 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Complete Ensemble Empirical Mode Decomposition with Adaptive Noise (CEEMDAN) </a:t>
            </a:r>
            <a:r>
              <a:rPr lang="en-US" sz="1600" dirty="0">
                <a:latin typeface="Calibri"/>
                <a:cs typeface="Calibri"/>
              </a:rPr>
              <a:t>to smooth the series. 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Then, 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fuzzy C-mean algorithm (FCM)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is used to classify each component into three classes based on its amplitude-frequency characteristics. 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Next, based on the different characteristics of the kernel functions, </a:t>
            </a:r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least-squares support vector machine (LSSVM)</a:t>
            </a:r>
            <a:r>
              <a:rPr lang="en-US" sz="1600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u="sng" dirty="0">
                <a:latin typeface="Calibri"/>
                <a:cs typeface="Calibri"/>
              </a:rPr>
              <a:t>prediction models</a:t>
            </a:r>
            <a:r>
              <a:rPr lang="en-US" sz="1600" dirty="0">
                <a:latin typeface="Calibri"/>
                <a:cs typeface="Calibri"/>
              </a:rPr>
              <a:t> with corresponding kernel functions are constructed for each class of components, and the parameters of each model are optimized using the </a:t>
            </a:r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artificial bee colony algorithm (ABC)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1600" dirty="0">
                <a:latin typeface="Calibri"/>
                <a:cs typeface="Calibri"/>
              </a:rPr>
              <a:t>Finally, the prediction results of each component are cumulatively reconstructed to obtain the final prediction results. </a:t>
            </a:r>
            <a:r>
              <a:rPr lang="en-US" sz="1600" u="sng" dirty="0">
                <a:highlight>
                  <a:srgbClr val="C0C0C0"/>
                </a:highlight>
                <a:latin typeface="Calibri"/>
                <a:cs typeface="Calibri"/>
              </a:rPr>
              <a:t>Through experimental comparison, the prediction accuracy of the proposed model (CEEMDAN-FCM-LSSVM-ABC) is better than that of CEEMDAN-LSSVM, EMD-LSSVM, LSSVM, and other models.</a:t>
            </a:r>
            <a:endParaRPr lang="en-IN" sz="1600" u="sng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F954C-C3D5-7C27-3284-27113FF6AC27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27 October 2022</a:t>
            </a:fld>
            <a:endParaRPr lang="en-US"/>
          </a:p>
        </p:txBody>
      </p:sp>
      <p:sp>
        <p:nvSpPr>
          <p:cNvPr id="3" name="Google Shape;137;p3">
            <a:extLst>
              <a:ext uri="{FF2B5EF4-FFF2-40B4-BE49-F238E27FC236}">
                <a16:creationId xmlns:a16="http://schemas.microsoft.com/office/drawing/2014/main" id="{D7DEE8D1-67AB-2121-866F-923E27550B85}"/>
              </a:ext>
            </a:extLst>
          </p:cNvPr>
          <p:cNvSpPr txBox="1"/>
          <p:nvPr/>
        </p:nvSpPr>
        <p:spPr>
          <a:xfrm>
            <a:off x="0" y="668236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Etengu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Saw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ChinTan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Jaime Galan-Jimenez,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Learning-Assisted Traffic Prediction in Hybrid SDN/OSPF Backbone Networks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NOMS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-2022 IEEE/IFIP Network Operations and Management Symposium, ISBN: 978-1-6654-0601-7,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http://surl.li/dmgdu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47A8-EE45-9EEC-07B3-04DBC21E3B6F}"/>
              </a:ext>
            </a:extLst>
          </p:cNvPr>
          <p:cNvSpPr txBox="1"/>
          <p:nvPr/>
        </p:nvSpPr>
        <p:spPr>
          <a:xfrm>
            <a:off x="816077" y="3080751"/>
            <a:ext cx="1137592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Owing to the linear nature of network design, generally typified by manual control plane forwarding design, current frameworks are incapable of performing accurate traffic prediction over datasets in modern non-recurrent large-sized networks.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To address this issue,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deep learning (DL) methods have recently been proposed as a possible solution</a:t>
            </a:r>
            <a:r>
              <a:rPr lang="en-US" sz="1600" dirty="0">
                <a:latin typeface="Calibri"/>
                <a:cs typeface="Calibri"/>
              </a:rPr>
              <a:t>. But, deciding the most appropriate DL models to be employed for accurate TM prediction is still a challenge.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an improved DL framework that utilizes different dimensionality feature reduction techniques </a:t>
            </a:r>
            <a:r>
              <a:rPr lang="en-US" sz="1600" dirty="0">
                <a:latin typeface="Calibri"/>
                <a:cs typeface="Calibri"/>
              </a:rPr>
              <a:t>to perform short-term TM prediction in SDN networks.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two dimensionality reduction techniques required to perform feature reduction for the DL model are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correlation component analysis (CCA) and principal component analysis (PCA). </a:t>
            </a: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Investigational results show that the proposed method can achieve more accurate forecast of link traffic in comparison to the traditional baseline machine learning frameworks.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BDD1-C239-6619-597F-FD2A188056AF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1697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Abdullah Baz,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Bayesian Machine Learning Algorithm for Flow Prediction in SDN Switches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1st International Conference on Computer Applications &amp; Information Security (ICCAIS): ISBN: 978-1-5386-4427-0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27 October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Segregation of data and control plans impose latency and overheads to SDN-based networks as a Networking Function Device (NFD aka Switch) needs to consult the controller how to handle each traffic.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In order to overcome such shortcoming of SDN</a:t>
            </a:r>
            <a:r>
              <a:rPr lang="en-US" sz="1600" u="sng" dirty="0">
                <a:latin typeface="Calibri"/>
                <a:cs typeface="Calibri"/>
              </a:rPr>
              <a:t>, this paper makes use of the </a:t>
            </a:r>
            <a:r>
              <a:rPr lang="en-US" sz="1600" u="sng" dirty="0">
                <a:solidFill>
                  <a:srgbClr val="FF0000"/>
                </a:solidFill>
                <a:latin typeface="Calibri"/>
                <a:cs typeface="Calibri"/>
              </a:rPr>
              <a:t>Bayesian Machine Learning (BML) </a:t>
            </a:r>
            <a:r>
              <a:rPr lang="en-US" sz="1600" dirty="0">
                <a:latin typeface="Calibri"/>
                <a:cs typeface="Calibri"/>
              </a:rPr>
              <a:t>to allow switches to infer the underlying stochastic process by which controller classifies packets into flows.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Based on this inference a switch can assign those packets whose flows are not given previously by the controller to the most appropriate flow.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Extensive simulation conducted to assess the performance of the proposed algorithm highlights its advantages compared to the standard mechanism defined in the-state-of-the-art SDN implementation.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67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638697"/>
            <a:ext cx="12191999" cy="273917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algn="just"/>
            <a:r>
              <a:rPr lang="en-IN" sz="2000" b="1" u="sng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FOUND:</a:t>
            </a: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 </a:t>
            </a:r>
          </a:p>
          <a:p>
            <a:pPr lvl="5" algn="just"/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https://www.kaggle.com/datasets/jsrojas/ip-network-traffic-flows-labeled-with-87-apps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E6FAC4-DC77-42DE-94AD-BE0B8896F43F}" type="datetime3">
              <a:rPr lang="en-US" smtClean="0"/>
              <a:t>27 October 2022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D3F01-48E3-2DDB-B6F7-ADD1E60ED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98" y="2183818"/>
            <a:ext cx="1073617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action steps, any road blocks / bottlenecks)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52257D3-7935-411F-82B7-5F94F94ECE0B}" type="datetime3">
              <a:rPr lang="en-US" smtClean="0"/>
              <a:t>27 October 2022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FDBBB3-E09D-4D70-83FC-9ED3E53A6232}" type="datetime3">
              <a:rPr lang="en-US" smtClean="0"/>
              <a:t>27 October 2022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903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Pinyon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SAKSHI A RAGHAVAN</cp:lastModifiedBy>
  <cp:revision>8</cp:revision>
  <dcterms:created xsi:type="dcterms:W3CDTF">2019-07-24T12:22:39Z</dcterms:created>
  <dcterms:modified xsi:type="dcterms:W3CDTF">2022-10-27T03:41:02Z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