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62" r:id="rId4"/>
    <p:sldId id="264" r:id="rId5"/>
    <p:sldId id="263" r:id="rId6"/>
    <p:sldId id="265" r:id="rId7"/>
    <p:sldId id="266" r:id="rId8"/>
    <p:sldId id="267" r:id="rId9"/>
    <p:sldId id="268" r:id="rId10"/>
    <p:sldId id="261" r:id="rId11"/>
    <p:sldId id="259" r:id="rId12"/>
    <p:sldId id="260"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Pinyon Script"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4E59DB0-147F-4E1E-AC24-1D1448A38BBF}">
          <p14:sldIdLst>
            <p14:sldId id="256"/>
            <p14:sldId id="257"/>
            <p14:sldId id="262"/>
            <p14:sldId id="264"/>
            <p14:sldId id="263"/>
          </p14:sldIdLst>
        </p14:section>
        <p14:section name="New papers" id="{9917BBEA-6E26-454D-B0C2-E28F9D976B9A}">
          <p14:sldIdLst>
            <p14:sldId id="265"/>
            <p14:sldId id="266"/>
            <p14:sldId id="267"/>
            <p14:sldId id="268"/>
            <p14:sldId id="261"/>
            <p14:sldId id="259"/>
            <p14:sldId id="26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cLAiJF+26urEyfwseEI/aFDDz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82604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6877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 </a:t>
            </a:r>
            <a:endParaRPr/>
          </a:p>
        </p:txBody>
      </p:sp>
      <p:sp>
        <p:nvSpPr>
          <p:cNvPr id="100" name="Google Shape;10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6479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45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0422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7283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6324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287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F082F41-4136-465B-81ED-90A010CA52F6}" type="datetime3">
              <a:rPr lang="en-US" smtClean="0"/>
              <a:t>8 November 2022</a:t>
            </a:fld>
            <a:endParaRPr/>
          </a:p>
        </p:txBody>
      </p:sp>
      <p:sp>
        <p:nvSpPr>
          <p:cNvPr id="19" name="Google Shape;1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27D83B5-B012-43DB-BF32-A2C199EDE393}" type="datetime3">
              <a:rPr lang="en-US" smtClean="0"/>
              <a:t>8 November 2022</a:t>
            </a:fld>
            <a:endParaRPr/>
          </a:p>
        </p:txBody>
      </p:sp>
      <p:sp>
        <p:nvSpPr>
          <p:cNvPr id="76" name="Google Shape;7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BDCE652-9C11-4F63-A1A7-FD1EC9903FF6}" type="datetime3">
              <a:rPr lang="en-US" smtClean="0"/>
              <a:t>8 November 2022</a:t>
            </a:fld>
            <a:endParaRPr/>
          </a:p>
        </p:txBody>
      </p:sp>
      <p:sp>
        <p:nvSpPr>
          <p:cNvPr id="82" name="Google Shape;8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8B9821F-A9C3-475F-9671-E8B7A6463A3D}" type="datetime3">
              <a:rPr lang="en-US" smtClean="0"/>
              <a:t>8 November 2022</a:t>
            </a:fld>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B6C2E08-B06E-40D8-BE47-61F4A0CE85A4}" type="datetime3">
              <a:rPr lang="en-US" smtClean="0"/>
              <a:t>8 November 2022</a:t>
            </a:fld>
            <a:endParaRPr/>
          </a:p>
        </p:txBody>
      </p:sp>
      <p:sp>
        <p:nvSpPr>
          <p:cNvPr id="31" name="Google Shape;3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4CF9CF8-78F9-4A9E-BD00-56E1F334D962}" type="datetime3">
              <a:rPr lang="en-US" smtClean="0"/>
              <a:t>8 November 2022</a:t>
            </a:fld>
            <a:endParaRPr/>
          </a:p>
        </p:txBody>
      </p:sp>
      <p:sp>
        <p:nvSpPr>
          <p:cNvPr id="38" name="Google Shape;3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235992D-5FCF-49F8-BDD3-389379792546}" type="datetime3">
              <a:rPr lang="en-US" smtClean="0"/>
              <a:t>8 November 2022</a:t>
            </a:fld>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006153D-1400-4F8F-A5BD-0127220FD31A}" type="datetime3">
              <a:rPr lang="en-US" smtClean="0"/>
              <a:t>8 November 2022</a:t>
            </a:fld>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DA0A5A0-3BE4-4D71-90FC-5FF6E36A69BC}" type="datetime3">
              <a:rPr lang="en-US" smtClean="0"/>
              <a:t>8 November 2022</a:t>
            </a:fld>
            <a:endParaRPr/>
          </a:p>
        </p:txBody>
      </p:sp>
      <p:sp>
        <p:nvSpPr>
          <p:cNvPr id="56" name="Google Shape;5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3A13E79-DC77-4F1B-B842-964FA15086DC}" type="datetime3">
              <a:rPr lang="en-US" smtClean="0"/>
              <a:t>8 November 2022</a:t>
            </a:fld>
            <a:endParaRPr/>
          </a:p>
        </p:txBody>
      </p:sp>
      <p:sp>
        <p:nvSpPr>
          <p:cNvPr id="63" name="Google Shape;6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5183188" y="987425"/>
            <a:ext cx="6172200" cy="4873625"/>
          </a:xfrm>
          <a:prstGeom prst="rect">
            <a:avLst/>
          </a:prstGeom>
          <a:noFill/>
          <a:ln>
            <a:noFill/>
          </a:ln>
        </p:spPr>
      </p:sp>
      <p:sp>
        <p:nvSpPr>
          <p:cNvPr id="68" name="Google Shape;68;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533F603-E273-46E8-B40F-6FAC3D89658D}" type="datetime3">
              <a:rPr lang="en-US" smtClean="0"/>
              <a:t>8 November 2022</a:t>
            </a:fld>
            <a:endParaRPr/>
          </a:p>
        </p:txBody>
      </p:sp>
      <p:sp>
        <p:nvSpPr>
          <p:cNvPr id="70" name="Google Shape;7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4E2D3B18-31F1-416E-A7EC-9CAE96406A70}" type="datetime3">
              <a:rPr lang="en-US" smtClean="0"/>
              <a:t>8 November 2022</a:t>
            </a:fld>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kaggle.com/datasets/jsrojas/ip-network-traffic-flows-labeled-with-87-app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url.li/dmgc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url.li/dmgdu"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url.li/dmgf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rb.gy/n7qp1w"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rb.gy/tvfen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rb.gy/hilha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rb.gy/1rug9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275616" y="3254597"/>
            <a:ext cx="11591922" cy="2414684"/>
          </a:xfrm>
          <a:prstGeom prst="rect">
            <a:avLst/>
          </a:prstGeom>
          <a:solidFill>
            <a:srgbClr val="F2F2F2"/>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1"/>
          <p:cNvSpPr txBox="1"/>
          <p:nvPr/>
        </p:nvSpPr>
        <p:spPr>
          <a:xfrm>
            <a:off x="381898" y="53942"/>
            <a:ext cx="9402182" cy="58473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i="0" u="none" strike="noStrike" cap="none" dirty="0">
                <a:solidFill>
                  <a:schemeClr val="dk1"/>
                </a:solidFill>
                <a:latin typeface="Arial"/>
                <a:ea typeface="Arial"/>
                <a:cs typeface="Arial"/>
                <a:sym typeface="Arial"/>
              </a:rPr>
              <a:t>[Samsung PRISM] Weekly Review</a:t>
            </a:r>
            <a:endParaRPr sz="3200" b="1" dirty="0">
              <a:solidFill>
                <a:schemeClr val="dk1"/>
              </a:solidFill>
              <a:latin typeface="Arial"/>
              <a:ea typeface="Arial"/>
              <a:cs typeface="Arial"/>
              <a:sym typeface="Arial"/>
            </a:endParaRPr>
          </a:p>
        </p:txBody>
      </p:sp>
      <p:sp>
        <p:nvSpPr>
          <p:cNvPr id="91" name="Google Shape;91;p1"/>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2" name="Google Shape;92;p1"/>
          <p:cNvSpPr/>
          <p:nvPr/>
        </p:nvSpPr>
        <p:spPr>
          <a:xfrm>
            <a:off x="361953" y="3343025"/>
            <a:ext cx="9603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Arial"/>
                <a:ea typeface="Arial"/>
                <a:cs typeface="Arial"/>
                <a:sym typeface="Arial"/>
              </a:rPr>
              <a:t>Team</a:t>
            </a:r>
            <a:endParaRPr sz="2000" b="1">
              <a:solidFill>
                <a:schemeClr val="dk1"/>
              </a:solidFill>
              <a:latin typeface="Arial"/>
              <a:ea typeface="Arial"/>
              <a:cs typeface="Arial"/>
              <a:sym typeface="Arial"/>
            </a:endParaRPr>
          </a:p>
        </p:txBody>
      </p:sp>
      <p:sp>
        <p:nvSpPr>
          <p:cNvPr id="93" name="Google Shape;93;p1"/>
          <p:cNvSpPr/>
          <p:nvPr/>
        </p:nvSpPr>
        <p:spPr>
          <a:xfrm>
            <a:off x="472250" y="3737252"/>
            <a:ext cx="10892400" cy="1569620"/>
          </a:xfrm>
          <a:prstGeom prst="rect">
            <a:avLst/>
          </a:prstGeom>
          <a:noFill/>
          <a:ln>
            <a:noFill/>
          </a:ln>
        </p:spPr>
        <p:txBody>
          <a:bodyPr spcFirstLastPara="1" wrap="square" lIns="91425" tIns="45700" rIns="91425" bIns="45700" anchor="t" anchorCtr="0">
            <a:spAutoFit/>
          </a:bodyPr>
          <a:lstStyle/>
          <a:p>
            <a:pPr marL="228600" marR="0" lvl="0" indent="-228600" algn="l" rtl="0">
              <a:spcBef>
                <a:spcPts val="0"/>
              </a:spcBef>
              <a:spcAft>
                <a:spcPts val="0"/>
              </a:spcAft>
              <a:buClr>
                <a:srgbClr val="0E4094"/>
              </a:buClr>
              <a:buSzPts val="1800"/>
              <a:buFont typeface="Arial"/>
              <a:buAutoNum type="arabicPeriod"/>
            </a:pPr>
            <a:r>
              <a:rPr lang="en-IN" sz="1800" dirty="0">
                <a:solidFill>
                  <a:srgbClr val="0E4094"/>
                </a:solidFill>
                <a:latin typeface="Arial"/>
                <a:ea typeface="Arial"/>
                <a:cs typeface="Arial"/>
                <a:sym typeface="Arial"/>
              </a:rPr>
              <a:t>College Professor(s):  </a:t>
            </a:r>
            <a:r>
              <a:rPr lang="en-IN" sz="1800" dirty="0" err="1">
                <a:solidFill>
                  <a:srgbClr val="0E4094"/>
                </a:solidFill>
              </a:rPr>
              <a:t>Dr.P</a:t>
            </a:r>
            <a:r>
              <a:rPr lang="en-IN" sz="1800" dirty="0">
                <a:solidFill>
                  <a:srgbClr val="0E4094"/>
                </a:solidFill>
              </a:rPr>
              <a:t>. PRAKASAM</a:t>
            </a:r>
            <a:r>
              <a:rPr lang="en-IN" sz="1800" dirty="0">
                <a:solidFill>
                  <a:srgbClr val="0E4094"/>
                </a:solidFill>
                <a:latin typeface="Arial"/>
                <a:ea typeface="Arial"/>
                <a:cs typeface="Arial"/>
                <a:sym typeface="Arial"/>
              </a:rPr>
              <a:t> / prakasam.p@vit.ac.in</a:t>
            </a:r>
            <a:endParaRPr sz="1800" i="1" dirty="0">
              <a:solidFill>
                <a:srgbClr val="0E4094"/>
              </a:solidFill>
              <a:latin typeface="Arial"/>
              <a:ea typeface="Arial"/>
              <a:cs typeface="Arial"/>
              <a:sym typeface="Arial"/>
            </a:endParaRPr>
          </a:p>
          <a:p>
            <a:pPr marL="228600" marR="0" lvl="0" indent="-228600" algn="l" rtl="0">
              <a:spcBef>
                <a:spcPts val="0"/>
              </a:spcBef>
              <a:spcAft>
                <a:spcPts val="0"/>
              </a:spcAft>
              <a:buClr>
                <a:srgbClr val="0E4094"/>
              </a:buClr>
              <a:buSzPts val="1800"/>
              <a:buFont typeface="Arial"/>
              <a:buAutoNum type="arabicPeriod"/>
            </a:pPr>
            <a:r>
              <a:rPr lang="en-IN" sz="1800" dirty="0">
                <a:solidFill>
                  <a:srgbClr val="0E4094"/>
                </a:solidFill>
                <a:latin typeface="Arial"/>
                <a:ea typeface="Arial"/>
                <a:cs typeface="Arial"/>
                <a:sym typeface="Arial"/>
              </a:rPr>
              <a:t>Students:</a:t>
            </a:r>
            <a:endParaRPr dirty="0"/>
          </a:p>
          <a:p>
            <a:pPr marL="685800" marR="0" lvl="1" indent="-228600" algn="l" rtl="0">
              <a:spcBef>
                <a:spcPts val="0"/>
              </a:spcBef>
              <a:spcAft>
                <a:spcPts val="0"/>
              </a:spcAft>
              <a:buClr>
                <a:srgbClr val="0E4094"/>
              </a:buClr>
              <a:buSzPts val="1400"/>
              <a:buFont typeface="Arial"/>
              <a:buAutoNum type="arabicPeriod"/>
            </a:pPr>
            <a:r>
              <a:rPr lang="en-IN" dirty="0">
                <a:solidFill>
                  <a:srgbClr val="0E4094"/>
                </a:solidFill>
              </a:rPr>
              <a:t>SAKSHI A. RAGHAVAN / sakshiraghavan.a2020@vitstudent.ac.in</a:t>
            </a:r>
            <a:endParaRPr dirty="0"/>
          </a:p>
          <a:p>
            <a:pPr marL="685800" marR="0" lvl="1" indent="-228600" algn="l" rtl="0">
              <a:spcBef>
                <a:spcPts val="0"/>
              </a:spcBef>
              <a:spcAft>
                <a:spcPts val="0"/>
              </a:spcAft>
              <a:buClr>
                <a:srgbClr val="0E4094"/>
              </a:buClr>
              <a:buSzPts val="1400"/>
              <a:buFont typeface="Arial"/>
              <a:buAutoNum type="arabicPeriod"/>
            </a:pPr>
            <a:r>
              <a:rPr lang="en-IN" dirty="0">
                <a:solidFill>
                  <a:srgbClr val="0E4094"/>
                </a:solidFill>
              </a:rPr>
              <a:t>JAYA SRI KRISHNA.S </a:t>
            </a:r>
            <a:r>
              <a:rPr lang="en-IN" sz="1400" b="0" i="0" u="none" strike="noStrike" cap="none" dirty="0">
                <a:solidFill>
                  <a:srgbClr val="0E4094"/>
                </a:solidFill>
                <a:latin typeface="Arial"/>
                <a:ea typeface="Arial"/>
                <a:cs typeface="Arial"/>
                <a:sym typeface="Arial"/>
              </a:rPr>
              <a:t>/  </a:t>
            </a:r>
            <a:r>
              <a:rPr lang="en-IN" dirty="0">
                <a:solidFill>
                  <a:srgbClr val="0E4094"/>
                </a:solidFill>
              </a:rPr>
              <a:t>jayasri.krishna2020@vitstudent.ac.in</a:t>
            </a:r>
            <a:endParaRPr sz="1400" b="0" i="0" u="none" strike="noStrike" cap="none" dirty="0">
              <a:solidFill>
                <a:srgbClr val="0E4094"/>
              </a:solidFill>
              <a:latin typeface="Arial"/>
              <a:ea typeface="Arial"/>
              <a:cs typeface="Arial"/>
              <a:sym typeface="Arial"/>
            </a:endParaRPr>
          </a:p>
          <a:p>
            <a:pPr marL="685800" marR="0" lvl="1" indent="-228600" algn="l" rtl="0">
              <a:spcBef>
                <a:spcPts val="0"/>
              </a:spcBef>
              <a:spcAft>
                <a:spcPts val="0"/>
              </a:spcAft>
              <a:buClr>
                <a:srgbClr val="0E4094"/>
              </a:buClr>
              <a:buSzPts val="1400"/>
              <a:buFont typeface="Arial"/>
              <a:buAutoNum type="arabicPeriod"/>
            </a:pPr>
            <a:r>
              <a:rPr lang="en-IN" dirty="0">
                <a:solidFill>
                  <a:srgbClr val="0E4094"/>
                </a:solidFill>
              </a:rPr>
              <a:t>JANARTHANAN.P.M </a:t>
            </a:r>
            <a:r>
              <a:rPr lang="en-IN" sz="1400" b="0" i="0" u="none" strike="noStrike" cap="none" dirty="0">
                <a:solidFill>
                  <a:srgbClr val="0E4094"/>
                </a:solidFill>
                <a:latin typeface="Arial"/>
                <a:ea typeface="Arial"/>
                <a:cs typeface="Arial"/>
                <a:sym typeface="Arial"/>
              </a:rPr>
              <a:t> /  janarthanan.pm2</a:t>
            </a:r>
            <a:r>
              <a:rPr lang="en-IN" dirty="0">
                <a:solidFill>
                  <a:srgbClr val="0E4094"/>
                </a:solidFill>
              </a:rPr>
              <a:t>020@vitstudent.ac.in</a:t>
            </a:r>
            <a:r>
              <a:rPr lang="en-IN" sz="1400" b="0" i="0" u="none" strike="noStrike" cap="none" dirty="0">
                <a:solidFill>
                  <a:srgbClr val="0E4094"/>
                </a:solidFill>
                <a:latin typeface="Arial"/>
                <a:ea typeface="Arial"/>
                <a:cs typeface="Arial"/>
                <a:sym typeface="Arial"/>
              </a:rPr>
              <a:t> </a:t>
            </a:r>
            <a:endParaRPr sz="1400" b="0" i="0" u="none" strike="noStrike" cap="none" dirty="0">
              <a:solidFill>
                <a:srgbClr val="0E4094"/>
              </a:solidFill>
              <a:latin typeface="Arial"/>
              <a:ea typeface="Arial"/>
              <a:cs typeface="Arial"/>
              <a:sym typeface="Arial"/>
            </a:endParaRPr>
          </a:p>
          <a:p>
            <a:pPr marL="228600" marR="0" lvl="0" indent="-228600" algn="l" rtl="0">
              <a:spcBef>
                <a:spcPts val="0"/>
              </a:spcBef>
              <a:spcAft>
                <a:spcPts val="0"/>
              </a:spcAft>
              <a:buClr>
                <a:srgbClr val="0E4094"/>
              </a:buClr>
              <a:buSzPts val="1800"/>
              <a:buFont typeface="Arial"/>
              <a:buAutoNum type="arabicPeriod"/>
            </a:pPr>
            <a:r>
              <a:rPr lang="en-IN" sz="1800" dirty="0">
                <a:solidFill>
                  <a:srgbClr val="0E4094"/>
                </a:solidFill>
                <a:latin typeface="Arial"/>
                <a:ea typeface="Arial"/>
                <a:cs typeface="Arial"/>
                <a:sym typeface="Arial"/>
              </a:rPr>
              <a:t>Department: ECE</a:t>
            </a:r>
            <a:endParaRPr sz="1800" dirty="0">
              <a:solidFill>
                <a:srgbClr val="0E4094"/>
              </a:solidFill>
              <a:latin typeface="Arial"/>
              <a:ea typeface="Arial"/>
              <a:cs typeface="Arial"/>
              <a:sym typeface="Arial"/>
            </a:endParaRPr>
          </a:p>
        </p:txBody>
      </p:sp>
      <p:pic>
        <p:nvPicPr>
          <p:cNvPr id="95" name="Google Shape;95;p1"/>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96" name="Google Shape;96;p1"/>
          <p:cNvSpPr txBox="1"/>
          <p:nvPr/>
        </p:nvSpPr>
        <p:spPr>
          <a:xfrm>
            <a:off x="842103" y="1771263"/>
            <a:ext cx="10355983" cy="132339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4000" b="1" i="1" dirty="0">
                <a:solidFill>
                  <a:schemeClr val="dk1"/>
                </a:solidFill>
                <a:latin typeface="Arial"/>
                <a:ea typeface="Arial"/>
                <a:cs typeface="Arial"/>
                <a:sym typeface="Arial"/>
              </a:rPr>
              <a:t>AI/ML Based Network Device Software upgrade in SDN Controlled Network</a:t>
            </a:r>
            <a:endParaRPr sz="4000" b="1" i="1" dirty="0">
              <a:solidFill>
                <a:schemeClr val="dk1"/>
              </a:solidFill>
              <a:latin typeface="Arial"/>
              <a:ea typeface="Arial"/>
              <a:cs typeface="Arial"/>
              <a:sym typeface="Arial"/>
            </a:endParaRPr>
          </a:p>
        </p:txBody>
      </p:sp>
      <p:sp>
        <p:nvSpPr>
          <p:cNvPr id="6" name="Date Placeholder 5"/>
          <p:cNvSpPr>
            <a:spLocks noGrp="1"/>
          </p:cNvSpPr>
          <p:nvPr>
            <p:ph type="dt" idx="10"/>
          </p:nvPr>
        </p:nvSpPr>
        <p:spPr/>
        <p:txBody>
          <a:bodyPr/>
          <a:lstStyle/>
          <a:p>
            <a:fld id="{1C8044EE-AE1C-4ACD-B038-9B1DE9B6EB79}" type="datetime3">
              <a:rPr lang="en-US" sz="1400" smtClean="0"/>
              <a:t>8 November 2022</a:t>
            </a:fld>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 name="Google Shape;134;p3"/>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Literature survey and study</a:t>
            </a:r>
            <a:endParaRPr sz="3200" b="1">
              <a:solidFill>
                <a:schemeClr val="dk1"/>
              </a:solidFill>
              <a:latin typeface="Arial"/>
              <a:ea typeface="Arial"/>
              <a:cs typeface="Arial"/>
              <a:sym typeface="Arial"/>
            </a:endParaRPr>
          </a:p>
        </p:txBody>
      </p:sp>
      <p:sp>
        <p:nvSpPr>
          <p:cNvPr id="135" name="Google Shape;135;p3"/>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36" name="Google Shape;136;p3"/>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137" name="Google Shape;137;p3"/>
          <p:cNvSpPr txBox="1"/>
          <p:nvPr/>
        </p:nvSpPr>
        <p:spPr>
          <a:xfrm>
            <a:off x="1" y="638697"/>
            <a:ext cx="12191999" cy="2739171"/>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US" sz="1600" b="1" u="sng" dirty="0">
                <a:solidFill>
                  <a:srgbClr val="0E4094"/>
                </a:solidFill>
                <a:latin typeface="Calibri"/>
                <a:ea typeface="Calibri"/>
                <a:cs typeface="Calibri"/>
                <a:sym typeface="Calibri"/>
              </a:rPr>
              <a:t>Major Observations / Conclusions: </a:t>
            </a:r>
          </a:p>
          <a:p>
            <a:pPr marL="0" marR="0" lvl="0" indent="0" algn="just" rtl="0">
              <a:spcBef>
                <a:spcPts val="0"/>
              </a:spcBef>
              <a:spcAft>
                <a:spcPts val="0"/>
              </a:spcAft>
              <a:buNone/>
            </a:pPr>
            <a:r>
              <a:rPr lang="en-US" sz="1200" dirty="0">
                <a:solidFill>
                  <a:srgbClr val="0E4094"/>
                </a:solidFill>
                <a:latin typeface="Calibri"/>
                <a:ea typeface="Calibri"/>
                <a:cs typeface="Calibri"/>
                <a:sym typeface="Calibri"/>
              </a:rPr>
              <a:t>      (provide details about your findings, experimental opinion – Use separate slide if necessary)</a:t>
            </a:r>
          </a:p>
          <a:p>
            <a:pPr marL="0" marR="0" lvl="0" indent="0" algn="just" rtl="0">
              <a:spcBef>
                <a:spcPts val="0"/>
              </a:spcBef>
              <a:spcAft>
                <a:spcPts val="0"/>
              </a:spcAft>
              <a:buNone/>
            </a:pPr>
            <a:endParaRPr lang="en-US" sz="1200" dirty="0">
              <a:solidFill>
                <a:srgbClr val="0E4094"/>
              </a:solidFill>
              <a:latin typeface="Calibri"/>
              <a:ea typeface="Calibri"/>
              <a:cs typeface="Calibri"/>
              <a:sym typeface="Calibri"/>
            </a:endParaRPr>
          </a:p>
          <a:p>
            <a:pPr lvl="5" algn="just"/>
            <a:r>
              <a:rPr lang="en-IN" sz="2000" b="1" u="sng" dirty="0">
                <a:solidFill>
                  <a:schemeClr val="accent5"/>
                </a:solidFill>
                <a:latin typeface="Calibri" panose="020F0502020204030204" pitchFamily="34" charset="0"/>
                <a:cs typeface="Calibri" panose="020F0502020204030204" pitchFamily="34" charset="0"/>
              </a:rPr>
              <a:t>DATASET FOUND:</a:t>
            </a:r>
          </a:p>
          <a:p>
            <a:pPr marL="285750" lvl="5" indent="-285750" algn="just">
              <a:buFont typeface="Wingdings" panose="05000000000000000000" pitchFamily="2" charset="2"/>
              <a:buChar char="q"/>
            </a:pPr>
            <a:r>
              <a:rPr lang="en-IN" sz="1600" b="1" dirty="0">
                <a:solidFill>
                  <a:schemeClr val="accent5"/>
                </a:solidFill>
                <a:latin typeface="Calibri" panose="020F0502020204030204" pitchFamily="34" charset="0"/>
                <a:cs typeface="Calibri" panose="020F0502020204030204" pitchFamily="34" charset="0"/>
              </a:rPr>
              <a:t>Site: </a:t>
            </a:r>
          </a:p>
          <a:p>
            <a:pPr lvl="5" algn="just"/>
            <a:r>
              <a:rPr lang="en-IN" sz="1600" dirty="0">
                <a:solidFill>
                  <a:schemeClr val="tx1"/>
                </a:solidFill>
                <a:latin typeface="Calibri" panose="020F0502020204030204" pitchFamily="34" charset="0"/>
                <a:cs typeface="Calibri" panose="020F0502020204030204" pitchFamily="34" charset="0"/>
                <a:hlinkClick r:id="rId4"/>
              </a:rPr>
              <a:t>https://www.kaggle.com/datasets/jsrojas/ip-network-traffic-flows-labeled-with-87-apps</a:t>
            </a:r>
            <a:endParaRPr lang="en-IN" sz="1600" dirty="0">
              <a:solidFill>
                <a:schemeClr val="tx1"/>
              </a:solidFill>
              <a:latin typeface="Calibri" panose="020F0502020204030204" pitchFamily="34" charset="0"/>
              <a:cs typeface="Calibri" panose="020F0502020204030204" pitchFamily="34" charset="0"/>
            </a:endParaRPr>
          </a:p>
          <a:p>
            <a:pPr lvl="5" algn="just"/>
            <a:endParaRPr lang="en-IN" sz="1600" u="sng" dirty="0">
              <a:solidFill>
                <a:schemeClr val="accent5"/>
              </a:solidFill>
              <a:latin typeface="Calibri"/>
              <a:cs typeface="Calibri"/>
            </a:endParaRPr>
          </a:p>
          <a:p>
            <a:pPr lvl="5" algn="just"/>
            <a:endParaRPr lang="en-IN" sz="1600" u="sng" dirty="0">
              <a:solidFill>
                <a:schemeClr val="accent5"/>
              </a:solidFill>
              <a:latin typeface="Calibri"/>
              <a:cs typeface="Calibri"/>
            </a:endParaRPr>
          </a:p>
          <a:p>
            <a:pPr marL="285750" lvl="5" indent="-285750" algn="just">
              <a:buFont typeface="Wingdings" panose="05000000000000000000" pitchFamily="2" charset="2"/>
              <a:buChar char="q"/>
            </a:pPr>
            <a:endParaRPr lang="en-US" sz="1600" dirty="0">
              <a:solidFill>
                <a:schemeClr val="dk1"/>
              </a:solidFill>
              <a:latin typeface="Calibri"/>
              <a:cs typeface="Calibri"/>
              <a:sym typeface="Calibri"/>
            </a:endParaRPr>
          </a:p>
          <a:p>
            <a:pPr marL="285750" lvl="5" indent="-285750" algn="just">
              <a:buFont typeface="Wingdings" panose="05000000000000000000" pitchFamily="2" charset="2"/>
              <a:buChar char="q"/>
            </a:pPr>
            <a:endParaRPr lang="en-US" sz="16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600" dirty="0">
              <a:solidFill>
                <a:schemeClr val="dk1"/>
              </a:solidFill>
              <a:latin typeface="Calibri"/>
              <a:ea typeface="Calibri"/>
              <a:cs typeface="Calibri"/>
              <a:sym typeface="Calibri"/>
            </a:endParaRPr>
          </a:p>
        </p:txBody>
      </p:sp>
      <p:sp>
        <p:nvSpPr>
          <p:cNvPr id="2" name="Date Placeholder 1"/>
          <p:cNvSpPr>
            <a:spLocks noGrp="1"/>
          </p:cNvSpPr>
          <p:nvPr>
            <p:ph type="dt" idx="10"/>
          </p:nvPr>
        </p:nvSpPr>
        <p:spPr/>
        <p:txBody>
          <a:bodyPr/>
          <a:lstStyle/>
          <a:p>
            <a:fld id="{3BE6FAC4-DC77-42DE-94AD-BE0B8896F43F}" type="datetime3">
              <a:rPr lang="en-US" smtClean="0"/>
              <a:t>8 November 2022</a:t>
            </a:fld>
            <a:endParaRPr lang="en-US"/>
          </a:p>
        </p:txBody>
      </p:sp>
      <p:pic>
        <p:nvPicPr>
          <p:cNvPr id="5" name="Picture 4">
            <a:extLst>
              <a:ext uri="{FF2B5EF4-FFF2-40B4-BE49-F238E27FC236}">
                <a16:creationId xmlns:a16="http://schemas.microsoft.com/office/drawing/2014/main" id="{CE8D3F01-48E3-2DDB-B6F7-ADD1E60ED894}"/>
              </a:ext>
            </a:extLst>
          </p:cNvPr>
          <p:cNvPicPr>
            <a:picLocks noChangeAspect="1"/>
          </p:cNvPicPr>
          <p:nvPr/>
        </p:nvPicPr>
        <p:blipFill>
          <a:blip r:embed="rId5"/>
          <a:stretch>
            <a:fillRect/>
          </a:stretch>
        </p:blipFill>
        <p:spPr>
          <a:xfrm>
            <a:off x="381898" y="2240968"/>
            <a:ext cx="10736173" cy="4172532"/>
          </a:xfrm>
          <a:prstGeom prst="rect">
            <a:avLst/>
          </a:prstGeom>
        </p:spPr>
      </p:pic>
    </p:spTree>
    <p:extLst>
      <p:ext uri="{BB962C8B-B14F-4D97-AF65-F5344CB8AC3E}">
        <p14:creationId xmlns:p14="http://schemas.microsoft.com/office/powerpoint/2010/main" val="1039462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3" name="Google Shape;143;p4"/>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Queries</a:t>
            </a:r>
            <a:endParaRPr sz="3200" b="1">
              <a:solidFill>
                <a:schemeClr val="dk1"/>
              </a:solidFill>
              <a:latin typeface="Arial"/>
              <a:ea typeface="Arial"/>
              <a:cs typeface="Arial"/>
              <a:sym typeface="Arial"/>
            </a:endParaRPr>
          </a:p>
        </p:txBody>
      </p:sp>
      <p:sp>
        <p:nvSpPr>
          <p:cNvPr id="144" name="Google Shape;144;p4"/>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45" name="Google Shape;145;p4"/>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146" name="Google Shape;146;p4"/>
          <p:cNvSpPr txBox="1"/>
          <p:nvPr/>
        </p:nvSpPr>
        <p:spPr>
          <a:xfrm>
            <a:off x="1" y="806514"/>
            <a:ext cx="12191999" cy="954067"/>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b="1" u="sng" dirty="0">
                <a:solidFill>
                  <a:srgbClr val="0E4094"/>
                </a:solidFill>
                <a:latin typeface="Calibri"/>
                <a:ea typeface="Calibri"/>
                <a:cs typeface="Calibri"/>
                <a:sym typeface="Calibri"/>
              </a:rPr>
              <a:t>Challenges </a:t>
            </a:r>
            <a:r>
              <a:rPr lang="en-IN" sz="1600" dirty="0">
                <a:solidFill>
                  <a:srgbClr val="0E4094"/>
                </a:solidFill>
                <a:latin typeface="Calibri"/>
                <a:ea typeface="Calibri"/>
                <a:cs typeface="Calibri"/>
                <a:sym typeface="Calibri"/>
              </a:rPr>
              <a:t>: </a:t>
            </a:r>
            <a:endParaRPr dirty="0"/>
          </a:p>
          <a:p>
            <a:pPr marL="0" marR="0" lvl="0" indent="0" algn="just" rtl="0">
              <a:spcBef>
                <a:spcPts val="0"/>
              </a:spcBef>
              <a:spcAft>
                <a:spcPts val="0"/>
              </a:spcAft>
              <a:buNone/>
            </a:pPr>
            <a:r>
              <a:rPr lang="en-IN" sz="1200" dirty="0">
                <a:solidFill>
                  <a:srgbClr val="0E4094"/>
                </a:solidFill>
                <a:latin typeface="Calibri"/>
                <a:ea typeface="Calibri"/>
                <a:cs typeface="Calibri"/>
                <a:sym typeface="Calibri"/>
              </a:rPr>
              <a:t>      (Discuss in the form of bullets, what are the next action steps, any road blocks / bottlenecks)</a:t>
            </a:r>
          </a:p>
          <a:p>
            <a:pPr marL="0" marR="0" lvl="0" indent="0" algn="just" rtl="0">
              <a:spcBef>
                <a:spcPts val="0"/>
              </a:spcBef>
              <a:spcAft>
                <a:spcPts val="0"/>
              </a:spcAft>
              <a:buNone/>
            </a:pPr>
            <a:endParaRPr lang="en-IN" sz="1200" dirty="0">
              <a:solidFill>
                <a:srgbClr val="0E4094"/>
              </a:solidFill>
              <a:latin typeface="Calibri"/>
              <a:ea typeface="Calibri"/>
              <a:cs typeface="Calibri"/>
              <a:sym typeface="Calibri"/>
            </a:endParaRPr>
          </a:p>
          <a:p>
            <a:pPr marL="285750" marR="0" lvl="0" indent="-285750" algn="just" rtl="0">
              <a:spcBef>
                <a:spcPts val="0"/>
              </a:spcBef>
              <a:spcAft>
                <a:spcPts val="0"/>
              </a:spcAft>
              <a:buFont typeface="Arial" panose="020B0604020202020204" pitchFamily="34" charset="0"/>
              <a:buChar char="•"/>
            </a:pPr>
            <a:r>
              <a:rPr lang="en-US" sz="1600" b="1" u="sng" dirty="0">
                <a:latin typeface="Calibri" panose="020F0502020204030204" pitchFamily="34" charset="0"/>
                <a:ea typeface="Calibri" panose="020F0502020204030204" pitchFamily="34" charset="0"/>
                <a:cs typeface="Calibri" panose="020F0502020204030204" pitchFamily="34" charset="0"/>
              </a:rPr>
              <a:t>Created topology in </a:t>
            </a:r>
            <a:r>
              <a:rPr lang="en-US" sz="1600" b="1" u="sng" dirty="0" err="1">
                <a:latin typeface="Calibri" panose="020F0502020204030204" pitchFamily="34" charset="0"/>
                <a:ea typeface="Calibri" panose="020F0502020204030204" pitchFamily="34" charset="0"/>
                <a:cs typeface="Calibri" panose="020F0502020204030204" pitchFamily="34" charset="0"/>
              </a:rPr>
              <a:t>mininet</a:t>
            </a:r>
            <a:r>
              <a:rPr lang="en-US" sz="1600" b="1" u="sng" dirty="0">
                <a:latin typeface="Calibri" panose="020F0502020204030204" pitchFamily="34" charset="0"/>
                <a:ea typeface="Calibri" panose="020F0502020204030204" pitchFamily="34" charset="0"/>
                <a:cs typeface="Calibri" panose="020F0502020204030204" pitchFamily="34" charset="0"/>
              </a:rPr>
              <a:t>:</a:t>
            </a:r>
            <a:endParaRPr sz="1600" b="1" u="sng" dirty="0">
              <a:latin typeface="Calibri" panose="020F0502020204030204" pitchFamily="34" charset="0"/>
              <a:ea typeface="Calibri" panose="020F0502020204030204" pitchFamily="34" charset="0"/>
              <a:cs typeface="Calibri" panose="020F0502020204030204" pitchFamily="34" charset="0"/>
            </a:endParaRPr>
          </a:p>
        </p:txBody>
      </p:sp>
      <p:sp>
        <p:nvSpPr>
          <p:cNvPr id="2" name="Date Placeholder 1"/>
          <p:cNvSpPr>
            <a:spLocks noGrp="1"/>
          </p:cNvSpPr>
          <p:nvPr>
            <p:ph type="dt" idx="10"/>
          </p:nvPr>
        </p:nvSpPr>
        <p:spPr/>
        <p:txBody>
          <a:bodyPr/>
          <a:lstStyle/>
          <a:p>
            <a:fld id="{D52257D3-7935-411F-82B7-5F94F94ECE0B}" type="datetime3">
              <a:rPr lang="en-US" smtClean="0"/>
              <a:t>8 November 2022</a:t>
            </a:fld>
            <a:endParaRPr lang="en-US"/>
          </a:p>
        </p:txBody>
      </p:sp>
      <p:pic>
        <p:nvPicPr>
          <p:cNvPr id="5" name="Picture 4">
            <a:extLst>
              <a:ext uri="{FF2B5EF4-FFF2-40B4-BE49-F238E27FC236}">
                <a16:creationId xmlns:a16="http://schemas.microsoft.com/office/drawing/2014/main" id="{C627FAA0-D5FF-1CB3-0169-40F1A3A386DA}"/>
              </a:ext>
            </a:extLst>
          </p:cNvPr>
          <p:cNvPicPr>
            <a:picLocks noChangeAspect="1"/>
          </p:cNvPicPr>
          <p:nvPr/>
        </p:nvPicPr>
        <p:blipFill rotWithShape="1">
          <a:blip r:embed="rId4"/>
          <a:srcRect l="13500" t="23407" r="44167" b="20000"/>
          <a:stretch/>
        </p:blipFill>
        <p:spPr>
          <a:xfrm>
            <a:off x="934720" y="2170366"/>
            <a:ext cx="5811520" cy="43700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5"/>
          <p:cNvSpPr txBox="1">
            <a:spLocks noGrp="1"/>
          </p:cNvSpPr>
          <p:nvPr>
            <p:ph type="body" idx="1"/>
          </p:nvPr>
        </p:nvSpPr>
        <p:spPr>
          <a:xfrm>
            <a:off x="2196548" y="526774"/>
            <a:ext cx="9157252" cy="565018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1"/>
              </a:buClr>
              <a:buSzPts val="13800"/>
              <a:buNone/>
            </a:pPr>
            <a:r>
              <a:rPr lang="en-IN" sz="13800">
                <a:solidFill>
                  <a:schemeClr val="accent1"/>
                </a:solidFill>
                <a:latin typeface="Pinyon Script"/>
                <a:ea typeface="Pinyon Script"/>
                <a:cs typeface="Pinyon Script"/>
                <a:sym typeface="Pinyon Script"/>
              </a:rPr>
              <a:t>Thank you</a:t>
            </a:r>
            <a:endParaRPr sz="13800">
              <a:solidFill>
                <a:schemeClr val="accent1"/>
              </a:solidFill>
              <a:latin typeface="Pinyon Script"/>
              <a:ea typeface="Pinyon Script"/>
              <a:cs typeface="Pinyon Script"/>
              <a:sym typeface="Pinyon Script"/>
            </a:endParaRPr>
          </a:p>
        </p:txBody>
      </p:sp>
      <p:sp>
        <p:nvSpPr>
          <p:cNvPr id="152" name="Google Shape;152;p5"/>
          <p:cNvSpPr/>
          <p:nvPr/>
        </p:nvSpPr>
        <p:spPr>
          <a:xfrm>
            <a:off x="764740" y="-24610"/>
            <a:ext cx="984547" cy="688261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3" name="Google Shape;153;p5"/>
          <p:cNvSpPr/>
          <p:nvPr/>
        </p:nvSpPr>
        <p:spPr>
          <a:xfrm>
            <a:off x="0" y="0"/>
            <a:ext cx="616225" cy="6857999"/>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 name="Date Placeholder 1"/>
          <p:cNvSpPr>
            <a:spLocks noGrp="1"/>
          </p:cNvSpPr>
          <p:nvPr>
            <p:ph type="dt" idx="10"/>
          </p:nvPr>
        </p:nvSpPr>
        <p:spPr/>
        <p:txBody>
          <a:bodyPr/>
          <a:lstStyle/>
          <a:p>
            <a:fld id="{06FDBBB3-E09D-4D70-83FC-9ED3E53A6232}" type="datetime3">
              <a:rPr lang="en-US" smtClean="0"/>
              <a:t>8 November 2022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2"/>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4" name="Google Shape;104;p2"/>
          <p:cNvSpPr txBox="1"/>
          <p:nvPr/>
        </p:nvSpPr>
        <p:spPr>
          <a:xfrm>
            <a:off x="240004" y="102748"/>
            <a:ext cx="10117936" cy="707846"/>
          </a:xfrm>
          <a:prstGeom prst="rect">
            <a:avLst/>
          </a:prstGeom>
          <a:noFill/>
          <a:ln>
            <a:noFill/>
          </a:ln>
        </p:spPr>
        <p:txBody>
          <a:bodyPr spcFirstLastPara="1" wrap="square" lIns="91425" tIns="45700" rIns="91425" bIns="45700" anchor="ctr" anchorCtr="0">
            <a:spAutoFit/>
          </a:bodyPr>
          <a:lstStyle/>
          <a:p>
            <a:r>
              <a:rPr lang="en-IN" sz="2000" dirty="0">
                <a:solidFill>
                  <a:schemeClr val="dk1"/>
                </a:solidFill>
                <a:sym typeface="Arial"/>
              </a:rPr>
              <a:t> CSW23 </a:t>
            </a:r>
            <a:r>
              <a:rPr lang="en-IN" sz="2000" dirty="0">
                <a:solidFill>
                  <a:srgbClr val="0E4094"/>
                </a:solidFill>
                <a:sym typeface="Arial"/>
              </a:rPr>
              <a:t>| </a:t>
            </a:r>
            <a:r>
              <a:rPr lang="en-US" sz="2000" i="1" dirty="0">
                <a:solidFill>
                  <a:schemeClr val="dk1"/>
                </a:solidFill>
              </a:rPr>
              <a:t>AI/ML Based Network Device Software upgrade in SDN Controlled Network</a:t>
            </a:r>
          </a:p>
          <a:p>
            <a:pPr marL="0" marR="0" lvl="0" indent="0" algn="l" rtl="0">
              <a:spcBef>
                <a:spcPts val="0"/>
              </a:spcBef>
              <a:spcAft>
                <a:spcPts val="0"/>
              </a:spcAft>
              <a:buNone/>
            </a:pPr>
            <a:endParaRPr sz="2000" dirty="0">
              <a:solidFill>
                <a:srgbClr val="7F7F7F"/>
              </a:solidFill>
              <a:sym typeface="Arial"/>
            </a:endParaRPr>
          </a:p>
        </p:txBody>
      </p:sp>
      <p:pic>
        <p:nvPicPr>
          <p:cNvPr id="105" name="Google Shape;105;p2"/>
          <p:cNvPicPr preferRelativeResize="0"/>
          <p:nvPr/>
        </p:nvPicPr>
        <p:blipFill rotWithShape="1">
          <a:blip r:embed="rId3">
            <a:alphaModFix/>
          </a:blip>
          <a:srcRect/>
          <a:stretch/>
        </p:blipFill>
        <p:spPr>
          <a:xfrm>
            <a:off x="10380133" y="206714"/>
            <a:ext cx="1811867" cy="380862"/>
          </a:xfrm>
          <a:prstGeom prst="rect">
            <a:avLst/>
          </a:prstGeom>
          <a:noFill/>
          <a:ln>
            <a:noFill/>
          </a:ln>
        </p:spPr>
      </p:pic>
      <p:sp>
        <p:nvSpPr>
          <p:cNvPr id="106" name="Google Shape;106;p2"/>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2"/>
          <p:cNvSpPr txBox="1"/>
          <p:nvPr/>
        </p:nvSpPr>
        <p:spPr>
          <a:xfrm>
            <a:off x="295749" y="5841997"/>
            <a:ext cx="1261534" cy="21544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800">
                <a:solidFill>
                  <a:schemeClr val="lt1"/>
                </a:solidFill>
                <a:latin typeface="Arial"/>
                <a:ea typeface="Arial"/>
                <a:cs typeface="Arial"/>
                <a:sym typeface="Arial"/>
              </a:rPr>
              <a:t>Srevatsa, Director</a:t>
            </a:r>
            <a:endParaRPr sz="800">
              <a:solidFill>
                <a:schemeClr val="dk1"/>
              </a:solidFill>
              <a:latin typeface="Arial"/>
              <a:ea typeface="Arial"/>
              <a:cs typeface="Arial"/>
              <a:sym typeface="Arial"/>
            </a:endParaRPr>
          </a:p>
        </p:txBody>
      </p:sp>
      <p:sp>
        <p:nvSpPr>
          <p:cNvPr id="115" name="Google Shape;115;p2"/>
          <p:cNvSpPr txBox="1"/>
          <p:nvPr/>
        </p:nvSpPr>
        <p:spPr>
          <a:xfrm>
            <a:off x="1567158" y="5841997"/>
            <a:ext cx="1412136" cy="21544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800">
                <a:solidFill>
                  <a:schemeClr val="lt1"/>
                </a:solidFill>
                <a:latin typeface="Arial"/>
                <a:ea typeface="Arial"/>
                <a:cs typeface="Arial"/>
                <a:sym typeface="Arial"/>
              </a:rPr>
              <a:t>Vanraj, Manager</a:t>
            </a:r>
            <a:endParaRPr sz="800">
              <a:solidFill>
                <a:schemeClr val="lt1"/>
              </a:solidFill>
              <a:latin typeface="Arial"/>
              <a:ea typeface="Arial"/>
              <a:cs typeface="Arial"/>
              <a:sym typeface="Arial"/>
            </a:endParaRPr>
          </a:p>
        </p:txBody>
      </p:sp>
      <p:sp>
        <p:nvSpPr>
          <p:cNvPr id="2" name="Date Placeholder 1"/>
          <p:cNvSpPr>
            <a:spLocks noGrp="1"/>
          </p:cNvSpPr>
          <p:nvPr>
            <p:ph type="dt" idx="10"/>
          </p:nvPr>
        </p:nvSpPr>
        <p:spPr/>
        <p:txBody>
          <a:bodyPr/>
          <a:lstStyle/>
          <a:p>
            <a:fld id="{D18B1053-2B35-4DB3-82F3-C38F019B2239}" type="datetime3">
              <a:rPr lang="en-US" smtClean="0"/>
              <a:t>8 November 2022</a:t>
            </a:fld>
            <a:endParaRPr lang="en-US"/>
          </a:p>
        </p:txBody>
      </p:sp>
      <p:pic>
        <p:nvPicPr>
          <p:cNvPr id="4" name="Picture 3">
            <a:extLst>
              <a:ext uri="{FF2B5EF4-FFF2-40B4-BE49-F238E27FC236}">
                <a16:creationId xmlns:a16="http://schemas.microsoft.com/office/drawing/2014/main" id="{B04FCFF2-9FFB-8DF0-1846-24D7B610C7D7}"/>
              </a:ext>
            </a:extLst>
          </p:cNvPr>
          <p:cNvPicPr>
            <a:picLocks noChangeAspect="1"/>
          </p:cNvPicPr>
          <p:nvPr/>
        </p:nvPicPr>
        <p:blipFill>
          <a:blip r:embed="rId4"/>
          <a:stretch>
            <a:fillRect/>
          </a:stretch>
        </p:blipFill>
        <p:spPr>
          <a:xfrm>
            <a:off x="2590311" y="892601"/>
            <a:ext cx="6368863" cy="5641982"/>
          </a:xfrm>
          <a:prstGeom prst="rect">
            <a:avLst/>
          </a:prstGeom>
        </p:spPr>
      </p:pic>
      <p:sp>
        <p:nvSpPr>
          <p:cNvPr id="3" name="TextBox 2">
            <a:extLst>
              <a:ext uri="{FF2B5EF4-FFF2-40B4-BE49-F238E27FC236}">
                <a16:creationId xmlns:a16="http://schemas.microsoft.com/office/drawing/2014/main" id="{80E21AAB-FD90-C138-4137-FF99635D48BB}"/>
              </a:ext>
            </a:extLst>
          </p:cNvPr>
          <p:cNvSpPr txBox="1"/>
          <p:nvPr/>
        </p:nvSpPr>
        <p:spPr>
          <a:xfrm>
            <a:off x="313266" y="1026367"/>
            <a:ext cx="3185714" cy="307777"/>
          </a:xfrm>
          <a:prstGeom prst="rect">
            <a:avLst/>
          </a:prstGeom>
          <a:noFill/>
        </p:spPr>
        <p:txBody>
          <a:bodyPr wrap="square" rtlCol="0">
            <a:spAutoFit/>
          </a:bodyPr>
          <a:lstStyle/>
          <a:p>
            <a:r>
              <a:rPr lang="en-US" b="1" dirty="0"/>
              <a:t>ARCHITECTURE</a:t>
            </a:r>
            <a:endParaRPr lang="en-I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 name="Google Shape;135;p3"/>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36" name="Google Shape;136;p3"/>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137" name="Google Shape;137;p3"/>
          <p:cNvSpPr txBox="1"/>
          <p:nvPr/>
        </p:nvSpPr>
        <p:spPr>
          <a:xfrm>
            <a:off x="1" y="579955"/>
            <a:ext cx="12191999" cy="2092840"/>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US" sz="2000" b="1" u="sng" dirty="0">
                <a:solidFill>
                  <a:srgbClr val="0E4094"/>
                </a:solidFill>
                <a:latin typeface="Calibri"/>
                <a:ea typeface="Calibri"/>
                <a:cs typeface="Calibri"/>
                <a:sym typeface="Calibri"/>
              </a:rPr>
              <a:t>Major Observations / Conclusions: </a:t>
            </a:r>
          </a:p>
          <a:p>
            <a:pPr marL="0" marR="0" lvl="0" indent="0" algn="just" rtl="0">
              <a:spcBef>
                <a:spcPts val="0"/>
              </a:spcBef>
              <a:spcAft>
                <a:spcPts val="0"/>
              </a:spcAft>
              <a:buNone/>
            </a:pPr>
            <a:r>
              <a:rPr lang="en-US" sz="2000" dirty="0">
                <a:solidFill>
                  <a:srgbClr val="0E4094"/>
                </a:solidFill>
                <a:latin typeface="Calibri"/>
                <a:ea typeface="Calibri"/>
                <a:cs typeface="Calibri"/>
                <a:sym typeface="Calibri"/>
              </a:rPr>
              <a:t>      (provide details about your findings, experimental opinion – Use separate slide if necessary)</a:t>
            </a:r>
          </a:p>
          <a:p>
            <a:pPr marL="285750" indent="-285750" algn="just">
              <a:spcBef>
                <a:spcPts val="600"/>
              </a:spcBef>
              <a:buFont typeface="Wingdings" panose="05000000000000000000" pitchFamily="2" charset="2"/>
              <a:buChar char="q"/>
            </a:pPr>
            <a:r>
              <a:rPr lang="fr-FR" sz="2000" dirty="0" err="1">
                <a:solidFill>
                  <a:schemeClr val="dk1"/>
                </a:solidFill>
                <a:latin typeface="Calibri"/>
                <a:ea typeface="Calibri"/>
                <a:cs typeface="Calibri"/>
                <a:sym typeface="Calibri"/>
              </a:rPr>
              <a:t>Xuyuntao</a:t>
            </a:r>
            <a:r>
              <a:rPr lang="fr-FR" sz="2000" dirty="0">
                <a:solidFill>
                  <a:schemeClr val="dk1"/>
                </a:solidFill>
                <a:latin typeface="Calibri"/>
                <a:ea typeface="Calibri"/>
                <a:cs typeface="Calibri"/>
                <a:sym typeface="Calibri"/>
              </a:rPr>
              <a:t> Zhang, </a:t>
            </a:r>
            <a:r>
              <a:rPr lang="fr-FR" sz="2000" dirty="0" err="1">
                <a:solidFill>
                  <a:schemeClr val="dk1"/>
                </a:solidFill>
                <a:latin typeface="Calibri"/>
                <a:ea typeface="Calibri"/>
                <a:cs typeface="Calibri"/>
                <a:sym typeface="Calibri"/>
              </a:rPr>
              <a:t>Shuaiyong</a:t>
            </a:r>
            <a:r>
              <a:rPr lang="fr-FR" sz="2000" dirty="0">
                <a:solidFill>
                  <a:schemeClr val="dk1"/>
                </a:solidFill>
                <a:latin typeface="Calibri"/>
                <a:ea typeface="Calibri"/>
                <a:cs typeface="Calibri"/>
                <a:sym typeface="Calibri"/>
              </a:rPr>
              <a:t> Li, </a:t>
            </a:r>
            <a:r>
              <a:rPr lang="fr-FR" sz="2000" dirty="0" err="1">
                <a:solidFill>
                  <a:schemeClr val="dk1"/>
                </a:solidFill>
                <a:latin typeface="Calibri"/>
                <a:ea typeface="Calibri"/>
                <a:cs typeface="Calibri"/>
                <a:sym typeface="Calibri"/>
              </a:rPr>
              <a:t>Cha</a:t>
            </a:r>
            <a:r>
              <a:rPr lang="fr-FR" sz="2000" dirty="0">
                <a:solidFill>
                  <a:schemeClr val="dk1"/>
                </a:solidFill>
                <a:latin typeface="Calibri"/>
                <a:ea typeface="Calibri"/>
                <a:cs typeface="Calibri"/>
                <a:sym typeface="Calibri"/>
              </a:rPr>
              <a:t> Zhang</a:t>
            </a:r>
            <a:r>
              <a:rPr lang="en-US" sz="2000" dirty="0">
                <a:solidFill>
                  <a:schemeClr val="dk1"/>
                </a:solidFill>
                <a:latin typeface="Calibri"/>
                <a:ea typeface="Calibri"/>
                <a:cs typeface="Calibri"/>
                <a:sym typeface="Calibri"/>
              </a:rPr>
              <a:t>,“</a:t>
            </a:r>
            <a:r>
              <a:rPr lang="en-US" sz="2000" dirty="0">
                <a:solidFill>
                  <a:srgbClr val="FF0000"/>
                </a:solidFill>
                <a:latin typeface="Calibri"/>
                <a:ea typeface="Calibri"/>
                <a:cs typeface="Calibri"/>
                <a:sym typeface="Calibri"/>
              </a:rPr>
              <a:t>Short-Term Prediction of SDN Network Traffic Based on CEEMDAN and Mixed Kernel Least Squares Support Vector Machine</a:t>
            </a:r>
            <a:r>
              <a:rPr lang="en-US" sz="2000" dirty="0">
                <a:solidFill>
                  <a:schemeClr val="dk1"/>
                </a:solidFill>
                <a:latin typeface="Calibri"/>
                <a:ea typeface="Calibri"/>
                <a:cs typeface="Calibri"/>
                <a:sym typeface="Calibri"/>
              </a:rPr>
              <a:t>”, </a:t>
            </a:r>
            <a:r>
              <a:rPr lang="en-US" sz="2000" dirty="0">
                <a:solidFill>
                  <a:srgbClr val="FF0000"/>
                </a:solidFill>
                <a:latin typeface="Calibri"/>
                <a:ea typeface="Calibri"/>
                <a:cs typeface="Calibri"/>
                <a:sym typeface="Calibri"/>
              </a:rPr>
              <a:t>2022</a:t>
            </a:r>
            <a:r>
              <a:rPr lang="en-US" sz="2000" dirty="0">
                <a:solidFill>
                  <a:schemeClr val="dk1"/>
                </a:solidFill>
                <a:latin typeface="Calibri"/>
                <a:ea typeface="Calibri"/>
                <a:cs typeface="Calibri"/>
                <a:sym typeface="Calibri"/>
              </a:rPr>
              <a:t> 5th International Conference on Pattern Recognition and Artificial Intelligence (PRAI),  ISBN 978-1-6654-9916-3, 978-1-6654-9915-6, (</a:t>
            </a:r>
            <a:r>
              <a:rPr lang="en-US" sz="2000" dirty="0">
                <a:solidFill>
                  <a:schemeClr val="dk1"/>
                </a:solidFill>
                <a:latin typeface="Calibri"/>
                <a:ea typeface="Calibri"/>
                <a:cs typeface="Calibri"/>
                <a:sym typeface="Calibri"/>
                <a:hlinkClick r:id="rId4"/>
              </a:rPr>
              <a:t>http://surl.li/dmgcg</a:t>
            </a:r>
            <a:r>
              <a:rPr lang="en-US" sz="2000" dirty="0">
                <a:solidFill>
                  <a:schemeClr val="dk1"/>
                </a:solidFill>
                <a:latin typeface="Calibri"/>
                <a:ea typeface="Calibri"/>
                <a:cs typeface="Calibri"/>
                <a:sym typeface="Calibri"/>
              </a:rPr>
              <a:t>)</a:t>
            </a:r>
          </a:p>
          <a:p>
            <a:pPr lvl="5" algn="just">
              <a:spcBef>
                <a:spcPts val="600"/>
              </a:spcBef>
            </a:pPr>
            <a:endParaRPr lang="en-US" sz="2000" dirty="0">
              <a:solidFill>
                <a:schemeClr val="dk1"/>
              </a:solidFill>
              <a:latin typeface="Calibri"/>
              <a:ea typeface="Calibri"/>
              <a:cs typeface="Calibri"/>
              <a:sym typeface="Calibri"/>
            </a:endParaRPr>
          </a:p>
        </p:txBody>
      </p:sp>
      <p:sp>
        <p:nvSpPr>
          <p:cNvPr id="2" name="Date Placeholder 1"/>
          <p:cNvSpPr>
            <a:spLocks noGrp="1"/>
          </p:cNvSpPr>
          <p:nvPr>
            <p:ph type="dt" idx="10"/>
          </p:nvPr>
        </p:nvSpPr>
        <p:spPr/>
        <p:txBody>
          <a:bodyPr/>
          <a:lstStyle/>
          <a:p>
            <a:fld id="{63603BF3-8A39-467E-9CF9-8C02E7C61A98}" type="datetime3">
              <a:rPr lang="en-US" smtClean="0"/>
              <a:t>8 November 2022</a:t>
            </a:fld>
            <a:endParaRPr lang="en-US"/>
          </a:p>
        </p:txBody>
      </p:sp>
      <p:sp>
        <p:nvSpPr>
          <p:cNvPr id="5" name="Google Shape;134;p3">
            <a:extLst>
              <a:ext uri="{FF2B5EF4-FFF2-40B4-BE49-F238E27FC236}">
                <a16:creationId xmlns:a16="http://schemas.microsoft.com/office/drawing/2014/main" id="{04870D04-671E-B1F2-CDDA-24D36D9EA47F}"/>
              </a:ext>
            </a:extLst>
          </p:cNvPr>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Literature survey and study</a:t>
            </a:r>
            <a:endParaRPr sz="3200" b="1">
              <a:solidFill>
                <a:schemeClr val="dk1"/>
              </a:solidFill>
              <a:latin typeface="Arial"/>
              <a:ea typeface="Arial"/>
              <a:cs typeface="Arial"/>
              <a:sym typeface="Arial"/>
            </a:endParaRPr>
          </a:p>
        </p:txBody>
      </p:sp>
      <p:sp>
        <p:nvSpPr>
          <p:cNvPr id="4" name="TextBox 3">
            <a:extLst>
              <a:ext uri="{FF2B5EF4-FFF2-40B4-BE49-F238E27FC236}">
                <a16:creationId xmlns:a16="http://schemas.microsoft.com/office/drawing/2014/main" id="{785A4B69-6E78-5028-1F3F-B1C1C925CC0E}"/>
              </a:ext>
            </a:extLst>
          </p:cNvPr>
          <p:cNvSpPr txBox="1"/>
          <p:nvPr/>
        </p:nvSpPr>
        <p:spPr>
          <a:xfrm>
            <a:off x="595768" y="2921829"/>
            <a:ext cx="11375923" cy="33547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spcBef>
                <a:spcPts val="600"/>
              </a:spcBef>
            </a:pPr>
            <a:r>
              <a:rPr lang="en-US" sz="1600" dirty="0">
                <a:latin typeface="Calibri"/>
                <a:cs typeface="Calibri"/>
              </a:rPr>
              <a:t>The main contribution of the paper includes:</a:t>
            </a:r>
          </a:p>
          <a:p>
            <a:pPr marL="457200" indent="-457200" algn="just">
              <a:spcBef>
                <a:spcPts val="600"/>
              </a:spcBef>
              <a:buAutoNum type="arabicParenBoth"/>
            </a:pPr>
            <a:r>
              <a:rPr lang="en-US" sz="1600" dirty="0">
                <a:latin typeface="Calibri"/>
                <a:cs typeface="Calibri"/>
              </a:rPr>
              <a:t>The paper proposes a </a:t>
            </a:r>
            <a:r>
              <a:rPr lang="en-US" sz="1600" dirty="0">
                <a:solidFill>
                  <a:srgbClr val="FF0000"/>
                </a:solidFill>
                <a:latin typeface="Calibri"/>
                <a:cs typeface="Calibri"/>
              </a:rPr>
              <a:t>combined prediction model</a:t>
            </a:r>
            <a:r>
              <a:rPr lang="en-US" sz="1600" dirty="0">
                <a:latin typeface="Calibri"/>
                <a:cs typeface="Calibri"/>
              </a:rPr>
              <a:t> combining decomposition algorithm, hybrid kernel least squares support vector machine, and optimization algorithm, </a:t>
            </a:r>
            <a:r>
              <a:rPr lang="en-US" sz="1600" u="sng" dirty="0">
                <a:latin typeface="Calibri"/>
                <a:cs typeface="Calibri"/>
              </a:rPr>
              <a:t>considering the characteristics of network traffic such as nonlinearity and non-smoothness</a:t>
            </a:r>
            <a:r>
              <a:rPr lang="en-US" sz="1600" dirty="0">
                <a:latin typeface="Calibri"/>
                <a:cs typeface="Calibri"/>
              </a:rPr>
              <a:t>. </a:t>
            </a:r>
          </a:p>
          <a:p>
            <a:pPr marL="457200" indent="-457200" algn="just">
              <a:spcBef>
                <a:spcPts val="600"/>
              </a:spcBef>
              <a:buAutoNum type="arabicParenBoth"/>
            </a:pPr>
            <a:r>
              <a:rPr lang="en-US" sz="1600" dirty="0">
                <a:latin typeface="Calibri"/>
                <a:cs typeface="Calibri"/>
              </a:rPr>
              <a:t>Firstly, the original data series is decomposed into a series of Intrinsic Mode Function (IMF) using the </a:t>
            </a:r>
            <a:r>
              <a:rPr lang="en-US" sz="1600" dirty="0">
                <a:solidFill>
                  <a:schemeClr val="accent2">
                    <a:lumMod val="75000"/>
                  </a:schemeClr>
                </a:solidFill>
                <a:latin typeface="Calibri"/>
                <a:cs typeface="Calibri"/>
              </a:rPr>
              <a:t>Complete Ensemble Empirical Mode Decomposition with Adaptive Noise (CEEMDAN) </a:t>
            </a:r>
            <a:r>
              <a:rPr lang="en-US" sz="1600" dirty="0">
                <a:latin typeface="Calibri"/>
                <a:cs typeface="Calibri"/>
              </a:rPr>
              <a:t>to smooth the series. </a:t>
            </a:r>
          </a:p>
          <a:p>
            <a:pPr marL="457200" indent="-457200" algn="just">
              <a:spcBef>
                <a:spcPts val="600"/>
              </a:spcBef>
              <a:buAutoNum type="arabicParenBoth"/>
            </a:pPr>
            <a:r>
              <a:rPr lang="en-US" sz="1600" dirty="0">
                <a:latin typeface="Calibri"/>
                <a:cs typeface="Calibri"/>
              </a:rPr>
              <a:t>Then, the </a:t>
            </a:r>
            <a:r>
              <a:rPr lang="en-US" sz="1600" dirty="0">
                <a:solidFill>
                  <a:schemeClr val="accent2">
                    <a:lumMod val="75000"/>
                  </a:schemeClr>
                </a:solidFill>
                <a:latin typeface="Calibri"/>
                <a:cs typeface="Calibri"/>
              </a:rPr>
              <a:t>fuzzy C-mean algorithm (FCM)</a:t>
            </a:r>
            <a:r>
              <a:rPr lang="en-US" sz="1600" dirty="0">
                <a:solidFill>
                  <a:schemeClr val="accent2">
                    <a:lumMod val="40000"/>
                    <a:lumOff val="60000"/>
                  </a:schemeClr>
                </a:solidFill>
                <a:latin typeface="Calibri"/>
                <a:cs typeface="Calibri"/>
              </a:rPr>
              <a:t> </a:t>
            </a:r>
            <a:r>
              <a:rPr lang="en-US" sz="1600" dirty="0">
                <a:latin typeface="Calibri"/>
                <a:cs typeface="Calibri"/>
              </a:rPr>
              <a:t>is used to classify each component into three classes based on its amplitude-frequency characteristics. </a:t>
            </a:r>
          </a:p>
          <a:p>
            <a:pPr marL="457200" indent="-457200" algn="just">
              <a:spcBef>
                <a:spcPts val="600"/>
              </a:spcBef>
              <a:buAutoNum type="arabicParenBoth"/>
            </a:pPr>
            <a:r>
              <a:rPr lang="en-US" sz="1600" dirty="0">
                <a:latin typeface="Calibri"/>
                <a:cs typeface="Calibri"/>
              </a:rPr>
              <a:t>Next, based on the different characteristics of the kernel functions, </a:t>
            </a:r>
            <a:r>
              <a:rPr lang="en-US" sz="1600" u="sng" dirty="0">
                <a:solidFill>
                  <a:schemeClr val="accent2">
                    <a:lumMod val="75000"/>
                  </a:schemeClr>
                </a:solidFill>
                <a:latin typeface="Calibri"/>
                <a:cs typeface="Calibri"/>
              </a:rPr>
              <a:t>least-squares support vector machine (LSSVM)</a:t>
            </a:r>
            <a:r>
              <a:rPr lang="en-US" sz="1600" u="sng" dirty="0">
                <a:solidFill>
                  <a:schemeClr val="accent2">
                    <a:lumMod val="40000"/>
                    <a:lumOff val="60000"/>
                  </a:schemeClr>
                </a:solidFill>
                <a:latin typeface="Calibri"/>
                <a:cs typeface="Calibri"/>
              </a:rPr>
              <a:t> </a:t>
            </a:r>
            <a:r>
              <a:rPr lang="en-US" sz="1600" u="sng" dirty="0">
                <a:latin typeface="Calibri"/>
                <a:cs typeface="Calibri"/>
              </a:rPr>
              <a:t>prediction models</a:t>
            </a:r>
            <a:r>
              <a:rPr lang="en-US" sz="1600" dirty="0">
                <a:latin typeface="Calibri"/>
                <a:cs typeface="Calibri"/>
              </a:rPr>
              <a:t> with corresponding kernel functions are constructed for each class of components, and the parameters of each model are optimized using the </a:t>
            </a:r>
            <a:r>
              <a:rPr lang="en-US" sz="1600" u="sng" dirty="0">
                <a:solidFill>
                  <a:schemeClr val="accent2">
                    <a:lumMod val="75000"/>
                  </a:schemeClr>
                </a:solidFill>
                <a:latin typeface="Calibri"/>
                <a:cs typeface="Calibri"/>
              </a:rPr>
              <a:t>artificial bee colony algorithm (ABC)</a:t>
            </a:r>
            <a:r>
              <a:rPr lang="en-US" sz="1600" dirty="0">
                <a:solidFill>
                  <a:schemeClr val="accent2">
                    <a:lumMod val="75000"/>
                  </a:schemeClr>
                </a:solidFill>
                <a:latin typeface="Calibri"/>
                <a:cs typeface="Calibri"/>
              </a:rPr>
              <a:t>. </a:t>
            </a:r>
            <a:r>
              <a:rPr lang="en-US" sz="1600" dirty="0">
                <a:latin typeface="Calibri"/>
                <a:cs typeface="Calibri"/>
              </a:rPr>
              <a:t>Finally, the prediction results of each component are cumulatively reconstructed to obtain the final prediction results. </a:t>
            </a:r>
            <a:r>
              <a:rPr lang="en-US" sz="1600" u="sng" dirty="0">
                <a:highlight>
                  <a:srgbClr val="C0C0C0"/>
                </a:highlight>
                <a:latin typeface="Calibri"/>
                <a:cs typeface="Calibri"/>
              </a:rPr>
              <a:t>Through experimental comparison, the prediction accuracy of the proposed model (CEEMDAN-FCM-LSSVM-ABC) is better than that of CEEMDAN-LSSVM, EMD-LSSVM, LSSVM, and other models.</a:t>
            </a:r>
            <a:endParaRPr lang="en-IN" sz="1600" u="sng" dirty="0">
              <a:highlight>
                <a:srgbClr val="C0C0C0"/>
              </a:highlight>
              <a:latin typeface="Calibri"/>
              <a:cs typeface="Calibri"/>
            </a:endParaRPr>
          </a:p>
        </p:txBody>
      </p:sp>
      <p:sp>
        <p:nvSpPr>
          <p:cNvPr id="3" name="TextBox 2">
            <a:extLst>
              <a:ext uri="{FF2B5EF4-FFF2-40B4-BE49-F238E27FC236}">
                <a16:creationId xmlns:a16="http://schemas.microsoft.com/office/drawing/2014/main" id="{1A2F954C-C3D5-7C27-3284-27113FF6AC27}"/>
              </a:ext>
            </a:extLst>
          </p:cNvPr>
          <p:cNvSpPr txBox="1"/>
          <p:nvPr/>
        </p:nvSpPr>
        <p:spPr>
          <a:xfrm>
            <a:off x="381898" y="2370338"/>
            <a:ext cx="3595298" cy="307777"/>
          </a:xfrm>
          <a:prstGeom prst="rect">
            <a:avLst/>
          </a:prstGeom>
          <a:noFill/>
        </p:spPr>
        <p:txBody>
          <a:bodyPr wrap="square" rtlCol="0">
            <a:spAutoFit/>
          </a:bodyPr>
          <a:lstStyle/>
          <a:p>
            <a:r>
              <a:rPr lang="en-US" dirty="0"/>
              <a:t>PUBLICATION YEAR: 2022</a:t>
            </a:r>
            <a:endParaRPr lang="en-IN" dirty="0"/>
          </a:p>
        </p:txBody>
      </p:sp>
    </p:spTree>
    <p:extLst>
      <p:ext uri="{BB962C8B-B14F-4D97-AF65-F5344CB8AC3E}">
        <p14:creationId xmlns:p14="http://schemas.microsoft.com/office/powerpoint/2010/main" val="98508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 name="Google Shape;134;p3"/>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Literature survey and study</a:t>
            </a:r>
            <a:endParaRPr sz="3200" b="1">
              <a:solidFill>
                <a:schemeClr val="dk1"/>
              </a:solidFill>
              <a:latin typeface="Arial"/>
              <a:ea typeface="Arial"/>
              <a:cs typeface="Arial"/>
              <a:sym typeface="Arial"/>
            </a:endParaRPr>
          </a:p>
        </p:txBody>
      </p:sp>
      <p:sp>
        <p:nvSpPr>
          <p:cNvPr id="135" name="Google Shape;135;p3"/>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36" name="Google Shape;136;p3"/>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2" name="Date Placeholder 1"/>
          <p:cNvSpPr>
            <a:spLocks noGrp="1"/>
          </p:cNvSpPr>
          <p:nvPr>
            <p:ph type="dt" idx="10"/>
          </p:nvPr>
        </p:nvSpPr>
        <p:spPr/>
        <p:txBody>
          <a:bodyPr/>
          <a:lstStyle/>
          <a:p>
            <a:fld id="{63603BF3-8A39-467E-9CF9-8C02E7C61A98}" type="datetime3">
              <a:rPr lang="en-US" smtClean="0"/>
              <a:t>8 November 2022</a:t>
            </a:fld>
            <a:endParaRPr lang="en-US"/>
          </a:p>
        </p:txBody>
      </p:sp>
      <p:sp>
        <p:nvSpPr>
          <p:cNvPr id="3" name="Google Shape;137;p3">
            <a:extLst>
              <a:ext uri="{FF2B5EF4-FFF2-40B4-BE49-F238E27FC236}">
                <a16:creationId xmlns:a16="http://schemas.microsoft.com/office/drawing/2014/main" id="{D7DEE8D1-67AB-2121-866F-923E27550B85}"/>
              </a:ext>
            </a:extLst>
          </p:cNvPr>
          <p:cNvSpPr txBox="1"/>
          <p:nvPr/>
        </p:nvSpPr>
        <p:spPr>
          <a:xfrm>
            <a:off x="0" y="668236"/>
            <a:ext cx="12191999" cy="2092840"/>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US" sz="2000" b="1" u="sng" dirty="0">
                <a:solidFill>
                  <a:srgbClr val="0E4094"/>
                </a:solidFill>
                <a:latin typeface="Calibri"/>
                <a:ea typeface="Calibri"/>
                <a:cs typeface="Calibri"/>
                <a:sym typeface="Calibri"/>
              </a:rPr>
              <a:t>Major Observations / Conclusions: </a:t>
            </a:r>
          </a:p>
          <a:p>
            <a:pPr marL="0" marR="0" lvl="0" indent="0" algn="just" rtl="0">
              <a:spcBef>
                <a:spcPts val="0"/>
              </a:spcBef>
              <a:spcAft>
                <a:spcPts val="0"/>
              </a:spcAft>
              <a:buNone/>
            </a:pPr>
            <a:r>
              <a:rPr lang="en-US" sz="2000" dirty="0">
                <a:solidFill>
                  <a:srgbClr val="0E4094"/>
                </a:solidFill>
                <a:latin typeface="Calibri"/>
                <a:ea typeface="Calibri"/>
                <a:cs typeface="Calibri"/>
                <a:sym typeface="Calibri"/>
              </a:rPr>
              <a:t>      (provide details about your findings, experimental opinion – Use separate slide if necessary)</a:t>
            </a:r>
          </a:p>
          <a:p>
            <a:pPr marL="285750" indent="-285750" algn="just">
              <a:spcBef>
                <a:spcPts val="600"/>
              </a:spcBef>
              <a:buFont typeface="Wingdings" panose="05000000000000000000" pitchFamily="2" charset="2"/>
              <a:buChar char="q"/>
            </a:pPr>
            <a:r>
              <a:rPr lang="en-US" sz="2000" dirty="0">
                <a:solidFill>
                  <a:schemeClr val="dk1"/>
                </a:solidFill>
                <a:latin typeface="Calibri"/>
                <a:ea typeface="Calibri"/>
                <a:cs typeface="Calibri"/>
                <a:sym typeface="Calibri"/>
              </a:rPr>
              <a:t>Richard </a:t>
            </a:r>
            <a:r>
              <a:rPr lang="en-US" sz="2000" dirty="0" err="1">
                <a:solidFill>
                  <a:schemeClr val="dk1"/>
                </a:solidFill>
                <a:latin typeface="Calibri"/>
                <a:ea typeface="Calibri"/>
                <a:cs typeface="Calibri"/>
                <a:sym typeface="Calibri"/>
              </a:rPr>
              <a:t>Etengu</a:t>
            </a:r>
            <a:r>
              <a:rPr lang="en-US" sz="2000" dirty="0">
                <a:solidFill>
                  <a:schemeClr val="dk1"/>
                </a:solidFill>
                <a:latin typeface="Calibri"/>
                <a:ea typeface="Calibri"/>
                <a:cs typeface="Calibri"/>
                <a:sym typeface="Calibri"/>
              </a:rPr>
              <a:t>, Saw </a:t>
            </a:r>
            <a:r>
              <a:rPr lang="en-US" sz="2000" dirty="0" err="1">
                <a:solidFill>
                  <a:schemeClr val="dk1"/>
                </a:solidFill>
                <a:latin typeface="Calibri"/>
                <a:ea typeface="Calibri"/>
                <a:cs typeface="Calibri"/>
                <a:sym typeface="Calibri"/>
              </a:rPr>
              <a:t>ChinTan</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Teong</a:t>
            </a:r>
            <a:r>
              <a:rPr lang="en-US" sz="2000" dirty="0">
                <a:solidFill>
                  <a:schemeClr val="dk1"/>
                </a:solidFill>
                <a:latin typeface="Calibri"/>
                <a:ea typeface="Calibri"/>
                <a:cs typeface="Calibri"/>
                <a:sym typeface="Calibri"/>
              </a:rPr>
              <a:t> Che </a:t>
            </a:r>
            <a:r>
              <a:rPr lang="en-US" sz="2000" dirty="0" err="1">
                <a:solidFill>
                  <a:schemeClr val="dk1"/>
                </a:solidFill>
                <a:latin typeface="Calibri"/>
                <a:ea typeface="Calibri"/>
                <a:cs typeface="Calibri"/>
                <a:sym typeface="Calibri"/>
              </a:rPr>
              <a:t>Chuah</a:t>
            </a:r>
            <a:r>
              <a:rPr lang="en-US" sz="2000" dirty="0">
                <a:solidFill>
                  <a:schemeClr val="dk1"/>
                </a:solidFill>
                <a:latin typeface="Calibri"/>
                <a:ea typeface="Calibri"/>
                <a:cs typeface="Calibri"/>
                <a:sym typeface="Calibri"/>
              </a:rPr>
              <a:t>, Jaime Galan-Jimenez, “</a:t>
            </a:r>
            <a:r>
              <a:rPr lang="en-US" sz="2000" dirty="0">
                <a:solidFill>
                  <a:srgbClr val="FF0000"/>
                </a:solidFill>
                <a:latin typeface="Calibri"/>
                <a:ea typeface="Calibri"/>
                <a:cs typeface="Calibri"/>
                <a:sym typeface="Calibri"/>
              </a:rPr>
              <a:t>Deep Learning-Assisted Traffic Prediction in Hybrid SDN/OSPF Backbone Networks</a:t>
            </a:r>
            <a:r>
              <a:rPr lang="en-US" sz="2000" dirty="0">
                <a:solidFill>
                  <a:schemeClr val="dk1"/>
                </a:solidFill>
                <a:latin typeface="Calibri"/>
                <a:ea typeface="Calibri"/>
                <a:cs typeface="Calibri"/>
                <a:sym typeface="Calibri"/>
              </a:rPr>
              <a:t>”, NOMS </a:t>
            </a:r>
            <a:r>
              <a:rPr lang="en-US" sz="2000" dirty="0">
                <a:solidFill>
                  <a:srgbClr val="FF0000"/>
                </a:solidFill>
                <a:latin typeface="Calibri"/>
                <a:ea typeface="Calibri"/>
                <a:cs typeface="Calibri"/>
                <a:sym typeface="Calibri"/>
              </a:rPr>
              <a:t>2022</a:t>
            </a:r>
            <a:r>
              <a:rPr lang="en-US" sz="2000" dirty="0">
                <a:solidFill>
                  <a:schemeClr val="dk1"/>
                </a:solidFill>
                <a:latin typeface="Calibri"/>
                <a:ea typeface="Calibri"/>
                <a:cs typeface="Calibri"/>
                <a:sym typeface="Calibri"/>
              </a:rPr>
              <a:t>-2022 IEEE/IFIP Network Operations and Management Symposium, ISBN: 978-1-6654-0601-7, (</a:t>
            </a:r>
            <a:r>
              <a:rPr lang="en-US" sz="2000" dirty="0">
                <a:solidFill>
                  <a:schemeClr val="dk1"/>
                </a:solidFill>
                <a:latin typeface="Calibri"/>
                <a:ea typeface="Calibri"/>
                <a:cs typeface="Calibri"/>
                <a:sym typeface="Calibri"/>
                <a:hlinkClick r:id="rId4"/>
              </a:rPr>
              <a:t>http://surl.li/dmgdu</a:t>
            </a:r>
            <a:r>
              <a:rPr lang="en-US" sz="2000" dirty="0">
                <a:solidFill>
                  <a:schemeClr val="dk1"/>
                </a:solidFill>
                <a:latin typeface="Calibri"/>
                <a:ea typeface="Calibri"/>
                <a:cs typeface="Calibri"/>
                <a:sym typeface="Calibri"/>
              </a:rPr>
              <a:t> )</a:t>
            </a:r>
          </a:p>
          <a:p>
            <a:pPr algn="just">
              <a:spcBef>
                <a:spcPts val="600"/>
              </a:spcBef>
            </a:pPr>
            <a:endParaRPr lang="en-US" sz="2000" dirty="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5B8A47A8-EE45-9EEC-07B3-04DBC21E3B6F}"/>
              </a:ext>
            </a:extLst>
          </p:cNvPr>
          <p:cNvSpPr txBox="1"/>
          <p:nvPr/>
        </p:nvSpPr>
        <p:spPr>
          <a:xfrm>
            <a:off x="816077" y="3080751"/>
            <a:ext cx="11375923"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spcBef>
                <a:spcPts val="600"/>
              </a:spcBef>
            </a:pPr>
            <a:r>
              <a:rPr lang="en-US" sz="1600" dirty="0">
                <a:latin typeface="Calibri"/>
                <a:cs typeface="Calibri"/>
              </a:rPr>
              <a:t>The paper’s gist:</a:t>
            </a:r>
          </a:p>
          <a:p>
            <a:pPr marL="342900" indent="-342900" algn="just">
              <a:spcBef>
                <a:spcPts val="600"/>
              </a:spcBef>
              <a:buAutoNum type="arabicParenBoth"/>
            </a:pPr>
            <a:r>
              <a:rPr lang="en-US" sz="1600" dirty="0">
                <a:latin typeface="Calibri"/>
                <a:cs typeface="Calibri"/>
              </a:rPr>
              <a:t>Owing to the linear nature of network design, generally typified by manual control plane forwarding design, current frameworks are incapable of performing accurate traffic prediction over datasets in modern non-recurrent large-sized networks. </a:t>
            </a:r>
          </a:p>
          <a:p>
            <a:pPr marL="342900" indent="-342900" algn="just">
              <a:spcBef>
                <a:spcPts val="600"/>
              </a:spcBef>
              <a:buAutoNum type="arabicParenBoth"/>
            </a:pPr>
            <a:r>
              <a:rPr lang="en-US" sz="1600" dirty="0">
                <a:latin typeface="Calibri"/>
                <a:cs typeface="Calibri"/>
              </a:rPr>
              <a:t>To address this issue, </a:t>
            </a:r>
            <a:r>
              <a:rPr lang="en-US" sz="1600" dirty="0">
                <a:solidFill>
                  <a:srgbClr val="FF0000"/>
                </a:solidFill>
                <a:latin typeface="Calibri"/>
                <a:cs typeface="Calibri"/>
              </a:rPr>
              <a:t>deep learning (DL) methods have recently been proposed as a possible solution</a:t>
            </a:r>
            <a:r>
              <a:rPr lang="en-US" sz="1600" dirty="0">
                <a:latin typeface="Calibri"/>
                <a:cs typeface="Calibri"/>
              </a:rPr>
              <a:t>. But, deciding the most appropriate DL models to be employed for accurate TM prediction is still a challenge. </a:t>
            </a:r>
          </a:p>
          <a:p>
            <a:pPr marL="342900" indent="-342900" algn="just">
              <a:spcBef>
                <a:spcPts val="600"/>
              </a:spcBef>
              <a:buAutoNum type="arabicParenBoth"/>
            </a:pPr>
            <a:r>
              <a:rPr lang="en-US" sz="1600" u="sng" dirty="0">
                <a:latin typeface="Calibri"/>
                <a:cs typeface="Calibri"/>
              </a:rPr>
              <a:t>This paper proposes an improved DL framework that utilizes different dimensionality feature reduction techniques </a:t>
            </a:r>
            <a:r>
              <a:rPr lang="en-US" sz="1600" dirty="0">
                <a:latin typeface="Calibri"/>
                <a:cs typeface="Calibri"/>
              </a:rPr>
              <a:t>to perform short-term TM prediction in SDN networks. </a:t>
            </a:r>
          </a:p>
          <a:p>
            <a:pPr marL="342900" indent="-342900" algn="just">
              <a:spcBef>
                <a:spcPts val="600"/>
              </a:spcBef>
              <a:buAutoNum type="arabicParenBoth"/>
            </a:pPr>
            <a:r>
              <a:rPr lang="en-US" sz="1600" dirty="0">
                <a:latin typeface="Calibri"/>
                <a:cs typeface="Calibri"/>
              </a:rPr>
              <a:t>The two dimensionality reduction techniques required to perform feature reduction for the DL model are </a:t>
            </a:r>
            <a:r>
              <a:rPr lang="en-US" sz="1600" dirty="0">
                <a:solidFill>
                  <a:srgbClr val="FF0000"/>
                </a:solidFill>
                <a:latin typeface="Calibri"/>
                <a:cs typeface="Calibri"/>
              </a:rPr>
              <a:t>correlation component analysis (CCA) and principal component analysis (PCA). </a:t>
            </a:r>
            <a:r>
              <a:rPr lang="en-US" sz="1600" dirty="0">
                <a:highlight>
                  <a:srgbClr val="C0C0C0"/>
                </a:highlight>
                <a:latin typeface="Calibri"/>
                <a:cs typeface="Calibri"/>
              </a:rPr>
              <a:t>Investigational results show that the proposed method can achieve more accurate forecast of link traffic in comparison to the traditional baseline machine learning frameworks.</a:t>
            </a:r>
            <a:endParaRPr lang="en-IN" sz="1600" dirty="0">
              <a:highlight>
                <a:srgbClr val="C0C0C0"/>
              </a:highlight>
              <a:latin typeface="Calibri"/>
              <a:cs typeface="Calibri"/>
            </a:endParaRPr>
          </a:p>
        </p:txBody>
      </p:sp>
      <p:sp>
        <p:nvSpPr>
          <p:cNvPr id="4" name="TextBox 3">
            <a:extLst>
              <a:ext uri="{FF2B5EF4-FFF2-40B4-BE49-F238E27FC236}">
                <a16:creationId xmlns:a16="http://schemas.microsoft.com/office/drawing/2014/main" id="{68E2BDD1-C239-6619-597F-FD2A188056AF}"/>
              </a:ext>
            </a:extLst>
          </p:cNvPr>
          <p:cNvSpPr txBox="1"/>
          <p:nvPr/>
        </p:nvSpPr>
        <p:spPr>
          <a:xfrm>
            <a:off x="381898" y="2370338"/>
            <a:ext cx="3595298" cy="307777"/>
          </a:xfrm>
          <a:prstGeom prst="rect">
            <a:avLst/>
          </a:prstGeom>
          <a:noFill/>
        </p:spPr>
        <p:txBody>
          <a:bodyPr wrap="square" rtlCol="0">
            <a:spAutoFit/>
          </a:bodyPr>
          <a:lstStyle/>
          <a:p>
            <a:r>
              <a:rPr lang="en-US" dirty="0"/>
              <a:t>PUBLICATION YEAR: 2022</a:t>
            </a:r>
            <a:endParaRPr lang="en-IN" dirty="0"/>
          </a:p>
        </p:txBody>
      </p:sp>
    </p:spTree>
    <p:extLst>
      <p:ext uri="{BB962C8B-B14F-4D97-AF65-F5344CB8AC3E}">
        <p14:creationId xmlns:p14="http://schemas.microsoft.com/office/powerpoint/2010/main" val="268718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 name="Google Shape;135;p3"/>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36" name="Google Shape;136;p3"/>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137" name="Google Shape;137;p3"/>
          <p:cNvSpPr txBox="1"/>
          <p:nvPr/>
        </p:nvSpPr>
        <p:spPr>
          <a:xfrm>
            <a:off x="1" y="579955"/>
            <a:ext cx="12191999" cy="2169784"/>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US" sz="2000" b="1" u="sng" dirty="0">
                <a:solidFill>
                  <a:srgbClr val="0E4094"/>
                </a:solidFill>
                <a:latin typeface="Calibri"/>
                <a:ea typeface="Calibri"/>
                <a:cs typeface="Calibri"/>
                <a:sym typeface="Calibri"/>
              </a:rPr>
              <a:t>Major Observations / Conclusions: </a:t>
            </a:r>
          </a:p>
          <a:p>
            <a:pPr marL="0" marR="0" lvl="0" indent="0" algn="just" rtl="0">
              <a:spcBef>
                <a:spcPts val="0"/>
              </a:spcBef>
              <a:spcAft>
                <a:spcPts val="0"/>
              </a:spcAft>
              <a:buNone/>
            </a:pPr>
            <a:r>
              <a:rPr lang="en-US" sz="2000" dirty="0">
                <a:solidFill>
                  <a:srgbClr val="0E4094"/>
                </a:solidFill>
                <a:latin typeface="Calibri"/>
                <a:ea typeface="Calibri"/>
                <a:cs typeface="Calibri"/>
                <a:sym typeface="Calibri"/>
              </a:rPr>
              <a:t>      (provide details about your findings, experimental opinion – Use separate slide if necessary)</a:t>
            </a:r>
          </a:p>
          <a:p>
            <a:pPr marL="285750" indent="-285750" algn="just">
              <a:spcBef>
                <a:spcPts val="600"/>
              </a:spcBef>
              <a:buFont typeface="Wingdings" panose="05000000000000000000" pitchFamily="2" charset="2"/>
              <a:buChar char="q"/>
            </a:pPr>
            <a:r>
              <a:rPr lang="en-US" sz="2000" dirty="0">
                <a:solidFill>
                  <a:schemeClr val="dk1"/>
                </a:solidFill>
                <a:latin typeface="Calibri"/>
                <a:ea typeface="Calibri"/>
                <a:cs typeface="Calibri"/>
                <a:sym typeface="Calibri"/>
              </a:rPr>
              <a:t>Abdullah Baz, “</a:t>
            </a:r>
            <a:r>
              <a:rPr lang="en-US" sz="2000" dirty="0">
                <a:solidFill>
                  <a:srgbClr val="FF0000"/>
                </a:solidFill>
                <a:latin typeface="Calibri"/>
                <a:ea typeface="Calibri"/>
                <a:cs typeface="Calibri"/>
                <a:sym typeface="Calibri"/>
              </a:rPr>
              <a:t>Bayesian Machine Learning Algorithm for Flow Prediction in SDN Switches</a:t>
            </a:r>
            <a:r>
              <a:rPr lang="en-US" sz="2000" dirty="0">
                <a:solidFill>
                  <a:schemeClr val="dk1"/>
                </a:solidFill>
                <a:latin typeface="Calibri"/>
                <a:ea typeface="Calibri"/>
                <a:cs typeface="Calibri"/>
                <a:sym typeface="Calibri"/>
              </a:rPr>
              <a:t>” </a:t>
            </a:r>
            <a:r>
              <a:rPr lang="en-US" sz="2000" dirty="0">
                <a:solidFill>
                  <a:srgbClr val="FF0000"/>
                </a:solidFill>
                <a:latin typeface="Calibri"/>
                <a:ea typeface="Calibri"/>
                <a:cs typeface="Calibri"/>
                <a:sym typeface="Calibri"/>
              </a:rPr>
              <a:t>2018</a:t>
            </a:r>
            <a:r>
              <a:rPr lang="en-US" sz="2000" dirty="0">
                <a:solidFill>
                  <a:schemeClr val="dk1"/>
                </a:solidFill>
                <a:latin typeface="Calibri"/>
                <a:ea typeface="Calibri"/>
                <a:cs typeface="Calibri"/>
                <a:sym typeface="Calibri"/>
              </a:rPr>
              <a:t> 1st International Conference on Computer Applications &amp; Information Security (ICCAIS): ISBN: 978-1-5386-4427-0</a:t>
            </a:r>
          </a:p>
          <a:p>
            <a:pPr algn="just">
              <a:spcBef>
                <a:spcPts val="600"/>
              </a:spcBef>
            </a:pPr>
            <a:r>
              <a:rPr lang="en-US" sz="2000" dirty="0">
                <a:solidFill>
                  <a:schemeClr val="dk1"/>
                </a:solidFill>
                <a:latin typeface="Calibri"/>
                <a:ea typeface="Calibri"/>
                <a:cs typeface="Calibri"/>
                <a:sym typeface="Calibri"/>
              </a:rPr>
              <a:t>     (</a:t>
            </a:r>
            <a:r>
              <a:rPr lang="en-US" sz="2000" dirty="0">
                <a:solidFill>
                  <a:schemeClr val="dk1"/>
                </a:solidFill>
                <a:latin typeface="Calibri"/>
                <a:ea typeface="Calibri"/>
                <a:cs typeface="Calibri"/>
                <a:sym typeface="Calibri"/>
                <a:hlinkClick r:id="rId4"/>
              </a:rPr>
              <a:t>http://surl.li/dmgfa</a:t>
            </a:r>
            <a:r>
              <a:rPr lang="en-US" sz="2000" dirty="0">
                <a:solidFill>
                  <a:schemeClr val="dk1"/>
                </a:solidFill>
                <a:latin typeface="Calibri"/>
                <a:ea typeface="Calibri"/>
                <a:cs typeface="Calibri"/>
                <a:sym typeface="Calibri"/>
              </a:rPr>
              <a:t>)</a:t>
            </a:r>
          </a:p>
          <a:p>
            <a:pPr algn="just">
              <a:spcBef>
                <a:spcPts val="600"/>
              </a:spcBef>
            </a:pPr>
            <a:endParaRPr lang="en-US" sz="2000" dirty="0">
              <a:solidFill>
                <a:schemeClr val="dk1"/>
              </a:solidFill>
              <a:latin typeface="Calibri"/>
              <a:ea typeface="Calibri"/>
              <a:cs typeface="Calibri"/>
              <a:sym typeface="Calibri"/>
            </a:endParaRPr>
          </a:p>
        </p:txBody>
      </p:sp>
      <p:sp>
        <p:nvSpPr>
          <p:cNvPr id="2" name="Date Placeholder 1"/>
          <p:cNvSpPr>
            <a:spLocks noGrp="1"/>
          </p:cNvSpPr>
          <p:nvPr>
            <p:ph type="dt" idx="10"/>
          </p:nvPr>
        </p:nvSpPr>
        <p:spPr/>
        <p:txBody>
          <a:bodyPr/>
          <a:lstStyle/>
          <a:p>
            <a:fld id="{63603BF3-8A39-467E-9CF9-8C02E7C61A98}" type="datetime3">
              <a:rPr lang="en-US" smtClean="0"/>
              <a:t>8 November 2022</a:t>
            </a:fld>
            <a:endParaRPr lang="en-US"/>
          </a:p>
        </p:txBody>
      </p:sp>
      <p:sp>
        <p:nvSpPr>
          <p:cNvPr id="3" name="TextBox 2">
            <a:extLst>
              <a:ext uri="{FF2B5EF4-FFF2-40B4-BE49-F238E27FC236}">
                <a16:creationId xmlns:a16="http://schemas.microsoft.com/office/drawing/2014/main" id="{B3C3C6AA-5DAC-84D3-11C7-0D29D5A7C6E4}"/>
              </a:ext>
            </a:extLst>
          </p:cNvPr>
          <p:cNvSpPr txBox="1"/>
          <p:nvPr/>
        </p:nvSpPr>
        <p:spPr>
          <a:xfrm>
            <a:off x="658761" y="2914135"/>
            <a:ext cx="11375923" cy="261610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spcBef>
                <a:spcPts val="600"/>
              </a:spcBef>
            </a:pPr>
            <a:r>
              <a:rPr lang="en-US" sz="1600" dirty="0">
                <a:latin typeface="Calibri"/>
                <a:cs typeface="Calibri"/>
              </a:rPr>
              <a:t>The paper’s gist:</a:t>
            </a:r>
          </a:p>
          <a:p>
            <a:pPr marL="342900" indent="-342900" algn="just">
              <a:spcBef>
                <a:spcPts val="600"/>
              </a:spcBef>
              <a:buFont typeface="Arial"/>
              <a:buAutoNum type="arabicParenBoth"/>
            </a:pPr>
            <a:r>
              <a:rPr lang="en-US" sz="1600" dirty="0">
                <a:latin typeface="Calibri"/>
                <a:cs typeface="Calibri"/>
              </a:rPr>
              <a:t>Segregation of data and control plans impose latency and overheads to SDN-based networks as a Networking Function Device (NFD aka Switch) needs to consult the controller how to handle each traffic. </a:t>
            </a:r>
          </a:p>
          <a:p>
            <a:pPr marL="342900" indent="-342900" algn="just">
              <a:spcBef>
                <a:spcPts val="600"/>
              </a:spcBef>
              <a:buFont typeface="Arial"/>
              <a:buAutoNum type="arabicParenBoth"/>
            </a:pPr>
            <a:r>
              <a:rPr lang="en-US" sz="1600" dirty="0">
                <a:latin typeface="Calibri"/>
                <a:cs typeface="Calibri"/>
              </a:rPr>
              <a:t>In order to overcome such shortcoming of SDN</a:t>
            </a:r>
            <a:r>
              <a:rPr lang="en-US" sz="1600" u="sng" dirty="0">
                <a:latin typeface="Calibri"/>
                <a:cs typeface="Calibri"/>
              </a:rPr>
              <a:t>, this paper makes use of the </a:t>
            </a:r>
            <a:r>
              <a:rPr lang="en-US" sz="1600" u="sng" dirty="0">
                <a:solidFill>
                  <a:srgbClr val="FF0000"/>
                </a:solidFill>
                <a:latin typeface="Calibri"/>
                <a:cs typeface="Calibri"/>
              </a:rPr>
              <a:t>Bayesian Machine Learning (BML) </a:t>
            </a:r>
            <a:r>
              <a:rPr lang="en-US" sz="1600" dirty="0">
                <a:latin typeface="Calibri"/>
                <a:cs typeface="Calibri"/>
              </a:rPr>
              <a:t>to allow switches to infer the underlying stochastic process by which controller classifies packets into flows. </a:t>
            </a:r>
          </a:p>
          <a:p>
            <a:pPr marL="342900" indent="-342900" algn="just">
              <a:spcBef>
                <a:spcPts val="600"/>
              </a:spcBef>
              <a:buFont typeface="Arial"/>
              <a:buAutoNum type="arabicParenBoth"/>
            </a:pPr>
            <a:r>
              <a:rPr lang="en-US" sz="1600" dirty="0">
                <a:latin typeface="Calibri"/>
                <a:cs typeface="Calibri"/>
              </a:rPr>
              <a:t>Based on this inference a switch can assign those packets whose flows are not given previously by the controller to the most appropriate flow. </a:t>
            </a:r>
          </a:p>
          <a:p>
            <a:pPr marL="342900" indent="-342900" algn="just">
              <a:spcBef>
                <a:spcPts val="600"/>
              </a:spcBef>
              <a:buFont typeface="Arial"/>
              <a:buAutoNum type="arabicParenBoth"/>
            </a:pPr>
            <a:r>
              <a:rPr lang="en-US" sz="1600" dirty="0">
                <a:highlight>
                  <a:srgbClr val="C0C0C0"/>
                </a:highlight>
                <a:latin typeface="Calibri"/>
                <a:cs typeface="Calibri"/>
              </a:rPr>
              <a:t>Extensive simulation conducted to assess the performance of the proposed algorithm highlights its advantages compared to the standard mechanism defined in the-state-of-the-art SDN implementation.</a:t>
            </a:r>
            <a:endParaRPr lang="en-IN" sz="1600" dirty="0">
              <a:highlight>
                <a:srgbClr val="C0C0C0"/>
              </a:highlight>
              <a:latin typeface="Calibri"/>
              <a:cs typeface="Calibri"/>
            </a:endParaRPr>
          </a:p>
        </p:txBody>
      </p:sp>
      <p:sp>
        <p:nvSpPr>
          <p:cNvPr id="5" name="Google Shape;134;p3">
            <a:extLst>
              <a:ext uri="{FF2B5EF4-FFF2-40B4-BE49-F238E27FC236}">
                <a16:creationId xmlns:a16="http://schemas.microsoft.com/office/drawing/2014/main" id="{04870D04-671E-B1F2-CDDA-24D36D9EA47F}"/>
              </a:ext>
            </a:extLst>
          </p:cNvPr>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Literature survey and study</a:t>
            </a:r>
            <a:endParaRPr sz="3200" b="1">
              <a:solidFill>
                <a:schemeClr val="dk1"/>
              </a:solidFill>
              <a:latin typeface="Arial"/>
              <a:ea typeface="Arial"/>
              <a:cs typeface="Arial"/>
              <a:sym typeface="Arial"/>
            </a:endParaRPr>
          </a:p>
        </p:txBody>
      </p:sp>
    </p:spTree>
    <p:extLst>
      <p:ext uri="{BB962C8B-B14F-4D97-AF65-F5344CB8AC3E}">
        <p14:creationId xmlns:p14="http://schemas.microsoft.com/office/powerpoint/2010/main" val="280567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 name="Google Shape;135;p3"/>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36" name="Google Shape;136;p3"/>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137" name="Google Shape;137;p3"/>
          <p:cNvSpPr txBox="1"/>
          <p:nvPr/>
        </p:nvSpPr>
        <p:spPr>
          <a:xfrm>
            <a:off x="1" y="579955"/>
            <a:ext cx="12191999" cy="2169784"/>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US" sz="2000" b="1" u="sng" dirty="0">
                <a:solidFill>
                  <a:srgbClr val="0E4094"/>
                </a:solidFill>
                <a:latin typeface="Calibri"/>
                <a:ea typeface="Calibri"/>
                <a:cs typeface="Calibri"/>
                <a:sym typeface="Calibri"/>
              </a:rPr>
              <a:t>Major Observations / Conclusions: </a:t>
            </a:r>
          </a:p>
          <a:p>
            <a:pPr marL="0" marR="0" lvl="0" indent="0" algn="just" rtl="0">
              <a:spcBef>
                <a:spcPts val="0"/>
              </a:spcBef>
              <a:spcAft>
                <a:spcPts val="0"/>
              </a:spcAft>
              <a:buNone/>
            </a:pPr>
            <a:r>
              <a:rPr lang="en-US" sz="2000" dirty="0">
                <a:solidFill>
                  <a:srgbClr val="0E4094"/>
                </a:solidFill>
                <a:latin typeface="Calibri"/>
                <a:ea typeface="Calibri"/>
                <a:cs typeface="Calibri"/>
                <a:sym typeface="Calibri"/>
              </a:rPr>
              <a:t>      (provide details about your findings, experimental opinion – Use separate slide if necessary)</a:t>
            </a:r>
          </a:p>
          <a:p>
            <a:pPr marL="285750" indent="-285750" algn="just">
              <a:spcBef>
                <a:spcPts val="600"/>
              </a:spcBef>
              <a:buFont typeface="Wingdings" panose="05000000000000000000" pitchFamily="2" charset="2"/>
              <a:buChar char="q"/>
            </a:pPr>
            <a:r>
              <a:rPr lang="en-US" sz="2000" dirty="0">
                <a:solidFill>
                  <a:schemeClr val="dk1"/>
                </a:solidFill>
                <a:latin typeface="Calibri"/>
                <a:ea typeface="Calibri"/>
                <a:cs typeface="Calibri"/>
                <a:sym typeface="Calibri"/>
              </a:rPr>
              <a:t>L. Huang, Y. Wang, M. Ye, H. </a:t>
            </a:r>
            <a:r>
              <a:rPr lang="en-US" sz="2000" dirty="0" err="1">
                <a:solidFill>
                  <a:schemeClr val="dk1"/>
                </a:solidFill>
                <a:latin typeface="Calibri"/>
                <a:ea typeface="Calibri"/>
                <a:cs typeface="Calibri"/>
                <a:sym typeface="Calibri"/>
              </a:rPr>
              <a:t>Qiu</a:t>
            </a:r>
            <a:r>
              <a:rPr lang="en-US" sz="2000" dirty="0">
                <a:solidFill>
                  <a:schemeClr val="dk1"/>
                </a:solidFill>
                <a:latin typeface="Calibri"/>
                <a:ea typeface="Calibri"/>
                <a:cs typeface="Calibri"/>
                <a:sym typeface="Calibri"/>
              </a:rPr>
              <a:t>, X. Deng, X. </a:t>
            </a:r>
            <a:r>
              <a:rPr lang="en-US" sz="2000" dirty="0" err="1">
                <a:solidFill>
                  <a:schemeClr val="dk1"/>
                </a:solidFill>
                <a:latin typeface="Calibri"/>
                <a:ea typeface="Calibri"/>
                <a:cs typeface="Calibri"/>
                <a:sym typeface="Calibri"/>
              </a:rPr>
              <a:t>Xue</a:t>
            </a:r>
            <a:r>
              <a:rPr lang="en-US" sz="2000" dirty="0">
                <a:solidFill>
                  <a:schemeClr val="dk1"/>
                </a:solidFill>
                <a:latin typeface="Calibri"/>
                <a:ea typeface="Calibri"/>
                <a:cs typeface="Calibri"/>
                <a:sym typeface="Calibri"/>
              </a:rPr>
              <a:t>, “</a:t>
            </a:r>
            <a:r>
              <a:rPr lang="en-US" sz="2000" dirty="0">
                <a:solidFill>
                  <a:srgbClr val="FF0000"/>
                </a:solidFill>
                <a:latin typeface="Calibri"/>
                <a:ea typeface="Calibri"/>
                <a:cs typeface="Calibri"/>
                <a:sym typeface="Calibri"/>
              </a:rPr>
              <a:t>Intelligent routing method based on Dueling DQN reinforcement learning and network traffic state prediction in SDN</a:t>
            </a:r>
            <a:r>
              <a:rPr lang="en-US" sz="2000" dirty="0">
                <a:solidFill>
                  <a:schemeClr val="dk1"/>
                </a:solidFill>
                <a:latin typeface="Calibri"/>
                <a:ea typeface="Calibri"/>
                <a:cs typeface="Calibri"/>
                <a:sym typeface="Calibri"/>
              </a:rPr>
              <a:t>”, In: Wireless Networks. (Wireless Networks, 2022), ISSN: 15728196, (</a:t>
            </a:r>
            <a:r>
              <a:rPr lang="en-US" sz="2000" dirty="0">
                <a:solidFill>
                  <a:schemeClr val="dk1"/>
                </a:solidFill>
                <a:latin typeface="Calibri"/>
                <a:ea typeface="Calibri"/>
                <a:cs typeface="Calibri"/>
                <a:sym typeface="Calibri"/>
                <a:hlinkClick r:id="rId4"/>
              </a:rPr>
              <a:t>https://rb.gy/n7qp1w</a:t>
            </a:r>
            <a:r>
              <a:rPr lang="en-US" sz="2000" dirty="0">
                <a:solidFill>
                  <a:schemeClr val="dk1"/>
                </a:solidFill>
                <a:latin typeface="Calibri"/>
                <a:ea typeface="Calibri"/>
                <a:cs typeface="Calibri"/>
                <a:sym typeface="Calibri"/>
              </a:rPr>
              <a:t>)</a:t>
            </a:r>
          </a:p>
          <a:p>
            <a:pPr algn="just">
              <a:spcBef>
                <a:spcPts val="600"/>
              </a:spcBef>
            </a:pPr>
            <a:endParaRPr lang="en-US" sz="2000" dirty="0">
              <a:solidFill>
                <a:schemeClr val="dk1"/>
              </a:solidFill>
              <a:latin typeface="Calibri"/>
              <a:ea typeface="Calibri"/>
              <a:cs typeface="Calibri"/>
              <a:sym typeface="Calibri"/>
            </a:endParaRPr>
          </a:p>
        </p:txBody>
      </p:sp>
      <p:sp>
        <p:nvSpPr>
          <p:cNvPr id="2" name="Date Placeholder 1"/>
          <p:cNvSpPr>
            <a:spLocks noGrp="1"/>
          </p:cNvSpPr>
          <p:nvPr>
            <p:ph type="dt" idx="10"/>
          </p:nvPr>
        </p:nvSpPr>
        <p:spPr/>
        <p:txBody>
          <a:bodyPr/>
          <a:lstStyle/>
          <a:p>
            <a:fld id="{63603BF3-8A39-467E-9CF9-8C02E7C61A98}" type="datetime3">
              <a:rPr lang="en-US" smtClean="0"/>
              <a:t>9 November 2022</a:t>
            </a:fld>
            <a:endParaRPr lang="en-US"/>
          </a:p>
        </p:txBody>
      </p:sp>
      <p:sp>
        <p:nvSpPr>
          <p:cNvPr id="3" name="TextBox 2">
            <a:extLst>
              <a:ext uri="{FF2B5EF4-FFF2-40B4-BE49-F238E27FC236}">
                <a16:creationId xmlns:a16="http://schemas.microsoft.com/office/drawing/2014/main" id="{B3C3C6AA-5DAC-84D3-11C7-0D29D5A7C6E4}"/>
              </a:ext>
            </a:extLst>
          </p:cNvPr>
          <p:cNvSpPr txBox="1"/>
          <p:nvPr/>
        </p:nvSpPr>
        <p:spPr>
          <a:xfrm>
            <a:off x="658761" y="2914135"/>
            <a:ext cx="11375923" cy="33547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spcBef>
                <a:spcPts val="600"/>
              </a:spcBef>
            </a:pPr>
            <a:r>
              <a:rPr lang="en-US" sz="1600" dirty="0">
                <a:latin typeface="Calibri"/>
                <a:cs typeface="Calibri"/>
              </a:rPr>
              <a:t>The paper’s gist:</a:t>
            </a:r>
          </a:p>
          <a:p>
            <a:pPr marL="342900" indent="-342900" algn="just">
              <a:spcBef>
                <a:spcPts val="600"/>
              </a:spcBef>
              <a:buFont typeface="Arial"/>
              <a:buAutoNum type="arabicParenBoth"/>
            </a:pPr>
            <a:r>
              <a:rPr lang="en-US" sz="1600" dirty="0">
                <a:latin typeface="Calibri"/>
                <a:cs typeface="Calibri"/>
              </a:rPr>
              <a:t> The traditional routing method makes use of limited information on the network links to make routing decisions, which makes it difficult to adapt to the dynamic and complex network and adjust the router’s forward strategy.</a:t>
            </a:r>
          </a:p>
          <a:p>
            <a:pPr marL="342900" indent="-342900" algn="just">
              <a:spcBef>
                <a:spcPts val="600"/>
              </a:spcBef>
              <a:buFont typeface="Arial"/>
              <a:buAutoNum type="arabicParenBoth"/>
            </a:pPr>
            <a:r>
              <a:rPr lang="en-US" sz="1600" dirty="0">
                <a:latin typeface="Calibri"/>
                <a:cs typeface="Calibri"/>
              </a:rPr>
              <a:t>To address these issues, </a:t>
            </a:r>
            <a:r>
              <a:rPr lang="en-US" sz="1600" u="sng" dirty="0">
                <a:latin typeface="Calibri"/>
                <a:cs typeface="Calibri"/>
              </a:rPr>
              <a:t>this paper proposes an intelligent routing method </a:t>
            </a:r>
            <a:r>
              <a:rPr lang="en-US" sz="1600" dirty="0">
                <a:latin typeface="Calibri"/>
                <a:cs typeface="Calibri"/>
              </a:rPr>
              <a:t>based on the Software Defined Network (SDN), </a:t>
            </a:r>
            <a:r>
              <a:rPr lang="en-US" sz="1600" dirty="0">
                <a:solidFill>
                  <a:srgbClr val="FF0000"/>
                </a:solidFill>
                <a:latin typeface="Calibri"/>
                <a:cs typeface="Calibri"/>
              </a:rPr>
              <a:t>Dueling DQN (a Deep Reinforcement Learning algorithm)</a:t>
            </a:r>
            <a:r>
              <a:rPr lang="en-US" sz="1600" dirty="0">
                <a:latin typeface="Calibri"/>
                <a:cs typeface="Calibri"/>
              </a:rPr>
              <a:t> and network traffic state prediction. </a:t>
            </a:r>
          </a:p>
          <a:p>
            <a:pPr marL="342900" indent="-342900" algn="just">
              <a:spcBef>
                <a:spcPts val="600"/>
              </a:spcBef>
              <a:buFont typeface="Arial"/>
              <a:buAutoNum type="arabicParenBoth"/>
            </a:pPr>
            <a:r>
              <a:rPr lang="en-US" sz="1600" dirty="0">
                <a:latin typeface="Calibri"/>
                <a:cs typeface="Calibri"/>
              </a:rPr>
              <a:t>First, the global network awareness information is obtained with the SDN network measurement mechanism, which is converted into a traffic matrix consisting of multiple network link status information such as bandwidth and delay, etc. Then, the optimal forwarding route under the current network state is generated by predicting the network traffic matrix and the Dueling DQN. </a:t>
            </a:r>
          </a:p>
          <a:p>
            <a:pPr marL="342900" indent="-342900" algn="just">
              <a:spcBef>
                <a:spcPts val="600"/>
              </a:spcBef>
              <a:buFont typeface="Arial"/>
              <a:buAutoNum type="arabicParenBoth"/>
            </a:pPr>
            <a:r>
              <a:rPr lang="en-US" sz="1600" dirty="0">
                <a:highlight>
                  <a:srgbClr val="C0C0C0"/>
                </a:highlight>
                <a:latin typeface="Calibri"/>
                <a:cs typeface="Calibri"/>
              </a:rPr>
              <a:t>The experimental results show that: (1) compared with the traditional Dijkstra and OSPF routing methods, the proposed method significantly improves the network throughput and effectively reduces the network delay and packet loss rate; (2) comparing with the reinforcement learning algorithms DDPG and PPO, the proposed approach achieves a faster convergence state, which improves the efficiency of network routing. </a:t>
            </a:r>
            <a:endParaRPr lang="en-IN" sz="1600" dirty="0">
              <a:highlight>
                <a:srgbClr val="C0C0C0"/>
              </a:highlight>
              <a:latin typeface="Calibri"/>
              <a:cs typeface="Calibri"/>
            </a:endParaRPr>
          </a:p>
        </p:txBody>
      </p:sp>
      <p:sp>
        <p:nvSpPr>
          <p:cNvPr id="5" name="Google Shape;134;p3">
            <a:extLst>
              <a:ext uri="{FF2B5EF4-FFF2-40B4-BE49-F238E27FC236}">
                <a16:creationId xmlns:a16="http://schemas.microsoft.com/office/drawing/2014/main" id="{04870D04-671E-B1F2-CDDA-24D36D9EA47F}"/>
              </a:ext>
            </a:extLst>
          </p:cNvPr>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Literature survey and study</a:t>
            </a:r>
            <a:endParaRPr sz="3200" b="1">
              <a:solidFill>
                <a:schemeClr val="dk1"/>
              </a:solidFill>
              <a:latin typeface="Arial"/>
              <a:ea typeface="Arial"/>
              <a:cs typeface="Arial"/>
              <a:sym typeface="Arial"/>
            </a:endParaRPr>
          </a:p>
        </p:txBody>
      </p:sp>
    </p:spTree>
    <p:extLst>
      <p:ext uri="{BB962C8B-B14F-4D97-AF65-F5344CB8AC3E}">
        <p14:creationId xmlns:p14="http://schemas.microsoft.com/office/powerpoint/2010/main" val="291433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 name="Google Shape;135;p3"/>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36" name="Google Shape;136;p3"/>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137" name="Google Shape;137;p3"/>
          <p:cNvSpPr txBox="1"/>
          <p:nvPr/>
        </p:nvSpPr>
        <p:spPr>
          <a:xfrm>
            <a:off x="1" y="579955"/>
            <a:ext cx="12191999" cy="1708120"/>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US" sz="2000" b="1" u="sng" dirty="0">
                <a:solidFill>
                  <a:srgbClr val="0E4094"/>
                </a:solidFill>
                <a:latin typeface="Calibri"/>
                <a:ea typeface="Calibri"/>
                <a:cs typeface="Calibri"/>
                <a:sym typeface="Calibri"/>
              </a:rPr>
              <a:t>Major Observations / Conclusions: </a:t>
            </a:r>
          </a:p>
          <a:p>
            <a:pPr marL="0" marR="0" lvl="0" indent="0" algn="just" rtl="0">
              <a:spcBef>
                <a:spcPts val="0"/>
              </a:spcBef>
              <a:spcAft>
                <a:spcPts val="0"/>
              </a:spcAft>
              <a:buNone/>
            </a:pPr>
            <a:r>
              <a:rPr lang="en-US" sz="2000" dirty="0">
                <a:solidFill>
                  <a:srgbClr val="0E4094"/>
                </a:solidFill>
                <a:latin typeface="Calibri"/>
                <a:ea typeface="Calibri"/>
                <a:cs typeface="Calibri"/>
                <a:sym typeface="Calibri"/>
              </a:rPr>
              <a:t>      (provide details about your findings, experimental opinion – Use separate slide if necessary)</a:t>
            </a:r>
          </a:p>
          <a:p>
            <a:pPr marL="285750" indent="-285750" algn="just">
              <a:spcBef>
                <a:spcPts val="600"/>
              </a:spcBef>
              <a:buFont typeface="Wingdings" panose="05000000000000000000" pitchFamily="2" charset="2"/>
              <a:buChar char="q"/>
            </a:pPr>
            <a:r>
              <a:rPr lang="en-US" sz="2000" dirty="0">
                <a:solidFill>
                  <a:schemeClr val="dk1"/>
                </a:solidFill>
                <a:latin typeface="Calibri"/>
                <a:ea typeface="Calibri"/>
                <a:cs typeface="Calibri"/>
                <a:sym typeface="Calibri"/>
              </a:rPr>
              <a:t>Sowmya </a:t>
            </a:r>
            <a:r>
              <a:rPr lang="en-US" sz="2000" dirty="0" err="1">
                <a:solidFill>
                  <a:schemeClr val="dk1"/>
                </a:solidFill>
                <a:latin typeface="Calibri"/>
                <a:ea typeface="Calibri"/>
                <a:cs typeface="Calibri"/>
                <a:sym typeface="Calibri"/>
              </a:rPr>
              <a:t>Sanagavarapu</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Sashank</a:t>
            </a:r>
            <a:r>
              <a:rPr lang="en-US" sz="2000" dirty="0">
                <a:solidFill>
                  <a:schemeClr val="dk1"/>
                </a:solidFill>
                <a:latin typeface="Calibri"/>
                <a:ea typeface="Calibri"/>
                <a:cs typeface="Calibri"/>
                <a:sym typeface="Calibri"/>
              </a:rPr>
              <a:t> Sridhar, “</a:t>
            </a:r>
            <a:r>
              <a:rPr lang="en-US" sz="2000" dirty="0" err="1">
                <a:solidFill>
                  <a:srgbClr val="FF0000"/>
                </a:solidFill>
                <a:latin typeface="Calibri"/>
                <a:ea typeface="Calibri"/>
                <a:cs typeface="Calibri"/>
                <a:sym typeface="Calibri"/>
              </a:rPr>
              <a:t>SDPredictNet</a:t>
            </a:r>
            <a:r>
              <a:rPr lang="en-US" sz="2000" dirty="0">
                <a:solidFill>
                  <a:srgbClr val="FF0000"/>
                </a:solidFill>
                <a:latin typeface="Calibri"/>
                <a:ea typeface="Calibri"/>
                <a:cs typeface="Calibri"/>
                <a:sym typeface="Calibri"/>
              </a:rPr>
              <a:t>-A Topology based SDN Neural Routing Framework with Traffic Prediction Analysis</a:t>
            </a:r>
            <a:r>
              <a:rPr lang="en-US" sz="2000" dirty="0">
                <a:solidFill>
                  <a:schemeClr val="dk1"/>
                </a:solidFill>
                <a:latin typeface="Calibri"/>
                <a:ea typeface="Calibri"/>
                <a:cs typeface="Calibri"/>
                <a:sym typeface="Calibri"/>
              </a:rPr>
              <a:t>”, Computing and Communication Workshop and Conference (CCWC), 2021 IEEE 11th Annual. :0264-0272 Jan, 2021, ISBN: 978-1-6654-1490-6, (</a:t>
            </a:r>
            <a:r>
              <a:rPr lang="en-US" sz="2000" dirty="0">
                <a:solidFill>
                  <a:schemeClr val="dk1"/>
                </a:solidFill>
                <a:latin typeface="Calibri"/>
                <a:ea typeface="Calibri"/>
                <a:cs typeface="Calibri"/>
                <a:sym typeface="Calibri"/>
                <a:hlinkClick r:id="rId4"/>
              </a:rPr>
              <a:t>https://rb.gy/tvfenr</a:t>
            </a:r>
            <a:r>
              <a:rPr lang="en-US" sz="2000" dirty="0">
                <a:solidFill>
                  <a:schemeClr val="dk1"/>
                </a:solidFill>
                <a:latin typeface="Calibri"/>
                <a:ea typeface="Calibri"/>
                <a:cs typeface="Calibri"/>
                <a:sym typeface="Calibri"/>
              </a:rPr>
              <a:t>)</a:t>
            </a:r>
          </a:p>
        </p:txBody>
      </p:sp>
      <p:sp>
        <p:nvSpPr>
          <p:cNvPr id="2" name="Date Placeholder 1"/>
          <p:cNvSpPr>
            <a:spLocks noGrp="1"/>
          </p:cNvSpPr>
          <p:nvPr>
            <p:ph type="dt" idx="10"/>
          </p:nvPr>
        </p:nvSpPr>
        <p:spPr/>
        <p:txBody>
          <a:bodyPr/>
          <a:lstStyle/>
          <a:p>
            <a:fld id="{63603BF3-8A39-467E-9CF9-8C02E7C61A98}" type="datetime3">
              <a:rPr lang="en-US" smtClean="0"/>
              <a:t>9 November 2022</a:t>
            </a:fld>
            <a:endParaRPr lang="en-US"/>
          </a:p>
        </p:txBody>
      </p:sp>
      <p:sp>
        <p:nvSpPr>
          <p:cNvPr id="3" name="TextBox 2">
            <a:extLst>
              <a:ext uri="{FF2B5EF4-FFF2-40B4-BE49-F238E27FC236}">
                <a16:creationId xmlns:a16="http://schemas.microsoft.com/office/drawing/2014/main" id="{B3C3C6AA-5DAC-84D3-11C7-0D29D5A7C6E4}"/>
              </a:ext>
            </a:extLst>
          </p:cNvPr>
          <p:cNvSpPr txBox="1"/>
          <p:nvPr/>
        </p:nvSpPr>
        <p:spPr>
          <a:xfrm>
            <a:off x="658761" y="2914135"/>
            <a:ext cx="11375923"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spcBef>
                <a:spcPts val="600"/>
              </a:spcBef>
            </a:pPr>
            <a:r>
              <a:rPr lang="en-US" sz="1600" dirty="0">
                <a:latin typeface="Calibri"/>
                <a:cs typeface="Calibri"/>
              </a:rPr>
              <a:t>The paper’s gist:</a:t>
            </a:r>
          </a:p>
          <a:p>
            <a:pPr marL="342900" indent="-342900" algn="just">
              <a:spcBef>
                <a:spcPts val="600"/>
              </a:spcBef>
              <a:buFont typeface="Arial"/>
              <a:buAutoNum type="arabicParenBoth"/>
            </a:pPr>
            <a:r>
              <a:rPr lang="en-US" sz="1600" dirty="0">
                <a:latin typeface="Calibri"/>
                <a:cs typeface="Calibri"/>
              </a:rPr>
              <a:t>The dynamic nature of traffic in these networks with multi-layer switches hinder the efficiency of SDN's performance in multi-cloud environments. </a:t>
            </a:r>
          </a:p>
          <a:p>
            <a:pPr marL="342900" indent="-342900" algn="just">
              <a:spcBef>
                <a:spcPts val="600"/>
              </a:spcBef>
              <a:buFont typeface="Arial"/>
              <a:buAutoNum type="arabicParenBoth"/>
            </a:pPr>
            <a:r>
              <a:rPr lang="en-US" sz="1600" u="sng" dirty="0">
                <a:latin typeface="Calibri"/>
                <a:cs typeface="Calibri"/>
              </a:rPr>
              <a:t>This paper proposes </a:t>
            </a:r>
            <a:r>
              <a:rPr lang="en-US" sz="1600" u="sng" dirty="0" err="1">
                <a:solidFill>
                  <a:srgbClr val="FF0000"/>
                </a:solidFill>
                <a:latin typeface="Calibri"/>
                <a:cs typeface="Calibri"/>
              </a:rPr>
              <a:t>SDPredictNet</a:t>
            </a:r>
            <a:r>
              <a:rPr lang="en-US" sz="1600" dirty="0">
                <a:solidFill>
                  <a:srgbClr val="FF0000"/>
                </a:solidFill>
                <a:latin typeface="Calibri"/>
                <a:cs typeface="Calibri"/>
              </a:rPr>
              <a:t>, a Recurrent Neural Network framework </a:t>
            </a:r>
            <a:r>
              <a:rPr lang="en-US" sz="1600" u="sng" dirty="0">
                <a:latin typeface="Calibri"/>
                <a:cs typeface="Calibri"/>
              </a:rPr>
              <a:t>deployed on the SDN Controller </a:t>
            </a:r>
            <a:r>
              <a:rPr lang="en-US" sz="1600" dirty="0">
                <a:latin typeface="Calibri"/>
                <a:cs typeface="Calibri"/>
              </a:rPr>
              <a:t>that can predict the traffic in the network and update flow tables of the higher layer switches to perform routing based on the perceived bottlenecks in the network. </a:t>
            </a:r>
          </a:p>
          <a:p>
            <a:pPr marL="342900" indent="-342900" algn="just">
              <a:spcBef>
                <a:spcPts val="600"/>
              </a:spcBef>
              <a:buFont typeface="Arial"/>
              <a:buAutoNum type="arabicParenBoth"/>
            </a:pPr>
            <a:r>
              <a:rPr lang="en-US" sz="1600" u="sng" dirty="0" err="1">
                <a:latin typeface="Calibri"/>
                <a:cs typeface="Calibri"/>
              </a:rPr>
              <a:t>SDPredictNet</a:t>
            </a:r>
            <a:r>
              <a:rPr lang="en-US" sz="1600" u="sng" dirty="0">
                <a:latin typeface="Calibri"/>
                <a:cs typeface="Calibri"/>
              </a:rPr>
              <a:t> uses a Sequence-to-Sequence model </a:t>
            </a:r>
            <a:r>
              <a:rPr lang="en-US" sz="1600" dirty="0">
                <a:latin typeface="Calibri"/>
                <a:cs typeface="Calibri"/>
              </a:rPr>
              <a:t>that trains on the network data congestion to forecast the traffic in the SDN which is then </a:t>
            </a:r>
            <a:r>
              <a:rPr lang="en-US" sz="1600" dirty="0">
                <a:solidFill>
                  <a:srgbClr val="C00000"/>
                </a:solidFill>
                <a:latin typeface="Calibri"/>
                <a:cs typeface="Calibri"/>
              </a:rPr>
              <a:t>modelled by an Artificial Neural Network </a:t>
            </a:r>
            <a:r>
              <a:rPr lang="en-US" sz="1600" u="sng" dirty="0">
                <a:latin typeface="Calibri"/>
                <a:cs typeface="Calibri"/>
              </a:rPr>
              <a:t>to predict the path of the packets. </a:t>
            </a:r>
          </a:p>
          <a:p>
            <a:pPr marL="342900" indent="-342900" algn="just">
              <a:spcBef>
                <a:spcPts val="600"/>
              </a:spcBef>
              <a:buFont typeface="Arial"/>
              <a:buAutoNum type="arabicParenBoth"/>
            </a:pPr>
            <a:r>
              <a:rPr lang="en-US" sz="1600" dirty="0" err="1">
                <a:highlight>
                  <a:srgbClr val="C0C0C0"/>
                </a:highlight>
                <a:latin typeface="Calibri"/>
                <a:cs typeface="Calibri"/>
              </a:rPr>
              <a:t>SDPredictNet</a:t>
            </a:r>
            <a:r>
              <a:rPr lang="en-US" sz="1600" dirty="0">
                <a:highlight>
                  <a:srgbClr val="C0C0C0"/>
                </a:highlight>
                <a:latin typeface="Calibri"/>
                <a:cs typeface="Calibri"/>
              </a:rPr>
              <a:t> has achieved a RMSE score of 0.07 and an accuracy of 99.88% for traffic estimation and subsequent path determination.</a:t>
            </a:r>
            <a:endParaRPr lang="en-IN" sz="1600" dirty="0">
              <a:highlight>
                <a:srgbClr val="C0C0C0"/>
              </a:highlight>
              <a:latin typeface="Calibri"/>
              <a:cs typeface="Calibri"/>
            </a:endParaRPr>
          </a:p>
        </p:txBody>
      </p:sp>
      <p:sp>
        <p:nvSpPr>
          <p:cNvPr id="5" name="Google Shape;134;p3">
            <a:extLst>
              <a:ext uri="{FF2B5EF4-FFF2-40B4-BE49-F238E27FC236}">
                <a16:creationId xmlns:a16="http://schemas.microsoft.com/office/drawing/2014/main" id="{04870D04-671E-B1F2-CDDA-24D36D9EA47F}"/>
              </a:ext>
            </a:extLst>
          </p:cNvPr>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Literature survey and study</a:t>
            </a:r>
            <a:endParaRPr sz="3200" b="1">
              <a:solidFill>
                <a:schemeClr val="dk1"/>
              </a:solidFill>
              <a:latin typeface="Arial"/>
              <a:ea typeface="Arial"/>
              <a:cs typeface="Arial"/>
              <a:sym typeface="Arial"/>
            </a:endParaRPr>
          </a:p>
        </p:txBody>
      </p:sp>
      <p:sp>
        <p:nvSpPr>
          <p:cNvPr id="4" name="TextBox 3">
            <a:extLst>
              <a:ext uri="{FF2B5EF4-FFF2-40B4-BE49-F238E27FC236}">
                <a16:creationId xmlns:a16="http://schemas.microsoft.com/office/drawing/2014/main" id="{CB343E09-D00D-8055-8B30-2AFB52378AAE}"/>
              </a:ext>
            </a:extLst>
          </p:cNvPr>
          <p:cNvSpPr txBox="1"/>
          <p:nvPr/>
        </p:nvSpPr>
        <p:spPr>
          <a:xfrm>
            <a:off x="8265111" y="6017796"/>
            <a:ext cx="2867487" cy="338554"/>
          </a:xfrm>
          <a:prstGeom prst="rect">
            <a:avLst/>
          </a:prstGeom>
          <a:noFill/>
        </p:spPr>
        <p:txBody>
          <a:bodyPr wrap="square" rtlCol="0">
            <a:spAutoFit/>
          </a:bodyPr>
          <a:lstStyle/>
          <a:p>
            <a:r>
              <a:rPr lang="en-IN" sz="1600" dirty="0">
                <a:solidFill>
                  <a:schemeClr val="dk1"/>
                </a:solidFill>
                <a:latin typeface="Calibri"/>
                <a:ea typeface="+mn-ea"/>
                <a:cs typeface="Calibri"/>
              </a:rPr>
              <a:t>root-mean-square error (RMSE) </a:t>
            </a:r>
          </a:p>
        </p:txBody>
      </p:sp>
    </p:spTree>
    <p:extLst>
      <p:ext uri="{BB962C8B-B14F-4D97-AF65-F5344CB8AC3E}">
        <p14:creationId xmlns:p14="http://schemas.microsoft.com/office/powerpoint/2010/main" val="188805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 name="Google Shape;135;p3"/>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36" name="Google Shape;136;p3"/>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137" name="Google Shape;137;p3"/>
          <p:cNvSpPr txBox="1"/>
          <p:nvPr/>
        </p:nvSpPr>
        <p:spPr>
          <a:xfrm>
            <a:off x="1" y="579955"/>
            <a:ext cx="12191999" cy="1708120"/>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US" sz="2000" b="1" u="sng" dirty="0">
                <a:solidFill>
                  <a:srgbClr val="0E4094"/>
                </a:solidFill>
                <a:latin typeface="Calibri"/>
                <a:ea typeface="Calibri"/>
                <a:cs typeface="Calibri"/>
                <a:sym typeface="Calibri"/>
              </a:rPr>
              <a:t>Major Observations / Conclusions: </a:t>
            </a:r>
          </a:p>
          <a:p>
            <a:pPr marL="0" marR="0" lvl="0" indent="0" algn="just" rtl="0">
              <a:spcBef>
                <a:spcPts val="0"/>
              </a:spcBef>
              <a:spcAft>
                <a:spcPts val="0"/>
              </a:spcAft>
              <a:buNone/>
            </a:pPr>
            <a:r>
              <a:rPr lang="en-US" sz="2000" dirty="0">
                <a:solidFill>
                  <a:srgbClr val="0E4094"/>
                </a:solidFill>
                <a:latin typeface="Calibri"/>
                <a:ea typeface="Calibri"/>
                <a:cs typeface="Calibri"/>
                <a:sym typeface="Calibri"/>
              </a:rPr>
              <a:t>      (provide details about your findings, experimental opinion – Use separate slide if necessary)</a:t>
            </a:r>
          </a:p>
          <a:p>
            <a:pPr marL="285750" indent="-285750" algn="just">
              <a:spcBef>
                <a:spcPts val="600"/>
              </a:spcBef>
              <a:buFont typeface="Wingdings" panose="05000000000000000000" pitchFamily="2" charset="2"/>
              <a:buChar char="q"/>
            </a:pPr>
            <a:r>
              <a:rPr lang="en-US" sz="2000" dirty="0">
                <a:solidFill>
                  <a:schemeClr val="dk1"/>
                </a:solidFill>
                <a:latin typeface="Calibri"/>
                <a:ea typeface="Calibri"/>
                <a:cs typeface="Calibri"/>
                <a:sym typeface="Calibri"/>
              </a:rPr>
              <a:t>A. </a:t>
            </a:r>
            <a:r>
              <a:rPr lang="en-US" sz="2000" dirty="0" err="1">
                <a:solidFill>
                  <a:schemeClr val="dk1"/>
                </a:solidFill>
                <a:latin typeface="Calibri"/>
                <a:ea typeface="Calibri"/>
                <a:cs typeface="Calibri"/>
                <a:sym typeface="Calibri"/>
              </a:rPr>
              <a:t>Azzouni</a:t>
            </a:r>
            <a:r>
              <a:rPr lang="en-US" sz="2000" dirty="0">
                <a:solidFill>
                  <a:schemeClr val="dk1"/>
                </a:solidFill>
                <a:latin typeface="Calibri"/>
                <a:ea typeface="Calibri"/>
                <a:cs typeface="Calibri"/>
                <a:sym typeface="Calibri"/>
              </a:rPr>
              <a:t>, G. </a:t>
            </a:r>
            <a:r>
              <a:rPr lang="en-US" sz="2000" dirty="0" err="1">
                <a:solidFill>
                  <a:schemeClr val="dk1"/>
                </a:solidFill>
                <a:latin typeface="Calibri"/>
                <a:ea typeface="Calibri"/>
                <a:cs typeface="Calibri"/>
                <a:sym typeface="Calibri"/>
              </a:rPr>
              <a:t>Pujolle</a:t>
            </a:r>
            <a:r>
              <a:rPr lang="en-US" sz="2000" dirty="0">
                <a:solidFill>
                  <a:schemeClr val="dk1"/>
                </a:solidFill>
                <a:latin typeface="Calibri"/>
                <a:ea typeface="Calibri"/>
                <a:cs typeface="Calibri"/>
                <a:sym typeface="Calibri"/>
              </a:rPr>
              <a:t>, “</a:t>
            </a:r>
            <a:r>
              <a:rPr lang="en-US" sz="2000" dirty="0" err="1">
                <a:solidFill>
                  <a:srgbClr val="FF0000"/>
                </a:solidFill>
                <a:latin typeface="Calibri"/>
                <a:ea typeface="Calibri"/>
                <a:cs typeface="Calibri"/>
                <a:sym typeface="Calibri"/>
              </a:rPr>
              <a:t>NeuTM</a:t>
            </a:r>
            <a:r>
              <a:rPr lang="en-US" sz="2000" dirty="0">
                <a:solidFill>
                  <a:srgbClr val="FF0000"/>
                </a:solidFill>
                <a:latin typeface="Calibri"/>
                <a:ea typeface="Calibri"/>
                <a:cs typeface="Calibri"/>
                <a:sym typeface="Calibri"/>
              </a:rPr>
              <a:t>: A neural network-based framework for traffic matrix prediction in SDN</a:t>
            </a:r>
            <a:r>
              <a:rPr lang="en-US" sz="2000" dirty="0">
                <a:solidFill>
                  <a:schemeClr val="dk1"/>
                </a:solidFill>
                <a:latin typeface="Calibri"/>
                <a:ea typeface="Calibri"/>
                <a:cs typeface="Calibri"/>
                <a:sym typeface="Calibri"/>
              </a:rPr>
              <a:t>”, In: IEEE/IFIP Network Operations and Management Symposium: Cognitive Management in a Cyber World, NOMS 6 July 2018, ISBN: 9781538634165, (</a:t>
            </a:r>
            <a:r>
              <a:rPr lang="en-US" sz="2000" dirty="0">
                <a:solidFill>
                  <a:schemeClr val="dk1"/>
                </a:solidFill>
                <a:latin typeface="Calibri"/>
                <a:ea typeface="Calibri"/>
                <a:cs typeface="Calibri"/>
                <a:sym typeface="Calibri"/>
                <a:hlinkClick r:id="rId4"/>
              </a:rPr>
              <a:t>https://rb.gy/hilhap</a:t>
            </a:r>
            <a:r>
              <a:rPr lang="en-US" sz="2000" dirty="0">
                <a:solidFill>
                  <a:schemeClr val="dk1"/>
                </a:solidFill>
                <a:latin typeface="Calibri"/>
                <a:ea typeface="Calibri"/>
                <a:cs typeface="Calibri"/>
                <a:sym typeface="Calibri"/>
              </a:rPr>
              <a:t>)</a:t>
            </a:r>
          </a:p>
        </p:txBody>
      </p:sp>
      <p:sp>
        <p:nvSpPr>
          <p:cNvPr id="2" name="Date Placeholder 1"/>
          <p:cNvSpPr>
            <a:spLocks noGrp="1"/>
          </p:cNvSpPr>
          <p:nvPr>
            <p:ph type="dt" idx="10"/>
          </p:nvPr>
        </p:nvSpPr>
        <p:spPr/>
        <p:txBody>
          <a:bodyPr/>
          <a:lstStyle/>
          <a:p>
            <a:fld id="{63603BF3-8A39-467E-9CF9-8C02E7C61A98}" type="datetime3">
              <a:rPr lang="en-US" smtClean="0"/>
              <a:t>9 November 2022</a:t>
            </a:fld>
            <a:endParaRPr lang="en-US"/>
          </a:p>
        </p:txBody>
      </p:sp>
      <p:sp>
        <p:nvSpPr>
          <p:cNvPr id="3" name="TextBox 2">
            <a:extLst>
              <a:ext uri="{FF2B5EF4-FFF2-40B4-BE49-F238E27FC236}">
                <a16:creationId xmlns:a16="http://schemas.microsoft.com/office/drawing/2014/main" id="{B3C3C6AA-5DAC-84D3-11C7-0D29D5A7C6E4}"/>
              </a:ext>
            </a:extLst>
          </p:cNvPr>
          <p:cNvSpPr txBox="1"/>
          <p:nvPr/>
        </p:nvSpPr>
        <p:spPr>
          <a:xfrm>
            <a:off x="658761" y="2914135"/>
            <a:ext cx="11375923" cy="32624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spcBef>
                <a:spcPts val="600"/>
              </a:spcBef>
            </a:pPr>
            <a:r>
              <a:rPr lang="en-US" sz="1600" dirty="0">
                <a:latin typeface="Calibri"/>
                <a:cs typeface="Calibri"/>
              </a:rPr>
              <a:t>The paper’s gist:</a:t>
            </a:r>
          </a:p>
          <a:p>
            <a:pPr marL="342900" indent="-342900" algn="just">
              <a:spcBef>
                <a:spcPts val="600"/>
              </a:spcBef>
              <a:buFont typeface="Arial"/>
              <a:buAutoNum type="arabicParenBoth"/>
            </a:pPr>
            <a:r>
              <a:rPr lang="en-US" sz="1600" u="sng" dirty="0">
                <a:latin typeface="Calibri"/>
                <a:cs typeface="Calibri"/>
              </a:rPr>
              <a:t>This paper presents </a:t>
            </a:r>
            <a:r>
              <a:rPr lang="en-US" sz="1600" u="sng" dirty="0" err="1">
                <a:latin typeface="Calibri"/>
                <a:cs typeface="Calibri"/>
              </a:rPr>
              <a:t>NeuTM</a:t>
            </a:r>
            <a:r>
              <a:rPr lang="en-US" sz="1600" u="sng" dirty="0">
                <a:latin typeface="Calibri"/>
                <a:cs typeface="Calibri"/>
              </a:rPr>
              <a:t>, a framework for network Traffic Matrix (TM) prediction </a:t>
            </a:r>
            <a:r>
              <a:rPr lang="en-US" sz="1600" dirty="0">
                <a:latin typeface="Calibri"/>
                <a:cs typeface="Calibri"/>
              </a:rPr>
              <a:t>based on </a:t>
            </a:r>
            <a:r>
              <a:rPr lang="en-US" sz="1600" dirty="0">
                <a:solidFill>
                  <a:srgbClr val="FF0000"/>
                </a:solidFill>
                <a:latin typeface="Calibri"/>
                <a:cs typeface="Calibri"/>
              </a:rPr>
              <a:t>Long Short-Term Memory Recurrent Neural Networks (LSTM RNNs)</a:t>
            </a:r>
            <a:r>
              <a:rPr lang="en-US" sz="1600" dirty="0">
                <a:latin typeface="Calibri"/>
                <a:cs typeface="Calibri"/>
              </a:rPr>
              <a:t>. </a:t>
            </a:r>
          </a:p>
          <a:p>
            <a:pPr marL="342900" indent="-342900" algn="just">
              <a:spcBef>
                <a:spcPts val="600"/>
              </a:spcBef>
              <a:buFont typeface="Arial"/>
              <a:buAutoNum type="arabicParenBoth"/>
            </a:pPr>
            <a:r>
              <a:rPr lang="en-US" sz="1600" dirty="0">
                <a:latin typeface="Calibri"/>
                <a:cs typeface="Calibri"/>
              </a:rPr>
              <a:t>TM prediction is defined as the problem of estimating future network traffic matrix from the previous and achieved network traffic data. It is widely used in network planning, resource management and network security. </a:t>
            </a:r>
          </a:p>
          <a:p>
            <a:pPr marL="342900" indent="-342900" algn="just">
              <a:spcBef>
                <a:spcPts val="600"/>
              </a:spcBef>
              <a:buFont typeface="Arial"/>
              <a:buAutoNum type="arabicParenBoth"/>
            </a:pPr>
            <a:r>
              <a:rPr lang="en-US" sz="1600" dirty="0">
                <a:latin typeface="Calibri"/>
                <a:cs typeface="Calibri"/>
              </a:rPr>
              <a:t>Long Short-Term Memory (LSTM) is a specific recurrent neural network (RNN) architecture that is well-suited to learn from data and classify or predict time series with time lags of unknown size. </a:t>
            </a:r>
          </a:p>
          <a:p>
            <a:pPr marL="342900" indent="-342900" algn="just">
              <a:spcBef>
                <a:spcPts val="600"/>
              </a:spcBef>
              <a:buFont typeface="Arial"/>
              <a:buAutoNum type="arabicParenBoth"/>
            </a:pPr>
            <a:r>
              <a:rPr lang="en-US" sz="1600" dirty="0">
                <a:latin typeface="Calibri"/>
                <a:cs typeface="Calibri"/>
              </a:rPr>
              <a:t>LSTMs have been shown to model long range dependencies more accurately than conventional RNNs. </a:t>
            </a:r>
          </a:p>
          <a:p>
            <a:pPr marL="342900" indent="-342900" algn="just">
              <a:spcBef>
                <a:spcPts val="600"/>
              </a:spcBef>
              <a:buFont typeface="Arial"/>
              <a:buAutoNum type="arabicParenBoth"/>
            </a:pPr>
            <a:r>
              <a:rPr lang="en-US" sz="1600" u="sng" dirty="0" err="1">
                <a:latin typeface="Calibri"/>
                <a:cs typeface="Calibri"/>
              </a:rPr>
              <a:t>NeuTM</a:t>
            </a:r>
            <a:r>
              <a:rPr lang="en-US" sz="1600" u="sng" dirty="0">
                <a:latin typeface="Calibri"/>
                <a:cs typeface="Calibri"/>
              </a:rPr>
              <a:t> is a LSTM RNN-based framework for predicting TM in large networks</a:t>
            </a:r>
            <a:r>
              <a:rPr lang="en-US" sz="1600" dirty="0">
                <a:latin typeface="Calibri"/>
                <a:cs typeface="Calibri"/>
              </a:rPr>
              <a:t>. </a:t>
            </a:r>
          </a:p>
          <a:p>
            <a:pPr marL="342900" indent="-342900" algn="just">
              <a:spcBef>
                <a:spcPts val="600"/>
              </a:spcBef>
              <a:buFont typeface="Arial"/>
              <a:buAutoNum type="arabicParenBoth"/>
            </a:pPr>
            <a:r>
              <a:rPr lang="en-US" sz="1600" dirty="0">
                <a:highlight>
                  <a:srgbClr val="C0C0C0"/>
                </a:highlight>
                <a:latin typeface="Calibri"/>
                <a:cs typeface="Calibri"/>
              </a:rPr>
              <a:t>By validating our framework on real-world data from GEANT network, we show that our model converges quickly and gives state of the art TM prediction performance.</a:t>
            </a:r>
            <a:endParaRPr lang="en-IN" sz="1600" dirty="0">
              <a:highlight>
                <a:srgbClr val="C0C0C0"/>
              </a:highlight>
              <a:latin typeface="Calibri"/>
              <a:cs typeface="Calibri"/>
            </a:endParaRPr>
          </a:p>
        </p:txBody>
      </p:sp>
      <p:sp>
        <p:nvSpPr>
          <p:cNvPr id="5" name="Google Shape;134;p3">
            <a:extLst>
              <a:ext uri="{FF2B5EF4-FFF2-40B4-BE49-F238E27FC236}">
                <a16:creationId xmlns:a16="http://schemas.microsoft.com/office/drawing/2014/main" id="{04870D04-671E-B1F2-CDDA-24D36D9EA47F}"/>
              </a:ext>
            </a:extLst>
          </p:cNvPr>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Literature survey and study</a:t>
            </a:r>
            <a:endParaRPr sz="3200" b="1">
              <a:solidFill>
                <a:schemeClr val="dk1"/>
              </a:solidFill>
              <a:latin typeface="Arial"/>
              <a:ea typeface="Arial"/>
              <a:cs typeface="Arial"/>
              <a:sym typeface="Arial"/>
            </a:endParaRPr>
          </a:p>
        </p:txBody>
      </p:sp>
    </p:spTree>
    <p:extLst>
      <p:ext uri="{BB962C8B-B14F-4D97-AF65-F5344CB8AC3E}">
        <p14:creationId xmlns:p14="http://schemas.microsoft.com/office/powerpoint/2010/main" val="293957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32"/>
        <p:cNvGrpSpPr/>
        <p:nvPr/>
      </p:nvGrpSpPr>
      <p:grpSpPr>
        <a:xfrm>
          <a:off x="0" y="0"/>
          <a:ext cx="0" cy="0"/>
          <a:chOff x="0" y="0"/>
          <a:chExt cx="0" cy="0"/>
        </a:xfrm>
      </p:grpSpPr>
      <p:sp>
        <p:nvSpPr>
          <p:cNvPr id="133" name="Google Shape;133;p3"/>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 name="Google Shape;135;p3"/>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36" name="Google Shape;136;p3"/>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137" name="Google Shape;137;p3"/>
          <p:cNvSpPr txBox="1"/>
          <p:nvPr/>
        </p:nvSpPr>
        <p:spPr>
          <a:xfrm>
            <a:off x="1" y="579955"/>
            <a:ext cx="12191999" cy="2323673"/>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US" sz="2000" b="1" u="sng" dirty="0">
                <a:solidFill>
                  <a:srgbClr val="0E4094"/>
                </a:solidFill>
                <a:latin typeface="Calibri"/>
                <a:ea typeface="Calibri"/>
                <a:cs typeface="Calibri"/>
                <a:sym typeface="Calibri"/>
              </a:rPr>
              <a:t>Major Observations / Conclusions: </a:t>
            </a:r>
          </a:p>
          <a:p>
            <a:pPr marL="0" marR="0" lvl="0" indent="0" algn="just" rtl="0">
              <a:spcBef>
                <a:spcPts val="0"/>
              </a:spcBef>
              <a:spcAft>
                <a:spcPts val="0"/>
              </a:spcAft>
              <a:buNone/>
            </a:pPr>
            <a:r>
              <a:rPr lang="en-US" sz="2000" dirty="0">
                <a:solidFill>
                  <a:srgbClr val="0E4094"/>
                </a:solidFill>
                <a:latin typeface="Calibri"/>
                <a:ea typeface="Calibri"/>
                <a:cs typeface="Calibri"/>
                <a:sym typeface="Calibri"/>
              </a:rPr>
              <a:t>      (provide details about your findings, experimental opinion – Use separate slide if necessary)</a:t>
            </a:r>
          </a:p>
          <a:p>
            <a:pPr marL="285750" indent="-285750" algn="just">
              <a:spcBef>
                <a:spcPts val="600"/>
              </a:spcBef>
              <a:buFont typeface="Wingdings" panose="05000000000000000000" pitchFamily="2" charset="2"/>
              <a:buChar char="q"/>
            </a:pPr>
            <a:r>
              <a:rPr lang="en-US" sz="2000" dirty="0">
                <a:solidFill>
                  <a:schemeClr val="dk1"/>
                </a:solidFill>
                <a:latin typeface="Calibri"/>
                <a:ea typeface="Calibri"/>
                <a:cs typeface="Calibri"/>
                <a:sym typeface="Calibri"/>
              </a:rPr>
              <a:t>Abel Sridharan, </a:t>
            </a:r>
            <a:r>
              <a:rPr lang="en-US" sz="2000" dirty="0" err="1">
                <a:solidFill>
                  <a:schemeClr val="dk1"/>
                </a:solidFill>
                <a:latin typeface="Calibri"/>
                <a:ea typeface="Calibri"/>
                <a:cs typeface="Calibri"/>
                <a:sym typeface="Calibri"/>
              </a:rPr>
              <a:t>Bestoon</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Abdulmaged</a:t>
            </a:r>
            <a:r>
              <a:rPr lang="en-US" sz="2000" dirty="0">
                <a:solidFill>
                  <a:schemeClr val="dk1"/>
                </a:solidFill>
                <a:latin typeface="Calibri"/>
                <a:ea typeface="Calibri"/>
                <a:cs typeface="Calibri"/>
                <a:sym typeface="Calibri"/>
              </a:rPr>
              <a:t> Othman, Surendra Kumar Shukla, </a:t>
            </a:r>
            <a:r>
              <a:rPr lang="en-US" sz="2000" dirty="0" err="1">
                <a:solidFill>
                  <a:schemeClr val="dk1"/>
                </a:solidFill>
                <a:latin typeface="Calibri"/>
                <a:ea typeface="Calibri"/>
                <a:cs typeface="Calibri"/>
                <a:sym typeface="Calibri"/>
              </a:rPr>
              <a:t>Amrendra</a:t>
            </a:r>
            <a:r>
              <a:rPr lang="en-US" sz="2000" dirty="0">
                <a:solidFill>
                  <a:schemeClr val="dk1"/>
                </a:solidFill>
                <a:latin typeface="Calibri"/>
                <a:ea typeface="Calibri"/>
                <a:cs typeface="Calibri"/>
                <a:sym typeface="Calibri"/>
              </a:rPr>
              <a:t> Tripathi, Anand Panday, </a:t>
            </a:r>
            <a:r>
              <a:rPr lang="en-US" sz="2000" dirty="0" err="1">
                <a:solidFill>
                  <a:schemeClr val="dk1"/>
                </a:solidFill>
                <a:latin typeface="Calibri"/>
                <a:ea typeface="Calibri"/>
                <a:cs typeface="Calibri"/>
                <a:sym typeface="Calibri"/>
              </a:rPr>
              <a:t>Korakod</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Tongkachok</a:t>
            </a:r>
            <a:r>
              <a:rPr lang="en-US" sz="2000" dirty="0">
                <a:solidFill>
                  <a:schemeClr val="dk1"/>
                </a:solidFill>
                <a:latin typeface="Calibri"/>
                <a:ea typeface="Calibri"/>
                <a:cs typeface="Calibri"/>
                <a:sym typeface="Calibri"/>
              </a:rPr>
              <a:t>, “</a:t>
            </a:r>
            <a:r>
              <a:rPr lang="en-US" sz="2000" dirty="0">
                <a:solidFill>
                  <a:srgbClr val="FF0000"/>
                </a:solidFill>
                <a:latin typeface="Calibri"/>
                <a:ea typeface="Calibri"/>
                <a:cs typeface="Calibri"/>
                <a:sym typeface="Calibri"/>
              </a:rPr>
              <a:t>The Emerging Role of Integrating Artificial Intelligence (Ai) in the Software Defined Network for Effective Traffic Prediction using Correlation Analysis</a:t>
            </a:r>
            <a:r>
              <a:rPr lang="en-US" sz="2000" dirty="0">
                <a:solidFill>
                  <a:schemeClr val="dk1"/>
                </a:solidFill>
                <a:latin typeface="Calibri"/>
                <a:ea typeface="Calibri"/>
                <a:cs typeface="Calibri"/>
                <a:sym typeface="Calibri"/>
              </a:rPr>
              <a:t>”, Advance Computing and Innovative Technologies in Engineering (ICACITE), 2022 2nd International Conference on. :116-120 Apr, 2022, ISBN: 978-1-6654-3789-9, (</a:t>
            </a:r>
            <a:r>
              <a:rPr lang="en-US" sz="2000" dirty="0">
                <a:solidFill>
                  <a:schemeClr val="dk1"/>
                </a:solidFill>
                <a:latin typeface="Calibri"/>
                <a:ea typeface="Calibri"/>
                <a:cs typeface="Calibri"/>
                <a:sym typeface="Calibri"/>
                <a:hlinkClick r:id="rId4"/>
              </a:rPr>
              <a:t>https://rb.gy/1rug91</a:t>
            </a:r>
            <a:r>
              <a:rPr lang="en-US" sz="2000" dirty="0">
                <a:solidFill>
                  <a:schemeClr val="dk1"/>
                </a:solidFill>
                <a:latin typeface="Calibri"/>
                <a:ea typeface="Calibri"/>
                <a:cs typeface="Calibri"/>
                <a:sym typeface="Calibri"/>
              </a:rPr>
              <a:t>)</a:t>
            </a:r>
          </a:p>
        </p:txBody>
      </p:sp>
      <p:sp>
        <p:nvSpPr>
          <p:cNvPr id="2" name="Date Placeholder 1"/>
          <p:cNvSpPr>
            <a:spLocks noGrp="1"/>
          </p:cNvSpPr>
          <p:nvPr>
            <p:ph type="dt" idx="10"/>
          </p:nvPr>
        </p:nvSpPr>
        <p:spPr/>
        <p:txBody>
          <a:bodyPr/>
          <a:lstStyle/>
          <a:p>
            <a:fld id="{63603BF3-8A39-467E-9CF9-8C02E7C61A98}" type="datetime3">
              <a:rPr lang="en-US" smtClean="0"/>
              <a:t>9 November 2022</a:t>
            </a:fld>
            <a:endParaRPr lang="en-US"/>
          </a:p>
        </p:txBody>
      </p:sp>
      <p:sp>
        <p:nvSpPr>
          <p:cNvPr id="3" name="TextBox 2">
            <a:extLst>
              <a:ext uri="{FF2B5EF4-FFF2-40B4-BE49-F238E27FC236}">
                <a16:creationId xmlns:a16="http://schemas.microsoft.com/office/drawing/2014/main" id="{B3C3C6AA-5DAC-84D3-11C7-0D29D5A7C6E4}"/>
              </a:ext>
            </a:extLst>
          </p:cNvPr>
          <p:cNvSpPr txBox="1"/>
          <p:nvPr/>
        </p:nvSpPr>
        <p:spPr>
          <a:xfrm>
            <a:off x="658761" y="2914135"/>
            <a:ext cx="11375923" cy="261610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spcBef>
                <a:spcPts val="600"/>
              </a:spcBef>
            </a:pPr>
            <a:r>
              <a:rPr lang="en-US" sz="1600" dirty="0">
                <a:latin typeface="Calibri"/>
                <a:cs typeface="Calibri"/>
              </a:rPr>
              <a:t>The paper’s gist:</a:t>
            </a:r>
          </a:p>
          <a:p>
            <a:pPr marL="342900" indent="-342900" algn="just">
              <a:spcBef>
                <a:spcPts val="600"/>
              </a:spcBef>
              <a:buFont typeface="Arial"/>
              <a:buAutoNum type="arabicParenBoth"/>
            </a:pPr>
            <a:r>
              <a:rPr lang="en-US" sz="1600" dirty="0">
                <a:latin typeface="Calibri"/>
                <a:cs typeface="Calibri"/>
              </a:rPr>
              <a:t>The TE supports in monitoring the network parameters including the </a:t>
            </a:r>
            <a:r>
              <a:rPr lang="en-US" sz="1600" dirty="0" err="1">
                <a:latin typeface="Calibri"/>
                <a:cs typeface="Calibri"/>
              </a:rPr>
              <a:t>utilisation</a:t>
            </a:r>
            <a:r>
              <a:rPr lang="en-US" sz="1600" dirty="0">
                <a:latin typeface="Calibri"/>
                <a:cs typeface="Calibri"/>
              </a:rPr>
              <a:t> of the bandwidth, however the critical element is to generate the data related to the </a:t>
            </a:r>
            <a:r>
              <a:rPr lang="en-US" sz="1600" dirty="0" err="1">
                <a:latin typeface="Calibri"/>
                <a:cs typeface="Calibri"/>
              </a:rPr>
              <a:t>utilisation</a:t>
            </a:r>
            <a:r>
              <a:rPr lang="en-US" sz="1600" dirty="0">
                <a:latin typeface="Calibri"/>
                <a:cs typeface="Calibri"/>
              </a:rPr>
              <a:t>, this also enable in monitoring and traffic analysis in an effective manner. </a:t>
            </a:r>
          </a:p>
          <a:p>
            <a:pPr marL="342900" indent="-342900" algn="just">
              <a:spcBef>
                <a:spcPts val="600"/>
              </a:spcBef>
              <a:buFont typeface="Arial"/>
              <a:buAutoNum type="arabicParenBoth"/>
            </a:pPr>
            <a:r>
              <a:rPr lang="en-US" sz="1600" dirty="0">
                <a:latin typeface="Calibri"/>
                <a:cs typeface="Calibri"/>
              </a:rPr>
              <a:t>It also warns of congestion or problems in the system. There are two main ways that OFF flow meter data can be collected, the first is to collect the associated controls and then distribute the necessary equipment. </a:t>
            </a:r>
          </a:p>
          <a:p>
            <a:pPr marL="342900" indent="-342900" algn="just">
              <a:spcBef>
                <a:spcPts val="600"/>
              </a:spcBef>
              <a:buFont typeface="Arial"/>
              <a:buAutoNum type="arabicParenBoth"/>
            </a:pPr>
            <a:r>
              <a:rPr lang="en-US" sz="1600" dirty="0">
                <a:latin typeface="Calibri"/>
                <a:cs typeface="Calibri"/>
              </a:rPr>
              <a:t>Nowadays, various technologies and monitoring technologies have been used to understand the overall performance of the device. </a:t>
            </a:r>
          </a:p>
          <a:p>
            <a:pPr marL="342900" indent="-342900" algn="just">
              <a:spcBef>
                <a:spcPts val="600"/>
              </a:spcBef>
              <a:buFont typeface="Arial"/>
              <a:buAutoNum type="arabicParenBoth"/>
            </a:pPr>
            <a:r>
              <a:rPr lang="en-US" sz="1600" dirty="0">
                <a:latin typeface="Calibri"/>
                <a:cs typeface="Calibri"/>
              </a:rPr>
              <a:t>The application of AI techniques tends to offer better tacking the aggregation issue and provide better and flexible approach which can be used to manage the network traffic in an effective manner.</a:t>
            </a:r>
            <a:endParaRPr lang="en-IN" sz="1600" dirty="0">
              <a:highlight>
                <a:srgbClr val="C0C0C0"/>
              </a:highlight>
              <a:latin typeface="Calibri"/>
              <a:cs typeface="Calibri"/>
            </a:endParaRPr>
          </a:p>
        </p:txBody>
      </p:sp>
      <p:sp>
        <p:nvSpPr>
          <p:cNvPr id="5" name="Google Shape;134;p3">
            <a:extLst>
              <a:ext uri="{FF2B5EF4-FFF2-40B4-BE49-F238E27FC236}">
                <a16:creationId xmlns:a16="http://schemas.microsoft.com/office/drawing/2014/main" id="{04870D04-671E-B1F2-CDDA-24D36D9EA47F}"/>
              </a:ext>
            </a:extLst>
          </p:cNvPr>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Literature survey and study</a:t>
            </a:r>
            <a:endParaRPr sz="3200" b="1">
              <a:solidFill>
                <a:schemeClr val="dk1"/>
              </a:solidFill>
              <a:latin typeface="Arial"/>
              <a:ea typeface="Arial"/>
              <a:cs typeface="Arial"/>
              <a:sym typeface="Arial"/>
            </a:endParaRPr>
          </a:p>
        </p:txBody>
      </p:sp>
    </p:spTree>
    <p:extLst>
      <p:ext uri="{BB962C8B-B14F-4D97-AF65-F5344CB8AC3E}">
        <p14:creationId xmlns:p14="http://schemas.microsoft.com/office/powerpoint/2010/main" val="355239995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1404</TotalTime>
  <Words>1908</Words>
  <Application>Microsoft Office PowerPoint</Application>
  <PresentationFormat>Widescreen</PresentationFormat>
  <Paragraphs>112</Paragraphs>
  <Slides>12</Slides>
  <Notes>12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Pinyon Script</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SAKSHI A RAGHAVAN</cp:lastModifiedBy>
  <cp:revision>11</cp:revision>
  <dcterms:created xsi:type="dcterms:W3CDTF">2019-07-24T12:22:39Z</dcterms:created>
  <dcterms:modified xsi:type="dcterms:W3CDTF">2022-11-09T03:12:08Z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0x010100168D5616F9BF194488B07F0627BAB481</vt:lpwstr>
  </property>
</Properties>
</file>