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embeddedFontLst>
    <p:embeddedFont>
      <p:font typeface="JJBAAE+Arial-BoldMT"/>
      <p:regular r:id="rId20"/>
    </p:embeddedFont>
    <p:embeddedFont>
      <p:font typeface="QATOHI+Arial-BoldItalicMT"/>
      <p:regular r:id="rId21"/>
    </p:embeddedFont>
    <p:embeddedFont>
      <p:font typeface="LBTWEE+ArialMT"/>
      <p:regular r:id="rId22"/>
    </p:embeddedFont>
    <p:embeddedFont>
      <p:font typeface="FCQODI+Arial-ItalicMT"/>
      <p:regular r:id="rId23"/>
    </p:embeddedFont>
    <p:embeddedFont>
      <p:font typeface="BDBDNN+Wingdings-Regular"/>
      <p:regular r:id="rId24"/>
    </p:embeddedFont>
    <p:embeddedFont>
      <p:font typeface="CNGBBE+PinyonScript-Regular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font" Target="fonts/font1.fntdata" /><Relationship Id="rId21" Type="http://schemas.openxmlformats.org/officeDocument/2006/relationships/font" Target="fonts/font2.fntdata" /><Relationship Id="rId22" Type="http://schemas.openxmlformats.org/officeDocument/2006/relationships/font" Target="fonts/font3.fntdata" /><Relationship Id="rId23" Type="http://schemas.openxmlformats.org/officeDocument/2006/relationships/font" Target="fonts/font4.fntdata" /><Relationship Id="rId24" Type="http://schemas.openxmlformats.org/officeDocument/2006/relationships/font" Target="fonts/font5.fntdata" /><Relationship Id="rId25" Type="http://schemas.openxmlformats.org/officeDocument/2006/relationships/font" Target="fonts/font6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kaggle.com/datasets/jsrojas/ip-network-traffic-flows-labeled-with-87-apps" TargetMode="External" /><Relationship Id="rId3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://surl.li/dmgcg" TargetMode="Externa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://surl.li/dmgdu" TargetMode="Externa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://surl.li/dmgfa" TargetMode="External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rb.gy/n7qp1w" TargetMode="External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rb.gy/tvfenr" TargetMode="External" /><Relationship Id="rId3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rb.gy/hilhap" TargetMode="External" /><Relationship Id="rId3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323" y="129741"/>
            <a:ext cx="6673832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[Samsung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PRISM]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Weekly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9357" y="1857451"/>
            <a:ext cx="9404681" cy="1215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AI/ML</a:t>
            </a:r>
            <a:r>
              <a:rPr dirty="0" sz="4000" spc="106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Based</a:t>
            </a:r>
            <a:r>
              <a:rPr dirty="0" sz="4000" spc="105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Network</a:t>
            </a:r>
            <a:r>
              <a:rPr dirty="0" sz="4000" spc="109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Device</a:t>
            </a:r>
            <a:r>
              <a:rPr dirty="0" sz="4000" spc="108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Software</a:t>
            </a:r>
          </a:p>
          <a:p>
            <a:pPr marL="314325" marR="0">
              <a:lnSpc>
                <a:spcPts val="4468"/>
              </a:lnSpc>
              <a:spcBef>
                <a:spcPts val="331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upgrade</a:t>
            </a:r>
            <a:r>
              <a:rPr dirty="0" sz="4000" spc="11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in</a:t>
            </a:r>
            <a:r>
              <a:rPr dirty="0" sz="4000" spc="108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SDN</a:t>
            </a:r>
            <a:r>
              <a:rPr dirty="0" sz="4000" spc="109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Controlled</a:t>
            </a:r>
            <a:r>
              <a:rPr dirty="0" sz="4000" spc="106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 </a:t>
            </a:r>
            <a:r>
              <a:rPr dirty="0" sz="4000" b="1">
                <a:solidFill>
                  <a:srgbClr val="000000"/>
                </a:solidFill>
                <a:latin typeface="QATOHI+Arial-BoldItalicMT"/>
                <a:cs typeface="QATOHI+Arial-BoldItalicMT"/>
              </a:rPr>
              <a:t>Network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3378" y="3405768"/>
            <a:ext cx="815925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JJBAAE+Arial-BoldMT"/>
                <a:cs typeface="JJBAAE+Arial-BoldMT"/>
              </a:rPr>
              <a:t>Team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3674" y="3798292"/>
            <a:ext cx="6856694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1.</a:t>
            </a:r>
            <a:r>
              <a:rPr dirty="0" sz="1800" spc="-150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College</a:t>
            </a:r>
            <a:r>
              <a:rPr dirty="0" sz="1800" spc="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Professor(s):</a:t>
            </a:r>
            <a:r>
              <a:rPr dirty="0" sz="1800" spc="551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Dr.P.</a:t>
            </a:r>
            <a:r>
              <a:rPr dirty="0" sz="1800" spc="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PRAKASAM</a:t>
            </a:r>
            <a:r>
              <a:rPr dirty="0" sz="1800" spc="-26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/</a:t>
            </a:r>
            <a:r>
              <a:rPr dirty="0" sz="1800" spc="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prakasam.p@vit.ac.in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2.</a:t>
            </a:r>
            <a:r>
              <a:rPr dirty="0" sz="1800" spc="-150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Students: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0874" y="4343523"/>
            <a:ext cx="5597322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1.</a:t>
            </a:r>
            <a:r>
              <a:rPr dirty="0" sz="1400" spc="282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SAKSHI</a:t>
            </a:r>
            <a:r>
              <a:rPr dirty="0" sz="1400" spc="3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A.</a:t>
            </a:r>
            <a:r>
              <a:rPr dirty="0" sz="1400" spc="3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RAGHAVAN</a:t>
            </a:r>
            <a:r>
              <a:rPr dirty="0" sz="1400" spc="3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/</a:t>
            </a:r>
            <a:r>
              <a:rPr dirty="0" sz="1400" spc="3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sakshiraghavan.a2020@vitstudent.ac.in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2.</a:t>
            </a:r>
            <a:r>
              <a:rPr dirty="0" sz="1400" spc="282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JAYA</a:t>
            </a:r>
            <a:r>
              <a:rPr dirty="0" sz="1400" spc="3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SRI</a:t>
            </a:r>
            <a:r>
              <a:rPr dirty="0" sz="1400" spc="3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 spc="15">
                <a:solidFill>
                  <a:srgbClr val="0e4094"/>
                </a:solidFill>
                <a:latin typeface="LBTWEE+ArialMT"/>
                <a:cs typeface="LBTWEE+ArialMT"/>
              </a:rPr>
              <a:t>KRISHNA.S/</a:t>
            </a:r>
            <a:r>
              <a:rPr dirty="0" sz="1400" spc="40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jayasri.krishna2020@vitstudent.ac.in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3.</a:t>
            </a:r>
            <a:r>
              <a:rPr dirty="0" sz="1400" spc="282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JANARTHANAN.P.M</a:t>
            </a:r>
            <a:r>
              <a:rPr dirty="0" sz="1400" spc="2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/</a:t>
            </a:r>
            <a:r>
              <a:rPr dirty="0" sz="1400" spc="423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e4094"/>
                </a:solidFill>
                <a:latin typeface="LBTWEE+ArialMT"/>
                <a:cs typeface="LBTWEE+ArialMT"/>
              </a:rPr>
              <a:t>janarthanan.pm2020@vitstudent.ac.in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3674" y="4987012"/>
            <a:ext cx="217116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3.</a:t>
            </a:r>
            <a:r>
              <a:rPr dirty="0" sz="1800" spc="-150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Department:</a:t>
            </a:r>
            <a:r>
              <a:rPr dirty="0" sz="1800" spc="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e4094"/>
                </a:solidFill>
                <a:latin typeface="LBTWEE+ArialMT"/>
                <a:cs typeface="LBTWEE+ArialMT"/>
              </a:rPr>
              <a:t>ECE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25" y="6465303"/>
            <a:ext cx="1535121" cy="205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400" spc="-34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400" spc="-34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3511"/>
            <a:ext cx="4067557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LBTWEE+ArialMT"/>
                <a:cs typeface="LBTWEE+ArialMT"/>
              </a:rPr>
              <a:t>•</a:t>
            </a:r>
            <a:r>
              <a:rPr dirty="0" sz="2050" spc="14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ARIMA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Sarima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26" y="1739699"/>
            <a:ext cx="9592084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“Both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works,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implementation,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LSTM-model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provides</a:t>
            </a:r>
          </a:p>
          <a:p>
            <a:pPr marL="0" marR="0">
              <a:lnSpc>
                <a:spcPts val="1887"/>
              </a:lnSpc>
              <a:spcBef>
                <a:spcPts val="4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considerably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options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fine-tuning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ARIMA.”</a:t>
            </a:r>
            <a:r>
              <a:rPr dirty="0" sz="2000" spc="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50" baseline="3000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0226" y="2425499"/>
            <a:ext cx="10335225" cy="887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“Machine</a:t>
            </a:r>
            <a:r>
              <a:rPr dirty="0" sz="20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problems</a:t>
            </a:r>
            <a:r>
              <a:rPr dirty="0" sz="20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substantial</a:t>
            </a:r>
            <a:r>
              <a:rPr dirty="0" sz="20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dataset,</a:t>
            </a:r>
            <a:r>
              <a:rPr dirty="0" sz="20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found</a:t>
            </a:r>
            <a:r>
              <a:rPr dirty="0" sz="20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00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average</a:t>
            </a:r>
            <a:r>
              <a:rPr dirty="0" sz="2000" spc="-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reduction</a:t>
            </a:r>
            <a:r>
              <a:rPr dirty="0" sz="20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rates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obtained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84–87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percent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ARIMA</a:t>
            </a:r>
            <a:r>
              <a:rPr dirty="0" sz="2000" spc="1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indicating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u="sng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  <a:p>
            <a:pPr marL="0" marR="0">
              <a:lnSpc>
                <a:spcPts val="1887"/>
              </a:lnSpc>
              <a:spcBef>
                <a:spcPts val="422"/>
              </a:spcBef>
              <a:spcAft>
                <a:spcPts val="0"/>
              </a:spcAft>
            </a:pP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superiority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ARIMA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.“</a:t>
            </a:r>
            <a:r>
              <a:rPr dirty="0" sz="1950" baseline="3000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0970" y="5986455"/>
            <a:ext cx="82665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aseline="30000">
                <a:solidFill>
                  <a:srgbClr val="000000"/>
                </a:solidFill>
                <a:latin typeface="LBTWEE+ArialMT"/>
                <a:cs typeface="LBTWEE+ArialMT"/>
              </a:rPr>
              <a:t>2</a:t>
            </a:r>
            <a:r>
              <a:rPr dirty="0" sz="1350" baseline="30000" spc="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https://techairesearch.com/arima-sarima-vs-lstm-with-ensemble-learning-insights-for-time-series-data/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3511"/>
            <a:ext cx="4067557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LBTWEE+ArialMT"/>
                <a:cs typeface="LBTWEE+ArialMT"/>
              </a:rPr>
              <a:t>•</a:t>
            </a:r>
            <a:r>
              <a:rPr dirty="0" sz="2050" spc="14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ARIMA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Sarima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26" y="1739699"/>
            <a:ext cx="10332141" cy="11922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“..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Short-Term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(LSTM)</a:t>
            </a:r>
            <a:r>
              <a:rPr dirty="0" sz="2000" spc="-1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chooses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outputs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autoregressive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integrated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moving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average</a:t>
            </a:r>
            <a:r>
              <a:rPr dirty="0" sz="2000" spc="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(ARIMA)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show,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although,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term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prediction,</a:t>
            </a:r>
            <a:r>
              <a:rPr dirty="0" sz="20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forecast</a:t>
            </a:r>
            <a:r>
              <a:rPr dirty="0" sz="20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20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20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reduce,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 spc="-55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outperforms</a:t>
            </a:r>
            <a:r>
              <a:rPr dirty="0" sz="2000" spc="-6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ARIMA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</a:p>
          <a:p>
            <a:pPr marL="0" marR="0">
              <a:lnSpc>
                <a:spcPts val="1887"/>
              </a:lnSpc>
              <a:spcBef>
                <a:spcPts val="4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accuracy,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significantly.”</a:t>
            </a:r>
            <a:r>
              <a:rPr dirty="0" sz="20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50" baseline="3000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26" y="2989911"/>
            <a:ext cx="12123172" cy="62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LBTWEE+ArialMT"/>
                <a:cs typeface="LBTWEE+ArialMT"/>
              </a:rPr>
              <a:t>•</a:t>
            </a:r>
            <a:r>
              <a:rPr dirty="0" sz="2050" spc="14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SARIMA</a:t>
            </a:r>
            <a:r>
              <a:rPr dirty="0" sz="20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0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20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suitable</a:t>
            </a:r>
            <a:r>
              <a:rPr dirty="0" sz="20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stationary</a:t>
            </a:r>
            <a:r>
              <a:rPr dirty="0" sz="20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0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series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0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short-term</a:t>
            </a:r>
            <a:r>
              <a:rPr dirty="0" sz="2000" spc="-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20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LTSM</a:t>
            </a:r>
            <a:r>
              <a:rPr dirty="0" sz="2000" spc="-1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helps</a:t>
            </a:r>
            <a:r>
              <a:rPr dirty="0" sz="20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us</a:t>
            </a:r>
            <a:r>
              <a:rPr dirty="0" sz="20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overcome</a:t>
            </a:r>
          </a:p>
          <a:p>
            <a:pPr marL="342900" marR="0">
              <a:lnSpc>
                <a:spcPts val="1887"/>
              </a:lnSpc>
              <a:spcBef>
                <a:spcPts val="41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shortcomings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SARIMA.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0970" y="5666414"/>
            <a:ext cx="8739926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aseline="29999">
                <a:solidFill>
                  <a:srgbClr val="000000"/>
                </a:solidFill>
                <a:latin typeface="LBTWEE+ArialMT"/>
                <a:cs typeface="LBTWEE+ArialMT"/>
              </a:rPr>
              <a:t>3</a:t>
            </a:r>
            <a:r>
              <a:rPr dirty="0" sz="1350" baseline="29999" spc="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Abdoli,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Ghahreman,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“Comparing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the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Prediction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Accuracy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of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LSTM</a:t>
            </a:r>
            <a:r>
              <a:rPr dirty="0" sz="1400" spc="3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and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ARIMA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Models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for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Time-Series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with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Permanent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Fluctuation”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(May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28,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2020).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Periódico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do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Núcleo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de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Estudos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Pesquisas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sobre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Gênero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DireitovCentro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de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Ciências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Jurídicas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-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Universidade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Federal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da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Paraíba,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V.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9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-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Nº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02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-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Ano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2020,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Available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00970" y="6306494"/>
            <a:ext cx="677422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SSRN: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https://ssrn.com/abstract=3612487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or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http://dx.doi.org/10.2139/ssrn.3612487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323" y="129741"/>
            <a:ext cx="5477927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690640"/>
            <a:ext cx="6036899" cy="447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206654" marR="0">
              <a:lnSpc>
                <a:spcPts val="1132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1200" spc="-30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26" y="1341241"/>
            <a:ext cx="7463035" cy="769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u="sng">
                <a:solidFill>
                  <a:srgbClr val="4472c4"/>
                </a:solidFill>
                <a:latin typeface="Calibri"/>
                <a:cs typeface="Calibri"/>
              </a:rPr>
              <a:t>DATASET</a:t>
            </a:r>
            <a:r>
              <a:rPr dirty="0" sz="2000" b="1" u="sng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4472c4"/>
                </a:solidFill>
                <a:latin typeface="Calibri"/>
                <a:cs typeface="Calibri"/>
              </a:rPr>
              <a:t>FOUND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1831"/>
              </a:lnSpc>
              <a:spcBef>
                <a:spcPts val="154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BDBDNN+Wingdings-Regular"/>
                <a:cs typeface="BDBDNN+Wingdings-Regular"/>
              </a:rPr>
              <a:t>q</a:t>
            </a:r>
            <a:r>
              <a:rPr dirty="0" sz="1650" spc="3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4472c4"/>
                </a:solidFill>
                <a:latin typeface="Calibri"/>
                <a:cs typeface="Calibri"/>
              </a:rPr>
              <a:t>Site:</a:t>
            </a:r>
          </a:p>
          <a:p>
            <a:pPr marL="0" marR="0">
              <a:lnSpc>
                <a:spcPts val="1510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600" u="sng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https://www.kaggle.com/datasets/jsrojas/ip-network-traffic-flows-labeled-with-87-apps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323" y="129741"/>
            <a:ext cx="1665882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858458"/>
            <a:ext cx="6076067" cy="447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600" b="1" u="sng">
                <a:solidFill>
                  <a:srgbClr val="0e4094"/>
                </a:solidFill>
                <a:latin typeface="Calibri"/>
                <a:cs typeface="Calibri"/>
              </a:rPr>
              <a:t>Challenges</a:t>
            </a:r>
            <a:r>
              <a:rPr dirty="0" sz="1600" spc="-18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e4094"/>
                </a:solidFill>
                <a:latin typeface="Calibri"/>
                <a:cs typeface="Calibri"/>
              </a:rPr>
              <a:t>:</a:t>
            </a:r>
          </a:p>
          <a:p>
            <a:pPr marL="206654" marR="0">
              <a:lnSpc>
                <a:spcPts val="1132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(Discuss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in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form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of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bullets,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what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are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the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next</a:t>
            </a:r>
            <a:r>
              <a:rPr dirty="0" sz="1200" spc="-30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action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steps,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any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road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blocks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1200" spc="-28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e4094"/>
                </a:solidFill>
                <a:latin typeface="Calibri"/>
                <a:cs typeface="Calibri"/>
              </a:rPr>
              <a:t>bottlenecks)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26" y="1462309"/>
            <a:ext cx="2858034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LBTWEE+ArialMT"/>
                <a:cs typeface="LBTWEE+ArialMT"/>
              </a:rPr>
              <a:t>•</a:t>
            </a:r>
            <a:r>
              <a:rPr dirty="0" sz="165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 u="sng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r>
              <a:rPr dirty="0" sz="1600" b="1" u="sng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 u="sng">
                <a:solidFill>
                  <a:srgbClr val="000000"/>
                </a:solidFill>
                <a:latin typeface="Calibri"/>
                <a:cs typeface="Calibri"/>
              </a:rPr>
              <a:t>topology</a:t>
            </a:r>
            <a:r>
              <a:rPr dirty="0" sz="1600" b="1" u="sng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 u="sng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b="1" u="sng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 u="sng">
                <a:solidFill>
                  <a:srgbClr val="000000"/>
                </a:solidFill>
                <a:latin typeface="Calibri"/>
                <a:cs typeface="Calibri"/>
              </a:rPr>
              <a:t>mininet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19199" y="2202256"/>
            <a:ext cx="6858072" cy="222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3800">
                <a:solidFill>
                  <a:srgbClr val="5b9bd5"/>
                </a:solidFill>
                <a:latin typeface="CNGBBE+PinyonScript-Regular"/>
                <a:cs typeface="CNGBBE+PinyonScript-Regular"/>
              </a:rPr>
              <a:t>Thank</a:t>
            </a:r>
            <a:r>
              <a:rPr dirty="0" sz="13800">
                <a:solidFill>
                  <a:srgbClr val="5b9bd5"/>
                </a:solidFill>
                <a:latin typeface="CNGBBE+PinyonScript-Regular"/>
                <a:cs typeface="CNGBBE+PinyonScript-Regular"/>
              </a:rPr>
              <a:t> </a:t>
            </a:r>
            <a:r>
              <a:rPr dirty="0" sz="13800">
                <a:solidFill>
                  <a:srgbClr val="5b9bd5"/>
                </a:solidFill>
                <a:latin typeface="CNGBBE+PinyonScript-Regular"/>
                <a:cs typeface="CNGBBE+PinyonScript-Regular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87" y="168915"/>
            <a:ext cx="971308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LBTWEE+ArialMT"/>
                <a:cs typeface="LBTWEE+ArialMT"/>
              </a:rPr>
              <a:t>CSW23</a:t>
            </a:r>
            <a:r>
              <a:rPr dirty="0" sz="2000" spc="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LBTWEE+ArialMT"/>
                <a:cs typeface="LBTWEE+ArialMT"/>
              </a:rPr>
              <a:t>|</a:t>
            </a:r>
            <a:r>
              <a:rPr dirty="0" sz="2000" spc="55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AI/ML</a:t>
            </a:r>
            <a:r>
              <a:rPr dirty="0" sz="2000" spc="54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Based</a:t>
            </a:r>
            <a:r>
              <a:rPr dirty="0" sz="2000" spc="54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Network</a:t>
            </a:r>
            <a:r>
              <a:rPr dirty="0" sz="2000" spc="54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Device</a:t>
            </a:r>
            <a:r>
              <a:rPr dirty="0" sz="2000" spc="53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Software</a:t>
            </a:r>
            <a:r>
              <a:rPr dirty="0" sz="2000" spc="54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upgrade</a:t>
            </a:r>
            <a:r>
              <a:rPr dirty="0" sz="2000" spc="53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in</a:t>
            </a:r>
            <a:r>
              <a:rPr dirty="0" sz="2000" spc="53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SDN</a:t>
            </a:r>
            <a:r>
              <a:rPr dirty="0" sz="2000" spc="54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Controlled</a:t>
            </a:r>
            <a:r>
              <a:rPr dirty="0" sz="2000" spc="53">
                <a:solidFill>
                  <a:srgbClr val="000000"/>
                </a:solidFill>
                <a:latin typeface="FCQODI+Arial-ItalicMT"/>
                <a:cs typeface="FCQODI+Arial-ItalicMT"/>
              </a:rPr>
              <a:t> </a:t>
            </a:r>
            <a:r>
              <a:rPr dirty="0" sz="2000">
                <a:solidFill>
                  <a:srgbClr val="000000"/>
                </a:solidFill>
                <a:latin typeface="FCQODI+Arial-ItalicMT"/>
                <a:cs typeface="FCQODI+Arial-ItalicMT"/>
              </a:rPr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705" y="1084018"/>
            <a:ext cx="155500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JJBAAE+Arial-BoldMT"/>
                <a:cs typeface="JJBAAE+Arial-BoldMT"/>
              </a:rPr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5800" y="5894514"/>
            <a:ext cx="208905" cy="151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ffff"/>
                </a:solidFill>
                <a:latin typeface="LBTWEE+ArialMT"/>
                <a:cs typeface="LBTWEE+ArialMT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5163"/>
            <a:ext cx="12167415" cy="930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BDBDNN+Wingdings-Regular"/>
                <a:cs typeface="BDBDNN+Wingdings-Regular"/>
              </a:rPr>
              <a:t>q</a:t>
            </a:r>
            <a:r>
              <a:rPr dirty="0" sz="2050" spc="-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Xuyuntao</a:t>
            </a:r>
            <a:r>
              <a:rPr dirty="0" sz="20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Zhang,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Shuaiyong</a:t>
            </a:r>
            <a:r>
              <a:rPr dirty="0" sz="20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Li,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Cha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Zhang,“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Short-Term</a:t>
            </a:r>
            <a:r>
              <a:rPr dirty="0" sz="2000" spc="-21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dirty="0" sz="2000" spc="-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SDN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dirty="0" sz="2000" spc="-2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dirty="0" sz="2000" spc="-2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dirty="0" sz="2000" spc="1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CEEMDAN</a:t>
            </a:r>
            <a:r>
              <a:rPr dirty="0" sz="2000" spc="-3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Mixed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Kernel</a:t>
            </a:r>
            <a:r>
              <a:rPr dirty="0" sz="2000" spc="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Least</a:t>
            </a:r>
            <a:r>
              <a:rPr dirty="0" sz="2000" spc="4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Squares</a:t>
            </a:r>
            <a:r>
              <a:rPr dirty="0" sz="2000" spc="4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dirty="0" sz="2000" spc="5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Machine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”,</a:t>
            </a:r>
            <a:r>
              <a:rPr dirty="0" sz="2000" spc="-1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2022</a:t>
            </a:r>
            <a:r>
              <a:rPr dirty="0" sz="2000" spc="4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5th</a:t>
            </a:r>
            <a:r>
              <a:rPr dirty="0" sz="2000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International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Conference</a:t>
            </a:r>
            <a:r>
              <a:rPr dirty="0" sz="20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0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dirty="0" sz="2000" spc="-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Recognition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Artificial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(PRAI),</a:t>
            </a:r>
            <a:r>
              <a:rPr dirty="0" sz="2000" spc="4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ISBN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978-1-6654-9916-3,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978-1-6654-9915-6,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137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2000" u="sng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http://surl.li/dmgcg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337" y="2427989"/>
            <a:ext cx="236354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BTWEE+ArialMT"/>
                <a:cs typeface="LBTWEE+ArialMT"/>
              </a:rPr>
              <a:t>PUBLICATION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LBTWEE+ArialMT"/>
                <a:cs typeface="LBTWEE+ArialMT"/>
              </a:rPr>
              <a:t>YEAR: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LBTWEE+ArialMT"/>
                <a:cs typeface="LBTWEE+ArialMT"/>
              </a:rPr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208" y="3005344"/>
            <a:ext cx="3834094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contribution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includes: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208" y="3320621"/>
            <a:ext cx="11346541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650" spc="13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proposes</a:t>
            </a:r>
            <a:r>
              <a:rPr dirty="0" sz="16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combined</a:t>
            </a:r>
            <a:r>
              <a:rPr dirty="0" sz="16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dirty="0" sz="1600" spc="-4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dirty="0" sz="1600" spc="-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combining</a:t>
            </a:r>
            <a:r>
              <a:rPr dirty="0" sz="16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decomposition</a:t>
            </a:r>
            <a:r>
              <a:rPr dirty="0" sz="16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algorithm,</a:t>
            </a:r>
            <a:r>
              <a:rPr dirty="0" sz="16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hybrid</a:t>
            </a:r>
            <a:r>
              <a:rPr dirty="0" sz="16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kernel</a:t>
            </a:r>
            <a:r>
              <a:rPr dirty="0" sz="1600" spc="-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dirty="0" sz="16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squares</a:t>
            </a:r>
            <a:r>
              <a:rPr dirty="0" sz="1600" spc="-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support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</a:p>
          <a:p>
            <a:pPr marL="4572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machine,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optimization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algorithm,</a:t>
            </a:r>
            <a:r>
              <a:rPr dirty="0" sz="16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considering</a:t>
            </a:r>
            <a:r>
              <a:rPr dirty="0" sz="1600" spc="-38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characteristics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1600" spc="-38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 spc="-38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nonlinearity</a:t>
            </a:r>
            <a:r>
              <a:rPr dirty="0" sz="1600" spc="-38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38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non-smoothness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208" y="3884501"/>
            <a:ext cx="11346257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(2)</a:t>
            </a:r>
            <a:r>
              <a:rPr dirty="0" sz="1650" spc="13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 spc="-64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experimental</a:t>
            </a:r>
            <a:r>
              <a:rPr dirty="0" sz="16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comparison,</a:t>
            </a:r>
            <a:r>
              <a:rPr dirty="0" sz="16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1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1600" spc="-6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600" spc="-74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1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1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6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600" spc="-34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(CEEMDAN-FCM-LSSVM-ABC)</a:t>
            </a:r>
            <a:r>
              <a:rPr dirty="0" sz="1600" spc="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 spc="1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  <a:r>
              <a:rPr dirty="0" sz="16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than</a:t>
            </a:r>
          </a:p>
          <a:p>
            <a:pPr marL="4572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that</a:t>
            </a:r>
            <a:r>
              <a:rPr dirty="0" sz="1600" spc="-38" u="sng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of</a:t>
            </a:r>
            <a:r>
              <a:rPr dirty="0" sz="1600" spc="-37" u="sng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CEEMDAN-LSSVM,</a:t>
            </a:r>
            <a:r>
              <a:rPr dirty="0" sz="1600" spc="-37" u="sng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EMD-LSSVM,</a:t>
            </a:r>
            <a:r>
              <a:rPr dirty="0" sz="1600" spc="-37" u="sng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LSSVM,</a:t>
            </a:r>
            <a:r>
              <a:rPr dirty="0" sz="1600" spc="-37" u="sng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and</a:t>
            </a:r>
            <a:r>
              <a:rPr dirty="0" sz="1600" spc="-38" u="sng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other</a:t>
            </a:r>
            <a:r>
              <a:rPr dirty="0" sz="1600" spc="-38" u="sng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models.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323" y="129741"/>
            <a:ext cx="5477927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5" y="761180"/>
            <a:ext cx="9959906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25" y="1403444"/>
            <a:ext cx="12162603" cy="930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BDBDNN+Wingdings-Regular"/>
                <a:cs typeface="BDBDNN+Wingdings-Regular"/>
              </a:rPr>
              <a:t>q</a:t>
            </a:r>
            <a:r>
              <a:rPr dirty="0" sz="2050" spc="-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Richard</a:t>
            </a:r>
            <a:r>
              <a:rPr dirty="0" sz="20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Etengu,</a:t>
            </a:r>
            <a:r>
              <a:rPr dirty="0" sz="20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Saw</a:t>
            </a:r>
            <a:r>
              <a:rPr dirty="0" sz="20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ChinTan,</a:t>
            </a:r>
            <a:r>
              <a:rPr dirty="0" sz="2000" spc="-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Teong</a:t>
            </a:r>
            <a:r>
              <a:rPr dirty="0" sz="2000" spc="-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Che</a:t>
            </a:r>
            <a:r>
              <a:rPr dirty="0" sz="20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Chuah,</a:t>
            </a:r>
            <a:r>
              <a:rPr dirty="0" sz="20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Jaime</a:t>
            </a:r>
            <a:r>
              <a:rPr dirty="0" sz="20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Galan-Jimenez,</a:t>
            </a:r>
            <a:r>
              <a:rPr dirty="0" sz="20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Deep</a:t>
            </a:r>
            <a:r>
              <a:rPr dirty="0" sz="2000" spc="5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Learning-Assisted</a:t>
            </a:r>
            <a:r>
              <a:rPr dirty="0" sz="2000" spc="5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dirty="0" sz="2000" spc="-17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3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Hybrid</a:t>
            </a:r>
            <a:r>
              <a:rPr dirty="0" sz="2000" spc="3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SDN/OSPF</a:t>
            </a:r>
            <a:r>
              <a:rPr dirty="0" sz="2000" spc="33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Backbone</a:t>
            </a:r>
            <a:r>
              <a:rPr dirty="0" sz="2000" spc="33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”,</a:t>
            </a:r>
            <a:r>
              <a:rPr dirty="0" sz="20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NOMS</a:t>
            </a:r>
            <a:r>
              <a:rPr dirty="0" sz="2000" spc="3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2022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-2022</a:t>
            </a:r>
            <a:r>
              <a:rPr dirty="0" sz="2000" spc="3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IEEE/IFIP</a:t>
            </a:r>
            <a:r>
              <a:rPr dirty="0" sz="2000" spc="3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20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  <a:r>
              <a:rPr dirty="0" sz="2000" spc="2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3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Symposium,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ISBN: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978-1-6654-0601-7,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37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2000" u="sng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http://surl.li/dmgdu</a:t>
            </a:r>
            <a:r>
              <a:rPr dirty="0" sz="2000" spc="-147">
                <a:solidFill>
                  <a:srgbClr val="0563c1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3337" y="2427989"/>
            <a:ext cx="236354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BTWEE+ArialMT"/>
                <a:cs typeface="LBTWEE+ArialMT"/>
              </a:rPr>
              <a:t>PUBLICATION</a:t>
            </a:r>
            <a:r>
              <a:rPr dirty="0" sz="1400" spc="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LBTWEE+ArialMT"/>
                <a:cs typeface="LBTWEE+ArialMT"/>
              </a:rPr>
              <a:t>YEAR:</a:t>
            </a:r>
            <a:r>
              <a:rPr dirty="0" sz="14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LBTWEE+ArialMT"/>
                <a:cs typeface="LBTWEE+ArialMT"/>
              </a:rPr>
              <a:t>2022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517" y="3164266"/>
            <a:ext cx="1507048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paper’s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gist: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7517" y="3479543"/>
            <a:ext cx="11344050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proposes</a:t>
            </a:r>
            <a:r>
              <a:rPr dirty="0" sz="1600" spc="-44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improved</a:t>
            </a:r>
            <a:r>
              <a:rPr dirty="0" sz="1600" spc="-75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DL</a:t>
            </a:r>
            <a:r>
              <a:rPr dirty="0" sz="16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framework</a:t>
            </a:r>
            <a:r>
              <a:rPr dirty="0" sz="1600" spc="-7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-54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utilizes</a:t>
            </a:r>
            <a:r>
              <a:rPr dirty="0" sz="1600" spc="-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600" spc="-1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dimensionality</a:t>
            </a:r>
            <a:r>
              <a:rPr dirty="0" sz="1600" spc="-5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dirty="0" sz="1600" spc="-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reduction</a:t>
            </a:r>
            <a:r>
              <a:rPr dirty="0" sz="1600" spc="-62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  <a:r>
              <a:rPr dirty="0" sz="1600" spc="-5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  <a:r>
              <a:rPr dirty="0" sz="16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short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-term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TM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SDN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7517" y="4043423"/>
            <a:ext cx="11347685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(2)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16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dimensionality</a:t>
            </a:r>
            <a:r>
              <a:rPr dirty="0" sz="16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reduction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  <a:r>
              <a:rPr dirty="0" sz="1600" spc="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600" spc="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  <a:r>
              <a:rPr dirty="0" sz="1600" spc="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dirty="0" sz="16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reduction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DL</a:t>
            </a:r>
            <a:r>
              <a:rPr dirty="0" sz="16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6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correlation</a:t>
            </a:r>
            <a:r>
              <a:rPr dirty="0" sz="1600" spc="4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component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r>
              <a:rPr dirty="0" sz="1600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(CCA)</a:t>
            </a:r>
            <a:r>
              <a:rPr dirty="0" sz="1600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600" spc="-3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principal</a:t>
            </a:r>
            <a:r>
              <a:rPr dirty="0" sz="1600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component</a:t>
            </a:r>
            <a:r>
              <a:rPr dirty="0" sz="1600" spc="-3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r>
              <a:rPr dirty="0" sz="1600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(PCA).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7517" y="4607303"/>
            <a:ext cx="11344870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(3)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Investigational</a:t>
            </a:r>
            <a:r>
              <a:rPr dirty="0" sz="160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600" spc="1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dirty="0" sz="1600" spc="2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1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2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6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600" spc="2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1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achieve</a:t>
            </a:r>
            <a:r>
              <a:rPr dirty="0" sz="1600" spc="1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600" spc="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accurate</a:t>
            </a:r>
            <a:r>
              <a:rPr dirty="0" sz="1600" spc="1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forecast</a:t>
            </a:r>
            <a:r>
              <a:rPr dirty="0" sz="160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2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dirty="0" sz="16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16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1600" spc="1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2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traditional</a:t>
            </a:r>
            <a:r>
              <a:rPr dirty="0" sz="1600" spc="-37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baseline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machine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learning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frameworks.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5163"/>
            <a:ext cx="12166404" cy="6261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BDBDNN+Wingdings-Regular"/>
                <a:cs typeface="BDBDNN+Wingdings-Regular"/>
              </a:rPr>
              <a:t>q</a:t>
            </a:r>
            <a:r>
              <a:rPr dirty="0" sz="2050" spc="-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Abdullah</a:t>
            </a:r>
            <a:r>
              <a:rPr dirty="0" sz="20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Baz,</a:t>
            </a:r>
            <a:r>
              <a:rPr dirty="0" sz="20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Bayesian</a:t>
            </a:r>
            <a:r>
              <a:rPr dirty="0" sz="2000" spc="-2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Machine</a:t>
            </a:r>
            <a:r>
              <a:rPr dirty="0" sz="2000" spc="3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dirty="0" sz="2000" spc="2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dirty="0" sz="2000" spc="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SDN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Switches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”</a:t>
            </a:r>
            <a:r>
              <a:rPr dirty="0" sz="20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2018</a:t>
            </a:r>
            <a:r>
              <a:rPr dirty="0" sz="2000" spc="1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1st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International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Conference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(ICCAIS):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ISBN: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978-1-5386-4427-0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8446" y="2044499"/>
            <a:ext cx="2321197" cy="277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2000" u="sng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http://surl.li/dmgfa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201" y="2997650"/>
            <a:ext cx="1507048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paper’s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gist: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0201" y="3312927"/>
            <a:ext cx="11343609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Segregation</a:t>
            </a:r>
            <a:r>
              <a:rPr dirty="0" sz="1600" spc="-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dirty="0" sz="16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plans</a:t>
            </a:r>
            <a:r>
              <a:rPr dirty="0" sz="16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impose</a:t>
            </a:r>
            <a:r>
              <a:rPr dirty="0" sz="160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latency</a:t>
            </a:r>
            <a:r>
              <a:rPr dirty="0" sz="16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overheads</a:t>
            </a:r>
            <a:r>
              <a:rPr dirty="0" sz="160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SDN-based</a:t>
            </a:r>
            <a:r>
              <a:rPr dirty="0" sz="16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networks</a:t>
            </a:r>
            <a:r>
              <a:rPr dirty="0" sz="16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Networking</a:t>
            </a:r>
            <a:r>
              <a:rPr dirty="0" sz="16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dirty="0" sz="16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Device</a:t>
            </a:r>
            <a:r>
              <a:rPr dirty="0" sz="16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(NFD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aka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Switch)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needs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consult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controller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handle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traffic.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0201" y="3876807"/>
            <a:ext cx="11346239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(2)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overcome</a:t>
            </a:r>
            <a:r>
              <a:rPr dirty="0" sz="16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shortcoming</a:t>
            </a:r>
            <a:r>
              <a:rPr dirty="0" sz="160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SDN,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-4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makes</a:t>
            </a:r>
            <a:r>
              <a:rPr dirty="0" sz="16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600" spc="-3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5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1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ff0000"/>
                </a:solidFill>
                <a:latin typeface="Calibri"/>
                <a:cs typeface="Calibri"/>
              </a:rPr>
              <a:t>Bayesian</a:t>
            </a:r>
            <a:r>
              <a:rPr dirty="0" sz="1600" spc="-4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ff0000"/>
                </a:solidFill>
                <a:latin typeface="Calibri"/>
                <a:cs typeface="Calibri"/>
              </a:rPr>
              <a:t>Machine</a:t>
            </a:r>
            <a:r>
              <a:rPr dirty="0" sz="1600" spc="-50" u="sng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35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dirty="0" sz="1600" spc="-40" u="sng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3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ff0000"/>
                </a:solidFill>
                <a:latin typeface="Calibri"/>
                <a:cs typeface="Calibri"/>
              </a:rPr>
              <a:t>(BML)</a:t>
            </a:r>
            <a:r>
              <a:rPr dirty="0" sz="1600" spc="-27" u="sng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35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allow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switches</a:t>
            </a:r>
            <a:r>
              <a:rPr dirty="0" sz="16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infer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underlying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stochastic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controller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classifies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packets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flows.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0201" y="4440687"/>
            <a:ext cx="11344870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(3)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Extensive</a:t>
            </a:r>
            <a:r>
              <a:rPr dirty="0" sz="1600" spc="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simulation</a:t>
            </a:r>
            <a:r>
              <a:rPr dirty="0" sz="16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conducted</a:t>
            </a:r>
            <a:r>
              <a:rPr dirty="0" sz="16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assess</a:t>
            </a:r>
            <a:r>
              <a:rPr dirty="0" sz="1600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6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600" spc="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1600" spc="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highlights</a:t>
            </a:r>
            <a:r>
              <a:rPr dirty="0" sz="16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1600" spc="1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advantages</a:t>
            </a:r>
            <a:r>
              <a:rPr dirty="0" sz="16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  <a:r>
              <a:rPr dirty="0" sz="1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standard</a:t>
            </a:r>
            <a:r>
              <a:rPr dirty="0" sz="1600" spc="-37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mechanism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defined</a:t>
            </a:r>
            <a:r>
              <a:rPr dirty="0" sz="1600" spc="-37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in</a:t>
            </a:r>
            <a:r>
              <a:rPr dirty="0" sz="1600" spc="-37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the-state-of-the-art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SDN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implementation.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5163"/>
            <a:ext cx="12165280" cy="930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BDBDNN+Wingdings-Regular"/>
                <a:cs typeface="BDBDNN+Wingdings-Regular"/>
              </a:rPr>
              <a:t>q</a:t>
            </a:r>
            <a:r>
              <a:rPr dirty="0" sz="2050" spc="-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L.</a:t>
            </a:r>
            <a:r>
              <a:rPr dirty="0" sz="2000" spc="5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Huang,</a:t>
            </a:r>
            <a:r>
              <a:rPr dirty="0" sz="2000" spc="5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Y.</a:t>
            </a:r>
            <a:r>
              <a:rPr dirty="0" sz="2000" spc="3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Wang,</a:t>
            </a:r>
            <a:r>
              <a:rPr dirty="0" sz="2000" spc="5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M.</a:t>
            </a:r>
            <a:r>
              <a:rPr dirty="0" sz="2000" spc="5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Ye,</a:t>
            </a:r>
            <a:r>
              <a:rPr dirty="0" sz="2000" spc="4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H.</a:t>
            </a:r>
            <a:r>
              <a:rPr dirty="0" sz="2000" spc="5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Qiu,</a:t>
            </a:r>
            <a:r>
              <a:rPr dirty="0" sz="200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X.</a:t>
            </a:r>
            <a:r>
              <a:rPr dirty="0" sz="2000" spc="5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Deng,</a:t>
            </a:r>
            <a:r>
              <a:rPr dirty="0" sz="2000" spc="5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X.</a:t>
            </a:r>
            <a:r>
              <a:rPr dirty="0" sz="2000" spc="5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Xue,</a:t>
            </a:r>
            <a:r>
              <a:rPr dirty="0" sz="2000" spc="5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Intelligent</a:t>
            </a:r>
            <a:r>
              <a:rPr dirty="0" sz="2000" spc="5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routing</a:t>
            </a:r>
            <a:r>
              <a:rPr dirty="0" sz="2000" spc="5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dirty="0" sz="2000" spc="58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dirty="0" sz="2000" spc="59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000" spc="57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Dueling</a:t>
            </a:r>
            <a:r>
              <a:rPr dirty="0" sz="2000" spc="58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DQN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reinforcement</a:t>
            </a:r>
            <a:r>
              <a:rPr dirty="0" sz="2000" spc="2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dirty="0" sz="2000" spc="1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10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dirty="0" sz="2000" spc="8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dirty="0" sz="2000" spc="1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dirty="0" sz="2000" spc="4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dirty="0" sz="2000" spc="9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1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SDN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”,</a:t>
            </a:r>
            <a:r>
              <a:rPr dirty="0" sz="20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In:</a:t>
            </a:r>
            <a:r>
              <a:rPr dirty="0" sz="2000" spc="1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Wireless</a:t>
            </a:r>
            <a:r>
              <a:rPr dirty="0" sz="20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Networks.</a:t>
            </a:r>
            <a:r>
              <a:rPr dirty="0" sz="2000" spc="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(Wireless</a:t>
            </a:r>
            <a:r>
              <a:rPr dirty="0" sz="2000" spc="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Networks,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2022),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ISSN: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15728196,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2000" u="sng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https://rb.gy/n7qp1w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201" y="2997650"/>
            <a:ext cx="1507048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paper’s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gist: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201" y="3312927"/>
            <a:ext cx="11344175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proposes</a:t>
            </a:r>
            <a:r>
              <a:rPr dirty="0" sz="1600" spc="-44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 spc="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intelligent</a:t>
            </a:r>
            <a:r>
              <a:rPr dirty="0" sz="1600" spc="3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routing</a:t>
            </a:r>
            <a:r>
              <a:rPr dirty="0" sz="1600" spc="-7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6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dirty="0" sz="1600" spc="3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Defined</a:t>
            </a:r>
            <a:r>
              <a:rPr dirty="0" sz="1600" spc="4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(SDN),</a:t>
            </a:r>
            <a:r>
              <a:rPr dirty="0" sz="1600" spc="4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Dueling</a:t>
            </a:r>
            <a:r>
              <a:rPr dirty="0" sz="1600" spc="4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DQN</a:t>
            </a:r>
            <a:r>
              <a:rPr dirty="0" sz="1600" spc="43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(a</a:t>
            </a:r>
            <a:r>
              <a:rPr dirty="0" sz="1600" spc="4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Deep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Reinforcement</a:t>
            </a:r>
            <a:r>
              <a:rPr dirty="0" sz="1600" spc="-3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dirty="0" sz="1600" spc="-3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algorithm)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state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prediction.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0201" y="3876807"/>
            <a:ext cx="11350105" cy="9661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(2)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experimental</a:t>
            </a:r>
            <a:r>
              <a:rPr dirty="0" sz="1600" spc="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6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dirty="0" sz="1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that:</a:t>
            </a:r>
            <a:r>
              <a:rPr dirty="0" sz="1600" spc="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6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  <a:r>
              <a:rPr dirty="0" sz="1600" spc="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traditional</a:t>
            </a:r>
            <a:r>
              <a:rPr dirty="0" sz="160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Dijkstra</a:t>
            </a:r>
            <a:r>
              <a:rPr dirty="0" sz="16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OSPF</a:t>
            </a:r>
            <a:r>
              <a:rPr dirty="0" sz="16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routing</a:t>
            </a:r>
            <a:r>
              <a:rPr dirty="0" sz="16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methods,</a:t>
            </a:r>
            <a:r>
              <a:rPr dirty="0" sz="1600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6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method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significantly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improves</a:t>
            </a:r>
            <a:r>
              <a:rPr dirty="0" sz="16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throughput</a:t>
            </a:r>
            <a:r>
              <a:rPr dirty="0" sz="16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effectively</a:t>
            </a:r>
            <a:r>
              <a:rPr dirty="0" sz="160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reduces</a:t>
            </a:r>
            <a:r>
              <a:rPr dirty="0" sz="160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delay</a:t>
            </a:r>
            <a:r>
              <a:rPr dirty="0" sz="16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packet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  <a:r>
              <a:rPr dirty="0" sz="1600" spc="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rate;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(2)</a:t>
            </a:r>
            <a:r>
              <a:rPr dirty="0" sz="1600" spc="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comparing</a:t>
            </a:r>
            <a:r>
              <a:rPr dirty="0" sz="16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</a:p>
          <a:p>
            <a:pPr marL="34290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reinforcement</a:t>
            </a:r>
            <a:r>
              <a:rPr dirty="0" sz="1600" spc="-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6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  <a:r>
              <a:rPr dirty="0" sz="1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DDPG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PPO,</a:t>
            </a:r>
            <a:r>
              <a:rPr dirty="0" sz="1600" spc="-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proposed</a:t>
            </a:r>
            <a:r>
              <a:rPr dirty="0" sz="16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approach</a:t>
            </a:r>
            <a:r>
              <a:rPr dirty="0" sz="16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achieves</a:t>
            </a:r>
            <a:r>
              <a:rPr dirty="0" sz="16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faster</a:t>
            </a:r>
            <a:r>
              <a:rPr dirty="0" sz="1600" spc="-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convergence</a:t>
            </a:r>
            <a:r>
              <a:rPr dirty="0" sz="1600" spc="-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state,</a:t>
            </a:r>
            <a:r>
              <a:rPr dirty="0" sz="16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improves</a:t>
            </a:r>
          </a:p>
          <a:p>
            <a:pPr marL="34290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routing.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5163"/>
            <a:ext cx="12160632" cy="930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BDBDNN+Wingdings-Regular"/>
                <a:cs typeface="BDBDNN+Wingdings-Regular"/>
              </a:rPr>
              <a:t>q</a:t>
            </a:r>
            <a:r>
              <a:rPr dirty="0" sz="2050" spc="-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Sowmya</a:t>
            </a:r>
            <a:r>
              <a:rPr dirty="0" sz="20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Sanagavarapu,</a:t>
            </a:r>
            <a:r>
              <a:rPr dirty="0" sz="20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Sashank</a:t>
            </a:r>
            <a:r>
              <a:rPr dirty="0" sz="2000" spc="1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Sridhar,</a:t>
            </a:r>
            <a:r>
              <a:rPr dirty="0" sz="2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SDPredictNet-A</a:t>
            </a:r>
            <a:r>
              <a:rPr dirty="0" sz="2000" spc="12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Topology</a:t>
            </a:r>
            <a:r>
              <a:rPr dirty="0" sz="2000" spc="-2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dirty="0" sz="2000" spc="1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SDN</a:t>
            </a:r>
            <a:r>
              <a:rPr dirty="0" sz="2000" spc="16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dirty="0" sz="2000" spc="1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Routing</a:t>
            </a:r>
            <a:r>
              <a:rPr dirty="0" sz="2000" spc="1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Framework</a:t>
            </a:r>
            <a:r>
              <a:rPr dirty="0" sz="2000" spc="1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dirty="0" sz="20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dirty="0" sz="2000" spc="1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”,</a:t>
            </a:r>
            <a:r>
              <a:rPr dirty="0" sz="20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  <a:r>
              <a:rPr dirty="0" sz="2000" spc="1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1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Communication</a:t>
            </a:r>
            <a:r>
              <a:rPr dirty="0" sz="2000" spc="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Workshop</a:t>
            </a:r>
            <a:r>
              <a:rPr dirty="0" sz="2000" spc="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1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Conference</a:t>
            </a:r>
            <a:r>
              <a:rPr dirty="0" sz="20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(CCWC),</a:t>
            </a:r>
            <a:r>
              <a:rPr dirty="0" sz="2000" spc="1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2021</a:t>
            </a:r>
            <a:r>
              <a:rPr dirty="0" sz="2000" spc="1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IEEE</a:t>
            </a:r>
            <a:r>
              <a:rPr dirty="0" sz="2000" spc="1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11th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Annual.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:0264-0272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Jan,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2021,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ISBN: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978-1-6654-1490-6,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43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2000" u="sng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https://rb.gy/tvfenr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201" y="2997650"/>
            <a:ext cx="1507048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paper’s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gist: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201" y="3312927"/>
            <a:ext cx="11348711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dynamic</a:t>
            </a:r>
            <a:r>
              <a:rPr dirty="0" sz="1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nature</a:t>
            </a:r>
            <a:r>
              <a:rPr dirty="0" sz="1600" spc="-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1600" spc="-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networks</a:t>
            </a:r>
            <a:r>
              <a:rPr dirty="0" sz="1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multi-layer</a:t>
            </a:r>
            <a:r>
              <a:rPr dirty="0" sz="1600" spc="-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switches</a:t>
            </a:r>
            <a:r>
              <a:rPr dirty="0" sz="16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hinder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  <a:r>
              <a:rPr dirty="0" sz="1600" spc="-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SDN's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6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multi-cloud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environments.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0201" y="3876807"/>
            <a:ext cx="11346333" cy="7223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(2)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proposes</a:t>
            </a:r>
            <a:r>
              <a:rPr dirty="0" sz="1600" spc="-44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ff0000"/>
                </a:solidFill>
                <a:latin typeface="Calibri"/>
                <a:cs typeface="Calibri"/>
              </a:rPr>
              <a:t>SDPredictNet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600" spc="12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600" spc="11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Recurrent</a:t>
            </a:r>
            <a:r>
              <a:rPr dirty="0" sz="1600" spc="8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dirty="0" sz="1600" spc="9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dirty="0" sz="1600" spc="12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framework</a:t>
            </a:r>
            <a:r>
              <a:rPr dirty="0" sz="1600" spc="8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deployed</a:t>
            </a:r>
            <a:r>
              <a:rPr dirty="0" sz="1600" spc="-58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 spc="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1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SDN</a:t>
            </a:r>
            <a:r>
              <a:rPr dirty="0" sz="1600" spc="-25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Controller</a:t>
            </a:r>
            <a:r>
              <a:rPr dirty="0" sz="1600" spc="-58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2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dirty="0" sz="16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1600" spc="-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dirty="0" sz="16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tables</a:t>
            </a:r>
            <a:r>
              <a:rPr dirty="0" sz="1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layer</a:t>
            </a:r>
            <a:r>
              <a:rPr dirty="0" sz="1600" spc="-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switches</a:t>
            </a:r>
            <a:r>
              <a:rPr dirty="0" sz="16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  <a:r>
              <a:rPr dirty="0" sz="160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routing</a:t>
            </a:r>
            <a:r>
              <a:rPr dirty="0" sz="16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perceived</a:t>
            </a:r>
            <a:r>
              <a:rPr dirty="0" sz="160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bottlenecks</a:t>
            </a:r>
            <a:r>
              <a:rPr dirty="0" sz="16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342900" marR="0">
              <a:lnSpc>
                <a:spcPts val="1510"/>
              </a:lnSpc>
              <a:spcBef>
                <a:spcPts val="40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0201" y="4684527"/>
            <a:ext cx="11348142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(3)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SDPredictNet</a:t>
            </a:r>
            <a:r>
              <a:rPr dirty="0" sz="1600" spc="4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6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achieved</a:t>
            </a:r>
            <a:r>
              <a:rPr dirty="0" sz="1600" spc="4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4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RMSE</a:t>
            </a:r>
            <a:r>
              <a:rPr dirty="0" sz="1600" spc="4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score</a:t>
            </a:r>
            <a:r>
              <a:rPr dirty="0" sz="16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4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0.07</a:t>
            </a:r>
            <a:r>
              <a:rPr dirty="0" sz="1600" spc="4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600" spc="4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 spc="4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99.88%</a:t>
            </a:r>
            <a:r>
              <a:rPr dirty="0" sz="1600" spc="4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4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1600" spc="3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estimation</a:t>
            </a:r>
            <a:r>
              <a:rPr dirty="0" sz="1600" spc="3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subsequent</a:t>
            </a:r>
            <a:r>
              <a:rPr dirty="0" sz="16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path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determination.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56551" y="6101311"/>
            <a:ext cx="2769864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root-mean-square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(RMSE)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5163"/>
            <a:ext cx="12161698" cy="930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BDBDNN+Wingdings-Regular"/>
                <a:cs typeface="BDBDNN+Wingdings-Regular"/>
              </a:rPr>
              <a:t>q</a:t>
            </a:r>
            <a:r>
              <a:rPr dirty="0" sz="2050" spc="-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A.</a:t>
            </a:r>
            <a:r>
              <a:rPr dirty="0" sz="2000" spc="3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Azzouni,</a:t>
            </a:r>
            <a:r>
              <a:rPr dirty="0" sz="2000" spc="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G.</a:t>
            </a:r>
            <a:r>
              <a:rPr dirty="0" sz="2000" spc="3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Pujolle,</a:t>
            </a:r>
            <a:r>
              <a:rPr dirty="0" sz="2000" spc="3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NeuTM:</a:t>
            </a:r>
            <a:r>
              <a:rPr dirty="0" sz="2000" spc="33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32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dirty="0" sz="2000" spc="3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network-based</a:t>
            </a:r>
            <a:r>
              <a:rPr dirty="0" sz="2000" spc="2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framework</a:t>
            </a:r>
            <a:r>
              <a:rPr dirty="0" sz="2000" spc="2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000" spc="28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dirty="0" sz="2000" spc="2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matrix</a:t>
            </a:r>
            <a:r>
              <a:rPr dirty="0" sz="2000" spc="3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dirty="0" sz="2000" spc="30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32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SDN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”,</a:t>
            </a:r>
            <a:r>
              <a:rPr dirty="0" sz="2000" spc="1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In:</a:t>
            </a:r>
          </a:p>
          <a:p>
            <a:pPr marL="285750" marR="0">
              <a:lnSpc>
                <a:spcPts val="1887"/>
              </a:lnSpc>
              <a:spcBef>
                <a:spcPts val="41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IEEE/IFIP</a:t>
            </a:r>
            <a:r>
              <a:rPr dirty="0" sz="2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20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  <a:r>
              <a:rPr dirty="0" sz="2000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1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20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Symposium:</a:t>
            </a:r>
            <a:r>
              <a:rPr dirty="0" sz="20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Cognitive</a:t>
            </a:r>
            <a:r>
              <a:rPr dirty="0" sz="2000" spc="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dirty="0" sz="20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Cyber</a:t>
            </a:r>
            <a:r>
              <a:rPr dirty="0" sz="2000" spc="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World,</a:t>
            </a:r>
            <a:r>
              <a:rPr dirty="0" sz="20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NOMS</a:t>
            </a:r>
            <a:r>
              <a:rPr dirty="0" sz="20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6</a:t>
            </a:r>
          </a:p>
          <a:p>
            <a:pPr marL="28575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July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2018,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ISBN: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9781538634165,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dirty="0" sz="2000" u="sng">
                <a:solidFill>
                  <a:srgbClr val="0563c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https://rb.gy/hilhap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201" y="2997649"/>
            <a:ext cx="1507048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 spc="-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paper’s</a:t>
            </a:r>
            <a:r>
              <a:rPr dirty="0" sz="16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gist: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201" y="3312927"/>
            <a:ext cx="11344130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16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paper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presents</a:t>
            </a:r>
            <a:r>
              <a:rPr dirty="0" sz="1600" spc="-61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NeuTM,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framework</a:t>
            </a:r>
            <a:r>
              <a:rPr dirty="0" sz="1600" spc="-7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 spc="-6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600" spc="-3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Traffic</a:t>
            </a:r>
            <a:r>
              <a:rPr dirty="0" sz="160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Matrix</a:t>
            </a:r>
            <a:r>
              <a:rPr dirty="0" sz="1600" spc="-6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(TM)</a:t>
            </a:r>
            <a:r>
              <a:rPr dirty="0" sz="1600" spc="-40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u="sng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1600" spc="-6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3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6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Long</a:t>
            </a:r>
            <a:r>
              <a:rPr dirty="0" sz="1600" spc="2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Short-Term</a:t>
            </a:r>
            <a:r>
              <a:rPr dirty="0" sz="1600" spc="-1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dirty="0" sz="1600" spc="3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Recurrent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dirty="0" sz="1600" spc="-3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r>
              <a:rPr dirty="0" sz="1600" spc="-3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(LSTM</a:t>
            </a:r>
            <a:r>
              <a:rPr dirty="0" sz="1600" spc="-3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RNNs)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0201" y="3876807"/>
            <a:ext cx="11344678" cy="478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(2)</a:t>
            </a:r>
            <a:r>
              <a:rPr dirty="0" sz="1650" spc="4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validating</a:t>
            </a:r>
            <a:r>
              <a:rPr dirty="0" sz="16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framework</a:t>
            </a:r>
            <a:r>
              <a:rPr dirty="0" sz="1600" spc="-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real-world</a:t>
            </a:r>
            <a:r>
              <a:rPr dirty="0" sz="1600" spc="-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6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GEANT</a:t>
            </a:r>
            <a:r>
              <a:rPr dirty="0" sz="16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network,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60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converges</a:t>
            </a:r>
            <a:r>
              <a:rPr dirty="0" sz="1600" spc="-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quickly</a:t>
            </a:r>
            <a:r>
              <a:rPr dirty="0" sz="16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gives</a:t>
            </a:r>
            <a:r>
              <a:rPr dirty="0" sz="16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state</a:t>
            </a:r>
            <a:r>
              <a:rPr dirty="0" sz="1600" spc="-7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342900" marR="0">
              <a:lnSpc>
                <a:spcPts val="151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the</a:t>
            </a:r>
            <a:r>
              <a:rPr dirty="0" sz="1600" spc="-37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art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TM</a:t>
            </a:r>
            <a:r>
              <a:rPr dirty="0" sz="1600" spc="-38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prediction</a:t>
            </a:r>
            <a:r>
              <a:rPr dirty="0" sz="1600" spc="-37">
                <a:solidFill>
                  <a:srgbClr val="000000"/>
                </a:solidFill>
                <a:highlight>
                  <a:srgbClr val="c0c0c0"/>
                </a:highlight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highlight>
                  <a:srgbClr val="c0c0c0"/>
                </a:highlight>
                <a:latin typeface="Calibri"/>
                <a:cs typeface="Calibri"/>
              </a:rPr>
              <a:t>performance.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6" y="129741"/>
            <a:ext cx="9959906" cy="112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896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Literature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survey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and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 </a:t>
            </a:r>
            <a:r>
              <a:rPr dirty="0" sz="3200" b="1">
                <a:solidFill>
                  <a:srgbClr val="000000"/>
                </a:solidFill>
                <a:latin typeface="JJBAAE+Arial-BoldMT"/>
                <a:cs typeface="JJBAAE+Arial-BoldMT"/>
              </a:rPr>
              <a:t>study</a:t>
            </a:r>
          </a:p>
          <a:p>
            <a:pPr marL="0" marR="0">
              <a:lnSpc>
                <a:spcPts val="1887"/>
              </a:lnSpc>
              <a:spcBef>
                <a:spcPts val="701"/>
              </a:spcBef>
              <a:spcAft>
                <a:spcPts val="0"/>
              </a:spcAft>
            </a:pPr>
            <a:r>
              <a:rPr dirty="0" sz="1600">
                <a:solidFill>
                  <a:srgbClr val="0e4094"/>
                </a:solidFill>
                <a:latin typeface="LBTWEE+ArialMT"/>
                <a:cs typeface="LBTWEE+ArialMT"/>
              </a:rPr>
              <a:t>•</a:t>
            </a:r>
            <a:r>
              <a:rPr dirty="0" sz="1600" spc="128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Major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Observations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/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 </a:t>
            </a:r>
            <a:r>
              <a:rPr dirty="0" sz="2000" b="1" u="sng">
                <a:solidFill>
                  <a:srgbClr val="0e4094"/>
                </a:solidFill>
                <a:latin typeface="Calibri"/>
                <a:cs typeface="Calibri"/>
              </a:rPr>
              <a:t>Conclusions:</a:t>
            </a:r>
          </a:p>
          <a:p>
            <a:pPr marL="344424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(provide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details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about</a:t>
            </a:r>
            <a:r>
              <a:rPr dirty="0" sz="2000" spc="-49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your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findings,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experimental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opinion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–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Use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separate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slide</a:t>
            </a:r>
            <a:r>
              <a:rPr dirty="0" sz="2000" spc="-47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if</a:t>
            </a:r>
            <a:r>
              <a:rPr dirty="0" sz="2000" spc="-46">
                <a:solidFill>
                  <a:srgbClr val="0e409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e4094"/>
                </a:solidFill>
                <a:latin typeface="Calibri"/>
                <a:cs typeface="Calibri"/>
              </a:rPr>
              <a:t>necessary)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6" y="1313511"/>
            <a:ext cx="5299833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LBTWEE+ArialMT"/>
                <a:cs typeface="LBTWEE+ArialMT"/>
              </a:rPr>
              <a:t>•</a:t>
            </a:r>
            <a:r>
              <a:rPr dirty="0" sz="2050" spc="14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Bi-LSTM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Uni-directional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26" y="1739699"/>
            <a:ext cx="9712358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bidirectional,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flows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directions,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bi-lstm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regular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LSTM.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0226" y="2425499"/>
            <a:ext cx="9245712" cy="277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Every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component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sequence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past</a:t>
            </a:r>
            <a:r>
              <a:rPr dirty="0" sz="20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present.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0226" y="2806499"/>
            <a:ext cx="10332467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0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reason,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BiLSTM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produce</a:t>
            </a:r>
            <a:r>
              <a:rPr dirty="0" sz="20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0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meaningful</a:t>
            </a:r>
            <a:r>
              <a:rPr dirty="0" sz="2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output,</a:t>
            </a:r>
            <a:r>
              <a:rPr dirty="0" sz="20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combining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layers</a:t>
            </a:r>
            <a:r>
              <a:rPr dirty="0" sz="2000" spc="-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000" spc="-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directions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26" y="3447111"/>
            <a:ext cx="4067557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LBTWEE+ArialMT"/>
                <a:cs typeface="LBTWEE+ArialMT"/>
              </a:rPr>
              <a:t>•</a:t>
            </a:r>
            <a:r>
              <a:rPr dirty="0" sz="2050" spc="14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LSTM</a:t>
            </a:r>
            <a:r>
              <a:rPr dirty="0" sz="2000" spc="-49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ARIMA</a:t>
            </a:r>
            <a:r>
              <a:rPr dirty="0" sz="2000" spc="-46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 spc="-47" u="sng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u="sng">
                <a:solidFill>
                  <a:srgbClr val="000000"/>
                </a:solidFill>
                <a:latin typeface="Calibri"/>
                <a:cs typeface="Calibri"/>
              </a:rPr>
              <a:t>Sarima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0226" y="3873299"/>
            <a:ext cx="9315550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“Long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short-term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(LSTM),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recurrent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neural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networks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(RNN),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</a:p>
          <a:p>
            <a:pPr marL="914400" marR="0">
              <a:lnSpc>
                <a:spcPts val="1887"/>
              </a:lnSpc>
              <a:spcBef>
                <a:spcPts val="4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incontestable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outperform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typical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methods.”</a:t>
            </a:r>
            <a:r>
              <a:rPr dirty="0" sz="2000" spc="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50" baseline="300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0226" y="4559099"/>
            <a:ext cx="9840460" cy="887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“The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LSTM-based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incorporated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further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"gates"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consider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longer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sequences.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LSTM-based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outperform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Autoregressive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Integrated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Moving</a:t>
            </a:r>
          </a:p>
          <a:p>
            <a:pPr marL="0" marR="0">
              <a:lnSpc>
                <a:spcPts val="1887"/>
              </a:lnSpc>
              <a:spcBef>
                <a:spcPts val="42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Average</a:t>
            </a:r>
            <a:r>
              <a:rPr dirty="0" sz="20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attributable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these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further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capabilities</a:t>
            </a:r>
            <a:r>
              <a:rPr dirty="0" sz="20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(ARIMA).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182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dirty="0" sz="1950" baseline="300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00970" y="5666414"/>
            <a:ext cx="8838789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aseline="29999">
                <a:solidFill>
                  <a:srgbClr val="000000"/>
                </a:solidFill>
                <a:latin typeface="LBTWEE+ArialMT"/>
                <a:cs typeface="LBTWEE+ArialMT"/>
              </a:rPr>
              <a:t>1</a:t>
            </a:r>
            <a:r>
              <a:rPr dirty="0" sz="1350" baseline="29999" spc="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M.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Pirani,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Thakkar,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Jivrani,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M.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H.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Bohara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and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D.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Garg,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"A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Comparative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Analysis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of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ARIMA,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GRU,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LSTM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and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BiLSTM</a:t>
            </a:r>
            <a:r>
              <a:rPr dirty="0" sz="1400" spc="38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on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Financial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Time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Series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Forecasting,"</a:t>
            </a:r>
            <a:r>
              <a:rPr dirty="0" sz="1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2022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IEEE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International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Conference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on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Distributed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Computing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and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Electrical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Circuits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and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Electronics</a:t>
            </a:r>
            <a:r>
              <a:rPr dirty="0" sz="1400" spc="37">
                <a:solidFill>
                  <a:srgbClr val="333333"/>
                </a:solidFill>
                <a:latin typeface="FCQODI+Arial-ItalicMT"/>
                <a:cs typeface="FCQODI+Arial-ItalicMT"/>
              </a:rPr>
              <a:t> </a:t>
            </a:r>
            <a:r>
              <a:rPr dirty="0" sz="1400">
                <a:solidFill>
                  <a:srgbClr val="333333"/>
                </a:solidFill>
                <a:latin typeface="FCQODI+Arial-ItalicMT"/>
                <a:cs typeface="FCQODI+Arial-ItalicMT"/>
              </a:rPr>
              <a:t>(ICDCECE)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2022,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pp.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1-6,</a:t>
            </a:r>
            <a:r>
              <a:rPr dirty="0" sz="1400" spc="37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doi: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00970" y="6306494"/>
            <a:ext cx="337502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33333"/>
                </a:solidFill>
                <a:latin typeface="LBTWEE+ArialMT"/>
                <a:cs typeface="LBTWEE+ArialMT"/>
              </a:rPr>
              <a:t>10.1109/ICDCECE53908.2022.9793213.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9625" y="6475818"/>
            <a:ext cx="1337589" cy="181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November</a:t>
            </a:r>
            <a:r>
              <a:rPr dirty="0" sz="1200" spc="-28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2022-11-18T04:20:01-06:00</dcterms:modified>
</cp:coreProperties>
</file>