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67" r:id="rId9"/>
    <p:sldId id="269" r:id="rId10"/>
    <p:sldId id="270" r:id="rId11"/>
    <p:sldId id="271" r:id="rId12"/>
    <p:sldId id="261" r:id="rId13"/>
    <p:sldId id="26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inyon Scrip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4E59DB0-147F-4E1E-AC24-1D1448A38BBF}">
          <p14:sldIdLst>
            <p14:sldId id="256"/>
            <p14:sldId id="257"/>
            <p14:sldId id="262"/>
            <p14:sldId id="264"/>
            <p14:sldId id="263"/>
          </p14:sldIdLst>
        </p14:section>
        <p14:section name="New papers" id="{9917BBEA-6E26-454D-B0C2-E28F9D976B9A}">
          <p14:sldIdLst>
            <p14:sldId id="265"/>
            <p14:sldId id="266"/>
            <p14:sldId id="267"/>
            <p14:sldId id="269"/>
            <p14:sldId id="270"/>
            <p14:sldId id="271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cLAiJF+26urEyfwseEI/aFDD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260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05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9105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87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 </a:t>
            </a: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47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4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42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728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32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3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F082F41-4136-465B-81ED-90A010CA52F6}" type="datetime3">
              <a:rPr lang="en-US" smtClean="0"/>
              <a:t>19 December 2022</a:t>
            </a:fld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7D83B5-B012-43DB-BF32-A2C199EDE393}" type="datetime3">
              <a:rPr lang="en-US" smtClean="0"/>
              <a:t>19 December 2022</a:t>
            </a:fld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BDCE652-9C11-4F63-A1A7-FD1EC9903FF6}" type="datetime3">
              <a:rPr lang="en-US" smtClean="0"/>
              <a:t>19 December 2022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8B9821F-A9C3-475F-9671-E8B7A6463A3D}" type="datetime3">
              <a:rPr lang="en-US" smtClean="0"/>
              <a:t>19 December 2022</a:t>
            </a:fld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B6C2E08-B06E-40D8-BE47-61F4A0CE85A4}" type="datetime3">
              <a:rPr lang="en-US" smtClean="0"/>
              <a:t>19 December 2022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CF9CF8-78F9-4A9E-BD00-56E1F334D962}" type="datetime3">
              <a:rPr lang="en-US" smtClean="0"/>
              <a:t>19 December 2022</a:t>
            </a:fld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35992D-5FCF-49F8-BDD3-389379792546}" type="datetime3">
              <a:rPr lang="en-US" smtClean="0"/>
              <a:t>19 December 2022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06153D-1400-4F8F-A5BD-0127220FD31A}" type="datetime3">
              <a:rPr lang="en-US" smtClean="0"/>
              <a:t>19 December 2022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DA0A5A0-3BE4-4D71-90FC-5FF6E36A69BC}" type="datetime3">
              <a:rPr lang="en-US" smtClean="0"/>
              <a:t>19 December 2022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3A13E79-DC77-4F1B-B842-964FA15086DC}" type="datetime3">
              <a:rPr lang="en-US" smtClean="0"/>
              <a:t>19 December 2022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533F603-E273-46E8-B40F-6FAC3D89658D}" type="datetime3">
              <a:rPr lang="en-US" smtClean="0"/>
              <a:t>19 December 2022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E2D3B18-31F1-416E-A7EC-9CAE96406A70}" type="datetime3">
              <a:rPr lang="en-US" smtClean="0"/>
              <a:t>19 December 2022</a:t>
            </a:fld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url.li/dmgc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url.li/dmg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url.li/dmgf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b.gy/n7qp1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b.gy/tvfen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b.gy/hilha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81898" y="53942"/>
            <a:ext cx="94021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Weekly Review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1953" y="3343025"/>
            <a:ext cx="9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72250" y="3737252"/>
            <a:ext cx="108924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 </a:t>
            </a:r>
            <a:r>
              <a:rPr lang="en-IN" sz="1800" dirty="0" err="1">
                <a:solidFill>
                  <a:srgbClr val="0E4094"/>
                </a:solidFill>
              </a:rPr>
              <a:t>Dr.P</a:t>
            </a:r>
            <a:r>
              <a:rPr lang="en-IN" sz="1800" dirty="0">
                <a:solidFill>
                  <a:srgbClr val="0E4094"/>
                </a:solidFill>
              </a:rPr>
              <a:t>. PRAKASAM</a:t>
            </a: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prakasam.p@vit.ac.in</a:t>
            </a:r>
            <a:endParaRPr sz="1800" i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SAKSHI A. RAGHAVAN / sakshiraghavan.a2020@vitstudent.ac.in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JAYA SRI KRISHNA.S 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/  </a:t>
            </a:r>
            <a:r>
              <a:rPr lang="en-IN" dirty="0">
                <a:solidFill>
                  <a:srgbClr val="0E4094"/>
                </a:solidFill>
              </a:rPr>
              <a:t>jayasri.krishna2020@vitstudent.ac.in</a:t>
            </a:r>
            <a:endParaRPr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JANARTHANAN.P.M 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 janarthanan.pm2</a:t>
            </a:r>
            <a:r>
              <a:rPr lang="en-IN" dirty="0">
                <a:solidFill>
                  <a:srgbClr val="0E4094"/>
                </a:solidFill>
              </a:rPr>
              <a:t>020@vitstudent.ac.in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ECE</a:t>
            </a:r>
            <a:endParaRPr sz="1800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842103" y="1771263"/>
            <a:ext cx="1035598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AI/ML Based Network Device Software upgrade in SDN Controlled Network</a:t>
            </a:r>
            <a:endParaRPr sz="40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8044EE-AE1C-4ACD-B038-9B1DE9B6EB79}" type="datetime3">
              <a:rPr lang="en-US" sz="1400" smtClean="0"/>
              <a:t>19 December 2022</a:t>
            </a:fld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317005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Model Vs ARIMA and </a:t>
            </a:r>
            <a:r>
              <a:rPr lang="en-US" sz="20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Sarima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“Both in terms of learning how it works, and the implementation, the LSTM-model provides 			considerably more options for fine-tuning compared to ARIMA.”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“Machine learning problems with substantial dataset, its found that the average reduction in error 		rates obtained by LSTM is between 84–87 percent when compared to ARIMA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indicating th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			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superiority of LSTM to ARIMA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.“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19 December 2022</a:t>
            </a:fld>
            <a:endParaRPr lang="en-US"/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EE24F-C28D-9FCA-01D9-56EE43E336D2}"/>
              </a:ext>
            </a:extLst>
          </p:cNvPr>
          <p:cNvSpPr/>
          <p:nvPr/>
        </p:nvSpPr>
        <p:spPr>
          <a:xfrm>
            <a:off x="3009530" y="5592932"/>
            <a:ext cx="8984202" cy="976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https://techairesearch.com/arima-sarima-vs-lstm-with-ensemble-learning-insights-for-time-series-data/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73205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30931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Model Vs ARIMA and </a:t>
            </a:r>
            <a:r>
              <a:rPr lang="en-US" sz="20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Sarima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“..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Short-Term Memory (LSTM)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ANN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chooses and outputs compared with the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autoregressive integrated moving average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(ARIMA) model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results show, although, in long 			term prediction, the forecast accuracy of both models reduce,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outperforms ARIMA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terms 		of error of accuracy, significantly.”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SARIMA is only suitable for stationary time series data and short-term prediction and LTSM helps us to overcome these shortcomings of SARIMA.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19 December 2022</a:t>
            </a:fld>
            <a:endParaRPr lang="en-US"/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3BAFF-2E31-32BB-E52A-3DA9E13F5BE3}"/>
              </a:ext>
            </a:extLst>
          </p:cNvPr>
          <p:cNvSpPr/>
          <p:nvPr/>
        </p:nvSpPr>
        <p:spPr>
          <a:xfrm>
            <a:off x="3009530" y="5592932"/>
            <a:ext cx="8984202" cy="976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Abdoli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Ghahreman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“Comparing the Prediction Accuracy of LSTM and ARIMA Models for Time-Series with Permanent Fluctuation” (May 28, 2020).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Periódico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Núcleo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Estudos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Pesquisas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sobre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Gênero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DireitovCentro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Ciências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Jurídicas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Universidade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Federal da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Paraíba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V. 9 - Nº 02 -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Ano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2020, Available at SSRN: https://ssrn.com/abstract=3612487 or http://dx.doi.org/10.2139/ssrn.3612487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30265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638697"/>
            <a:ext cx="12191999" cy="224672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16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algn="just"/>
            <a:r>
              <a:rPr lang="en-IN" sz="2000" b="1" u="sng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CREATED: using Mininet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 algn="just"/>
            <a:endParaRPr lang="en-IN" sz="1600" u="sng" dirty="0">
              <a:solidFill>
                <a:schemeClr val="accent5"/>
              </a:solidFill>
              <a:latin typeface="Calibri"/>
              <a:cs typeface="Calibri"/>
            </a:endParaRPr>
          </a:p>
          <a:p>
            <a:pPr lvl="5" algn="just"/>
            <a:endParaRPr lang="en-IN" sz="1600" u="sng" dirty="0">
              <a:solidFill>
                <a:schemeClr val="accent5"/>
              </a:solidFill>
              <a:latin typeface="Calibri"/>
              <a:cs typeface="Calibri"/>
            </a:endParaRPr>
          </a:p>
          <a:p>
            <a:pPr marL="285750" lvl="5" indent="-285750" algn="just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lvl="5" indent="-285750" algn="just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BE6FAC4-DC77-42DE-94AD-BE0B8896F43F}" type="datetime3">
              <a:rPr lang="en-US" smtClean="0"/>
              <a:t>19 December 2022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3B69C-0446-9ABA-C45D-046D3DCB6D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35" b="5098"/>
          <a:stretch/>
        </p:blipFill>
        <p:spPr>
          <a:xfrm>
            <a:off x="389965" y="1617688"/>
            <a:ext cx="10963835" cy="513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800"/>
              <a:buNone/>
            </a:pPr>
            <a:r>
              <a:rPr lang="en-IN" sz="138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38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FDBBB3-E09D-4D70-83FC-9ED3E53A6232}" type="datetime3">
              <a:rPr lang="en-US" smtClean="0"/>
              <a:t>19 December 2022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40004" y="102748"/>
            <a:ext cx="1011793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sym typeface="Arial"/>
              </a:rPr>
              <a:t> CSW23 </a:t>
            </a:r>
            <a:r>
              <a:rPr lang="en-IN" sz="2000" dirty="0">
                <a:solidFill>
                  <a:srgbClr val="0E4094"/>
                </a:solidFill>
                <a:sym typeface="Arial"/>
              </a:rPr>
              <a:t>| </a:t>
            </a:r>
            <a:r>
              <a:rPr lang="en-US" sz="2000" i="1" dirty="0">
                <a:solidFill>
                  <a:schemeClr val="dk1"/>
                </a:solidFill>
              </a:rPr>
              <a:t>AI/ML Based Network Device Software upgrade in SDN Controlled Network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7F7F7F"/>
              </a:solidFill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0133" y="206714"/>
            <a:ext cx="1811867" cy="3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95749" y="5841997"/>
            <a:ext cx="12615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Srevatsa, Director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567158" y="5841997"/>
            <a:ext cx="141213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Vanraj, Manager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18B1053-2B35-4DB3-82F3-C38F019B2239}" type="datetime3">
              <a:rPr lang="en-US" smtClean="0"/>
              <a:t>19 December 2022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FCFF2-9FFB-8DF0-1846-24D7B610C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311" y="892601"/>
            <a:ext cx="6368863" cy="5641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E21AAB-FD90-C138-4137-FF99635D48BB}"/>
              </a:ext>
            </a:extLst>
          </p:cNvPr>
          <p:cNvSpPr txBox="1"/>
          <p:nvPr/>
        </p:nvSpPr>
        <p:spPr>
          <a:xfrm>
            <a:off x="313266" y="1026367"/>
            <a:ext cx="318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209284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fr-F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Xuyuntao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Zhang, </a:t>
            </a:r>
            <a:r>
              <a:rPr lang="fr-F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Shuaiyong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Li, </a:t>
            </a:r>
            <a:r>
              <a:rPr lang="fr-F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Zhang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,“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Short-Term Prediction of SDN Network Traffic Based on CEEMDAN and Mixed Kernel Least Squares Support Vector Machine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5th International Conference on Pattern Recognition and Artificial Intelligence (PRAI),  ISBN 978-1-6654-9916-3, 978-1-6654-9915-6,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http://surl.li/dmgcg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5" algn="just">
              <a:spcBef>
                <a:spcPts val="60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19 December 2022</a:t>
            </a:fld>
            <a:endParaRPr lang="en-US"/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A4B69-6E78-5028-1F3F-B1C1C925CC0E}"/>
              </a:ext>
            </a:extLst>
          </p:cNvPr>
          <p:cNvSpPr txBox="1"/>
          <p:nvPr/>
        </p:nvSpPr>
        <p:spPr>
          <a:xfrm>
            <a:off x="595768" y="2921829"/>
            <a:ext cx="1137592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main contribution of the paper includes: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sz="1600" dirty="0">
                <a:latin typeface="Calibri"/>
                <a:cs typeface="Calibri"/>
              </a:rPr>
              <a:t>The paper proposes a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combined prediction model</a:t>
            </a:r>
            <a:r>
              <a:rPr lang="en-US" sz="1600" dirty="0">
                <a:latin typeface="Calibri"/>
                <a:cs typeface="Calibri"/>
              </a:rPr>
              <a:t> combining decomposition algorithm, hybrid kernel least squares support vector machine, and optimization algorithm, </a:t>
            </a:r>
            <a:r>
              <a:rPr lang="en-US" sz="1600" u="sng" dirty="0">
                <a:latin typeface="Calibri"/>
                <a:cs typeface="Calibri"/>
              </a:rPr>
              <a:t>considering the characteristics of network traffic such as nonlinearity and non-smoothness</a:t>
            </a:r>
            <a:r>
              <a:rPr lang="en-US" sz="1600" dirty="0">
                <a:latin typeface="Calibri"/>
                <a:cs typeface="Calibri"/>
              </a:rPr>
              <a:t>. 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sz="1600" u="sng" dirty="0">
                <a:highlight>
                  <a:srgbClr val="C0C0C0"/>
                </a:highlight>
                <a:latin typeface="Calibri"/>
                <a:cs typeface="Calibri"/>
              </a:rPr>
              <a:t>Through experimental comparison, the prediction accuracy of the proposed model (CEEMDAN-FCM-LSSVM-ABC) is better than that of CEEMDAN-LSSVM, EMD-LSSVM, LSSVM, and other models.</a:t>
            </a:r>
            <a:endParaRPr lang="en-IN" sz="1600" u="sng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F954C-C3D5-7C27-3284-27113FF6AC27}"/>
              </a:ext>
            </a:extLst>
          </p:cNvPr>
          <p:cNvSpPr txBox="1"/>
          <p:nvPr/>
        </p:nvSpPr>
        <p:spPr>
          <a:xfrm>
            <a:off x="381898" y="2370338"/>
            <a:ext cx="359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PUBLICATION YEAR: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08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19 December 2022</a:t>
            </a:fld>
            <a:endParaRPr lang="en-US"/>
          </a:p>
        </p:txBody>
      </p:sp>
      <p:sp>
        <p:nvSpPr>
          <p:cNvPr id="3" name="Google Shape;137;p3">
            <a:extLst>
              <a:ext uri="{FF2B5EF4-FFF2-40B4-BE49-F238E27FC236}">
                <a16:creationId xmlns:a16="http://schemas.microsoft.com/office/drawing/2014/main" id="{D7DEE8D1-67AB-2121-866F-923E27550B85}"/>
              </a:ext>
            </a:extLst>
          </p:cNvPr>
          <p:cNvSpPr txBox="1"/>
          <p:nvPr/>
        </p:nvSpPr>
        <p:spPr>
          <a:xfrm>
            <a:off x="0" y="668236"/>
            <a:ext cx="12191999" cy="209284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Etengu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Saw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ChinTan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Teong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Chuah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Jaime Galan-Jimenez, “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 Learning-Assisted Traffic Prediction in Hybrid SDN/OSPF Backbone Networks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NOMS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-2022 IEEE/IFIP Network Operations and Management Symposium, ISBN: 978-1-6654-0601-7,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http://surl.li/dmgdu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</a:p>
          <a:p>
            <a:pPr algn="just">
              <a:spcBef>
                <a:spcPts val="60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47A8-EE45-9EEC-07B3-04DBC21E3B6F}"/>
              </a:ext>
            </a:extLst>
          </p:cNvPr>
          <p:cNvSpPr txBox="1"/>
          <p:nvPr/>
        </p:nvSpPr>
        <p:spPr>
          <a:xfrm>
            <a:off x="816077" y="3080751"/>
            <a:ext cx="11375923" cy="2046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AutoNum type="arabicParenBoth"/>
            </a:pPr>
            <a:r>
              <a:rPr lang="en-US" sz="1600" u="sng" dirty="0">
                <a:latin typeface="Calibri"/>
                <a:cs typeface="Calibri"/>
              </a:rPr>
              <a:t>This paper proposes an improved DL framework that utilizes different dimensionality feature reduction techniques </a:t>
            </a:r>
            <a:r>
              <a:rPr lang="en-US" sz="1600" dirty="0">
                <a:latin typeface="Calibri"/>
                <a:cs typeface="Calibri"/>
              </a:rPr>
              <a:t>to perform short-term TM prediction in SDN networks. </a:t>
            </a:r>
          </a:p>
          <a:p>
            <a:pPr marL="342900" indent="-342900" algn="just">
              <a:spcBef>
                <a:spcPts val="600"/>
              </a:spcBef>
              <a:buAutoNum type="arabicParenBoth"/>
            </a:pPr>
            <a:r>
              <a:rPr lang="en-US" sz="1600" dirty="0">
                <a:latin typeface="Calibri"/>
                <a:cs typeface="Calibri"/>
              </a:rPr>
              <a:t>The two dimensionality reduction techniques required to perform feature reduction for the DL model are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correlation component analysis (CCA) and principal component analysis (PCA). </a:t>
            </a:r>
          </a:p>
          <a:p>
            <a:pPr marL="342900" indent="-342900" algn="just">
              <a:spcBef>
                <a:spcPts val="600"/>
              </a:spcBef>
              <a:buAutoNum type="arabicParenBoth"/>
            </a:pP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Investigational results show that the proposed method can achieve more accurate forecast of link traffic in comparison to the traditional baseline machine learning frameworks.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2BDD1-C239-6619-597F-FD2A188056AF}"/>
              </a:ext>
            </a:extLst>
          </p:cNvPr>
          <p:cNvSpPr txBox="1"/>
          <p:nvPr/>
        </p:nvSpPr>
        <p:spPr>
          <a:xfrm>
            <a:off x="381898" y="2370338"/>
            <a:ext cx="359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PUBLICATION YEAR: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1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21697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Abdullah Baz, “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Bayesian Machine Learning Algorithm for Flow Prediction in SDN Switches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1st International Conference on Computer Applications &amp; Information Security (ICCAIS): ISBN: 978-1-5386-4427-0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http://surl.li/dmgfa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19 December 2022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3C6AA-5DAC-84D3-11C7-0D29D5A7C6E4}"/>
              </a:ext>
            </a:extLst>
          </p:cNvPr>
          <p:cNvSpPr txBox="1"/>
          <p:nvPr/>
        </p:nvSpPr>
        <p:spPr>
          <a:xfrm>
            <a:off x="658761" y="2914135"/>
            <a:ext cx="11375923" cy="2046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latin typeface="Calibri"/>
                <a:cs typeface="Calibri"/>
              </a:rPr>
              <a:t>Segregation of data and control plans impose latency and overheads to SDN-based networks as a Networking Function Device (NFD aka Switch) needs to consult the controller how to handle each traffic.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latin typeface="Calibri"/>
                <a:cs typeface="Calibri"/>
              </a:rPr>
              <a:t>In order to overcome such shortcoming of SDN</a:t>
            </a:r>
            <a:r>
              <a:rPr lang="en-US" sz="1600" u="sng" dirty="0">
                <a:latin typeface="Calibri"/>
                <a:cs typeface="Calibri"/>
              </a:rPr>
              <a:t>, this paper makes use of the </a:t>
            </a:r>
            <a:r>
              <a:rPr lang="en-US" sz="1600" u="sng" dirty="0">
                <a:solidFill>
                  <a:srgbClr val="FF0000"/>
                </a:solidFill>
                <a:latin typeface="Calibri"/>
                <a:cs typeface="Calibri"/>
              </a:rPr>
              <a:t>Bayesian Machine Learning (BML) </a:t>
            </a:r>
            <a:r>
              <a:rPr lang="en-US" sz="1600" dirty="0">
                <a:latin typeface="Calibri"/>
                <a:cs typeface="Calibri"/>
              </a:rPr>
              <a:t>to allow switches to infer the underlying stochastic process by which controller classifies packets into flows.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Extensive simulation conducted to assess the performance of the proposed algorithm highlights its advantages compared to the standard mechanism defined in the-state-of-the-art SDN implementation.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67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21697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 Huang, Y. Wang, M. Ye, H.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Qiu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X. Deng, X.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Intelligent routing method based on Dueling DQN reinforcement learning and network traffic state prediction in SDN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In: Wireless Networks. (Wireless Networks, 2022), ISSN: 15728196,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https://rb.gy/n7qp1w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19 December 2022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3C6AA-5DAC-84D3-11C7-0D29D5A7C6E4}"/>
              </a:ext>
            </a:extLst>
          </p:cNvPr>
          <p:cNvSpPr txBox="1"/>
          <p:nvPr/>
        </p:nvSpPr>
        <p:spPr>
          <a:xfrm>
            <a:off x="658761" y="2914135"/>
            <a:ext cx="11375923" cy="1969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u="sng" dirty="0">
                <a:latin typeface="Calibri"/>
                <a:cs typeface="Calibri"/>
              </a:rPr>
              <a:t>This paper proposes an intelligent routing method </a:t>
            </a:r>
            <a:r>
              <a:rPr lang="en-US" sz="1600" dirty="0">
                <a:latin typeface="Calibri"/>
                <a:cs typeface="Calibri"/>
              </a:rPr>
              <a:t>based on the Software Defined Network (SDN),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Dueling DQN (a Deep Reinforcement Learning algorithm)</a:t>
            </a:r>
            <a:r>
              <a:rPr lang="en-US" sz="1600" dirty="0">
                <a:latin typeface="Calibri"/>
                <a:cs typeface="Calibri"/>
              </a:rPr>
              <a:t> and network traffic state prediction. 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The experimental results show that: (1) compared with the traditional Dijkstra and OSPF routing methods, the proposed method significantly improves the network throughput and effectively reduces the network delay and packet loss rate; (2) comparing with the reinforcement learning algorithms DDPG and PPO, the proposed approach achieves a faster convergence state, which improves the efficiency of network routing. 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33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17081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Sowmya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Sanagavarapu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Sashank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Sridhar, “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SDPredictNet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-A Topology based SDN Neural Routing Framework with Traffic Prediction Analysis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Computing and Communication Workshop and Conference (CCWC), 2021 IEEE 11th Annual. :0264-0272 Jan, 2021, ISBN: 978-1-6654-1490-6,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https://rb.gy/tvfenr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19 December 2022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3C6AA-5DAC-84D3-11C7-0D29D5A7C6E4}"/>
              </a:ext>
            </a:extLst>
          </p:cNvPr>
          <p:cNvSpPr txBox="1"/>
          <p:nvPr/>
        </p:nvSpPr>
        <p:spPr>
          <a:xfrm>
            <a:off x="658761" y="2914135"/>
            <a:ext cx="11375923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latin typeface="Calibri"/>
                <a:cs typeface="Calibri"/>
              </a:rPr>
              <a:t>The dynamic nature of traffic in these networks with multi-layer switches hinder the efficiency of SDN's performance in multi-cloud environments.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u="sng" dirty="0">
                <a:latin typeface="Calibri"/>
                <a:cs typeface="Calibri"/>
              </a:rPr>
              <a:t>This paper proposes </a:t>
            </a:r>
            <a:r>
              <a:rPr lang="en-US" sz="1600" u="sng" dirty="0" err="1">
                <a:solidFill>
                  <a:srgbClr val="FF0000"/>
                </a:solidFill>
                <a:latin typeface="Calibri"/>
                <a:cs typeface="Calibri"/>
              </a:rPr>
              <a:t>SDPredictNet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, a Recurrent Neural Network framework </a:t>
            </a:r>
            <a:r>
              <a:rPr lang="en-US" sz="1600" u="sng" dirty="0">
                <a:latin typeface="Calibri"/>
                <a:cs typeface="Calibri"/>
              </a:rPr>
              <a:t>deployed on the SDN Controller </a:t>
            </a:r>
            <a:r>
              <a:rPr lang="en-US" sz="1600" dirty="0">
                <a:latin typeface="Calibri"/>
                <a:cs typeface="Calibri"/>
              </a:rPr>
              <a:t>that can predict the traffic in the network and update flow tables of the higher layer switches to perform routing based on the perceived bottlenecks in the network.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 err="1">
                <a:highlight>
                  <a:srgbClr val="C0C0C0"/>
                </a:highlight>
                <a:latin typeface="Calibri"/>
                <a:cs typeface="Calibri"/>
              </a:rPr>
              <a:t>SDPredictNet</a:t>
            </a: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 has achieved a RMSE score of 0.07 and an accuracy of 99.88% for traffic estimation and subsequent path determination.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43E09-D00D-8055-8B30-2AFB52378AAE}"/>
              </a:ext>
            </a:extLst>
          </p:cNvPr>
          <p:cNvSpPr txBox="1"/>
          <p:nvPr/>
        </p:nvSpPr>
        <p:spPr>
          <a:xfrm>
            <a:off x="8265111" y="6017796"/>
            <a:ext cx="2867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root-mean-square error (RMSE) </a:t>
            </a:r>
          </a:p>
        </p:txBody>
      </p:sp>
    </p:spTree>
    <p:extLst>
      <p:ext uri="{BB962C8B-B14F-4D97-AF65-F5344CB8AC3E}">
        <p14:creationId xmlns:p14="http://schemas.microsoft.com/office/powerpoint/2010/main" val="188805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17081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Azzouni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Pujolle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NeuTM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 neural network-based framework for traffic matrix prediction in SDN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In: IEEE/IFIP Network Operations and Management Symposium: Cognitive Management in a Cyber World, NOMS 6 July 2018, ISBN: 9781538634165,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https://rb.gy/hilhap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19 December 2022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3C6AA-5DAC-84D3-11C7-0D29D5A7C6E4}"/>
              </a:ext>
            </a:extLst>
          </p:cNvPr>
          <p:cNvSpPr txBox="1"/>
          <p:nvPr/>
        </p:nvSpPr>
        <p:spPr>
          <a:xfrm>
            <a:off x="658761" y="2914135"/>
            <a:ext cx="1137592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u="sng" dirty="0">
                <a:latin typeface="Calibri"/>
                <a:cs typeface="Calibri"/>
              </a:rPr>
              <a:t>This paper presents </a:t>
            </a:r>
            <a:r>
              <a:rPr lang="en-US" sz="1600" u="sng" dirty="0" err="1">
                <a:latin typeface="Calibri"/>
                <a:cs typeface="Calibri"/>
              </a:rPr>
              <a:t>NeuTM</a:t>
            </a:r>
            <a:r>
              <a:rPr lang="en-US" sz="1600" u="sng" dirty="0">
                <a:latin typeface="Calibri"/>
                <a:cs typeface="Calibri"/>
              </a:rPr>
              <a:t>, a framework for network Traffic Matrix (TM) prediction </a:t>
            </a:r>
            <a:r>
              <a:rPr lang="en-US" sz="1600" dirty="0">
                <a:latin typeface="Calibri"/>
                <a:cs typeface="Calibri"/>
              </a:rPr>
              <a:t>based on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Long Short-Term Memory Recurrent Neural Networks (LSTM RNNs)</a:t>
            </a:r>
            <a:r>
              <a:rPr lang="en-US" sz="1600" dirty="0">
                <a:latin typeface="Calibri"/>
                <a:cs typeface="Calibri"/>
              </a:rPr>
              <a:t>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By validating our framework on real-world data from GEANT network, we show that our model converges quickly and gives state of the art TM prediction performance.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5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532449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Bi-LSTM Model Vs Uni-directional LSTM Model</a:t>
            </a: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 bidirectional, our input flows in two directions, making a bi-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different from the regular 			LSTM.</a:t>
            </a: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Every component of an input sequence has information from both the past and present. </a:t>
            </a: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For this reason,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BiLSTM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produce a more meaningful output, combining LSTM layers from both 		directions</a:t>
            </a: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Model Vs ARIMA and </a:t>
            </a:r>
            <a:r>
              <a:rPr lang="en-US" sz="20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Sarima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“Long short-term memory (LSTM), one of the recurrent neural networks (RNN), has been 				incontestable to outperform typical prediction methods.”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“The LSTM-based models are incorporated with further "gates" such that it will consider input 			data of longer sequences. LSTM-based models outperform Autoregressive Integrated Moving 			Average 	models attributable to these further capabilities (ARIMA). “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19 December 2022</a:t>
            </a:fld>
            <a:endParaRPr lang="en-US"/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EE24F-C28D-9FCA-01D9-56EE43E336D2}"/>
              </a:ext>
            </a:extLst>
          </p:cNvPr>
          <p:cNvSpPr/>
          <p:nvPr/>
        </p:nvSpPr>
        <p:spPr>
          <a:xfrm>
            <a:off x="3009530" y="5592932"/>
            <a:ext cx="8984202" cy="976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M. Pirani, P. Thakkar, P.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Jivrani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M. H.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Bohara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D. Garg, "A Comparative Analysis of ARIMA, GRU, LSTM and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BiLSTM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on Financial Time Series Forecasting,"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2022 IEEE International Conference on Distributed Computing and Electrical Circuits and Electronics (ICDCECE)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2022, pp. 1-6,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10.1109/ICDCECE53908.2022.9793213.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342684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1730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Pinyon Script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SAKSHI A RAGHAVAN</cp:lastModifiedBy>
  <cp:revision>15</cp:revision>
  <dcterms:created xsi:type="dcterms:W3CDTF">2019-07-24T12:22:39Z</dcterms:created>
  <dcterms:modified xsi:type="dcterms:W3CDTF">2022-12-18T21:08:16Z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