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6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6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</a:t>
            </a:r>
            <a:endParaRPr lang="en-US" dirty="0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4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ecodesamsung.com/SRIB-PRISM/VIT_CSW23VIT_AI_ML_based_Network_Device_Software_Upgrade_in_SDN_Controlled_Network/tree/main/Docum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rism.srib@gmail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87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88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048589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0" name="Rectangle 22"/>
          <p:cNvSpPr/>
          <p:nvPr/>
        </p:nvSpPr>
        <p:spPr>
          <a:xfrm>
            <a:off x="361938" y="3343028"/>
            <a:ext cx="488188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Working Team Details [Name &amp; Email ID] :</a:t>
            </a:r>
          </a:p>
        </p:txBody>
      </p:sp>
      <p:sp>
        <p:nvSpPr>
          <p:cNvPr id="1048591" name="Rectangle 23"/>
          <p:cNvSpPr/>
          <p:nvPr/>
        </p:nvSpPr>
        <p:spPr>
          <a:xfrm>
            <a:off x="472244" y="3737243"/>
            <a:ext cx="10892374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  <a:ea typeface="Arial"/>
                <a:cs typeface="Arial"/>
                <a:sym typeface="Arial"/>
              </a:rPr>
              <a:t>College Professor(s):  </a:t>
            </a:r>
            <a:r>
              <a:rPr lang="en-IN" dirty="0">
                <a:solidFill>
                  <a:srgbClr val="0E4094"/>
                </a:solidFill>
              </a:rPr>
              <a:t>Dr. P. PRAKASAM</a:t>
            </a:r>
            <a:r>
              <a:rPr lang="en-IN" dirty="0">
                <a:solidFill>
                  <a:srgbClr val="0E4094"/>
                </a:solidFill>
                <a:ea typeface="Arial"/>
                <a:cs typeface="Arial"/>
                <a:sym typeface="Arial"/>
              </a:rPr>
              <a:t> || prakasam.p@vit.ac.in</a:t>
            </a:r>
            <a:endParaRPr lang="en-IN" i="1" dirty="0">
              <a:solidFill>
                <a:srgbClr val="0E4094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  <a:ea typeface="Arial"/>
                <a:cs typeface="Arial"/>
                <a:sym typeface="Arial"/>
              </a:rPr>
              <a:t>Students:</a:t>
            </a:r>
            <a:endParaRPr lang="en-IN"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SAKSHI A. RAGHAVAN || sakshiraghavan.a2020@vitstudent.ac.in</a:t>
            </a:r>
            <a:endParaRPr lang="en-IN"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JAYA SRI KRISHNA.S </a:t>
            </a:r>
            <a:r>
              <a:rPr lang="en-IN" dirty="0">
                <a:solidFill>
                  <a:srgbClr val="0E4094"/>
                </a:solidFill>
                <a:cs typeface="Arial"/>
                <a:sym typeface="Arial"/>
              </a:rPr>
              <a:t>||</a:t>
            </a:r>
            <a:r>
              <a:rPr lang="en-IN" b="0" i="0" u="none" strike="noStrike" cap="none" dirty="0">
                <a:solidFill>
                  <a:srgbClr val="0E4094"/>
                </a:solidFill>
                <a:ea typeface="Arial"/>
                <a:cs typeface="Arial"/>
                <a:sym typeface="Arial"/>
              </a:rPr>
              <a:t>  </a:t>
            </a:r>
            <a:r>
              <a:rPr lang="en-IN" dirty="0">
                <a:solidFill>
                  <a:srgbClr val="0E4094"/>
                </a:solidFill>
              </a:rPr>
              <a:t>jayasri.krishna2020@vitstudent.ac.in</a:t>
            </a:r>
            <a:endParaRPr lang="en-IN" b="0" i="0" u="none" strike="noStrike" cap="none" dirty="0">
              <a:solidFill>
                <a:srgbClr val="0E4094"/>
              </a:solidFill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JANARTHANAN.P.M </a:t>
            </a:r>
            <a:r>
              <a:rPr lang="en-IN" b="0" i="0" u="none" strike="noStrike" cap="none" dirty="0">
                <a:solidFill>
                  <a:srgbClr val="0E4094"/>
                </a:solidFill>
                <a:ea typeface="Arial"/>
                <a:cs typeface="Arial"/>
                <a:sym typeface="Arial"/>
              </a:rPr>
              <a:t> ||  janarthanan.pm2</a:t>
            </a:r>
            <a:r>
              <a:rPr lang="en-IN" dirty="0">
                <a:solidFill>
                  <a:srgbClr val="0E4094"/>
                </a:solidFill>
              </a:rPr>
              <a:t>020@vitstudent.ac.in</a:t>
            </a:r>
            <a:r>
              <a:rPr lang="en-IN" b="0" i="0" u="none" strike="noStrike" cap="none" dirty="0">
                <a:solidFill>
                  <a:srgbClr val="0E4094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  <a:ea typeface="Arial"/>
                <a:cs typeface="Arial"/>
                <a:sym typeface="Arial"/>
              </a:rPr>
              <a:t>Department: ECE</a:t>
            </a:r>
          </a:p>
        </p:txBody>
      </p:sp>
      <p:sp>
        <p:nvSpPr>
          <p:cNvPr id="1048592" name="TextBox 27"/>
          <p:cNvSpPr txBox="1"/>
          <p:nvPr/>
        </p:nvSpPr>
        <p:spPr>
          <a:xfrm>
            <a:off x="10159433" y="6286730"/>
            <a:ext cx="2032566" cy="7010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Nov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097152" name="Picture 32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048593" name="TextBox 33"/>
          <p:cNvSpPr txBox="1"/>
          <p:nvPr/>
        </p:nvSpPr>
        <p:spPr>
          <a:xfrm>
            <a:off x="1000720" y="1850546"/>
            <a:ext cx="10141713" cy="12852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AI/ML Based Network Device Software upgrade in SDN Controlled Network</a:t>
            </a:r>
          </a:p>
        </p:txBody>
      </p:sp>
      <p:sp>
        <p:nvSpPr>
          <p:cNvPr id="1048594" name="TextBox 1"/>
          <p:cNvSpPr txBox="1"/>
          <p:nvPr/>
        </p:nvSpPr>
        <p:spPr>
          <a:xfrm>
            <a:off x="10540345" y="325650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CSW23VIT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83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8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85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(Implementation </a:t>
            </a:r>
            <a:r>
              <a:rPr lang="en-US" sz="1200" dirty="0" smtClean="0">
                <a:solidFill>
                  <a:srgbClr val="0E4094"/>
                </a:solidFill>
              </a:rPr>
              <a:t>of various </a:t>
            </a:r>
            <a:r>
              <a:rPr lang="en-US" sz="1200" dirty="0">
                <a:solidFill>
                  <a:srgbClr val="0E4094"/>
                </a:solidFill>
              </a:rPr>
              <a:t>Use Cases In Future Traffic Prediction To Identify Suitable Time Window For S/W Upgrade)</a:t>
            </a:r>
          </a:p>
        </p:txBody>
      </p:sp>
      <p:pic>
        <p:nvPicPr>
          <p:cNvPr id="2097174" name="Picture 8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209717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90" y="1497551"/>
            <a:ext cx="3371443" cy="5182613"/>
          </a:xfrm>
          <a:prstGeom prst="rect">
            <a:avLst/>
          </a:prstGeom>
        </p:spPr>
      </p:pic>
      <p:pic>
        <p:nvPicPr>
          <p:cNvPr id="209717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67" y="1920640"/>
            <a:ext cx="3708824" cy="3906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88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89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90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  <a:r>
              <a:rPr lang="en-US" sz="1200" dirty="0" smtClean="0">
                <a:solidFill>
                  <a:srgbClr val="0E4094"/>
                </a:solidFill>
              </a:rPr>
              <a:t>(Device </a:t>
            </a:r>
            <a:r>
              <a:rPr lang="en-US" sz="1200" dirty="0">
                <a:solidFill>
                  <a:srgbClr val="0E4094"/>
                </a:solidFill>
              </a:rPr>
              <a:t>Vs NOS suitable time)</a:t>
            </a:r>
          </a:p>
        </p:txBody>
      </p:sp>
      <p:pic>
        <p:nvPicPr>
          <p:cNvPr id="2097177" name="Picture 8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graphicFrame>
        <p:nvGraphicFramePr>
          <p:cNvPr id="419430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54606"/>
              </p:ext>
            </p:extLst>
          </p:nvPr>
        </p:nvGraphicFramePr>
        <p:xfrm>
          <a:off x="3991991" y="2132157"/>
          <a:ext cx="3657600" cy="1931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1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54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SWITCH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TIME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S1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18/02/2023 @ 00:45 HOURS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0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S2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18/02/2023 @ 00:45 HOURS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1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S3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19/02/2023 @ 02:25 HOURS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S4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18/02/2023 @ 00:50 HOURS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S5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18/02/2023 @ 02:25 HOURS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48691" name="TextBox 2"/>
          <p:cNvSpPr txBox="1"/>
          <p:nvPr/>
        </p:nvSpPr>
        <p:spPr>
          <a:xfrm>
            <a:off x="488272" y="4409550"/>
            <a:ext cx="1128351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graphical result of all these use cases and their corresponding switches are recorded in the Figures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shown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previous slide. 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 the results of the prediction, 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S1 is likely to upgrade itself at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00:45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hours (12:45 a.m.) on the 18th of February 2023. 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S2 is also likely to upgrade itself at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00:45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hours (12:45 a.m.) on the 18th of February 2023, along with S1. 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S3 is likely to upgrade itself at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02:25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hours (02:25 a.m.) on the 19th of February 2023. 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S4 is likely to upgrade itself at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00:50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hours (12:50 a.m.) on the 18th of February 2023. 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witch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S5 is likely to upgrade itself at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02:25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hours (2:25 a.m.) on the 18th of February 2023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93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9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95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1048696" name="TextBox 5"/>
          <p:cNvSpPr txBox="1"/>
          <p:nvPr/>
        </p:nvSpPr>
        <p:spPr>
          <a:xfrm>
            <a:off x="-2" y="2755429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(Details of papers / patentable ideas / innovative aspects that can lead to patentable ideas)</a:t>
            </a:r>
          </a:p>
        </p:txBody>
      </p:sp>
      <p:pic>
        <p:nvPicPr>
          <p:cNvPr id="2097178" name="Picture 7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048697" name="TextBox 8"/>
          <p:cNvSpPr txBox="1"/>
          <p:nvPr/>
        </p:nvSpPr>
        <p:spPr>
          <a:xfrm>
            <a:off x="-3" y="423258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(Planned Expectations shared in Work-let vs Delivered Results) 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1048698" name="TextBox 1"/>
          <p:cNvSpPr txBox="1"/>
          <p:nvPr/>
        </p:nvSpPr>
        <p:spPr>
          <a:xfrm>
            <a:off x="381898" y="1556819"/>
            <a:ext cx="11576323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The final version of the research paper was submitted to the mentors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Fine tuning the paper based on the comments, if required.</a:t>
            </a:r>
            <a:endParaRPr 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Submitting </a:t>
            </a:r>
            <a:r>
              <a:rPr lang="en-US" sz="1400" dirty="0"/>
              <a:t>the paper </a:t>
            </a:r>
            <a:r>
              <a:rPr lang="en-US" sz="1400" dirty="0" smtClean="0"/>
              <a:t>to the </a:t>
            </a:r>
            <a:r>
              <a:rPr lang="en-US" sz="1400" dirty="0"/>
              <a:t>targeted Journal “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Network</a:t>
            </a:r>
            <a:r>
              <a:rPr lang="en-IN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IN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99" name="TextBox 2"/>
          <p:cNvSpPr txBox="1"/>
          <p:nvPr/>
        </p:nvSpPr>
        <p:spPr>
          <a:xfrm>
            <a:off x="381898" y="3617115"/>
            <a:ext cx="1157632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final version of the research paper was submitted to the </a:t>
            </a:r>
            <a:r>
              <a:rPr lang="en-US" sz="1400" dirty="0" smtClean="0"/>
              <a:t>Samsung mentors</a:t>
            </a:r>
            <a:endParaRPr lang="en-US" sz="1400" dirty="0"/>
          </a:p>
        </p:txBody>
      </p:sp>
      <p:sp>
        <p:nvSpPr>
          <p:cNvPr id="1048700" name="TextBox 3"/>
          <p:cNvSpPr txBox="1"/>
          <p:nvPr/>
        </p:nvSpPr>
        <p:spPr>
          <a:xfrm>
            <a:off x="381898" y="4988260"/>
            <a:ext cx="11576323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Dataset generation completed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AI </a:t>
            </a:r>
            <a:r>
              <a:rPr lang="en-US" sz="1400" dirty="0" smtClean="0"/>
              <a:t>traffic analysis engine model </a:t>
            </a:r>
            <a:r>
              <a:rPr lang="en-US" sz="1400" dirty="0"/>
              <a:t>trained and tested using both </a:t>
            </a:r>
            <a:r>
              <a:rPr lang="en-US" sz="1400" dirty="0" err="1" smtClean="0"/>
              <a:t>BiLSTM</a:t>
            </a:r>
            <a:r>
              <a:rPr lang="en-US" sz="1400" dirty="0" smtClean="0"/>
              <a:t> </a:t>
            </a:r>
            <a:r>
              <a:rPr lang="en-US" sz="1400" dirty="0"/>
              <a:t>and SARIMA separately.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Traffic prediction done for each switch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Identified the lean traffic period as a suitable </a:t>
            </a:r>
            <a:r>
              <a:rPr lang="en-US" sz="1400" dirty="0"/>
              <a:t>time window for software upgrade for each switch </a:t>
            </a:r>
            <a:r>
              <a:rPr lang="en-US" sz="1400" dirty="0" smtClean="0"/>
              <a:t>successfully</a:t>
            </a:r>
            <a:endParaRPr 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final version of the research paper was submitted to the Samsung </a:t>
            </a:r>
            <a:r>
              <a:rPr lang="en-US" sz="1400" dirty="0" smtClean="0"/>
              <a:t>mentors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70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703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097179" name="Picture 9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048704" name="TextBox 14"/>
          <p:cNvSpPr txBox="1"/>
          <p:nvPr/>
        </p:nvSpPr>
        <p:spPr>
          <a:xfrm>
            <a:off x="1" y="798941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Code Upload details: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419430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67216"/>
              </p:ext>
            </p:extLst>
          </p:nvPr>
        </p:nvGraphicFramePr>
        <p:xfrm>
          <a:off x="532659" y="1402283"/>
          <a:ext cx="11394844" cy="218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15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519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 baseline="0" dirty="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r>
                        <a:rPr lang="en-IN" sz="1400" dirty="0"/>
                        <a:t>Model and Algorithm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BiLSTM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and Sarimal models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r>
                        <a:rPr lang="en-IN" sz="1400" dirty="0"/>
                        <a:t>Is Mid review, end review report uploaded</a:t>
                      </a:r>
                      <a:r>
                        <a:rPr lang="en-IN" sz="1400" baseline="0" dirty="0"/>
                        <a:t> on Git 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Uploaded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6845">
                <a:tc>
                  <a:txBody>
                    <a:bodyPr/>
                    <a:lstStyle/>
                    <a:p>
                      <a:r>
                        <a:rPr lang="en-IN" sz="1400" dirty="0"/>
                        <a:t>Link for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https://github.ecodesamsung.com/SRIB-PRISM/VIT_CSW23VIT_AI_ML_based_Network_Device_Software_Upgrade_in_SDN_Controlled_Network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48705" name="TextBox 8"/>
          <p:cNvSpPr txBox="1"/>
          <p:nvPr/>
        </p:nvSpPr>
        <p:spPr>
          <a:xfrm>
            <a:off x="1" y="3547826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 details (if applicable):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4194306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59402"/>
              </p:ext>
            </p:extLst>
          </p:nvPr>
        </p:nvGraphicFramePr>
        <p:xfrm>
          <a:off x="690881" y="4184456"/>
          <a:ext cx="10083800" cy="239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269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/>
                        <a:t>Items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Data folder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Data folder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Data Folder 3……..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All Diagrams (Image)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ppts for review meetings(PPT)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/>
                        <a:t>Number</a:t>
                      </a:r>
                      <a:r>
                        <a:rPr lang="en-IN" sz="1400" baseline="0"/>
                        <a:t> of data points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/>
                        <a:t>Source</a:t>
                      </a:r>
                      <a:r>
                        <a:rPr lang="en-IN" sz="1400" baseline="0"/>
                        <a:t> of Data (self collected, Scrapped, available on open source)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Self Collected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Self Collected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/>
                        <a:t>Google drive link/ git link to access data </a:t>
                      </a:r>
                      <a:endParaRPr lang="en-IN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1400" dirty="0">
                          <a:hlinkClick r:id="rId3"/>
                        </a:rPr>
                        <a:t>https://github.ecodesamsung.com/SRIB</a:t>
                      </a:r>
                      <a:r>
                        <a:rPr lang="en-IN" sz="1400" dirty="0"/>
                        <a:t>-</a:t>
                      </a:r>
                      <a:r>
                        <a:rPr lang="en-IN" sz="1400" dirty="0">
                          <a:hlinkClick r:id="rId3"/>
                        </a:rPr>
                        <a:t>PRISM/VIT_CSW23VIT_AI_ML_based_Network_Device_Software_Upgrade_in_SDN_Controlled_Network/tree/main/Documents</a:t>
                      </a:r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48706" name="Rectangle 15"/>
          <p:cNvSpPr/>
          <p:nvPr/>
        </p:nvSpPr>
        <p:spPr>
          <a:xfrm>
            <a:off x="5062647" y="34138"/>
            <a:ext cx="5300433" cy="684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[ ALL DETAILS ON THIS SLIDE MANDATORY FOR WORK-LET CLOSURE AND CERTIFICATES]</a:t>
            </a:r>
          </a:p>
        </p:txBody>
      </p:sp>
      <p:sp>
        <p:nvSpPr>
          <p:cNvPr id="1048707" name="TextBox 2"/>
          <p:cNvSpPr txBox="1"/>
          <p:nvPr/>
        </p:nvSpPr>
        <p:spPr>
          <a:xfrm>
            <a:off x="4246543" y="6575886"/>
            <a:ext cx="768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Note: If data uploaded on google drive, access to be shared to </a:t>
            </a:r>
            <a:r>
              <a:rPr lang="en-IN" sz="1200" dirty="0">
                <a:hlinkClick r:id="rId4"/>
              </a:rPr>
              <a:t>prism.srib@gmail.com</a:t>
            </a:r>
            <a:endParaRPr lang="en-IN" sz="1200" dirty="0"/>
          </a:p>
          <a:p>
            <a:pPr algn="r"/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048709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710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26"/>
          <p:cNvSpPr/>
          <p:nvPr/>
        </p:nvSpPr>
        <p:spPr>
          <a:xfrm>
            <a:off x="-16976" y="851884"/>
            <a:ext cx="5012267" cy="60061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2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25" name="TextBox 4"/>
          <p:cNvSpPr txBox="1"/>
          <p:nvPr/>
        </p:nvSpPr>
        <p:spPr>
          <a:xfrm>
            <a:off x="381898" y="146254"/>
            <a:ext cx="100224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Information Retrieval </a:t>
            </a:r>
            <a:r>
              <a:rPr lang="en-IN" sz="20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AI/ML Based Network Device Software upgrade in SDN Controlled Network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09715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33" y="206714"/>
            <a:ext cx="1811867" cy="380862"/>
          </a:xfrm>
          <a:prstGeom prst="rect">
            <a:avLst/>
          </a:prstGeom>
        </p:spPr>
      </p:pic>
      <p:sp>
        <p:nvSpPr>
          <p:cNvPr id="1048626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37" name="Group 40"/>
          <p:cNvGrpSpPr/>
          <p:nvPr/>
        </p:nvGrpSpPr>
        <p:grpSpPr>
          <a:xfrm>
            <a:off x="5337068" y="5188095"/>
            <a:ext cx="5435602" cy="143934"/>
            <a:chOff x="5926666" y="5681136"/>
            <a:chExt cx="5435602" cy="143934"/>
          </a:xfrm>
        </p:grpSpPr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7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048628" name="Oval 11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048629" name="Oval 12"/>
            <p:cNvSpPr/>
            <p:nvPr/>
          </p:nvSpPr>
          <p:spPr>
            <a:xfrm>
              <a:off x="9454400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048630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</p:grpSp>
      <p:sp>
        <p:nvSpPr>
          <p:cNvPr id="1048631" name="TextBox 14"/>
          <p:cNvSpPr txBox="1"/>
          <p:nvPr/>
        </p:nvSpPr>
        <p:spPr>
          <a:xfrm>
            <a:off x="368250" y="869624"/>
            <a:ext cx="4452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Problem Statement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300" b="0" dirty="0">
                <a:solidFill>
                  <a:schemeClr val="bg1"/>
                </a:solidFill>
              </a:rPr>
              <a:t>The access layer provides network connectivity to end-user devices. It also provides high availability to end </a:t>
            </a:r>
            <a:r>
              <a:rPr lang="en-IN" sz="1300" b="0" dirty="0" smtClean="0">
                <a:solidFill>
                  <a:schemeClr val="bg1"/>
                </a:solidFill>
              </a:rPr>
              <a:t>user traffic </a:t>
            </a:r>
            <a:r>
              <a:rPr lang="en-IN" sz="1300" b="0" dirty="0">
                <a:solidFill>
                  <a:schemeClr val="bg1"/>
                </a:solidFill>
              </a:rPr>
              <a:t>whereas the aggregation layer acts as a multiplexing point between the access layer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300" b="0" dirty="0" smtClean="0">
                <a:solidFill>
                  <a:schemeClr val="bg1"/>
                </a:solidFill>
              </a:rPr>
              <a:t>All </a:t>
            </a:r>
            <a:r>
              <a:rPr lang="en-IN" sz="1300" b="0" dirty="0">
                <a:solidFill>
                  <a:schemeClr val="bg1"/>
                </a:solidFill>
              </a:rPr>
              <a:t>traffic to and from the access layer flows through the aggregation layer, the aggregation layer need to provide high availability and resiliency in the campus network. </a:t>
            </a:r>
            <a:endParaRPr lang="en-IN" sz="1300" b="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300" dirty="0" smtClean="0">
                <a:solidFill>
                  <a:schemeClr val="bg1"/>
                </a:solidFill>
              </a:rPr>
              <a:t>The software should be upgraded for all the devices in the campus network</a:t>
            </a:r>
            <a:endParaRPr lang="en-IN" sz="1300" b="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300" b="0" dirty="0" smtClean="0">
                <a:solidFill>
                  <a:schemeClr val="bg1"/>
                </a:solidFill>
              </a:rPr>
              <a:t>Finding zero </a:t>
            </a:r>
            <a:r>
              <a:rPr lang="en-IN" sz="1300" b="0" dirty="0">
                <a:solidFill>
                  <a:schemeClr val="bg1"/>
                </a:solidFill>
              </a:rPr>
              <a:t>traffic window time as manually </a:t>
            </a:r>
            <a:r>
              <a:rPr lang="en-IN" sz="1300" b="0" dirty="0" smtClean="0">
                <a:solidFill>
                  <a:schemeClr val="bg1"/>
                </a:solidFill>
              </a:rPr>
              <a:t>would </a:t>
            </a:r>
            <a:r>
              <a:rPr lang="en-IN" sz="1300" b="0" dirty="0">
                <a:solidFill>
                  <a:schemeClr val="bg1"/>
                </a:solidFill>
              </a:rPr>
              <a:t>be more challenging for network operator to upgrade </a:t>
            </a:r>
            <a:r>
              <a:rPr lang="en-IN" sz="1300" b="0" dirty="0" smtClean="0">
                <a:solidFill>
                  <a:schemeClr val="bg1"/>
                </a:solidFill>
              </a:rPr>
              <a:t>software.</a:t>
            </a:r>
            <a:endParaRPr lang="en-IN" sz="11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32" name="TextBox 22"/>
          <p:cNvSpPr txBox="1"/>
          <p:nvPr/>
        </p:nvSpPr>
        <p:spPr>
          <a:xfrm>
            <a:off x="5227001" y="5408228"/>
            <a:ext cx="150743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Kick Off  31 OCT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212529"/>
                </a:solidFill>
                <a:effectLst/>
                <a:latin typeface="SamsungOne 200"/>
                <a:cs typeface="Times New Roman" panose="02020603050405020304" pitchFamily="18" charset="0"/>
              </a:rPr>
              <a:t>DATA SET </a:t>
            </a:r>
            <a:r>
              <a:rPr lang="en-US" sz="900" b="0" i="0" dirty="0" smtClean="0">
                <a:solidFill>
                  <a:srgbClr val="212529"/>
                </a:solidFill>
                <a:effectLst/>
                <a:latin typeface="SamsungOne 200"/>
                <a:cs typeface="Times New Roman" panose="02020603050405020304" pitchFamily="18" charset="0"/>
              </a:rPr>
              <a:t>GENERATION AND </a:t>
            </a:r>
            <a:r>
              <a:rPr lang="en-US" sz="900" b="0" i="0" dirty="0">
                <a:solidFill>
                  <a:srgbClr val="212529"/>
                </a:solidFill>
                <a:effectLst/>
                <a:latin typeface="SamsungOne 200"/>
                <a:cs typeface="Times New Roman" panose="02020603050405020304" pitchFamily="18" charset="0"/>
              </a:rPr>
              <a:t>PREPROCESSING </a:t>
            </a:r>
            <a:endParaRPr lang="en-IN" sz="900" dirty="0">
              <a:latin typeface="SamsungOne 200"/>
              <a:ea typeface="SamsungOne 600C" panose="020B0706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33" name="TextBox 23"/>
          <p:cNvSpPr txBox="1"/>
          <p:nvPr/>
        </p:nvSpPr>
        <p:spPr>
          <a:xfrm>
            <a:off x="6952790" y="5408228"/>
            <a:ext cx="169545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1 31 DEC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solidFill>
                  <a:srgbClr val="212529"/>
                </a:solidFill>
                <a:latin typeface="SamsungOne 200"/>
                <a:cs typeface="Times New Roman" panose="02020603050405020304" pitchFamily="18" charset="0"/>
              </a:rPr>
              <a:t>DEVELOPING AI ENGINE USING BILSTM </a:t>
            </a:r>
            <a:r>
              <a:rPr lang="en-IN" sz="900" dirty="0">
                <a:solidFill>
                  <a:srgbClr val="212529"/>
                </a:solidFill>
                <a:latin typeface="SamsungOne 200"/>
                <a:cs typeface="Times New Roman" panose="02020603050405020304" pitchFamily="18" charset="0"/>
              </a:rPr>
              <a:t>AND SARIMA </a:t>
            </a:r>
            <a:r>
              <a:rPr lang="en-IN" sz="900" dirty="0" smtClean="0">
                <a:solidFill>
                  <a:srgbClr val="212529"/>
                </a:solidFill>
                <a:latin typeface="SamsungOne 200"/>
                <a:cs typeface="Times New Roman" panose="02020603050405020304" pitchFamily="18" charset="0"/>
              </a:rPr>
              <a:t>FOR PREDICTION</a:t>
            </a:r>
            <a:endParaRPr lang="en-IN" sz="900" dirty="0">
              <a:solidFill>
                <a:srgbClr val="212529"/>
              </a:solidFill>
              <a:latin typeface="SamsungOne 200"/>
              <a:cs typeface="Times New Roman" panose="02020603050405020304" pitchFamily="18" charset="0"/>
            </a:endParaRPr>
          </a:p>
        </p:txBody>
      </p:sp>
      <p:sp>
        <p:nvSpPr>
          <p:cNvPr id="1048634" name="TextBox 24"/>
          <p:cNvSpPr txBox="1"/>
          <p:nvPr/>
        </p:nvSpPr>
        <p:spPr>
          <a:xfrm>
            <a:off x="8648240" y="5403996"/>
            <a:ext cx="1603023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2 31 FEB 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212529"/>
                </a:solidFill>
                <a:latin typeface="SamsungOne 200"/>
                <a:cs typeface="Times New Roman" panose="02020603050405020304" pitchFamily="18" charset="0"/>
              </a:rPr>
              <a:t>USE CASE </a:t>
            </a:r>
            <a:r>
              <a:rPr lang="en-IN" sz="900" dirty="0" smtClean="0">
                <a:solidFill>
                  <a:srgbClr val="212529"/>
                </a:solidFill>
                <a:latin typeface="SamsungOne 200"/>
                <a:cs typeface="Times New Roman" panose="02020603050405020304" pitchFamily="18" charset="0"/>
              </a:rPr>
              <a:t>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solidFill>
                  <a:srgbClr val="212529"/>
                </a:solidFill>
                <a:latin typeface="SamsungOne 200"/>
                <a:cs typeface="Times New Roman" panose="02020603050405020304" pitchFamily="18" charset="0"/>
              </a:rPr>
              <a:t>RESEARCH PAPER -  DRAFT </a:t>
            </a:r>
            <a:endParaRPr lang="en-IN" sz="900" dirty="0">
              <a:solidFill>
                <a:srgbClr val="212529"/>
              </a:solidFill>
              <a:latin typeface="SamsungOne 200"/>
              <a:cs typeface="Times New Roman" panose="02020603050405020304" pitchFamily="18" charset="0"/>
            </a:endParaRPr>
          </a:p>
        </p:txBody>
      </p:sp>
      <p:sp>
        <p:nvSpPr>
          <p:cNvPr id="1048635" name="TextBox 25"/>
          <p:cNvSpPr txBox="1"/>
          <p:nvPr/>
        </p:nvSpPr>
        <p:spPr>
          <a:xfrm>
            <a:off x="10404368" y="5408228"/>
            <a:ext cx="136313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Closure 31st MAR 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solidFill>
                  <a:srgbClr val="212529"/>
                </a:solidFill>
                <a:latin typeface="SamsungOne 200"/>
                <a:cs typeface="Times New Roman" panose="02020603050405020304" pitchFamily="18" charset="0"/>
              </a:rPr>
              <a:t>FINAL PAPER </a:t>
            </a:r>
            <a:r>
              <a:rPr lang="en-IN" sz="900" dirty="0">
                <a:solidFill>
                  <a:srgbClr val="212529"/>
                </a:solidFill>
                <a:latin typeface="SamsungOne 200"/>
                <a:cs typeface="Times New Roman" panose="02020603050405020304" pitchFamily="18" charset="0"/>
              </a:rPr>
              <a:t>SUBMISSION TO JOURNAL</a:t>
            </a:r>
          </a:p>
        </p:txBody>
      </p:sp>
      <p:sp>
        <p:nvSpPr>
          <p:cNvPr id="1048636" name="TextBox 31"/>
          <p:cNvSpPr txBox="1"/>
          <p:nvPr/>
        </p:nvSpPr>
        <p:spPr>
          <a:xfrm>
            <a:off x="5227001" y="896920"/>
            <a:ext cx="684646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Expectations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set generation and pre-processing for the virtualized SDN network. 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 and testing of the AI model using the time-series models: SARIMA &amp; Bi-LSTM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Predicting traffic through all the switches.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Prediction suitable ONOS s/w upgrade time for each switch.</a:t>
            </a: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Publishing 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 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research paper.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Training/ Pre-requisites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Trained in Python libraries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Experience to work with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Structures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Databases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Algorithms</a:t>
            </a:r>
          </a:p>
          <a:p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 Learning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Software-defined network and mimicking the network virtually.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Traffic generation through each switch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pre-processing and parsing.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 and testing of AI Model using SARIMA model and Bi-LSTM model.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Predicting suitable time window for software upgrade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Writing a research paper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37" name="Oval 27"/>
          <p:cNvSpPr/>
          <p:nvPr/>
        </p:nvSpPr>
        <p:spPr>
          <a:xfrm>
            <a:off x="11446381" y="3022167"/>
            <a:ext cx="255639" cy="2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msungOne 600C" panose="020B0706030303020204" pitchFamily="34" charset="0"/>
                <a:ea typeface="SamsungOne 600C" panose="020B0706030303020204" pitchFamily="34" charset="0"/>
              </a:rPr>
              <a:t>3</a:t>
            </a:r>
          </a:p>
        </p:txBody>
      </p:sp>
      <p:sp>
        <p:nvSpPr>
          <p:cNvPr id="1048638" name="TextBox 28"/>
          <p:cNvSpPr txBox="1"/>
          <p:nvPr/>
        </p:nvSpPr>
        <p:spPr>
          <a:xfrm>
            <a:off x="11216030" y="3297470"/>
            <a:ext cx="97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Members</a:t>
            </a:r>
          </a:p>
        </p:txBody>
      </p:sp>
      <p:pic>
        <p:nvPicPr>
          <p:cNvPr id="2097158" name="Picture 1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9" y="3517917"/>
            <a:ext cx="3847748" cy="3283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43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4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45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Complete workflow of the worklet)</a:t>
            </a:r>
          </a:p>
        </p:txBody>
      </p:sp>
      <p:pic>
        <p:nvPicPr>
          <p:cNvPr id="2097159" name="Picture 22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2097160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6916" y="2010022"/>
            <a:ext cx="7656126" cy="3316580"/>
          </a:xfrm>
          <a:prstGeom prst="rect">
            <a:avLst/>
          </a:prstGeom>
        </p:spPr>
      </p:pic>
      <p:sp>
        <p:nvSpPr>
          <p:cNvPr id="1048646" name="TextBox 3"/>
          <p:cNvSpPr txBox="1"/>
          <p:nvPr/>
        </p:nvSpPr>
        <p:spPr>
          <a:xfrm>
            <a:off x="3654641" y="1469823"/>
            <a:ext cx="488271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Complete Workflow Of The Worklet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48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49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50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Topology Considered  )</a:t>
            </a:r>
          </a:p>
        </p:txBody>
      </p:sp>
      <p:pic>
        <p:nvPicPr>
          <p:cNvPr id="2097161" name="Picture 22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209716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" y="1559106"/>
            <a:ext cx="10637032" cy="5066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5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53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54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Mimicked Topology in Mininet || Prediction comparison with KPIs))</a:t>
            </a:r>
          </a:p>
        </p:txBody>
      </p:sp>
      <p:pic>
        <p:nvPicPr>
          <p:cNvPr id="2097163" name="Picture 22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209716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9" y="1647925"/>
            <a:ext cx="3933193" cy="2941404"/>
          </a:xfrm>
          <a:prstGeom prst="rect">
            <a:avLst/>
          </a:prstGeom>
        </p:spPr>
      </p:pic>
      <p:sp>
        <p:nvSpPr>
          <p:cNvPr id="1048655" name="TextBox 3"/>
          <p:cNvSpPr txBox="1"/>
          <p:nvPr/>
        </p:nvSpPr>
        <p:spPr>
          <a:xfrm>
            <a:off x="721991" y="1391289"/>
            <a:ext cx="296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Mininet Topology</a:t>
            </a:r>
          </a:p>
        </p:txBody>
      </p:sp>
      <p:sp>
        <p:nvSpPr>
          <p:cNvPr id="1048656" name="TextBox 4"/>
          <p:cNvSpPr txBox="1"/>
          <p:nvPr/>
        </p:nvSpPr>
        <p:spPr>
          <a:xfrm>
            <a:off x="2938798" y="4502189"/>
            <a:ext cx="341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KPIs used for Prediction Comparison</a:t>
            </a:r>
            <a:endParaRPr lang="en-IN" sz="2000" b="1" dirty="0"/>
          </a:p>
        </p:txBody>
      </p:sp>
      <p:pic>
        <p:nvPicPr>
          <p:cNvPr id="209716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36" y="1808540"/>
            <a:ext cx="5283425" cy="4787569"/>
          </a:xfrm>
          <a:prstGeom prst="rect">
            <a:avLst/>
          </a:prstGeom>
        </p:spPr>
      </p:pic>
      <p:pic>
        <p:nvPicPr>
          <p:cNvPr id="2097166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126" y="5210075"/>
            <a:ext cx="2257740" cy="1181265"/>
          </a:xfrm>
          <a:prstGeom prst="rect">
            <a:avLst/>
          </a:prstGeom>
        </p:spPr>
      </p:pic>
      <p:sp>
        <p:nvSpPr>
          <p:cNvPr id="1048657" name="TextBox 9"/>
          <p:cNvSpPr txBox="1"/>
          <p:nvPr/>
        </p:nvSpPr>
        <p:spPr>
          <a:xfrm>
            <a:off x="6233157" y="1405925"/>
            <a:ext cx="5884201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 Comparison (Bi-LSTM Vs SARIMA model)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3"/>
          <p:cNvPicPr>
            <a:picLocks noChangeAspect="1"/>
          </p:cNvPicPr>
          <p:nvPr/>
        </p:nvPicPr>
        <p:blipFill rotWithShape="1">
          <a:blip r:embed="rId2"/>
          <a:srcRect r="8764"/>
          <a:stretch>
            <a:fillRect/>
          </a:stretch>
        </p:blipFill>
        <p:spPr bwMode="auto">
          <a:xfrm>
            <a:off x="3069907" y="1896458"/>
            <a:ext cx="6052185" cy="4657725"/>
          </a:xfrm>
          <a:prstGeom prst="rect">
            <a:avLst/>
          </a:prstGeom>
          <a:ln>
            <a:noFill/>
          </a:ln>
        </p:spPr>
      </p:pic>
      <p:sp>
        <p:nvSpPr>
          <p:cNvPr id="1048658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59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60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61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Algorithm Flowchart)</a:t>
            </a:r>
          </a:p>
        </p:txBody>
      </p:sp>
      <p:pic>
        <p:nvPicPr>
          <p:cNvPr id="2097168" name="Picture 22"/>
          <p:cNvPicPr>
            <a:picLocks noChangeAspect="1"/>
          </p:cNvPicPr>
          <p:nvPr/>
        </p:nvPicPr>
        <p:blipFill rotWithShape="1">
          <a:blip r:embed="rId3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048662" name="TextBox 2"/>
          <p:cNvSpPr txBox="1"/>
          <p:nvPr/>
        </p:nvSpPr>
        <p:spPr>
          <a:xfrm>
            <a:off x="4512962" y="1391289"/>
            <a:ext cx="341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IN" sz="2800" b="1" dirty="0"/>
              <a:t>lgorithm Flowchart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64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65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66" name="TextBox 18"/>
          <p:cNvSpPr txBox="1"/>
          <p:nvPr/>
        </p:nvSpPr>
        <p:spPr>
          <a:xfrm>
            <a:off x="0" y="806514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</p:txBody>
      </p:sp>
      <p:sp>
        <p:nvSpPr>
          <p:cNvPr id="1048667" name="TextBox 5"/>
          <p:cNvSpPr txBox="1"/>
          <p:nvPr/>
        </p:nvSpPr>
        <p:spPr>
          <a:xfrm>
            <a:off x="1" y="2938046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</p:txBody>
      </p:sp>
      <p:sp>
        <p:nvSpPr>
          <p:cNvPr id="1048668" name="TextBox 6"/>
          <p:cNvSpPr txBox="1"/>
          <p:nvPr/>
        </p:nvSpPr>
        <p:spPr>
          <a:xfrm>
            <a:off x="0" y="4987690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2097169" name="Picture 8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048669" name="TextBox 1"/>
          <p:cNvSpPr txBox="1"/>
          <p:nvPr/>
        </p:nvSpPr>
        <p:spPr>
          <a:xfrm>
            <a:off x="381898" y="1183314"/>
            <a:ext cx="11656222" cy="167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required to predict one week of data ought to contain features such as: IP address, Timestamp, Bandwidth of each switch in the topology and the connection priority.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Mininet library was employed to virtualize the intended topology network and ONOS controller was utilized to mimic the software-defined network.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Furthermore, mimicking of the data was achieved by pushing traffic into the Mininet with random bandwidths and duration with the real-world scenario.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IP address was generated by random and the priority is assigned randomly according to their connection type. </a:t>
            </a:r>
            <a:endParaRPr lang="en-IN" sz="1400" dirty="0"/>
          </a:p>
        </p:txBody>
      </p:sp>
      <p:sp>
        <p:nvSpPr>
          <p:cNvPr id="1048670" name="TextBox 2"/>
          <p:cNvSpPr txBox="1"/>
          <p:nvPr/>
        </p:nvSpPr>
        <p:spPr>
          <a:xfrm>
            <a:off x="381898" y="3472896"/>
            <a:ext cx="11656222" cy="135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Bandwidth for all the 5 switches for 28 days with a 5 minutes interval is dumped using Sflow. [All these data were included in a csv file for the use of AI model to predict the next 7 days of trend.]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use of Mininet,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sFlow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ONOS controller we made the dataset consisting of data of 28 days.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ensure that the model could detect the trend while predicting, it was made sure to vary the traffic on the weekends.</a:t>
            </a:r>
            <a:endParaRPr lang="en-IN" sz="1400" dirty="0"/>
          </a:p>
        </p:txBody>
      </p:sp>
      <p:sp>
        <p:nvSpPr>
          <p:cNvPr id="1048671" name="TextBox 7"/>
          <p:cNvSpPr txBox="1"/>
          <p:nvPr/>
        </p:nvSpPr>
        <p:spPr>
          <a:xfrm>
            <a:off x="381898" y="5509819"/>
            <a:ext cx="1165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 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suitable platform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Identifying the suitable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controller to mimic the SDN.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set generation to get the required features such as bandwidth and Timestamp. Reading the generated data in Excel format directly.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73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7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75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(Prediction Comparison (</a:t>
            </a:r>
            <a:r>
              <a:rPr lang="en-US" sz="1200" dirty="0" err="1" smtClean="0">
                <a:solidFill>
                  <a:srgbClr val="0E4094"/>
                </a:solidFill>
              </a:rPr>
              <a:t>BiLSTM</a:t>
            </a:r>
            <a:r>
              <a:rPr lang="en-US" sz="1200" dirty="0" smtClean="0">
                <a:solidFill>
                  <a:srgbClr val="0E4094"/>
                </a:solidFill>
              </a:rPr>
              <a:t> </a:t>
            </a:r>
            <a:r>
              <a:rPr lang="en-US" sz="1200" dirty="0">
                <a:solidFill>
                  <a:srgbClr val="0E4094"/>
                </a:solidFill>
              </a:rPr>
              <a:t>Vs SARIMA model)</a:t>
            </a:r>
          </a:p>
        </p:txBody>
      </p:sp>
      <p:pic>
        <p:nvPicPr>
          <p:cNvPr id="2097170" name="Picture 8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2097171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72" y="1868106"/>
            <a:ext cx="6188710" cy="4183380"/>
          </a:xfrm>
          <a:prstGeom prst="rect">
            <a:avLst/>
          </a:prstGeom>
        </p:spPr>
      </p:pic>
      <p:sp>
        <p:nvSpPr>
          <p:cNvPr id="1048676" name="TextBox 2"/>
          <p:cNvSpPr txBox="1"/>
          <p:nvPr/>
        </p:nvSpPr>
        <p:spPr>
          <a:xfrm>
            <a:off x="6095999" y="4698120"/>
            <a:ext cx="5613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evident that the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BiLSTM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 close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predicting traffic to Real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whereas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graph of SARIMA shows huge variation from the Real traffic. 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we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chosen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BiLSTM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series prediction for our application over the conventional SARIMA model.</a:t>
            </a:r>
            <a:endParaRPr lang="en-IN" sz="1600" dirty="0"/>
          </a:p>
        </p:txBody>
      </p:sp>
      <p:sp>
        <p:nvSpPr>
          <p:cNvPr id="1048677" name="TextBox 3"/>
          <p:cNvSpPr txBox="1"/>
          <p:nvPr/>
        </p:nvSpPr>
        <p:spPr>
          <a:xfrm>
            <a:off x="2846201" y="1507550"/>
            <a:ext cx="588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C0C0C0"/>
                </a:highlight>
              </a:rPr>
              <a:t>Prediction Comparison (</a:t>
            </a:r>
            <a:r>
              <a:rPr lang="en-US" sz="2000" b="1" dirty="0" err="1" smtClean="0">
                <a:highlight>
                  <a:srgbClr val="C0C0C0"/>
                </a:highlight>
              </a:rPr>
              <a:t>BiLSTM</a:t>
            </a:r>
            <a:r>
              <a:rPr lang="en-US" sz="2000" b="1" dirty="0" smtClean="0">
                <a:highlight>
                  <a:srgbClr val="C0C0C0"/>
                </a:highlight>
              </a:rPr>
              <a:t> </a:t>
            </a:r>
            <a:r>
              <a:rPr lang="en-US" sz="2000" b="1" dirty="0">
                <a:highlight>
                  <a:srgbClr val="C0C0C0"/>
                </a:highlight>
              </a:rPr>
              <a:t>Vs SARIMA model)</a:t>
            </a:r>
            <a:endParaRPr lang="en-IN" sz="2000" b="1" dirty="0">
              <a:highlight>
                <a:srgbClr val="C0C0C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79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48680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81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(Traffic Prediction for all devices in Topology)</a:t>
            </a:r>
          </a:p>
        </p:txBody>
      </p:sp>
      <p:pic>
        <p:nvPicPr>
          <p:cNvPr id="2097172" name="Picture 8"/>
          <p:cNvPicPr>
            <a:picLocks noChangeAspect="1"/>
          </p:cNvPicPr>
          <p:nvPr/>
        </p:nvPicPr>
        <p:blipFill rotWithShape="1">
          <a:blip r:embed="rId2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209717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36" y="1415123"/>
            <a:ext cx="9224688" cy="523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9EFC9C-45D3-48EC-954B-0C4196B316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1281</Words>
  <Application>Microsoft Office PowerPoint</Application>
  <PresentationFormat>Custom</PresentationFormat>
  <Paragraphs>163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Admin</cp:lastModifiedBy>
  <cp:revision>12</cp:revision>
  <dcterms:created xsi:type="dcterms:W3CDTF">2019-07-24T01:22:39Z</dcterms:created>
  <dcterms:modified xsi:type="dcterms:W3CDTF">2023-04-02T15:55:22Z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  <property fmtid="{D5CDD505-2E9C-101B-9397-08002B2CF9AE}" pid="4" name="ICV">
    <vt:lpwstr>a9bab54e277f4d6e850386eef30f3511</vt:lpwstr>
  </property>
</Properties>
</file>