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271E-EC68-4F9E-AE25-A18DD92C0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9BDDE-9E60-4F5F-981B-C44BE623E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33F23-BF33-42DF-8847-4A6F266F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B34D-91C3-45CC-A709-92EE989583F5}" type="datetimeFigureOut">
              <a:rPr lang="en-IN" smtClean="0"/>
              <a:t>22-Jul-2021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1FEC4-4176-4D3E-9AB5-BECCAD7C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8977D-61E2-489F-A077-86BBCBDB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EF46-05FE-4FEC-9007-4FCC6BCA8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191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F2145-D4D0-40F9-B294-309EEBDBC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BB1781-1E3F-43F6-888F-5EC903EDA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3A9AD-2458-4C5C-BE03-91B948B9B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B34D-91C3-45CC-A709-92EE989583F5}" type="datetimeFigureOut">
              <a:rPr lang="en-IN" smtClean="0"/>
              <a:t>22-Jul-2021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F0E37-BFB2-429A-B3AA-2354D3768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E0DE8-ED08-4BD5-A6A2-ED4D3E290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EF46-05FE-4FEC-9007-4FCC6BCA8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247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774601-0695-4E89-913E-5683129636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C1117-E0BF-444A-AEEE-4F1A994B0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6041A-E54B-4139-AC1B-FF76AC947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B34D-91C3-45CC-A709-92EE989583F5}" type="datetimeFigureOut">
              <a:rPr lang="en-IN" smtClean="0"/>
              <a:t>22-Jul-2021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8B880-B34F-48E1-A402-3FE5333A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519F8-C523-4696-8E46-28E70285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EF46-05FE-4FEC-9007-4FCC6BCA8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831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16F5D-DB9C-4D0D-A1E6-517B37D0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06978-D136-49E6-9AC5-6A99A9FC5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25A0C-F6AF-4FE4-9927-C609B1B7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B34D-91C3-45CC-A709-92EE989583F5}" type="datetimeFigureOut">
              <a:rPr lang="en-IN" smtClean="0"/>
              <a:t>22-Jul-2021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EA75B-3D83-4E62-85AA-C69405D4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C7E2E-92C8-459C-8F62-FDF05EBD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EF46-05FE-4FEC-9007-4FCC6BCA8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86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CE27-D22F-4B01-9085-E67716896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1EA32A-CE4F-4173-AD92-BD81E9AB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CB59C-1247-4745-A215-D32049F5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B34D-91C3-45CC-A709-92EE989583F5}" type="datetimeFigureOut">
              <a:rPr lang="en-IN" smtClean="0"/>
              <a:t>22-Jul-2021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F07BC-275B-49B2-AA1A-5B3D2515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26BBBF-5262-40A7-B033-95D8B4573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EF46-05FE-4FEC-9007-4FCC6BCA8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388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82D3-62DB-4740-98AE-C827483DA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CD72E-1DAD-4AFC-9179-FAC7F1617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32475-5B9A-4C76-916D-4F1F2301C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3D232-4844-4B3D-AE65-ADEFDCAE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B34D-91C3-45CC-A709-92EE989583F5}" type="datetimeFigureOut">
              <a:rPr lang="en-IN" smtClean="0"/>
              <a:t>22-Jul-2021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8B9EF-B87F-435B-9EC1-45D7C9EC3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7F149-C45A-4D52-82D2-B072EEF0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EF46-05FE-4FEC-9007-4FCC6BCA8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17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32B16-1043-4CDC-A5C8-A8AB3FCFF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C45DC-C16E-429D-84A1-B8D975C72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B82BA-D65A-4AAF-BBBE-48E84FFB9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3E15A-09DE-44CD-B6CA-EC0AB24D1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B8680-0DDD-4392-A30E-8229AA19E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BF7A0D-66E9-4C8B-A8FB-21D31348B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B34D-91C3-45CC-A709-92EE989583F5}" type="datetimeFigureOut">
              <a:rPr lang="en-IN" smtClean="0"/>
              <a:t>22-Jul-2021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AC199A-DAA6-41BB-B1B6-3CD6FCA0A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1C0E06-871D-495A-A3D3-4DDA276D6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EF46-05FE-4FEC-9007-4FCC6BCA8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614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6B17F-5AEC-42A2-A757-DA953B625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D55786-36D6-40FA-A17B-ACCF433B4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B34D-91C3-45CC-A709-92EE989583F5}" type="datetimeFigureOut">
              <a:rPr lang="en-IN" smtClean="0"/>
              <a:t>22-Jul-2021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20CB29-BC5F-4F3A-81EC-27F4A51DA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297F6-35C1-4844-B83A-B13EFC2F6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EF46-05FE-4FEC-9007-4FCC6BCA8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93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6C91E6-74B2-402C-936C-AF04FE00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B34D-91C3-45CC-A709-92EE989583F5}" type="datetimeFigureOut">
              <a:rPr lang="en-IN" smtClean="0"/>
              <a:t>22-Jul-2021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B59A0-F327-4C11-838F-CA301E576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BF6B3-A778-46AC-B1E0-3E62979B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EF46-05FE-4FEC-9007-4FCC6BCA8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61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9AC7-3EB1-4115-B5D6-349A02CAE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21EC-DD56-4832-9E00-DA76BBF5A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262E6-875B-4327-B002-10D73F7D4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5BCB1-DD95-4E9E-8556-707D1E20A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B34D-91C3-45CC-A709-92EE989583F5}" type="datetimeFigureOut">
              <a:rPr lang="en-IN" smtClean="0"/>
              <a:t>22-Jul-2021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4EE19-D944-43C1-8587-70F0BCC56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166A87-6348-41EB-833E-9CE973FD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EF46-05FE-4FEC-9007-4FCC6BCA8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48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9C9CD-728E-471E-9642-1D912CFF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4D14E7-1455-47F8-B0C7-FE1697BC69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89713-1706-4484-AF90-A354FA4FF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997A4-9F66-42CD-8A44-7AA8EBA74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FB34D-91C3-45CC-A709-92EE989583F5}" type="datetimeFigureOut">
              <a:rPr lang="en-IN" smtClean="0"/>
              <a:t>22-Jul-2021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2ABF6-DB84-420F-B5C8-06E270989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24817-53C6-4512-BAE6-BD934CDD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7EF46-05FE-4FEC-9007-4FCC6BCA8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76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A61C9-7335-4F77-9151-A28DB8FF0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E3686-8F34-4A6C-8EFE-10DEAEFC6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3D9E6-B0B8-468D-9DA8-EB0F78ABB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FB34D-91C3-45CC-A709-92EE989583F5}" type="datetimeFigureOut">
              <a:rPr lang="en-IN" smtClean="0"/>
              <a:t>22-Jul-2021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56009-63CF-4CC7-A226-1DFBDF076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4E9A1-BD3D-4DF0-8E84-B0D25AEA1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7EF46-05FE-4FEC-9007-4FCC6BCA8B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13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659B-0C41-49EB-875E-AB89E50B1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8667"/>
            <a:ext cx="9144000" cy="833615"/>
          </a:xfrm>
        </p:spPr>
        <p:txBody>
          <a:bodyPr>
            <a:normAutofit fontScale="90000"/>
          </a:bodyPr>
          <a:lstStyle/>
          <a:p>
            <a:r>
              <a:rPr lang="en-US" dirty="0"/>
              <a:t>Nesting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4F12A-BC97-420A-BD41-3BB9FB038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5200" y="1411801"/>
            <a:ext cx="2641600" cy="477837"/>
          </a:xfrm>
        </p:spPr>
        <p:txBody>
          <a:bodyPr/>
          <a:lstStyle/>
          <a:p>
            <a:r>
              <a:rPr lang="en-US" dirty="0"/>
              <a:t>Existing Iteration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A8F7B4-D51F-4D8F-9166-B43CDE852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103773"/>
              </p:ext>
            </p:extLst>
          </p:nvPr>
        </p:nvGraphicFramePr>
        <p:xfrm>
          <a:off x="514350" y="755474"/>
          <a:ext cx="2488494" cy="1448115"/>
        </p:xfrm>
        <a:graphic>
          <a:graphicData uri="http://schemas.openxmlformats.org/drawingml/2006/table">
            <a:tbl>
              <a:tblPr/>
              <a:tblGrid>
                <a:gridCol w="1111214">
                  <a:extLst>
                    <a:ext uri="{9D8B030D-6E8A-4147-A177-3AD203B41FA5}">
                      <a16:colId xmlns:a16="http://schemas.microsoft.com/office/drawing/2014/main" val="2456089149"/>
                    </a:ext>
                  </a:extLst>
                </a:gridCol>
                <a:gridCol w="406924">
                  <a:extLst>
                    <a:ext uri="{9D8B030D-6E8A-4147-A177-3AD203B41FA5}">
                      <a16:colId xmlns:a16="http://schemas.microsoft.com/office/drawing/2014/main" val="1027426406"/>
                    </a:ext>
                  </a:extLst>
                </a:gridCol>
                <a:gridCol w="970356">
                  <a:extLst>
                    <a:ext uri="{9D8B030D-6E8A-4147-A177-3AD203B41FA5}">
                      <a16:colId xmlns:a16="http://schemas.microsoft.com/office/drawing/2014/main" val="2088907669"/>
                    </a:ext>
                  </a:extLst>
                </a:gridCol>
              </a:tblGrid>
              <a:tr h="4892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QTY.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L(in.)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573937"/>
                  </a:ext>
                </a:extLst>
              </a:tr>
              <a:tr h="31963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136.625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782510"/>
                  </a:ext>
                </a:extLst>
              </a:tr>
              <a:tr h="31963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128.750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311332"/>
                  </a:ext>
                </a:extLst>
              </a:tr>
              <a:tr h="31963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191.125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77386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5E0489-681E-420B-8320-C89A29D02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21667"/>
              </p:ext>
            </p:extLst>
          </p:nvPr>
        </p:nvGraphicFramePr>
        <p:xfrm>
          <a:off x="514350" y="3320448"/>
          <a:ext cx="2622551" cy="2489653"/>
        </p:xfrm>
        <a:graphic>
          <a:graphicData uri="http://schemas.openxmlformats.org/drawingml/2006/table">
            <a:tbl>
              <a:tblPr/>
              <a:tblGrid>
                <a:gridCol w="1322918">
                  <a:extLst>
                    <a:ext uri="{9D8B030D-6E8A-4147-A177-3AD203B41FA5}">
                      <a16:colId xmlns:a16="http://schemas.microsoft.com/office/drawing/2014/main" val="126817521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407383233"/>
                    </a:ext>
                  </a:extLst>
                </a:gridCol>
                <a:gridCol w="757766">
                  <a:extLst>
                    <a:ext uri="{9D8B030D-6E8A-4147-A177-3AD203B41FA5}">
                      <a16:colId xmlns:a16="http://schemas.microsoft.com/office/drawing/2014/main" val="1881885840"/>
                    </a:ext>
                  </a:extLst>
                </a:gridCol>
              </a:tblGrid>
              <a:tr h="27690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QTY.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L(in.)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431902"/>
                  </a:ext>
                </a:extLst>
              </a:tr>
              <a:tr h="3687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191.125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754836"/>
                  </a:ext>
                </a:extLst>
              </a:tr>
              <a:tr h="3687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191.125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633148"/>
                  </a:ext>
                </a:extLst>
              </a:tr>
              <a:tr h="3687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136.625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582213"/>
                  </a:ext>
                </a:extLst>
              </a:tr>
              <a:tr h="3687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136.625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065103"/>
                  </a:ext>
                </a:extLst>
              </a:tr>
              <a:tr h="3687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128.750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932903"/>
                  </a:ext>
                </a:extLst>
              </a:tr>
              <a:tr h="3687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128.750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909798"/>
                  </a:ext>
                </a:extLst>
              </a:tr>
            </a:tbl>
          </a:graphicData>
        </a:graphic>
      </p:graphicFrame>
      <p:sp>
        <p:nvSpPr>
          <p:cNvPr id="7" name="Subtitle 2">
            <a:extLst>
              <a:ext uri="{FF2B5EF4-FFF2-40B4-BE49-F238E27FC236}">
                <a16:creationId xmlns:a16="http://schemas.microsoft.com/office/drawing/2014/main" id="{424AEDE2-38DB-40FB-9F2D-E65CF8854814}"/>
              </a:ext>
            </a:extLst>
          </p:cNvPr>
          <p:cNvSpPr txBox="1">
            <a:spLocks/>
          </p:cNvSpPr>
          <p:nvPr/>
        </p:nvSpPr>
        <p:spPr>
          <a:xfrm>
            <a:off x="400755" y="2854369"/>
            <a:ext cx="2019300" cy="3580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and Sorted</a:t>
            </a:r>
            <a:endParaRPr lang="en-IN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6B4CBA2-E903-4B12-B403-9FE6BABC8694}"/>
              </a:ext>
            </a:extLst>
          </p:cNvPr>
          <p:cNvSpPr txBox="1">
            <a:spLocks/>
          </p:cNvSpPr>
          <p:nvPr/>
        </p:nvSpPr>
        <p:spPr>
          <a:xfrm>
            <a:off x="814563" y="413435"/>
            <a:ext cx="1418873" cy="3580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P01559 </a:t>
            </a:r>
            <a:endParaRPr lang="en-IN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C4BB69E-9337-4E6C-A01F-04D691FE9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7611156"/>
              </p:ext>
            </p:extLst>
          </p:nvPr>
        </p:nvGraphicFramePr>
        <p:xfrm>
          <a:off x="3924302" y="3035136"/>
          <a:ext cx="4851400" cy="51280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4312776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3358978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18383727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58966669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1718017596"/>
                    </a:ext>
                  </a:extLst>
                </a:gridCol>
              </a:tblGrid>
              <a:tr h="25640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Cut Length1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Cut Length2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Cut Length3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 Cut Length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Left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672016"/>
                  </a:ext>
                </a:extLst>
              </a:tr>
              <a:tr h="2564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191.125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191.125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382.25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97.75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432775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287CD59-2A1A-4162-8FDD-5A18F4FE8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324604"/>
              </p:ext>
            </p:extLst>
          </p:nvPr>
        </p:nvGraphicFramePr>
        <p:xfrm>
          <a:off x="3924302" y="4127489"/>
          <a:ext cx="4851400" cy="32116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14376398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0792222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204014298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86081677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507630352"/>
                    </a:ext>
                  </a:extLst>
                </a:gridCol>
              </a:tblGrid>
              <a:tr h="3211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191.125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136.625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248221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BC4F4F9-081A-4E25-B479-4DDE7964F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328058"/>
              </p:ext>
            </p:extLst>
          </p:nvPr>
        </p:nvGraphicFramePr>
        <p:xfrm>
          <a:off x="3924302" y="5231010"/>
          <a:ext cx="4851400" cy="391082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41142466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0527536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53844878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3141210214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1579438969"/>
                    </a:ext>
                  </a:extLst>
                </a:gridCol>
              </a:tblGrid>
              <a:tr h="39108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393317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1B7290-54F8-4DB7-A0AC-CBECD551CB5F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3136901" y="3291538"/>
            <a:ext cx="787401" cy="57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C72683-4B0F-44EE-9A8D-1A37888EEE8A}"/>
              </a:ext>
            </a:extLst>
          </p:cNvPr>
          <p:cNvCxnSpPr>
            <a:cxnSpLocks/>
          </p:cNvCxnSpPr>
          <p:nvPr/>
        </p:nvCxnSpPr>
        <p:spPr>
          <a:xfrm flipV="1">
            <a:off x="3136902" y="4260378"/>
            <a:ext cx="787400" cy="391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C7712E2-43F1-4CCE-B5E4-FBC7D7D2B30F}"/>
              </a:ext>
            </a:extLst>
          </p:cNvPr>
          <p:cNvCxnSpPr>
            <a:cxnSpLocks/>
          </p:cNvCxnSpPr>
          <p:nvPr/>
        </p:nvCxnSpPr>
        <p:spPr>
          <a:xfrm flipV="1">
            <a:off x="3136901" y="5320779"/>
            <a:ext cx="787400" cy="391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1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B24F12A-BC97-420A-BD41-3BB9FB038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044" y="1450229"/>
            <a:ext cx="4425245" cy="665355"/>
          </a:xfrm>
        </p:spPr>
        <p:txBody>
          <a:bodyPr>
            <a:normAutofit/>
          </a:bodyPr>
          <a:lstStyle/>
          <a:p>
            <a:r>
              <a:rPr lang="en-US" dirty="0"/>
              <a:t>Harper did best optimized way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A8F7B4-D51F-4D8F-9166-B43CDE852222}"/>
              </a:ext>
            </a:extLst>
          </p:cNvPr>
          <p:cNvGraphicFramePr>
            <a:graphicFrameLocks noGrp="1"/>
          </p:cNvGraphicFramePr>
          <p:nvPr/>
        </p:nvGraphicFramePr>
        <p:xfrm>
          <a:off x="514350" y="755474"/>
          <a:ext cx="2488494" cy="1448115"/>
        </p:xfrm>
        <a:graphic>
          <a:graphicData uri="http://schemas.openxmlformats.org/drawingml/2006/table">
            <a:tbl>
              <a:tblPr/>
              <a:tblGrid>
                <a:gridCol w="1111214">
                  <a:extLst>
                    <a:ext uri="{9D8B030D-6E8A-4147-A177-3AD203B41FA5}">
                      <a16:colId xmlns:a16="http://schemas.microsoft.com/office/drawing/2014/main" val="2456089149"/>
                    </a:ext>
                  </a:extLst>
                </a:gridCol>
                <a:gridCol w="406924">
                  <a:extLst>
                    <a:ext uri="{9D8B030D-6E8A-4147-A177-3AD203B41FA5}">
                      <a16:colId xmlns:a16="http://schemas.microsoft.com/office/drawing/2014/main" val="1027426406"/>
                    </a:ext>
                  </a:extLst>
                </a:gridCol>
                <a:gridCol w="970356">
                  <a:extLst>
                    <a:ext uri="{9D8B030D-6E8A-4147-A177-3AD203B41FA5}">
                      <a16:colId xmlns:a16="http://schemas.microsoft.com/office/drawing/2014/main" val="2088907669"/>
                    </a:ext>
                  </a:extLst>
                </a:gridCol>
              </a:tblGrid>
              <a:tr h="4892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QTY.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L(in.)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573937"/>
                  </a:ext>
                </a:extLst>
              </a:tr>
              <a:tr h="31963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136.625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782510"/>
                  </a:ext>
                </a:extLst>
              </a:tr>
              <a:tr h="31963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128.750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311332"/>
                  </a:ext>
                </a:extLst>
              </a:tr>
              <a:tr h="31963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191.125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77386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5E0489-681E-420B-8320-C89A29D020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408006"/>
              </p:ext>
            </p:extLst>
          </p:nvPr>
        </p:nvGraphicFramePr>
        <p:xfrm>
          <a:off x="514350" y="3320448"/>
          <a:ext cx="2622551" cy="2489653"/>
        </p:xfrm>
        <a:graphic>
          <a:graphicData uri="http://schemas.openxmlformats.org/drawingml/2006/table">
            <a:tbl>
              <a:tblPr/>
              <a:tblGrid>
                <a:gridCol w="1322918">
                  <a:extLst>
                    <a:ext uri="{9D8B030D-6E8A-4147-A177-3AD203B41FA5}">
                      <a16:colId xmlns:a16="http://schemas.microsoft.com/office/drawing/2014/main" val="126817521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407383233"/>
                    </a:ext>
                  </a:extLst>
                </a:gridCol>
                <a:gridCol w="757766">
                  <a:extLst>
                    <a:ext uri="{9D8B030D-6E8A-4147-A177-3AD203B41FA5}">
                      <a16:colId xmlns:a16="http://schemas.microsoft.com/office/drawing/2014/main" val="1881885840"/>
                    </a:ext>
                  </a:extLst>
                </a:gridCol>
              </a:tblGrid>
              <a:tr h="27690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QTY.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L(in.)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431902"/>
                  </a:ext>
                </a:extLst>
              </a:tr>
              <a:tr h="3687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191.125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754836"/>
                  </a:ext>
                </a:extLst>
              </a:tr>
              <a:tr h="3687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191.125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633148"/>
                  </a:ext>
                </a:extLst>
              </a:tr>
              <a:tr h="3687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136.625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582213"/>
                  </a:ext>
                </a:extLst>
              </a:tr>
              <a:tr h="3687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136.625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065103"/>
                  </a:ext>
                </a:extLst>
              </a:tr>
              <a:tr h="3687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128.750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932903"/>
                  </a:ext>
                </a:extLst>
              </a:tr>
              <a:tr h="3687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128.750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909798"/>
                  </a:ext>
                </a:extLst>
              </a:tr>
            </a:tbl>
          </a:graphicData>
        </a:graphic>
      </p:graphicFrame>
      <p:sp>
        <p:nvSpPr>
          <p:cNvPr id="7" name="Subtitle 2">
            <a:extLst>
              <a:ext uri="{FF2B5EF4-FFF2-40B4-BE49-F238E27FC236}">
                <a16:creationId xmlns:a16="http://schemas.microsoft.com/office/drawing/2014/main" id="{424AEDE2-38DB-40FB-9F2D-E65CF8854814}"/>
              </a:ext>
            </a:extLst>
          </p:cNvPr>
          <p:cNvSpPr txBox="1">
            <a:spLocks/>
          </p:cNvSpPr>
          <p:nvPr/>
        </p:nvSpPr>
        <p:spPr>
          <a:xfrm>
            <a:off x="400755" y="2854369"/>
            <a:ext cx="2019300" cy="3580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and Sorted</a:t>
            </a:r>
            <a:endParaRPr lang="en-IN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6B4CBA2-E903-4B12-B403-9FE6BABC8694}"/>
              </a:ext>
            </a:extLst>
          </p:cNvPr>
          <p:cNvSpPr txBox="1">
            <a:spLocks/>
          </p:cNvSpPr>
          <p:nvPr/>
        </p:nvSpPr>
        <p:spPr>
          <a:xfrm>
            <a:off x="814563" y="413435"/>
            <a:ext cx="1418873" cy="3580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P01559 </a:t>
            </a:r>
            <a:endParaRPr lang="en-IN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C4BB69E-9337-4E6C-A01F-04D691FE9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834004"/>
              </p:ext>
            </p:extLst>
          </p:nvPr>
        </p:nvGraphicFramePr>
        <p:xfrm>
          <a:off x="3924302" y="3035136"/>
          <a:ext cx="4851400" cy="51280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4312776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3358978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18383727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589666698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1718017596"/>
                    </a:ext>
                  </a:extLst>
                </a:gridCol>
              </a:tblGrid>
              <a:tr h="256402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Cut Length1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Cut Length2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Cut Length3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 Cut Length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Left</a:t>
                      </a:r>
                      <a:endParaRPr lang="en-IN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9672016"/>
                  </a:ext>
                </a:extLst>
              </a:tr>
              <a:tr h="256402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191.125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136.625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128.75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456.5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23.5</a:t>
                      </a:r>
                      <a:endParaRPr lang="en-IN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432775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287CD59-2A1A-4162-8FDD-5A18F4FE8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895059"/>
              </p:ext>
            </p:extLst>
          </p:nvPr>
        </p:nvGraphicFramePr>
        <p:xfrm>
          <a:off x="3924302" y="4127489"/>
          <a:ext cx="4851400" cy="32116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14376398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0792222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204014298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860816772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507630352"/>
                    </a:ext>
                  </a:extLst>
                </a:gridCol>
              </a:tblGrid>
              <a:tr h="3211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191.125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136.625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1248221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1B7290-54F8-4DB7-A0AC-CBECD551CB5F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3136901" y="3291538"/>
            <a:ext cx="787401" cy="577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C72683-4B0F-44EE-9A8D-1A37888EEE8A}"/>
              </a:ext>
            </a:extLst>
          </p:cNvPr>
          <p:cNvCxnSpPr>
            <a:cxnSpLocks/>
          </p:cNvCxnSpPr>
          <p:nvPr/>
        </p:nvCxnSpPr>
        <p:spPr>
          <a:xfrm flipV="1">
            <a:off x="3136902" y="4260378"/>
            <a:ext cx="787400" cy="391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940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B24F12A-BC97-420A-BD41-3BB9FB038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49044" y="1450229"/>
            <a:ext cx="4425245" cy="665355"/>
          </a:xfrm>
        </p:spPr>
        <p:txBody>
          <a:bodyPr>
            <a:normAutofit/>
          </a:bodyPr>
          <a:lstStyle/>
          <a:p>
            <a:r>
              <a:rPr lang="en-US" dirty="0"/>
              <a:t>Iteration - B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A8F7B4-D51F-4D8F-9166-B43CDE852222}"/>
              </a:ext>
            </a:extLst>
          </p:cNvPr>
          <p:cNvGraphicFramePr>
            <a:graphicFrameLocks noGrp="1"/>
          </p:cNvGraphicFramePr>
          <p:nvPr/>
        </p:nvGraphicFramePr>
        <p:xfrm>
          <a:off x="514350" y="755474"/>
          <a:ext cx="2488494" cy="1448115"/>
        </p:xfrm>
        <a:graphic>
          <a:graphicData uri="http://schemas.openxmlformats.org/drawingml/2006/table">
            <a:tbl>
              <a:tblPr/>
              <a:tblGrid>
                <a:gridCol w="1111214">
                  <a:extLst>
                    <a:ext uri="{9D8B030D-6E8A-4147-A177-3AD203B41FA5}">
                      <a16:colId xmlns:a16="http://schemas.microsoft.com/office/drawing/2014/main" val="2456089149"/>
                    </a:ext>
                  </a:extLst>
                </a:gridCol>
                <a:gridCol w="406924">
                  <a:extLst>
                    <a:ext uri="{9D8B030D-6E8A-4147-A177-3AD203B41FA5}">
                      <a16:colId xmlns:a16="http://schemas.microsoft.com/office/drawing/2014/main" val="1027426406"/>
                    </a:ext>
                  </a:extLst>
                </a:gridCol>
                <a:gridCol w="970356">
                  <a:extLst>
                    <a:ext uri="{9D8B030D-6E8A-4147-A177-3AD203B41FA5}">
                      <a16:colId xmlns:a16="http://schemas.microsoft.com/office/drawing/2014/main" val="2088907669"/>
                    </a:ext>
                  </a:extLst>
                </a:gridCol>
              </a:tblGrid>
              <a:tr h="48920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QTY.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L(in.)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573937"/>
                  </a:ext>
                </a:extLst>
              </a:tr>
              <a:tr h="31963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136.625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5782510"/>
                  </a:ext>
                </a:extLst>
              </a:tr>
              <a:tr h="31963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128.750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311332"/>
                  </a:ext>
                </a:extLst>
              </a:tr>
              <a:tr h="319637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191.125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77386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5E0489-681E-420B-8320-C89A29D0206A}"/>
              </a:ext>
            </a:extLst>
          </p:cNvPr>
          <p:cNvGraphicFramePr>
            <a:graphicFrameLocks noGrp="1"/>
          </p:cNvGraphicFramePr>
          <p:nvPr/>
        </p:nvGraphicFramePr>
        <p:xfrm>
          <a:off x="514350" y="3320448"/>
          <a:ext cx="2622551" cy="2489653"/>
        </p:xfrm>
        <a:graphic>
          <a:graphicData uri="http://schemas.openxmlformats.org/drawingml/2006/table">
            <a:tbl>
              <a:tblPr/>
              <a:tblGrid>
                <a:gridCol w="1322918">
                  <a:extLst>
                    <a:ext uri="{9D8B030D-6E8A-4147-A177-3AD203B41FA5}">
                      <a16:colId xmlns:a16="http://schemas.microsoft.com/office/drawing/2014/main" val="126817521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407383233"/>
                    </a:ext>
                  </a:extLst>
                </a:gridCol>
                <a:gridCol w="757766">
                  <a:extLst>
                    <a:ext uri="{9D8B030D-6E8A-4147-A177-3AD203B41FA5}">
                      <a16:colId xmlns:a16="http://schemas.microsoft.com/office/drawing/2014/main" val="1881885840"/>
                    </a:ext>
                  </a:extLst>
                </a:gridCol>
              </a:tblGrid>
              <a:tr h="27690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QTY.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1" i="0" u="none" strike="noStrike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L(in.)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431902"/>
                  </a:ext>
                </a:extLst>
              </a:tr>
              <a:tr h="3687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191.125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6754836"/>
                  </a:ext>
                </a:extLst>
              </a:tr>
              <a:tr h="3687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191.125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633148"/>
                  </a:ext>
                </a:extLst>
              </a:tr>
              <a:tr h="3687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136.625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582213"/>
                  </a:ext>
                </a:extLst>
              </a:tr>
              <a:tr h="3687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136.625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065103"/>
                  </a:ext>
                </a:extLst>
              </a:tr>
              <a:tr h="3687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128.750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2932903"/>
                  </a:ext>
                </a:extLst>
              </a:tr>
              <a:tr h="368791">
                <a:tc>
                  <a:txBody>
                    <a:bodyPr/>
                    <a:lstStyle/>
                    <a:p>
                      <a:pPr algn="l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HSS8x4x5/8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128.750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909798"/>
                  </a:ext>
                </a:extLst>
              </a:tr>
            </a:tbl>
          </a:graphicData>
        </a:graphic>
      </p:graphicFrame>
      <p:sp>
        <p:nvSpPr>
          <p:cNvPr id="7" name="Subtitle 2">
            <a:extLst>
              <a:ext uri="{FF2B5EF4-FFF2-40B4-BE49-F238E27FC236}">
                <a16:creationId xmlns:a16="http://schemas.microsoft.com/office/drawing/2014/main" id="{424AEDE2-38DB-40FB-9F2D-E65CF8854814}"/>
              </a:ext>
            </a:extLst>
          </p:cNvPr>
          <p:cNvSpPr txBox="1">
            <a:spLocks/>
          </p:cNvSpPr>
          <p:nvPr/>
        </p:nvSpPr>
        <p:spPr>
          <a:xfrm>
            <a:off x="400755" y="2854369"/>
            <a:ext cx="2019300" cy="3580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Split and Sorted</a:t>
            </a:r>
            <a:endParaRPr lang="en-IN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6B4CBA2-E903-4B12-B403-9FE6BABC8694}"/>
              </a:ext>
            </a:extLst>
          </p:cNvPr>
          <p:cNvSpPr txBox="1">
            <a:spLocks/>
          </p:cNvSpPr>
          <p:nvPr/>
        </p:nvSpPr>
        <p:spPr>
          <a:xfrm>
            <a:off x="814563" y="413435"/>
            <a:ext cx="1418873" cy="3580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P01559 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0C6B72-940C-4865-94E2-275085B390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703895"/>
              </p:ext>
            </p:extLst>
          </p:nvPr>
        </p:nvGraphicFramePr>
        <p:xfrm>
          <a:off x="4244622" y="2731425"/>
          <a:ext cx="3048000" cy="9620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9263612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4043887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1023484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020337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3665669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First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Combinations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8363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191.125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5991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191.125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136.625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136.625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464.375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4828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136.625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456.5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5171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448.625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31.375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437649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C68FBC6-14B4-45B8-BC00-3E8299214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663486"/>
              </p:ext>
            </p:extLst>
          </p:nvPr>
        </p:nvGraphicFramePr>
        <p:xfrm>
          <a:off x="7913512" y="2731424"/>
          <a:ext cx="3048000" cy="9620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40628983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243721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728584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502282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4100878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First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Combinations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06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8496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9D0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4254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191.125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29518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448.625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31.375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0418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387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B24F12A-BC97-420A-BD41-3BB9FB038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9689" y="515956"/>
            <a:ext cx="4803422" cy="6806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Is “Iteration – B” is the best optimized solution for various cut lengths?</a:t>
            </a:r>
            <a:endParaRPr lang="en-IN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6B4CBA2-E903-4B12-B403-9FE6BABC8694}"/>
              </a:ext>
            </a:extLst>
          </p:cNvPr>
          <p:cNvSpPr txBox="1">
            <a:spLocks/>
          </p:cNvSpPr>
          <p:nvPr/>
        </p:nvSpPr>
        <p:spPr>
          <a:xfrm>
            <a:off x="632884" y="1109224"/>
            <a:ext cx="1579737" cy="8211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</a:t>
            </a:r>
          </a:p>
          <a:p>
            <a:r>
              <a:rPr lang="en-US" dirty="0"/>
              <a:t>Sorted</a:t>
            </a:r>
            <a:endParaRPr lang="en-IN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746EFD40-ACBC-4421-9DAA-1BD5EB6A7A87}"/>
              </a:ext>
            </a:extLst>
          </p:cNvPr>
          <p:cNvSpPr txBox="1">
            <a:spLocks/>
          </p:cNvSpPr>
          <p:nvPr/>
        </p:nvSpPr>
        <p:spPr>
          <a:xfrm>
            <a:off x="3089186" y="4956677"/>
            <a:ext cx="5879747" cy="46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Results from Existing Iteration:</a:t>
            </a:r>
            <a:endParaRPr lang="en-IN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5B75602-FAE0-456E-91CE-81BBEB597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155875"/>
              </p:ext>
            </p:extLst>
          </p:nvPr>
        </p:nvGraphicFramePr>
        <p:xfrm>
          <a:off x="3089186" y="1342036"/>
          <a:ext cx="3657600" cy="19145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39660841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8069575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419346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7024452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6915483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2807776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First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Combination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3944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0158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208.375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462.375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17.625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4076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201.875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455.875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39285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11014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477.375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0478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133.375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464.5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33713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453.875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36963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121.125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42371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394.25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87708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60EB103-2C15-4B94-B09B-6C4DB1267F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824602"/>
              </p:ext>
            </p:extLst>
          </p:nvPr>
        </p:nvGraphicFramePr>
        <p:xfrm>
          <a:off x="3089186" y="3317025"/>
          <a:ext cx="3657600" cy="13430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97441789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78142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1310037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6242170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54423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53625903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First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Combination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97217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208.375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436.375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43.625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0617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201.875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429.875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0456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3969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133.375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438.5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49822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121.125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471.875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0334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121.125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90585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2A92CC7-90C8-4D7B-A183-7143E1C3B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565497"/>
              </p:ext>
            </p:extLst>
          </p:nvPr>
        </p:nvGraphicFramePr>
        <p:xfrm>
          <a:off x="7202312" y="1352718"/>
          <a:ext cx="3657600" cy="9620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59958215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650738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481506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752475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113201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9406560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First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Combination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5827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208.375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208.375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5838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201.875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1480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461.25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416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133.375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418.875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688213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B613753-BC21-467D-A332-C450C382E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708975"/>
              </p:ext>
            </p:extLst>
          </p:nvPr>
        </p:nvGraphicFramePr>
        <p:xfrm>
          <a:off x="7202312" y="2540883"/>
          <a:ext cx="3657600" cy="771525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14400479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58417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2657274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737310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225058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508083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First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Combination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851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208.375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201.875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715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384.125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95.875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4432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133.375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25857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D0595BA-A22A-45CA-956E-C630FF8F1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294631"/>
              </p:ext>
            </p:extLst>
          </p:nvPr>
        </p:nvGraphicFramePr>
        <p:xfrm>
          <a:off x="7202312" y="3458695"/>
          <a:ext cx="3657600" cy="59055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401058559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759134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011120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896379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4247098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23404230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First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Combination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IN" sz="12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Left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8332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66784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133.375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309.125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170.875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80602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FEBBB35-54F8-4220-BE32-F8439944B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244463"/>
              </p:ext>
            </p:extLst>
          </p:nvPr>
        </p:nvGraphicFramePr>
        <p:xfrm>
          <a:off x="292452" y="1930400"/>
          <a:ext cx="2260600" cy="3107055"/>
        </p:xfrm>
        <a:graphic>
          <a:graphicData uri="http://schemas.openxmlformats.org/drawingml/2006/table">
            <a:tbl>
              <a:tblPr/>
              <a:tblGrid>
                <a:gridCol w="850900">
                  <a:extLst>
                    <a:ext uri="{9D8B030D-6E8A-4147-A177-3AD203B41FA5}">
                      <a16:colId xmlns:a16="http://schemas.microsoft.com/office/drawing/2014/main" val="228934356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8317659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8347107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QTY.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LENGTH (in.)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85356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HSS3x3x3/8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8328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HSS3x3x3/8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3587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HSS3x3x3/8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208.375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177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HSS3x3x3/8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208.375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556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HSS3x3x3/8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201.875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65708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HSS3x3x3/8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2114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HSS3x3x3/8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999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HSS3x3x3/8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40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HSS3x3x3/8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160.25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24419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HSS3x3x3/8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133.375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0548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HSS3x3x3/8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122.75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9715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HSS3x3x3/8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121.125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5427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HSS3x3x3/8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081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HSS3x3x3/8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63.125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5555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HSS3x3x3/8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710333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E066B13-6F27-4AE9-B26A-1ACEAEA32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592836"/>
              </p:ext>
            </p:extLst>
          </p:nvPr>
        </p:nvGraphicFramePr>
        <p:xfrm>
          <a:off x="3213100" y="5478148"/>
          <a:ext cx="5765800" cy="114300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13459824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5951962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76236164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700576646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90926904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333895482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Cut Length1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Cut Length2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Cut Length3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Cut Length4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Cut Length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 Waste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841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8947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208.375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208.375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63.125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479.875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26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201.875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77.125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462.75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6642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5535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133.375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121.125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414.75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124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815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513</Words>
  <Application>Microsoft Office PowerPoint</Application>
  <PresentationFormat>Widescreen</PresentationFormat>
  <Paragraphs>436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Nesting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Nesting</dc:title>
  <dc:creator>Dasa</dc:creator>
  <cp:lastModifiedBy>Dasa</cp:lastModifiedBy>
  <cp:revision>53</cp:revision>
  <dcterms:created xsi:type="dcterms:W3CDTF">2021-07-20T16:14:25Z</dcterms:created>
  <dcterms:modified xsi:type="dcterms:W3CDTF">2021-07-22T06:09:40Z</dcterms:modified>
</cp:coreProperties>
</file>