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8799" y="1091190"/>
            <a:ext cx="16563101" cy="1819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39911" y="3414751"/>
            <a:ext cx="13420877" cy="2998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jp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ouremail@email.com" TargetMode="External"/><Relationship Id="rId3" Type="http://schemas.openxmlformats.org/officeDocument/2006/relationships/hyperlink" Target="http://www.yourwebsite.com/" TargetMode="External"/><Relationship Id="rId4" Type="http://schemas.openxmlformats.org/officeDocument/2006/relationships/image" Target="../media/image4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5444" y="2743695"/>
            <a:ext cx="14861540" cy="389826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 indent="-14604">
              <a:lnSpc>
                <a:spcPct val="100200"/>
              </a:lnSpc>
              <a:spcBef>
                <a:spcPts val="105"/>
              </a:spcBef>
            </a:pPr>
            <a:r>
              <a:rPr dirty="0" sz="8450" spc="-90">
                <a:latin typeface="Cambria"/>
                <a:cs typeface="Cambria"/>
              </a:rPr>
              <a:t>Strategic </a:t>
            </a:r>
            <a:r>
              <a:rPr dirty="0" sz="8450" spc="-165">
                <a:latin typeface="Cambria"/>
                <a:cs typeface="Cambria"/>
              </a:rPr>
              <a:t>Approaches </a:t>
            </a:r>
            <a:r>
              <a:rPr dirty="0" sz="8450" spc="-170">
                <a:latin typeface="Cambria"/>
                <a:cs typeface="Cambria"/>
              </a:rPr>
              <a:t>to </a:t>
            </a:r>
            <a:r>
              <a:rPr dirty="0" sz="8450" spc="-145">
                <a:latin typeface="Cambria"/>
                <a:cs typeface="Cambria"/>
              </a:rPr>
              <a:t>Effective </a:t>
            </a:r>
            <a:r>
              <a:rPr dirty="0" sz="8450" spc="-140">
                <a:latin typeface="Cambria"/>
                <a:cs typeface="Cambria"/>
              </a:rPr>
              <a:t> </a:t>
            </a:r>
            <a:r>
              <a:rPr dirty="0" sz="8450" spc="-145">
                <a:latin typeface="Cambria"/>
                <a:cs typeface="Cambria"/>
              </a:rPr>
              <a:t>Marketin</a:t>
            </a:r>
            <a:r>
              <a:rPr dirty="0" sz="8450" spc="-145">
                <a:latin typeface="Cambria"/>
                <a:cs typeface="Cambria"/>
              </a:rPr>
              <a:t>g</a:t>
            </a:r>
            <a:r>
              <a:rPr dirty="0" sz="8450" spc="-254">
                <a:latin typeface="Cambria"/>
                <a:cs typeface="Cambria"/>
              </a:rPr>
              <a:t> </a:t>
            </a:r>
            <a:r>
              <a:rPr dirty="0" sz="8450">
                <a:latin typeface="Cambria"/>
                <a:cs typeface="Cambria"/>
              </a:rPr>
              <a:t>i</a:t>
            </a:r>
            <a:r>
              <a:rPr dirty="0" sz="8450" spc="15">
                <a:latin typeface="Cambria"/>
                <a:cs typeface="Cambria"/>
              </a:rPr>
              <a:t>n</a:t>
            </a:r>
            <a:r>
              <a:rPr dirty="0" sz="8450" spc="-254">
                <a:latin typeface="Cambria"/>
                <a:cs typeface="Cambria"/>
              </a:rPr>
              <a:t> </a:t>
            </a:r>
            <a:r>
              <a:rPr dirty="0" sz="8450" spc="-250">
                <a:latin typeface="Cambria"/>
                <a:cs typeface="Cambria"/>
              </a:rPr>
              <a:t>Today'</a:t>
            </a:r>
            <a:r>
              <a:rPr dirty="0" sz="8450" spc="-225">
                <a:latin typeface="Cambria"/>
                <a:cs typeface="Cambria"/>
              </a:rPr>
              <a:t>s</a:t>
            </a:r>
            <a:r>
              <a:rPr dirty="0" sz="8450" spc="-245">
                <a:latin typeface="Cambria"/>
                <a:cs typeface="Cambria"/>
              </a:rPr>
              <a:t> </a:t>
            </a:r>
            <a:r>
              <a:rPr dirty="0" sz="8450" spc="-120">
                <a:latin typeface="Cambria"/>
                <a:cs typeface="Cambria"/>
              </a:rPr>
              <a:t>Competitive  </a:t>
            </a:r>
            <a:r>
              <a:rPr dirty="0" sz="8450" spc="-180">
                <a:latin typeface="Cambria"/>
                <a:cs typeface="Cambria"/>
              </a:rPr>
              <a:t>Landscape</a:t>
            </a:r>
            <a:endParaRPr sz="845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08"/>
                </a:moveTo>
                <a:lnTo>
                  <a:pt x="3380981" y="526808"/>
                </a:lnTo>
                <a:lnTo>
                  <a:pt x="3399371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91" y="321322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37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74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48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69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40" y="271729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81"/>
                </a:lnTo>
                <a:lnTo>
                  <a:pt x="3288881" y="526808"/>
                </a:lnTo>
                <a:lnTo>
                  <a:pt x="0" y="526808"/>
                </a:lnTo>
                <a:lnTo>
                  <a:pt x="0" y="574433"/>
                </a:lnTo>
                <a:lnTo>
                  <a:pt x="3229521" y="574433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71" y="1009789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34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84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69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36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13" y="2162441"/>
                </a:lnTo>
                <a:lnTo>
                  <a:pt x="1325003" y="2137587"/>
                </a:lnTo>
                <a:lnTo>
                  <a:pt x="1371765" y="2112137"/>
                </a:lnTo>
                <a:lnTo>
                  <a:pt x="1417955" y="2086305"/>
                </a:lnTo>
                <a:lnTo>
                  <a:pt x="1463903" y="2059914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37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64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86" y="1051585"/>
                </a:lnTo>
                <a:lnTo>
                  <a:pt x="3013252" y="835710"/>
                </a:lnTo>
                <a:lnTo>
                  <a:pt x="3088195" y="768654"/>
                </a:lnTo>
                <a:lnTo>
                  <a:pt x="3126016" y="735418"/>
                </a:lnTo>
                <a:lnTo>
                  <a:pt x="3164103" y="702424"/>
                </a:lnTo>
                <a:lnTo>
                  <a:pt x="3202482" y="669759"/>
                </a:lnTo>
                <a:lnTo>
                  <a:pt x="3241167" y="637438"/>
                </a:lnTo>
                <a:lnTo>
                  <a:pt x="3280168" y="605548"/>
                </a:lnTo>
                <a:lnTo>
                  <a:pt x="3319132" y="574433"/>
                </a:lnTo>
                <a:lnTo>
                  <a:pt x="18287988" y="574433"/>
                </a:lnTo>
                <a:lnTo>
                  <a:pt x="18287988" y="52680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05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25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608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42" y="378625"/>
                </a:lnTo>
                <a:lnTo>
                  <a:pt x="17129417" y="404558"/>
                </a:lnTo>
                <a:lnTo>
                  <a:pt x="17082986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4011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803" y="1075753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37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43" y="2123998"/>
                </a:lnTo>
                <a:lnTo>
                  <a:pt x="14932660" y="2147773"/>
                </a:lnTo>
                <a:lnTo>
                  <a:pt x="14890179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95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24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87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40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56" y="1148930"/>
                </a:lnTo>
                <a:lnTo>
                  <a:pt x="16270364" y="1083856"/>
                </a:lnTo>
                <a:lnTo>
                  <a:pt x="16308527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96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80" y="424751"/>
                </a:lnTo>
                <a:lnTo>
                  <a:pt x="17248683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34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27" y="156133"/>
                </a:lnTo>
                <a:lnTo>
                  <a:pt x="17873434" y="141363"/>
                </a:lnTo>
                <a:lnTo>
                  <a:pt x="17921542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61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87" y="61823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2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0" y="3948710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4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5"/>
                  </a:lnTo>
                  <a:lnTo>
                    <a:pt x="567516" y="3674095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300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9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9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3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2" y="1994884"/>
                  </a:lnTo>
                  <a:lnTo>
                    <a:pt x="1967543" y="1955762"/>
                  </a:lnTo>
                  <a:lnTo>
                    <a:pt x="1995561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6"/>
                  </a:lnTo>
                  <a:lnTo>
                    <a:pt x="2108266" y="1761379"/>
                  </a:lnTo>
                  <a:lnTo>
                    <a:pt x="2136639" y="1722826"/>
                  </a:lnTo>
                  <a:lnTo>
                    <a:pt x="2165108" y="1684406"/>
                  </a:lnTo>
                  <a:lnTo>
                    <a:pt x="2193679" y="1646131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6" y="1494700"/>
                  </a:lnTo>
                  <a:lnTo>
                    <a:pt x="2338349" y="1457316"/>
                  </a:lnTo>
                  <a:lnTo>
                    <a:pt x="2367701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4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0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4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5" y="510429"/>
                  </a:lnTo>
                  <a:lnTo>
                    <a:pt x="3319673" y="484237"/>
                  </a:lnTo>
                  <a:lnTo>
                    <a:pt x="3357197" y="458590"/>
                  </a:lnTo>
                  <a:lnTo>
                    <a:pt x="3395117" y="433501"/>
                  </a:lnTo>
                  <a:lnTo>
                    <a:pt x="3433439" y="408980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899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4" y="179915"/>
                  </a:lnTo>
                  <a:lnTo>
                    <a:pt x="3927584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7" y="116888"/>
                  </a:lnTo>
                  <a:lnTo>
                    <a:pt x="4107796" y="102969"/>
                  </a:lnTo>
                  <a:lnTo>
                    <a:pt x="4154171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8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3" y="7266"/>
                  </a:lnTo>
                  <a:lnTo>
                    <a:pt x="4649192" y="2290"/>
                  </a:lnTo>
                  <a:lnTo>
                    <a:pt x="4678711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10563" y="1190497"/>
            <a:ext cx="1976628" cy="39293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1142" y="1628648"/>
            <a:ext cx="2535162" cy="39098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229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</a:pPr>
            <a:r>
              <a:rPr dirty="0"/>
              <a:t>Effective </a:t>
            </a:r>
            <a:r>
              <a:rPr dirty="0" spc="45"/>
              <a:t>marketing </a:t>
            </a:r>
            <a:r>
              <a:rPr dirty="0" spc="40"/>
              <a:t>goes </a:t>
            </a:r>
            <a:r>
              <a:rPr dirty="0" spc="50"/>
              <a:t>beyond </a:t>
            </a:r>
            <a:r>
              <a:rPr dirty="0" spc="5"/>
              <a:t>initial </a:t>
            </a:r>
            <a:r>
              <a:rPr dirty="0" spc="-170"/>
              <a:t>sales; </a:t>
            </a:r>
            <a:r>
              <a:rPr dirty="0" spc="5"/>
              <a:t>it focuses </a:t>
            </a:r>
            <a:r>
              <a:rPr dirty="0" spc="95"/>
              <a:t>on </a:t>
            </a:r>
            <a:r>
              <a:rPr dirty="0" spc="85"/>
              <a:t>building </a:t>
            </a:r>
            <a:r>
              <a:rPr dirty="0" spc="35">
                <a:solidFill>
                  <a:srgbClr val="000000"/>
                </a:solidFill>
              </a:rPr>
              <a:t>long-term </a:t>
            </a:r>
            <a:r>
              <a:rPr dirty="0" spc="40">
                <a:solidFill>
                  <a:srgbClr val="000000"/>
                </a:solidFill>
              </a:rPr>
              <a:t> </a:t>
            </a:r>
            <a:r>
              <a:rPr dirty="0" spc="5">
                <a:solidFill>
                  <a:srgbClr val="000000"/>
                </a:solidFill>
              </a:rPr>
              <a:t>relationships</a:t>
            </a:r>
            <a:r>
              <a:rPr dirty="0" spc="-265">
                <a:solidFill>
                  <a:srgbClr val="000000"/>
                </a:solidFill>
              </a:rPr>
              <a:t> </a:t>
            </a:r>
            <a:r>
              <a:rPr dirty="0" spc="80"/>
              <a:t>with</a:t>
            </a:r>
            <a:r>
              <a:rPr dirty="0" spc="-265"/>
              <a:t> </a:t>
            </a:r>
            <a:r>
              <a:rPr dirty="0" spc="-25"/>
              <a:t>customers.</a:t>
            </a:r>
            <a:r>
              <a:rPr dirty="0" spc="-265"/>
              <a:t> </a:t>
            </a:r>
            <a:r>
              <a:rPr dirty="0" spc="50"/>
              <a:t>Through</a:t>
            </a:r>
            <a:r>
              <a:rPr dirty="0" spc="-265"/>
              <a:t> </a:t>
            </a:r>
            <a:r>
              <a:rPr dirty="0" spc="15"/>
              <a:t>personalized</a:t>
            </a:r>
            <a:r>
              <a:rPr dirty="0" spc="-265"/>
              <a:t> </a:t>
            </a:r>
            <a:r>
              <a:rPr dirty="0" spc="90"/>
              <a:t>communication</a:t>
            </a:r>
            <a:r>
              <a:rPr dirty="0" spc="-265"/>
              <a:t> </a:t>
            </a:r>
            <a:r>
              <a:rPr dirty="0" spc="85"/>
              <a:t>and</a:t>
            </a:r>
            <a:r>
              <a:rPr dirty="0" spc="-260"/>
              <a:t> </a:t>
            </a:r>
            <a:r>
              <a:rPr dirty="0" spc="-5"/>
              <a:t>excellent </a:t>
            </a:r>
            <a:r>
              <a:rPr dirty="0" spc="-1095"/>
              <a:t> </a:t>
            </a:r>
            <a:r>
              <a:rPr dirty="0" spc="45"/>
              <a:t>customer </a:t>
            </a:r>
            <a:r>
              <a:rPr dirty="0" spc="-85"/>
              <a:t>service, </a:t>
            </a:r>
            <a:r>
              <a:rPr dirty="0"/>
              <a:t>businesses </a:t>
            </a:r>
            <a:r>
              <a:rPr dirty="0" spc="75"/>
              <a:t>can </a:t>
            </a:r>
            <a:r>
              <a:rPr dirty="0" spc="-35"/>
              <a:t>foster </a:t>
            </a:r>
            <a:r>
              <a:rPr dirty="0" spc="-65"/>
              <a:t>loyalty </a:t>
            </a:r>
            <a:r>
              <a:rPr dirty="0" spc="85"/>
              <a:t>and </a:t>
            </a:r>
            <a:r>
              <a:rPr dirty="0" spc="40"/>
              <a:t>encourage </a:t>
            </a:r>
            <a:r>
              <a:rPr dirty="0" spc="5"/>
              <a:t>repeat </a:t>
            </a:r>
            <a:r>
              <a:rPr dirty="0" spc="-35"/>
              <a:t>purchases, </a:t>
            </a:r>
            <a:r>
              <a:rPr dirty="0" spc="-1095"/>
              <a:t> </a:t>
            </a:r>
            <a:r>
              <a:rPr dirty="0" spc="85"/>
              <a:t>enhancing</a:t>
            </a:r>
            <a:r>
              <a:rPr dirty="0" spc="-290"/>
              <a:t> </a:t>
            </a:r>
            <a:r>
              <a:rPr dirty="0" spc="-70"/>
              <a:t>overall</a:t>
            </a:r>
            <a:r>
              <a:rPr dirty="0" spc="-285"/>
              <a:t> </a:t>
            </a:r>
            <a:r>
              <a:rPr dirty="0" spc="-50"/>
              <a:t>proﬁtability.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897"/>
            <a:ext cx="18300700" cy="10295890"/>
            <a:chOff x="-12500" y="3897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97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30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06498" y="1563599"/>
            <a:ext cx="7435850" cy="6311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950" spc="-50">
                <a:latin typeface="Cambria"/>
                <a:cs typeface="Cambria"/>
              </a:rPr>
              <a:t>Monitoring</a:t>
            </a:r>
            <a:r>
              <a:rPr dirty="0" sz="3950" spc="-125">
                <a:latin typeface="Cambria"/>
                <a:cs typeface="Cambria"/>
              </a:rPr>
              <a:t> </a:t>
            </a:r>
            <a:r>
              <a:rPr dirty="0" sz="3950" spc="-35">
                <a:latin typeface="Cambria"/>
                <a:cs typeface="Cambria"/>
              </a:rPr>
              <a:t>and</a:t>
            </a:r>
            <a:r>
              <a:rPr dirty="0" sz="3950" spc="-120">
                <a:latin typeface="Cambria"/>
                <a:cs typeface="Cambria"/>
              </a:rPr>
              <a:t> </a:t>
            </a:r>
            <a:r>
              <a:rPr dirty="0" sz="3950" spc="-45">
                <a:latin typeface="Cambria"/>
                <a:cs typeface="Cambria"/>
              </a:rPr>
              <a:t>Adapting</a:t>
            </a:r>
            <a:r>
              <a:rPr dirty="0" sz="3950" spc="-130">
                <a:latin typeface="Cambria"/>
                <a:cs typeface="Cambria"/>
              </a:rPr>
              <a:t> </a:t>
            </a:r>
            <a:r>
              <a:rPr dirty="0" sz="3950" spc="-55">
                <a:latin typeface="Cambria"/>
                <a:cs typeface="Cambria"/>
              </a:rPr>
              <a:t>Strategies</a:t>
            </a:r>
            <a:endParaRPr sz="395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30527" y="3937215"/>
            <a:ext cx="1382903" cy="27586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36219" y="5632665"/>
            <a:ext cx="1645920" cy="27586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617240" y="3420110"/>
            <a:ext cx="7372350" cy="29984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100">
                <a:solidFill>
                  <a:srgbClr val="332C2C"/>
                </a:solidFill>
                <a:latin typeface="Verdana"/>
                <a:cs typeface="Verdana"/>
              </a:rPr>
              <a:t>y  </a:t>
            </a:r>
            <a:r>
              <a:rPr dirty="0" sz="2750" spc="-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665">
                <a:solidFill>
                  <a:srgbClr val="332C2C"/>
                </a:solidFill>
                <a:latin typeface="Verdana"/>
                <a:cs typeface="Verdana"/>
              </a:rPr>
              <a:t>;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40">
                <a:latin typeface="Verdana"/>
                <a:cs typeface="Verdana"/>
              </a:rPr>
              <a:t>m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114">
                <a:latin typeface="Verdana"/>
                <a:cs typeface="Verdana"/>
              </a:rPr>
              <a:t>n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-20">
                <a:latin typeface="Verdana"/>
                <a:cs typeface="Verdana"/>
              </a:rPr>
              <a:t>t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-70">
                <a:latin typeface="Verdana"/>
                <a:cs typeface="Verdana"/>
              </a:rPr>
              <a:t>r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adapt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strategies 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regularly. 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By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staying </a:t>
            </a:r>
            <a:r>
              <a:rPr dirty="0" sz="2750" spc="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r 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ee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14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ﬁ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r 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pp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10">
                <a:latin typeface="Verdana"/>
                <a:cs typeface="Verdana"/>
              </a:rPr>
              <a:t>r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20">
                <a:latin typeface="Verdana"/>
                <a:cs typeface="Verdana"/>
              </a:rPr>
              <a:t>l</a:t>
            </a:r>
            <a:r>
              <a:rPr dirty="0" sz="2750" spc="-5">
                <a:latin typeface="Verdana"/>
                <a:cs typeface="Verdana"/>
              </a:rPr>
              <a:t>e</a:t>
            </a:r>
            <a:r>
              <a:rPr dirty="0" sz="2750" spc="-180">
                <a:latin typeface="Verdana"/>
                <a:cs typeface="Verdana"/>
              </a:rPr>
              <a:t>v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14">
                <a:latin typeface="Verdana"/>
                <a:cs typeface="Verdana"/>
              </a:rPr>
              <a:t>n</a:t>
            </a:r>
            <a:r>
              <a:rPr dirty="0" sz="2750" spc="90">
                <a:latin typeface="Verdana"/>
                <a:cs typeface="Verdana"/>
              </a:rPr>
              <a:t>c</a:t>
            </a:r>
            <a:r>
              <a:rPr dirty="0" sz="2750" spc="25">
                <a:latin typeface="Verdana"/>
                <a:cs typeface="Verdana"/>
              </a:rPr>
              <a:t>e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dirty="0" sz="2750" spc="-5">
                <a:solidFill>
                  <a:srgbClr val="332C2C"/>
                </a:solidFill>
                <a:latin typeface="Verdana"/>
                <a:cs typeface="Verdana"/>
              </a:rPr>
              <a:t>competitiveness.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7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6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89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7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4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4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3"/>
                </a:lnTo>
                <a:lnTo>
                  <a:pt x="2440009" y="3598806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5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0"/>
                </a:lnTo>
                <a:lnTo>
                  <a:pt x="2928913" y="4195027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61" y="9993"/>
            <a:ext cx="18287365" cy="10277475"/>
            <a:chOff x="1061" y="9993"/>
            <a:chExt cx="18287365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30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8045" y="4351058"/>
              <a:ext cx="2084489" cy="3420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2633" y="4779683"/>
              <a:ext cx="1761807" cy="3420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61614" y="6056033"/>
              <a:ext cx="3352546" cy="34380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15249" y="3414852"/>
            <a:ext cx="7500620" cy="29984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dirty="0" sz="2750" spc="8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g 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pp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essential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">
                <a:solidFill>
                  <a:srgbClr val="332C2C"/>
                </a:solidFill>
                <a:latin typeface="Verdana"/>
                <a:cs typeface="Verdana"/>
              </a:rPr>
              <a:t>success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5">
                <a:solidFill>
                  <a:srgbClr val="332C2C"/>
                </a:solidFill>
                <a:latin typeface="Verdana"/>
                <a:cs typeface="Verdana"/>
              </a:rPr>
              <a:t>today's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latin typeface="Verdana"/>
                <a:cs typeface="Verdana"/>
              </a:rPr>
              <a:t>competitive </a:t>
            </a:r>
            <a:r>
              <a:rPr dirty="0" sz="2750" spc="-950">
                <a:latin typeface="Verdana"/>
                <a:cs typeface="Verdana"/>
              </a:rPr>
              <a:t> </a:t>
            </a:r>
            <a:r>
              <a:rPr dirty="0" sz="2750" spc="-5">
                <a:latin typeface="Verdana"/>
                <a:cs typeface="Verdana"/>
              </a:rPr>
              <a:t>landscape</a:t>
            </a:r>
            <a:r>
              <a:rPr dirty="0" sz="2750" spc="-5">
                <a:solidFill>
                  <a:srgbClr val="332C2C"/>
                </a:solidFill>
                <a:latin typeface="Verdana"/>
                <a:cs typeface="Verdana"/>
              </a:rPr>
              <a:t>. 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By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understanding the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market, </a:t>
            </a:r>
            <a:r>
              <a:rPr dirty="0" sz="2750" spc="-9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leveraging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technology, </a:t>
            </a:r>
            <a:r>
              <a:rPr dirty="0" sz="2750" spc="8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focusing 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on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0">
                <a:solidFill>
                  <a:srgbClr val="332C2C"/>
                </a:solidFill>
                <a:latin typeface="Verdana"/>
                <a:cs typeface="Verdana"/>
              </a:rPr>
              <a:t>customer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relationships,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businesses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can </a:t>
            </a:r>
            <a:r>
              <a:rPr dirty="0" sz="2750" spc="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latin typeface="Verdana"/>
                <a:cs typeface="Verdana"/>
              </a:rPr>
              <a:t>s</a:t>
            </a:r>
            <a:r>
              <a:rPr dirty="0" sz="2750" spc="105">
                <a:latin typeface="Verdana"/>
                <a:cs typeface="Verdana"/>
              </a:rPr>
              <a:t>u</a:t>
            </a:r>
            <a:r>
              <a:rPr dirty="0" sz="2750" spc="-95">
                <a:latin typeface="Verdana"/>
                <a:cs typeface="Verdana"/>
              </a:rPr>
              <a:t>s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114">
                <a:latin typeface="Verdana"/>
                <a:cs typeface="Verdana"/>
              </a:rPr>
              <a:t>n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45">
                <a:latin typeface="Verdana"/>
                <a:cs typeface="Verdana"/>
              </a:rPr>
              <a:t>b</a:t>
            </a:r>
            <a:r>
              <a:rPr dirty="0" sz="2750" spc="-20">
                <a:latin typeface="Verdana"/>
                <a:cs typeface="Verdana"/>
              </a:rPr>
              <a:t>l</a:t>
            </a:r>
            <a:r>
              <a:rPr dirty="0" sz="2750" spc="25">
                <a:latin typeface="Verdana"/>
                <a:cs typeface="Verdana"/>
              </a:rPr>
              <a:t>e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65">
                <a:latin typeface="Verdana"/>
                <a:cs typeface="Verdana"/>
              </a:rPr>
              <a:t>g</a:t>
            </a:r>
            <a:r>
              <a:rPr dirty="0" sz="2750" spc="-110">
                <a:latin typeface="Verdana"/>
                <a:cs typeface="Verdana"/>
              </a:rPr>
              <a:t>r</a:t>
            </a:r>
            <a:r>
              <a:rPr dirty="0" sz="2750" spc="10">
                <a:latin typeface="Verdana"/>
                <a:cs typeface="Verdana"/>
              </a:rPr>
              <a:t>o</a:t>
            </a:r>
            <a:r>
              <a:rPr dirty="0" sz="2750" spc="210">
                <a:latin typeface="Verdana"/>
                <a:cs typeface="Verdana"/>
              </a:rPr>
              <a:t>w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120">
                <a:latin typeface="Verdana"/>
                <a:cs typeface="Verdana"/>
              </a:rPr>
              <a:t>h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3335" y="1477213"/>
            <a:ext cx="7473315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 spc="-40">
                <a:latin typeface="Cambria"/>
                <a:cs typeface="Cambria"/>
              </a:rPr>
              <a:t>Conclusion:</a:t>
            </a:r>
            <a:r>
              <a:rPr dirty="0" sz="4400" spc="-145">
                <a:latin typeface="Cambria"/>
                <a:cs typeface="Cambria"/>
              </a:rPr>
              <a:t> </a:t>
            </a:r>
            <a:r>
              <a:rPr dirty="0" sz="4400" spc="-65">
                <a:latin typeface="Cambria"/>
                <a:cs typeface="Cambria"/>
              </a:rPr>
              <a:t>Future</a:t>
            </a:r>
            <a:r>
              <a:rPr dirty="0" sz="4400" spc="-135">
                <a:latin typeface="Cambria"/>
                <a:cs typeface="Cambria"/>
              </a:rPr>
              <a:t> </a:t>
            </a:r>
            <a:r>
              <a:rPr dirty="0" sz="4400" spc="-50">
                <a:latin typeface="Cambria"/>
                <a:cs typeface="Cambria"/>
              </a:rPr>
              <a:t>of</a:t>
            </a:r>
            <a:r>
              <a:rPr dirty="0" sz="4400" spc="-135">
                <a:latin typeface="Cambria"/>
                <a:cs typeface="Cambria"/>
              </a:rPr>
              <a:t> </a:t>
            </a:r>
            <a:r>
              <a:rPr dirty="0" sz="4400" spc="-75">
                <a:latin typeface="Cambria"/>
                <a:cs typeface="Cambria"/>
              </a:rPr>
              <a:t>Marketing</a:t>
            </a:r>
            <a:endParaRPr sz="4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8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5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39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2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0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20" y="1667417"/>
                </a:lnTo>
                <a:lnTo>
                  <a:pt x="811954" y="1700903"/>
                </a:lnTo>
                <a:lnTo>
                  <a:pt x="780373" y="1734139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1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2506" y="0"/>
            <a:ext cx="18300700" cy="2339340"/>
            <a:chOff x="-12506" y="0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6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3"/>
                  </a:lnTo>
                  <a:lnTo>
                    <a:pt x="2329861" y="258983"/>
                  </a:lnTo>
                  <a:lnTo>
                    <a:pt x="2293851" y="287100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4"/>
                  </a:lnTo>
                  <a:lnTo>
                    <a:pt x="1987792" y="560989"/>
                  </a:lnTo>
                  <a:lnTo>
                    <a:pt x="1955460" y="593355"/>
                  </a:lnTo>
                  <a:lnTo>
                    <a:pt x="1923397" y="626032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5"/>
                  </a:lnTo>
                  <a:lnTo>
                    <a:pt x="1735665" y="827462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1" y="1034860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2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2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1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0"/>
                  </a:lnTo>
                  <a:lnTo>
                    <a:pt x="965040" y="1680145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8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8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7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566" y="536295"/>
              <a:ext cx="18277840" cy="47625"/>
            </a:xfrm>
            <a:custGeom>
              <a:avLst/>
              <a:gdLst/>
              <a:ahLst/>
              <a:cxnLst/>
              <a:rect l="l" t="t" r="r" b="b"/>
              <a:pathLst>
                <a:path w="18277840" h="47625">
                  <a:moveTo>
                    <a:pt x="18277421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77421" y="47625"/>
                  </a:lnTo>
                  <a:lnTo>
                    <a:pt x="18277421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0" y="975452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6743" y="2147106"/>
            <a:ext cx="4137660" cy="15259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850" spc="-210">
                <a:latin typeface="Cambria"/>
                <a:cs typeface="Cambria"/>
              </a:rPr>
              <a:t>Thanks!</a:t>
            </a:r>
            <a:endParaRPr sz="985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84725" y="4320514"/>
            <a:ext cx="4913630" cy="215074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algn="ctr" marL="12065" marR="5080">
              <a:lnSpc>
                <a:spcPct val="102299"/>
              </a:lnSpc>
              <a:spcBef>
                <a:spcPts val="30"/>
              </a:spcBef>
            </a:pP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q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?  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  <a:hlinkClick r:id="rId2"/>
              </a:rPr>
              <a:t>youremail@email.com</a:t>
            </a:r>
            <a:endParaRPr sz="27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2750" spc="-675">
                <a:solidFill>
                  <a:srgbClr val="332C2C"/>
                </a:solidFill>
                <a:latin typeface="Verdana"/>
                <a:cs typeface="Verdana"/>
              </a:rPr>
              <a:t>+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9</a:t>
            </a:r>
            <a:r>
              <a:rPr dirty="0" sz="2750" spc="-755">
                <a:solidFill>
                  <a:srgbClr val="332C2C"/>
                </a:solidFill>
                <a:latin typeface="Verdana"/>
                <a:cs typeface="Verdana"/>
              </a:rPr>
              <a:t>1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6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2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0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4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2</a:t>
            </a:r>
            <a:r>
              <a:rPr dirty="0" sz="2750" spc="-755">
                <a:solidFill>
                  <a:srgbClr val="332C2C"/>
                </a:solidFill>
                <a:latin typeface="Verdana"/>
                <a:cs typeface="Verdana"/>
              </a:rPr>
              <a:t>1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8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3</a:t>
            </a:r>
            <a:r>
              <a:rPr dirty="0" sz="2750" spc="5">
                <a:solidFill>
                  <a:srgbClr val="332C2C"/>
                </a:solidFill>
                <a:latin typeface="Verdana"/>
                <a:cs typeface="Verdana"/>
              </a:rPr>
              <a:t>8</a:t>
            </a:r>
            <a:endParaRPr sz="2750">
              <a:latin typeface="Verdana"/>
              <a:cs typeface="Verdana"/>
            </a:endParaRPr>
          </a:p>
          <a:p>
            <a:pPr algn="ctr" marL="471170" marR="463550">
              <a:lnSpc>
                <a:spcPct val="102299"/>
              </a:lnSpc>
            </a:pPr>
            <a:r>
              <a:rPr dirty="0" sz="2750" spc="155">
                <a:solidFill>
                  <a:srgbClr val="332C2C"/>
                </a:solidFill>
                <a:latin typeface="Verdana"/>
                <a:cs typeface="Verdana"/>
                <a:hlinkClick r:id="rId3"/>
              </a:rPr>
              <a:t>ww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  <a:hlinkClick r:id="rId3"/>
              </a:rPr>
              <a:t>w</a:t>
            </a:r>
            <a:r>
              <a:rPr dirty="0" sz="2750" spc="-515">
                <a:solidFill>
                  <a:srgbClr val="332C2C"/>
                </a:solidFill>
                <a:latin typeface="Verdana"/>
                <a:cs typeface="Verdana"/>
                <a:hlinkClick r:id="rId3"/>
              </a:rPr>
              <a:t>.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  <a:hlinkClick r:id="rId3"/>
              </a:rPr>
              <a:t>y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  <a:hlinkClick r:id="rId3"/>
              </a:rPr>
              <a:t>o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  <a:hlinkClick r:id="rId3"/>
              </a:rPr>
              <a:t>u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  <a:hlinkClick r:id="rId3"/>
              </a:rPr>
              <a:t>r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  <a:hlinkClick r:id="rId3"/>
              </a:rPr>
              <a:t>w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  <a:hlinkClick r:id="rId3"/>
              </a:rPr>
              <a:t>e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  <a:hlinkClick r:id="rId3"/>
              </a:rPr>
              <a:t>b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  <a:hlinkClick r:id="rId3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  <a:hlinkClick r:id="rId3"/>
              </a:rPr>
              <a:t>i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  <a:hlinkClick r:id="rId3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  <a:hlinkClick r:id="rId3"/>
              </a:rPr>
              <a:t>e</a:t>
            </a:r>
            <a:r>
              <a:rPr dirty="0" sz="2750" spc="-465">
                <a:solidFill>
                  <a:srgbClr val="332C2C"/>
                </a:solidFill>
                <a:latin typeface="Verdana"/>
                <a:cs typeface="Verdana"/>
                <a:hlinkClick r:id="rId3"/>
              </a:rPr>
              <a:t>.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  <a:hlinkClick r:id="rId3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  <a:hlinkClick r:id="rId3"/>
              </a:rPr>
              <a:t>o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  <a:hlinkClick r:id="rId3"/>
              </a:rPr>
              <a:t>m 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@yourusername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83603" y="7196467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831100" y="546455"/>
                </a:moveTo>
                <a:lnTo>
                  <a:pt x="714832" y="546455"/>
                </a:lnTo>
                <a:lnTo>
                  <a:pt x="702246" y="543915"/>
                </a:lnTo>
                <a:lnTo>
                  <a:pt x="691959" y="536994"/>
                </a:lnTo>
                <a:lnTo>
                  <a:pt x="685038" y="526707"/>
                </a:lnTo>
                <a:lnTo>
                  <a:pt x="682498" y="514108"/>
                </a:lnTo>
                <a:lnTo>
                  <a:pt x="682498" y="383197"/>
                </a:lnTo>
                <a:lnTo>
                  <a:pt x="685355" y="369036"/>
                </a:lnTo>
                <a:lnTo>
                  <a:pt x="693166" y="357466"/>
                </a:lnTo>
                <a:lnTo>
                  <a:pt x="704748" y="349643"/>
                </a:lnTo>
                <a:lnTo>
                  <a:pt x="718908" y="346773"/>
                </a:lnTo>
                <a:lnTo>
                  <a:pt x="831088" y="346773"/>
                </a:lnTo>
                <a:lnTo>
                  <a:pt x="831088" y="254711"/>
                </a:lnTo>
                <a:lnTo>
                  <a:pt x="718908" y="254711"/>
                </a:lnTo>
                <a:lnTo>
                  <a:pt x="668947" y="264833"/>
                </a:lnTo>
                <a:lnTo>
                  <a:pt x="628091" y="292392"/>
                </a:lnTo>
                <a:lnTo>
                  <a:pt x="600532" y="333235"/>
                </a:lnTo>
                <a:lnTo>
                  <a:pt x="590423" y="383197"/>
                </a:lnTo>
                <a:lnTo>
                  <a:pt x="590423" y="514108"/>
                </a:lnTo>
                <a:lnTo>
                  <a:pt x="587870" y="526707"/>
                </a:lnTo>
                <a:lnTo>
                  <a:pt x="580948" y="536994"/>
                </a:lnTo>
                <a:lnTo>
                  <a:pt x="570661" y="543915"/>
                </a:lnTo>
                <a:lnTo>
                  <a:pt x="558076" y="546455"/>
                </a:lnTo>
                <a:lnTo>
                  <a:pt x="441833" y="546455"/>
                </a:lnTo>
                <a:lnTo>
                  <a:pt x="441833" y="638517"/>
                </a:lnTo>
                <a:lnTo>
                  <a:pt x="558088" y="638517"/>
                </a:lnTo>
                <a:lnTo>
                  <a:pt x="570661" y="641070"/>
                </a:lnTo>
                <a:lnTo>
                  <a:pt x="580948" y="647992"/>
                </a:lnTo>
                <a:lnTo>
                  <a:pt x="587870" y="658279"/>
                </a:lnTo>
                <a:lnTo>
                  <a:pt x="590423" y="670864"/>
                </a:lnTo>
                <a:lnTo>
                  <a:pt x="590423" y="1095375"/>
                </a:lnTo>
                <a:lnTo>
                  <a:pt x="682498" y="1095375"/>
                </a:lnTo>
                <a:lnTo>
                  <a:pt x="682498" y="670864"/>
                </a:lnTo>
                <a:lnTo>
                  <a:pt x="685038" y="658279"/>
                </a:lnTo>
                <a:lnTo>
                  <a:pt x="691959" y="647992"/>
                </a:lnTo>
                <a:lnTo>
                  <a:pt x="702246" y="641070"/>
                </a:lnTo>
                <a:lnTo>
                  <a:pt x="714832" y="638517"/>
                </a:lnTo>
                <a:lnTo>
                  <a:pt x="831100" y="638517"/>
                </a:lnTo>
                <a:lnTo>
                  <a:pt x="831100" y="546455"/>
                </a:lnTo>
                <a:close/>
              </a:path>
              <a:path w="1095375" h="1095375">
                <a:moveTo>
                  <a:pt x="1095375" y="133413"/>
                </a:moveTo>
                <a:lnTo>
                  <a:pt x="1088555" y="91300"/>
                </a:lnTo>
                <a:lnTo>
                  <a:pt x="1069594" y="54686"/>
                </a:lnTo>
                <a:lnTo>
                  <a:pt x="1040701" y="25781"/>
                </a:lnTo>
                <a:lnTo>
                  <a:pt x="1004087" y="6819"/>
                </a:lnTo>
                <a:lnTo>
                  <a:pt x="961961" y="0"/>
                </a:lnTo>
                <a:lnTo>
                  <a:pt x="133400" y="0"/>
                </a:lnTo>
                <a:lnTo>
                  <a:pt x="91274" y="6819"/>
                </a:lnTo>
                <a:lnTo>
                  <a:pt x="54660" y="25781"/>
                </a:lnTo>
                <a:lnTo>
                  <a:pt x="25768" y="54686"/>
                </a:lnTo>
                <a:lnTo>
                  <a:pt x="6807" y="91300"/>
                </a:lnTo>
                <a:lnTo>
                  <a:pt x="0" y="133413"/>
                </a:lnTo>
                <a:lnTo>
                  <a:pt x="0" y="961974"/>
                </a:lnTo>
                <a:lnTo>
                  <a:pt x="6807" y="1004100"/>
                </a:lnTo>
                <a:lnTo>
                  <a:pt x="25768" y="1040714"/>
                </a:lnTo>
                <a:lnTo>
                  <a:pt x="54660" y="1069606"/>
                </a:lnTo>
                <a:lnTo>
                  <a:pt x="91274" y="1088567"/>
                </a:lnTo>
                <a:lnTo>
                  <a:pt x="133400" y="1095375"/>
                </a:lnTo>
                <a:lnTo>
                  <a:pt x="525741" y="1095375"/>
                </a:lnTo>
                <a:lnTo>
                  <a:pt x="525741" y="703199"/>
                </a:lnTo>
                <a:lnTo>
                  <a:pt x="409486" y="703199"/>
                </a:lnTo>
                <a:lnTo>
                  <a:pt x="396887" y="700659"/>
                </a:lnTo>
                <a:lnTo>
                  <a:pt x="386600" y="693737"/>
                </a:lnTo>
                <a:lnTo>
                  <a:pt x="379679" y="683450"/>
                </a:lnTo>
                <a:lnTo>
                  <a:pt x="377139" y="670864"/>
                </a:lnTo>
                <a:lnTo>
                  <a:pt x="377139" y="514108"/>
                </a:lnTo>
                <a:lnTo>
                  <a:pt x="379679" y="501523"/>
                </a:lnTo>
                <a:lnTo>
                  <a:pt x="386600" y="491248"/>
                </a:lnTo>
                <a:lnTo>
                  <a:pt x="396887" y="484314"/>
                </a:lnTo>
                <a:lnTo>
                  <a:pt x="409486" y="481761"/>
                </a:lnTo>
                <a:lnTo>
                  <a:pt x="525741" y="481761"/>
                </a:lnTo>
                <a:lnTo>
                  <a:pt x="525741" y="383197"/>
                </a:lnTo>
                <a:lnTo>
                  <a:pt x="530847" y="338963"/>
                </a:lnTo>
                <a:lnTo>
                  <a:pt x="545401" y="298323"/>
                </a:lnTo>
                <a:lnTo>
                  <a:pt x="568223" y="262458"/>
                </a:lnTo>
                <a:lnTo>
                  <a:pt x="598157" y="232524"/>
                </a:lnTo>
                <a:lnTo>
                  <a:pt x="634022" y="209702"/>
                </a:lnTo>
                <a:lnTo>
                  <a:pt x="674662" y="195148"/>
                </a:lnTo>
                <a:lnTo>
                  <a:pt x="718908" y="190030"/>
                </a:lnTo>
                <a:lnTo>
                  <a:pt x="863434" y="190030"/>
                </a:lnTo>
                <a:lnTo>
                  <a:pt x="876020" y="192582"/>
                </a:lnTo>
                <a:lnTo>
                  <a:pt x="886294" y="199504"/>
                </a:lnTo>
                <a:lnTo>
                  <a:pt x="893229" y="209791"/>
                </a:lnTo>
                <a:lnTo>
                  <a:pt x="895781" y="222364"/>
                </a:lnTo>
                <a:lnTo>
                  <a:pt x="895781" y="379120"/>
                </a:lnTo>
                <a:lnTo>
                  <a:pt x="893229" y="391706"/>
                </a:lnTo>
                <a:lnTo>
                  <a:pt x="886294" y="401993"/>
                </a:lnTo>
                <a:lnTo>
                  <a:pt x="876020" y="408914"/>
                </a:lnTo>
                <a:lnTo>
                  <a:pt x="863422" y="411454"/>
                </a:lnTo>
                <a:lnTo>
                  <a:pt x="747179" y="411454"/>
                </a:lnTo>
                <a:lnTo>
                  <a:pt x="747179" y="481761"/>
                </a:lnTo>
                <a:lnTo>
                  <a:pt x="863434" y="481761"/>
                </a:lnTo>
                <a:lnTo>
                  <a:pt x="876020" y="484314"/>
                </a:lnTo>
                <a:lnTo>
                  <a:pt x="886294" y="491248"/>
                </a:lnTo>
                <a:lnTo>
                  <a:pt x="893229" y="501523"/>
                </a:lnTo>
                <a:lnTo>
                  <a:pt x="895781" y="514108"/>
                </a:lnTo>
                <a:lnTo>
                  <a:pt x="895781" y="670864"/>
                </a:lnTo>
                <a:lnTo>
                  <a:pt x="893229" y="683450"/>
                </a:lnTo>
                <a:lnTo>
                  <a:pt x="886294" y="693737"/>
                </a:lnTo>
                <a:lnTo>
                  <a:pt x="876020" y="700659"/>
                </a:lnTo>
                <a:lnTo>
                  <a:pt x="863422" y="703199"/>
                </a:lnTo>
                <a:lnTo>
                  <a:pt x="747179" y="703199"/>
                </a:lnTo>
                <a:lnTo>
                  <a:pt x="747179" y="1095375"/>
                </a:lnTo>
                <a:lnTo>
                  <a:pt x="961961" y="1095375"/>
                </a:lnTo>
                <a:lnTo>
                  <a:pt x="1004087" y="1088567"/>
                </a:lnTo>
                <a:lnTo>
                  <a:pt x="1040701" y="1069606"/>
                </a:lnTo>
                <a:lnTo>
                  <a:pt x="1069594" y="1040714"/>
                </a:lnTo>
                <a:lnTo>
                  <a:pt x="1088555" y="1004100"/>
                </a:lnTo>
                <a:lnTo>
                  <a:pt x="1095375" y="961974"/>
                </a:lnTo>
                <a:lnTo>
                  <a:pt x="1095375" y="133413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594649" y="7200024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708152" y="547687"/>
                </a:moveTo>
                <a:lnTo>
                  <a:pt x="699947" y="497039"/>
                </a:lnTo>
                <a:lnTo>
                  <a:pt x="677138" y="452996"/>
                </a:lnTo>
                <a:lnTo>
                  <a:pt x="642378" y="418236"/>
                </a:lnTo>
                <a:lnTo>
                  <a:pt x="598335" y="395427"/>
                </a:lnTo>
                <a:lnTo>
                  <a:pt x="547687" y="387223"/>
                </a:lnTo>
                <a:lnTo>
                  <a:pt x="497027" y="395427"/>
                </a:lnTo>
                <a:lnTo>
                  <a:pt x="452983" y="418236"/>
                </a:lnTo>
                <a:lnTo>
                  <a:pt x="418223" y="452996"/>
                </a:lnTo>
                <a:lnTo>
                  <a:pt x="395427" y="497039"/>
                </a:lnTo>
                <a:lnTo>
                  <a:pt x="387235" y="547687"/>
                </a:lnTo>
                <a:lnTo>
                  <a:pt x="395427" y="598347"/>
                </a:lnTo>
                <a:lnTo>
                  <a:pt x="418223" y="642391"/>
                </a:lnTo>
                <a:lnTo>
                  <a:pt x="452983" y="677151"/>
                </a:lnTo>
                <a:lnTo>
                  <a:pt x="497027" y="699947"/>
                </a:lnTo>
                <a:lnTo>
                  <a:pt x="547687" y="708139"/>
                </a:lnTo>
                <a:lnTo>
                  <a:pt x="598335" y="699947"/>
                </a:lnTo>
                <a:lnTo>
                  <a:pt x="642378" y="677151"/>
                </a:lnTo>
                <a:lnTo>
                  <a:pt x="677138" y="642391"/>
                </a:lnTo>
                <a:lnTo>
                  <a:pt x="699947" y="598347"/>
                </a:lnTo>
                <a:lnTo>
                  <a:pt x="708152" y="547687"/>
                </a:lnTo>
                <a:close/>
              </a:path>
              <a:path w="1095375" h="1095375">
                <a:moveTo>
                  <a:pt x="900684" y="290957"/>
                </a:moveTo>
                <a:lnTo>
                  <a:pt x="894181" y="258864"/>
                </a:lnTo>
                <a:lnTo>
                  <a:pt x="893102" y="253530"/>
                </a:lnTo>
                <a:lnTo>
                  <a:pt x="872451" y="222910"/>
                </a:lnTo>
                <a:lnTo>
                  <a:pt x="841844" y="202260"/>
                </a:lnTo>
                <a:lnTo>
                  <a:pt x="836510" y="201180"/>
                </a:lnTo>
                <a:lnTo>
                  <a:pt x="836510" y="323049"/>
                </a:lnTo>
                <a:lnTo>
                  <a:pt x="831456" y="348005"/>
                </a:lnTo>
                <a:lnTo>
                  <a:pt x="817676" y="368414"/>
                </a:lnTo>
                <a:lnTo>
                  <a:pt x="797280" y="382181"/>
                </a:lnTo>
                <a:lnTo>
                  <a:pt x="772325" y="387223"/>
                </a:lnTo>
                <a:lnTo>
                  <a:pt x="772325" y="547687"/>
                </a:lnTo>
                <a:lnTo>
                  <a:pt x="767740" y="592899"/>
                </a:lnTo>
                <a:lnTo>
                  <a:pt x="754634" y="635038"/>
                </a:lnTo>
                <a:lnTo>
                  <a:pt x="733894" y="673201"/>
                </a:lnTo>
                <a:lnTo>
                  <a:pt x="706450" y="706450"/>
                </a:lnTo>
                <a:lnTo>
                  <a:pt x="673188" y="733907"/>
                </a:lnTo>
                <a:lnTo>
                  <a:pt x="635025" y="754646"/>
                </a:lnTo>
                <a:lnTo>
                  <a:pt x="592886" y="767753"/>
                </a:lnTo>
                <a:lnTo>
                  <a:pt x="547687" y="772325"/>
                </a:lnTo>
                <a:lnTo>
                  <a:pt x="502475" y="767753"/>
                </a:lnTo>
                <a:lnTo>
                  <a:pt x="460336" y="754646"/>
                </a:lnTo>
                <a:lnTo>
                  <a:pt x="422173" y="733907"/>
                </a:lnTo>
                <a:lnTo>
                  <a:pt x="388924" y="706450"/>
                </a:lnTo>
                <a:lnTo>
                  <a:pt x="361467" y="673201"/>
                </a:lnTo>
                <a:lnTo>
                  <a:pt x="340728" y="635038"/>
                </a:lnTo>
                <a:lnTo>
                  <a:pt x="327621" y="592899"/>
                </a:lnTo>
                <a:lnTo>
                  <a:pt x="323049" y="547687"/>
                </a:lnTo>
                <a:lnTo>
                  <a:pt x="327621" y="502488"/>
                </a:lnTo>
                <a:lnTo>
                  <a:pt x="340728" y="460349"/>
                </a:lnTo>
                <a:lnTo>
                  <a:pt x="361467" y="422186"/>
                </a:lnTo>
                <a:lnTo>
                  <a:pt x="388924" y="388924"/>
                </a:lnTo>
                <a:lnTo>
                  <a:pt x="422173" y="361480"/>
                </a:lnTo>
                <a:lnTo>
                  <a:pt x="460336" y="340741"/>
                </a:lnTo>
                <a:lnTo>
                  <a:pt x="502475" y="327634"/>
                </a:lnTo>
                <a:lnTo>
                  <a:pt x="547687" y="323049"/>
                </a:lnTo>
                <a:lnTo>
                  <a:pt x="592886" y="327634"/>
                </a:lnTo>
                <a:lnTo>
                  <a:pt x="635025" y="340741"/>
                </a:lnTo>
                <a:lnTo>
                  <a:pt x="673188" y="361480"/>
                </a:lnTo>
                <a:lnTo>
                  <a:pt x="706450" y="388924"/>
                </a:lnTo>
                <a:lnTo>
                  <a:pt x="733894" y="422186"/>
                </a:lnTo>
                <a:lnTo>
                  <a:pt x="754634" y="460349"/>
                </a:lnTo>
                <a:lnTo>
                  <a:pt x="767740" y="502488"/>
                </a:lnTo>
                <a:lnTo>
                  <a:pt x="772325" y="547687"/>
                </a:lnTo>
                <a:lnTo>
                  <a:pt x="772325" y="387223"/>
                </a:lnTo>
                <a:lnTo>
                  <a:pt x="747369" y="382181"/>
                </a:lnTo>
                <a:lnTo>
                  <a:pt x="726960" y="368414"/>
                </a:lnTo>
                <a:lnTo>
                  <a:pt x="713193" y="348005"/>
                </a:lnTo>
                <a:lnTo>
                  <a:pt x="708152" y="323049"/>
                </a:lnTo>
                <a:lnTo>
                  <a:pt x="713193" y="298094"/>
                </a:lnTo>
                <a:lnTo>
                  <a:pt x="726960" y="277685"/>
                </a:lnTo>
                <a:lnTo>
                  <a:pt x="747369" y="263918"/>
                </a:lnTo>
                <a:lnTo>
                  <a:pt x="772325" y="258864"/>
                </a:lnTo>
                <a:lnTo>
                  <a:pt x="797280" y="263918"/>
                </a:lnTo>
                <a:lnTo>
                  <a:pt x="817676" y="277685"/>
                </a:lnTo>
                <a:lnTo>
                  <a:pt x="831456" y="298094"/>
                </a:lnTo>
                <a:lnTo>
                  <a:pt x="836510" y="323049"/>
                </a:lnTo>
                <a:lnTo>
                  <a:pt x="836510" y="201180"/>
                </a:lnTo>
                <a:lnTo>
                  <a:pt x="804418" y="194678"/>
                </a:lnTo>
                <a:lnTo>
                  <a:pt x="290957" y="194678"/>
                </a:lnTo>
                <a:lnTo>
                  <a:pt x="253517" y="202260"/>
                </a:lnTo>
                <a:lnTo>
                  <a:pt x="222910" y="222910"/>
                </a:lnTo>
                <a:lnTo>
                  <a:pt x="202260" y="253530"/>
                </a:lnTo>
                <a:lnTo>
                  <a:pt x="194691" y="290957"/>
                </a:lnTo>
                <a:lnTo>
                  <a:pt x="194691" y="804418"/>
                </a:lnTo>
                <a:lnTo>
                  <a:pt x="202260" y="841857"/>
                </a:lnTo>
                <a:lnTo>
                  <a:pt x="222910" y="872464"/>
                </a:lnTo>
                <a:lnTo>
                  <a:pt x="253517" y="893114"/>
                </a:lnTo>
                <a:lnTo>
                  <a:pt x="290957" y="900684"/>
                </a:lnTo>
                <a:lnTo>
                  <a:pt x="804418" y="900684"/>
                </a:lnTo>
                <a:lnTo>
                  <a:pt x="841844" y="893114"/>
                </a:lnTo>
                <a:lnTo>
                  <a:pt x="872451" y="872464"/>
                </a:lnTo>
                <a:lnTo>
                  <a:pt x="893102" y="841857"/>
                </a:lnTo>
                <a:lnTo>
                  <a:pt x="900684" y="804418"/>
                </a:lnTo>
                <a:lnTo>
                  <a:pt x="900684" y="772325"/>
                </a:lnTo>
                <a:lnTo>
                  <a:pt x="900684" y="387223"/>
                </a:lnTo>
                <a:lnTo>
                  <a:pt x="900684" y="290957"/>
                </a:lnTo>
                <a:close/>
              </a:path>
              <a:path w="1095375" h="1095375">
                <a:moveTo>
                  <a:pt x="1095375" y="162585"/>
                </a:moveTo>
                <a:lnTo>
                  <a:pt x="1090942" y="130492"/>
                </a:lnTo>
                <a:lnTo>
                  <a:pt x="1089469" y="119824"/>
                </a:lnTo>
                <a:lnTo>
                  <a:pt x="1072870" y="81114"/>
                </a:lnTo>
                <a:lnTo>
                  <a:pt x="1047242" y="48120"/>
                </a:lnTo>
                <a:lnTo>
                  <a:pt x="1014247" y="22504"/>
                </a:lnTo>
                <a:lnTo>
                  <a:pt x="975537" y="5905"/>
                </a:lnTo>
                <a:lnTo>
                  <a:pt x="964869" y="4432"/>
                </a:lnTo>
                <a:lnTo>
                  <a:pt x="964869" y="290957"/>
                </a:lnTo>
                <a:lnTo>
                  <a:pt x="964869" y="804418"/>
                </a:lnTo>
                <a:lnTo>
                  <a:pt x="956665" y="855078"/>
                </a:lnTo>
                <a:lnTo>
                  <a:pt x="933869" y="899121"/>
                </a:lnTo>
                <a:lnTo>
                  <a:pt x="899109" y="933881"/>
                </a:lnTo>
                <a:lnTo>
                  <a:pt x="855065" y="956678"/>
                </a:lnTo>
                <a:lnTo>
                  <a:pt x="804418" y="964869"/>
                </a:lnTo>
                <a:lnTo>
                  <a:pt x="290957" y="964869"/>
                </a:lnTo>
                <a:lnTo>
                  <a:pt x="240296" y="956678"/>
                </a:lnTo>
                <a:lnTo>
                  <a:pt x="196253" y="933881"/>
                </a:lnTo>
                <a:lnTo>
                  <a:pt x="161493" y="899121"/>
                </a:lnTo>
                <a:lnTo>
                  <a:pt x="138696" y="855078"/>
                </a:lnTo>
                <a:lnTo>
                  <a:pt x="130505" y="804418"/>
                </a:lnTo>
                <a:lnTo>
                  <a:pt x="130505" y="290957"/>
                </a:lnTo>
                <a:lnTo>
                  <a:pt x="138696" y="240309"/>
                </a:lnTo>
                <a:lnTo>
                  <a:pt x="161493" y="196265"/>
                </a:lnTo>
                <a:lnTo>
                  <a:pt x="196253" y="161505"/>
                </a:lnTo>
                <a:lnTo>
                  <a:pt x="240296" y="138696"/>
                </a:lnTo>
                <a:lnTo>
                  <a:pt x="290957" y="130492"/>
                </a:lnTo>
                <a:lnTo>
                  <a:pt x="804418" y="130492"/>
                </a:lnTo>
                <a:lnTo>
                  <a:pt x="855065" y="138696"/>
                </a:lnTo>
                <a:lnTo>
                  <a:pt x="899109" y="161505"/>
                </a:lnTo>
                <a:lnTo>
                  <a:pt x="933869" y="196265"/>
                </a:lnTo>
                <a:lnTo>
                  <a:pt x="956665" y="240309"/>
                </a:lnTo>
                <a:lnTo>
                  <a:pt x="964869" y="290957"/>
                </a:lnTo>
                <a:lnTo>
                  <a:pt x="964869" y="4432"/>
                </a:lnTo>
                <a:lnTo>
                  <a:pt x="932776" y="0"/>
                </a:lnTo>
                <a:lnTo>
                  <a:pt x="162598" y="0"/>
                </a:lnTo>
                <a:lnTo>
                  <a:pt x="119824" y="5905"/>
                </a:lnTo>
                <a:lnTo>
                  <a:pt x="81114" y="22504"/>
                </a:lnTo>
                <a:lnTo>
                  <a:pt x="48120" y="48120"/>
                </a:lnTo>
                <a:lnTo>
                  <a:pt x="22491" y="81114"/>
                </a:lnTo>
                <a:lnTo>
                  <a:pt x="5892" y="119824"/>
                </a:lnTo>
                <a:lnTo>
                  <a:pt x="0" y="162585"/>
                </a:lnTo>
                <a:lnTo>
                  <a:pt x="0" y="932776"/>
                </a:lnTo>
                <a:lnTo>
                  <a:pt x="5892" y="975550"/>
                </a:lnTo>
                <a:lnTo>
                  <a:pt x="22491" y="1014260"/>
                </a:lnTo>
                <a:lnTo>
                  <a:pt x="48120" y="1047254"/>
                </a:lnTo>
                <a:lnTo>
                  <a:pt x="81114" y="1072883"/>
                </a:lnTo>
                <a:lnTo>
                  <a:pt x="119824" y="1089482"/>
                </a:lnTo>
                <a:lnTo>
                  <a:pt x="162598" y="1095375"/>
                </a:lnTo>
                <a:lnTo>
                  <a:pt x="932776" y="1095375"/>
                </a:lnTo>
                <a:lnTo>
                  <a:pt x="975537" y="1089482"/>
                </a:lnTo>
                <a:lnTo>
                  <a:pt x="1014247" y="1072883"/>
                </a:lnTo>
                <a:lnTo>
                  <a:pt x="1047242" y="1047254"/>
                </a:lnTo>
                <a:lnTo>
                  <a:pt x="1072870" y="1014260"/>
                </a:lnTo>
                <a:lnTo>
                  <a:pt x="1089469" y="975550"/>
                </a:lnTo>
                <a:lnTo>
                  <a:pt x="1090942" y="964869"/>
                </a:lnTo>
                <a:lnTo>
                  <a:pt x="1095375" y="932776"/>
                </a:lnTo>
                <a:lnTo>
                  <a:pt x="1095375" y="162585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10105453" y="7200303"/>
            <a:ext cx="1095375" cy="1095375"/>
            <a:chOff x="10105453" y="7200303"/>
            <a:chExt cx="1095375" cy="109537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32224" y="7394981"/>
              <a:ext cx="64185" cy="6418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05453" y="7200303"/>
              <a:ext cx="1095375" cy="1095375"/>
            </a:xfrm>
            <a:custGeom>
              <a:avLst/>
              <a:gdLst/>
              <a:ahLst/>
              <a:cxnLst/>
              <a:rect l="l" t="t" r="r" b="b"/>
              <a:pathLst>
                <a:path w="1095375" h="1095375">
                  <a:moveTo>
                    <a:pt x="290944" y="451408"/>
                  </a:moveTo>
                  <a:lnTo>
                    <a:pt x="226771" y="451408"/>
                  </a:lnTo>
                  <a:lnTo>
                    <a:pt x="226771" y="900684"/>
                  </a:lnTo>
                  <a:lnTo>
                    <a:pt x="290944" y="900684"/>
                  </a:lnTo>
                  <a:lnTo>
                    <a:pt x="290944" y="451408"/>
                  </a:lnTo>
                  <a:close/>
                </a:path>
                <a:path w="1095375" h="1095375">
                  <a:moveTo>
                    <a:pt x="868591" y="587362"/>
                  </a:moveTo>
                  <a:lnTo>
                    <a:pt x="860513" y="540905"/>
                  </a:lnTo>
                  <a:lnTo>
                    <a:pt x="837209" y="500367"/>
                  </a:lnTo>
                  <a:lnTo>
                    <a:pt x="800087" y="469646"/>
                  </a:lnTo>
                  <a:lnTo>
                    <a:pt x="750544" y="452577"/>
                  </a:lnTo>
                  <a:lnTo>
                    <a:pt x="713333" y="450723"/>
                  </a:lnTo>
                  <a:lnTo>
                    <a:pt x="677278" y="456996"/>
                  </a:lnTo>
                  <a:lnTo>
                    <a:pt x="644575" y="470725"/>
                  </a:lnTo>
                  <a:lnTo>
                    <a:pt x="617423" y="491210"/>
                  </a:lnTo>
                  <a:lnTo>
                    <a:pt x="605840" y="502856"/>
                  </a:lnTo>
                  <a:lnTo>
                    <a:pt x="594652" y="511784"/>
                  </a:lnTo>
                  <a:lnTo>
                    <a:pt x="582371" y="515924"/>
                  </a:lnTo>
                  <a:lnTo>
                    <a:pt x="567486" y="513143"/>
                  </a:lnTo>
                  <a:lnTo>
                    <a:pt x="559320" y="508254"/>
                  </a:lnTo>
                  <a:lnTo>
                    <a:pt x="553085" y="501332"/>
                  </a:lnTo>
                  <a:lnTo>
                    <a:pt x="549084" y="492912"/>
                  </a:lnTo>
                  <a:lnTo>
                    <a:pt x="547674" y="483501"/>
                  </a:lnTo>
                  <a:lnTo>
                    <a:pt x="547674" y="451408"/>
                  </a:lnTo>
                  <a:lnTo>
                    <a:pt x="483501" y="451408"/>
                  </a:lnTo>
                  <a:lnTo>
                    <a:pt x="483501" y="900684"/>
                  </a:lnTo>
                  <a:lnTo>
                    <a:pt x="547674" y="900684"/>
                  </a:lnTo>
                  <a:lnTo>
                    <a:pt x="547674" y="643953"/>
                  </a:lnTo>
                  <a:lnTo>
                    <a:pt x="557784" y="594042"/>
                  </a:lnTo>
                  <a:lnTo>
                    <a:pt x="585317" y="553237"/>
                  </a:lnTo>
                  <a:lnTo>
                    <a:pt x="626122" y="525703"/>
                  </a:lnTo>
                  <a:lnTo>
                    <a:pt x="676046" y="515594"/>
                  </a:lnTo>
                  <a:lnTo>
                    <a:pt x="725957" y="525703"/>
                  </a:lnTo>
                  <a:lnTo>
                    <a:pt x="766775" y="553237"/>
                  </a:lnTo>
                  <a:lnTo>
                    <a:pt x="794308" y="594042"/>
                  </a:lnTo>
                  <a:lnTo>
                    <a:pt x="804418" y="643953"/>
                  </a:lnTo>
                  <a:lnTo>
                    <a:pt x="804418" y="900684"/>
                  </a:lnTo>
                  <a:lnTo>
                    <a:pt x="868591" y="900684"/>
                  </a:lnTo>
                  <a:lnTo>
                    <a:pt x="868591" y="587362"/>
                  </a:lnTo>
                  <a:close/>
                </a:path>
                <a:path w="1095375" h="1095375">
                  <a:moveTo>
                    <a:pt x="1095375" y="162585"/>
                  </a:moveTo>
                  <a:lnTo>
                    <a:pt x="1090942" y="130492"/>
                  </a:lnTo>
                  <a:lnTo>
                    <a:pt x="1089469" y="119824"/>
                  </a:lnTo>
                  <a:lnTo>
                    <a:pt x="1072870" y="81114"/>
                  </a:lnTo>
                  <a:lnTo>
                    <a:pt x="1047242" y="48120"/>
                  </a:lnTo>
                  <a:lnTo>
                    <a:pt x="1014247" y="22504"/>
                  </a:lnTo>
                  <a:lnTo>
                    <a:pt x="975537" y="5905"/>
                  </a:lnTo>
                  <a:lnTo>
                    <a:pt x="932776" y="0"/>
                  </a:lnTo>
                  <a:lnTo>
                    <a:pt x="932776" y="587362"/>
                  </a:lnTo>
                  <a:lnTo>
                    <a:pt x="932776" y="932776"/>
                  </a:lnTo>
                  <a:lnTo>
                    <a:pt x="930249" y="945273"/>
                  </a:lnTo>
                  <a:lnTo>
                    <a:pt x="923378" y="955471"/>
                  </a:lnTo>
                  <a:lnTo>
                    <a:pt x="913168" y="962342"/>
                  </a:lnTo>
                  <a:lnTo>
                    <a:pt x="900684" y="964857"/>
                  </a:lnTo>
                  <a:lnTo>
                    <a:pt x="772325" y="964857"/>
                  </a:lnTo>
                  <a:lnTo>
                    <a:pt x="759815" y="962342"/>
                  </a:lnTo>
                  <a:lnTo>
                    <a:pt x="749617" y="955471"/>
                  </a:lnTo>
                  <a:lnTo>
                    <a:pt x="742746" y="945273"/>
                  </a:lnTo>
                  <a:lnTo>
                    <a:pt x="740232" y="932776"/>
                  </a:lnTo>
                  <a:lnTo>
                    <a:pt x="740232" y="643953"/>
                  </a:lnTo>
                  <a:lnTo>
                    <a:pt x="735177" y="618998"/>
                  </a:lnTo>
                  <a:lnTo>
                    <a:pt x="721398" y="598601"/>
                  </a:lnTo>
                  <a:lnTo>
                    <a:pt x="701001" y="584822"/>
                  </a:lnTo>
                  <a:lnTo>
                    <a:pt x="676046" y="579767"/>
                  </a:lnTo>
                  <a:lnTo>
                    <a:pt x="651078" y="584822"/>
                  </a:lnTo>
                  <a:lnTo>
                    <a:pt x="630682" y="598601"/>
                  </a:lnTo>
                  <a:lnTo>
                    <a:pt x="616902" y="618998"/>
                  </a:lnTo>
                  <a:lnTo>
                    <a:pt x="611860" y="643953"/>
                  </a:lnTo>
                  <a:lnTo>
                    <a:pt x="611860" y="932776"/>
                  </a:lnTo>
                  <a:lnTo>
                    <a:pt x="609333" y="945273"/>
                  </a:lnTo>
                  <a:lnTo>
                    <a:pt x="602462" y="955471"/>
                  </a:lnTo>
                  <a:lnTo>
                    <a:pt x="592264" y="962342"/>
                  </a:lnTo>
                  <a:lnTo>
                    <a:pt x="579780" y="964857"/>
                  </a:lnTo>
                  <a:lnTo>
                    <a:pt x="451408" y="964857"/>
                  </a:lnTo>
                  <a:lnTo>
                    <a:pt x="438912" y="962342"/>
                  </a:lnTo>
                  <a:lnTo>
                    <a:pt x="428713" y="955471"/>
                  </a:lnTo>
                  <a:lnTo>
                    <a:pt x="421830" y="945273"/>
                  </a:lnTo>
                  <a:lnTo>
                    <a:pt x="419315" y="932776"/>
                  </a:lnTo>
                  <a:lnTo>
                    <a:pt x="419315" y="419315"/>
                  </a:lnTo>
                  <a:lnTo>
                    <a:pt x="421830" y="406831"/>
                  </a:lnTo>
                  <a:lnTo>
                    <a:pt x="428713" y="396621"/>
                  </a:lnTo>
                  <a:lnTo>
                    <a:pt x="438912" y="389750"/>
                  </a:lnTo>
                  <a:lnTo>
                    <a:pt x="451408" y="387223"/>
                  </a:lnTo>
                  <a:lnTo>
                    <a:pt x="579780" y="387223"/>
                  </a:lnTo>
                  <a:lnTo>
                    <a:pt x="591426" y="389420"/>
                  </a:lnTo>
                  <a:lnTo>
                    <a:pt x="601179" y="395427"/>
                  </a:lnTo>
                  <a:lnTo>
                    <a:pt x="608190" y="404431"/>
                  </a:lnTo>
                  <a:lnTo>
                    <a:pt x="611644" y="415582"/>
                  </a:lnTo>
                  <a:lnTo>
                    <a:pt x="645807" y="399745"/>
                  </a:lnTo>
                  <a:lnTo>
                    <a:pt x="682815" y="389839"/>
                  </a:lnTo>
                  <a:lnTo>
                    <a:pt x="710742" y="387223"/>
                  </a:lnTo>
                  <a:lnTo>
                    <a:pt x="721525" y="386219"/>
                  </a:lnTo>
                  <a:lnTo>
                    <a:pt x="760818" y="389191"/>
                  </a:lnTo>
                  <a:lnTo>
                    <a:pt x="809790" y="403110"/>
                  </a:lnTo>
                  <a:lnTo>
                    <a:pt x="851776" y="426821"/>
                  </a:lnTo>
                  <a:lnTo>
                    <a:pt x="885926" y="458736"/>
                  </a:lnTo>
                  <a:lnTo>
                    <a:pt x="911377" y="497217"/>
                  </a:lnTo>
                  <a:lnTo>
                    <a:pt x="927277" y="540626"/>
                  </a:lnTo>
                  <a:lnTo>
                    <a:pt x="932776" y="587362"/>
                  </a:lnTo>
                  <a:lnTo>
                    <a:pt x="932776" y="0"/>
                  </a:lnTo>
                  <a:lnTo>
                    <a:pt x="355130" y="0"/>
                  </a:lnTo>
                  <a:lnTo>
                    <a:pt x="355130" y="226771"/>
                  </a:lnTo>
                  <a:lnTo>
                    <a:pt x="355130" y="419315"/>
                  </a:lnTo>
                  <a:lnTo>
                    <a:pt x="355130" y="932776"/>
                  </a:lnTo>
                  <a:lnTo>
                    <a:pt x="352602" y="945273"/>
                  </a:lnTo>
                  <a:lnTo>
                    <a:pt x="345732" y="955471"/>
                  </a:lnTo>
                  <a:lnTo>
                    <a:pt x="335534" y="962342"/>
                  </a:lnTo>
                  <a:lnTo>
                    <a:pt x="323049" y="964857"/>
                  </a:lnTo>
                  <a:lnTo>
                    <a:pt x="194678" y="964857"/>
                  </a:lnTo>
                  <a:lnTo>
                    <a:pt x="182181" y="962342"/>
                  </a:lnTo>
                  <a:lnTo>
                    <a:pt x="171983" y="955471"/>
                  </a:lnTo>
                  <a:lnTo>
                    <a:pt x="165100" y="945273"/>
                  </a:lnTo>
                  <a:lnTo>
                    <a:pt x="162585" y="932776"/>
                  </a:lnTo>
                  <a:lnTo>
                    <a:pt x="162585" y="419315"/>
                  </a:lnTo>
                  <a:lnTo>
                    <a:pt x="165100" y="406831"/>
                  </a:lnTo>
                  <a:lnTo>
                    <a:pt x="171983" y="396621"/>
                  </a:lnTo>
                  <a:lnTo>
                    <a:pt x="182181" y="389750"/>
                  </a:lnTo>
                  <a:lnTo>
                    <a:pt x="194678" y="387223"/>
                  </a:lnTo>
                  <a:lnTo>
                    <a:pt x="323049" y="387223"/>
                  </a:lnTo>
                  <a:lnTo>
                    <a:pt x="335534" y="389750"/>
                  </a:lnTo>
                  <a:lnTo>
                    <a:pt x="345732" y="396621"/>
                  </a:lnTo>
                  <a:lnTo>
                    <a:pt x="352602" y="406831"/>
                  </a:lnTo>
                  <a:lnTo>
                    <a:pt x="355130" y="419315"/>
                  </a:lnTo>
                  <a:lnTo>
                    <a:pt x="355130" y="226771"/>
                  </a:lnTo>
                  <a:lnTo>
                    <a:pt x="347548" y="264210"/>
                  </a:lnTo>
                  <a:lnTo>
                    <a:pt x="326898" y="294817"/>
                  </a:lnTo>
                  <a:lnTo>
                    <a:pt x="296291" y="315468"/>
                  </a:lnTo>
                  <a:lnTo>
                    <a:pt x="258864" y="323037"/>
                  </a:lnTo>
                  <a:lnTo>
                    <a:pt x="221424" y="315468"/>
                  </a:lnTo>
                  <a:lnTo>
                    <a:pt x="190817" y="294817"/>
                  </a:lnTo>
                  <a:lnTo>
                    <a:pt x="170154" y="264210"/>
                  </a:lnTo>
                  <a:lnTo>
                    <a:pt x="162585" y="226771"/>
                  </a:lnTo>
                  <a:lnTo>
                    <a:pt x="170154" y="189344"/>
                  </a:lnTo>
                  <a:lnTo>
                    <a:pt x="190817" y="158724"/>
                  </a:lnTo>
                  <a:lnTo>
                    <a:pt x="221424" y="138074"/>
                  </a:lnTo>
                  <a:lnTo>
                    <a:pt x="258864" y="130492"/>
                  </a:lnTo>
                  <a:lnTo>
                    <a:pt x="296291" y="138074"/>
                  </a:lnTo>
                  <a:lnTo>
                    <a:pt x="326898" y="158724"/>
                  </a:lnTo>
                  <a:lnTo>
                    <a:pt x="347548" y="189344"/>
                  </a:lnTo>
                  <a:lnTo>
                    <a:pt x="355130" y="226771"/>
                  </a:lnTo>
                  <a:lnTo>
                    <a:pt x="355130" y="0"/>
                  </a:lnTo>
                  <a:lnTo>
                    <a:pt x="162585" y="0"/>
                  </a:lnTo>
                  <a:lnTo>
                    <a:pt x="119811" y="5905"/>
                  </a:lnTo>
                  <a:lnTo>
                    <a:pt x="81102" y="22504"/>
                  </a:lnTo>
                  <a:lnTo>
                    <a:pt x="48107" y="48120"/>
                  </a:lnTo>
                  <a:lnTo>
                    <a:pt x="22491" y="81114"/>
                  </a:lnTo>
                  <a:lnTo>
                    <a:pt x="5892" y="119824"/>
                  </a:lnTo>
                  <a:lnTo>
                    <a:pt x="0" y="162585"/>
                  </a:lnTo>
                  <a:lnTo>
                    <a:pt x="0" y="932776"/>
                  </a:lnTo>
                  <a:lnTo>
                    <a:pt x="5892" y="975537"/>
                  </a:lnTo>
                  <a:lnTo>
                    <a:pt x="22491" y="1014247"/>
                  </a:lnTo>
                  <a:lnTo>
                    <a:pt x="48107" y="1047254"/>
                  </a:lnTo>
                  <a:lnTo>
                    <a:pt x="81102" y="1072883"/>
                  </a:lnTo>
                  <a:lnTo>
                    <a:pt x="119811" y="1089482"/>
                  </a:lnTo>
                  <a:lnTo>
                    <a:pt x="162585" y="1095375"/>
                  </a:lnTo>
                  <a:lnTo>
                    <a:pt x="932776" y="1095375"/>
                  </a:lnTo>
                  <a:lnTo>
                    <a:pt x="975537" y="1089482"/>
                  </a:lnTo>
                  <a:lnTo>
                    <a:pt x="1014247" y="1072883"/>
                  </a:lnTo>
                  <a:lnTo>
                    <a:pt x="1047242" y="1047254"/>
                  </a:lnTo>
                  <a:lnTo>
                    <a:pt x="1072870" y="1014247"/>
                  </a:lnTo>
                  <a:lnTo>
                    <a:pt x="1089469" y="975537"/>
                  </a:lnTo>
                  <a:lnTo>
                    <a:pt x="1090942" y="964857"/>
                  </a:lnTo>
                  <a:lnTo>
                    <a:pt x="1095375" y="932776"/>
                  </a:lnTo>
                  <a:lnTo>
                    <a:pt x="1095375" y="386219"/>
                  </a:lnTo>
                  <a:lnTo>
                    <a:pt x="1095375" y="323037"/>
                  </a:lnTo>
                  <a:lnTo>
                    <a:pt x="1095375" y="162585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30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05323" y="1563599"/>
            <a:ext cx="745426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-55">
                <a:latin typeface="Cambria"/>
                <a:cs typeface="Cambria"/>
              </a:rPr>
              <a:t>Introduction</a:t>
            </a:r>
            <a:r>
              <a:rPr dirty="0" sz="3900" spc="-135">
                <a:latin typeface="Cambria"/>
                <a:cs typeface="Cambria"/>
              </a:rPr>
              <a:t> </a:t>
            </a:r>
            <a:r>
              <a:rPr dirty="0" sz="3900" spc="-85">
                <a:latin typeface="Cambria"/>
                <a:cs typeface="Cambria"/>
              </a:rPr>
              <a:t>to</a:t>
            </a:r>
            <a:r>
              <a:rPr dirty="0" sz="3900" spc="-130">
                <a:latin typeface="Cambria"/>
                <a:cs typeface="Cambria"/>
              </a:rPr>
              <a:t> </a:t>
            </a:r>
            <a:r>
              <a:rPr dirty="0" sz="3900" spc="-75">
                <a:latin typeface="Cambria"/>
                <a:cs typeface="Cambria"/>
              </a:rPr>
              <a:t>Marketing</a:t>
            </a:r>
            <a:r>
              <a:rPr dirty="0" sz="3900" spc="-130">
                <a:latin typeface="Cambria"/>
                <a:cs typeface="Cambria"/>
              </a:rPr>
              <a:t> </a:t>
            </a:r>
            <a:r>
              <a:rPr dirty="0" sz="3900" spc="-65">
                <a:latin typeface="Cambria"/>
                <a:cs typeface="Cambria"/>
              </a:rPr>
              <a:t>Strategies</a:t>
            </a:r>
            <a:endParaRPr sz="39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97767" y="3508590"/>
            <a:ext cx="3973169" cy="3420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82295" y="3937215"/>
            <a:ext cx="1516761" cy="343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49218" y="4356315"/>
            <a:ext cx="2038731" cy="34208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089079" y="5211775"/>
            <a:ext cx="2265476" cy="2776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37001" y="5632665"/>
            <a:ext cx="3352558" cy="34380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46056" y="6489915"/>
            <a:ext cx="2884982" cy="34380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617240" y="3420110"/>
            <a:ext cx="7298055" cy="342709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50"/>
              </a:spcBef>
            </a:pPr>
            <a:r>
              <a:rPr dirty="0" sz="2750" spc="-335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'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latin typeface="Verdana"/>
                <a:cs typeface="Verdana"/>
              </a:rPr>
              <a:t>c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240">
                <a:latin typeface="Verdana"/>
                <a:cs typeface="Verdana"/>
              </a:rPr>
              <a:t>m</a:t>
            </a:r>
            <a:r>
              <a:rPr dirty="0" sz="2750" spc="145">
                <a:latin typeface="Verdana"/>
                <a:cs typeface="Verdana"/>
              </a:rPr>
              <a:t>p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-180">
                <a:latin typeface="Verdana"/>
                <a:cs typeface="Verdana"/>
              </a:rPr>
              <a:t>v</a:t>
            </a:r>
            <a:r>
              <a:rPr dirty="0" sz="2750" spc="25">
                <a:latin typeface="Verdana"/>
                <a:cs typeface="Verdana"/>
              </a:rPr>
              <a:t>e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-20">
                <a:latin typeface="Verdana"/>
                <a:cs typeface="Verdana"/>
              </a:rPr>
              <a:t>l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14">
                <a:latin typeface="Verdana"/>
                <a:cs typeface="Verdana"/>
              </a:rPr>
              <a:t>n</a:t>
            </a:r>
            <a:r>
              <a:rPr dirty="0" sz="2750" spc="145">
                <a:latin typeface="Verdana"/>
                <a:cs typeface="Verdana"/>
              </a:rPr>
              <a:t>d</a:t>
            </a:r>
            <a:r>
              <a:rPr dirty="0" sz="2750" spc="-95">
                <a:latin typeface="Verdana"/>
                <a:cs typeface="Verdana"/>
              </a:rPr>
              <a:t>s</a:t>
            </a:r>
            <a:r>
              <a:rPr dirty="0" sz="2750" spc="110">
                <a:latin typeface="Verdana"/>
                <a:cs typeface="Verdana"/>
              </a:rPr>
              <a:t>c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45">
                <a:latin typeface="Verdana"/>
                <a:cs typeface="Verdana"/>
              </a:rPr>
              <a:t>p</a:t>
            </a:r>
            <a:r>
              <a:rPr dirty="0" sz="2750" spc="25">
                <a:latin typeface="Verdana"/>
                <a:cs typeface="Verdana"/>
              </a:rPr>
              <a:t>e</a:t>
            </a:r>
            <a:r>
              <a:rPr dirty="0" sz="2750" spc="-409">
                <a:solidFill>
                  <a:srgbClr val="332C2C"/>
                </a:solidFill>
                <a:latin typeface="Verdana"/>
                <a:cs typeface="Verdana"/>
              </a:rPr>
              <a:t>, 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latin typeface="Verdana"/>
                <a:cs typeface="Verdana"/>
              </a:rPr>
              <a:t>s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200">
                <a:latin typeface="Verdana"/>
                <a:cs typeface="Verdana"/>
              </a:rPr>
              <a:t>r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-20">
                <a:latin typeface="Verdana"/>
                <a:cs typeface="Verdana"/>
              </a:rPr>
              <a:t>t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165">
                <a:latin typeface="Verdana"/>
                <a:cs typeface="Verdana"/>
              </a:rPr>
              <a:t>g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90">
                <a:latin typeface="Verdana"/>
                <a:cs typeface="Verdana"/>
              </a:rPr>
              <a:t>c  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45">
                <a:latin typeface="Verdana"/>
                <a:cs typeface="Verdana"/>
              </a:rPr>
              <a:t>pp</a:t>
            </a:r>
            <a:r>
              <a:rPr dirty="0" sz="2750" spc="-110">
                <a:latin typeface="Verdana"/>
                <a:cs typeface="Verdana"/>
              </a:rPr>
              <a:t>r</a:t>
            </a:r>
            <a:r>
              <a:rPr dirty="0" sz="2750" spc="45">
                <a:latin typeface="Verdana"/>
                <a:cs typeface="Verdana"/>
              </a:rPr>
              <a:t>o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90">
                <a:latin typeface="Verdana"/>
                <a:cs typeface="Verdana"/>
              </a:rPr>
              <a:t>c</a:t>
            </a:r>
            <a:r>
              <a:rPr dirty="0" sz="2750" spc="114">
                <a:latin typeface="Verdana"/>
                <a:cs typeface="Verdana"/>
              </a:rPr>
              <a:t>h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90">
                <a:latin typeface="Verdana"/>
                <a:cs typeface="Verdana"/>
              </a:rPr>
              <a:t>s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presentation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explores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various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methods </a:t>
            </a:r>
            <a:r>
              <a:rPr dirty="0" sz="2750" spc="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nh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30">
                <a:latin typeface="Verdana"/>
                <a:cs typeface="Verdana"/>
              </a:rPr>
              <a:t>f</a:t>
            </a:r>
            <a:r>
              <a:rPr dirty="0" sz="2750" spc="-60">
                <a:latin typeface="Verdana"/>
                <a:cs typeface="Verdana"/>
              </a:rPr>
              <a:t>f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130">
                <a:latin typeface="Verdana"/>
                <a:cs typeface="Verdana"/>
              </a:rPr>
              <a:t>c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-180">
                <a:latin typeface="Verdana"/>
                <a:cs typeface="Verdana"/>
              </a:rPr>
              <a:t>v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114">
                <a:latin typeface="Verdana"/>
                <a:cs typeface="Verdana"/>
              </a:rPr>
              <a:t>n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95">
                <a:latin typeface="Verdana"/>
                <a:cs typeface="Verdana"/>
              </a:rPr>
              <a:t>s</a:t>
            </a:r>
            <a:r>
              <a:rPr dirty="0" sz="2750" spc="-90">
                <a:latin typeface="Verdana"/>
                <a:cs typeface="Verdana"/>
              </a:rPr>
              <a:t>s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dirty="0" sz="2750" spc="10">
                <a:latin typeface="Verdana"/>
                <a:cs typeface="Verdana"/>
              </a:rPr>
              <a:t>sustainable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>
                <a:latin typeface="Verdana"/>
                <a:cs typeface="Verdana"/>
              </a:rPr>
              <a:t>growth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Understanding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these </a:t>
            </a:r>
            <a:r>
              <a:rPr dirty="0" sz="2750" spc="-9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a  </a:t>
            </a:r>
            <a:r>
              <a:rPr dirty="0" sz="2750" spc="145">
                <a:latin typeface="Verdana"/>
                <a:cs typeface="Verdana"/>
              </a:rPr>
              <a:t>d</a:t>
            </a:r>
            <a:r>
              <a:rPr dirty="0" sz="2750" spc="-140">
                <a:latin typeface="Verdana"/>
                <a:cs typeface="Verdana"/>
              </a:rPr>
              <a:t>y</a:t>
            </a:r>
            <a:r>
              <a:rPr dirty="0" sz="2750" spc="114">
                <a:latin typeface="Verdana"/>
                <a:cs typeface="Verdana"/>
              </a:rPr>
              <a:t>n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240">
                <a:latin typeface="Verdana"/>
                <a:cs typeface="Verdana"/>
              </a:rPr>
              <a:t>m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114">
                <a:latin typeface="Verdana"/>
                <a:cs typeface="Verdana"/>
              </a:rPr>
              <a:t>c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240">
                <a:latin typeface="Verdana"/>
                <a:cs typeface="Verdana"/>
              </a:rPr>
              <a:t>m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-95">
                <a:latin typeface="Verdana"/>
                <a:cs typeface="Verdana"/>
              </a:rPr>
              <a:t>r</a:t>
            </a:r>
            <a:r>
              <a:rPr dirty="0" sz="2750" spc="-35">
                <a:latin typeface="Verdana"/>
                <a:cs typeface="Verdana"/>
              </a:rPr>
              <a:t>k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35">
                <a:latin typeface="Verdana"/>
                <a:cs typeface="Verdana"/>
              </a:rPr>
              <a:t>t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2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0" y="3948710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4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5"/>
                  </a:lnTo>
                  <a:lnTo>
                    <a:pt x="567516" y="3674095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300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9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9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3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2" y="1994884"/>
                  </a:lnTo>
                  <a:lnTo>
                    <a:pt x="1967543" y="1955762"/>
                  </a:lnTo>
                  <a:lnTo>
                    <a:pt x="1995561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6"/>
                  </a:lnTo>
                  <a:lnTo>
                    <a:pt x="2108266" y="1761379"/>
                  </a:lnTo>
                  <a:lnTo>
                    <a:pt x="2136639" y="1722826"/>
                  </a:lnTo>
                  <a:lnTo>
                    <a:pt x="2165108" y="1684406"/>
                  </a:lnTo>
                  <a:lnTo>
                    <a:pt x="2193679" y="1646131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6" y="1494700"/>
                  </a:lnTo>
                  <a:lnTo>
                    <a:pt x="2338349" y="1457316"/>
                  </a:lnTo>
                  <a:lnTo>
                    <a:pt x="2367701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4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0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4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5" y="510429"/>
                  </a:lnTo>
                  <a:lnTo>
                    <a:pt x="3319673" y="484237"/>
                  </a:lnTo>
                  <a:lnTo>
                    <a:pt x="3357197" y="458590"/>
                  </a:lnTo>
                  <a:lnTo>
                    <a:pt x="3395117" y="433501"/>
                  </a:lnTo>
                  <a:lnTo>
                    <a:pt x="3433439" y="408980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899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4" y="179915"/>
                  </a:lnTo>
                  <a:lnTo>
                    <a:pt x="3927584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7" y="116888"/>
                  </a:lnTo>
                  <a:lnTo>
                    <a:pt x="4107796" y="102969"/>
                  </a:lnTo>
                  <a:lnTo>
                    <a:pt x="4154171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8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3" y="7266"/>
                  </a:lnTo>
                  <a:lnTo>
                    <a:pt x="4649192" y="2290"/>
                  </a:lnTo>
                  <a:lnTo>
                    <a:pt x="4678711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86615" y="1190497"/>
            <a:ext cx="4652162" cy="31530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14111" y="1628648"/>
            <a:ext cx="3208591" cy="3153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18005" y="1628648"/>
            <a:ext cx="1293114" cy="31530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63779" y="2066798"/>
            <a:ext cx="3785336" cy="39098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229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</a:pPr>
            <a:r>
              <a:rPr dirty="0" spc="-125"/>
              <a:t>To</a:t>
            </a:r>
            <a:r>
              <a:rPr dirty="0" spc="-285"/>
              <a:t> </a:t>
            </a:r>
            <a:r>
              <a:rPr dirty="0" spc="25"/>
              <a:t>develop</a:t>
            </a:r>
            <a:r>
              <a:rPr dirty="0" spc="-280"/>
              <a:t> </a:t>
            </a:r>
            <a:r>
              <a:rPr dirty="0" spc="-10"/>
              <a:t>effective</a:t>
            </a:r>
            <a:r>
              <a:rPr dirty="0" spc="-280"/>
              <a:t> </a:t>
            </a:r>
            <a:r>
              <a:rPr dirty="0" spc="45"/>
              <a:t>marketing</a:t>
            </a:r>
            <a:r>
              <a:rPr dirty="0" spc="-280"/>
              <a:t> </a:t>
            </a:r>
            <a:r>
              <a:rPr dirty="0" spc="-70"/>
              <a:t>strategies,</a:t>
            </a:r>
            <a:r>
              <a:rPr dirty="0" spc="-280"/>
              <a:t> </a:t>
            </a:r>
            <a:r>
              <a:rPr dirty="0" spc="5"/>
              <a:t>it</a:t>
            </a:r>
            <a:r>
              <a:rPr dirty="0" spc="-280"/>
              <a:t> </a:t>
            </a:r>
            <a:r>
              <a:rPr dirty="0" spc="-65"/>
              <a:t>is</a:t>
            </a:r>
            <a:r>
              <a:rPr dirty="0" spc="-280"/>
              <a:t> </a:t>
            </a:r>
            <a:r>
              <a:rPr dirty="0" spc="-10"/>
              <a:t>essential</a:t>
            </a:r>
            <a:r>
              <a:rPr dirty="0" spc="-280"/>
              <a:t> </a:t>
            </a:r>
            <a:r>
              <a:rPr dirty="0" spc="20"/>
              <a:t>to</a:t>
            </a:r>
            <a:r>
              <a:rPr dirty="0" spc="-280"/>
              <a:t> </a:t>
            </a:r>
            <a:r>
              <a:rPr dirty="0" spc="50">
                <a:solidFill>
                  <a:srgbClr val="000000"/>
                </a:solidFill>
              </a:rPr>
              <a:t>understand</a:t>
            </a:r>
            <a:r>
              <a:rPr dirty="0" spc="-280">
                <a:solidFill>
                  <a:srgbClr val="000000"/>
                </a:solidFill>
              </a:rPr>
              <a:t> </a:t>
            </a:r>
            <a:r>
              <a:rPr dirty="0" spc="60">
                <a:solidFill>
                  <a:srgbClr val="000000"/>
                </a:solidFill>
              </a:rPr>
              <a:t>the</a:t>
            </a:r>
            <a:r>
              <a:rPr dirty="0" spc="-285">
                <a:solidFill>
                  <a:srgbClr val="000000"/>
                </a:solidFill>
              </a:rPr>
              <a:t> </a:t>
            </a:r>
            <a:r>
              <a:rPr dirty="0" spc="-50">
                <a:solidFill>
                  <a:srgbClr val="000000"/>
                </a:solidFill>
              </a:rPr>
              <a:t>market</a:t>
            </a:r>
            <a:r>
              <a:rPr dirty="0" spc="-50"/>
              <a:t>. </a:t>
            </a:r>
            <a:r>
              <a:rPr dirty="0" spc="-1090"/>
              <a:t> </a:t>
            </a:r>
            <a:r>
              <a:rPr dirty="0" spc="95"/>
              <a:t>Conducting </a:t>
            </a:r>
            <a:r>
              <a:rPr dirty="0" spc="70"/>
              <a:t>thorough </a:t>
            </a:r>
            <a:r>
              <a:rPr dirty="0" spc="20">
                <a:solidFill>
                  <a:srgbClr val="000000"/>
                </a:solidFill>
              </a:rPr>
              <a:t>market </a:t>
            </a:r>
            <a:r>
              <a:rPr dirty="0" spc="-25">
                <a:solidFill>
                  <a:srgbClr val="000000"/>
                </a:solidFill>
              </a:rPr>
              <a:t>research </a:t>
            </a:r>
            <a:r>
              <a:rPr dirty="0" spc="-5"/>
              <a:t>allows </a:t>
            </a:r>
            <a:r>
              <a:rPr dirty="0"/>
              <a:t>businesses </a:t>
            </a:r>
            <a:r>
              <a:rPr dirty="0" spc="20"/>
              <a:t>to </a:t>
            </a:r>
            <a:r>
              <a:rPr dirty="0" spc="15"/>
              <a:t>identify </a:t>
            </a:r>
            <a:r>
              <a:rPr dirty="0" spc="-55">
                <a:solidFill>
                  <a:srgbClr val="000000"/>
                </a:solidFill>
              </a:rPr>
              <a:t>trends</a:t>
            </a:r>
            <a:r>
              <a:rPr dirty="0" spc="-55"/>
              <a:t>, </a:t>
            </a:r>
            <a:r>
              <a:rPr dirty="0" spc="-50"/>
              <a:t> </a:t>
            </a:r>
            <a:r>
              <a:rPr dirty="0" spc="45"/>
              <a:t>customer </a:t>
            </a:r>
            <a:r>
              <a:rPr dirty="0" spc="-40"/>
              <a:t>preferences, </a:t>
            </a:r>
            <a:r>
              <a:rPr dirty="0" spc="85"/>
              <a:t>and </a:t>
            </a:r>
            <a:r>
              <a:rPr dirty="0" spc="55">
                <a:solidFill>
                  <a:srgbClr val="000000"/>
                </a:solidFill>
              </a:rPr>
              <a:t>competitor </a:t>
            </a:r>
            <a:r>
              <a:rPr dirty="0" spc="-35">
                <a:solidFill>
                  <a:srgbClr val="000000"/>
                </a:solidFill>
              </a:rPr>
              <a:t>actions</a:t>
            </a:r>
            <a:r>
              <a:rPr dirty="0" spc="-35"/>
              <a:t>, </a:t>
            </a:r>
            <a:r>
              <a:rPr dirty="0" spc="70"/>
              <a:t>enabling </a:t>
            </a:r>
            <a:r>
              <a:rPr dirty="0" spc="55"/>
              <a:t>informed </a:t>
            </a:r>
            <a:r>
              <a:rPr dirty="0" spc="10"/>
              <a:t>decision- </a:t>
            </a:r>
            <a:r>
              <a:rPr dirty="0" spc="15"/>
              <a:t> </a:t>
            </a:r>
            <a:r>
              <a:rPr dirty="0" spc="90"/>
              <a:t>making</a:t>
            </a:r>
            <a:r>
              <a:rPr dirty="0" spc="-285"/>
              <a:t> </a:t>
            </a:r>
            <a:r>
              <a:rPr dirty="0" spc="85"/>
              <a:t>and</a:t>
            </a:r>
            <a:r>
              <a:rPr dirty="0" spc="-285"/>
              <a:t> </a:t>
            </a:r>
            <a:r>
              <a:rPr dirty="0" spc="30"/>
              <a:t>targeted</a:t>
            </a:r>
            <a:r>
              <a:rPr dirty="0" spc="-285"/>
              <a:t> </a:t>
            </a:r>
            <a:r>
              <a:rPr dirty="0" spc="45"/>
              <a:t>marketing</a:t>
            </a:r>
            <a:r>
              <a:rPr dirty="0" spc="-285"/>
              <a:t> </a:t>
            </a:r>
            <a:r>
              <a:rPr dirty="0" spc="-80"/>
              <a:t>efforts.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30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07534" y="1544549"/>
            <a:ext cx="7426325" cy="7340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50" spc="-114">
                <a:latin typeface="Cambria"/>
                <a:cs typeface="Cambria"/>
              </a:rPr>
              <a:t>Target</a:t>
            </a:r>
            <a:r>
              <a:rPr dirty="0" sz="4650" spc="-140">
                <a:latin typeface="Cambria"/>
                <a:cs typeface="Cambria"/>
              </a:rPr>
              <a:t> </a:t>
            </a:r>
            <a:r>
              <a:rPr dirty="0" sz="4650" spc="-70">
                <a:latin typeface="Cambria"/>
                <a:cs typeface="Cambria"/>
              </a:rPr>
              <a:t>Audienc</a:t>
            </a:r>
            <a:r>
              <a:rPr dirty="0" sz="4650" spc="-65">
                <a:latin typeface="Cambria"/>
                <a:cs typeface="Cambria"/>
              </a:rPr>
              <a:t>e</a:t>
            </a:r>
            <a:r>
              <a:rPr dirty="0" sz="4650" spc="-145">
                <a:latin typeface="Cambria"/>
                <a:cs typeface="Cambria"/>
              </a:rPr>
              <a:t> </a:t>
            </a:r>
            <a:r>
              <a:rPr dirty="0" sz="4650" spc="-60">
                <a:latin typeface="Cambria"/>
                <a:cs typeface="Cambria"/>
              </a:rPr>
              <a:t>Identiﬁcation</a:t>
            </a:r>
            <a:endParaRPr sz="465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18314" y="3508590"/>
            <a:ext cx="2788462" cy="3438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10541" y="4356315"/>
            <a:ext cx="2532507" cy="343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571219" y="5667959"/>
            <a:ext cx="2295779" cy="30850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617265" y="3420110"/>
            <a:ext cx="7411720" cy="29984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dirty="0" sz="2750" spc="5">
                <a:solidFill>
                  <a:srgbClr val="332C2C"/>
                </a:solidFill>
                <a:latin typeface="Verdana"/>
                <a:cs typeface="Verdana"/>
              </a:rPr>
              <a:t>Identifying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5">
                <a:latin typeface="Verdana"/>
                <a:cs typeface="Verdana"/>
              </a:rPr>
              <a:t>target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55">
                <a:latin typeface="Verdana"/>
                <a:cs typeface="Verdana"/>
              </a:rPr>
              <a:t>audience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-55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critical </a:t>
            </a:r>
            <a:r>
              <a:rPr dirty="0" sz="2750" spc="-9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8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latin typeface="Verdana"/>
                <a:cs typeface="Verdana"/>
              </a:rPr>
              <a:t>d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240">
                <a:latin typeface="Verdana"/>
                <a:cs typeface="Verdana"/>
              </a:rPr>
              <a:t>m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165">
                <a:latin typeface="Verdana"/>
                <a:cs typeface="Verdana"/>
              </a:rPr>
              <a:t>g</a:t>
            </a:r>
            <a:r>
              <a:rPr dirty="0" sz="2750" spc="-200">
                <a:latin typeface="Verdana"/>
                <a:cs typeface="Verdana"/>
              </a:rPr>
              <a:t>r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45">
                <a:latin typeface="Verdana"/>
                <a:cs typeface="Verdana"/>
              </a:rPr>
              <a:t>p</a:t>
            </a:r>
            <a:r>
              <a:rPr dirty="0" sz="2750" spc="114">
                <a:latin typeface="Verdana"/>
                <a:cs typeface="Verdana"/>
              </a:rPr>
              <a:t>h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110">
                <a:latin typeface="Verdana"/>
                <a:cs typeface="Verdana"/>
              </a:rPr>
              <a:t>c</a:t>
            </a:r>
            <a:r>
              <a:rPr dirty="0" sz="2750" spc="-90"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09">
                <a:solidFill>
                  <a:srgbClr val="332C2C"/>
                </a:solidFill>
                <a:latin typeface="Verdana"/>
                <a:cs typeface="Verdana"/>
              </a:rPr>
              <a:t>, 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r  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 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customers,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increasing </a:t>
            </a:r>
            <a:r>
              <a:rPr dirty="0" sz="2750" spc="85">
                <a:latin typeface="Verdana"/>
                <a:cs typeface="Verdana"/>
              </a:rPr>
              <a:t>engagement </a:t>
            </a:r>
            <a:r>
              <a:rPr dirty="0" sz="2750" spc="8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2830" y="3503231"/>
            <a:ext cx="3014256" cy="3420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24951" y="4779581"/>
            <a:ext cx="1578927" cy="27588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5977890" marR="5080">
              <a:lnSpc>
                <a:spcPct val="101499"/>
              </a:lnSpc>
              <a:spcBef>
                <a:spcPts val="55"/>
              </a:spcBef>
            </a:pPr>
            <a:r>
              <a:rPr dirty="0" spc="95"/>
              <a:t>A</a:t>
            </a:r>
            <a:r>
              <a:rPr dirty="0" spc="-245"/>
              <a:t> </a:t>
            </a:r>
            <a:r>
              <a:rPr dirty="0" spc="25"/>
              <a:t>strong</a:t>
            </a:r>
            <a:r>
              <a:rPr dirty="0" spc="-240"/>
              <a:t> </a:t>
            </a:r>
            <a:r>
              <a:rPr dirty="0" spc="-20">
                <a:solidFill>
                  <a:srgbClr val="000000"/>
                </a:solidFill>
              </a:rPr>
              <a:t>value</a:t>
            </a:r>
            <a:r>
              <a:rPr dirty="0" spc="-245">
                <a:solidFill>
                  <a:srgbClr val="000000"/>
                </a:solidFill>
              </a:rPr>
              <a:t> </a:t>
            </a:r>
            <a:r>
              <a:rPr dirty="0" spc="30">
                <a:solidFill>
                  <a:srgbClr val="000000"/>
                </a:solidFill>
              </a:rPr>
              <a:t>proposition</a:t>
            </a:r>
            <a:r>
              <a:rPr dirty="0" spc="-240">
                <a:solidFill>
                  <a:srgbClr val="000000"/>
                </a:solidFill>
              </a:rPr>
              <a:t> </a:t>
            </a:r>
            <a:r>
              <a:rPr dirty="0" spc="-5"/>
              <a:t>differentiates</a:t>
            </a:r>
            <a:r>
              <a:rPr dirty="0" spc="-240"/>
              <a:t> </a:t>
            </a:r>
            <a:r>
              <a:rPr dirty="0" spc="-30"/>
              <a:t>a </a:t>
            </a:r>
            <a:r>
              <a:rPr dirty="0" spc="-25"/>
              <a:t> </a:t>
            </a:r>
            <a:r>
              <a:rPr dirty="0" spc="145"/>
              <a:t>b</a:t>
            </a:r>
            <a:r>
              <a:rPr dirty="0" spc="-200"/>
              <a:t>r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150"/>
              <a:t>d</a:t>
            </a:r>
            <a:r>
              <a:rPr dirty="0" spc="-250"/>
              <a:t> </a:t>
            </a:r>
            <a:r>
              <a:rPr dirty="0" spc="-40"/>
              <a:t>f</a:t>
            </a:r>
            <a:r>
              <a:rPr dirty="0" spc="-110"/>
              <a:t>r</a:t>
            </a:r>
            <a:r>
              <a:rPr dirty="0" spc="50"/>
              <a:t>o</a:t>
            </a:r>
            <a:r>
              <a:rPr dirty="0" spc="245"/>
              <a:t>m</a:t>
            </a:r>
            <a:r>
              <a:rPr dirty="0" spc="-250"/>
              <a:t> </a:t>
            </a:r>
            <a:r>
              <a:rPr dirty="0" spc="-20"/>
              <a:t>i</a:t>
            </a:r>
            <a:r>
              <a:rPr dirty="0" spc="30"/>
              <a:t>t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85"/>
              <a:t>c</a:t>
            </a:r>
            <a:r>
              <a:rPr dirty="0" spc="50"/>
              <a:t>o</a:t>
            </a:r>
            <a:r>
              <a:rPr dirty="0" spc="240"/>
              <a:t>m</a:t>
            </a:r>
            <a:r>
              <a:rPr dirty="0" spc="145"/>
              <a:t>p</a:t>
            </a:r>
            <a:r>
              <a:rPr dirty="0" spc="20"/>
              <a:t>e</a:t>
            </a:r>
            <a:r>
              <a:rPr dirty="0" spc="30"/>
              <a:t>t</a:t>
            </a:r>
            <a:r>
              <a:rPr dirty="0" spc="-20"/>
              <a:t>i</a:t>
            </a:r>
            <a:r>
              <a:rPr dirty="0" spc="-20"/>
              <a:t>t</a:t>
            </a:r>
            <a:r>
              <a:rPr dirty="0" spc="50"/>
              <a:t>o</a:t>
            </a:r>
            <a:r>
              <a:rPr dirty="0" spc="-80"/>
              <a:t>r</a:t>
            </a:r>
            <a:r>
              <a:rPr dirty="0" spc="-95"/>
              <a:t>s</a:t>
            </a:r>
            <a:r>
              <a:rPr dirty="0" spc="-420"/>
              <a:t>.</a:t>
            </a:r>
            <a:r>
              <a:rPr dirty="0" spc="-250"/>
              <a:t> </a:t>
            </a:r>
            <a:r>
              <a:rPr dirty="0" spc="-335"/>
              <a:t>I</a:t>
            </a:r>
            <a:r>
              <a:rPr dirty="0" spc="35"/>
              <a:t>t</a:t>
            </a:r>
            <a:r>
              <a:rPr dirty="0" spc="-250"/>
              <a:t> </a:t>
            </a:r>
            <a:r>
              <a:rPr dirty="0" spc="90"/>
              <a:t>c</a:t>
            </a:r>
            <a:r>
              <a:rPr dirty="0" spc="-20"/>
              <a:t>l</a:t>
            </a:r>
            <a:r>
              <a:rPr dirty="0" spc="-20"/>
              <a:t>e</a:t>
            </a:r>
            <a:r>
              <a:rPr dirty="0" spc="-35"/>
              <a:t>a</a:t>
            </a:r>
            <a:r>
              <a:rPr dirty="0" spc="-95"/>
              <a:t>r</a:t>
            </a:r>
            <a:r>
              <a:rPr dirty="0" spc="-20"/>
              <a:t>l</a:t>
            </a:r>
            <a:r>
              <a:rPr dirty="0" spc="-100"/>
              <a:t>y  </a:t>
            </a:r>
            <a:r>
              <a:rPr dirty="0" spc="65"/>
              <a:t>communicates </a:t>
            </a:r>
            <a:r>
              <a:rPr dirty="0" spc="55"/>
              <a:t>the </a:t>
            </a:r>
            <a:r>
              <a:rPr dirty="0" spc="80"/>
              <a:t>unique </a:t>
            </a:r>
            <a:r>
              <a:rPr dirty="0" spc="25"/>
              <a:t>beneﬁts </a:t>
            </a:r>
            <a:r>
              <a:rPr dirty="0" spc="80"/>
              <a:t>and </a:t>
            </a:r>
            <a:r>
              <a:rPr dirty="0" spc="85"/>
              <a:t> </a:t>
            </a:r>
            <a:r>
              <a:rPr dirty="0" spc="-95">
                <a:solidFill>
                  <a:srgbClr val="000000"/>
                </a:solidFill>
              </a:rPr>
              <a:t>s</a:t>
            </a:r>
            <a:r>
              <a:rPr dirty="0" spc="50">
                <a:solidFill>
                  <a:srgbClr val="000000"/>
                </a:solidFill>
              </a:rPr>
              <a:t>o</a:t>
            </a:r>
            <a:r>
              <a:rPr dirty="0" spc="-20">
                <a:solidFill>
                  <a:srgbClr val="000000"/>
                </a:solidFill>
              </a:rPr>
              <a:t>l</a:t>
            </a:r>
            <a:r>
              <a:rPr dirty="0" spc="105">
                <a:solidFill>
                  <a:srgbClr val="000000"/>
                </a:solidFill>
              </a:rPr>
              <a:t>u</a:t>
            </a:r>
            <a:r>
              <a:rPr dirty="0" spc="30">
                <a:solidFill>
                  <a:srgbClr val="000000"/>
                </a:solidFill>
              </a:rPr>
              <a:t>t</a:t>
            </a:r>
            <a:r>
              <a:rPr dirty="0" spc="-20">
                <a:solidFill>
                  <a:srgbClr val="000000"/>
                </a:solidFill>
              </a:rPr>
              <a:t>i</a:t>
            </a:r>
            <a:r>
              <a:rPr dirty="0" spc="50">
                <a:solidFill>
                  <a:srgbClr val="000000"/>
                </a:solidFill>
              </a:rPr>
              <a:t>o</a:t>
            </a:r>
            <a:r>
              <a:rPr dirty="0" spc="114">
                <a:solidFill>
                  <a:srgbClr val="000000"/>
                </a:solidFill>
              </a:rPr>
              <a:t>n</a:t>
            </a:r>
            <a:r>
              <a:rPr dirty="0" spc="-90">
                <a:solidFill>
                  <a:srgbClr val="000000"/>
                </a:solidFill>
              </a:rPr>
              <a:t>s</a:t>
            </a:r>
            <a:r>
              <a:rPr dirty="0" spc="-245">
                <a:solidFill>
                  <a:srgbClr val="000000"/>
                </a:solidFill>
              </a:rPr>
              <a:t> </a:t>
            </a:r>
            <a:r>
              <a:rPr dirty="0" spc="50"/>
              <a:t>o</a:t>
            </a:r>
            <a:r>
              <a:rPr dirty="0" spc="-30"/>
              <a:t>f</a:t>
            </a:r>
            <a:r>
              <a:rPr dirty="0" spc="-60"/>
              <a:t>f</a:t>
            </a:r>
            <a:r>
              <a:rPr dirty="0" spc="20"/>
              <a:t>e</a:t>
            </a:r>
            <a:r>
              <a:rPr dirty="0" spc="-110"/>
              <a:t>r</a:t>
            </a:r>
            <a:r>
              <a:rPr dirty="0" spc="20"/>
              <a:t>e</a:t>
            </a:r>
            <a:r>
              <a:rPr dirty="0" spc="145"/>
              <a:t>d</a:t>
            </a:r>
            <a:r>
              <a:rPr dirty="0" spc="-420"/>
              <a:t>,</a:t>
            </a:r>
            <a:r>
              <a:rPr dirty="0" spc="-250"/>
              <a:t> </a:t>
            </a:r>
            <a:r>
              <a:rPr dirty="0" spc="114"/>
              <a:t>h</a:t>
            </a:r>
            <a:r>
              <a:rPr dirty="0" spc="20"/>
              <a:t>e</a:t>
            </a:r>
            <a:r>
              <a:rPr dirty="0" spc="-20"/>
              <a:t>l</a:t>
            </a:r>
            <a:r>
              <a:rPr dirty="0" spc="145"/>
              <a:t>p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170"/>
              <a:t>g</a:t>
            </a:r>
            <a:r>
              <a:rPr dirty="0" spc="-250"/>
              <a:t> </a:t>
            </a:r>
            <a:r>
              <a:rPr dirty="0" spc="110"/>
              <a:t>c</a:t>
            </a:r>
            <a:r>
              <a:rPr dirty="0" spc="105"/>
              <a:t>u</a:t>
            </a:r>
            <a:r>
              <a:rPr dirty="0" spc="-95"/>
              <a:t>s</a:t>
            </a:r>
            <a:r>
              <a:rPr dirty="0" spc="-20"/>
              <a:t>t</a:t>
            </a:r>
            <a:r>
              <a:rPr dirty="0" spc="50"/>
              <a:t>o</a:t>
            </a:r>
            <a:r>
              <a:rPr dirty="0" spc="240"/>
              <a:t>m</a:t>
            </a:r>
            <a:r>
              <a:rPr dirty="0" spc="20"/>
              <a:t>e</a:t>
            </a:r>
            <a:r>
              <a:rPr dirty="0" spc="-80"/>
              <a:t>r</a:t>
            </a:r>
            <a:r>
              <a:rPr dirty="0" spc="-70"/>
              <a:t>s  </a:t>
            </a:r>
            <a:r>
              <a:rPr dirty="0" spc="105"/>
              <a:t>u</a:t>
            </a:r>
            <a:r>
              <a:rPr dirty="0" spc="114"/>
              <a:t>n</a:t>
            </a:r>
            <a:r>
              <a:rPr dirty="0" spc="145"/>
              <a:t>d</a:t>
            </a:r>
            <a:r>
              <a:rPr dirty="0" spc="20"/>
              <a:t>e</a:t>
            </a:r>
            <a:r>
              <a:rPr dirty="0" spc="-80"/>
              <a:t>r</a:t>
            </a:r>
            <a:r>
              <a:rPr dirty="0" spc="-95"/>
              <a:t>s</a:t>
            </a:r>
            <a:r>
              <a:rPr dirty="0" spc="30"/>
              <a:t>t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150"/>
              <a:t>d</a:t>
            </a:r>
            <a:r>
              <a:rPr dirty="0" spc="-250"/>
              <a:t> </a:t>
            </a:r>
            <a:r>
              <a:rPr dirty="0" spc="165"/>
              <a:t>w</a:t>
            </a:r>
            <a:r>
              <a:rPr dirty="0" spc="90"/>
              <a:t>h</a:t>
            </a:r>
            <a:r>
              <a:rPr dirty="0" spc="-135"/>
              <a:t>y</a:t>
            </a:r>
            <a:r>
              <a:rPr dirty="0" spc="-250"/>
              <a:t> </a:t>
            </a:r>
            <a:r>
              <a:rPr dirty="0" spc="30"/>
              <a:t>t</a:t>
            </a:r>
            <a:r>
              <a:rPr dirty="0" spc="114"/>
              <a:t>h</a:t>
            </a:r>
            <a:r>
              <a:rPr dirty="0" spc="-5"/>
              <a:t>e</a:t>
            </a:r>
            <a:r>
              <a:rPr dirty="0" spc="-135"/>
              <a:t>y</a:t>
            </a:r>
            <a:r>
              <a:rPr dirty="0" spc="-250"/>
              <a:t> </a:t>
            </a:r>
            <a:r>
              <a:rPr dirty="0" spc="-95"/>
              <a:t>s</a:t>
            </a:r>
            <a:r>
              <a:rPr dirty="0" spc="114"/>
              <a:t>h</a:t>
            </a:r>
            <a:r>
              <a:rPr dirty="0" spc="50"/>
              <a:t>o</a:t>
            </a:r>
            <a:r>
              <a:rPr dirty="0" spc="105"/>
              <a:t>u</a:t>
            </a:r>
            <a:r>
              <a:rPr dirty="0" spc="-20"/>
              <a:t>l</a:t>
            </a:r>
            <a:r>
              <a:rPr dirty="0" spc="150"/>
              <a:t>d</a:t>
            </a:r>
            <a:r>
              <a:rPr dirty="0" spc="-250"/>
              <a:t> </a:t>
            </a:r>
            <a:r>
              <a:rPr dirty="0" spc="90"/>
              <a:t>c</a:t>
            </a:r>
            <a:r>
              <a:rPr dirty="0" spc="114"/>
              <a:t>h</a:t>
            </a:r>
            <a:r>
              <a:rPr dirty="0" spc="50"/>
              <a:t>oo</a:t>
            </a:r>
            <a:r>
              <a:rPr dirty="0" spc="-95"/>
              <a:t>s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-20"/>
              <a:t>a  </a:t>
            </a:r>
            <a:r>
              <a:rPr dirty="0" spc="15"/>
              <a:t>particular</a:t>
            </a:r>
            <a:r>
              <a:rPr dirty="0" spc="-250"/>
              <a:t> </a:t>
            </a:r>
            <a:r>
              <a:rPr dirty="0" spc="70"/>
              <a:t>product</a:t>
            </a:r>
            <a:r>
              <a:rPr dirty="0" spc="-245"/>
              <a:t> </a:t>
            </a:r>
            <a:r>
              <a:rPr dirty="0" spc="-10"/>
              <a:t>or</a:t>
            </a:r>
            <a:r>
              <a:rPr dirty="0" spc="-245"/>
              <a:t> </a:t>
            </a:r>
            <a:r>
              <a:rPr dirty="0" spc="-20"/>
              <a:t>service</a:t>
            </a:r>
            <a:r>
              <a:rPr dirty="0" spc="-250"/>
              <a:t> </a:t>
            </a:r>
            <a:r>
              <a:rPr dirty="0" spc="-55"/>
              <a:t>over</a:t>
            </a:r>
            <a:r>
              <a:rPr dirty="0" spc="-245"/>
              <a:t> </a:t>
            </a:r>
            <a:r>
              <a:rPr dirty="0" spc="5"/>
              <a:t>others</a:t>
            </a:r>
            <a:r>
              <a:rPr dirty="0" spc="-245"/>
              <a:t> </a:t>
            </a:r>
            <a:r>
              <a:rPr dirty="0" spc="50"/>
              <a:t>in </a:t>
            </a:r>
            <a:r>
              <a:rPr dirty="0" spc="-950"/>
              <a:t> </a:t>
            </a:r>
            <a:r>
              <a:rPr dirty="0" spc="30"/>
              <a:t>t</a:t>
            </a:r>
            <a:r>
              <a:rPr dirty="0" spc="114"/>
              <a:t>h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240"/>
              <a:t>m</a:t>
            </a:r>
            <a:r>
              <a:rPr dirty="0" spc="-35"/>
              <a:t>a</a:t>
            </a:r>
            <a:r>
              <a:rPr dirty="0" spc="-95"/>
              <a:t>r</a:t>
            </a:r>
            <a:r>
              <a:rPr dirty="0" spc="-35"/>
              <a:t>k</a:t>
            </a:r>
            <a:r>
              <a:rPr dirty="0" spc="20"/>
              <a:t>e</a:t>
            </a:r>
            <a:r>
              <a:rPr dirty="0" spc="60"/>
              <a:t>t</a:t>
            </a:r>
            <a:r>
              <a:rPr dirty="0" spc="-420"/>
              <a:t>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73512" y="1496174"/>
            <a:ext cx="7569834" cy="6311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950" spc="-25">
                <a:latin typeface="Cambria"/>
                <a:cs typeface="Cambria"/>
              </a:rPr>
              <a:t>Creating</a:t>
            </a:r>
            <a:r>
              <a:rPr dirty="0" sz="3950" spc="-130">
                <a:latin typeface="Cambria"/>
                <a:cs typeface="Cambria"/>
              </a:rPr>
              <a:t> </a:t>
            </a:r>
            <a:r>
              <a:rPr dirty="0" sz="3950" spc="-50">
                <a:latin typeface="Cambria"/>
                <a:cs typeface="Cambria"/>
              </a:rPr>
              <a:t>a</a:t>
            </a:r>
            <a:r>
              <a:rPr dirty="0" sz="3950" spc="-125">
                <a:latin typeface="Cambria"/>
                <a:cs typeface="Cambria"/>
              </a:rPr>
              <a:t> </a:t>
            </a:r>
            <a:r>
              <a:rPr dirty="0" sz="3950" spc="-35">
                <a:latin typeface="Cambria"/>
                <a:cs typeface="Cambria"/>
              </a:rPr>
              <a:t>Unique</a:t>
            </a:r>
            <a:r>
              <a:rPr dirty="0" sz="3950" spc="-125">
                <a:latin typeface="Cambria"/>
                <a:cs typeface="Cambria"/>
              </a:rPr>
              <a:t> </a:t>
            </a:r>
            <a:r>
              <a:rPr dirty="0" sz="3950" spc="-50">
                <a:latin typeface="Cambria"/>
                <a:cs typeface="Cambria"/>
              </a:rPr>
              <a:t>Value</a:t>
            </a:r>
            <a:r>
              <a:rPr dirty="0" sz="3950" spc="-130">
                <a:latin typeface="Cambria"/>
                <a:cs typeface="Cambria"/>
              </a:rPr>
              <a:t> </a:t>
            </a:r>
            <a:r>
              <a:rPr dirty="0" sz="3950" spc="-60">
                <a:latin typeface="Cambria"/>
                <a:cs typeface="Cambria"/>
              </a:rPr>
              <a:t>Proposition</a:t>
            </a:r>
            <a:endParaRPr sz="39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2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0" y="3948710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4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5"/>
                  </a:lnTo>
                  <a:lnTo>
                    <a:pt x="567516" y="3674095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300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9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9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3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2" y="1994884"/>
                  </a:lnTo>
                  <a:lnTo>
                    <a:pt x="1967543" y="1955762"/>
                  </a:lnTo>
                  <a:lnTo>
                    <a:pt x="1995561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6"/>
                  </a:lnTo>
                  <a:lnTo>
                    <a:pt x="2108266" y="1761379"/>
                  </a:lnTo>
                  <a:lnTo>
                    <a:pt x="2136639" y="1722826"/>
                  </a:lnTo>
                  <a:lnTo>
                    <a:pt x="2165108" y="1684406"/>
                  </a:lnTo>
                  <a:lnTo>
                    <a:pt x="2193679" y="1646131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6" y="1494700"/>
                  </a:lnTo>
                  <a:lnTo>
                    <a:pt x="2338349" y="1457316"/>
                  </a:lnTo>
                  <a:lnTo>
                    <a:pt x="2367701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4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0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4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5" y="510429"/>
                  </a:lnTo>
                  <a:lnTo>
                    <a:pt x="3319673" y="484237"/>
                  </a:lnTo>
                  <a:lnTo>
                    <a:pt x="3357197" y="458590"/>
                  </a:lnTo>
                  <a:lnTo>
                    <a:pt x="3395117" y="433501"/>
                  </a:lnTo>
                  <a:lnTo>
                    <a:pt x="3433439" y="408980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899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4" y="179915"/>
                  </a:lnTo>
                  <a:lnTo>
                    <a:pt x="3927584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7" y="116888"/>
                  </a:lnTo>
                  <a:lnTo>
                    <a:pt x="4107796" y="102969"/>
                  </a:lnTo>
                  <a:lnTo>
                    <a:pt x="4154171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8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3" y="7266"/>
                  </a:lnTo>
                  <a:lnTo>
                    <a:pt x="4649192" y="2290"/>
                  </a:lnTo>
                  <a:lnTo>
                    <a:pt x="4678711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19124" y="1190497"/>
            <a:ext cx="3434588" cy="39293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229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</a:pPr>
            <a:r>
              <a:rPr dirty="0" spc="-125"/>
              <a:t>In </a:t>
            </a:r>
            <a:r>
              <a:rPr dirty="0" spc="-50"/>
              <a:t>today's </a:t>
            </a:r>
            <a:r>
              <a:rPr dirty="0" spc="40"/>
              <a:t>digital </a:t>
            </a:r>
            <a:r>
              <a:rPr dirty="0" spc="-80"/>
              <a:t>age, </a:t>
            </a:r>
            <a:r>
              <a:rPr dirty="0"/>
              <a:t>leveraging </a:t>
            </a:r>
            <a:r>
              <a:rPr dirty="0" spc="40">
                <a:solidFill>
                  <a:srgbClr val="000000"/>
                </a:solidFill>
              </a:rPr>
              <a:t>digital </a:t>
            </a:r>
            <a:r>
              <a:rPr dirty="0" spc="45">
                <a:solidFill>
                  <a:srgbClr val="000000"/>
                </a:solidFill>
              </a:rPr>
              <a:t>marketing </a:t>
            </a:r>
            <a:r>
              <a:rPr dirty="0" spc="-30"/>
              <a:t>strategies </a:t>
            </a:r>
            <a:r>
              <a:rPr dirty="0" spc="-65"/>
              <a:t>is </a:t>
            </a:r>
            <a:r>
              <a:rPr dirty="0" spc="-114"/>
              <a:t>vital. </a:t>
            </a:r>
            <a:r>
              <a:rPr dirty="0" spc="40"/>
              <a:t>Utilizing </a:t>
            </a:r>
            <a:r>
              <a:rPr dirty="0" spc="45"/>
              <a:t> </a:t>
            </a:r>
            <a:r>
              <a:rPr dirty="0" spc="20"/>
              <a:t>platforms </a:t>
            </a:r>
            <a:r>
              <a:rPr dirty="0" spc="60"/>
              <a:t>such </a:t>
            </a:r>
            <a:r>
              <a:rPr dirty="0" spc="-75"/>
              <a:t>as </a:t>
            </a:r>
            <a:r>
              <a:rPr dirty="0" spc="-5"/>
              <a:t>social </a:t>
            </a:r>
            <a:r>
              <a:rPr dirty="0" spc="-15"/>
              <a:t>media, </a:t>
            </a:r>
            <a:r>
              <a:rPr dirty="0" spc="-45"/>
              <a:t>email, </a:t>
            </a:r>
            <a:r>
              <a:rPr dirty="0" spc="85"/>
              <a:t>and </a:t>
            </a:r>
            <a:r>
              <a:rPr dirty="0" spc="-10"/>
              <a:t>search </a:t>
            </a:r>
            <a:r>
              <a:rPr dirty="0" spc="75"/>
              <a:t>engine </a:t>
            </a:r>
            <a:r>
              <a:rPr dirty="0" spc="50"/>
              <a:t>optimization </a:t>
            </a:r>
            <a:r>
              <a:rPr dirty="0" spc="-5"/>
              <a:t>allows </a:t>
            </a:r>
            <a:r>
              <a:rPr dirty="0"/>
              <a:t> businesses</a:t>
            </a:r>
            <a:r>
              <a:rPr dirty="0" spc="-285"/>
              <a:t> </a:t>
            </a:r>
            <a:r>
              <a:rPr dirty="0" spc="20"/>
              <a:t>to</a:t>
            </a:r>
            <a:r>
              <a:rPr dirty="0" spc="-280"/>
              <a:t> </a:t>
            </a:r>
            <a:r>
              <a:rPr dirty="0" spc="10"/>
              <a:t>reach</a:t>
            </a:r>
            <a:r>
              <a:rPr dirty="0" spc="-280"/>
              <a:t> </a:t>
            </a:r>
            <a:r>
              <a:rPr dirty="0" spc="-35"/>
              <a:t>a</a:t>
            </a:r>
            <a:r>
              <a:rPr dirty="0" spc="-280"/>
              <a:t> </a:t>
            </a:r>
            <a:r>
              <a:rPr dirty="0" spc="20"/>
              <a:t>broader</a:t>
            </a:r>
            <a:r>
              <a:rPr dirty="0" spc="-285"/>
              <a:t> </a:t>
            </a:r>
            <a:r>
              <a:rPr dirty="0"/>
              <a:t>audience,</a:t>
            </a:r>
            <a:r>
              <a:rPr dirty="0" spc="-280"/>
              <a:t> </a:t>
            </a:r>
            <a:r>
              <a:rPr dirty="0" spc="70"/>
              <a:t>enhance</a:t>
            </a:r>
            <a:r>
              <a:rPr dirty="0" spc="-280"/>
              <a:t> </a:t>
            </a:r>
            <a:r>
              <a:rPr dirty="0" spc="40"/>
              <a:t>brand</a:t>
            </a:r>
            <a:r>
              <a:rPr dirty="0" spc="-280"/>
              <a:t> </a:t>
            </a:r>
            <a:r>
              <a:rPr dirty="0" spc="-90"/>
              <a:t>visibility,</a:t>
            </a:r>
            <a:r>
              <a:rPr dirty="0" spc="-285"/>
              <a:t> </a:t>
            </a:r>
            <a:r>
              <a:rPr dirty="0" spc="85"/>
              <a:t>and</a:t>
            </a:r>
            <a:r>
              <a:rPr dirty="0" spc="-280"/>
              <a:t> </a:t>
            </a:r>
            <a:r>
              <a:rPr dirty="0" spc="85"/>
              <a:t>engage</a:t>
            </a:r>
            <a:r>
              <a:rPr dirty="0" spc="-280"/>
              <a:t> </a:t>
            </a:r>
            <a:r>
              <a:rPr dirty="0" spc="80"/>
              <a:t>with </a:t>
            </a:r>
            <a:r>
              <a:rPr dirty="0" spc="-1090"/>
              <a:t> </a:t>
            </a:r>
            <a:r>
              <a:rPr dirty="0" spc="30"/>
              <a:t>customers</a:t>
            </a:r>
            <a:r>
              <a:rPr dirty="0" spc="-290"/>
              <a:t> </a:t>
            </a:r>
            <a:r>
              <a:rPr dirty="0" spc="55"/>
              <a:t>in</a:t>
            </a:r>
            <a:r>
              <a:rPr dirty="0" spc="-285"/>
              <a:t> </a:t>
            </a:r>
            <a:r>
              <a:rPr dirty="0" spc="-60"/>
              <a:t>real-time.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38535" y="3931856"/>
            <a:ext cx="2944901" cy="2758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13494" y="6091225"/>
            <a:ext cx="829983" cy="24058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05215" y="3414751"/>
            <a:ext cx="6892290" cy="29984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dirty="0" sz="2750" spc="-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g 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80">
                <a:latin typeface="Verdana"/>
                <a:cs typeface="Verdana"/>
              </a:rPr>
              <a:t>v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-20">
                <a:latin typeface="Verdana"/>
                <a:cs typeface="Verdana"/>
              </a:rPr>
              <a:t>l</a:t>
            </a:r>
            <a:r>
              <a:rPr dirty="0" sz="2750" spc="105">
                <a:latin typeface="Verdana"/>
                <a:cs typeface="Verdana"/>
              </a:rPr>
              <a:t>u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45">
                <a:latin typeface="Verdana"/>
                <a:cs typeface="Verdana"/>
              </a:rPr>
              <a:t>b</a:t>
            </a:r>
            <a:r>
              <a:rPr dirty="0" sz="2750" spc="-20">
                <a:latin typeface="Verdana"/>
                <a:cs typeface="Verdana"/>
              </a:rPr>
              <a:t>l</a:t>
            </a:r>
            <a:r>
              <a:rPr dirty="0" sz="2750" spc="25">
                <a:latin typeface="Verdana"/>
                <a:cs typeface="Verdana"/>
              </a:rPr>
              <a:t>e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85">
                <a:latin typeface="Verdana"/>
                <a:cs typeface="Verdana"/>
              </a:rPr>
              <a:t>c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114">
                <a:latin typeface="Verdana"/>
                <a:cs typeface="Verdana"/>
              </a:rPr>
              <a:t>n</a:t>
            </a:r>
            <a:r>
              <a:rPr dirty="0" sz="2750" spc="-20">
                <a:latin typeface="Verdana"/>
                <a:cs typeface="Verdana"/>
              </a:rPr>
              <a:t>t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114">
                <a:latin typeface="Verdana"/>
                <a:cs typeface="Verdana"/>
              </a:rPr>
              <a:t>n</a:t>
            </a:r>
            <a:r>
              <a:rPr dirty="0" sz="2750" spc="35">
                <a:latin typeface="Verdana"/>
                <a:cs typeface="Verdana"/>
              </a:rPr>
              <a:t>t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40">
                <a:solidFill>
                  <a:srgbClr val="332C2C"/>
                </a:solidFill>
                <a:latin typeface="Verdana"/>
                <a:cs typeface="Verdana"/>
              </a:rPr>
              <a:t>o 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ﬁ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8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09">
                <a:solidFill>
                  <a:srgbClr val="332C2C"/>
                </a:solidFill>
                <a:latin typeface="Verdana"/>
                <a:cs typeface="Verdana"/>
              </a:rPr>
              <a:t>, 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businesses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">
                <a:solidFill>
                  <a:srgbClr val="332C2C"/>
                </a:solidFill>
                <a:latin typeface="Verdana"/>
                <a:cs typeface="Verdana"/>
              </a:rPr>
              <a:t>establish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authority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2750" spc="-9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75">
                <a:latin typeface="Verdana"/>
                <a:cs typeface="Verdana"/>
              </a:rPr>
              <a:t>r</a:t>
            </a:r>
            <a:r>
              <a:rPr dirty="0" sz="2750" spc="105">
                <a:latin typeface="Verdana"/>
                <a:cs typeface="Verdana"/>
              </a:rPr>
              <a:t>u</a:t>
            </a:r>
            <a:r>
              <a:rPr dirty="0" sz="2750" spc="-95">
                <a:latin typeface="Verdana"/>
                <a:cs typeface="Verdana"/>
              </a:rPr>
              <a:t>s</a:t>
            </a:r>
            <a:r>
              <a:rPr dirty="0" sz="2750" spc="35">
                <a:latin typeface="Verdana"/>
                <a:cs typeface="Verdana"/>
              </a:rPr>
              <a:t>t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72409" y="1458074"/>
            <a:ext cx="7495540" cy="814069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150" spc="-170">
                <a:latin typeface="Georgia"/>
                <a:cs typeface="Georgia"/>
              </a:rPr>
              <a:t>Conten</a:t>
            </a:r>
            <a:r>
              <a:rPr dirty="0" sz="5150" spc="-105">
                <a:latin typeface="Georgia"/>
                <a:cs typeface="Georgia"/>
              </a:rPr>
              <a:t>t</a:t>
            </a:r>
            <a:r>
              <a:rPr dirty="0" sz="5150" spc="-265">
                <a:latin typeface="Georgia"/>
                <a:cs typeface="Georgia"/>
              </a:rPr>
              <a:t> </a:t>
            </a:r>
            <a:r>
              <a:rPr dirty="0" sz="5150" spc="-204">
                <a:latin typeface="Georgia"/>
                <a:cs typeface="Georgia"/>
              </a:rPr>
              <a:t>Marketin</a:t>
            </a:r>
            <a:r>
              <a:rPr dirty="0" sz="5150" spc="-195">
                <a:latin typeface="Georgia"/>
                <a:cs typeface="Georgia"/>
              </a:rPr>
              <a:t>g</a:t>
            </a:r>
            <a:r>
              <a:rPr dirty="0" sz="5150" spc="-260">
                <a:latin typeface="Georgia"/>
                <a:cs typeface="Georgia"/>
              </a:rPr>
              <a:t> </a:t>
            </a:r>
            <a:r>
              <a:rPr dirty="0" sz="5150" spc="-130">
                <a:latin typeface="Georgia"/>
                <a:cs typeface="Georgia"/>
              </a:rPr>
              <a:t>Strategy</a:t>
            </a:r>
            <a:endParaRPr sz="51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57827" y="4350956"/>
            <a:ext cx="4006126" cy="343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80296" y="5625515"/>
            <a:ext cx="998169" cy="27767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5977890" marR="5080">
              <a:lnSpc>
                <a:spcPct val="101499"/>
              </a:lnSpc>
              <a:spcBef>
                <a:spcPts val="55"/>
              </a:spcBef>
            </a:pPr>
            <a:r>
              <a:rPr dirty="0" spc="-195"/>
              <a:t>S</a:t>
            </a:r>
            <a:r>
              <a:rPr dirty="0" spc="50"/>
              <a:t>o</a:t>
            </a:r>
            <a:r>
              <a:rPr dirty="0" spc="90"/>
              <a:t>c</a:t>
            </a:r>
            <a:r>
              <a:rPr dirty="0" spc="-20"/>
              <a:t>i</a:t>
            </a:r>
            <a:r>
              <a:rPr dirty="0" spc="-35"/>
              <a:t>a</a:t>
            </a:r>
            <a:r>
              <a:rPr dirty="0" spc="-15"/>
              <a:t>l</a:t>
            </a:r>
            <a:r>
              <a:rPr dirty="0" spc="-250"/>
              <a:t> </a:t>
            </a:r>
            <a:r>
              <a:rPr dirty="0" spc="240"/>
              <a:t>m</a:t>
            </a:r>
            <a:r>
              <a:rPr dirty="0" spc="20"/>
              <a:t>e</a:t>
            </a:r>
            <a:r>
              <a:rPr dirty="0" spc="145"/>
              <a:t>d</a:t>
            </a:r>
            <a:r>
              <a:rPr dirty="0" spc="-20"/>
              <a:t>i</a:t>
            </a:r>
            <a:r>
              <a:rPr dirty="0" spc="-30"/>
              <a:t>a</a:t>
            </a:r>
            <a:r>
              <a:rPr dirty="0" spc="-250"/>
              <a:t> </a:t>
            </a:r>
            <a:r>
              <a:rPr dirty="0" spc="145"/>
              <a:t>p</a:t>
            </a:r>
            <a:r>
              <a:rPr dirty="0" spc="-20"/>
              <a:t>l</a:t>
            </a:r>
            <a:r>
              <a:rPr dirty="0" spc="-35"/>
              <a:t>a</a:t>
            </a:r>
            <a:r>
              <a:rPr dirty="0" spc="30"/>
              <a:t>t</a:t>
            </a:r>
            <a:r>
              <a:rPr dirty="0" spc="-60"/>
              <a:t>f</a:t>
            </a:r>
            <a:r>
              <a:rPr dirty="0" spc="50"/>
              <a:t>o</a:t>
            </a:r>
            <a:r>
              <a:rPr dirty="0" spc="-95"/>
              <a:t>r</a:t>
            </a:r>
            <a:r>
              <a:rPr dirty="0" spc="240"/>
              <a:t>m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-35"/>
              <a:t>a</a:t>
            </a:r>
            <a:r>
              <a:rPr dirty="0" spc="-110"/>
              <a:t>r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145"/>
              <a:t>p</a:t>
            </a:r>
            <a:r>
              <a:rPr dirty="0" spc="10"/>
              <a:t>o</a:t>
            </a:r>
            <a:r>
              <a:rPr dirty="0" spc="125"/>
              <a:t>w</a:t>
            </a:r>
            <a:r>
              <a:rPr dirty="0" spc="20"/>
              <a:t>e</a:t>
            </a:r>
            <a:r>
              <a:rPr dirty="0" spc="-75"/>
              <a:t>r</a:t>
            </a:r>
            <a:r>
              <a:rPr dirty="0" spc="-40"/>
              <a:t>f</a:t>
            </a:r>
            <a:r>
              <a:rPr dirty="0" spc="105"/>
              <a:t>u</a:t>
            </a:r>
            <a:r>
              <a:rPr dirty="0" spc="-15"/>
              <a:t>l</a:t>
            </a:r>
            <a:r>
              <a:rPr dirty="0" spc="-250"/>
              <a:t> </a:t>
            </a:r>
            <a:r>
              <a:rPr dirty="0" spc="-20"/>
              <a:t>t</a:t>
            </a:r>
            <a:r>
              <a:rPr dirty="0" spc="50"/>
              <a:t>oo</a:t>
            </a:r>
            <a:r>
              <a:rPr dirty="0" spc="-20"/>
              <a:t>l</a:t>
            </a:r>
            <a:r>
              <a:rPr dirty="0" spc="-70"/>
              <a:t>s  </a:t>
            </a:r>
            <a:r>
              <a:rPr dirty="0" spc="-25"/>
              <a:t>for</a:t>
            </a:r>
            <a:r>
              <a:rPr dirty="0" spc="-250"/>
              <a:t> </a:t>
            </a:r>
            <a:r>
              <a:rPr dirty="0" spc="-5"/>
              <a:t>marketing.</a:t>
            </a:r>
            <a:r>
              <a:rPr dirty="0" spc="-245"/>
              <a:t> </a:t>
            </a:r>
            <a:r>
              <a:rPr dirty="0" spc="25"/>
              <a:t>By</a:t>
            </a:r>
            <a:r>
              <a:rPr dirty="0" spc="-245"/>
              <a:t> </a:t>
            </a:r>
            <a:r>
              <a:rPr dirty="0" spc="15"/>
              <a:t>crafting</a:t>
            </a:r>
            <a:r>
              <a:rPr dirty="0" spc="-250"/>
              <a:t> </a:t>
            </a:r>
            <a:r>
              <a:rPr dirty="0" spc="85"/>
              <a:t>engaging</a:t>
            </a:r>
            <a:r>
              <a:rPr dirty="0" spc="-245"/>
              <a:t> </a:t>
            </a:r>
            <a:r>
              <a:rPr dirty="0" spc="10"/>
              <a:t>posts </a:t>
            </a:r>
            <a:r>
              <a:rPr dirty="0" spc="-950"/>
              <a:t> 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150"/>
              <a:t>d</a:t>
            </a:r>
            <a:r>
              <a:rPr dirty="0" spc="-250"/>
              <a:t> </a:t>
            </a:r>
            <a:r>
              <a:rPr dirty="0" spc="-60"/>
              <a:t>f</a:t>
            </a:r>
            <a:r>
              <a:rPr dirty="0" spc="50"/>
              <a:t>o</a:t>
            </a:r>
            <a:r>
              <a:rPr dirty="0" spc="-95"/>
              <a:t>s</a:t>
            </a:r>
            <a:r>
              <a:rPr dirty="0" spc="-20"/>
              <a:t>t</a:t>
            </a:r>
            <a:r>
              <a:rPr dirty="0" spc="20"/>
              <a:t>e</a:t>
            </a:r>
            <a:r>
              <a:rPr dirty="0" spc="-95"/>
              <a:t>r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170"/>
              <a:t>g</a:t>
            </a:r>
            <a:r>
              <a:rPr dirty="0" spc="-245"/>
              <a:t> </a:t>
            </a:r>
            <a:r>
              <a:rPr dirty="0" spc="85">
                <a:solidFill>
                  <a:srgbClr val="000000"/>
                </a:solidFill>
              </a:rPr>
              <a:t>c</a:t>
            </a:r>
            <a:r>
              <a:rPr dirty="0" spc="50">
                <a:solidFill>
                  <a:srgbClr val="000000"/>
                </a:solidFill>
              </a:rPr>
              <a:t>o</a:t>
            </a:r>
            <a:r>
              <a:rPr dirty="0" spc="240">
                <a:solidFill>
                  <a:srgbClr val="000000"/>
                </a:solidFill>
              </a:rPr>
              <a:t>mm</a:t>
            </a:r>
            <a:r>
              <a:rPr dirty="0" spc="105">
                <a:solidFill>
                  <a:srgbClr val="000000"/>
                </a:solidFill>
              </a:rPr>
              <a:t>u</a:t>
            </a:r>
            <a:r>
              <a:rPr dirty="0" spc="114">
                <a:solidFill>
                  <a:srgbClr val="000000"/>
                </a:solidFill>
              </a:rPr>
              <a:t>n</a:t>
            </a:r>
            <a:r>
              <a:rPr dirty="0" spc="-20">
                <a:solidFill>
                  <a:srgbClr val="000000"/>
                </a:solidFill>
              </a:rPr>
              <a:t>i</a:t>
            </a:r>
            <a:r>
              <a:rPr dirty="0" spc="5">
                <a:solidFill>
                  <a:srgbClr val="000000"/>
                </a:solidFill>
              </a:rPr>
              <a:t>t</a:t>
            </a:r>
            <a:r>
              <a:rPr dirty="0" spc="-135">
                <a:solidFill>
                  <a:srgbClr val="000000"/>
                </a:solidFill>
              </a:rPr>
              <a:t>y</a:t>
            </a:r>
            <a:r>
              <a:rPr dirty="0" spc="-250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i</a:t>
            </a:r>
            <a:r>
              <a:rPr dirty="0" spc="114">
                <a:solidFill>
                  <a:srgbClr val="000000"/>
                </a:solidFill>
              </a:rPr>
              <a:t>n</a:t>
            </a:r>
            <a:r>
              <a:rPr dirty="0" spc="-20">
                <a:solidFill>
                  <a:srgbClr val="000000"/>
                </a:solidFill>
              </a:rPr>
              <a:t>t</a:t>
            </a:r>
            <a:r>
              <a:rPr dirty="0" spc="20">
                <a:solidFill>
                  <a:srgbClr val="000000"/>
                </a:solidFill>
              </a:rPr>
              <a:t>e</a:t>
            </a:r>
            <a:r>
              <a:rPr dirty="0" spc="-200">
                <a:solidFill>
                  <a:srgbClr val="000000"/>
                </a:solidFill>
              </a:rPr>
              <a:t>r</a:t>
            </a:r>
            <a:r>
              <a:rPr dirty="0" spc="-35">
                <a:solidFill>
                  <a:srgbClr val="000000"/>
                </a:solidFill>
              </a:rPr>
              <a:t>a</a:t>
            </a:r>
            <a:r>
              <a:rPr dirty="0" spc="130">
                <a:solidFill>
                  <a:srgbClr val="000000"/>
                </a:solidFill>
              </a:rPr>
              <a:t>c</a:t>
            </a:r>
            <a:r>
              <a:rPr dirty="0" spc="30">
                <a:solidFill>
                  <a:srgbClr val="000000"/>
                </a:solidFill>
              </a:rPr>
              <a:t>t</a:t>
            </a:r>
            <a:r>
              <a:rPr dirty="0" spc="-20">
                <a:solidFill>
                  <a:srgbClr val="000000"/>
                </a:solidFill>
              </a:rPr>
              <a:t>i</a:t>
            </a:r>
            <a:r>
              <a:rPr dirty="0" spc="50">
                <a:solidFill>
                  <a:srgbClr val="000000"/>
                </a:solidFill>
              </a:rPr>
              <a:t>o</a:t>
            </a:r>
            <a:r>
              <a:rPr dirty="0" spc="114">
                <a:solidFill>
                  <a:srgbClr val="000000"/>
                </a:solidFill>
              </a:rPr>
              <a:t>n</a:t>
            </a:r>
            <a:r>
              <a:rPr dirty="0" spc="-409"/>
              <a:t>,  </a:t>
            </a:r>
            <a:r>
              <a:rPr dirty="0" spc="145"/>
              <a:t>b</a:t>
            </a:r>
            <a:r>
              <a:rPr dirty="0" spc="105"/>
              <a:t>u</a:t>
            </a:r>
            <a:r>
              <a:rPr dirty="0" spc="-95"/>
              <a:t>s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20"/>
              <a:t>e</a:t>
            </a:r>
            <a:r>
              <a:rPr dirty="0" spc="-95"/>
              <a:t>ss</a:t>
            </a:r>
            <a:r>
              <a:rPr dirty="0" spc="20"/>
              <a:t>e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110"/>
              <a:t>c</a:t>
            </a:r>
            <a:r>
              <a:rPr dirty="0" spc="-35"/>
              <a:t>a</a:t>
            </a:r>
            <a:r>
              <a:rPr dirty="0" spc="120"/>
              <a:t>n</a:t>
            </a:r>
            <a:r>
              <a:rPr dirty="0" spc="-250"/>
              <a:t> </a:t>
            </a:r>
            <a:r>
              <a:rPr dirty="0" spc="20"/>
              <a:t>e</a:t>
            </a:r>
            <a:r>
              <a:rPr dirty="0" spc="114"/>
              <a:t>nh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85"/>
              <a:t>c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30"/>
              <a:t>t</a:t>
            </a:r>
            <a:r>
              <a:rPr dirty="0" spc="114"/>
              <a:t>h</a:t>
            </a:r>
            <a:r>
              <a:rPr dirty="0" spc="20"/>
              <a:t>e</a:t>
            </a:r>
            <a:r>
              <a:rPr dirty="0" spc="-20"/>
              <a:t>i</a:t>
            </a:r>
            <a:r>
              <a:rPr dirty="0" spc="-70"/>
              <a:t>r</a:t>
            </a:r>
            <a:r>
              <a:rPr dirty="0" spc="-250"/>
              <a:t> </a:t>
            </a:r>
            <a:r>
              <a:rPr dirty="0" spc="145"/>
              <a:t>b</a:t>
            </a:r>
            <a:r>
              <a:rPr dirty="0" spc="-200"/>
              <a:t>r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105"/>
              <a:t>d  </a:t>
            </a:r>
            <a:r>
              <a:rPr dirty="0" spc="-25"/>
              <a:t>presence,</a:t>
            </a:r>
            <a:r>
              <a:rPr dirty="0" spc="-245"/>
              <a:t> </a:t>
            </a:r>
            <a:r>
              <a:rPr dirty="0" spc="35"/>
              <a:t>gather</a:t>
            </a:r>
            <a:r>
              <a:rPr dirty="0" spc="-245"/>
              <a:t> </a:t>
            </a:r>
            <a:r>
              <a:rPr dirty="0" spc="40"/>
              <a:t>customer</a:t>
            </a:r>
            <a:r>
              <a:rPr dirty="0" spc="-245"/>
              <a:t> </a:t>
            </a:r>
            <a:r>
              <a:rPr dirty="0" spc="-5"/>
              <a:t>feedback,</a:t>
            </a:r>
            <a:r>
              <a:rPr dirty="0" spc="-245"/>
              <a:t> </a:t>
            </a:r>
            <a:r>
              <a:rPr dirty="0" spc="80"/>
              <a:t>and </a:t>
            </a:r>
            <a:r>
              <a:rPr dirty="0" spc="-955"/>
              <a:t> </a:t>
            </a:r>
            <a:r>
              <a:rPr dirty="0" spc="-25"/>
              <a:t>drive </a:t>
            </a:r>
            <a:r>
              <a:rPr dirty="0" spc="-30">
                <a:solidFill>
                  <a:srgbClr val="000000"/>
                </a:solidFill>
              </a:rPr>
              <a:t>trafﬁc </a:t>
            </a:r>
            <a:r>
              <a:rPr dirty="0" spc="15"/>
              <a:t>to their </a:t>
            </a:r>
            <a:r>
              <a:rPr dirty="0" spc="-40"/>
              <a:t>websites, </a:t>
            </a:r>
            <a:r>
              <a:rPr dirty="0" spc="15"/>
              <a:t>ultimately </a:t>
            </a:r>
            <a:r>
              <a:rPr dirty="0" spc="20"/>
              <a:t> </a:t>
            </a:r>
            <a:r>
              <a:rPr dirty="0" spc="145"/>
              <a:t>b</a:t>
            </a:r>
            <a:r>
              <a:rPr dirty="0" spc="50"/>
              <a:t>oo</a:t>
            </a:r>
            <a:r>
              <a:rPr dirty="0" spc="-95"/>
              <a:t>s</a:t>
            </a:r>
            <a:r>
              <a:rPr dirty="0" spc="30"/>
              <a:t>t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170"/>
              <a:t>g</a:t>
            </a:r>
            <a:r>
              <a:rPr dirty="0" spc="-250"/>
              <a:t> </a:t>
            </a:r>
            <a:r>
              <a:rPr dirty="0" spc="-95"/>
              <a:t>s</a:t>
            </a:r>
            <a:r>
              <a:rPr dirty="0" spc="-35"/>
              <a:t>a</a:t>
            </a:r>
            <a:r>
              <a:rPr dirty="0" spc="-20"/>
              <a:t>l</a:t>
            </a:r>
            <a:r>
              <a:rPr dirty="0" spc="20"/>
              <a:t>e</a:t>
            </a:r>
            <a:r>
              <a:rPr dirty="0" spc="-95"/>
              <a:t>s</a:t>
            </a:r>
            <a:r>
              <a:rPr dirty="0" spc="-420"/>
              <a:t>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76678" y="1477124"/>
            <a:ext cx="7453630" cy="6883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50" spc="-145">
                <a:latin typeface="Georgia"/>
                <a:cs typeface="Georgia"/>
              </a:rPr>
              <a:t>Utilizin</a:t>
            </a:r>
            <a:r>
              <a:rPr dirty="0" sz="4350" spc="-170">
                <a:latin typeface="Georgia"/>
                <a:cs typeface="Georgia"/>
              </a:rPr>
              <a:t>g</a:t>
            </a:r>
            <a:r>
              <a:rPr dirty="0" sz="4350" spc="-225">
                <a:latin typeface="Georgia"/>
                <a:cs typeface="Georgia"/>
              </a:rPr>
              <a:t> </a:t>
            </a:r>
            <a:r>
              <a:rPr dirty="0" sz="4350" spc="-110">
                <a:latin typeface="Georgia"/>
                <a:cs typeface="Georgia"/>
              </a:rPr>
              <a:t>Socia</a:t>
            </a:r>
            <a:r>
              <a:rPr dirty="0" sz="4350" spc="-65">
                <a:latin typeface="Georgia"/>
                <a:cs typeface="Georgia"/>
              </a:rPr>
              <a:t>l</a:t>
            </a:r>
            <a:r>
              <a:rPr dirty="0" sz="4350" spc="-229">
                <a:latin typeface="Georgia"/>
                <a:cs typeface="Georgia"/>
              </a:rPr>
              <a:t> </a:t>
            </a:r>
            <a:r>
              <a:rPr dirty="0" sz="4350" spc="-220">
                <a:latin typeface="Georgia"/>
                <a:cs typeface="Georgia"/>
              </a:rPr>
              <a:t>Medi</a:t>
            </a:r>
            <a:r>
              <a:rPr dirty="0" sz="4350" spc="-190">
                <a:latin typeface="Georgia"/>
                <a:cs typeface="Georgia"/>
              </a:rPr>
              <a:t>a</a:t>
            </a:r>
            <a:r>
              <a:rPr dirty="0" sz="4350" spc="-225">
                <a:latin typeface="Georgia"/>
                <a:cs typeface="Georgia"/>
              </a:rPr>
              <a:t> </a:t>
            </a:r>
            <a:r>
              <a:rPr dirty="0" sz="4350" spc="-130">
                <a:latin typeface="Georgia"/>
                <a:cs typeface="Georgia"/>
              </a:rPr>
              <a:t>Effectively</a:t>
            </a:r>
            <a:endParaRPr sz="43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17949" y="3503231"/>
            <a:ext cx="2413876" cy="343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52637" y="6055931"/>
            <a:ext cx="1129626" cy="27588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5977890" marR="5080">
              <a:lnSpc>
                <a:spcPct val="101499"/>
              </a:lnSpc>
              <a:spcBef>
                <a:spcPts val="55"/>
              </a:spcBef>
            </a:pPr>
            <a:r>
              <a:rPr dirty="0" spc="-335"/>
              <a:t>I</a:t>
            </a:r>
            <a:r>
              <a:rPr dirty="0" spc="114"/>
              <a:t>n</a:t>
            </a:r>
            <a:r>
              <a:rPr dirty="0" spc="85"/>
              <a:t>c</a:t>
            </a:r>
            <a:r>
              <a:rPr dirty="0" spc="50"/>
              <a:t>o</a:t>
            </a:r>
            <a:r>
              <a:rPr dirty="0" spc="-95"/>
              <a:t>r</a:t>
            </a:r>
            <a:r>
              <a:rPr dirty="0" spc="145"/>
              <a:t>p</a:t>
            </a:r>
            <a:r>
              <a:rPr dirty="0" spc="50"/>
              <a:t>o</a:t>
            </a:r>
            <a:r>
              <a:rPr dirty="0" spc="-200"/>
              <a:t>r</a:t>
            </a:r>
            <a:r>
              <a:rPr dirty="0" spc="-35"/>
              <a:t>a</a:t>
            </a:r>
            <a:r>
              <a:rPr dirty="0" spc="30"/>
              <a:t>t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170"/>
              <a:t>g</a:t>
            </a:r>
            <a:r>
              <a:rPr dirty="0" spc="-245"/>
              <a:t> </a:t>
            </a:r>
            <a:r>
              <a:rPr dirty="0" spc="145">
                <a:solidFill>
                  <a:srgbClr val="000000"/>
                </a:solidFill>
              </a:rPr>
              <a:t>d</a:t>
            </a:r>
            <a:r>
              <a:rPr dirty="0" spc="-35">
                <a:solidFill>
                  <a:srgbClr val="000000"/>
                </a:solidFill>
              </a:rPr>
              <a:t>a</a:t>
            </a:r>
            <a:r>
              <a:rPr dirty="0" spc="30">
                <a:solidFill>
                  <a:srgbClr val="000000"/>
                </a:solidFill>
              </a:rPr>
              <a:t>t</a:t>
            </a:r>
            <a:r>
              <a:rPr dirty="0" spc="-30">
                <a:solidFill>
                  <a:srgbClr val="000000"/>
                </a:solidFill>
              </a:rPr>
              <a:t>a</a:t>
            </a:r>
            <a:r>
              <a:rPr dirty="0" spc="-250">
                <a:solidFill>
                  <a:srgbClr val="000000"/>
                </a:solidFill>
              </a:rPr>
              <a:t> </a:t>
            </a:r>
            <a:r>
              <a:rPr dirty="0" spc="-35">
                <a:solidFill>
                  <a:srgbClr val="000000"/>
                </a:solidFill>
              </a:rPr>
              <a:t>a</a:t>
            </a:r>
            <a:r>
              <a:rPr dirty="0" spc="114">
                <a:solidFill>
                  <a:srgbClr val="000000"/>
                </a:solidFill>
              </a:rPr>
              <a:t>n</a:t>
            </a:r>
            <a:r>
              <a:rPr dirty="0" spc="-35">
                <a:solidFill>
                  <a:srgbClr val="000000"/>
                </a:solidFill>
              </a:rPr>
              <a:t>a</a:t>
            </a:r>
            <a:r>
              <a:rPr dirty="0" spc="-20">
                <a:solidFill>
                  <a:srgbClr val="000000"/>
                </a:solidFill>
              </a:rPr>
              <a:t>l</a:t>
            </a:r>
            <a:r>
              <a:rPr dirty="0" spc="-95">
                <a:solidFill>
                  <a:srgbClr val="000000"/>
                </a:solidFill>
              </a:rPr>
              <a:t>y</a:t>
            </a:r>
            <a:r>
              <a:rPr dirty="0" spc="30">
                <a:solidFill>
                  <a:srgbClr val="000000"/>
                </a:solidFill>
              </a:rPr>
              <a:t>t</a:t>
            </a:r>
            <a:r>
              <a:rPr dirty="0" spc="-20">
                <a:solidFill>
                  <a:srgbClr val="000000"/>
                </a:solidFill>
              </a:rPr>
              <a:t>i</a:t>
            </a:r>
            <a:r>
              <a:rPr dirty="0" spc="110">
                <a:solidFill>
                  <a:srgbClr val="000000"/>
                </a:solidFill>
              </a:rPr>
              <a:t>c</a:t>
            </a:r>
            <a:r>
              <a:rPr dirty="0" spc="-90">
                <a:solidFill>
                  <a:srgbClr val="000000"/>
                </a:solidFill>
              </a:rPr>
              <a:t>s</a:t>
            </a:r>
            <a:r>
              <a:rPr dirty="0" spc="-245">
                <a:solidFill>
                  <a:srgbClr val="000000"/>
                </a:solidFill>
              </a:rPr>
              <a:t> 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-20"/>
              <a:t>t</a:t>
            </a:r>
            <a:r>
              <a:rPr dirty="0" spc="40"/>
              <a:t>o  </a:t>
            </a:r>
            <a:r>
              <a:rPr dirty="0" spc="45"/>
              <a:t>marketing </a:t>
            </a:r>
            <a:r>
              <a:rPr dirty="0" spc="-25"/>
              <a:t>strategies </a:t>
            </a:r>
            <a:r>
              <a:rPr dirty="0" spc="20"/>
              <a:t>enables </a:t>
            </a:r>
            <a:r>
              <a:rPr dirty="0"/>
              <a:t>businesses </a:t>
            </a:r>
            <a:r>
              <a:rPr dirty="0" spc="5"/>
              <a:t> </a:t>
            </a:r>
            <a:r>
              <a:rPr dirty="0" spc="15"/>
              <a:t>to</a:t>
            </a:r>
            <a:r>
              <a:rPr dirty="0" spc="-250"/>
              <a:t> </a:t>
            </a:r>
            <a:r>
              <a:rPr dirty="0" spc="50"/>
              <a:t>make</a:t>
            </a:r>
            <a:r>
              <a:rPr dirty="0" spc="-250"/>
              <a:t> </a:t>
            </a:r>
            <a:r>
              <a:rPr dirty="0" spc="50"/>
              <a:t>informed</a:t>
            </a:r>
            <a:r>
              <a:rPr dirty="0" spc="-250"/>
              <a:t> </a:t>
            </a:r>
            <a:r>
              <a:rPr dirty="0" spc="-25"/>
              <a:t>decisions.</a:t>
            </a:r>
            <a:r>
              <a:rPr dirty="0" spc="-245"/>
              <a:t> </a:t>
            </a:r>
            <a:r>
              <a:rPr dirty="0" spc="25"/>
              <a:t>By</a:t>
            </a:r>
            <a:r>
              <a:rPr dirty="0" spc="-250"/>
              <a:t> </a:t>
            </a:r>
            <a:r>
              <a:rPr dirty="0" spc="10"/>
              <a:t>analyzing </a:t>
            </a:r>
            <a:r>
              <a:rPr dirty="0" spc="-950"/>
              <a:t> </a:t>
            </a:r>
            <a:r>
              <a:rPr dirty="0" spc="40"/>
              <a:t>customer </a:t>
            </a:r>
            <a:r>
              <a:rPr dirty="0" spc="-60"/>
              <a:t>data, </a:t>
            </a:r>
            <a:r>
              <a:rPr dirty="0" spc="85"/>
              <a:t>campaign </a:t>
            </a:r>
            <a:r>
              <a:rPr dirty="0"/>
              <a:t>performance, </a:t>
            </a:r>
            <a:r>
              <a:rPr dirty="0" spc="5"/>
              <a:t> 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150"/>
              <a:t>d</a:t>
            </a:r>
            <a:r>
              <a:rPr dirty="0" spc="-250"/>
              <a:t> </a:t>
            </a:r>
            <a:r>
              <a:rPr dirty="0" spc="240"/>
              <a:t>m</a:t>
            </a:r>
            <a:r>
              <a:rPr dirty="0" spc="-35"/>
              <a:t>a</a:t>
            </a:r>
            <a:r>
              <a:rPr dirty="0" spc="-95"/>
              <a:t>r</a:t>
            </a:r>
            <a:r>
              <a:rPr dirty="0" spc="-35"/>
              <a:t>k</a:t>
            </a:r>
            <a:r>
              <a:rPr dirty="0" spc="20"/>
              <a:t>e</a:t>
            </a:r>
            <a:r>
              <a:rPr dirty="0" spc="35"/>
              <a:t>t</a:t>
            </a:r>
            <a:r>
              <a:rPr dirty="0" spc="-250"/>
              <a:t> </a:t>
            </a:r>
            <a:r>
              <a:rPr dirty="0" spc="30"/>
              <a:t>t</a:t>
            </a:r>
            <a:r>
              <a:rPr dirty="0" spc="-110"/>
              <a:t>r</a:t>
            </a:r>
            <a:r>
              <a:rPr dirty="0" spc="20"/>
              <a:t>e</a:t>
            </a:r>
            <a:r>
              <a:rPr dirty="0" spc="114"/>
              <a:t>n</a:t>
            </a:r>
            <a:r>
              <a:rPr dirty="0" spc="145"/>
              <a:t>d</a:t>
            </a:r>
            <a:r>
              <a:rPr dirty="0" spc="-95"/>
              <a:t>s</a:t>
            </a:r>
            <a:r>
              <a:rPr dirty="0" spc="-420"/>
              <a:t>,</a:t>
            </a:r>
            <a:r>
              <a:rPr dirty="0" spc="-250"/>
              <a:t> </a:t>
            </a:r>
            <a:r>
              <a:rPr dirty="0" spc="90"/>
              <a:t>c</a:t>
            </a:r>
            <a:r>
              <a:rPr dirty="0" spc="50"/>
              <a:t>o</a:t>
            </a:r>
            <a:r>
              <a:rPr dirty="0" spc="240"/>
              <a:t>m</a:t>
            </a:r>
            <a:r>
              <a:rPr dirty="0" spc="140"/>
              <a:t>p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-20"/>
              <a:t>i</a:t>
            </a:r>
            <a:r>
              <a:rPr dirty="0" spc="20"/>
              <a:t>e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110"/>
              <a:t>c</a:t>
            </a:r>
            <a:r>
              <a:rPr dirty="0" spc="-35"/>
              <a:t>a</a:t>
            </a:r>
            <a:r>
              <a:rPr dirty="0" spc="85"/>
              <a:t>n  </a:t>
            </a:r>
            <a:r>
              <a:rPr dirty="0" spc="50"/>
              <a:t>o</a:t>
            </a:r>
            <a:r>
              <a:rPr dirty="0" spc="145"/>
              <a:t>p</a:t>
            </a:r>
            <a:r>
              <a:rPr dirty="0" spc="30"/>
              <a:t>t</a:t>
            </a:r>
            <a:r>
              <a:rPr dirty="0" spc="-20"/>
              <a:t>i</a:t>
            </a:r>
            <a:r>
              <a:rPr dirty="0" spc="240"/>
              <a:t>m</a:t>
            </a:r>
            <a:r>
              <a:rPr dirty="0" spc="-20"/>
              <a:t>i</a:t>
            </a:r>
            <a:r>
              <a:rPr dirty="0" spc="-65"/>
              <a:t>z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30"/>
              <a:t>t</a:t>
            </a:r>
            <a:r>
              <a:rPr dirty="0" spc="114"/>
              <a:t>h</a:t>
            </a:r>
            <a:r>
              <a:rPr dirty="0" spc="20"/>
              <a:t>e</a:t>
            </a:r>
            <a:r>
              <a:rPr dirty="0" spc="-20"/>
              <a:t>i</a:t>
            </a:r>
            <a:r>
              <a:rPr dirty="0" spc="-70"/>
              <a:t>r</a:t>
            </a:r>
            <a:r>
              <a:rPr dirty="0" spc="-250"/>
              <a:t> </a:t>
            </a:r>
            <a:r>
              <a:rPr dirty="0" spc="240"/>
              <a:t>m</a:t>
            </a:r>
            <a:r>
              <a:rPr dirty="0" spc="-35"/>
              <a:t>a</a:t>
            </a:r>
            <a:r>
              <a:rPr dirty="0" spc="-95"/>
              <a:t>r</a:t>
            </a:r>
            <a:r>
              <a:rPr dirty="0" spc="-35"/>
              <a:t>k</a:t>
            </a:r>
            <a:r>
              <a:rPr dirty="0" spc="20"/>
              <a:t>e</a:t>
            </a:r>
            <a:r>
              <a:rPr dirty="0" spc="30"/>
              <a:t>t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170"/>
              <a:t>g</a:t>
            </a:r>
            <a:r>
              <a:rPr dirty="0" spc="-250"/>
              <a:t> </a:t>
            </a:r>
            <a:r>
              <a:rPr dirty="0" spc="20"/>
              <a:t>e</a:t>
            </a:r>
            <a:r>
              <a:rPr dirty="0" spc="-30"/>
              <a:t>f</a:t>
            </a:r>
            <a:r>
              <a:rPr dirty="0" spc="-60"/>
              <a:t>f</a:t>
            </a:r>
            <a:r>
              <a:rPr dirty="0" spc="50"/>
              <a:t>o</a:t>
            </a:r>
            <a:r>
              <a:rPr dirty="0" spc="-30"/>
              <a:t>r</a:t>
            </a:r>
            <a:r>
              <a:rPr dirty="0" spc="30"/>
              <a:t>t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-60"/>
              <a:t>f</a:t>
            </a:r>
            <a:r>
              <a:rPr dirty="0" spc="50"/>
              <a:t>o</a:t>
            </a:r>
            <a:r>
              <a:rPr dirty="0" spc="-70"/>
              <a:t>r</a:t>
            </a:r>
            <a:r>
              <a:rPr dirty="0" spc="-250"/>
              <a:t> </a:t>
            </a:r>
            <a:r>
              <a:rPr dirty="0" spc="145"/>
              <a:t>b</a:t>
            </a:r>
            <a:r>
              <a:rPr dirty="0" spc="20"/>
              <a:t>e</a:t>
            </a:r>
            <a:r>
              <a:rPr dirty="0" spc="-5"/>
              <a:t>t</a:t>
            </a:r>
            <a:r>
              <a:rPr dirty="0" spc="-20"/>
              <a:t>t</a:t>
            </a:r>
            <a:r>
              <a:rPr dirty="0" spc="20"/>
              <a:t>e</a:t>
            </a:r>
            <a:r>
              <a:rPr dirty="0" spc="-65"/>
              <a:t>r  </a:t>
            </a:r>
            <a:r>
              <a:rPr dirty="0" spc="-25">
                <a:solidFill>
                  <a:srgbClr val="000000"/>
                </a:solidFill>
              </a:rPr>
              <a:t>results</a:t>
            </a:r>
            <a:r>
              <a:rPr dirty="0" spc="-245">
                <a:solidFill>
                  <a:srgbClr val="000000"/>
                </a:solidFill>
              </a:rPr>
              <a:t> </a:t>
            </a:r>
            <a:r>
              <a:rPr dirty="0" spc="80"/>
              <a:t>and</a:t>
            </a:r>
            <a:r>
              <a:rPr dirty="0" spc="-250"/>
              <a:t> </a:t>
            </a:r>
            <a:r>
              <a:rPr dirty="0" spc="10"/>
              <a:t>return</a:t>
            </a:r>
            <a:r>
              <a:rPr dirty="0" spc="-250"/>
              <a:t> </a:t>
            </a:r>
            <a:r>
              <a:rPr dirty="0" spc="85"/>
              <a:t>on</a:t>
            </a:r>
            <a:r>
              <a:rPr dirty="0" spc="-250"/>
              <a:t> </a:t>
            </a:r>
            <a:r>
              <a:rPr dirty="0" spc="-15"/>
              <a:t>investment.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75623" y="1467599"/>
            <a:ext cx="7492365" cy="7683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850" spc="-190">
                <a:latin typeface="Georgia"/>
                <a:cs typeface="Georgia"/>
              </a:rPr>
              <a:t>Data-Drive</a:t>
            </a:r>
            <a:r>
              <a:rPr dirty="0" sz="4850" spc="-220">
                <a:latin typeface="Georgia"/>
                <a:cs typeface="Georgia"/>
              </a:rPr>
              <a:t>n</a:t>
            </a:r>
            <a:r>
              <a:rPr dirty="0" sz="4850" spc="-245">
                <a:latin typeface="Georgia"/>
                <a:cs typeface="Georgia"/>
              </a:rPr>
              <a:t> </a:t>
            </a:r>
            <a:r>
              <a:rPr dirty="0" sz="4850" spc="-155">
                <a:latin typeface="Georgia"/>
                <a:cs typeface="Georgia"/>
              </a:rPr>
              <a:t>Decisio</a:t>
            </a:r>
            <a:r>
              <a:rPr dirty="0" sz="4850" spc="-190">
                <a:latin typeface="Georgia"/>
                <a:cs typeface="Georgia"/>
              </a:rPr>
              <a:t>n</a:t>
            </a:r>
            <a:r>
              <a:rPr dirty="0" sz="4850" spc="-245">
                <a:latin typeface="Georgia"/>
                <a:cs typeface="Georgia"/>
              </a:rPr>
              <a:t> </a:t>
            </a:r>
            <a:r>
              <a:rPr dirty="0" sz="4850" spc="-229">
                <a:latin typeface="Georgia"/>
                <a:cs typeface="Georgia"/>
              </a:rPr>
              <a:t>Making</a:t>
            </a:r>
            <a:endParaRPr sz="48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2024-09-06T12:06:47Z</dcterms:created>
  <dcterms:modified xsi:type="dcterms:W3CDTF">2024-09-06T12:06:47Z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2024-09-06T00:00:00Z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2024-09-06T00:00:00Z</vt:filetime>
  </property>
</Properties>
</file>