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E072-ED98-4713-A0FC-F83A95CAD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729BD-E361-472C-947C-D7CDF64C7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75B82-F0CC-412A-AD52-327DF3FD2BF8}"/>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5" name="Footer Placeholder 4">
            <a:extLst>
              <a:ext uri="{FF2B5EF4-FFF2-40B4-BE49-F238E27FC236}">
                <a16:creationId xmlns:a16="http://schemas.microsoft.com/office/drawing/2014/main" id="{1E286536-B426-494C-9BE9-61BC01327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87EDF-08E9-4D41-9DD1-AE7EF7579A70}"/>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239816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0100-45A6-4341-965C-D7B48F061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C9ABE-40C2-4863-8CDE-1BB7C44CC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2E095-3A2D-4871-9D9A-E762EDB60E83}"/>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5" name="Footer Placeholder 4">
            <a:extLst>
              <a:ext uri="{FF2B5EF4-FFF2-40B4-BE49-F238E27FC236}">
                <a16:creationId xmlns:a16="http://schemas.microsoft.com/office/drawing/2014/main" id="{DE5DB036-6FE3-49A4-9C06-0244F57F4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DA08C-E6BE-494D-847F-8647B8FB1FE7}"/>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281943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1AAEE-2FBB-439D-9D78-855477942F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005E0C-E9D8-4249-9568-AB8CCDDEF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C85B5-1B77-4121-894C-EB1A1AB40701}"/>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5" name="Footer Placeholder 4">
            <a:extLst>
              <a:ext uri="{FF2B5EF4-FFF2-40B4-BE49-F238E27FC236}">
                <a16:creationId xmlns:a16="http://schemas.microsoft.com/office/drawing/2014/main" id="{E5727B5E-9D44-4D07-AEA7-30A155700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DB456-4E7B-424D-98FA-81A1F185CC57}"/>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390855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ECEA-E591-420A-84FF-D9178E0ED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05902-A128-4EC5-B3C3-BCA8C79B8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9ADC4C-61BB-4363-A583-668568C77FBD}"/>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5" name="Footer Placeholder 4">
            <a:extLst>
              <a:ext uri="{FF2B5EF4-FFF2-40B4-BE49-F238E27FC236}">
                <a16:creationId xmlns:a16="http://schemas.microsoft.com/office/drawing/2014/main" id="{73BCD5E5-C182-46ED-9DCD-B3E99DF11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49D69-9EFA-47F8-91C9-DA6455C046B4}"/>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165387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7894-AEDD-4BEE-BA86-AA6119837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4229AD-18A5-4BD2-99AE-4547B76DC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A647-36C4-4982-A6E7-2ECF73ECC502}"/>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5" name="Footer Placeholder 4">
            <a:extLst>
              <a:ext uri="{FF2B5EF4-FFF2-40B4-BE49-F238E27FC236}">
                <a16:creationId xmlns:a16="http://schemas.microsoft.com/office/drawing/2014/main" id="{F26C9079-CB70-4334-8EC1-9FAB45FC3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BCD89-9811-4CE3-BDD1-42C8B1640ADB}"/>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28329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83F2-905E-4CF2-B5A7-1D526F4246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CC35E-3EF5-4B9D-9881-5A1156B76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A79A8-C25F-498E-B97E-7A738AE8EA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CCBDBC-5C1E-4360-9029-763D63E856CE}"/>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6" name="Footer Placeholder 5">
            <a:extLst>
              <a:ext uri="{FF2B5EF4-FFF2-40B4-BE49-F238E27FC236}">
                <a16:creationId xmlns:a16="http://schemas.microsoft.com/office/drawing/2014/main" id="{B6086487-78CB-4F2C-88FE-A0A6F37A4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3E3645-CAD8-4AE0-8924-B6844457D967}"/>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100759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A871-129E-4958-BAAC-7254128AEE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E50D7F-BEA3-4D98-95E2-691797F7C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5F45F-F3BF-4F9C-848F-E8FA22924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21589D-6F68-451F-ADF8-C5697F5C4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AF43F-4B46-45A5-B39A-354640D52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4DE6C4-A921-462E-B175-2CAEC8724594}"/>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8" name="Footer Placeholder 7">
            <a:extLst>
              <a:ext uri="{FF2B5EF4-FFF2-40B4-BE49-F238E27FC236}">
                <a16:creationId xmlns:a16="http://schemas.microsoft.com/office/drawing/2014/main" id="{A861D5EC-4B68-471A-83C1-B346EE2EF8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11FDB7-78D5-4248-AC1E-93C98ECC3DA1}"/>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291798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2165-B2F8-452A-A9EE-10F31DD747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80777D-0E57-4C5A-81AC-55A36A1C68FA}"/>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4" name="Footer Placeholder 3">
            <a:extLst>
              <a:ext uri="{FF2B5EF4-FFF2-40B4-BE49-F238E27FC236}">
                <a16:creationId xmlns:a16="http://schemas.microsoft.com/office/drawing/2014/main" id="{E135E61E-9A4D-4B0E-B14D-5E241AC0A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1AEB19-FA97-4481-8EA4-C33816DF30E9}"/>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405258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B0A22-475A-4259-8C97-D54F771223D4}"/>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3" name="Footer Placeholder 2">
            <a:extLst>
              <a:ext uri="{FF2B5EF4-FFF2-40B4-BE49-F238E27FC236}">
                <a16:creationId xmlns:a16="http://schemas.microsoft.com/office/drawing/2014/main" id="{B294DAE2-D2EA-4ED9-96D6-9177100BE1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B5DC1C-EF85-4B61-88FC-46C844FCA291}"/>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416646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CC3C-9B94-4CA0-86AC-B1FFED453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B7C734-21D1-43B8-8181-01A81D303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0D2D2-88FB-4D6B-AB17-03DD17C05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C0003-25A8-450E-BA1E-A21F5190D6DA}"/>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6" name="Footer Placeholder 5">
            <a:extLst>
              <a:ext uri="{FF2B5EF4-FFF2-40B4-BE49-F238E27FC236}">
                <a16:creationId xmlns:a16="http://schemas.microsoft.com/office/drawing/2014/main" id="{4A24F619-63FC-44F1-91BD-318995871A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B5498E-950D-4883-9594-D05A78ECA31E}"/>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347980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5B17-E27C-4269-8C3B-5B7B67AF4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4C3742-11D6-4DA7-9496-395972CE9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EF92D6-706F-4B84-89A1-C9A0D85C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1409F-3286-4C26-9BCA-FB0F2B1BE059}"/>
              </a:ext>
            </a:extLst>
          </p:cNvPr>
          <p:cNvSpPr>
            <a:spLocks noGrp="1"/>
          </p:cNvSpPr>
          <p:nvPr>
            <p:ph type="dt" sz="half" idx="10"/>
          </p:nvPr>
        </p:nvSpPr>
        <p:spPr/>
        <p:txBody>
          <a:bodyPr/>
          <a:lstStyle/>
          <a:p>
            <a:fld id="{2B806351-EBBD-4035-9AFD-D3FBC4AD5B74}" type="datetimeFigureOut">
              <a:rPr lang="en-IN" smtClean="0"/>
              <a:t>12-05-2019</a:t>
            </a:fld>
            <a:endParaRPr lang="en-IN"/>
          </a:p>
        </p:txBody>
      </p:sp>
      <p:sp>
        <p:nvSpPr>
          <p:cNvPr id="6" name="Footer Placeholder 5">
            <a:extLst>
              <a:ext uri="{FF2B5EF4-FFF2-40B4-BE49-F238E27FC236}">
                <a16:creationId xmlns:a16="http://schemas.microsoft.com/office/drawing/2014/main" id="{77E18B23-71D8-4D44-91A6-3306F5886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B4111-CAA8-4183-99AC-36BF7F6D7BF4}"/>
              </a:ext>
            </a:extLst>
          </p:cNvPr>
          <p:cNvSpPr>
            <a:spLocks noGrp="1"/>
          </p:cNvSpPr>
          <p:nvPr>
            <p:ph type="sldNum" sz="quarter" idx="12"/>
          </p:nvPr>
        </p:nvSpPr>
        <p:spPr/>
        <p:txBody>
          <a:bodyPr/>
          <a:lstStyle/>
          <a:p>
            <a:fld id="{23FF4ADB-3493-465C-BE4E-4EC1D60260C3}" type="slidenum">
              <a:rPr lang="en-IN" smtClean="0"/>
              <a:t>‹#›</a:t>
            </a:fld>
            <a:endParaRPr lang="en-IN"/>
          </a:p>
        </p:txBody>
      </p:sp>
    </p:spTree>
    <p:extLst>
      <p:ext uri="{BB962C8B-B14F-4D97-AF65-F5344CB8AC3E}">
        <p14:creationId xmlns:p14="http://schemas.microsoft.com/office/powerpoint/2010/main" val="211998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2A02B2-7EEC-471F-BD3E-A4D58AB6D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9F6C28-F18E-4A2F-86B7-2D0ED5C33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B874A-1B5C-411B-A865-F9010A0B2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06351-EBBD-4035-9AFD-D3FBC4AD5B74}" type="datetimeFigureOut">
              <a:rPr lang="en-IN" smtClean="0"/>
              <a:t>12-05-2019</a:t>
            </a:fld>
            <a:endParaRPr lang="en-IN"/>
          </a:p>
        </p:txBody>
      </p:sp>
      <p:sp>
        <p:nvSpPr>
          <p:cNvPr id="5" name="Footer Placeholder 4">
            <a:extLst>
              <a:ext uri="{FF2B5EF4-FFF2-40B4-BE49-F238E27FC236}">
                <a16:creationId xmlns:a16="http://schemas.microsoft.com/office/drawing/2014/main" id="{C7676877-8B3A-4010-990D-4EF68A589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9979A9-BDA4-44CE-B240-4319D160C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F4ADB-3493-465C-BE4E-4EC1D60260C3}" type="slidenum">
              <a:rPr lang="en-IN" smtClean="0"/>
              <a:t>‹#›</a:t>
            </a:fld>
            <a:endParaRPr lang="en-IN"/>
          </a:p>
        </p:txBody>
      </p:sp>
    </p:spTree>
    <p:extLst>
      <p:ext uri="{BB962C8B-B14F-4D97-AF65-F5344CB8AC3E}">
        <p14:creationId xmlns:p14="http://schemas.microsoft.com/office/powerpoint/2010/main" val="252481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43298B-C03D-4C69-B38C-483A6EEAC35D}"/>
              </a:ext>
            </a:extLst>
          </p:cNvPr>
          <p:cNvSpPr/>
          <p:nvPr/>
        </p:nvSpPr>
        <p:spPr>
          <a:xfrm>
            <a:off x="749289" y="1242696"/>
            <a:ext cx="10842134"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PREDICTING THE SALES PRICE BASED </a:t>
            </a:r>
          </a:p>
          <a:p>
            <a:pPr algn="ctr"/>
            <a:r>
              <a:rPr lang="en-US" sz="5400" b="1" cap="none" spc="0" dirty="0">
                <a:ln/>
                <a:solidFill>
                  <a:schemeClr val="accent3"/>
                </a:solidFill>
                <a:effectLst/>
              </a:rPr>
              <a:t>ON BOSTON HOUSING DATA</a:t>
            </a:r>
            <a:endParaRPr lang="en-IN" sz="5400" b="1" cap="none" spc="0" dirty="0">
              <a:ln/>
              <a:solidFill>
                <a:schemeClr val="accent3"/>
              </a:solidFill>
              <a:effectLst/>
            </a:endParaRPr>
          </a:p>
        </p:txBody>
      </p:sp>
      <p:sp>
        <p:nvSpPr>
          <p:cNvPr id="7" name="Rectangle 6">
            <a:extLst>
              <a:ext uri="{FF2B5EF4-FFF2-40B4-BE49-F238E27FC236}">
                <a16:creationId xmlns:a16="http://schemas.microsoft.com/office/drawing/2014/main" id="{2452FBB4-A82B-457F-BD17-BC3BA3D98C89}"/>
              </a:ext>
            </a:extLst>
          </p:cNvPr>
          <p:cNvSpPr/>
          <p:nvPr/>
        </p:nvSpPr>
        <p:spPr>
          <a:xfrm>
            <a:off x="3948996" y="4323487"/>
            <a:ext cx="4065407" cy="95410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cap="none" spc="0" dirty="0">
                <a:ln/>
                <a:solidFill>
                  <a:schemeClr val="accent3"/>
                </a:solidFill>
                <a:effectLst/>
              </a:rPr>
              <a:t>By </a:t>
            </a:r>
          </a:p>
          <a:p>
            <a:pPr algn="ctr"/>
            <a:r>
              <a:rPr lang="en-IN" sz="2800" b="1" cap="none" spc="0" dirty="0" err="1">
                <a:ln/>
                <a:solidFill>
                  <a:schemeClr val="accent3"/>
                </a:solidFill>
                <a:effectLst/>
              </a:rPr>
              <a:t>Jayachander</a:t>
            </a:r>
            <a:r>
              <a:rPr lang="en-IN" sz="2800" b="1" cap="none" spc="0" dirty="0">
                <a:ln/>
                <a:solidFill>
                  <a:schemeClr val="accent3"/>
                </a:solidFill>
                <a:effectLst/>
              </a:rPr>
              <a:t> R </a:t>
            </a:r>
            <a:r>
              <a:rPr lang="en-IN" sz="2800" b="1" cap="none" spc="0" dirty="0" err="1">
                <a:ln/>
                <a:solidFill>
                  <a:schemeClr val="accent3"/>
                </a:solidFill>
                <a:effectLst/>
              </a:rPr>
              <a:t>Kandakatla</a:t>
            </a:r>
            <a:endParaRPr lang="en-IN" sz="2800" b="1" cap="none" spc="0" dirty="0">
              <a:ln/>
              <a:solidFill>
                <a:schemeClr val="accent3"/>
              </a:solidFill>
              <a:effectLst/>
            </a:endParaRPr>
          </a:p>
        </p:txBody>
      </p:sp>
    </p:spTree>
    <p:extLst>
      <p:ext uri="{BB962C8B-B14F-4D97-AF65-F5344CB8AC3E}">
        <p14:creationId xmlns:p14="http://schemas.microsoft.com/office/powerpoint/2010/main" val="238235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1020E-E361-4EE8-8030-3C9093F30F5A}"/>
              </a:ext>
            </a:extLst>
          </p:cNvPr>
          <p:cNvSpPr>
            <a:spLocks noGrp="1"/>
          </p:cNvSpPr>
          <p:nvPr>
            <p:ph idx="1"/>
          </p:nvPr>
        </p:nvSpPr>
        <p:spPr>
          <a:xfrm>
            <a:off x="838200" y="1104900"/>
            <a:ext cx="10515600" cy="5072063"/>
          </a:xfrm>
        </p:spPr>
        <p:txBody>
          <a:bodyPr/>
          <a:lstStyle/>
          <a:p>
            <a:pPr marL="0" indent="0">
              <a:buNone/>
            </a:pPr>
            <a:r>
              <a:rPr lang="en-US" sz="2000" dirty="0"/>
              <a:t>From Visualization I have following Conclusions:</a:t>
            </a:r>
            <a:endParaRPr lang="en-IN" sz="2000" dirty="0"/>
          </a:p>
          <a:p>
            <a:pPr lvl="0"/>
            <a:r>
              <a:rPr lang="en-US" sz="2000" dirty="0"/>
              <a:t>People are preferring 2 floor houses and has highest sale price observed ranges to 200000 followed by 2.5 floors with finished which is less than 20000.</a:t>
            </a:r>
            <a:endParaRPr lang="en-IN" sz="20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sz="2000" dirty="0"/>
              <a:t>Building Class with 60 has highest sale price ranges to almost 250000+ and other classes has not even made it to 200k club except class 120.</a:t>
            </a:r>
            <a:endParaRPr lang="en-IN" sz="2000"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868631D7-52BC-4F41-B377-FE4B26047FBB}"/>
              </a:ext>
            </a:extLst>
          </p:cNvPr>
          <p:cNvSpPr/>
          <p:nvPr/>
        </p:nvSpPr>
        <p:spPr>
          <a:xfrm>
            <a:off x="838200" y="327094"/>
            <a:ext cx="3414653"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chemeClr val="accent3"/>
                </a:solidFill>
              </a:rPr>
              <a:t>4. Visualization</a:t>
            </a:r>
            <a:endParaRPr lang="en-IN" sz="4000" b="1" dirty="0">
              <a:ln/>
              <a:solidFill>
                <a:schemeClr val="accent3"/>
              </a:solidFill>
            </a:endParaRPr>
          </a:p>
        </p:txBody>
      </p:sp>
      <p:pic>
        <p:nvPicPr>
          <p:cNvPr id="5" name="Picture 4">
            <a:extLst>
              <a:ext uri="{FF2B5EF4-FFF2-40B4-BE49-F238E27FC236}">
                <a16:creationId xmlns:a16="http://schemas.microsoft.com/office/drawing/2014/main" id="{B1FF4D95-4B8A-40CB-9D79-774CC021226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354580"/>
            <a:ext cx="3981450" cy="1884045"/>
          </a:xfrm>
          <a:prstGeom prst="rect">
            <a:avLst/>
          </a:prstGeom>
          <a:noFill/>
          <a:ln>
            <a:noFill/>
          </a:ln>
        </p:spPr>
      </p:pic>
      <p:pic>
        <p:nvPicPr>
          <p:cNvPr id="6" name="Picture 5">
            <a:extLst>
              <a:ext uri="{FF2B5EF4-FFF2-40B4-BE49-F238E27FC236}">
                <a16:creationId xmlns:a16="http://schemas.microsoft.com/office/drawing/2014/main" id="{86C01FCB-42DF-4BD7-B029-88ABFC1BA7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4654867"/>
            <a:ext cx="3667125" cy="2196465"/>
          </a:xfrm>
          <a:prstGeom prst="rect">
            <a:avLst/>
          </a:prstGeom>
          <a:noFill/>
          <a:ln>
            <a:noFill/>
          </a:ln>
        </p:spPr>
      </p:pic>
    </p:spTree>
    <p:extLst>
      <p:ext uri="{BB962C8B-B14F-4D97-AF65-F5344CB8AC3E}">
        <p14:creationId xmlns:p14="http://schemas.microsoft.com/office/powerpoint/2010/main" val="342468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00C3E-1E9A-4D7D-B99D-E1C85898BF3F}"/>
              </a:ext>
            </a:extLst>
          </p:cNvPr>
          <p:cNvSpPr>
            <a:spLocks noGrp="1"/>
          </p:cNvSpPr>
          <p:nvPr>
            <p:ph idx="1"/>
          </p:nvPr>
        </p:nvSpPr>
        <p:spPr>
          <a:xfrm>
            <a:off x="657225" y="301625"/>
            <a:ext cx="10515600" cy="4351338"/>
          </a:xfrm>
        </p:spPr>
        <p:txBody>
          <a:bodyPr/>
          <a:lstStyle/>
          <a:p>
            <a:r>
              <a:rPr lang="en-US" sz="2000" dirty="0"/>
              <a:t>People are ready to pay highest price almost 200k+ in Village Residential Zoning.</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r>
              <a:rPr lang="en-US" sz="2000" dirty="0"/>
              <a:t>As we discussed earlier sale price also increase with Overall Quality in a Ordered way. With 10 being Very Excellent and has highest sale price of 400k+ and others quality not even made it to 400k club.</a:t>
            </a:r>
            <a:endParaRPr lang="en-IN" sz="2000" dirty="0"/>
          </a:p>
          <a:p>
            <a:endParaRPr lang="en-IN" sz="2000" dirty="0"/>
          </a:p>
          <a:p>
            <a:endParaRPr lang="en-IN" dirty="0"/>
          </a:p>
        </p:txBody>
      </p:sp>
      <p:pic>
        <p:nvPicPr>
          <p:cNvPr id="4" name="Picture 3">
            <a:extLst>
              <a:ext uri="{FF2B5EF4-FFF2-40B4-BE49-F238E27FC236}">
                <a16:creationId xmlns:a16="http://schemas.microsoft.com/office/drawing/2014/main" id="{86B049A3-FD32-4CBA-8FAB-9515080364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25" y="992504"/>
            <a:ext cx="3390900" cy="1969771"/>
          </a:xfrm>
          <a:prstGeom prst="rect">
            <a:avLst/>
          </a:prstGeom>
          <a:noFill/>
          <a:ln>
            <a:noFill/>
          </a:ln>
        </p:spPr>
      </p:pic>
      <p:pic>
        <p:nvPicPr>
          <p:cNvPr id="5" name="Picture 4">
            <a:extLst>
              <a:ext uri="{FF2B5EF4-FFF2-40B4-BE49-F238E27FC236}">
                <a16:creationId xmlns:a16="http://schemas.microsoft.com/office/drawing/2014/main" id="{77FEE18D-A588-44B0-9299-DD296D326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250" y="3998595"/>
            <a:ext cx="3533775" cy="2040255"/>
          </a:xfrm>
          <a:prstGeom prst="rect">
            <a:avLst/>
          </a:prstGeom>
          <a:noFill/>
          <a:ln>
            <a:noFill/>
          </a:ln>
        </p:spPr>
      </p:pic>
    </p:spTree>
    <p:extLst>
      <p:ext uri="{BB962C8B-B14F-4D97-AF65-F5344CB8AC3E}">
        <p14:creationId xmlns:p14="http://schemas.microsoft.com/office/powerpoint/2010/main" val="20050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F79FB-D8AA-4218-AFD3-043F062A80B7}"/>
              </a:ext>
            </a:extLst>
          </p:cNvPr>
          <p:cNvSpPr>
            <a:spLocks noGrp="1"/>
          </p:cNvSpPr>
          <p:nvPr>
            <p:ph idx="1"/>
          </p:nvPr>
        </p:nvSpPr>
        <p:spPr>
          <a:xfrm>
            <a:off x="753327" y="1253331"/>
            <a:ext cx="10515600" cy="4351338"/>
          </a:xfrm>
        </p:spPr>
        <p:txBody>
          <a:bodyPr>
            <a:normAutofit/>
          </a:bodyPr>
          <a:lstStyle/>
          <a:p>
            <a:r>
              <a:rPr lang="en-US" sz="2200" dirty="0"/>
              <a:t>Datatypes of each observation must be changed to Continuous variables in order to feed to data. </a:t>
            </a:r>
          </a:p>
          <a:p>
            <a:r>
              <a:rPr lang="en-US" sz="2200" dirty="0"/>
              <a:t>It all depends of Nominal or Ordinal Data. </a:t>
            </a:r>
          </a:p>
          <a:p>
            <a:r>
              <a:rPr lang="en-US" sz="2200" dirty="0"/>
              <a:t>In summary, </a:t>
            </a:r>
            <a:r>
              <a:rPr lang="en-US" sz="2200" b="1" dirty="0"/>
              <a:t>nominal</a:t>
            </a:r>
            <a:r>
              <a:rPr lang="en-US" sz="2200" dirty="0"/>
              <a:t> variables are used to “name,” or label a series of values. </a:t>
            </a:r>
          </a:p>
          <a:p>
            <a:r>
              <a:rPr lang="en-US" sz="2200" b="1" dirty="0"/>
              <a:t>Ordinal</a:t>
            </a:r>
            <a:r>
              <a:rPr lang="en-US" sz="2200" dirty="0"/>
              <a:t> scales provide good information about the order of choices. </a:t>
            </a:r>
          </a:p>
          <a:p>
            <a:r>
              <a:rPr lang="en-US" sz="2200" dirty="0"/>
              <a:t>We can use map function to map Ordinal Values and Nominal can be converted by creating Dummies.</a:t>
            </a:r>
          </a:p>
          <a:p>
            <a:r>
              <a:rPr lang="en-US" sz="2200" dirty="0"/>
              <a:t> We use these techniques to create dummies for "</a:t>
            </a:r>
            <a:r>
              <a:rPr lang="en-US" sz="2200" dirty="0" err="1"/>
              <a:t>LotConfig</a:t>
            </a:r>
            <a:r>
              <a:rPr lang="en-US" sz="2200" dirty="0"/>
              <a:t>", "Neighborhood", "Condition1" , "Condition2", "</a:t>
            </a:r>
            <a:r>
              <a:rPr lang="en-US" sz="2200" dirty="0" err="1"/>
              <a:t>RoofMatl</a:t>
            </a:r>
            <a:r>
              <a:rPr lang="en-US" sz="2200" dirty="0"/>
              <a:t>", "Exterior1st", "Exterior2nd", "Heating", "Electrical","</a:t>
            </a:r>
            <a:r>
              <a:rPr lang="en-US" sz="2200" dirty="0" err="1"/>
              <a:t>RoofStyle</a:t>
            </a:r>
            <a:r>
              <a:rPr lang="en-US" sz="2200" dirty="0"/>
              <a:t>" ,  "</a:t>
            </a:r>
            <a:r>
              <a:rPr lang="en-US" sz="2200" dirty="0" err="1"/>
              <a:t>MasVnrType</a:t>
            </a:r>
            <a:r>
              <a:rPr lang="en-US" sz="2200" dirty="0"/>
              <a:t>", "Foundation", "</a:t>
            </a:r>
            <a:r>
              <a:rPr lang="en-US" sz="2200" dirty="0" err="1"/>
              <a:t>GarageType</a:t>
            </a:r>
            <a:r>
              <a:rPr lang="en-US" sz="2200" dirty="0"/>
              <a:t>", "</a:t>
            </a:r>
            <a:r>
              <a:rPr lang="en-US" sz="2200" dirty="0" err="1"/>
              <a:t>SaleType</a:t>
            </a:r>
            <a:r>
              <a:rPr lang="en-US" sz="2200" dirty="0"/>
              <a:t>" , "</a:t>
            </a:r>
            <a:r>
              <a:rPr lang="en-US" sz="2200" dirty="0" err="1"/>
              <a:t>SaleCondition</a:t>
            </a:r>
            <a:r>
              <a:rPr lang="en-US" sz="2200" dirty="0"/>
              <a:t>”, I used map function for other Categorical features.</a:t>
            </a:r>
            <a:endParaRPr lang="en-IN" sz="2200" dirty="0"/>
          </a:p>
          <a:p>
            <a:endParaRPr lang="en-IN" dirty="0"/>
          </a:p>
        </p:txBody>
      </p:sp>
      <p:sp>
        <p:nvSpPr>
          <p:cNvPr id="4" name="Rectangle 3">
            <a:extLst>
              <a:ext uri="{FF2B5EF4-FFF2-40B4-BE49-F238E27FC236}">
                <a16:creationId xmlns:a16="http://schemas.microsoft.com/office/drawing/2014/main" id="{A11EC7C4-DBC9-456F-A7A7-C800C884F23A}"/>
              </a:ext>
            </a:extLst>
          </p:cNvPr>
          <p:cNvSpPr/>
          <p:nvPr/>
        </p:nvSpPr>
        <p:spPr>
          <a:xfrm>
            <a:off x="753327" y="219372"/>
            <a:ext cx="706584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5. Converting Datatypes</a:t>
            </a:r>
          </a:p>
        </p:txBody>
      </p:sp>
    </p:spTree>
    <p:extLst>
      <p:ext uri="{BB962C8B-B14F-4D97-AF65-F5344CB8AC3E}">
        <p14:creationId xmlns:p14="http://schemas.microsoft.com/office/powerpoint/2010/main" val="9847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21CD2-123D-49B6-8A6A-EC17CEB2678A}"/>
              </a:ext>
            </a:extLst>
          </p:cNvPr>
          <p:cNvSpPr>
            <a:spLocks noGrp="1"/>
          </p:cNvSpPr>
          <p:nvPr>
            <p:ph idx="1"/>
          </p:nvPr>
        </p:nvSpPr>
        <p:spPr>
          <a:xfrm>
            <a:off x="838200" y="1209675"/>
            <a:ext cx="10515600" cy="4967288"/>
          </a:xfrm>
        </p:spPr>
        <p:txBody>
          <a:bodyPr/>
          <a:lstStyle/>
          <a:p>
            <a:r>
              <a:rPr lang="en-US" sz="2000" dirty="0"/>
              <a:t>After scaling the data I have applied Random Forest Regressor as this is Regression Dataset on train data by splitting the data in to train and validation. </a:t>
            </a:r>
          </a:p>
          <a:p>
            <a:r>
              <a:rPr lang="en-US" sz="2000" dirty="0"/>
              <a:t>Model accuracy is 97% on training data and almost 90% in validation data. </a:t>
            </a:r>
          </a:p>
          <a:p>
            <a:r>
              <a:rPr lang="en-US" sz="2000" dirty="0"/>
              <a:t>This is also a good prediction in terms of model consideration. </a:t>
            </a:r>
          </a:p>
          <a:p>
            <a:r>
              <a:rPr lang="en-US" sz="2000" dirty="0"/>
              <a:t>We can assume that out test results also 90% correctly predicted.</a:t>
            </a:r>
            <a:endParaRPr lang="en-IN" sz="2000" dirty="0"/>
          </a:p>
          <a:p>
            <a:pPr marL="0" indent="0">
              <a:buNone/>
            </a:pPr>
            <a:endParaRPr lang="en-IN" dirty="0"/>
          </a:p>
        </p:txBody>
      </p:sp>
      <p:sp>
        <p:nvSpPr>
          <p:cNvPr id="4" name="Rectangle 3">
            <a:extLst>
              <a:ext uri="{FF2B5EF4-FFF2-40B4-BE49-F238E27FC236}">
                <a16:creationId xmlns:a16="http://schemas.microsoft.com/office/drawing/2014/main" id="{4A4DC7D8-76C1-4688-A766-41FB1431DC0C}"/>
              </a:ext>
            </a:extLst>
          </p:cNvPr>
          <p:cNvSpPr/>
          <p:nvPr/>
        </p:nvSpPr>
        <p:spPr>
          <a:xfrm>
            <a:off x="838200" y="327094"/>
            <a:ext cx="2720425" cy="132343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chemeClr val="accent3"/>
                </a:solidFill>
              </a:rPr>
              <a:t>6.  RESULTS:</a:t>
            </a:r>
            <a:endParaRPr lang="en-IN" sz="4000" b="1" dirty="0">
              <a:ln/>
              <a:solidFill>
                <a:schemeClr val="accent3"/>
              </a:solidFill>
            </a:endParaRPr>
          </a:p>
          <a:p>
            <a:endParaRPr lang="en-IN" sz="4000" b="1" dirty="0">
              <a:ln/>
              <a:solidFill>
                <a:schemeClr val="accent3"/>
              </a:solidFill>
            </a:endParaRPr>
          </a:p>
        </p:txBody>
      </p:sp>
      <p:pic>
        <p:nvPicPr>
          <p:cNvPr id="5" name="Picture 4">
            <a:extLst>
              <a:ext uri="{FF2B5EF4-FFF2-40B4-BE49-F238E27FC236}">
                <a16:creationId xmlns:a16="http://schemas.microsoft.com/office/drawing/2014/main" id="{12D71EDA-D2C3-4676-8E56-D28CE4502FAF}"/>
              </a:ext>
            </a:extLst>
          </p:cNvPr>
          <p:cNvPicPr>
            <a:picLocks noChangeAspect="1"/>
          </p:cNvPicPr>
          <p:nvPr/>
        </p:nvPicPr>
        <p:blipFill>
          <a:blip r:embed="rId2"/>
          <a:stretch>
            <a:fillRect/>
          </a:stretch>
        </p:blipFill>
        <p:spPr>
          <a:xfrm>
            <a:off x="600075" y="3429000"/>
            <a:ext cx="8633377" cy="2837765"/>
          </a:xfrm>
          <a:prstGeom prst="rect">
            <a:avLst/>
          </a:prstGeom>
        </p:spPr>
      </p:pic>
    </p:spTree>
    <p:extLst>
      <p:ext uri="{BB962C8B-B14F-4D97-AF65-F5344CB8AC3E}">
        <p14:creationId xmlns:p14="http://schemas.microsoft.com/office/powerpoint/2010/main" val="33125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E4294-5D62-4DDD-9771-44273A34D1B7}"/>
              </a:ext>
            </a:extLst>
          </p:cNvPr>
          <p:cNvSpPr>
            <a:spLocks noGrp="1"/>
          </p:cNvSpPr>
          <p:nvPr>
            <p:ph idx="1"/>
          </p:nvPr>
        </p:nvSpPr>
        <p:spPr>
          <a:xfrm>
            <a:off x="838200" y="1743075"/>
            <a:ext cx="10515600" cy="4891088"/>
          </a:xfrm>
        </p:spPr>
        <p:txBody>
          <a:bodyPr/>
          <a:lstStyle/>
          <a:p>
            <a:r>
              <a:rPr lang="en-US" sz="2400" dirty="0"/>
              <a:t>With enough data feeding to the model the random forest regressor predicted outcomes are very good results and we can predict the house prices with more and more data and more and in other cities.</a:t>
            </a:r>
          </a:p>
          <a:p>
            <a:r>
              <a:rPr lang="en-US" sz="2400" dirty="0"/>
              <a:t>Although the predictions differ with cities and states and same with prices.</a:t>
            </a:r>
          </a:p>
          <a:p>
            <a:r>
              <a:rPr lang="en-US" sz="2400" dirty="0"/>
              <a:t> But the process of predicting the model with enough Data is a good thing.</a:t>
            </a:r>
            <a:endParaRPr lang="en-IN" sz="2400" dirty="0"/>
          </a:p>
          <a:p>
            <a:r>
              <a:rPr lang="en-US" sz="2400" dirty="0"/>
              <a:t>Although We cannot depend 100% on the model prediction because the accuracy is not 100% we can consider the predictions for any future decisions. </a:t>
            </a:r>
            <a:endParaRPr lang="en-IN" sz="2400" dirty="0"/>
          </a:p>
          <a:p>
            <a:endParaRPr lang="en-IN" dirty="0"/>
          </a:p>
        </p:txBody>
      </p:sp>
      <p:sp>
        <p:nvSpPr>
          <p:cNvPr id="4" name="Rectangle 3">
            <a:extLst>
              <a:ext uri="{FF2B5EF4-FFF2-40B4-BE49-F238E27FC236}">
                <a16:creationId xmlns:a16="http://schemas.microsoft.com/office/drawing/2014/main" id="{E7C2EE16-5E21-4585-9DE9-7D0600F3AF23}"/>
              </a:ext>
            </a:extLst>
          </p:cNvPr>
          <p:cNvSpPr/>
          <p:nvPr/>
        </p:nvSpPr>
        <p:spPr>
          <a:xfrm>
            <a:off x="838200" y="327094"/>
            <a:ext cx="3661323"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chemeClr val="accent3"/>
                </a:solidFill>
              </a:rPr>
              <a:t>8. CONCLUSION:</a:t>
            </a:r>
            <a:endParaRPr lang="en-IN" sz="4000" b="1" dirty="0">
              <a:ln/>
              <a:solidFill>
                <a:schemeClr val="accent3"/>
              </a:solidFill>
            </a:endParaRPr>
          </a:p>
        </p:txBody>
      </p:sp>
    </p:spTree>
    <p:extLst>
      <p:ext uri="{BB962C8B-B14F-4D97-AF65-F5344CB8AC3E}">
        <p14:creationId xmlns:p14="http://schemas.microsoft.com/office/powerpoint/2010/main" val="199996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0F643-22E4-4EE7-A4D4-9BD6FE53B93F}"/>
              </a:ext>
            </a:extLst>
          </p:cNvPr>
          <p:cNvSpPr/>
          <p:nvPr/>
        </p:nvSpPr>
        <p:spPr>
          <a:xfrm>
            <a:off x="3865007" y="2321004"/>
            <a:ext cx="4271490"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spc="0" dirty="0">
                <a:ln/>
                <a:solidFill>
                  <a:schemeClr val="accent3"/>
                </a:solidFill>
                <a:effectLst/>
              </a:rPr>
              <a:t>Thank You !</a:t>
            </a:r>
          </a:p>
        </p:txBody>
      </p:sp>
    </p:spTree>
    <p:extLst>
      <p:ext uri="{BB962C8B-B14F-4D97-AF65-F5344CB8AC3E}">
        <p14:creationId xmlns:p14="http://schemas.microsoft.com/office/powerpoint/2010/main" val="422180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517EB-EA45-4352-93C4-DE66577293B6}"/>
              </a:ext>
            </a:extLst>
          </p:cNvPr>
          <p:cNvSpPr>
            <a:spLocks noGrp="1"/>
          </p:cNvSpPr>
          <p:nvPr>
            <p:ph idx="1"/>
          </p:nvPr>
        </p:nvSpPr>
        <p:spPr>
          <a:xfrm>
            <a:off x="838200" y="1892300"/>
            <a:ext cx="5734050" cy="4351338"/>
          </a:xfrm>
        </p:spPr>
        <p:txBody>
          <a:bodyPr>
            <a:normAutofit/>
          </a:bodyPr>
          <a:lstStyle/>
          <a:p>
            <a:r>
              <a:rPr lang="en-US" sz="1800" dirty="0"/>
              <a:t>Buying a new house has become very important thing in ones life. </a:t>
            </a:r>
          </a:p>
          <a:p>
            <a:r>
              <a:rPr lang="en-US" sz="1800" dirty="0"/>
              <a:t>On the other side investing in Housing has also become a lucky draw sometimes, good investments turn out to be bad investments</a:t>
            </a:r>
          </a:p>
          <a:p>
            <a:r>
              <a:rPr lang="en-US" sz="1800" dirty="0"/>
              <a:t>By applying machine learning tools and techniques predicting the housing prices may solve the problems mentioned above to some extent.</a:t>
            </a:r>
          </a:p>
          <a:p>
            <a:r>
              <a:rPr lang="en-US" sz="1800" dirty="0"/>
              <a:t>This study will benefit many household and real estate brokers and businessmen</a:t>
            </a:r>
            <a:endParaRPr lang="en-IN" sz="1800" dirty="0"/>
          </a:p>
        </p:txBody>
      </p:sp>
      <p:pic>
        <p:nvPicPr>
          <p:cNvPr id="4" name="Picture 3">
            <a:extLst>
              <a:ext uri="{FF2B5EF4-FFF2-40B4-BE49-F238E27FC236}">
                <a16:creationId xmlns:a16="http://schemas.microsoft.com/office/drawing/2014/main" id="{3A1EF87F-4799-4A46-9EC8-4237874C0533}"/>
              </a:ext>
            </a:extLst>
          </p:cNvPr>
          <p:cNvPicPr>
            <a:picLocks noChangeAspect="1"/>
          </p:cNvPicPr>
          <p:nvPr/>
        </p:nvPicPr>
        <p:blipFill>
          <a:blip r:embed="rId2"/>
          <a:stretch>
            <a:fillRect/>
          </a:stretch>
        </p:blipFill>
        <p:spPr>
          <a:xfrm>
            <a:off x="6781801" y="1745085"/>
            <a:ext cx="5094998" cy="4131840"/>
          </a:xfrm>
          <a:prstGeom prst="rect">
            <a:avLst/>
          </a:prstGeom>
        </p:spPr>
      </p:pic>
      <p:sp>
        <p:nvSpPr>
          <p:cNvPr id="5" name="Rectangle 4">
            <a:extLst>
              <a:ext uri="{FF2B5EF4-FFF2-40B4-BE49-F238E27FC236}">
                <a16:creationId xmlns:a16="http://schemas.microsoft.com/office/drawing/2014/main" id="{8BD28334-69D1-4A53-9829-E25120DADAA7}"/>
              </a:ext>
            </a:extLst>
          </p:cNvPr>
          <p:cNvSpPr/>
          <p:nvPr/>
        </p:nvSpPr>
        <p:spPr>
          <a:xfrm>
            <a:off x="593600" y="428923"/>
            <a:ext cx="542315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INTRODUCTION</a:t>
            </a:r>
            <a:endParaRPr lang="en-IN" sz="5400" b="1" cap="none" spc="0" dirty="0">
              <a:ln/>
              <a:solidFill>
                <a:schemeClr val="accent3"/>
              </a:solidFill>
              <a:effectLst/>
            </a:endParaRPr>
          </a:p>
        </p:txBody>
      </p:sp>
    </p:spTree>
    <p:extLst>
      <p:ext uri="{BB962C8B-B14F-4D97-AF65-F5344CB8AC3E}">
        <p14:creationId xmlns:p14="http://schemas.microsoft.com/office/powerpoint/2010/main" val="296175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04180D-7A69-4197-98D2-CA932E458B00}"/>
              </a:ext>
            </a:extLst>
          </p:cNvPr>
          <p:cNvSpPr/>
          <p:nvPr/>
        </p:nvSpPr>
        <p:spPr>
          <a:xfrm>
            <a:off x="491952" y="395585"/>
            <a:ext cx="1072062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2</a:t>
            </a:r>
            <a:r>
              <a:rPr lang="en-US" sz="5400" b="1" cap="none" spc="0" dirty="0">
                <a:ln/>
                <a:solidFill>
                  <a:schemeClr val="accent3"/>
                </a:solidFill>
                <a:effectLst/>
              </a:rPr>
              <a:t>. DATA ACQUISITION AND ANALYSIS</a:t>
            </a:r>
            <a:endParaRPr lang="en-IN" sz="5400" b="1" cap="none" spc="0" dirty="0">
              <a:ln/>
              <a:solidFill>
                <a:schemeClr val="accent3"/>
              </a:solidFill>
              <a:effectLst/>
            </a:endParaRPr>
          </a:p>
        </p:txBody>
      </p:sp>
      <p:sp>
        <p:nvSpPr>
          <p:cNvPr id="7" name="Rectangle 6">
            <a:extLst>
              <a:ext uri="{FF2B5EF4-FFF2-40B4-BE49-F238E27FC236}">
                <a16:creationId xmlns:a16="http://schemas.microsoft.com/office/drawing/2014/main" id="{CB47C2F1-67A5-4D13-A950-75B54ED30D50}"/>
              </a:ext>
            </a:extLst>
          </p:cNvPr>
          <p:cNvSpPr/>
          <p:nvPr/>
        </p:nvSpPr>
        <p:spPr>
          <a:xfrm>
            <a:off x="200025" y="1679703"/>
            <a:ext cx="4095749"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Data Sources</a:t>
            </a:r>
          </a:p>
        </p:txBody>
      </p:sp>
      <p:sp>
        <p:nvSpPr>
          <p:cNvPr id="9" name="TextBox 8">
            <a:extLst>
              <a:ext uri="{FF2B5EF4-FFF2-40B4-BE49-F238E27FC236}">
                <a16:creationId xmlns:a16="http://schemas.microsoft.com/office/drawing/2014/main" id="{1687DE1F-2B7D-49F3-A385-FB42C387E9E1}"/>
              </a:ext>
            </a:extLst>
          </p:cNvPr>
          <p:cNvSpPr txBox="1"/>
          <p:nvPr/>
        </p:nvSpPr>
        <p:spPr>
          <a:xfrm>
            <a:off x="1004040" y="2580680"/>
            <a:ext cx="4752975" cy="646331"/>
          </a:xfrm>
          <a:prstGeom prst="rect">
            <a:avLst/>
          </a:prstGeom>
          <a:noFill/>
        </p:spPr>
        <p:txBody>
          <a:bodyPr wrap="square" rtlCol="0">
            <a:spAutoFit/>
          </a:bodyPr>
          <a:lstStyle/>
          <a:p>
            <a:pPr marL="285750" indent="-285750">
              <a:buFont typeface="Arial" panose="020B0604020202020204" pitchFamily="34" charset="0"/>
              <a:buChar char="•"/>
            </a:pPr>
            <a:r>
              <a:rPr lang="en-IN" dirty="0"/>
              <a:t>Kaggle</a:t>
            </a:r>
          </a:p>
          <a:p>
            <a:pPr marL="285750" indent="-285750">
              <a:buFont typeface="Arial" panose="020B0604020202020204" pitchFamily="34" charset="0"/>
              <a:buChar char="•"/>
            </a:pPr>
            <a:r>
              <a:rPr lang="en-IN" dirty="0"/>
              <a:t>Wikipedia</a:t>
            </a:r>
          </a:p>
        </p:txBody>
      </p:sp>
      <p:pic>
        <p:nvPicPr>
          <p:cNvPr id="14" name="Picture 13">
            <a:extLst>
              <a:ext uri="{FF2B5EF4-FFF2-40B4-BE49-F238E27FC236}">
                <a16:creationId xmlns:a16="http://schemas.microsoft.com/office/drawing/2014/main" id="{F52933A5-3F58-4FF9-98DE-917F13DB0BD2}"/>
              </a:ext>
            </a:extLst>
          </p:cNvPr>
          <p:cNvPicPr>
            <a:picLocks noChangeAspect="1"/>
          </p:cNvPicPr>
          <p:nvPr/>
        </p:nvPicPr>
        <p:blipFill>
          <a:blip r:embed="rId2"/>
          <a:stretch>
            <a:fillRect/>
          </a:stretch>
        </p:blipFill>
        <p:spPr>
          <a:xfrm>
            <a:off x="6970605" y="1809750"/>
            <a:ext cx="3895725" cy="3810000"/>
          </a:xfrm>
          <a:prstGeom prst="rect">
            <a:avLst/>
          </a:prstGeom>
        </p:spPr>
      </p:pic>
    </p:spTree>
    <p:extLst>
      <p:ext uri="{BB962C8B-B14F-4D97-AF65-F5344CB8AC3E}">
        <p14:creationId xmlns:p14="http://schemas.microsoft.com/office/powerpoint/2010/main" val="417603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CF91-C48F-438F-B092-B18115BA65F7}"/>
              </a:ext>
            </a:extLst>
          </p:cNvPr>
          <p:cNvSpPr>
            <a:spLocks noGrp="1"/>
          </p:cNvSpPr>
          <p:nvPr>
            <p:ph idx="1"/>
          </p:nvPr>
        </p:nvSpPr>
        <p:spPr>
          <a:xfrm>
            <a:off x="838200" y="1463675"/>
            <a:ext cx="10515600" cy="612775"/>
          </a:xfrm>
        </p:spPr>
        <p:txBody>
          <a:bodyPr>
            <a:normAutofit/>
          </a:bodyPr>
          <a:lstStyle/>
          <a:p>
            <a:r>
              <a:rPr lang="en-US" sz="2000" dirty="0"/>
              <a:t>Below are the 81 features describing the each house corelated with Sales price</a:t>
            </a:r>
          </a:p>
          <a:p>
            <a:endParaRPr lang="en-IN" sz="2000" dirty="0"/>
          </a:p>
        </p:txBody>
      </p:sp>
      <p:sp>
        <p:nvSpPr>
          <p:cNvPr id="4" name="Rectangle 3">
            <a:extLst>
              <a:ext uri="{FF2B5EF4-FFF2-40B4-BE49-F238E27FC236}">
                <a16:creationId xmlns:a16="http://schemas.microsoft.com/office/drawing/2014/main" id="{AA2B97C2-B5FC-4322-A670-1A6800884B34}"/>
              </a:ext>
            </a:extLst>
          </p:cNvPr>
          <p:cNvSpPr/>
          <p:nvPr/>
        </p:nvSpPr>
        <p:spPr>
          <a:xfrm>
            <a:off x="838200" y="262235"/>
            <a:ext cx="572643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Description of Data</a:t>
            </a:r>
          </a:p>
        </p:txBody>
      </p:sp>
      <p:pic>
        <p:nvPicPr>
          <p:cNvPr id="7" name="Picture 6">
            <a:extLst>
              <a:ext uri="{FF2B5EF4-FFF2-40B4-BE49-F238E27FC236}">
                <a16:creationId xmlns:a16="http://schemas.microsoft.com/office/drawing/2014/main" id="{3F20161C-21F4-483A-AFA1-96F64995B4E0}"/>
              </a:ext>
            </a:extLst>
          </p:cNvPr>
          <p:cNvPicPr>
            <a:picLocks noChangeAspect="1"/>
          </p:cNvPicPr>
          <p:nvPr/>
        </p:nvPicPr>
        <p:blipFill>
          <a:blip r:embed="rId2"/>
          <a:stretch>
            <a:fillRect/>
          </a:stretch>
        </p:blipFill>
        <p:spPr>
          <a:xfrm>
            <a:off x="1243012" y="2432051"/>
            <a:ext cx="9287277" cy="3778250"/>
          </a:xfrm>
          <a:prstGeom prst="rect">
            <a:avLst/>
          </a:prstGeom>
        </p:spPr>
      </p:pic>
    </p:spTree>
    <p:extLst>
      <p:ext uri="{BB962C8B-B14F-4D97-AF65-F5344CB8AC3E}">
        <p14:creationId xmlns:p14="http://schemas.microsoft.com/office/powerpoint/2010/main" val="281761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05799-120E-4D35-9CED-4F72B02F8ACF}"/>
              </a:ext>
            </a:extLst>
          </p:cNvPr>
          <p:cNvSpPr>
            <a:spLocks noGrp="1"/>
          </p:cNvSpPr>
          <p:nvPr>
            <p:ph idx="1"/>
          </p:nvPr>
        </p:nvSpPr>
        <p:spPr>
          <a:xfrm>
            <a:off x="838200" y="1425575"/>
            <a:ext cx="10515600" cy="4351338"/>
          </a:xfrm>
        </p:spPr>
        <p:txBody>
          <a:bodyPr/>
          <a:lstStyle/>
          <a:p>
            <a:pPr marL="0" indent="0">
              <a:buNone/>
            </a:pPr>
            <a:r>
              <a:rPr lang="en-US" b="1" dirty="0"/>
              <a:t>3.1 Reading of Data</a:t>
            </a:r>
          </a:p>
          <a:p>
            <a:pPr marL="0" indent="0">
              <a:buNone/>
            </a:pPr>
            <a:endParaRPr lang="en-US" b="1" dirty="0"/>
          </a:p>
          <a:p>
            <a:r>
              <a:rPr lang="en-US" sz="2000" dirty="0"/>
              <a:t>I have also found missing values for Alley, Lot Frontage, Fireplace Quality and few other features. </a:t>
            </a:r>
          </a:p>
          <a:p>
            <a:r>
              <a:rPr lang="en-US" sz="2000" dirty="0"/>
              <a:t>I have dropped few and used feature scaling techniques to assume.</a:t>
            </a:r>
            <a:r>
              <a:rPr lang="en-US" sz="2000" b="1" dirty="0"/>
              <a:t> </a:t>
            </a:r>
            <a:endParaRPr lang="en-IN" sz="2000" dirty="0"/>
          </a:p>
          <a:p>
            <a:r>
              <a:rPr lang="en-US" sz="2000" dirty="0"/>
              <a:t>The Data has 81 features and 1460 observations in train data and 1459 Observation in test data.</a:t>
            </a:r>
          </a:p>
          <a:p>
            <a:r>
              <a:rPr lang="en-US" sz="2000" dirty="0"/>
              <a:t>There are missing values in 19 features and we can drop a few which has more than 50% of the null values in total observations and remaining can be deal with feature scaling and replacing null values with Mean or mode depends on other feature effects on null values. </a:t>
            </a:r>
            <a:endParaRPr lang="en-IN" sz="2000" dirty="0"/>
          </a:p>
        </p:txBody>
      </p:sp>
      <p:sp>
        <p:nvSpPr>
          <p:cNvPr id="4" name="Rectangle 3">
            <a:extLst>
              <a:ext uri="{FF2B5EF4-FFF2-40B4-BE49-F238E27FC236}">
                <a16:creationId xmlns:a16="http://schemas.microsoft.com/office/drawing/2014/main" id="{71F1CD03-4E24-4453-9DED-280CD45E1141}"/>
              </a:ext>
            </a:extLst>
          </p:cNvPr>
          <p:cNvSpPr/>
          <p:nvPr/>
        </p:nvSpPr>
        <p:spPr>
          <a:xfrm>
            <a:off x="438150" y="433684"/>
            <a:ext cx="4114800"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3. METHODOLOGY</a:t>
            </a:r>
          </a:p>
        </p:txBody>
      </p:sp>
    </p:spTree>
    <p:extLst>
      <p:ext uri="{BB962C8B-B14F-4D97-AF65-F5344CB8AC3E}">
        <p14:creationId xmlns:p14="http://schemas.microsoft.com/office/powerpoint/2010/main" val="29998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2DA03-0C41-4BE2-B1CC-AE3FBAB9478C}"/>
              </a:ext>
            </a:extLst>
          </p:cNvPr>
          <p:cNvSpPr>
            <a:spLocks noGrp="1"/>
          </p:cNvSpPr>
          <p:nvPr>
            <p:ph idx="1"/>
          </p:nvPr>
        </p:nvSpPr>
        <p:spPr>
          <a:xfrm>
            <a:off x="523875" y="180977"/>
            <a:ext cx="11010900" cy="1724024"/>
          </a:xfrm>
        </p:spPr>
        <p:txBody>
          <a:bodyPr/>
          <a:lstStyle/>
          <a:p>
            <a:pPr marL="0" indent="0">
              <a:buNone/>
            </a:pPr>
            <a:r>
              <a:rPr lang="en-US" b="1" dirty="0"/>
              <a:t>3.2 Correlation and Feature Scaling</a:t>
            </a:r>
          </a:p>
          <a:p>
            <a:r>
              <a:rPr lang="en-US" sz="2000" dirty="0"/>
              <a:t>The correlation graph shows that “Overall Quality” and “Above grade (ground) living area square feet” has highest impact on sales price</a:t>
            </a:r>
            <a:r>
              <a:rPr lang="en-IN" sz="2000" dirty="0"/>
              <a:t>.</a:t>
            </a:r>
          </a:p>
          <a:p>
            <a:r>
              <a:rPr lang="en-US" sz="2000" dirty="0"/>
              <a:t>“Total </a:t>
            </a:r>
            <a:r>
              <a:rPr lang="en-US" sz="2000" dirty="0" err="1"/>
              <a:t>Bsmt</a:t>
            </a:r>
            <a:r>
              <a:rPr lang="en-US" sz="2000" dirty="0"/>
              <a:t> Sf” and “1stFlr Sf” has next level impact on Sales price.</a:t>
            </a:r>
          </a:p>
          <a:p>
            <a:endParaRPr lang="en-US" sz="2000" dirty="0"/>
          </a:p>
        </p:txBody>
      </p:sp>
      <p:pic>
        <p:nvPicPr>
          <p:cNvPr id="6" name="Picture 5">
            <a:extLst>
              <a:ext uri="{FF2B5EF4-FFF2-40B4-BE49-F238E27FC236}">
                <a16:creationId xmlns:a16="http://schemas.microsoft.com/office/drawing/2014/main" id="{EA1CB418-A5D6-444A-B248-90BFDEF58E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975" y="1743073"/>
            <a:ext cx="5943600" cy="4933950"/>
          </a:xfrm>
          <a:prstGeom prst="rect">
            <a:avLst/>
          </a:prstGeom>
          <a:noFill/>
          <a:ln>
            <a:noFill/>
          </a:ln>
        </p:spPr>
      </p:pic>
    </p:spTree>
    <p:extLst>
      <p:ext uri="{BB962C8B-B14F-4D97-AF65-F5344CB8AC3E}">
        <p14:creationId xmlns:p14="http://schemas.microsoft.com/office/powerpoint/2010/main" val="392532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40AFC-11B9-4E46-8BFC-9441674CFCA2}"/>
              </a:ext>
            </a:extLst>
          </p:cNvPr>
          <p:cNvSpPr>
            <a:spLocks noGrp="1"/>
          </p:cNvSpPr>
          <p:nvPr>
            <p:ph idx="1"/>
          </p:nvPr>
        </p:nvSpPr>
        <p:spPr>
          <a:xfrm>
            <a:off x="342899" y="301624"/>
            <a:ext cx="11210925" cy="4965701"/>
          </a:xfrm>
        </p:spPr>
        <p:txBody>
          <a:bodyPr>
            <a:normAutofit fontScale="77500" lnSpcReduction="20000"/>
          </a:bodyPr>
          <a:lstStyle/>
          <a:p>
            <a:pPr marL="0" indent="0">
              <a:buNone/>
            </a:pPr>
            <a:endParaRPr lang="en-US" sz="2400" b="1" dirty="0"/>
          </a:p>
          <a:p>
            <a:pPr marL="0" indent="0">
              <a:buNone/>
            </a:pPr>
            <a:r>
              <a:rPr lang="en-US" sz="2400" b="1" dirty="0"/>
              <a:t>3.3 Data Cleaning (Null Values)</a:t>
            </a:r>
            <a:endParaRPr lang="en-IN" sz="2400" dirty="0"/>
          </a:p>
          <a:p>
            <a:r>
              <a:rPr lang="en-US" sz="2400" dirty="0"/>
              <a:t>Lot Area and Lot Frontage many have Null Values, so we are filling null values with mode of the respective Neighborhood feature.</a:t>
            </a:r>
          </a:p>
          <a:p>
            <a:r>
              <a:rPr lang="en-US" sz="2400" dirty="0"/>
              <a:t>I have used similar way to fill null values for “Fireplace Qu”.</a:t>
            </a:r>
          </a:p>
          <a:p>
            <a:r>
              <a:rPr lang="en-US" sz="2400" dirty="0"/>
              <a:t> I have used where function and </a:t>
            </a:r>
            <a:r>
              <a:rPr lang="en-US" sz="2400" dirty="0" err="1"/>
              <a:t>np.median</a:t>
            </a:r>
            <a:r>
              <a:rPr lang="en-US" sz="2400" dirty="0"/>
              <a:t> to fill the null values in Lot Frontage. </a:t>
            </a:r>
          </a:p>
          <a:p>
            <a:r>
              <a:rPr lang="en-US" sz="2400" dirty="0"/>
              <a:t>I have done the similar cleaning with </a:t>
            </a:r>
            <a:r>
              <a:rPr lang="en-US" sz="2400" dirty="0" err="1"/>
              <a:t>MasVnrType</a:t>
            </a:r>
            <a:r>
              <a:rPr lang="en-US" sz="2400" dirty="0"/>
              <a:t>","</a:t>
            </a:r>
            <a:r>
              <a:rPr lang="en-US" sz="2400" dirty="0" err="1"/>
              <a:t>MasVnrArea</a:t>
            </a:r>
            <a:r>
              <a:rPr lang="en-US" sz="2400" dirty="0"/>
              <a:t>" with respect to “Foundation”.</a:t>
            </a:r>
            <a:endParaRPr lang="en-IN" sz="2400" dirty="0"/>
          </a:p>
          <a:p>
            <a:r>
              <a:rPr lang="en-US" sz="2400" dirty="0"/>
              <a:t>We cannot simply replace the null value with Mode or median as new data coming in mode and mean values changes so, I have changed value counts to to-list and there I have taken the first values as they are in decreasing order. I have repeated the dame thing with “</a:t>
            </a:r>
            <a:r>
              <a:rPr lang="en-US" sz="2400" dirty="0" err="1"/>
              <a:t>Bsmt</a:t>
            </a:r>
            <a:r>
              <a:rPr lang="en-US" sz="2400" dirty="0"/>
              <a:t> Cond”, “</a:t>
            </a:r>
            <a:r>
              <a:rPr lang="en-US" sz="2400" dirty="0" err="1"/>
              <a:t>Bsmt</a:t>
            </a:r>
            <a:r>
              <a:rPr lang="en-US" sz="2400" dirty="0"/>
              <a:t> Exposure”, “BsmtFinType1”, “BsmtFinType2”, “Electrical”.</a:t>
            </a:r>
            <a:endParaRPr lang="en-IN" sz="2400" dirty="0"/>
          </a:p>
          <a:p>
            <a:r>
              <a:rPr lang="en-US" sz="2400" dirty="0"/>
              <a:t>Here is a tricky part, “</a:t>
            </a:r>
            <a:r>
              <a:rPr lang="en-US" sz="2400" dirty="0" err="1"/>
              <a:t>GarageType</a:t>
            </a:r>
            <a:r>
              <a:rPr lang="en-US" sz="2400" dirty="0"/>
              <a:t>", "</a:t>
            </a:r>
            <a:r>
              <a:rPr lang="en-US" sz="2400" dirty="0" err="1"/>
              <a:t>GarageFinish</a:t>
            </a:r>
            <a:r>
              <a:rPr lang="en-US" sz="2400" dirty="0"/>
              <a:t>", "</a:t>
            </a:r>
            <a:r>
              <a:rPr lang="en-US" sz="2400" dirty="0" err="1"/>
              <a:t>GarageQual</a:t>
            </a:r>
            <a:r>
              <a:rPr lang="en-US" sz="2400" dirty="0"/>
              <a:t>", "</a:t>
            </a:r>
            <a:r>
              <a:rPr lang="en-US" sz="2400" dirty="0" err="1"/>
              <a:t>GarageCond</a:t>
            </a:r>
            <a:r>
              <a:rPr lang="en-US" sz="2400" dirty="0"/>
              <a:t>", “Garage </a:t>
            </a:r>
            <a:r>
              <a:rPr lang="en-US" sz="2400" dirty="0" err="1"/>
              <a:t>YrBlt</a:t>
            </a:r>
            <a:r>
              <a:rPr lang="en-US" sz="2400" dirty="0"/>
              <a:t>”. All have similar null values.</a:t>
            </a:r>
          </a:p>
          <a:p>
            <a:r>
              <a:rPr lang="en-US" sz="2400" dirty="0"/>
              <a:t>. Yes, without Garage Year built, there won’t be any other ways to know details of other Garage features. </a:t>
            </a:r>
          </a:p>
          <a:p>
            <a:r>
              <a:rPr lang="en-US" sz="2400" dirty="0"/>
              <a:t>Best thing is to drop all these but as the observations are less in number I keep them as unknown.</a:t>
            </a:r>
          </a:p>
          <a:p>
            <a:r>
              <a:rPr lang="en-US" sz="2400" dirty="0"/>
              <a:t>I have dropped the following </a:t>
            </a:r>
            <a:r>
              <a:rPr lang="en-US" sz="2400" dirty="0" err="1"/>
              <a:t>featues</a:t>
            </a:r>
            <a:r>
              <a:rPr lang="en-US" sz="2400" dirty="0"/>
              <a:t> "</a:t>
            </a:r>
            <a:r>
              <a:rPr lang="en-US" sz="2400" dirty="0" err="1"/>
              <a:t>PoolQC</a:t>
            </a:r>
            <a:r>
              <a:rPr lang="en-US" sz="2400" dirty="0"/>
              <a:t>", "Fence", "</a:t>
            </a:r>
            <a:r>
              <a:rPr lang="en-US" sz="2400" dirty="0" err="1"/>
              <a:t>MiscFeature</a:t>
            </a:r>
            <a:r>
              <a:rPr lang="en-US" sz="2400" dirty="0"/>
              <a:t>", "Alley" as they have more than 60% of the observations are null values.</a:t>
            </a:r>
            <a:endParaRPr lang="en-IN" sz="2400" dirty="0"/>
          </a:p>
          <a:p>
            <a:endParaRPr lang="en-IN" sz="2000" dirty="0"/>
          </a:p>
        </p:txBody>
      </p:sp>
    </p:spTree>
    <p:extLst>
      <p:ext uri="{BB962C8B-B14F-4D97-AF65-F5344CB8AC3E}">
        <p14:creationId xmlns:p14="http://schemas.microsoft.com/office/powerpoint/2010/main" val="292707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6D99D0-E129-4D9E-8384-0128D6A3A0F5}"/>
              </a:ext>
            </a:extLst>
          </p:cNvPr>
          <p:cNvPicPr>
            <a:picLocks noChangeAspect="1"/>
          </p:cNvPicPr>
          <p:nvPr/>
        </p:nvPicPr>
        <p:blipFill>
          <a:blip r:embed="rId2"/>
          <a:stretch>
            <a:fillRect/>
          </a:stretch>
        </p:blipFill>
        <p:spPr>
          <a:xfrm>
            <a:off x="163782" y="142875"/>
            <a:ext cx="5917773" cy="5038725"/>
          </a:xfrm>
          <a:prstGeom prst="rect">
            <a:avLst/>
          </a:prstGeom>
        </p:spPr>
      </p:pic>
      <p:pic>
        <p:nvPicPr>
          <p:cNvPr id="3" name="Picture 2">
            <a:extLst>
              <a:ext uri="{FF2B5EF4-FFF2-40B4-BE49-F238E27FC236}">
                <a16:creationId xmlns:a16="http://schemas.microsoft.com/office/drawing/2014/main" id="{A6DC7314-47F6-4E41-8800-C7744FD3E1C0}"/>
              </a:ext>
            </a:extLst>
          </p:cNvPr>
          <p:cNvPicPr>
            <a:picLocks noChangeAspect="1"/>
          </p:cNvPicPr>
          <p:nvPr/>
        </p:nvPicPr>
        <p:blipFill>
          <a:blip r:embed="rId3"/>
          <a:stretch>
            <a:fillRect/>
          </a:stretch>
        </p:blipFill>
        <p:spPr>
          <a:xfrm>
            <a:off x="6110447" y="695324"/>
            <a:ext cx="6005775" cy="4410075"/>
          </a:xfrm>
          <a:prstGeom prst="rect">
            <a:avLst/>
          </a:prstGeom>
        </p:spPr>
      </p:pic>
    </p:spTree>
    <p:extLst>
      <p:ext uri="{BB962C8B-B14F-4D97-AF65-F5344CB8AC3E}">
        <p14:creationId xmlns:p14="http://schemas.microsoft.com/office/powerpoint/2010/main" val="280801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FABD4-A4CB-4722-B2FE-978F92B0E20B}"/>
              </a:ext>
            </a:extLst>
          </p:cNvPr>
          <p:cNvSpPr>
            <a:spLocks noGrp="1"/>
          </p:cNvSpPr>
          <p:nvPr>
            <p:ph idx="1"/>
          </p:nvPr>
        </p:nvSpPr>
        <p:spPr>
          <a:xfrm>
            <a:off x="838200" y="276225"/>
            <a:ext cx="10515600" cy="2343150"/>
          </a:xfrm>
        </p:spPr>
        <p:txBody>
          <a:bodyPr/>
          <a:lstStyle/>
          <a:p>
            <a:pPr marL="0" indent="0">
              <a:buNone/>
            </a:pPr>
            <a:r>
              <a:rPr lang="en-US" b="1" dirty="0"/>
              <a:t>3.4 Clearing Outliers- Train Data</a:t>
            </a:r>
          </a:p>
          <a:p>
            <a:r>
              <a:rPr lang="en-US" sz="2000" dirty="0"/>
              <a:t>Outliers play an important role in increasing the variance and confuse the model which leads to predicts go wrong on unseen data which is overfitting</a:t>
            </a:r>
          </a:p>
          <a:p>
            <a:r>
              <a:rPr lang="en-US" sz="2000" dirty="0"/>
              <a:t>We need to clear outliers first.</a:t>
            </a:r>
          </a:p>
          <a:p>
            <a:r>
              <a:rPr lang="en-US" sz="2000" dirty="0"/>
              <a:t>By using Box plot I have observed that “3SsnPorch”, “</a:t>
            </a:r>
            <a:r>
              <a:rPr lang="en-US" sz="2000" dirty="0" err="1"/>
              <a:t>LotFrontage</a:t>
            </a:r>
            <a:r>
              <a:rPr lang="en-US" sz="2000" dirty="0"/>
              <a:t>”, “3SsnPorch”, '</a:t>
            </a:r>
            <a:r>
              <a:rPr lang="en-US" sz="2000" dirty="0" err="1"/>
              <a:t>MasVnrArea</a:t>
            </a:r>
            <a:r>
              <a:rPr lang="en-US" sz="2000" dirty="0"/>
              <a:t>', 'BsmtFinSF1', 'BsmtFinSF2', '</a:t>
            </a:r>
            <a:r>
              <a:rPr lang="en-US" sz="2000" dirty="0" err="1"/>
              <a:t>ScreenPorch</a:t>
            </a:r>
            <a:r>
              <a:rPr lang="en-US" sz="2000" dirty="0"/>
              <a:t>',  has outliers which can be removed.</a:t>
            </a:r>
            <a:endParaRPr lang="en-IN" sz="2000" dirty="0"/>
          </a:p>
          <a:p>
            <a:endParaRPr lang="en-US" b="1" dirty="0"/>
          </a:p>
          <a:p>
            <a:pPr marL="0" indent="0">
              <a:buNone/>
            </a:pPr>
            <a:endParaRPr lang="en-IN" dirty="0"/>
          </a:p>
          <a:p>
            <a:endParaRPr lang="en-IN" dirty="0"/>
          </a:p>
        </p:txBody>
      </p:sp>
      <p:pic>
        <p:nvPicPr>
          <p:cNvPr id="6" name="Picture 5">
            <a:extLst>
              <a:ext uri="{FF2B5EF4-FFF2-40B4-BE49-F238E27FC236}">
                <a16:creationId xmlns:a16="http://schemas.microsoft.com/office/drawing/2014/main" id="{FD07A9D9-D1CB-4A7E-8ABE-61C69EFB62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85" y="2996565"/>
            <a:ext cx="3672840" cy="2373630"/>
          </a:xfrm>
          <a:prstGeom prst="rect">
            <a:avLst/>
          </a:prstGeom>
          <a:noFill/>
          <a:ln>
            <a:noFill/>
          </a:ln>
        </p:spPr>
      </p:pic>
      <p:pic>
        <p:nvPicPr>
          <p:cNvPr id="7" name="Picture 6">
            <a:extLst>
              <a:ext uri="{FF2B5EF4-FFF2-40B4-BE49-F238E27FC236}">
                <a16:creationId xmlns:a16="http://schemas.microsoft.com/office/drawing/2014/main" id="{B6CF27A7-CB2D-4E8C-908C-B03788571D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0965" y="3051811"/>
            <a:ext cx="3539490" cy="2373630"/>
          </a:xfrm>
          <a:prstGeom prst="rect">
            <a:avLst/>
          </a:prstGeom>
          <a:noFill/>
          <a:ln>
            <a:noFill/>
          </a:ln>
        </p:spPr>
      </p:pic>
      <p:pic>
        <p:nvPicPr>
          <p:cNvPr id="8" name="Picture 7">
            <a:extLst>
              <a:ext uri="{FF2B5EF4-FFF2-40B4-BE49-F238E27FC236}">
                <a16:creationId xmlns:a16="http://schemas.microsoft.com/office/drawing/2014/main" id="{9E0325C4-0180-44B4-AF67-D22C5EAE52B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1895" y="3051811"/>
            <a:ext cx="4392930" cy="2120265"/>
          </a:xfrm>
          <a:prstGeom prst="rect">
            <a:avLst/>
          </a:prstGeom>
          <a:noFill/>
          <a:ln>
            <a:noFill/>
          </a:ln>
        </p:spPr>
      </p:pic>
    </p:spTree>
    <p:extLst>
      <p:ext uri="{BB962C8B-B14F-4D97-AF65-F5344CB8AC3E}">
        <p14:creationId xmlns:p14="http://schemas.microsoft.com/office/powerpoint/2010/main" val="4171918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SALES PRICE BASED ON BOSTON HOUSING DATA</dc:title>
  <dc:creator>Supriya Reddy</dc:creator>
  <cp:lastModifiedBy>Supriya Reddy</cp:lastModifiedBy>
  <cp:revision>31</cp:revision>
  <dcterms:created xsi:type="dcterms:W3CDTF">2019-05-12T22:12:04Z</dcterms:created>
  <dcterms:modified xsi:type="dcterms:W3CDTF">2019-05-12T23:35:10Z</dcterms:modified>
</cp:coreProperties>
</file>