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F8E3D0-5F45-4D7E-9E8A-8E2CA832E47F}"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185394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F8E3D0-5F45-4D7E-9E8A-8E2CA832E47F}"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60776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F8E3D0-5F45-4D7E-9E8A-8E2CA832E47F}"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36890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F8E3D0-5F45-4D7E-9E8A-8E2CA832E47F}"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144553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8E3D0-5F45-4D7E-9E8A-8E2CA832E47F}"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399193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F8E3D0-5F45-4D7E-9E8A-8E2CA832E47F}"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360651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F8E3D0-5F45-4D7E-9E8A-8E2CA832E47F}"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107528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F8E3D0-5F45-4D7E-9E8A-8E2CA832E47F}"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10655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8E3D0-5F45-4D7E-9E8A-8E2CA832E47F}"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5639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8E3D0-5F45-4D7E-9E8A-8E2CA832E47F}"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395543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8E3D0-5F45-4D7E-9E8A-8E2CA832E47F}"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6B67D-50E1-48C3-AE67-A12C179EFF0D}" type="slidenum">
              <a:rPr lang="en-IN" smtClean="0"/>
              <a:t>‹#›</a:t>
            </a:fld>
            <a:endParaRPr lang="en-IN"/>
          </a:p>
        </p:txBody>
      </p:sp>
    </p:spTree>
    <p:extLst>
      <p:ext uri="{BB962C8B-B14F-4D97-AF65-F5344CB8AC3E}">
        <p14:creationId xmlns:p14="http://schemas.microsoft.com/office/powerpoint/2010/main" val="6624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E3D0-5F45-4D7E-9E8A-8E2CA832E47F}" type="datetimeFigureOut">
              <a:rPr lang="en-IN" smtClean="0"/>
              <a:t>24-08-2023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6B67D-50E1-48C3-AE67-A12C179EFF0D}" type="slidenum">
              <a:rPr lang="en-IN" smtClean="0"/>
              <a:t>‹#›</a:t>
            </a:fld>
            <a:endParaRPr lang="en-IN"/>
          </a:p>
        </p:txBody>
      </p:sp>
    </p:spTree>
    <p:extLst>
      <p:ext uri="{BB962C8B-B14F-4D97-AF65-F5344CB8AC3E}">
        <p14:creationId xmlns:p14="http://schemas.microsoft.com/office/powerpoint/2010/main" val="8508955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4978" y="210515"/>
            <a:ext cx="11389260" cy="622403"/>
          </a:xfrm>
          <a:prstGeom prst="rect">
            <a:avLst/>
          </a:prstGeom>
          <a:solidFill>
            <a:schemeClr val="accent4">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p>
          <a:p>
            <a:pPr algn="ctr"/>
            <a:r>
              <a:rPr lang="en-US" sz="3000" b="1" dirty="0" smtClean="0">
                <a:solidFill>
                  <a:schemeClr val="tx1"/>
                </a:solidFill>
              </a:rPr>
              <a:t>A Presentation </a:t>
            </a:r>
            <a:r>
              <a:rPr lang="en-US" sz="3000" b="1" dirty="0">
                <a:solidFill>
                  <a:schemeClr val="tx1"/>
                </a:solidFill>
              </a:rPr>
              <a:t>O</a:t>
            </a:r>
            <a:r>
              <a:rPr lang="en-US" sz="3000" b="1" dirty="0" smtClean="0">
                <a:solidFill>
                  <a:schemeClr val="tx1"/>
                </a:solidFill>
              </a:rPr>
              <a:t>n Machine Learning Clustering  Algorithms </a:t>
            </a:r>
          </a:p>
          <a:p>
            <a:pPr algn="ctr"/>
            <a:r>
              <a:rPr lang="en-US" b="1" dirty="0" smtClean="0">
                <a:solidFill>
                  <a:schemeClr val="tx1"/>
                </a:solidFill>
              </a:rPr>
              <a:t>                                                                    </a:t>
            </a:r>
          </a:p>
          <a:p>
            <a:pPr algn="ctr"/>
            <a:r>
              <a:rPr lang="en-US" b="1" dirty="0">
                <a:solidFill>
                  <a:schemeClr val="tx1"/>
                </a:solidFill>
              </a:rPr>
              <a:t> </a:t>
            </a:r>
            <a:r>
              <a:rPr lang="en-US" b="1" dirty="0" smtClean="0">
                <a:solidFill>
                  <a:schemeClr val="tx1"/>
                </a:solidFill>
              </a:rPr>
              <a:t>                                                                                                                         </a:t>
            </a:r>
            <a:endParaRPr lang="en-IN" b="1" dirty="0">
              <a:solidFill>
                <a:schemeClr val="tx1"/>
              </a:solidFill>
            </a:endParaRPr>
          </a:p>
        </p:txBody>
      </p:sp>
      <p:pic>
        <p:nvPicPr>
          <p:cNvPr id="2050" name="Picture 2" descr="../_images/sphx_glr_plot_cluster_comparison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44" y="971208"/>
            <a:ext cx="11697077" cy="53481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20821" y="6457609"/>
            <a:ext cx="3420700" cy="558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A </a:t>
            </a:r>
          </a:p>
          <a:p>
            <a:pPr algn="ctr">
              <a:lnSpc>
                <a:spcPct val="150000"/>
              </a:lnSpc>
            </a:pPr>
            <a:r>
              <a:rPr lang="en-US" sz="3000" b="1" dirty="0" smtClean="0">
                <a:solidFill>
                  <a:schemeClr val="tx1"/>
                </a:solidFill>
              </a:rPr>
              <a:t> - SM Jayachandran </a:t>
            </a:r>
          </a:p>
          <a:p>
            <a:pPr algn="ctr">
              <a:lnSpc>
                <a:spcPct val="150000"/>
              </a:lnSpc>
            </a:pPr>
            <a:r>
              <a:rPr lang="en-US" b="1" dirty="0" smtClean="0">
                <a:solidFill>
                  <a:schemeClr val="tx1"/>
                </a:solidFill>
              </a:rPr>
              <a:t>                                                                    </a:t>
            </a:r>
          </a:p>
          <a:p>
            <a:pPr algn="ctr">
              <a:lnSpc>
                <a:spcPct val="150000"/>
              </a:lnSpc>
            </a:pPr>
            <a:r>
              <a:rPr lang="en-US" b="1" dirty="0">
                <a:solidFill>
                  <a:schemeClr val="tx1"/>
                </a:solidFill>
              </a:rPr>
              <a:t> </a:t>
            </a:r>
            <a:r>
              <a:rPr lang="en-US" b="1" dirty="0" smtClean="0">
                <a:solidFill>
                  <a:schemeClr val="tx1"/>
                </a:solidFill>
              </a:rPr>
              <a:t>                                                                                                                         </a:t>
            </a:r>
            <a:endParaRPr lang="en-IN" b="1" dirty="0">
              <a:solidFill>
                <a:schemeClr val="tx1"/>
              </a:solidFill>
            </a:endParaRPr>
          </a:p>
        </p:txBody>
      </p:sp>
    </p:spTree>
    <p:extLst>
      <p:ext uri="{BB962C8B-B14F-4D97-AF65-F5344CB8AC3E}">
        <p14:creationId xmlns:p14="http://schemas.microsoft.com/office/powerpoint/2010/main" val="403349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IN" b="1" dirty="0"/>
          </a:p>
        </p:txBody>
      </p:sp>
      <p:sp>
        <p:nvSpPr>
          <p:cNvPr id="3" name="Content Placeholder 2"/>
          <p:cNvSpPr>
            <a:spLocks noGrp="1"/>
          </p:cNvSpPr>
          <p:nvPr>
            <p:ph idx="1"/>
          </p:nvPr>
        </p:nvSpPr>
        <p:spPr>
          <a:xfrm>
            <a:off x="774826" y="1563075"/>
            <a:ext cx="10515600" cy="4351338"/>
          </a:xfrm>
        </p:spPr>
        <p:txBody>
          <a:bodyPr/>
          <a:lstStyle/>
          <a:p>
            <a:pPr>
              <a:buFont typeface="Wingdings" panose="05000000000000000000" pitchFamily="2" charset="2"/>
              <a:buChar char="ü"/>
            </a:pPr>
            <a:r>
              <a:rPr lang="en-US" dirty="0" smtClean="0"/>
              <a:t>What is Clustering ?</a:t>
            </a:r>
          </a:p>
          <a:p>
            <a:pPr>
              <a:buFont typeface="Wingdings" panose="05000000000000000000" pitchFamily="2" charset="2"/>
              <a:buChar char="ü"/>
            </a:pPr>
            <a:r>
              <a:rPr lang="en-US" dirty="0" smtClean="0"/>
              <a:t>About Affinity Propagation</a:t>
            </a:r>
          </a:p>
          <a:p>
            <a:pPr>
              <a:buFont typeface="Wingdings" panose="05000000000000000000" pitchFamily="2" charset="2"/>
              <a:buChar char="ü"/>
            </a:pPr>
            <a:r>
              <a:rPr lang="en-US" dirty="0" smtClean="0"/>
              <a:t>About </a:t>
            </a:r>
            <a:r>
              <a:rPr lang="en-US" dirty="0"/>
              <a:t>Mean </a:t>
            </a:r>
            <a:r>
              <a:rPr lang="en-US" dirty="0" smtClean="0"/>
              <a:t>Shift</a:t>
            </a:r>
          </a:p>
          <a:p>
            <a:pPr>
              <a:buFont typeface="Wingdings" panose="05000000000000000000" pitchFamily="2" charset="2"/>
              <a:buChar char="ü"/>
            </a:pPr>
            <a:r>
              <a:rPr lang="en-US" dirty="0" smtClean="0"/>
              <a:t>About </a:t>
            </a:r>
            <a:r>
              <a:rPr lang="en-US" dirty="0"/>
              <a:t>Spectral </a:t>
            </a:r>
            <a:r>
              <a:rPr lang="en-US" dirty="0" smtClean="0"/>
              <a:t>clustering</a:t>
            </a:r>
          </a:p>
          <a:p>
            <a:pPr>
              <a:buFont typeface="Wingdings" panose="05000000000000000000" pitchFamily="2" charset="2"/>
              <a:buChar char="ü"/>
            </a:pPr>
            <a:r>
              <a:rPr lang="en-US" dirty="0"/>
              <a:t>About </a:t>
            </a:r>
            <a:r>
              <a:rPr lang="en-US" dirty="0" smtClean="0"/>
              <a:t>DBSCAN</a:t>
            </a:r>
          </a:p>
          <a:p>
            <a:pPr>
              <a:buFont typeface="Wingdings" panose="05000000000000000000" pitchFamily="2" charset="2"/>
              <a:buChar char="ü"/>
            </a:pPr>
            <a:r>
              <a:rPr lang="en-US" dirty="0"/>
              <a:t>About </a:t>
            </a:r>
            <a:r>
              <a:rPr lang="en-US" dirty="0" smtClean="0"/>
              <a:t>HDBSCAN</a:t>
            </a:r>
          </a:p>
          <a:p>
            <a:pPr>
              <a:buFont typeface="Wingdings" panose="05000000000000000000" pitchFamily="2" charset="2"/>
              <a:buChar char="ü"/>
            </a:pPr>
            <a:r>
              <a:rPr lang="en-US" dirty="0"/>
              <a:t>About </a:t>
            </a:r>
            <a:r>
              <a:rPr lang="en-US" dirty="0" smtClean="0"/>
              <a:t>OPTICS</a:t>
            </a:r>
          </a:p>
          <a:p>
            <a:pPr>
              <a:buFont typeface="Wingdings" panose="05000000000000000000" pitchFamily="2" charset="2"/>
              <a:buChar char="ü"/>
            </a:pPr>
            <a:r>
              <a:rPr lang="en-US" dirty="0"/>
              <a:t>About </a:t>
            </a:r>
            <a:r>
              <a:rPr lang="en-US" dirty="0" smtClean="0"/>
              <a:t>BIRCH</a:t>
            </a:r>
            <a:endParaRPr lang="en-IN" dirty="0"/>
          </a:p>
        </p:txBody>
      </p:sp>
      <p:pic>
        <p:nvPicPr>
          <p:cNvPr id="4" name="Picture 3"/>
          <p:cNvPicPr>
            <a:picLocks noChangeAspect="1"/>
          </p:cNvPicPr>
          <p:nvPr/>
        </p:nvPicPr>
        <p:blipFill>
          <a:blip r:embed="rId2"/>
          <a:stretch>
            <a:fillRect/>
          </a:stretch>
        </p:blipFill>
        <p:spPr>
          <a:xfrm>
            <a:off x="10516369" y="85007"/>
            <a:ext cx="1361594" cy="1090803"/>
          </a:xfrm>
          <a:prstGeom prst="rect">
            <a:avLst/>
          </a:prstGeom>
        </p:spPr>
      </p:pic>
    </p:spTree>
    <p:extLst>
      <p:ext uri="{BB962C8B-B14F-4D97-AF65-F5344CB8AC3E}">
        <p14:creationId xmlns:p14="http://schemas.microsoft.com/office/powerpoint/2010/main" val="35776912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8040" y="4842729"/>
            <a:ext cx="11287124" cy="1077218"/>
          </a:xfrm>
          <a:prstGeom prst="rect">
            <a:avLst/>
          </a:prstGeom>
        </p:spPr>
        <p:txBody>
          <a:bodyPr wrap="square">
            <a:spAutoFit/>
          </a:bodyPr>
          <a:lstStyle/>
          <a:p>
            <a:pPr marL="285750" indent="-285750">
              <a:buFont typeface="Wingdings" panose="05000000000000000000" pitchFamily="2" charset="2"/>
              <a:buChar char="Ø"/>
            </a:pPr>
            <a:r>
              <a:rPr lang="en-US" sz="1600" dirty="0" smtClean="0">
                <a:solidFill>
                  <a:schemeClr val="tx1">
                    <a:lumMod val="95000"/>
                    <a:lumOff val="5000"/>
                  </a:schemeClr>
                </a:solidFill>
                <a:cs typeface="Times New Roman" panose="02020603050405020304" pitchFamily="18" charset="0"/>
              </a:rPr>
              <a:t>Clustering is </a:t>
            </a:r>
            <a:r>
              <a:rPr lang="en-US" sz="1600" i="0" dirty="0" smtClean="0">
                <a:solidFill>
                  <a:schemeClr val="tx1">
                    <a:lumMod val="95000"/>
                    <a:lumOff val="5000"/>
                  </a:schemeClr>
                </a:solidFill>
                <a:effectLst/>
                <a:cs typeface="Times New Roman" panose="02020603050405020304" pitchFamily="18" charset="0"/>
              </a:rPr>
              <a:t>a process of creating a distinct logical groups for target marketing from the training dataset.</a:t>
            </a:r>
          </a:p>
          <a:p>
            <a:r>
              <a:rPr lang="en-US" sz="1600" i="0" dirty="0" smtClean="0">
                <a:solidFill>
                  <a:schemeClr val="tx1">
                    <a:lumMod val="95000"/>
                    <a:lumOff val="5000"/>
                  </a:schemeClr>
                </a:solidFill>
                <a:effectLst/>
                <a:cs typeface="Times New Roman" panose="02020603050405020304" pitchFamily="18" charset="0"/>
              </a:rPr>
              <a:t> </a:t>
            </a:r>
            <a:endParaRPr lang="en-US" sz="1600" dirty="0" smtClean="0">
              <a:solidFill>
                <a:schemeClr val="tx1">
                  <a:lumMod val="95000"/>
                  <a:lumOff val="5000"/>
                </a:schemeClr>
              </a:solidFill>
              <a:effectLst/>
              <a:cs typeface="Times New Roman" panose="02020603050405020304" pitchFamily="18" charset="0"/>
            </a:endParaRPr>
          </a:p>
          <a:p>
            <a:pPr marL="285750" indent="-285750">
              <a:buFont typeface="Wingdings" panose="05000000000000000000" pitchFamily="2" charset="2"/>
              <a:buChar char="Ø"/>
            </a:pPr>
            <a:r>
              <a:rPr lang="en-US" sz="1600" dirty="0" smtClean="0">
                <a:solidFill>
                  <a:schemeClr val="tx1">
                    <a:lumMod val="95000"/>
                    <a:lumOff val="5000"/>
                  </a:schemeClr>
                </a:solidFill>
              </a:rPr>
              <a:t>In a nutshell, a way </a:t>
            </a:r>
            <a:r>
              <a:rPr lang="en-US" sz="1600" dirty="0">
                <a:solidFill>
                  <a:schemeClr val="tx1">
                    <a:lumMod val="95000"/>
                    <a:lumOff val="5000"/>
                  </a:schemeClr>
                </a:solidFill>
              </a:rPr>
              <a:t>of grouping the data points into different clusters, consisting of similar data </a:t>
            </a:r>
            <a:r>
              <a:rPr lang="en-US" sz="1600" dirty="0" smtClean="0">
                <a:solidFill>
                  <a:schemeClr val="tx1">
                    <a:lumMod val="95000"/>
                    <a:lumOff val="5000"/>
                  </a:schemeClr>
                </a:solidFill>
              </a:rPr>
              <a:t>points</a:t>
            </a:r>
            <a:r>
              <a:rPr lang="en-US" sz="1600" dirty="0">
                <a:solidFill>
                  <a:schemeClr val="tx1">
                    <a:lumMod val="95000"/>
                    <a:lumOff val="5000"/>
                  </a:schemeClr>
                </a:solidFill>
              </a:rPr>
              <a:t>. The objects with the possible similarities remain in a group that has less or no similarities with another group</a:t>
            </a:r>
            <a:endParaRPr lang="en-IN" sz="1600" dirty="0">
              <a:solidFill>
                <a:schemeClr val="tx1">
                  <a:lumMod val="95000"/>
                  <a:lumOff val="5000"/>
                </a:schemeClr>
              </a:solidFill>
            </a:endParaRPr>
          </a:p>
        </p:txBody>
      </p:sp>
      <p:pic>
        <p:nvPicPr>
          <p:cNvPr id="4" name="Picture 3"/>
          <p:cNvPicPr>
            <a:picLocks noChangeAspect="1"/>
          </p:cNvPicPr>
          <p:nvPr/>
        </p:nvPicPr>
        <p:blipFill rotWithShape="1">
          <a:blip r:embed="rId2"/>
          <a:srcRect l="3534" t="4802" r="723" b="1338"/>
          <a:stretch/>
        </p:blipFill>
        <p:spPr>
          <a:xfrm>
            <a:off x="2375876" y="1148862"/>
            <a:ext cx="6775939" cy="30480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657645" y="272162"/>
            <a:ext cx="3749744" cy="461665"/>
          </a:xfrm>
          <a:prstGeom prst="rect">
            <a:avLst/>
          </a:prstGeom>
        </p:spPr>
        <p:txBody>
          <a:bodyPr wrap="none">
            <a:spAutoFit/>
          </a:bodyPr>
          <a:lstStyle/>
          <a:p>
            <a:r>
              <a:rPr lang="en-US" sz="2400" dirty="0" smtClean="0">
                <a:latin typeface="Algerian" panose="04020705040A02060702" pitchFamily="82" charset="0"/>
              </a:rPr>
              <a:t>-&gt; What </a:t>
            </a:r>
            <a:r>
              <a:rPr lang="en-US" sz="2400" dirty="0">
                <a:latin typeface="Algerian" panose="04020705040A02060702" pitchFamily="82" charset="0"/>
              </a:rPr>
              <a:t>is Clustering ?</a:t>
            </a:r>
          </a:p>
        </p:txBody>
      </p:sp>
    </p:spTree>
    <p:extLst>
      <p:ext uri="{BB962C8B-B14F-4D97-AF65-F5344CB8AC3E}">
        <p14:creationId xmlns:p14="http://schemas.microsoft.com/office/powerpoint/2010/main" val="13507727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3948649"/>
            <a:ext cx="11526271" cy="1477328"/>
          </a:xfrm>
          <a:prstGeom prst="rect">
            <a:avLst/>
          </a:prstGeom>
        </p:spPr>
        <p:txBody>
          <a:bodyPr wrap="square">
            <a:spAutoFit/>
          </a:bodyPr>
          <a:lstStyle/>
          <a:p>
            <a:pPr marL="285750" indent="-285750" algn="just">
              <a:buFont typeface="Wingdings" panose="05000000000000000000" pitchFamily="2" charset="2"/>
              <a:buChar char="Ø"/>
            </a:pPr>
            <a:r>
              <a:rPr lang="en-US" dirty="0" smtClean="0"/>
              <a:t>Affinity Propagation is a clustering algorithm which send messages </a:t>
            </a:r>
            <a:r>
              <a:rPr lang="en-US" dirty="0"/>
              <a:t>between data points until </a:t>
            </a:r>
            <a:r>
              <a:rPr lang="en-US" dirty="0" smtClean="0"/>
              <a:t>convergence formed.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The </a:t>
            </a:r>
            <a:r>
              <a:rPr lang="en-US" dirty="0"/>
              <a:t>two important parameters are the </a:t>
            </a:r>
            <a:r>
              <a:rPr lang="en-US" i="1" dirty="0"/>
              <a:t>preference</a:t>
            </a:r>
            <a:r>
              <a:rPr lang="en-US" dirty="0"/>
              <a:t>, which controls how many exemplars (or prototypes) are </a:t>
            </a:r>
            <a:r>
              <a:rPr lang="en-US" dirty="0" smtClean="0"/>
              <a:t>used.</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516369" y="85007"/>
            <a:ext cx="1361594" cy="1090803"/>
          </a:xfrm>
          <a:prstGeom prst="rect">
            <a:avLst/>
          </a:prstGeom>
        </p:spPr>
      </p:pic>
      <p:sp>
        <p:nvSpPr>
          <p:cNvPr id="7" name="Rectangle 6"/>
          <p:cNvSpPr/>
          <p:nvPr/>
        </p:nvSpPr>
        <p:spPr>
          <a:xfrm>
            <a:off x="2963097" y="85007"/>
            <a:ext cx="4725974" cy="461665"/>
          </a:xfrm>
          <a:prstGeom prst="rect">
            <a:avLst/>
          </a:prstGeom>
        </p:spPr>
        <p:txBody>
          <a:bodyPr wrap="none">
            <a:spAutoFit/>
          </a:bodyPr>
          <a:lstStyle/>
          <a:p>
            <a:r>
              <a:rPr lang="en-US" sz="2400" dirty="0">
                <a:latin typeface="Algerian" panose="04020705040A02060702" pitchFamily="82" charset="0"/>
              </a:rPr>
              <a:t>About Affinity Propagation</a:t>
            </a:r>
          </a:p>
        </p:txBody>
      </p:sp>
      <p:pic>
        <p:nvPicPr>
          <p:cNvPr id="2" name="Picture 1"/>
          <p:cNvPicPr>
            <a:picLocks noChangeAspect="1"/>
          </p:cNvPicPr>
          <p:nvPr/>
        </p:nvPicPr>
        <p:blipFill>
          <a:blip r:embed="rId3"/>
          <a:stretch>
            <a:fillRect/>
          </a:stretch>
        </p:blipFill>
        <p:spPr>
          <a:xfrm>
            <a:off x="1" y="512844"/>
            <a:ext cx="2963096" cy="2964376"/>
          </a:xfrm>
          <a:prstGeom prst="rect">
            <a:avLst/>
          </a:prstGeom>
          <a:ln>
            <a:noFill/>
          </a:ln>
          <a:effectLst>
            <a:softEdge rad="112500"/>
          </a:effectLst>
        </p:spPr>
      </p:pic>
      <p:pic>
        <p:nvPicPr>
          <p:cNvPr id="3" name="Picture 2"/>
          <p:cNvPicPr>
            <a:picLocks noChangeAspect="1"/>
          </p:cNvPicPr>
          <p:nvPr/>
        </p:nvPicPr>
        <p:blipFill>
          <a:blip r:embed="rId4"/>
          <a:stretch>
            <a:fillRect/>
          </a:stretch>
        </p:blipFill>
        <p:spPr>
          <a:xfrm>
            <a:off x="2936113" y="672303"/>
            <a:ext cx="3178714" cy="2679286"/>
          </a:xfrm>
          <a:prstGeom prst="rect">
            <a:avLst/>
          </a:prstGeom>
        </p:spPr>
      </p:pic>
      <p:pic>
        <p:nvPicPr>
          <p:cNvPr id="4" name="Picture 3"/>
          <p:cNvPicPr>
            <a:picLocks noChangeAspect="1"/>
          </p:cNvPicPr>
          <p:nvPr/>
        </p:nvPicPr>
        <p:blipFill rotWithShape="1">
          <a:blip r:embed="rId5"/>
          <a:srcRect l="4934" t="5877" b="3234"/>
          <a:stretch/>
        </p:blipFill>
        <p:spPr>
          <a:xfrm>
            <a:off x="6185785" y="804983"/>
            <a:ext cx="4521292" cy="23999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418843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0327" y="4587631"/>
            <a:ext cx="10588780" cy="2031325"/>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t>A dataset is described using a small number of exemplars, ‘exemplars’ are members of the input set that are representative of clusters. </a:t>
            </a:r>
            <a:endParaRPr lang="en-US" dirty="0" smtClean="0"/>
          </a:p>
          <a:p>
            <a:pPr algn="just"/>
            <a:endParaRPr lang="en-US" dirty="0" smtClean="0"/>
          </a:p>
          <a:p>
            <a:pPr marL="285750" indent="-285750" algn="just">
              <a:buFont typeface="Wingdings" panose="05000000000000000000" pitchFamily="2" charset="2"/>
              <a:buChar char="Ø"/>
            </a:pPr>
            <a:r>
              <a:rPr lang="en-US" dirty="0" smtClean="0"/>
              <a:t>The </a:t>
            </a:r>
            <a:r>
              <a:rPr lang="en-US" dirty="0"/>
              <a:t>messages sent between pairs represent the suitability for one sample to be the exemplar of the other, which is updated in response to the values from other pairs. </a:t>
            </a:r>
            <a:r>
              <a:rPr lang="en-US" dirty="0" smtClean="0"/>
              <a:t>This </a:t>
            </a:r>
            <a:r>
              <a:rPr lang="en-US" dirty="0"/>
              <a:t>updating happens iteratively until convergence, at that point the final exemplars are chosen, and hence we obtain the final clustering.</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516369" y="85007"/>
            <a:ext cx="1361594" cy="1090803"/>
          </a:xfrm>
          <a:prstGeom prst="rect">
            <a:avLst/>
          </a:prstGeom>
        </p:spPr>
      </p:pic>
      <p:sp>
        <p:nvSpPr>
          <p:cNvPr id="7" name="Rectangle 6"/>
          <p:cNvSpPr/>
          <p:nvPr/>
        </p:nvSpPr>
        <p:spPr>
          <a:xfrm>
            <a:off x="2267527" y="305654"/>
            <a:ext cx="6630341" cy="461665"/>
          </a:xfrm>
          <a:prstGeom prst="rect">
            <a:avLst/>
          </a:prstGeom>
        </p:spPr>
        <p:txBody>
          <a:bodyPr wrap="none">
            <a:spAutoFit/>
          </a:bodyPr>
          <a:lstStyle/>
          <a:p>
            <a:r>
              <a:rPr lang="en-US" sz="2400" dirty="0">
                <a:latin typeface="Algerian" panose="04020705040A02060702" pitchFamily="82" charset="0"/>
              </a:rPr>
              <a:t>About Affinity </a:t>
            </a:r>
            <a:r>
              <a:rPr lang="en-US" sz="2400" dirty="0" smtClean="0">
                <a:latin typeface="Algerian" panose="04020705040A02060702" pitchFamily="82" charset="0"/>
              </a:rPr>
              <a:t>Propagation  - Continued</a:t>
            </a:r>
            <a:endParaRPr lang="en-US" sz="2400" dirty="0">
              <a:latin typeface="Algerian" panose="04020705040A02060702" pitchFamily="82" charset="0"/>
            </a:endParaRPr>
          </a:p>
        </p:txBody>
      </p:sp>
      <p:pic>
        <p:nvPicPr>
          <p:cNvPr id="2" name="Picture 1"/>
          <p:cNvPicPr>
            <a:picLocks noChangeAspect="1"/>
          </p:cNvPicPr>
          <p:nvPr/>
        </p:nvPicPr>
        <p:blipFill>
          <a:blip r:embed="rId3"/>
          <a:stretch>
            <a:fillRect/>
          </a:stretch>
        </p:blipFill>
        <p:spPr>
          <a:xfrm>
            <a:off x="1461477" y="1086339"/>
            <a:ext cx="8456246" cy="3344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27829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8278" y="4404751"/>
            <a:ext cx="10588780" cy="1754326"/>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MeanShift</a:t>
            </a:r>
            <a:r>
              <a:rPr lang="en-US" dirty="0">
                <a:latin typeface="Times New Roman" panose="02020603050405020304" pitchFamily="18" charset="0"/>
                <a:cs typeface="Times New Roman" panose="02020603050405020304" pitchFamily="18" charset="0"/>
              </a:rPr>
              <a:t> clustering aims to discover blobs in a smooth density of samples.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centroid based algorithm, which works by updating candidates for centroids to be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mean of the points within a given region</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candidates are then filtered in a post-processing stage to eliminate near-duplicates to form the final set of centroids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516369" y="85007"/>
            <a:ext cx="1361594" cy="1090803"/>
          </a:xfrm>
          <a:prstGeom prst="rect">
            <a:avLst/>
          </a:prstGeom>
        </p:spPr>
      </p:pic>
      <p:sp>
        <p:nvSpPr>
          <p:cNvPr id="7" name="Rectangle 6"/>
          <p:cNvSpPr/>
          <p:nvPr/>
        </p:nvSpPr>
        <p:spPr>
          <a:xfrm>
            <a:off x="3970746" y="141787"/>
            <a:ext cx="2967479" cy="830997"/>
          </a:xfrm>
          <a:prstGeom prst="rect">
            <a:avLst/>
          </a:prstGeom>
        </p:spPr>
        <p:txBody>
          <a:bodyPr wrap="none">
            <a:spAutoFit/>
          </a:bodyPr>
          <a:lstStyle/>
          <a:p>
            <a:r>
              <a:rPr lang="en-US" sz="2400" dirty="0">
                <a:latin typeface="Algerian" panose="04020705040A02060702" pitchFamily="82" charset="0"/>
              </a:rPr>
              <a:t>About Mean Shift</a:t>
            </a:r>
          </a:p>
          <a:p>
            <a:endParaRPr lang="en-US" sz="2400" dirty="0">
              <a:latin typeface="Algerian" panose="04020705040A02060702" pitchFamily="82" charset="0"/>
            </a:endParaRPr>
          </a:p>
        </p:txBody>
      </p:sp>
      <p:pic>
        <p:nvPicPr>
          <p:cNvPr id="4" name="Picture 3"/>
          <p:cNvPicPr>
            <a:picLocks noChangeAspect="1"/>
          </p:cNvPicPr>
          <p:nvPr/>
        </p:nvPicPr>
        <p:blipFill rotWithShape="1">
          <a:blip r:embed="rId3"/>
          <a:srcRect l="10377" t="1736" b="4442"/>
          <a:stretch/>
        </p:blipFill>
        <p:spPr>
          <a:xfrm>
            <a:off x="927632" y="896207"/>
            <a:ext cx="4526853" cy="2732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stretch>
            <a:fillRect/>
          </a:stretch>
        </p:blipFill>
        <p:spPr>
          <a:xfrm>
            <a:off x="5856462" y="850561"/>
            <a:ext cx="3786321" cy="28235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95300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2072" y="3935828"/>
            <a:ext cx="10588780" cy="2308324"/>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t>Spectral </a:t>
            </a:r>
            <a:r>
              <a:rPr lang="en-US" dirty="0"/>
              <a:t>clustering is a technique with roots in graph theory, </a:t>
            </a:r>
            <a:endParaRPr lang="en-US" dirty="0" smtClean="0"/>
          </a:p>
          <a:p>
            <a:pPr marL="285750" indent="-285750" algn="just">
              <a:buFont typeface="Wingdings" panose="05000000000000000000" pitchFamily="2" charset="2"/>
              <a:buChar char="Ø"/>
            </a:pPr>
            <a:r>
              <a:rPr lang="en-US" dirty="0" smtClean="0"/>
              <a:t>It is </a:t>
            </a:r>
            <a:r>
              <a:rPr lang="en-US" dirty="0"/>
              <a:t>used to identify communities of nodes in a graph based on the edges connecting them. </a:t>
            </a:r>
            <a:endParaRPr lang="en-US" dirty="0" smtClean="0"/>
          </a:p>
          <a:p>
            <a:pPr marL="285750" indent="-285750" algn="just">
              <a:buFont typeface="Wingdings" panose="05000000000000000000" pitchFamily="2" charset="2"/>
              <a:buChar char="Ø"/>
            </a:pPr>
            <a:r>
              <a:rPr lang="en-US" dirty="0" smtClean="0"/>
              <a:t>The </a:t>
            </a:r>
            <a:r>
              <a:rPr lang="en-US" dirty="0"/>
              <a:t>method is flexible and allows us to cluster non graph data as well</a:t>
            </a:r>
            <a:r>
              <a:rPr lang="en-US" dirty="0" smtClean="0"/>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t>The </a:t>
            </a:r>
            <a:r>
              <a:rPr lang="en-US" dirty="0"/>
              <a:t>clusters do not follow a fixed </a:t>
            </a:r>
            <a:r>
              <a:rPr lang="en-US" dirty="0" smtClean="0"/>
              <a:t>shape. Points </a:t>
            </a:r>
            <a:r>
              <a:rPr lang="en-US" dirty="0"/>
              <a:t>that are far away but connected belong to the same cluster and the points which are less distant from each other could belong to different clusters if they are not connected. </a:t>
            </a:r>
          </a:p>
          <a:p>
            <a:pPr marL="285750" indent="-285750" algn="just">
              <a:buFont typeface="Wingdings" panose="05000000000000000000" pitchFamily="2" charset="2"/>
              <a:buChar char="Ø"/>
            </a:pPr>
            <a:r>
              <a:rPr lang="en-US" dirty="0"/>
              <a:t>This implies that the algorithm could be effective for data of different shapes and sizes.</a:t>
            </a:r>
          </a:p>
        </p:txBody>
      </p:sp>
      <p:pic>
        <p:nvPicPr>
          <p:cNvPr id="6" name="Picture 5"/>
          <p:cNvPicPr>
            <a:picLocks noChangeAspect="1"/>
          </p:cNvPicPr>
          <p:nvPr/>
        </p:nvPicPr>
        <p:blipFill>
          <a:blip r:embed="rId2"/>
          <a:stretch>
            <a:fillRect/>
          </a:stretch>
        </p:blipFill>
        <p:spPr>
          <a:xfrm>
            <a:off x="10516369" y="85007"/>
            <a:ext cx="1361594" cy="1090803"/>
          </a:xfrm>
          <a:prstGeom prst="rect">
            <a:avLst/>
          </a:prstGeom>
        </p:spPr>
      </p:pic>
      <p:sp>
        <p:nvSpPr>
          <p:cNvPr id="7" name="Rectangle 6"/>
          <p:cNvSpPr/>
          <p:nvPr/>
        </p:nvSpPr>
        <p:spPr>
          <a:xfrm>
            <a:off x="3559550" y="133344"/>
            <a:ext cx="4663456" cy="1200329"/>
          </a:xfrm>
          <a:prstGeom prst="rect">
            <a:avLst/>
          </a:prstGeom>
        </p:spPr>
        <p:txBody>
          <a:bodyPr wrap="none">
            <a:spAutoFit/>
          </a:bodyPr>
          <a:lstStyle/>
          <a:p>
            <a:r>
              <a:rPr lang="en-US" sz="2400" dirty="0">
                <a:latin typeface="Algerian" panose="04020705040A02060702" pitchFamily="82" charset="0"/>
              </a:rPr>
              <a:t>About </a:t>
            </a:r>
            <a:r>
              <a:rPr lang="en-US" sz="2400" dirty="0" smtClean="0">
                <a:latin typeface="Algerian" panose="04020705040A02060702" pitchFamily="82" charset="0"/>
              </a:rPr>
              <a:t>Spectral </a:t>
            </a:r>
            <a:r>
              <a:rPr lang="en-US" sz="2400" dirty="0">
                <a:latin typeface="Algerian" panose="04020705040A02060702" pitchFamily="82" charset="0"/>
              </a:rPr>
              <a:t>clustering</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2" name="Picture 1"/>
          <p:cNvPicPr>
            <a:picLocks noChangeAspect="1"/>
          </p:cNvPicPr>
          <p:nvPr/>
        </p:nvPicPr>
        <p:blipFill>
          <a:blip r:embed="rId3"/>
          <a:stretch>
            <a:fillRect/>
          </a:stretch>
        </p:blipFill>
        <p:spPr>
          <a:xfrm>
            <a:off x="1883507" y="868534"/>
            <a:ext cx="7119815" cy="3067294"/>
          </a:xfrm>
          <a:prstGeom prst="rect">
            <a:avLst/>
          </a:prstGeom>
        </p:spPr>
      </p:pic>
    </p:spTree>
    <p:extLst>
      <p:ext uri="{BB962C8B-B14F-4D97-AF65-F5344CB8AC3E}">
        <p14:creationId xmlns:p14="http://schemas.microsoft.com/office/powerpoint/2010/main" val="40995763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89786" y="1980538"/>
            <a:ext cx="5563366" cy="2308324"/>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t>DBSCAN</a:t>
            </a:r>
            <a:r>
              <a:rPr lang="en-US" dirty="0"/>
              <a:t> stands for Density-Based Spatial Clustering of Applications with </a:t>
            </a:r>
            <a:r>
              <a:rPr lang="en-US" dirty="0" smtClean="0"/>
              <a:t>Noise.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DBSCAN </a:t>
            </a:r>
            <a:r>
              <a:rPr lang="en-US" dirty="0"/>
              <a:t>is a density-based clustering algorithm that works on the assumption that clusters are dense regions in space separated by regions of lower density.</a:t>
            </a:r>
            <a:endParaRPr lang="en-US" dirty="0" smtClean="0"/>
          </a:p>
          <a:p>
            <a:pPr marL="285750" indent="-285750" algn="just">
              <a:buFont typeface="Wingdings" panose="05000000000000000000" pitchFamily="2" charset="2"/>
              <a:buChar char="Ø"/>
            </a:pPr>
            <a:endParaRPr lang="en-US" dirty="0" smtClean="0"/>
          </a:p>
        </p:txBody>
      </p:sp>
      <p:pic>
        <p:nvPicPr>
          <p:cNvPr id="6" name="Picture 5"/>
          <p:cNvPicPr>
            <a:picLocks noChangeAspect="1"/>
          </p:cNvPicPr>
          <p:nvPr/>
        </p:nvPicPr>
        <p:blipFill>
          <a:blip r:embed="rId2"/>
          <a:stretch>
            <a:fillRect/>
          </a:stretch>
        </p:blipFill>
        <p:spPr>
          <a:xfrm>
            <a:off x="10516369" y="85007"/>
            <a:ext cx="1361594" cy="1090803"/>
          </a:xfrm>
          <a:prstGeom prst="rect">
            <a:avLst/>
          </a:prstGeom>
        </p:spPr>
      </p:pic>
      <p:sp>
        <p:nvSpPr>
          <p:cNvPr id="7" name="Rectangle 6"/>
          <p:cNvSpPr/>
          <p:nvPr/>
        </p:nvSpPr>
        <p:spPr>
          <a:xfrm>
            <a:off x="2633785" y="85007"/>
            <a:ext cx="4798646" cy="1200329"/>
          </a:xfrm>
          <a:prstGeom prst="rect">
            <a:avLst/>
          </a:prstGeom>
        </p:spPr>
        <p:txBody>
          <a:bodyPr wrap="square">
            <a:spAutoFit/>
          </a:bodyPr>
          <a:lstStyle/>
          <a:p>
            <a:r>
              <a:rPr lang="en-US" sz="2400" dirty="0">
                <a:latin typeface="Algerian" panose="04020705040A02060702" pitchFamily="82" charset="0"/>
              </a:rPr>
              <a:t>About </a:t>
            </a:r>
            <a:r>
              <a:rPr lang="en-US" sz="2400" dirty="0" smtClean="0">
                <a:latin typeface="Algerian" panose="04020705040A02060702" pitchFamily="82" charset="0"/>
              </a:rPr>
              <a:t>DBSCAN clustering</a:t>
            </a:r>
            <a:endParaRPr lang="en-US" sz="2400" dirty="0">
              <a:latin typeface="Algerian" panose="04020705040A02060702" pitchFamily="82" charset="0"/>
            </a:endParaRP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8" name="Picture 7"/>
          <p:cNvPicPr>
            <a:picLocks noChangeAspect="1"/>
          </p:cNvPicPr>
          <p:nvPr/>
        </p:nvPicPr>
        <p:blipFill>
          <a:blip r:embed="rId3"/>
          <a:stretch>
            <a:fillRect/>
          </a:stretch>
        </p:blipFill>
        <p:spPr>
          <a:xfrm>
            <a:off x="369277" y="1101969"/>
            <a:ext cx="5638800" cy="5021018"/>
          </a:xfrm>
          <a:prstGeom prst="rect">
            <a:avLst/>
          </a:prstGeom>
        </p:spPr>
      </p:pic>
    </p:spTree>
    <p:extLst>
      <p:ext uri="{BB962C8B-B14F-4D97-AF65-F5344CB8AC3E}">
        <p14:creationId xmlns:p14="http://schemas.microsoft.com/office/powerpoint/2010/main" val="25435634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TotalTime>
  <Words>385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YAS</cp:lastModifiedBy>
  <cp:revision>32</cp:revision>
  <dcterms:created xsi:type="dcterms:W3CDTF">2023-08-08T11:42:35Z</dcterms:created>
  <dcterms:modified xsi:type="dcterms:W3CDTF">2023-08-24T02:19:04Z</dcterms:modified>
</cp:coreProperties>
</file>