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9" r:id="rId18"/>
    <p:sldId id="286" r:id="rId19"/>
    <p:sldId id="280" r:id="rId20"/>
    <p:sldId id="285" r:id="rId21"/>
    <p:sldId id="281" r:id="rId22"/>
    <p:sldId id="284" r:id="rId23"/>
    <p:sldId id="282" r:id="rId24"/>
    <p:sldId id="283" r:id="rId25"/>
    <p:sldId id="272" r:id="rId26"/>
    <p:sldId id="273" r:id="rId27"/>
    <p:sldId id="274" r:id="rId28"/>
    <p:sldId id="275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4C13E3-081C-401B-92E5-EFF7619D07AC}" v="1137" dt="2025-09-08T09:07:50.3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499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69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060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574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5286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248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347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40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482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178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294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219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51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641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4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025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BStack </a:t>
            </a:r>
            <a:r>
              <a:rPr dirty="0">
                <a:latin typeface="Times New Roman"/>
                <a:cs typeface="Times New Roman"/>
              </a:rPr>
              <a:t>Demo Automation Testing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dirty="0">
                <a:latin typeface="Times New Roman"/>
                <a:cs typeface="Times New Roman"/>
              </a:rPr>
              <a:t>Using TestNG &amp; BDD Framework with Page Object Model</a:t>
            </a:r>
            <a:endParaRPr lang="en-US" dirty="0">
              <a:latin typeface="Times New Roman"/>
              <a:cs typeface="Times New Roman"/>
            </a:endParaRPr>
          </a:p>
          <a:p>
            <a:endParaRPr dirty="0">
              <a:latin typeface="Times New Roman"/>
              <a:cs typeface="Times New Roman"/>
            </a:endParaRPr>
          </a:p>
          <a:p>
            <a:r>
              <a:rPr dirty="0">
                <a:latin typeface="Times New Roman"/>
                <a:cs typeface="Times New Roman"/>
              </a:rPr>
              <a:t>Under the guidance of: Mrs. Vaishali </a:t>
            </a:r>
            <a:r>
              <a:rPr lang="en-US" dirty="0">
                <a:latin typeface="Times New Roman"/>
                <a:cs typeface="Times New Roman"/>
              </a:rPr>
              <a:t>Madam</a:t>
            </a:r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/>
                <a:cs typeface="Times New Roman"/>
              </a:rPr>
              <a:t>Module 7: DROPDOWN 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sz="2400" dirty="0">
                <a:latin typeface="Times New Roman"/>
                <a:cs typeface="Times New Roman"/>
              </a:rPr>
              <a:t>Objective: Validated sorting and filtering via dropdown</a:t>
            </a:r>
            <a:endParaRPr lang="en-US" sz="2400" dirty="0">
              <a:latin typeface="Times New Roman"/>
              <a:ea typeface="Calibri"/>
              <a:cs typeface="Times New Roman"/>
            </a:endParaRPr>
          </a:p>
          <a:p>
            <a:r>
              <a:rPr sz="2400" dirty="0">
                <a:latin typeface="Times New Roman"/>
                <a:cs typeface="Times New Roman"/>
              </a:rPr>
              <a:t>Tests Performed:</a:t>
            </a:r>
            <a:endParaRPr sz="2400" dirty="0">
              <a:latin typeface="Times New Roman"/>
              <a:ea typeface="Calibri"/>
              <a:cs typeface="Times New Roman"/>
            </a:endParaRPr>
          </a:p>
          <a:p>
            <a:r>
              <a:rPr sz="2400" dirty="0">
                <a:latin typeface="Times New Roman"/>
                <a:cs typeface="Times New Roman"/>
              </a:rPr>
              <a:t>- Used dropdown to filter by "Lowest Price" and other criteria</a:t>
            </a:r>
            <a:endParaRPr sz="2400" dirty="0">
              <a:latin typeface="Times New Roman"/>
              <a:ea typeface="Calibri"/>
              <a:cs typeface="Times New Roman"/>
            </a:endParaRPr>
          </a:p>
          <a:p>
            <a:r>
              <a:rPr sz="2400" dirty="0">
                <a:latin typeface="Times New Roman"/>
                <a:cs typeface="Times New Roman"/>
              </a:rPr>
              <a:t>- Verified product order changed accordingly</a:t>
            </a:r>
            <a:endParaRPr sz="2400" dirty="0">
              <a:latin typeface="Times New Roman"/>
              <a:ea typeface="Calibri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/>
                <a:cs typeface="Times New Roman"/>
              </a:rPr>
              <a:t>Module 8: SEARCH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sz="2400" dirty="0">
                <a:latin typeface="Times New Roman"/>
                <a:cs typeface="Times New Roman"/>
              </a:rPr>
              <a:t>Objective: Ensured the search feature returns accurate results</a:t>
            </a:r>
            <a:endParaRPr lang="en-US" sz="2400" dirty="0">
              <a:latin typeface="Times New Roman"/>
              <a:ea typeface="Calibri"/>
              <a:cs typeface="Times New Roman"/>
            </a:endParaRPr>
          </a:p>
          <a:p>
            <a:r>
              <a:rPr sz="2400" dirty="0">
                <a:latin typeface="Times New Roman"/>
                <a:cs typeface="Times New Roman"/>
              </a:rPr>
              <a:t>Tests Performed:</a:t>
            </a:r>
            <a:endParaRPr sz="2400" dirty="0">
              <a:latin typeface="Times New Roman"/>
              <a:ea typeface="Calibri"/>
              <a:cs typeface="Times New Roman"/>
            </a:endParaRPr>
          </a:p>
          <a:p>
            <a:r>
              <a:rPr sz="2400" dirty="0">
                <a:latin typeface="Times New Roman"/>
                <a:cs typeface="Times New Roman"/>
              </a:rPr>
              <a:t>- Tested with multiple search terms: "Apple", "Google", "Samsung", etc.</a:t>
            </a:r>
            <a:endParaRPr sz="2400" dirty="0">
              <a:latin typeface="Times New Roman"/>
              <a:ea typeface="Calibri"/>
              <a:cs typeface="Times New Roman"/>
            </a:endParaRPr>
          </a:p>
          <a:p>
            <a:r>
              <a:rPr sz="2400" dirty="0">
                <a:latin typeface="Times New Roman"/>
                <a:cs typeface="Times New Roman"/>
              </a:rPr>
              <a:t>- Verified search results</a:t>
            </a:r>
            <a:endParaRPr sz="2400" dirty="0">
              <a:latin typeface="Times New Roman"/>
              <a:ea typeface="Calibri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/>
                <a:cs typeface="Times New Roman"/>
              </a:rPr>
              <a:t>Module 9: FOOTER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sz="2400" dirty="0">
                <a:latin typeface="Times New Roman"/>
                <a:cs typeface="Times New Roman"/>
              </a:rPr>
              <a:t>Objective: Tested footer navigation links</a:t>
            </a:r>
            <a:endParaRPr lang="en-US" sz="2400" dirty="0">
              <a:latin typeface="Times New Roman"/>
              <a:ea typeface="Calibri"/>
              <a:cs typeface="Times New Roman"/>
            </a:endParaRPr>
          </a:p>
          <a:p>
            <a:r>
              <a:rPr sz="2400" dirty="0">
                <a:latin typeface="Times New Roman"/>
                <a:cs typeface="Times New Roman"/>
              </a:rPr>
              <a:t>Tests Performed:</a:t>
            </a:r>
            <a:endParaRPr sz="2400" dirty="0">
              <a:latin typeface="Times New Roman"/>
              <a:ea typeface="Calibri"/>
              <a:cs typeface="Times New Roman"/>
            </a:endParaRPr>
          </a:p>
          <a:p>
            <a:r>
              <a:rPr sz="2400" dirty="0">
                <a:latin typeface="Times New Roman"/>
                <a:cs typeface="Times New Roman"/>
              </a:rPr>
              <a:t>- Clicked the "Privacy Policy" link in the footer</a:t>
            </a:r>
            <a:endParaRPr sz="2400" dirty="0">
              <a:latin typeface="Times New Roman"/>
              <a:ea typeface="Calibri"/>
              <a:cs typeface="Times New Roman"/>
            </a:endParaRPr>
          </a:p>
          <a:p>
            <a:r>
              <a:rPr sz="2400" dirty="0">
                <a:latin typeface="Times New Roman"/>
                <a:cs typeface="Times New Roman"/>
              </a:rPr>
              <a:t>- Verified the page loaded correctly and returned to homepage</a:t>
            </a:r>
            <a:endParaRPr sz="2400" dirty="0">
              <a:latin typeface="Times New Roman"/>
              <a:ea typeface="Calibri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/>
                <a:cs typeface="Times New Roman"/>
              </a:rPr>
              <a:t>Module 10: NEWSLETTER SUBSCRIPTION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491" y="2201779"/>
            <a:ext cx="7377443" cy="38395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sz="2400" dirty="0">
                <a:latin typeface="Times New Roman"/>
                <a:cs typeface="Times New Roman"/>
              </a:rPr>
              <a:t>Objective: Validated email subscription functionality</a:t>
            </a:r>
            <a:endParaRPr lang="en-US" sz="2400" dirty="0">
              <a:latin typeface="Times New Roman"/>
              <a:ea typeface="Calibri"/>
              <a:cs typeface="Times New Roman"/>
            </a:endParaRPr>
          </a:p>
          <a:p>
            <a:r>
              <a:rPr sz="2400" dirty="0">
                <a:latin typeface="Times New Roman"/>
                <a:cs typeface="Times New Roman"/>
              </a:rPr>
              <a:t>Tests Performed:</a:t>
            </a:r>
            <a:endParaRPr sz="2400" dirty="0">
              <a:latin typeface="Times New Roman"/>
              <a:ea typeface="Calibri"/>
              <a:cs typeface="Times New Roman"/>
            </a:endParaRPr>
          </a:p>
          <a:p>
            <a:r>
              <a:rPr sz="2400" dirty="0">
                <a:latin typeface="Times New Roman"/>
                <a:cs typeface="Times New Roman"/>
              </a:rPr>
              <a:t>- Entered email into the newsletter subscription field</a:t>
            </a:r>
            <a:endParaRPr sz="2400" dirty="0">
              <a:latin typeface="Times New Roman"/>
              <a:ea typeface="Calibri"/>
              <a:cs typeface="Times New Roman"/>
            </a:endParaRPr>
          </a:p>
          <a:p>
            <a:r>
              <a:rPr sz="2400" dirty="0">
                <a:latin typeface="Times New Roman"/>
                <a:cs typeface="Times New Roman"/>
              </a:rPr>
              <a:t>- Verified input acceptance</a:t>
            </a:r>
            <a:endParaRPr sz="2400" dirty="0">
              <a:latin typeface="Times New Roman"/>
              <a:ea typeface="Calibri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/>
                <a:cs typeface="Times New Roman"/>
              </a:rPr>
              <a:t>Module 11: HEADER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sz="2400" dirty="0">
                <a:latin typeface="Times New Roman"/>
                <a:cs typeface="Times New Roman"/>
              </a:rPr>
              <a:t>Objective: Tested header navigation links</a:t>
            </a:r>
            <a:endParaRPr lang="en-US" sz="2400" dirty="0">
              <a:latin typeface="Times New Roman"/>
              <a:ea typeface="Calibri"/>
              <a:cs typeface="Times New Roman"/>
            </a:endParaRPr>
          </a:p>
          <a:p>
            <a:r>
              <a:rPr sz="2400" dirty="0">
                <a:latin typeface="Times New Roman"/>
                <a:cs typeface="Times New Roman"/>
              </a:rPr>
              <a:t>Tests Performed:</a:t>
            </a:r>
            <a:endParaRPr sz="2400" dirty="0">
              <a:latin typeface="Times New Roman"/>
              <a:ea typeface="Calibri"/>
              <a:cs typeface="Times New Roman"/>
            </a:endParaRPr>
          </a:p>
          <a:p>
            <a:r>
              <a:rPr sz="2400" dirty="0">
                <a:latin typeface="Times New Roman"/>
                <a:cs typeface="Times New Roman"/>
              </a:rPr>
              <a:t>- Navigated to "Offers", "Orders", and "</a:t>
            </a:r>
            <a:r>
              <a:rPr lang="en-US" sz="2400" dirty="0">
                <a:latin typeface="Times New Roman"/>
                <a:cs typeface="Times New Roman"/>
              </a:rPr>
              <a:t>Favorites</a:t>
            </a:r>
            <a:r>
              <a:rPr sz="2400" dirty="0">
                <a:latin typeface="Times New Roman"/>
                <a:cs typeface="Times New Roman"/>
              </a:rPr>
              <a:t>" via header</a:t>
            </a:r>
            <a:endParaRPr sz="2400" dirty="0">
              <a:latin typeface="Times New Roman"/>
              <a:ea typeface="Calibri"/>
              <a:cs typeface="Times New Roman"/>
            </a:endParaRPr>
          </a:p>
          <a:p>
            <a:r>
              <a:rPr sz="2400" dirty="0">
                <a:latin typeface="Times New Roman"/>
                <a:cs typeface="Times New Roman"/>
              </a:rPr>
              <a:t>- Verified correct redirection and page content</a:t>
            </a:r>
            <a:endParaRPr sz="2400" dirty="0">
              <a:latin typeface="Times New Roman"/>
              <a:ea typeface="Calibri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/>
                <a:cs typeface="Times New Roman"/>
              </a:rPr>
              <a:t>Module 12: LOGOUT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sz="2400" dirty="0">
                <a:latin typeface="Times New Roman"/>
                <a:cs typeface="Times New Roman"/>
              </a:rPr>
              <a:t>Objective: Ensure secure session </a:t>
            </a:r>
            <a:r>
              <a:rPr lang="en-US" sz="2400" dirty="0">
                <a:latin typeface="Times New Roman"/>
                <a:cs typeface="Times New Roman"/>
              </a:rPr>
              <a:t>termination</a:t>
            </a:r>
            <a:endParaRPr lang="en-US" sz="2400" dirty="0">
              <a:latin typeface="Times New Roman"/>
              <a:ea typeface="Calibri"/>
              <a:cs typeface="Times New Roman"/>
            </a:endParaRPr>
          </a:p>
          <a:p>
            <a:r>
              <a:rPr lang="en-US" sz="2400" dirty="0">
                <a:latin typeface="Times New Roman"/>
                <a:cs typeface="Times New Roman"/>
              </a:rPr>
              <a:t>Tests</a:t>
            </a:r>
            <a:r>
              <a:rPr sz="2400" dirty="0">
                <a:latin typeface="Times New Roman"/>
                <a:cs typeface="Times New Roman"/>
              </a:rPr>
              <a:t> Performed:</a:t>
            </a:r>
            <a:endParaRPr lang="en-US" sz="2400" dirty="0">
              <a:latin typeface="Times New Roman"/>
              <a:ea typeface="Calibri"/>
              <a:cs typeface="Times New Roman"/>
            </a:endParaRPr>
          </a:p>
          <a:p>
            <a:r>
              <a:rPr sz="2400" dirty="0">
                <a:latin typeface="Times New Roman"/>
                <a:cs typeface="Times New Roman"/>
              </a:rPr>
              <a:t>- Logged out via account menu</a:t>
            </a:r>
            <a:endParaRPr sz="2400" dirty="0">
              <a:latin typeface="Times New Roman"/>
              <a:ea typeface="Calibri"/>
              <a:cs typeface="Times New Roman"/>
            </a:endParaRPr>
          </a:p>
          <a:p>
            <a:r>
              <a:rPr sz="2400" dirty="0">
                <a:latin typeface="Times New Roman"/>
                <a:cs typeface="Times New Roman"/>
              </a:rPr>
              <a:t>- Verified redirection to the homepage and session clearance</a:t>
            </a:r>
            <a:endParaRPr sz="2400" dirty="0">
              <a:latin typeface="Times New Roman"/>
              <a:ea typeface="Calibri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694370" cy="899984"/>
          </a:xfrm>
        </p:spPr>
        <p:txBody>
          <a:bodyPr/>
          <a:lstStyle/>
          <a:p>
            <a:r>
              <a:rPr lang="en-US" dirty="0"/>
              <a:t>Defects</a:t>
            </a:r>
            <a:endParaRPr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AB233FF-F687-1A44-B851-F3BC35783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While running a testcase at certain point some fields are not working as it is expected which is nothing but a defect, so I have created a Defect report on those defects.</a:t>
            </a:r>
            <a:endParaRPr lang="en-US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36BA3-0875-7DCC-08B3-316CFE7D5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920" y="329532"/>
            <a:ext cx="7596874" cy="571183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>
                <a:latin typeface="Times New Roman"/>
                <a:cs typeface="Times New Roman"/>
              </a:rPr>
              <a:t>      Defect Identifier</a:t>
            </a:r>
            <a:r>
              <a:rPr lang="en-US" dirty="0">
                <a:latin typeface="Times New Roman"/>
                <a:cs typeface="Times New Roman"/>
              </a:rPr>
              <a:t>:D_001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Wingdings" charset="2"/>
              <a:buChar char="Ø"/>
            </a:pPr>
            <a:r>
              <a:rPr lang="en-US" b="1" dirty="0">
                <a:latin typeface="Times New Roman"/>
                <a:cs typeface="Times New Roman"/>
              </a:rPr>
              <a:t>Defect Summary: </a:t>
            </a:r>
            <a:r>
              <a:rPr lang="en-US" dirty="0">
                <a:latin typeface="Times New Roman"/>
                <a:cs typeface="Times New Roman"/>
              </a:rPr>
              <a:t>Search Option is not working as per the requested search </a:t>
            </a:r>
          </a:p>
          <a:p>
            <a:pPr marL="285750" indent="-285750">
              <a:buFont typeface="Wingdings" charset="2"/>
              <a:buChar char="Ø"/>
            </a:pPr>
            <a:r>
              <a:rPr lang="en-US" b="1" dirty="0">
                <a:latin typeface="Times New Roman"/>
                <a:cs typeface="Times New Roman"/>
              </a:rPr>
              <a:t>Test Id:</a:t>
            </a:r>
            <a:r>
              <a:rPr lang="en-US" dirty="0">
                <a:solidFill>
                  <a:srgbClr val="242424"/>
                </a:solidFill>
                <a:latin typeface="Times New Roman"/>
                <a:cs typeface="Times New Roman"/>
              </a:rPr>
              <a:t>TC_001,TC_002</a:t>
            </a:r>
          </a:p>
          <a:p>
            <a:pPr marL="285750" indent="-285750">
              <a:buFont typeface="Wingdings" charset="2"/>
              <a:buChar char="Ø"/>
            </a:pPr>
            <a:r>
              <a:rPr lang="en-US" b="1" dirty="0">
                <a:latin typeface="Times New Roman"/>
                <a:cs typeface="Times New Roman"/>
              </a:rPr>
              <a:t>Test Case Name:</a:t>
            </a:r>
            <a:r>
              <a:rPr lang="en-US" b="1" dirty="0">
                <a:solidFill>
                  <a:srgbClr val="404040"/>
                </a:solidFill>
                <a:latin typeface="Times New Roman"/>
                <a:cs typeface="Times New Roman"/>
              </a:rPr>
              <a:t> </a:t>
            </a:r>
            <a:r>
              <a:rPr lang="en-US" dirty="0">
                <a:solidFill>
                  <a:srgbClr val="242424"/>
                </a:solidFill>
                <a:latin typeface="Times New Roman"/>
                <a:cs typeface="Times New Roman"/>
              </a:rPr>
              <a:t>bstack_search, </a:t>
            </a:r>
            <a:r>
              <a:rPr lang="en-US">
                <a:solidFill>
                  <a:srgbClr val="242424"/>
                </a:solidFill>
                <a:latin typeface="Times New Roman"/>
                <a:cs typeface="Times New Roman"/>
              </a:rPr>
              <a:t>bstack_invalidsearch</a:t>
            </a:r>
          </a:p>
          <a:p>
            <a:pPr marL="285750" indent="-285750">
              <a:buFont typeface="Wingdings" charset="2"/>
              <a:buChar char="Ø"/>
            </a:pPr>
            <a:r>
              <a:rPr lang="en-US" b="1" dirty="0">
                <a:latin typeface="Times New Roman"/>
                <a:cs typeface="Times New Roman"/>
              </a:rPr>
              <a:t>Module Name:</a:t>
            </a:r>
            <a:r>
              <a:rPr lang="en-US" b="1" dirty="0">
                <a:solidFill>
                  <a:srgbClr val="404040"/>
                </a:solidFill>
                <a:latin typeface="Times New Roman"/>
                <a:cs typeface="Times New Roman"/>
              </a:rPr>
              <a:t> </a:t>
            </a:r>
            <a:r>
              <a:rPr lang="en-US" dirty="0">
                <a:solidFill>
                  <a:srgbClr val="242424"/>
                </a:solidFill>
                <a:latin typeface="Times New Roman"/>
                <a:cs typeface="Times New Roman"/>
              </a:rPr>
              <a:t>Search Bar</a:t>
            </a:r>
          </a:p>
          <a:p>
            <a:pPr marL="285750" indent="-285750">
              <a:buFont typeface="Wingdings" charset="2"/>
              <a:buChar char="Ø"/>
            </a:pPr>
            <a:r>
              <a:rPr lang="en-US" b="1" dirty="0">
                <a:latin typeface="Times New Roman"/>
                <a:cs typeface="Times New Roman"/>
              </a:rPr>
              <a:t>Reproducible:</a:t>
            </a:r>
            <a:r>
              <a:rPr lang="en-US" b="1" dirty="0">
                <a:solidFill>
                  <a:srgbClr val="404040"/>
                </a:solidFill>
                <a:latin typeface="Times New Roman"/>
                <a:cs typeface="Times New Roman"/>
              </a:rPr>
              <a:t> </a:t>
            </a:r>
            <a:r>
              <a:rPr lang="en-US" dirty="0">
                <a:solidFill>
                  <a:srgbClr val="242424"/>
                </a:solidFill>
                <a:latin typeface="Times New Roman"/>
                <a:cs typeface="Times New Roman"/>
              </a:rPr>
              <a:t>When we search for "Samsung" then the search is not highlighting the requested search or not yielding proper search related to the requested search text</a:t>
            </a:r>
          </a:p>
          <a:p>
            <a:pPr marL="285750" indent="-285750">
              <a:buFont typeface="Wingdings" charset="2"/>
              <a:buChar char="Ø"/>
            </a:pPr>
            <a:r>
              <a:rPr lang="en-US" b="1" dirty="0">
                <a:latin typeface="Times New Roman"/>
                <a:cs typeface="Times New Roman"/>
              </a:rPr>
              <a:t>Severity: </a:t>
            </a:r>
            <a:r>
              <a:rPr lang="en-US" dirty="0">
                <a:latin typeface="Times New Roman"/>
                <a:cs typeface="Times New Roman"/>
              </a:rPr>
              <a:t>Medium</a:t>
            </a:r>
          </a:p>
          <a:p>
            <a:pPr marL="285750" indent="-285750">
              <a:buFont typeface="Wingdings" charset="2"/>
              <a:buChar char="Ø"/>
            </a:pPr>
            <a:r>
              <a:rPr lang="en-US" b="1" dirty="0">
                <a:latin typeface="Times New Roman"/>
                <a:cs typeface="Times New Roman"/>
              </a:rPr>
              <a:t>Priority: </a:t>
            </a:r>
            <a:r>
              <a:rPr lang="en-US" dirty="0">
                <a:latin typeface="Times New Roman"/>
                <a:cs typeface="Times New Roman"/>
              </a:rPr>
              <a:t>Medium</a:t>
            </a:r>
          </a:p>
          <a:p>
            <a:pPr marL="285750" indent="-285750">
              <a:buFont typeface="Wingdings" charset="2"/>
              <a:buChar char="Ø"/>
            </a:pPr>
            <a:r>
              <a:rPr lang="en-US" b="1" dirty="0">
                <a:latin typeface="Times New Roman"/>
                <a:cs typeface="Times New Roman"/>
              </a:rPr>
              <a:t>Raised By: </a:t>
            </a:r>
            <a:r>
              <a:rPr lang="en-US" dirty="0">
                <a:latin typeface="Times New Roman"/>
                <a:cs typeface="Times New Roman"/>
              </a:rPr>
              <a:t>K.Jayadeep</a:t>
            </a:r>
          </a:p>
          <a:p>
            <a:pPr marL="285750" indent="-285750">
              <a:buFont typeface="Wingdings" charset="2"/>
              <a:buChar char="Ø"/>
            </a:pPr>
            <a:r>
              <a:rPr lang="en-US" b="1" dirty="0">
                <a:latin typeface="Times New Roman"/>
                <a:cs typeface="Times New Roman"/>
              </a:rPr>
              <a:t>Assigned To: </a:t>
            </a:r>
            <a:r>
              <a:rPr lang="en-US" dirty="0">
                <a:latin typeface="Times New Roman"/>
                <a:cs typeface="Times New Roman"/>
              </a:rPr>
              <a:t>Developer</a:t>
            </a:r>
          </a:p>
          <a:p>
            <a:pPr marL="285750" indent="-285750">
              <a:buFont typeface="Wingdings" charset="2"/>
              <a:buChar char="Ø"/>
            </a:pPr>
            <a:r>
              <a:rPr lang="en-US" b="1" dirty="0">
                <a:latin typeface="Times New Roman"/>
                <a:cs typeface="Times New Roman"/>
              </a:rPr>
              <a:t>Date of Assignment:</a:t>
            </a:r>
          </a:p>
          <a:p>
            <a:pPr marL="285750" indent="-285750">
              <a:buFont typeface="Wingdings" charset="2"/>
              <a:buChar char="Ø"/>
            </a:pPr>
            <a:r>
              <a:rPr lang="en-US" b="1" dirty="0">
                <a:latin typeface="Times New Roman"/>
                <a:cs typeface="Times New Roman"/>
              </a:rPr>
              <a:t>Status: </a:t>
            </a:r>
            <a:r>
              <a:rPr lang="en-US" dirty="0">
                <a:latin typeface="Times New Roman"/>
                <a:cs typeface="Times New Roman"/>
              </a:rPr>
              <a:t>Pending</a:t>
            </a:r>
          </a:p>
          <a:p>
            <a:r>
              <a:rPr lang="en-US" b="1" dirty="0">
                <a:latin typeface="Times New Roman"/>
                <a:cs typeface="Times New Roman"/>
              </a:rPr>
              <a:t>Fixed By: </a:t>
            </a:r>
            <a:r>
              <a:rPr lang="en-US" dirty="0">
                <a:latin typeface="Times New Roman"/>
                <a:cs typeface="Times New Roman"/>
              </a:rPr>
              <a:t>Developer</a:t>
            </a: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" charset="2"/>
              <a:buChar char="Ø"/>
            </a:pPr>
            <a:r>
              <a:rPr lang="en-US" b="1" dirty="0">
                <a:latin typeface="Times New Roman"/>
                <a:cs typeface="Times New Roman"/>
              </a:rPr>
              <a:t>Date of Fixing:</a:t>
            </a:r>
          </a:p>
          <a:p>
            <a:pPr marL="285750" indent="-285750">
              <a:buFont typeface="Wingdings" charset="2"/>
              <a:buChar char="Ø"/>
            </a:pP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Wingdings" charset="2"/>
              <a:buChar char="Ø"/>
            </a:pPr>
            <a:endParaRPr lang="en-US" dirty="0">
              <a:latin typeface="Times New Roman"/>
              <a:cs typeface="Times New Roman"/>
            </a:endParaRPr>
          </a:p>
          <a:p>
            <a:pPr>
              <a:buFont typeface="Wingdings" charset="2"/>
              <a:buChar char="Ø"/>
            </a:pPr>
            <a:endParaRPr lang="en-US" dirty="0">
              <a:latin typeface="Times New Roman"/>
              <a:cs typeface="Times New Roman"/>
            </a:endParaRPr>
          </a:p>
          <a:p>
            <a:pPr>
              <a:buFont typeface="Wingdings" charset="2"/>
              <a:buChar char="Ø"/>
            </a:pP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23633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website&#10;&#10;AI-generated content may be incorrect.">
            <a:extLst>
              <a:ext uri="{FF2B5EF4-FFF2-40B4-BE49-F238E27FC236}">
                <a16:creationId xmlns:a16="http://schemas.microsoft.com/office/drawing/2014/main" id="{8952CFAB-3079-0E22-95D6-60554CBD7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45" y="987969"/>
            <a:ext cx="6353434" cy="1772279"/>
          </a:xfrm>
          <a:prstGeom prst="rect">
            <a:avLst/>
          </a:prstGeom>
        </p:spPr>
      </p:pic>
      <p:pic>
        <p:nvPicPr>
          <p:cNvPr id="8" name="Content Placeholder 7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419289C9-889B-2057-BC0B-64354725C1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9004" y="3131824"/>
            <a:ext cx="6347714" cy="261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463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D7BB5-7F11-FA55-72DE-0FB886B87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385" y="333832"/>
            <a:ext cx="6755928" cy="570753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>
                <a:latin typeface="Times New Roman"/>
                <a:cs typeface="Times New Roman"/>
              </a:rPr>
              <a:t>      Defect Identifier</a:t>
            </a:r>
            <a:r>
              <a:rPr lang="en-US" dirty="0">
                <a:latin typeface="Times New Roman"/>
                <a:cs typeface="Times New Roman"/>
              </a:rPr>
              <a:t>:D_002</a:t>
            </a: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,Sans-Serif" charset="2"/>
              <a:buChar char="Ø"/>
            </a:pPr>
            <a:r>
              <a:rPr lang="en-US" b="1" dirty="0">
                <a:latin typeface="Times New Roman"/>
                <a:cs typeface="Times New Roman"/>
              </a:rPr>
              <a:t>Defect Summary: </a:t>
            </a:r>
            <a:r>
              <a:rPr lang="en-US" dirty="0">
                <a:solidFill>
                  <a:srgbClr val="242424"/>
                </a:solidFill>
                <a:latin typeface="Times New Roman"/>
                <a:cs typeface="Times New Roman"/>
              </a:rPr>
              <a:t>Responsiveness across different devices</a:t>
            </a: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,Sans-Serif" charset="2"/>
              <a:buChar char="Ø"/>
            </a:pPr>
            <a:r>
              <a:rPr lang="en-US" b="1" dirty="0">
                <a:latin typeface="Times New Roman"/>
                <a:cs typeface="Times New Roman"/>
              </a:rPr>
              <a:t>Test Id:</a:t>
            </a:r>
            <a:r>
              <a:rPr lang="en-US" dirty="0">
                <a:solidFill>
                  <a:srgbClr val="242424"/>
                </a:solidFill>
                <a:latin typeface="Times New Roman"/>
                <a:cs typeface="Times New Roman"/>
              </a:rPr>
              <a:t>TC_001</a:t>
            </a:r>
            <a:endParaRPr lang="en-US">
              <a:solidFill>
                <a:srgbClr val="242424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,Sans-Serif" charset="2"/>
              <a:buChar char="Ø"/>
            </a:pPr>
            <a:r>
              <a:rPr lang="en-US" b="1" dirty="0">
                <a:latin typeface="Times New Roman"/>
                <a:cs typeface="Times New Roman"/>
              </a:rPr>
              <a:t>Test Case Name: </a:t>
            </a:r>
            <a:r>
              <a:rPr lang="en-US" dirty="0">
                <a:solidFill>
                  <a:srgbClr val="242424"/>
                </a:solidFill>
                <a:latin typeface="Times New Roman"/>
                <a:cs typeface="Times New Roman"/>
              </a:rPr>
              <a:t>bstack_responsiveness</a:t>
            </a:r>
          </a:p>
          <a:p>
            <a:pPr marL="285750" indent="-285750">
              <a:buFont typeface="Wingdings,Sans-Serif" charset="2"/>
              <a:buChar char="Ø"/>
            </a:pPr>
            <a:r>
              <a:rPr lang="en-US" b="1" dirty="0">
                <a:latin typeface="Times New Roman"/>
                <a:cs typeface="Times New Roman"/>
              </a:rPr>
              <a:t>Module Name: </a:t>
            </a:r>
            <a:r>
              <a:rPr lang="en-US" dirty="0">
                <a:solidFill>
                  <a:srgbClr val="242424"/>
                </a:solidFill>
                <a:latin typeface="Times New Roman"/>
                <a:cs typeface="Times New Roman"/>
              </a:rPr>
              <a:t>Responsiveness across different mobiles </a:t>
            </a:r>
          </a:p>
          <a:p>
            <a:pPr marL="285750" indent="-285750">
              <a:buFont typeface="Wingdings,Sans-Serif" charset="2"/>
              <a:buChar char="Ø"/>
            </a:pPr>
            <a:r>
              <a:rPr lang="en-US" b="1" dirty="0">
                <a:latin typeface="Times New Roman"/>
                <a:cs typeface="Times New Roman"/>
              </a:rPr>
              <a:t>Reproducible: </a:t>
            </a:r>
            <a:r>
              <a:rPr lang="en-US" dirty="0">
                <a:solidFill>
                  <a:srgbClr val="242424"/>
                </a:solidFill>
                <a:latin typeface="Times New Roman"/>
                <a:cs typeface="Times New Roman"/>
              </a:rPr>
              <a:t>When checking across at different devices the website layout is not aligned properly</a:t>
            </a: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,Sans-Serif" charset="2"/>
              <a:buChar char="Ø"/>
            </a:pPr>
            <a:r>
              <a:rPr lang="en-US" b="1" dirty="0">
                <a:latin typeface="Times New Roman"/>
                <a:cs typeface="Times New Roman"/>
              </a:rPr>
              <a:t>Severity: </a:t>
            </a:r>
            <a:r>
              <a:rPr lang="en-US" dirty="0">
                <a:latin typeface="Times New Roman"/>
                <a:cs typeface="Times New Roman"/>
              </a:rPr>
              <a:t>Medium</a:t>
            </a: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,Sans-Serif" charset="2"/>
              <a:buChar char="Ø"/>
            </a:pPr>
            <a:r>
              <a:rPr lang="en-US" b="1" dirty="0">
                <a:latin typeface="Times New Roman"/>
                <a:cs typeface="Times New Roman"/>
              </a:rPr>
              <a:t>Priority: </a:t>
            </a:r>
            <a:r>
              <a:rPr lang="en-US" dirty="0">
                <a:latin typeface="Times New Roman"/>
                <a:cs typeface="Times New Roman"/>
              </a:rPr>
              <a:t>Medium</a:t>
            </a: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,Sans-Serif" charset="2"/>
              <a:buChar char="Ø"/>
            </a:pPr>
            <a:r>
              <a:rPr lang="en-US" b="1" dirty="0">
                <a:latin typeface="Times New Roman"/>
                <a:cs typeface="Times New Roman"/>
              </a:rPr>
              <a:t>Raised By: </a:t>
            </a:r>
            <a:r>
              <a:rPr lang="en-US" dirty="0">
                <a:latin typeface="Times New Roman"/>
                <a:cs typeface="Times New Roman"/>
              </a:rPr>
              <a:t>K.Jayadeep.</a:t>
            </a: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,Sans-Serif" charset="2"/>
              <a:buChar char="Ø"/>
            </a:pPr>
            <a:r>
              <a:rPr lang="en-US" b="1" dirty="0">
                <a:latin typeface="Times New Roman"/>
                <a:cs typeface="Times New Roman"/>
              </a:rPr>
              <a:t>Assigned To: </a:t>
            </a:r>
            <a:r>
              <a:rPr lang="en-US" dirty="0">
                <a:latin typeface="Times New Roman"/>
                <a:cs typeface="Times New Roman"/>
              </a:rPr>
              <a:t>Developer</a:t>
            </a: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,Sans-Serif" charset="2"/>
              <a:buChar char="Ø"/>
            </a:pPr>
            <a:r>
              <a:rPr lang="en-US" b="1" dirty="0">
                <a:latin typeface="Times New Roman"/>
                <a:cs typeface="Times New Roman"/>
              </a:rPr>
              <a:t>Date of Assignment:</a:t>
            </a: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,Sans-Serif" charset="2"/>
              <a:buChar char="Ø"/>
            </a:pPr>
            <a:r>
              <a:rPr lang="en-US" b="1" dirty="0">
                <a:latin typeface="Times New Roman"/>
                <a:cs typeface="Times New Roman"/>
              </a:rPr>
              <a:t>Status: </a:t>
            </a:r>
            <a:r>
              <a:rPr lang="en-US" dirty="0">
                <a:latin typeface="Times New Roman"/>
                <a:cs typeface="Times New Roman"/>
              </a:rPr>
              <a:t>Pending</a:t>
            </a: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buFont typeface="Wingdings,Sans-Serif" charset="2"/>
              <a:buChar char="Ø"/>
            </a:pPr>
            <a:r>
              <a:rPr lang="en-US" b="1" dirty="0">
                <a:latin typeface="Times New Roman"/>
                <a:cs typeface="Times New Roman"/>
              </a:rPr>
              <a:t>Fixed By: </a:t>
            </a:r>
            <a:r>
              <a:rPr lang="en-US" dirty="0">
                <a:latin typeface="Times New Roman"/>
                <a:cs typeface="Times New Roman"/>
              </a:rPr>
              <a:t>Developer</a:t>
            </a: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,Sans-Serif" charset="2"/>
              <a:buChar char="Ø"/>
            </a:pPr>
            <a:r>
              <a:rPr lang="en-US" b="1" dirty="0">
                <a:latin typeface="Times New Roman"/>
                <a:cs typeface="Times New Roman"/>
              </a:rPr>
              <a:t>Date of Fixing:</a:t>
            </a: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,Sans-Serif" charset="2"/>
              <a:buChar char="Ø"/>
            </a:pP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,Sans-Serif" charset="2"/>
              <a:buChar char="Ø"/>
            </a:pP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buFont typeface="Wingdings,Sans-Serif" charset="2"/>
              <a:buChar char="Ø"/>
            </a:pP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buFont typeface="Wingdings,Sans-Serif" charset="2"/>
              <a:buChar char="Ø"/>
            </a:pP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43464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025" y="210066"/>
            <a:ext cx="8435775" cy="1229498"/>
          </a:xfrm>
        </p:spPr>
        <p:txBody>
          <a:bodyPr/>
          <a:lstStyle/>
          <a:p>
            <a:r>
              <a:rPr dirty="0">
                <a:latin typeface="Times New Roman"/>
                <a:cs typeface="Times New Roman"/>
              </a:rPr>
              <a:t>Introduction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025" y="1709352"/>
            <a:ext cx="6808803" cy="42904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BStackDemo</a:t>
            </a:r>
            <a:r>
              <a:rPr sz="2400" dirty="0">
                <a:latin typeface="Times New Roman"/>
                <a:cs typeface="Times New Roman"/>
              </a:rPr>
              <a:t> is a sample e-commerce website used for testing and automation practice</a:t>
            </a:r>
            <a:endParaRPr lang="en-US" sz="2400">
              <a:latin typeface="Times New Roman"/>
              <a:ea typeface="Calibri"/>
              <a:cs typeface="Times New Roman"/>
            </a:endParaRPr>
          </a:p>
          <a:p>
            <a:endParaRPr sz="2400" dirty="0">
              <a:latin typeface="Times New Roman"/>
              <a:ea typeface="Calibri"/>
              <a:cs typeface="Calibri"/>
            </a:endParaRPr>
          </a:p>
          <a:p>
            <a:r>
              <a:rPr sz="2400" dirty="0">
                <a:latin typeface="Times New Roman"/>
                <a:cs typeface="Times New Roman"/>
              </a:rPr>
              <a:t>It simulates real-world user flows like login, search, cart, checkout, and more</a:t>
            </a:r>
            <a:endParaRPr sz="2400">
              <a:latin typeface="Times New Roman"/>
              <a:ea typeface="Calibri"/>
              <a:cs typeface="Times New Roman"/>
            </a:endParaRPr>
          </a:p>
          <a:p>
            <a:endParaRPr sz="2400" dirty="0">
              <a:latin typeface="Times New Roman"/>
              <a:ea typeface="Calibri"/>
              <a:cs typeface="Calibri"/>
            </a:endParaRPr>
          </a:p>
          <a:p>
            <a:r>
              <a:rPr sz="2400" dirty="0">
                <a:latin typeface="Times New Roman"/>
                <a:cs typeface="Times New Roman"/>
              </a:rPr>
              <a:t>This project involved automating end-to-end user scenarios using Selenium WebDriver, TestNG, and Cucumber (BDD)</a:t>
            </a:r>
            <a:endParaRPr sz="2400">
              <a:latin typeface="Times New Roman"/>
              <a:ea typeface="Calibri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9F870B6-AB70-69E4-EE61-436ED00B4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820" y="731841"/>
            <a:ext cx="7390673" cy="565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06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D0822-4F15-B2ED-9EC9-915F3244C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194" y="327672"/>
            <a:ext cx="6708119" cy="571369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>
                <a:latin typeface="Times New Roman"/>
                <a:cs typeface="Times New Roman"/>
              </a:rPr>
              <a:t>      Defect Identifier</a:t>
            </a:r>
            <a:r>
              <a:rPr lang="en-US" dirty="0">
                <a:latin typeface="Times New Roman"/>
                <a:cs typeface="Times New Roman"/>
              </a:rPr>
              <a:t>:D_003</a:t>
            </a: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,Sans-Serif" charset="2"/>
              <a:buChar char="Ø"/>
            </a:pPr>
            <a:r>
              <a:rPr lang="en-US" b="1" dirty="0">
                <a:latin typeface="Times New Roman"/>
                <a:cs typeface="Times New Roman"/>
              </a:rPr>
              <a:t>Defect Summary:</a:t>
            </a:r>
            <a:r>
              <a:rPr lang="en-US" b="1" dirty="0">
                <a:solidFill>
                  <a:srgbClr val="404040"/>
                </a:solidFill>
                <a:latin typeface="Times New Roman"/>
                <a:cs typeface="Times New Roman"/>
              </a:rPr>
              <a:t> </a:t>
            </a:r>
            <a:r>
              <a:rPr lang="en-US" dirty="0">
                <a:solidFill>
                  <a:srgbClr val="242424"/>
                </a:solidFill>
                <a:latin typeface="Times New Roman"/>
                <a:cs typeface="Times New Roman"/>
              </a:rPr>
              <a:t>Privacy policy read more is not redirecting to the privacy policies page </a:t>
            </a: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,Sans-Serif" charset="2"/>
              <a:buChar char="Ø"/>
            </a:pPr>
            <a:r>
              <a:rPr lang="en-US" b="1" dirty="0">
                <a:latin typeface="Times New Roman"/>
                <a:cs typeface="Times New Roman"/>
              </a:rPr>
              <a:t>Test Id:</a:t>
            </a:r>
            <a:r>
              <a:rPr lang="en-US" dirty="0">
                <a:solidFill>
                  <a:srgbClr val="242424"/>
                </a:solidFill>
                <a:latin typeface="Times New Roman"/>
                <a:cs typeface="Times New Roman"/>
              </a:rPr>
              <a:t>TC_001</a:t>
            </a: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,Sans-Serif" charset="2"/>
              <a:buChar char="Ø"/>
            </a:pPr>
            <a:r>
              <a:rPr lang="en-US" b="1" dirty="0">
                <a:latin typeface="Times New Roman"/>
                <a:cs typeface="Times New Roman"/>
              </a:rPr>
              <a:t>Test Case Name: </a:t>
            </a:r>
            <a:r>
              <a:rPr lang="en-US" dirty="0">
                <a:solidFill>
                  <a:srgbClr val="242424"/>
                </a:solidFill>
                <a:latin typeface="Times New Roman"/>
                <a:cs typeface="Times New Roman"/>
              </a:rPr>
              <a:t>bstack_privacy_policyreadmore.</a:t>
            </a:r>
          </a:p>
          <a:p>
            <a:pPr marL="285750" indent="-285750">
              <a:buFont typeface="Wingdings,Sans-Serif" charset="2"/>
              <a:buChar char="Ø"/>
            </a:pPr>
            <a:r>
              <a:rPr lang="en-US" b="1" dirty="0">
                <a:latin typeface="Times New Roman"/>
                <a:cs typeface="Times New Roman"/>
              </a:rPr>
              <a:t>Module Name: </a:t>
            </a:r>
            <a:r>
              <a:rPr lang="en-US" dirty="0">
                <a:solidFill>
                  <a:srgbClr val="242424"/>
                </a:solidFill>
                <a:latin typeface="Times New Roman"/>
                <a:cs typeface="Times New Roman"/>
              </a:rPr>
              <a:t>Footer Links</a:t>
            </a: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,Sans-Serif" charset="2"/>
              <a:buChar char="Ø"/>
            </a:pPr>
            <a:r>
              <a:rPr lang="en-US" b="1" dirty="0">
                <a:latin typeface="Times New Roman"/>
                <a:cs typeface="Times New Roman"/>
              </a:rPr>
              <a:t>Reproducible: </a:t>
            </a:r>
            <a:r>
              <a:rPr lang="en-US" dirty="0">
                <a:solidFill>
                  <a:srgbClr val="242424"/>
                </a:solidFill>
                <a:latin typeface="Times New Roman"/>
                <a:cs typeface="Times New Roman"/>
              </a:rPr>
              <a:t>while clicking on readmore the page is refreshing but not navigating to the expected privacy policy page.</a:t>
            </a:r>
          </a:p>
          <a:p>
            <a:pPr marL="285750" indent="-285750">
              <a:buFont typeface="Wingdings,Sans-Serif" charset="2"/>
              <a:buChar char="Ø"/>
            </a:pPr>
            <a:r>
              <a:rPr lang="en-US" b="1" dirty="0">
                <a:latin typeface="Times New Roman"/>
                <a:cs typeface="Times New Roman"/>
              </a:rPr>
              <a:t>Severity: </a:t>
            </a:r>
            <a:r>
              <a:rPr lang="en-US" dirty="0">
                <a:latin typeface="Times New Roman"/>
                <a:cs typeface="Times New Roman"/>
              </a:rPr>
              <a:t>Medium</a:t>
            </a: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,Sans-Serif" charset="2"/>
              <a:buChar char="Ø"/>
            </a:pPr>
            <a:r>
              <a:rPr lang="en-US" b="1" dirty="0">
                <a:latin typeface="Times New Roman"/>
                <a:cs typeface="Times New Roman"/>
              </a:rPr>
              <a:t>Priority: </a:t>
            </a:r>
            <a:r>
              <a:rPr lang="en-US" dirty="0">
                <a:latin typeface="Times New Roman"/>
                <a:cs typeface="Times New Roman"/>
              </a:rPr>
              <a:t>Medium</a:t>
            </a: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,Sans-Serif" charset="2"/>
              <a:buChar char="Ø"/>
            </a:pPr>
            <a:r>
              <a:rPr lang="en-US" b="1" dirty="0">
                <a:latin typeface="Times New Roman"/>
                <a:cs typeface="Times New Roman"/>
              </a:rPr>
              <a:t>Raised By: </a:t>
            </a:r>
            <a:r>
              <a:rPr lang="en-US" dirty="0">
                <a:latin typeface="Times New Roman"/>
                <a:cs typeface="Times New Roman"/>
              </a:rPr>
              <a:t>K.Jayadeep.</a:t>
            </a: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,Sans-Serif" charset="2"/>
              <a:buChar char="Ø"/>
            </a:pPr>
            <a:r>
              <a:rPr lang="en-US" b="1" dirty="0">
                <a:latin typeface="Times New Roman"/>
                <a:cs typeface="Times New Roman"/>
              </a:rPr>
              <a:t>Assigned To: </a:t>
            </a:r>
            <a:r>
              <a:rPr lang="en-US" dirty="0">
                <a:latin typeface="Times New Roman"/>
                <a:cs typeface="Times New Roman"/>
              </a:rPr>
              <a:t>Developer</a:t>
            </a: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,Sans-Serif" charset="2"/>
              <a:buChar char="Ø"/>
            </a:pPr>
            <a:r>
              <a:rPr lang="en-US" b="1" dirty="0">
                <a:latin typeface="Times New Roman"/>
                <a:cs typeface="Times New Roman"/>
              </a:rPr>
              <a:t>Date of Assignment:</a:t>
            </a: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,Sans-Serif" charset="2"/>
              <a:buChar char="Ø"/>
            </a:pPr>
            <a:r>
              <a:rPr lang="en-US" b="1" dirty="0">
                <a:latin typeface="Times New Roman"/>
                <a:cs typeface="Times New Roman"/>
              </a:rPr>
              <a:t>Status: </a:t>
            </a:r>
            <a:r>
              <a:rPr lang="en-US" dirty="0">
                <a:latin typeface="Times New Roman"/>
                <a:cs typeface="Times New Roman"/>
              </a:rPr>
              <a:t>Pending</a:t>
            </a: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buFont typeface="Wingdings,Sans-Serif" charset="2"/>
              <a:buChar char="Ø"/>
            </a:pPr>
            <a:r>
              <a:rPr lang="en-US" b="1" dirty="0">
                <a:latin typeface="Times New Roman"/>
                <a:cs typeface="Times New Roman"/>
              </a:rPr>
              <a:t>Fixed By: </a:t>
            </a:r>
            <a:r>
              <a:rPr lang="en-US" dirty="0">
                <a:latin typeface="Times New Roman"/>
                <a:cs typeface="Times New Roman"/>
              </a:rPr>
              <a:t>Developer</a:t>
            </a: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,Sans-Serif" charset="2"/>
              <a:buChar char="Ø"/>
            </a:pPr>
            <a:r>
              <a:rPr lang="en-US" b="1" dirty="0">
                <a:latin typeface="Times New Roman"/>
                <a:cs typeface="Times New Roman"/>
              </a:rPr>
              <a:t>Date of Fixing:</a:t>
            </a: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,Sans-Serif" charset="2"/>
              <a:buChar char="Ø"/>
            </a:pP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,Sans-Serif" charset="2"/>
              <a:buChar char="Ø"/>
            </a:pP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buFont typeface="Wingdings,Sans-Serif" charset="2"/>
              <a:buChar char="Ø"/>
            </a:pP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buFont typeface="Wingdings,Sans-Serif" charset="2"/>
              <a:buChar char="Ø"/>
            </a:pP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buFont typeface="Wingdings,Sans-Serif" charset="2"/>
              <a:buChar char="Ø"/>
            </a:pP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26398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ADC0485F-5423-97A7-C205-EDE99AFA3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48" y="1732189"/>
            <a:ext cx="6341465" cy="777423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DC42FA5-016A-BDD0-D94C-2C14F65A50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597" y="2625272"/>
            <a:ext cx="6347716" cy="769382"/>
          </a:xfrm>
        </p:spPr>
        <p:txBody>
          <a:bodyPr/>
          <a:lstStyle/>
          <a:p>
            <a:r>
              <a:rPr lang="en-US" dirty="0"/>
              <a:t>Redirecting to Homepage:</a:t>
            </a:r>
          </a:p>
        </p:txBody>
      </p:sp>
      <p:pic>
        <p:nvPicPr>
          <p:cNvPr id="10" name="Content Placeholder 9" descr="A white background with text overlay&#10;&#10;AI-generated content may be incorrect.">
            <a:extLst>
              <a:ext uri="{FF2B5EF4-FFF2-40B4-BE49-F238E27FC236}">
                <a16:creationId xmlns:a16="http://schemas.microsoft.com/office/drawing/2014/main" id="{6BDE4FC5-1549-3DA5-25A6-BA4E33023C1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612321" y="1731282"/>
            <a:ext cx="6346825" cy="779463"/>
          </a:xfrm>
          <a:prstGeom prst="rect">
            <a:avLst/>
          </a:prstGeom>
        </p:spPr>
      </p:pic>
      <p:pic>
        <p:nvPicPr>
          <p:cNvPr id="14" name="Picture 13" descr="A screenshot of a phone&#10;&#10;AI-generated content may be incorrect.">
            <a:extLst>
              <a:ext uri="{FF2B5EF4-FFF2-40B4-BE49-F238E27FC236}">
                <a16:creationId xmlns:a16="http://schemas.microsoft.com/office/drawing/2014/main" id="{E8961EE5-4D3B-61A8-40CA-0A15DDBE1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72" y="3360591"/>
            <a:ext cx="6541634" cy="233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896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64676-9CA5-6568-2A46-60F468D52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207" y="272599"/>
            <a:ext cx="6715106" cy="576876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>
                <a:latin typeface="Times New Roman"/>
                <a:cs typeface="Times New Roman"/>
              </a:rPr>
              <a:t>      Defect Identifier</a:t>
            </a:r>
            <a:r>
              <a:rPr lang="en-US" dirty="0">
                <a:latin typeface="Times New Roman"/>
                <a:cs typeface="Times New Roman"/>
              </a:rPr>
              <a:t>:D_004</a:t>
            </a: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,Sans-Serif" charset="2"/>
              <a:buChar char="Ø"/>
            </a:pPr>
            <a:r>
              <a:rPr lang="en-US" b="1" dirty="0">
                <a:latin typeface="Times New Roman"/>
                <a:cs typeface="Times New Roman"/>
              </a:rPr>
              <a:t>Defect Summary: </a:t>
            </a:r>
            <a:r>
              <a:rPr lang="en-US" dirty="0">
                <a:solidFill>
                  <a:srgbClr val="242424"/>
                </a:solidFill>
                <a:latin typeface="Times New Roman"/>
                <a:cs typeface="Times New Roman"/>
              </a:rPr>
              <a:t>Subscribe email is not working properly</a:t>
            </a: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,Sans-Serif" charset="2"/>
              <a:buChar char="Ø"/>
            </a:pPr>
            <a:r>
              <a:rPr lang="en-US" b="1" dirty="0">
                <a:latin typeface="Times New Roman"/>
                <a:cs typeface="Times New Roman"/>
              </a:rPr>
              <a:t>Test Id:</a:t>
            </a:r>
            <a:r>
              <a:rPr lang="en-US" dirty="0">
                <a:solidFill>
                  <a:srgbClr val="242424"/>
                </a:solidFill>
                <a:latin typeface="Times New Roman"/>
                <a:cs typeface="Times New Roman"/>
              </a:rPr>
              <a:t>TC_002</a:t>
            </a: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,Sans-Serif" charset="2"/>
              <a:buChar char="Ø"/>
            </a:pPr>
            <a:r>
              <a:rPr lang="en-US" b="1" dirty="0">
                <a:latin typeface="Times New Roman"/>
                <a:cs typeface="Times New Roman"/>
              </a:rPr>
              <a:t>Test Case Name: </a:t>
            </a:r>
            <a:r>
              <a:rPr lang="en-US" dirty="0">
                <a:solidFill>
                  <a:srgbClr val="242424"/>
                </a:solidFill>
                <a:latin typeface="Times New Roman"/>
                <a:cs typeface="Times New Roman"/>
              </a:rPr>
              <a:t>bstack_subscribe email valid email</a:t>
            </a:r>
            <a:endParaRPr lang="en-US" b="1" dirty="0">
              <a:solidFill>
                <a:srgbClr val="40404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,Sans-Serif" charset="2"/>
              <a:buChar char="Ø"/>
            </a:pPr>
            <a:r>
              <a:rPr lang="en-US" b="1" dirty="0">
                <a:latin typeface="Times New Roman"/>
                <a:cs typeface="Times New Roman"/>
              </a:rPr>
              <a:t>Module Name:</a:t>
            </a:r>
            <a:r>
              <a:rPr lang="en-US" b="1" dirty="0">
                <a:solidFill>
                  <a:srgbClr val="404040"/>
                </a:solidFill>
                <a:latin typeface="Times New Roman"/>
                <a:cs typeface="Times New Roman"/>
              </a:rPr>
              <a:t> </a:t>
            </a:r>
            <a:r>
              <a:rPr lang="en-US" dirty="0">
                <a:solidFill>
                  <a:srgbClr val="242424"/>
                </a:solidFill>
                <a:latin typeface="Times New Roman"/>
                <a:cs typeface="Times New Roman"/>
              </a:rPr>
              <a:t>Subscribe email </a:t>
            </a:r>
            <a:endParaRPr lang="en-US">
              <a:solidFill>
                <a:srgbClr val="242424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,Sans-Serif" charset="2"/>
              <a:buChar char="Ø"/>
            </a:pPr>
            <a:r>
              <a:rPr lang="en-US" b="1" dirty="0">
                <a:latin typeface="Times New Roman"/>
                <a:cs typeface="Times New Roman"/>
              </a:rPr>
              <a:t>Reproducible:</a:t>
            </a:r>
            <a:r>
              <a:rPr lang="en-US" b="1" dirty="0">
                <a:solidFill>
                  <a:srgbClr val="404040"/>
                </a:solidFill>
                <a:latin typeface="Times New Roman"/>
                <a:cs typeface="Times New Roman"/>
              </a:rPr>
              <a:t> </a:t>
            </a:r>
            <a:r>
              <a:rPr lang="en-US" dirty="0">
                <a:solidFill>
                  <a:srgbClr val="242424"/>
                </a:solidFill>
                <a:latin typeface="Times New Roman"/>
                <a:cs typeface="Times New Roman"/>
              </a:rPr>
              <a:t>When we enter any maild either valid or invalid we are not getting any mail to the valid mail id that you are subscribed to offers .</a:t>
            </a: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,Sans-Serif" charset="2"/>
              <a:buChar char="Ø"/>
            </a:pPr>
            <a:r>
              <a:rPr lang="en-US" b="1" dirty="0">
                <a:latin typeface="Times New Roman"/>
                <a:cs typeface="Times New Roman"/>
              </a:rPr>
              <a:t>Severity: </a:t>
            </a:r>
            <a:r>
              <a:rPr lang="en-US" dirty="0">
                <a:latin typeface="Times New Roman"/>
                <a:cs typeface="Times New Roman"/>
              </a:rPr>
              <a:t>Medium</a:t>
            </a: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,Sans-Serif" charset="2"/>
              <a:buChar char="Ø"/>
            </a:pPr>
            <a:r>
              <a:rPr lang="en-US" b="1" dirty="0">
                <a:latin typeface="Times New Roman"/>
                <a:cs typeface="Times New Roman"/>
              </a:rPr>
              <a:t>Priority: </a:t>
            </a:r>
            <a:r>
              <a:rPr lang="en-US" dirty="0">
                <a:latin typeface="Times New Roman"/>
                <a:cs typeface="Times New Roman"/>
              </a:rPr>
              <a:t>Medium</a:t>
            </a: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,Sans-Serif" charset="2"/>
              <a:buChar char="Ø"/>
            </a:pPr>
            <a:r>
              <a:rPr lang="en-US" b="1" dirty="0">
                <a:latin typeface="Times New Roman"/>
                <a:cs typeface="Times New Roman"/>
              </a:rPr>
              <a:t>Raised By: </a:t>
            </a:r>
            <a:r>
              <a:rPr lang="en-US" dirty="0">
                <a:latin typeface="Times New Roman"/>
                <a:cs typeface="Times New Roman"/>
              </a:rPr>
              <a:t>K.Jayadeep.</a:t>
            </a: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,Sans-Serif" charset="2"/>
              <a:buChar char="Ø"/>
            </a:pPr>
            <a:r>
              <a:rPr lang="en-US" b="1" dirty="0">
                <a:latin typeface="Times New Roman"/>
                <a:cs typeface="Times New Roman"/>
              </a:rPr>
              <a:t>Assigned To: </a:t>
            </a:r>
            <a:r>
              <a:rPr lang="en-US" dirty="0">
                <a:latin typeface="Times New Roman"/>
                <a:cs typeface="Times New Roman"/>
              </a:rPr>
              <a:t>Developer</a:t>
            </a: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,Sans-Serif" charset="2"/>
              <a:buChar char="Ø"/>
            </a:pPr>
            <a:r>
              <a:rPr lang="en-US" b="1" dirty="0">
                <a:latin typeface="Times New Roman"/>
                <a:cs typeface="Times New Roman"/>
              </a:rPr>
              <a:t>Date of Assignment:</a:t>
            </a: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,Sans-Serif" charset="2"/>
              <a:buChar char="Ø"/>
            </a:pPr>
            <a:r>
              <a:rPr lang="en-US" b="1" dirty="0">
                <a:latin typeface="Times New Roman"/>
                <a:cs typeface="Times New Roman"/>
              </a:rPr>
              <a:t>Status: </a:t>
            </a:r>
            <a:r>
              <a:rPr lang="en-US" dirty="0">
                <a:latin typeface="Times New Roman"/>
                <a:cs typeface="Times New Roman"/>
              </a:rPr>
              <a:t>Pending</a:t>
            </a: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buFont typeface="Wingdings,Sans-Serif" charset="2"/>
              <a:buChar char="Ø"/>
            </a:pPr>
            <a:r>
              <a:rPr lang="en-US" b="1" dirty="0">
                <a:latin typeface="Times New Roman"/>
                <a:cs typeface="Times New Roman"/>
              </a:rPr>
              <a:t>Fixed By: </a:t>
            </a:r>
            <a:r>
              <a:rPr lang="en-US" dirty="0">
                <a:latin typeface="Times New Roman"/>
                <a:cs typeface="Times New Roman"/>
              </a:rPr>
              <a:t>Developer</a:t>
            </a: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,Sans-Serif" charset="2"/>
              <a:buChar char="Ø"/>
            </a:pPr>
            <a:r>
              <a:rPr lang="en-US" b="1" dirty="0">
                <a:latin typeface="Times New Roman"/>
                <a:cs typeface="Times New Roman"/>
              </a:rPr>
              <a:t>Date of Fixing:</a:t>
            </a: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,Sans-Serif" charset="2"/>
              <a:buChar char="Ø"/>
            </a:pP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Wingdings,Sans-Serif" charset="2"/>
              <a:buChar char="Ø"/>
            </a:pP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buFont typeface="Wingdings,Sans-Serif" charset="2"/>
              <a:buChar char="Ø"/>
            </a:pP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buFont typeface="Wingdings,Sans-Serif" charset="2"/>
              <a:buChar char="Ø"/>
            </a:pP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buFont typeface="Wingdings,Sans-Serif" charset="2"/>
              <a:buChar char="Ø"/>
            </a:pP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buFont typeface="Wingdings,Sans-Serif" charset="2"/>
              <a:buChar char="Ø"/>
            </a:pP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66364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phone&#10;&#10;AI-generated content may be incorrect.">
            <a:extLst>
              <a:ext uri="{FF2B5EF4-FFF2-40B4-BE49-F238E27FC236}">
                <a16:creationId xmlns:a16="http://schemas.microsoft.com/office/drawing/2014/main" id="{876E5AFB-5EE4-CD2E-0398-6F093A694F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751" y="920021"/>
            <a:ext cx="6439562" cy="10755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46923BC-7470-A9BF-C0A8-DF5063968DF1}"/>
              </a:ext>
            </a:extLst>
          </p:cNvPr>
          <p:cNvSpPr>
            <a:spLocks noGrp="1"/>
          </p:cNvSpPr>
          <p:nvPr/>
        </p:nvSpPr>
        <p:spPr>
          <a:xfrm>
            <a:off x="609599" y="2477180"/>
            <a:ext cx="6347713" cy="13820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No message related to Subscription</a:t>
            </a:r>
          </a:p>
        </p:txBody>
      </p:sp>
      <p:pic>
        <p:nvPicPr>
          <p:cNvPr id="8" name="Picture 7" descr="A screenshot of a phone&#10;&#10;AI-generated content may be incorrect.">
            <a:extLst>
              <a:ext uri="{FF2B5EF4-FFF2-40B4-BE49-F238E27FC236}">
                <a16:creationId xmlns:a16="http://schemas.microsoft.com/office/drawing/2014/main" id="{B97E833A-384F-964A-F8D0-5C5CE4CE6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473" y="3686154"/>
            <a:ext cx="7062108" cy="292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5388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085336"/>
          </a:xfrm>
        </p:spPr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Challenges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554893"/>
            <a:ext cx="6613154" cy="32813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sz="2400" dirty="0">
                <a:latin typeface="Times New Roman"/>
                <a:cs typeface="Times New Roman"/>
              </a:rPr>
              <a:t>Handling dynamic elements and hover menus</a:t>
            </a:r>
            <a:endParaRPr lang="en-US" sz="2400" dirty="0">
              <a:latin typeface="Times New Roman"/>
              <a:ea typeface="Calibri"/>
              <a:cs typeface="Times New Roman"/>
            </a:endParaRPr>
          </a:p>
          <a:p>
            <a:endParaRPr sz="2400" dirty="0">
              <a:latin typeface="Times New Roman"/>
              <a:ea typeface="Calibri"/>
              <a:cs typeface="Times New Roman"/>
            </a:endParaRPr>
          </a:p>
          <a:p>
            <a:r>
              <a:rPr lang="en-US" sz="2400" dirty="0">
                <a:latin typeface="Times New Roman"/>
                <a:cs typeface="Times New Roman"/>
              </a:rPr>
              <a:t>Login module</a:t>
            </a:r>
            <a:endParaRPr sz="2400" dirty="0">
              <a:latin typeface="Times New Roman"/>
              <a:ea typeface="Calibri"/>
              <a:cs typeface="Times New Roman"/>
            </a:endParaRPr>
          </a:p>
          <a:p>
            <a:pPr marL="0" indent="0">
              <a:buNone/>
            </a:pPr>
            <a:endParaRPr sz="2400" dirty="0">
              <a:latin typeface="Times New Roman"/>
              <a:ea typeface="Calibri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121"/>
            <a:ext cx="7704667" cy="930876"/>
          </a:xfrm>
        </p:spPr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Experience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323" y="803190"/>
            <a:ext cx="7045640" cy="614397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sz="2400" dirty="0">
                <a:latin typeface="Times New Roman"/>
                <a:cs typeface="Times New Roman"/>
              </a:rPr>
              <a:t>Gained hands-on experience in Selenium WebDriver, TestNG, and Cucumber</a:t>
            </a:r>
            <a:endParaRPr lang="en-US" sz="2400" dirty="0">
              <a:latin typeface="Times New Roman"/>
              <a:ea typeface="Calibri"/>
              <a:cs typeface="Times New Roman"/>
            </a:endParaRPr>
          </a:p>
          <a:p>
            <a:endParaRPr sz="2400" dirty="0">
              <a:latin typeface="Times New Roman"/>
              <a:ea typeface="Calibri"/>
              <a:cs typeface="Times New Roman"/>
            </a:endParaRPr>
          </a:p>
          <a:p>
            <a:r>
              <a:rPr sz="2400" dirty="0">
                <a:latin typeface="Times New Roman"/>
                <a:cs typeface="Times New Roman"/>
              </a:rPr>
              <a:t>Implemented Page Object Model for better code structure</a:t>
            </a:r>
            <a:endParaRPr sz="2400" dirty="0">
              <a:latin typeface="Times New Roman"/>
              <a:ea typeface="Calibri"/>
              <a:cs typeface="Times New Roman"/>
            </a:endParaRPr>
          </a:p>
          <a:p>
            <a:endParaRPr sz="2400" dirty="0">
              <a:latin typeface="Times New Roman"/>
              <a:ea typeface="Calibri"/>
              <a:cs typeface="Times New Roman"/>
            </a:endParaRPr>
          </a:p>
          <a:p>
            <a:r>
              <a:rPr sz="2400" dirty="0">
                <a:latin typeface="Times New Roman"/>
                <a:cs typeface="Times New Roman"/>
              </a:rPr>
              <a:t>Integrated tests with Maven and Jenkins for CI/CD</a:t>
            </a:r>
            <a:endParaRPr sz="2400" dirty="0">
              <a:latin typeface="Times New Roman"/>
              <a:ea typeface="Calibri"/>
              <a:cs typeface="Times New Roman"/>
            </a:endParaRPr>
          </a:p>
          <a:p>
            <a:endParaRPr sz="2400" dirty="0">
              <a:latin typeface="Times New Roman"/>
              <a:ea typeface="Calibri"/>
              <a:cs typeface="Times New Roman"/>
            </a:endParaRPr>
          </a:p>
          <a:p>
            <a:r>
              <a:rPr sz="2400" dirty="0">
                <a:latin typeface="Times New Roman"/>
                <a:cs typeface="Times New Roman"/>
              </a:rPr>
              <a:t>Developed skills in cross-browser testing and automation reporting</a:t>
            </a:r>
            <a:endParaRPr sz="2400" dirty="0">
              <a:latin typeface="Times New Roman"/>
              <a:ea typeface="Calibri"/>
              <a:cs typeface="Times New Roman"/>
            </a:endParaRPr>
          </a:p>
          <a:p>
            <a:endParaRPr sz="2400" dirty="0">
              <a:latin typeface="Times New Roman"/>
              <a:ea typeface="Calibri"/>
              <a:cs typeface="Times New Roman"/>
            </a:endParaRPr>
          </a:p>
          <a:p>
            <a:r>
              <a:rPr sz="2400" dirty="0">
                <a:latin typeface="Times New Roman"/>
                <a:cs typeface="Times New Roman"/>
              </a:rPr>
              <a:t>Learned to handle test failures and synchronization issues</a:t>
            </a:r>
            <a:endParaRPr sz="2400" dirty="0">
              <a:latin typeface="Times New Roman"/>
              <a:ea typeface="Calibri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250092"/>
          </a:xfrm>
        </p:spPr>
        <p:txBody>
          <a:bodyPr/>
          <a:lstStyle/>
          <a:p>
            <a:r>
              <a:rPr>
                <a:latin typeface="Times New Roman"/>
                <a:cs typeface="Times New Roman"/>
              </a:rPr>
              <a:t>Test Execution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863811"/>
            <a:ext cx="7704667" cy="41360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sz="2400" dirty="0">
                <a:latin typeface="Times New Roman"/>
                <a:cs typeface="Times New Roman"/>
              </a:rPr>
              <a:t>All 16 test scenarios passed successfully</a:t>
            </a:r>
            <a:endParaRPr lang="en-US" sz="2400" dirty="0">
              <a:latin typeface="Times New Roman"/>
              <a:ea typeface="Calibri"/>
              <a:cs typeface="Times New Roman"/>
            </a:endParaRPr>
          </a:p>
          <a:p>
            <a:endParaRPr sz="2400" dirty="0">
              <a:latin typeface="Times New Roman"/>
              <a:ea typeface="Calibri"/>
              <a:cs typeface="Times New Roman"/>
            </a:endParaRPr>
          </a:p>
          <a:p>
            <a:r>
              <a:rPr sz="2400" dirty="0">
                <a:latin typeface="Times New Roman"/>
                <a:cs typeface="Times New Roman"/>
              </a:rPr>
              <a:t>Total execution time: ~4 minutes (Maven) / ~2.5 minutes (Jenkins)</a:t>
            </a:r>
            <a:endParaRPr sz="2400" dirty="0">
              <a:latin typeface="Times New Roman"/>
              <a:ea typeface="Calibri"/>
              <a:cs typeface="Times New Roman"/>
            </a:endParaRPr>
          </a:p>
          <a:p>
            <a:endParaRPr sz="2400" dirty="0">
              <a:latin typeface="Times New Roman"/>
              <a:ea typeface="Calibri"/>
              <a:cs typeface="Times New Roman"/>
            </a:endParaRPr>
          </a:p>
          <a:p>
            <a:r>
              <a:rPr sz="2400" dirty="0">
                <a:latin typeface="Times New Roman"/>
                <a:cs typeface="Times New Roman"/>
              </a:rPr>
              <a:t>Reports generated in HTML, JSON, and JUnit formats</a:t>
            </a:r>
            <a:endParaRPr sz="2400" dirty="0">
              <a:latin typeface="Times New Roman"/>
              <a:ea typeface="Calibri"/>
              <a:cs typeface="Times New Roman"/>
            </a:endParaRPr>
          </a:p>
          <a:p>
            <a:endParaRPr sz="2400" dirty="0">
              <a:latin typeface="Times New Roman"/>
              <a:ea typeface="Calibri"/>
              <a:cs typeface="Times New Roman"/>
            </a:endParaRPr>
          </a:p>
          <a:p>
            <a:r>
              <a:rPr sz="2400" dirty="0">
                <a:latin typeface="Times New Roman"/>
                <a:cs typeface="Times New Roman"/>
              </a:rPr>
              <a:t>Jenkins pipeline executed successfully with zero failures</a:t>
            </a:r>
            <a:endParaRPr sz="2400" dirty="0">
              <a:latin typeface="Times New Roman"/>
              <a:ea typeface="Calibri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/>
                <a:cs typeface="Times New Roman"/>
              </a:rP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7614281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sz="2400" dirty="0">
                <a:latin typeface="Times New Roman"/>
                <a:cs typeface="Times New Roman"/>
              </a:rPr>
              <a:t>Special thanks to Mrs. Vaishali</a:t>
            </a:r>
            <a:r>
              <a:rPr lang="en-US" sz="2400" dirty="0">
                <a:latin typeface="Times New Roman"/>
                <a:cs typeface="Times New Roman"/>
              </a:rPr>
              <a:t> Sonanis Madam for</a:t>
            </a:r>
            <a:r>
              <a:rPr sz="2400" dirty="0">
                <a:latin typeface="Times New Roman"/>
                <a:cs typeface="Times New Roman"/>
              </a:rPr>
              <a:t> guidance and support</a:t>
            </a:r>
            <a:endParaRPr lang="en-US" sz="2400" dirty="0">
              <a:latin typeface="Times New Roman"/>
              <a:ea typeface="Calibri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323" y="457201"/>
            <a:ext cx="8425477" cy="879390"/>
          </a:xfrm>
        </p:spPr>
        <p:txBody>
          <a:bodyPr/>
          <a:lstStyle/>
          <a:p>
            <a:r>
              <a:rPr dirty="0">
                <a:latin typeface="Times New Roman"/>
                <a:cs typeface="Times New Roman"/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728" y="1338649"/>
            <a:ext cx="6891181" cy="466116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sz="2000" dirty="0">
                <a:latin typeface="Times New Roman"/>
                <a:cs typeface="Times New Roman"/>
              </a:rPr>
              <a:t>Automated 12+ modules including login, </a:t>
            </a:r>
            <a:r>
              <a:rPr lang="en-US" sz="2000" dirty="0">
                <a:latin typeface="Times New Roman"/>
                <a:cs typeface="Times New Roman"/>
              </a:rPr>
              <a:t>favorites</a:t>
            </a:r>
            <a:r>
              <a:rPr sz="2000" dirty="0">
                <a:latin typeface="Times New Roman"/>
                <a:cs typeface="Times New Roman"/>
              </a:rPr>
              <a:t>, cart, checkout, filters, search, and more</a:t>
            </a:r>
            <a:endParaRPr lang="en-US" sz="2000">
              <a:latin typeface="Times New Roman"/>
              <a:ea typeface="Calibri"/>
              <a:cs typeface="Times New Roman"/>
            </a:endParaRPr>
          </a:p>
          <a:p>
            <a:endParaRPr sz="2000" dirty="0">
              <a:latin typeface="Times New Roman"/>
              <a:ea typeface="Calibri"/>
              <a:cs typeface="Calibri"/>
            </a:endParaRPr>
          </a:p>
          <a:p>
            <a:r>
              <a:rPr sz="2000" dirty="0">
                <a:latin typeface="Times New Roman"/>
                <a:cs typeface="Times New Roman"/>
              </a:rPr>
              <a:t>Used Page Object Model (POM) for maintainable and scalable code</a:t>
            </a:r>
            <a:endParaRPr sz="2000">
              <a:latin typeface="Times New Roman"/>
              <a:ea typeface="Calibri"/>
              <a:cs typeface="Times New Roman"/>
            </a:endParaRPr>
          </a:p>
          <a:p>
            <a:pPr marL="0" indent="0">
              <a:buNone/>
            </a:pPr>
            <a:endParaRPr sz="2000" dirty="0">
              <a:latin typeface="Times New Roman"/>
              <a:ea typeface="Calibri"/>
              <a:cs typeface="Calibri"/>
            </a:endParaRPr>
          </a:p>
          <a:p>
            <a:r>
              <a:rPr sz="2000" dirty="0">
                <a:latin typeface="Times New Roman"/>
                <a:cs typeface="Times New Roman"/>
              </a:rPr>
              <a:t>Implemented both TestNG and BDD (Cucumber) frameworks for structured testing</a:t>
            </a:r>
            <a:endParaRPr sz="2000">
              <a:latin typeface="Times New Roman"/>
              <a:ea typeface="Calibri"/>
              <a:cs typeface="Times New Roman"/>
            </a:endParaRPr>
          </a:p>
          <a:p>
            <a:endParaRPr sz="2000" dirty="0">
              <a:latin typeface="Times New Roman"/>
              <a:ea typeface="Calibri"/>
              <a:cs typeface="Calibri"/>
            </a:endParaRPr>
          </a:p>
          <a:p>
            <a:r>
              <a:rPr sz="2000" dirty="0">
                <a:latin typeface="Times New Roman"/>
                <a:cs typeface="Times New Roman"/>
              </a:rPr>
              <a:t>Integrated with Maven and Jenkins for CI/CD pipeline</a:t>
            </a:r>
            <a:endParaRPr sz="2000">
              <a:latin typeface="Times New Roman"/>
              <a:ea typeface="Calibri"/>
              <a:cs typeface="Times New Roman"/>
            </a:endParaRPr>
          </a:p>
          <a:p>
            <a:pPr marL="0" indent="0">
              <a:buNone/>
            </a:pPr>
            <a:endParaRPr sz="2000" dirty="0">
              <a:latin typeface="Times New Roman"/>
              <a:ea typeface="Calibri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425146"/>
          </a:xfrm>
        </p:spPr>
        <p:txBody>
          <a:bodyPr/>
          <a:lstStyle/>
          <a:p>
            <a:r>
              <a:rPr dirty="0">
                <a:latin typeface="Times New Roman"/>
                <a:cs typeface="Times New Roman"/>
              </a:rPr>
              <a:t>Module 1: SIGN-IN PAGE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sz="2400" dirty="0">
                <a:latin typeface="Times New Roman"/>
                <a:cs typeface="Times New Roman"/>
              </a:rPr>
              <a:t>Objective: Verified the functionality of </a:t>
            </a:r>
            <a:r>
              <a:rPr lang="en-US" sz="2400" dirty="0">
                <a:latin typeface="Times New Roman"/>
                <a:cs typeface="Times New Roman"/>
              </a:rPr>
              <a:t>BStacks </a:t>
            </a:r>
            <a:r>
              <a:rPr sz="2400" dirty="0">
                <a:latin typeface="Times New Roman"/>
                <a:cs typeface="Times New Roman"/>
              </a:rPr>
              <a:t>sign-in system</a:t>
            </a:r>
            <a:endParaRPr lang="en-US" sz="2400" dirty="0">
              <a:latin typeface="Times New Roman"/>
              <a:ea typeface="Calibri"/>
              <a:cs typeface="Times New Roman"/>
            </a:endParaRPr>
          </a:p>
          <a:p>
            <a:r>
              <a:rPr sz="2400" dirty="0">
                <a:latin typeface="Times New Roman"/>
                <a:cs typeface="Times New Roman"/>
              </a:rPr>
              <a:t>Tests Performed:</a:t>
            </a:r>
            <a:endParaRPr sz="2400">
              <a:latin typeface="Times New Roman"/>
              <a:ea typeface="Calibri"/>
              <a:cs typeface="Times New Roman"/>
            </a:endParaRPr>
          </a:p>
          <a:p>
            <a:r>
              <a:rPr sz="2400" dirty="0">
                <a:latin typeface="Times New Roman"/>
                <a:cs typeface="Times New Roman"/>
              </a:rPr>
              <a:t>- Validated username and password fields with demo credentials</a:t>
            </a:r>
            <a:endParaRPr sz="2400">
              <a:latin typeface="Times New Roman"/>
              <a:ea typeface="Calibri"/>
              <a:cs typeface="Times New Roman"/>
            </a:endParaRPr>
          </a:p>
          <a:p>
            <a:r>
              <a:rPr sz="2400" dirty="0">
                <a:latin typeface="Times New Roman"/>
                <a:cs typeface="Times New Roman"/>
              </a:rPr>
              <a:t>- Checked successful login and session initiation</a:t>
            </a:r>
            <a:endParaRPr sz="2400">
              <a:latin typeface="Times New Roman"/>
              <a:ea typeface="Calibri"/>
              <a:cs typeface="Times New Roman"/>
            </a:endParaRPr>
          </a:p>
          <a:p>
            <a:r>
              <a:rPr sz="2400" dirty="0">
                <a:latin typeface="Times New Roman"/>
                <a:cs typeface="Times New Roman"/>
              </a:rPr>
              <a:t>- Confirmed redirection to the homepage post-login</a:t>
            </a:r>
            <a:endParaRPr sz="2400">
              <a:latin typeface="Times New Roman"/>
              <a:ea typeface="Calibri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/>
                <a:cs typeface="Times New Roman"/>
              </a:rPr>
              <a:t>Module 2: FAVOURITES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sz="2400" dirty="0">
                <a:latin typeface="Times New Roman"/>
                <a:cs typeface="Times New Roman"/>
              </a:rPr>
              <a:t>Objective: Ensured users can add and remove items from </a:t>
            </a:r>
            <a:r>
              <a:rPr lang="bn-IN" sz="2400" noProof="1">
                <a:latin typeface="Times New Roman"/>
                <a:cs typeface="Times New Roman"/>
              </a:rPr>
              <a:t>favourites</a:t>
            </a:r>
            <a:r>
              <a:rPr lang="en-US" sz="2400" dirty="0">
                <a:latin typeface="Times New Roman"/>
                <a:cs typeface="Times New Roman"/>
              </a:rPr>
              <a:t>.</a:t>
            </a:r>
            <a:endParaRPr lang="en-US" sz="2400" dirty="0" err="1">
              <a:latin typeface="Times New Roman"/>
              <a:ea typeface="Calibri"/>
              <a:cs typeface="Times New Roman"/>
            </a:endParaRPr>
          </a:p>
          <a:p>
            <a:r>
              <a:rPr sz="2400" dirty="0">
                <a:latin typeface="Times New Roman"/>
                <a:cs typeface="Times New Roman"/>
              </a:rPr>
              <a:t>Tests Performed:</a:t>
            </a:r>
            <a:endParaRPr sz="2400" dirty="0">
              <a:latin typeface="Times New Roman"/>
              <a:ea typeface="Calibri"/>
              <a:cs typeface="Times New Roman"/>
            </a:endParaRPr>
          </a:p>
          <a:p>
            <a:r>
              <a:rPr sz="2400" dirty="0">
                <a:latin typeface="Times New Roman"/>
                <a:cs typeface="Times New Roman"/>
              </a:rPr>
              <a:t>- Added an item to </a:t>
            </a:r>
            <a:r>
              <a:rPr lang="en-US" sz="2400" dirty="0">
                <a:latin typeface="Times New Roman"/>
                <a:cs typeface="Times New Roman"/>
              </a:rPr>
              <a:t>favorites</a:t>
            </a:r>
            <a:r>
              <a:rPr sz="2400" dirty="0">
                <a:latin typeface="Times New Roman"/>
                <a:cs typeface="Times New Roman"/>
              </a:rPr>
              <a:t> and verified the addition</a:t>
            </a:r>
            <a:endParaRPr sz="2400" dirty="0">
              <a:latin typeface="Times New Roman"/>
              <a:ea typeface="Calibri"/>
              <a:cs typeface="Times New Roman"/>
            </a:endParaRPr>
          </a:p>
          <a:p>
            <a:r>
              <a:rPr sz="2400" dirty="0">
                <a:latin typeface="Times New Roman"/>
                <a:cs typeface="Times New Roman"/>
              </a:rPr>
              <a:t>- Navigated to the </a:t>
            </a:r>
            <a:r>
              <a:rPr lang="en-US" sz="2400" dirty="0">
                <a:latin typeface="Times New Roman"/>
                <a:cs typeface="Times New Roman"/>
              </a:rPr>
              <a:t>favorites</a:t>
            </a:r>
            <a:r>
              <a:rPr sz="2400" dirty="0">
                <a:latin typeface="Times New Roman"/>
                <a:cs typeface="Times New Roman"/>
              </a:rPr>
              <a:t> section to confirm visibility</a:t>
            </a:r>
            <a:endParaRPr sz="2400" dirty="0">
              <a:latin typeface="Times New Roman"/>
              <a:ea typeface="Calibri"/>
              <a:cs typeface="Times New Roman"/>
            </a:endParaRPr>
          </a:p>
          <a:p>
            <a:r>
              <a:rPr sz="2400" dirty="0">
                <a:latin typeface="Times New Roman"/>
                <a:cs typeface="Times New Roman"/>
              </a:rPr>
              <a:t>- Removed the item and confirmed the update</a:t>
            </a:r>
            <a:endParaRPr sz="2400" dirty="0">
              <a:latin typeface="Times New Roman"/>
              <a:ea typeface="Calibri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/>
                <a:cs typeface="Times New Roman"/>
              </a:rPr>
              <a:t>Module 3: ADD TO CART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sz="2400" dirty="0">
                <a:latin typeface="Times New Roman"/>
                <a:cs typeface="Times New Roman"/>
              </a:rPr>
              <a:t>Objective: Validated the cart workflow for a seamless shopping experience</a:t>
            </a:r>
            <a:endParaRPr lang="en-US" sz="2400" dirty="0">
              <a:latin typeface="Times New Roman"/>
              <a:ea typeface="Calibri"/>
              <a:cs typeface="Times New Roman"/>
            </a:endParaRPr>
          </a:p>
          <a:p>
            <a:r>
              <a:rPr sz="2400" dirty="0">
                <a:latin typeface="Times New Roman"/>
                <a:cs typeface="Times New Roman"/>
              </a:rPr>
              <a:t>Tests Performed:</a:t>
            </a:r>
            <a:endParaRPr sz="2400" dirty="0">
              <a:latin typeface="Times New Roman"/>
              <a:ea typeface="Calibri"/>
              <a:cs typeface="Times New Roman"/>
            </a:endParaRPr>
          </a:p>
          <a:p>
            <a:r>
              <a:rPr sz="2400" dirty="0">
                <a:latin typeface="Times New Roman"/>
                <a:cs typeface="Times New Roman"/>
              </a:rPr>
              <a:t>- Added a specific item to the cart</a:t>
            </a:r>
            <a:endParaRPr sz="2400" dirty="0">
              <a:latin typeface="Times New Roman"/>
              <a:ea typeface="Calibri"/>
              <a:cs typeface="Times New Roman"/>
            </a:endParaRPr>
          </a:p>
          <a:p>
            <a:r>
              <a:rPr sz="2400" dirty="0">
                <a:latin typeface="Times New Roman"/>
                <a:cs typeface="Times New Roman"/>
              </a:rPr>
              <a:t>- Verified cart icon updated with the item count</a:t>
            </a:r>
            <a:endParaRPr sz="2400" dirty="0">
              <a:latin typeface="Times New Roman"/>
              <a:ea typeface="Calibri"/>
              <a:cs typeface="Times New Roman"/>
            </a:endParaRPr>
          </a:p>
          <a:p>
            <a:r>
              <a:rPr sz="2400" dirty="0">
                <a:latin typeface="Times New Roman"/>
                <a:cs typeface="Times New Roman"/>
              </a:rPr>
              <a:t>- Closed the cart popup and continued shopping</a:t>
            </a:r>
            <a:endParaRPr sz="2400" dirty="0">
              <a:latin typeface="Times New Roman"/>
              <a:ea typeface="Calibri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/>
                <a:cs typeface="Times New Roman"/>
              </a:rPr>
              <a:t>Module 4: REMOVE FROM CART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sz="2400" dirty="0">
                <a:latin typeface="Times New Roman"/>
                <a:cs typeface="Times New Roman"/>
              </a:rPr>
              <a:t>Objective: Ensured users can easily modify their cart</a:t>
            </a:r>
            <a:endParaRPr lang="en-US" sz="2400" dirty="0">
              <a:latin typeface="Times New Roman"/>
              <a:ea typeface="Calibri"/>
              <a:cs typeface="Times New Roman"/>
            </a:endParaRPr>
          </a:p>
          <a:p>
            <a:r>
              <a:rPr sz="2400" dirty="0">
                <a:latin typeface="Times New Roman"/>
                <a:cs typeface="Times New Roman"/>
              </a:rPr>
              <a:t>Tests Performed:</a:t>
            </a:r>
            <a:endParaRPr sz="2400" dirty="0">
              <a:latin typeface="Times New Roman"/>
              <a:ea typeface="Calibri"/>
              <a:cs typeface="Times New Roman"/>
            </a:endParaRPr>
          </a:p>
          <a:p>
            <a:r>
              <a:rPr sz="2400" dirty="0">
                <a:latin typeface="Times New Roman"/>
                <a:cs typeface="Times New Roman"/>
              </a:rPr>
              <a:t>- Opened the cart and removed the added item</a:t>
            </a:r>
            <a:endParaRPr sz="2400" dirty="0">
              <a:latin typeface="Times New Roman"/>
              <a:ea typeface="Calibri"/>
              <a:cs typeface="Times New Roman"/>
            </a:endParaRPr>
          </a:p>
          <a:p>
            <a:r>
              <a:rPr sz="2400" dirty="0">
                <a:latin typeface="Times New Roman"/>
                <a:cs typeface="Times New Roman"/>
              </a:rPr>
              <a:t>- Verified cart updates and emptiness</a:t>
            </a:r>
            <a:endParaRPr sz="2400" dirty="0">
              <a:latin typeface="Times New Roman"/>
              <a:ea typeface="Calibri"/>
              <a:cs typeface="Times New Roman"/>
            </a:endParaRPr>
          </a:p>
          <a:p>
            <a:r>
              <a:rPr sz="2400" dirty="0">
                <a:latin typeface="Times New Roman"/>
                <a:cs typeface="Times New Roman"/>
              </a:rPr>
              <a:t>- Closed the cart post-removal</a:t>
            </a:r>
            <a:endParaRPr sz="2400" dirty="0">
              <a:latin typeface="Times New Roman"/>
              <a:ea typeface="Calibri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/>
                <a:cs typeface="Times New Roman"/>
              </a:rPr>
              <a:t>Module 5: CHECKOUT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sz="2400" dirty="0">
                <a:latin typeface="Times New Roman"/>
                <a:cs typeface="Times New Roman"/>
              </a:rPr>
              <a:t>Objective: Validated end-to-end checkout functionality</a:t>
            </a:r>
            <a:endParaRPr lang="en-US" sz="2400" dirty="0">
              <a:latin typeface="Times New Roman"/>
              <a:ea typeface="Calibri"/>
              <a:cs typeface="Times New Roman"/>
            </a:endParaRPr>
          </a:p>
          <a:p>
            <a:r>
              <a:rPr sz="2400" dirty="0">
                <a:latin typeface="Times New Roman"/>
                <a:cs typeface="Times New Roman"/>
              </a:rPr>
              <a:t>Tests Performed:</a:t>
            </a:r>
            <a:endParaRPr sz="2400" dirty="0">
              <a:latin typeface="Times New Roman"/>
              <a:ea typeface="Calibri"/>
              <a:cs typeface="Times New Roman"/>
            </a:endParaRPr>
          </a:p>
          <a:p>
            <a:r>
              <a:rPr sz="2400" dirty="0">
                <a:latin typeface="Times New Roman"/>
                <a:cs typeface="Times New Roman"/>
              </a:rPr>
              <a:t>- Added item to cart and proceeded to checkout</a:t>
            </a:r>
            <a:endParaRPr sz="2400" dirty="0">
              <a:latin typeface="Times New Roman"/>
              <a:ea typeface="Calibri"/>
              <a:cs typeface="Times New Roman"/>
            </a:endParaRPr>
          </a:p>
          <a:p>
            <a:r>
              <a:rPr sz="2400" dirty="0">
                <a:latin typeface="Times New Roman"/>
                <a:cs typeface="Times New Roman"/>
              </a:rPr>
              <a:t>- Filled in address details (name, address, province, postal code)</a:t>
            </a:r>
            <a:endParaRPr sz="2400" dirty="0">
              <a:latin typeface="Times New Roman"/>
              <a:ea typeface="Calibri"/>
              <a:cs typeface="Times New Roman"/>
            </a:endParaRPr>
          </a:p>
          <a:p>
            <a:r>
              <a:rPr sz="2400" dirty="0">
                <a:latin typeface="Times New Roman"/>
                <a:cs typeface="Times New Roman"/>
              </a:rPr>
              <a:t>- Downloaded order PDF and continued shopping</a:t>
            </a:r>
            <a:endParaRPr sz="2400" dirty="0">
              <a:latin typeface="Times New Roman"/>
              <a:ea typeface="Calibri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/>
                <a:cs typeface="Times New Roman"/>
              </a:rPr>
              <a:t>Module 6: VENDORS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sz="2400" dirty="0">
                <a:latin typeface="Times New Roman"/>
                <a:cs typeface="Times New Roman"/>
              </a:rPr>
              <a:t>Objective: Tested vendor-based filtering</a:t>
            </a:r>
            <a:endParaRPr lang="en-US" sz="2400" dirty="0">
              <a:latin typeface="Times New Roman"/>
              <a:ea typeface="Calibri"/>
              <a:cs typeface="Times New Roman"/>
            </a:endParaRPr>
          </a:p>
          <a:p>
            <a:r>
              <a:rPr sz="2400" dirty="0">
                <a:latin typeface="Times New Roman"/>
                <a:cs typeface="Times New Roman"/>
              </a:rPr>
              <a:t>Tests Performed:</a:t>
            </a:r>
            <a:endParaRPr sz="2400" dirty="0">
              <a:latin typeface="Times New Roman"/>
              <a:ea typeface="Calibri"/>
              <a:cs typeface="Times New Roman"/>
            </a:endParaRPr>
          </a:p>
          <a:p>
            <a:r>
              <a:rPr sz="2400" dirty="0">
                <a:latin typeface="Times New Roman"/>
                <a:cs typeface="Times New Roman"/>
              </a:rPr>
              <a:t>- Selected and deselected vendors (Samsung, Google, Apple, OnePlus)</a:t>
            </a:r>
            <a:endParaRPr sz="2400" dirty="0">
              <a:latin typeface="Times New Roman"/>
              <a:ea typeface="Calibri"/>
              <a:cs typeface="Times New Roman"/>
            </a:endParaRPr>
          </a:p>
          <a:p>
            <a:r>
              <a:rPr sz="2400" dirty="0">
                <a:latin typeface="Times New Roman"/>
                <a:cs typeface="Times New Roman"/>
              </a:rPr>
              <a:t>- Verified that product listings updated according to vendor selection</a:t>
            </a:r>
            <a:endParaRPr sz="2400" dirty="0">
              <a:latin typeface="Times New Roman"/>
              <a:ea typeface="Calibri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Facet</vt:lpstr>
      <vt:lpstr>BStack Demo Automation Testing</vt:lpstr>
      <vt:lpstr>Introduction</vt:lpstr>
      <vt:lpstr>Overview</vt:lpstr>
      <vt:lpstr>Module 1: SIGN-IN PAGE</vt:lpstr>
      <vt:lpstr>Module 2: FAVOURITES</vt:lpstr>
      <vt:lpstr>Module 3: ADD TO CART</vt:lpstr>
      <vt:lpstr>Module 4: REMOVE FROM CART</vt:lpstr>
      <vt:lpstr>Module 5: CHECKOUT PROCESS</vt:lpstr>
      <vt:lpstr>Module 6: VENDORS FILTER</vt:lpstr>
      <vt:lpstr>Module 7: DROPDOWN FILTERS</vt:lpstr>
      <vt:lpstr>Module 8: SEARCH FUNCTIONALITY</vt:lpstr>
      <vt:lpstr>Module 9: FOOTER LINKS</vt:lpstr>
      <vt:lpstr>Module 10: NEWSLETTER SUBSCRIPTION</vt:lpstr>
      <vt:lpstr>Module 11: HEADER LINKS</vt:lpstr>
      <vt:lpstr>Module 12: LOGOUT</vt:lpstr>
      <vt:lpstr>Defects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Challenges</vt:lpstr>
      <vt:lpstr>Experience</vt:lpstr>
      <vt:lpstr>Test Execution Results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493</cp:revision>
  <dcterms:created xsi:type="dcterms:W3CDTF">2013-01-27T09:14:16Z</dcterms:created>
  <dcterms:modified xsi:type="dcterms:W3CDTF">2025-09-08T09:08:01Z</dcterms:modified>
  <cp:category/>
</cp:coreProperties>
</file>