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80ACD-04D7-4361-9727-3AFE4B1E90CE}" v="962" dt="2025-08-18T16:20:18.823"/>
    <p1510:client id="{3773F759-E4FB-10D5-7BF9-7069F9986C62}" v="269" dt="2025-08-19T03:29:36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2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2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1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63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7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5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8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9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4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0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9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ilenush/art/Thank-You-66385256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cap="all" dirty="0">
                <a:latin typeface="Arial Rounded MT Bold"/>
              </a:rPr>
              <a:t>EBAY SHOPPING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rebuchet MS"/>
                <a:ea typeface="+mj-ea"/>
                <a:cs typeface="+mj-cs"/>
              </a:rPr>
              <a:t>Under the guidance of</a:t>
            </a:r>
            <a:endParaRPr lang="en-US" dirty="0"/>
          </a:p>
          <a:p>
            <a:pPr algn="l"/>
            <a:r>
              <a:rPr lang="en-US">
                <a:latin typeface="Trebuchet MS"/>
                <a:ea typeface="+mj-ea"/>
                <a:cs typeface="+mj-cs"/>
              </a:rPr>
              <a:t> </a:t>
            </a:r>
            <a:r>
              <a:rPr lang="en-US" err="1">
                <a:latin typeface="Trebuchet MS"/>
                <a:ea typeface="+mj-ea"/>
                <a:cs typeface="+mj-cs"/>
              </a:rPr>
              <a:t>Mrs.vaishali</a:t>
            </a:r>
            <a:r>
              <a:rPr lang="en-US">
                <a:latin typeface="Trebuchet MS"/>
                <a:ea typeface="+mj-ea"/>
                <a:cs typeface="+mj-cs"/>
              </a:rPr>
              <a:t> </a:t>
            </a:r>
            <a:r>
              <a:rPr lang="en-US" err="1">
                <a:latin typeface="Trebuchet MS"/>
                <a:ea typeface="+mj-ea"/>
                <a:cs typeface="+mj-cs"/>
              </a:rPr>
              <a:t>sonawane</a:t>
            </a:r>
            <a:r>
              <a:rPr lang="en-US">
                <a:latin typeface="Trebuchet MS"/>
                <a:ea typeface="+mj-ea"/>
                <a:cs typeface="+mj-cs"/>
              </a:rPr>
              <a:t> </a:t>
            </a:r>
            <a:r>
              <a:rPr lang="en-US"/>
              <a:t>mam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2B70-AA20-1079-772C-4B21331C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7114"/>
            <a:ext cx="8596668" cy="62326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Arial Black"/>
              </a:rPr>
              <a:t>Defect identifier :- D</a:t>
            </a:r>
            <a:r>
              <a:rPr lang="en-US" sz="1600" cap="all" dirty="0">
                <a:solidFill>
                  <a:srgbClr val="000000"/>
                </a:solidFill>
                <a:latin typeface="Arial Black"/>
              </a:rPr>
              <a:t>_001</a:t>
            </a:r>
            <a:endParaRPr lang="en-IN" sz="1600" dirty="0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endParaRPr lang="en-IN" sz="1600" dirty="0">
              <a:solidFill>
                <a:srgbClr val="000000"/>
              </a:solidFill>
              <a:latin typeface="Corbel"/>
            </a:endParaRPr>
          </a:p>
          <a:p>
            <a:pPr marL="285750" indent="-28575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Defect summary :-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Responsivess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 in mobiles in not functioning properly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b="1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Test Id </a:t>
            </a:r>
            <a:r>
              <a:rPr lang="en-US" sz="1600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TC_001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1600" cap="all" dirty="0">
                <a:solidFill>
                  <a:schemeClr val="tx1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chemeClr val="tx1"/>
                </a:solidFill>
                <a:latin typeface="Arial"/>
                <a:cs typeface="Arial"/>
              </a:rPr>
              <a:t>Test case name </a:t>
            </a:r>
            <a:r>
              <a:rPr lang="en-US" sz="1600" b="1" cap="all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:-</a:t>
            </a:r>
            <a:r>
              <a:rPr lang="en-US" sz="1600" b="1" cap="all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TC_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responsiveness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 in mobile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</a:br>
            <a:r>
              <a:rPr lang="en-US" sz="1600" cap="all" dirty="0">
                <a:solidFill>
                  <a:schemeClr val="tx1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chemeClr val="tx1"/>
                </a:solidFill>
                <a:latin typeface="Arial"/>
                <a:cs typeface="Arial"/>
              </a:rPr>
              <a:t>Module name :-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Responsiveness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Reproducible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Severity :- Medium</a:t>
            </a:r>
            <a:endParaRPr lang="en-US" sz="1600" cap="all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Priority :- Medium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Raised by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Team </a:t>
            </a:r>
            <a:r>
              <a:rPr lang="en-US" sz="1600" cap="all" dirty="0" err="1">
                <a:solidFill>
                  <a:srgbClr val="000000"/>
                </a:solidFill>
                <a:latin typeface="Arial"/>
                <a:cs typeface="Arial"/>
              </a:rPr>
              <a:t>LEad</a:t>
            </a:r>
            <a:endParaRPr lang="en-IN" sz="1600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Assigned to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developer Team lead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Date of assignment :-18/08/2024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Status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pending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Fixed by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developer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Date of fixing :-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endParaRPr lang="en-IN" sz="1600" dirty="0">
              <a:solidFill>
                <a:srgbClr val="000000"/>
              </a:solidFill>
              <a:latin typeface="Corbe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IN" sz="1600" dirty="0">
              <a:solidFill>
                <a:srgbClr val="000000"/>
              </a:solidFill>
              <a:latin typeface="TW Cen MT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395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FC4CBE-583D-B0C6-C8EA-C65C91851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785" y="389454"/>
            <a:ext cx="8610197" cy="56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F3AD-4E9E-17BC-F3FD-5198E720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492"/>
            <a:ext cx="8596668" cy="61296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Arial Black"/>
              </a:rPr>
              <a:t>Defect identifier :- D</a:t>
            </a:r>
            <a:r>
              <a:rPr lang="en-US" sz="1600" cap="all" dirty="0">
                <a:solidFill>
                  <a:srgbClr val="000000"/>
                </a:solidFill>
                <a:latin typeface="Arial Black"/>
              </a:rPr>
              <a:t>_002</a:t>
            </a:r>
            <a:endParaRPr lang="en-IN" sz="1600" dirty="0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endParaRPr lang="en-IN" sz="1600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b="1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Defect summary :-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Ship to button is highlighted in one page</a:t>
            </a: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1600" b="1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Test Id </a:t>
            </a:r>
            <a:r>
              <a:rPr lang="en-US" sz="1600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TC_002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Test case name </a:t>
            </a:r>
            <a:r>
              <a:rPr lang="en-US" sz="1600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TC_shipto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Module name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Ship to  button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Reproducible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Severity :- MEDIUM</a:t>
            </a:r>
            <a:endParaRPr lang="en-US" sz="1600" cap="all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Priority :- MEDIUM</a:t>
            </a:r>
            <a:endParaRPr lang="en-US" sz="1600" cap="all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Raised by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Team lead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Assigned to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developer Team lead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Date of assignment :-18/08/2025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Status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pending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Fixed by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developer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Date of fixing :-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endParaRPr lang="en-IN" sz="1600" dirty="0">
              <a:solidFill>
                <a:srgbClr val="000000"/>
              </a:solidFill>
              <a:latin typeface="Corbe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IN" sz="1600" dirty="0">
              <a:solidFill>
                <a:srgbClr val="000000"/>
              </a:solidFill>
              <a:latin typeface="TW Cen MT"/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056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68E4CD-A980-30F2-61FF-6015BDF65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29" y="1718366"/>
            <a:ext cx="11098911" cy="124354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88839D-D4DD-8F3B-ACC4-D6C9443E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6" y="3836218"/>
            <a:ext cx="11100487" cy="14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14D4-A3CC-453C-877F-AEA6C19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520A-69C1-620A-22A2-23625D72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Difficulties with multi-tab navigation during cart operations</a:t>
            </a:r>
          </a:p>
          <a:p>
            <a:r>
              <a:rPr lang="en-US" sz="2000" dirty="0">
                <a:ea typeface="+mn-lt"/>
                <a:cs typeface="+mn-lt"/>
              </a:rPr>
              <a:t>Hover menus and dynamic elements </a:t>
            </a:r>
          </a:p>
          <a:p>
            <a:r>
              <a:rPr lang="en-US" sz="2000" dirty="0">
                <a:ea typeface="+mn-lt"/>
                <a:cs typeface="+mn-lt"/>
              </a:rPr>
              <a:t>Tests failing randomly due to slow page loads</a:t>
            </a:r>
          </a:p>
          <a:p>
            <a:r>
              <a:rPr lang="en-US" sz="2000">
                <a:ea typeface="+mn-lt"/>
                <a:cs typeface="+mn-lt"/>
              </a:rPr>
              <a:t>CAPTCHA/verification interrupting automation flow.</a:t>
            </a:r>
            <a:endParaRPr lang="en-US" sz="2000" cap="all"/>
          </a:p>
          <a:p>
            <a:pPr>
              <a:lnSpc>
                <a:spcPct val="120000"/>
              </a:lnSpc>
            </a:pPr>
            <a:endParaRPr lang="en-US" sz="2000" cap="all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11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9574-6649-4A75-B726-E58FBADE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EXPERIENCE: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9CC1-38E8-949C-1943-3F2699FB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ea typeface="+mn-lt"/>
                <a:cs typeface="+mn-lt"/>
              </a:rPr>
              <a:t>Automated critical user flows including login, product search, cart management, and checkout processes.</a:t>
            </a:r>
          </a:p>
          <a:p>
            <a:r>
              <a:rPr lang="en-IN" sz="2000" dirty="0">
                <a:ea typeface="+mn-lt"/>
                <a:cs typeface="+mn-lt"/>
              </a:rPr>
              <a:t>Worked with real-world scenarios like profile updates and address modifications.</a:t>
            </a:r>
          </a:p>
          <a:p>
            <a:r>
              <a:rPr lang="en-IN" sz="2000" dirty="0">
                <a:ea typeface="+mn-lt"/>
                <a:cs typeface="+mn-lt"/>
              </a:rPr>
              <a:t>Gained experience in testing both frontend UI elements and backend functionality.</a:t>
            </a:r>
          </a:p>
          <a:p>
            <a:r>
              <a:rPr lang="en-IN" sz="2000" dirty="0">
                <a:ea typeface="+mn-lt"/>
                <a:cs typeface="+mn-lt"/>
              </a:rPr>
              <a:t>Implemented solutions for multi-tab navigation and complex user interactions.</a:t>
            </a:r>
          </a:p>
          <a:p>
            <a:r>
              <a:rPr lang="en-IN" sz="2000" dirty="0">
                <a:ea typeface="+mn-lt"/>
                <a:cs typeface="+mn-lt"/>
              </a:rPr>
              <a:t>Learned to handle test failures.</a:t>
            </a:r>
          </a:p>
          <a:p>
            <a:pPr marL="285750" indent="-285750" algn="just">
              <a:lnSpc>
                <a:spcPct val="107000"/>
              </a:lnSpc>
              <a:spcBef>
                <a:spcPts val="800"/>
              </a:spcBef>
            </a:pPr>
            <a:endParaRPr lang="en-IN" sz="2000" cap="all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34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thank you text in grass&#10;&#10;AI-generated content may be incorrect.">
            <a:extLst>
              <a:ext uri="{FF2B5EF4-FFF2-40B4-BE49-F238E27FC236}">
                <a16:creationId xmlns:a16="http://schemas.microsoft.com/office/drawing/2014/main" id="{71C54E26-B7D1-A25E-DC80-BED8C344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2498" y="1257735"/>
            <a:ext cx="9225663" cy="44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C895-69F1-61A0-CADF-E49C6B1B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Introduction</a:t>
            </a:r>
            <a:r>
              <a:rPr lang="en-US" sz="4400" b="1" cap="all" dirty="0">
                <a:solidFill>
                  <a:schemeClr val="tx1"/>
                </a:solidFill>
                <a:latin typeface="Arial Rounded MT Bold"/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AD36-1E0E-F3BD-41C0-C08F71F8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885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eBay is a global online marketplace that connects buyers and sellers worldwide, offering a platform to trade new and pre-owned goods.</a:t>
            </a:r>
          </a:p>
          <a:p>
            <a:r>
              <a:rPr lang="en-US" sz="2000" dirty="0">
                <a:ea typeface="+mn-lt"/>
                <a:cs typeface="+mn-lt"/>
              </a:rPr>
              <a:t> It enables individuals and businesses to list products for auction or fixed-price sale, creating a diverse e-commerce ecosystem. </a:t>
            </a:r>
          </a:p>
          <a:p>
            <a:r>
              <a:rPr lang="en-US" sz="2000" dirty="0">
                <a:ea typeface="+mn-lt"/>
                <a:cs typeface="+mn-lt"/>
              </a:rPr>
              <a:t>With millions of listings across categories, eBay provides a convenient way to shop, sell, and discover unique items.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154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B709-0F39-A19A-3D41-196342A5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cap="all" dirty="0">
                <a:solidFill>
                  <a:srgbClr val="000000"/>
                </a:solidFill>
                <a:latin typeface="Arial Rounded MT Bold"/>
              </a:rPr>
              <a:t>Overview</a:t>
            </a:r>
            <a:br>
              <a:rPr lang="en-US" sz="4400" cap="all" dirty="0">
                <a:solidFill>
                  <a:srgbClr val="000000"/>
                </a:solidFill>
                <a:latin typeface="Arial Rounded MT Bold"/>
              </a:rPr>
            </a:br>
            <a:endParaRPr lang="en-US" sz="6000">
              <a:solidFill>
                <a:srgbClr val="000000"/>
              </a:solidFill>
              <a:latin typeface="Arial Rounded MT Bold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92C-DB96-180C-7244-D10484AD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63"/>
            <a:ext cx="8596668" cy="44989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Our eBay Demo Experience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This  showcases how eBay’s platform works for buyers and sellers.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helps users understand the buying, selling, and auction features of eBay.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Explore how listings appear, manage orders, and see the seller dashboard in action.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Why Use eBay?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Launch your online selling journey, list products effortlessly, and reach millions of buyers with eBay’s trusted e-commerce platform.</a:t>
            </a:r>
          </a:p>
          <a:p>
            <a:r>
              <a:rPr lang="en-US" sz="2000" dirty="0">
                <a:ea typeface="+mn-lt"/>
                <a:cs typeface="+mn-lt"/>
              </a:rPr>
              <a:t>This  provides a real-world preview of how eBay functions, helping sellers visualize their store’s potential.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58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32EB-5B51-7305-4A0F-6A376C25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206"/>
          </a:xfrm>
        </p:spPr>
        <p:txBody>
          <a:bodyPr/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Modules</a:t>
            </a:r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400D-B580-9645-81DB-FEB12495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84"/>
            <a:ext cx="8596668" cy="46221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rgbClr val="404040"/>
                </a:solidFill>
              </a:rPr>
              <a:t>MODULE 1: SIGN-IN PAGE</a:t>
            </a:r>
            <a:endParaRPr lang="en-US" sz="2000"/>
          </a:p>
          <a:p>
            <a:pPr algn="just">
              <a:buNone/>
            </a:pPr>
            <a:r>
              <a:rPr lang="en-US" sz="2000" err="1">
                <a:ea typeface="+mn-lt"/>
                <a:cs typeface="+mn-lt"/>
              </a:rPr>
              <a:t>Objective:Verified</a:t>
            </a:r>
            <a:r>
              <a:rPr lang="en-US" sz="2000" dirty="0">
                <a:ea typeface="+mn-lt"/>
                <a:cs typeface="+mn-lt"/>
              </a:rPr>
              <a:t> the Functionality of </a:t>
            </a:r>
            <a:r>
              <a:rPr lang="en-US" sz="2000" err="1">
                <a:ea typeface="+mn-lt"/>
                <a:cs typeface="+mn-lt"/>
              </a:rPr>
              <a:t>ebays</a:t>
            </a:r>
            <a:r>
              <a:rPr lang="en-US" sz="2000" dirty="0">
                <a:ea typeface="+mn-lt"/>
                <a:cs typeface="+mn-lt"/>
              </a:rPr>
              <a:t> login system</a:t>
            </a:r>
          </a:p>
          <a:p>
            <a:r>
              <a:rPr lang="en-US" sz="2000" dirty="0">
                <a:ea typeface="+mn-lt"/>
                <a:cs typeface="+mn-lt"/>
              </a:rPr>
              <a:t>Validated username (email) and password fields.</a:t>
            </a:r>
          </a:p>
          <a:p>
            <a:r>
              <a:rPr lang="en-US" sz="2000" dirty="0">
                <a:ea typeface="+mn-lt"/>
                <a:cs typeface="+mn-lt"/>
              </a:rPr>
              <a:t>Checked error handling for invalid credentials.</a:t>
            </a:r>
          </a:p>
          <a:p>
            <a:r>
              <a:rPr lang="en-US" sz="2000" dirty="0">
                <a:ea typeface="+mn-lt"/>
                <a:cs typeface="+mn-lt"/>
              </a:rPr>
              <a:t>Confirmed successful redirection post-login.</a:t>
            </a:r>
          </a:p>
          <a:p>
            <a:pPr algn="just">
              <a:buNone/>
            </a:pPr>
            <a:endParaRPr lang="en-US" sz="2000" b="1" cap="all" dirty="0">
              <a:solidFill>
                <a:srgbClr val="40404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</a:rPr>
              <a:t>MODULE 2: MULTIPLE SEARCHES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Objective:</a:t>
            </a:r>
            <a:r>
              <a:rPr lang="en-US" sz="2000" cap="all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Ensured the search feature returns accurate results.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</a:p>
          <a:p>
            <a:r>
              <a:rPr lang="en-US" sz="2000" dirty="0">
                <a:ea typeface="+mn-lt"/>
                <a:cs typeface="+mn-lt"/>
              </a:rPr>
              <a:t>Tested with varied search terms (e.g., "watch," "phone," "laptop").</a:t>
            </a:r>
          </a:p>
          <a:p>
            <a:r>
              <a:rPr lang="en-US" sz="2000" dirty="0">
                <a:ea typeface="+mn-lt"/>
                <a:cs typeface="+mn-lt"/>
              </a:rPr>
              <a:t>Verified auto-suggestions and result relevance.</a:t>
            </a:r>
          </a:p>
          <a:p>
            <a:r>
              <a:rPr lang="en-US" sz="2000" dirty="0">
                <a:ea typeface="+mn-lt"/>
                <a:cs typeface="+mn-lt"/>
              </a:rPr>
              <a:t>Cleared search history between queries.</a:t>
            </a:r>
          </a:p>
          <a:p>
            <a:pPr marL="0" indent="0">
              <a:buNone/>
            </a:pPr>
            <a:endParaRPr lang="en-US" sz="2000" cap="all" dirty="0">
              <a:solidFill>
                <a:srgbClr val="00000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456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CD11C-08A6-841C-C8DA-3AE6CC2F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8671"/>
            <a:ext cx="8596668" cy="53326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/>
              <a:t>MODULE 3: ADD TO CART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Validated the cart workflow for a seamless shopping experience.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Tests Performed:</a:t>
            </a:r>
          </a:p>
          <a:p>
            <a:r>
              <a:rPr lang="en-US" sz="2000" dirty="0">
                <a:ea typeface="+mn-lt"/>
                <a:cs typeface="+mn-lt"/>
              </a:rPr>
              <a:t>Searched for a specific item ("VIVO S1 Pro Mobile").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Added the item to cart and verified cart updates.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Returned to the homepage post-addition.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MODULE 4: REMOVE FROM CART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Ensured users can easily modify their cart.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Navigated to the cart and removed the added item.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Confirmed cart updates and return to homepage.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730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629C-F925-1C63-6F07-A2F9FFDC0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5103"/>
            <a:ext cx="8596668" cy="54562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/>
              <a:t>MODULE 5: UPDATE USERNAME (ACCOUNT SETTINGS)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Validate the functionality to modify the user's display name.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Navigated to account settings and edited the username.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Verified field clearance, new input acceptance, and save confirmation.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Re-authenticated post-update to ensure security.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MODULE 6: UPDATE ADDRESS (ACCOUNT SETTINGS)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Verify address modification in user profile.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Edited address fields (street, city, state, postal code).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Confirmed submission and error handling for invalid inputs.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62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51BE-E894-53E6-6A4A-5B85844F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6995"/>
            <a:ext cx="8596668" cy="50443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/>
              <a:t>MODULE 7: SHOP BY CATEGORY (NAVIGATION)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Test category-based product browsing.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Accessed "Electronics" category via hover menu.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Verified redirection to category page and subcategory selection.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MODULE 8: SHOP BY ALL CATEGORIES (DROPDOWN)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Validate the "All Categories" dropdown filter.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Selected "Collectibles" from the dropdown and triggered search.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Confirmed results match the chosen category.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82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7EC6-C17B-9E59-9CB8-164B4C13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3427"/>
            <a:ext cx="8596668" cy="5167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MODULE 9: FOOTER LINK VALIDATION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Test footer navigation links.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Clicked "About eBay" footer link and verified page load.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Validated return to homepage post-navigation.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MODULE 10: LOGOUT FUNCTIONALITY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Ensure secure session termination.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Logged out via account flyout menu.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Verified redirection to sign-in page and session clearance.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460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E8BA-45C8-CB8B-9AC0-28E4D165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DEFECTS: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78D0-2BB5-BE0C-E6F7-B066653C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5388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28700" algn="just">
              <a:lnSpc>
                <a:spcPct val="107000"/>
              </a:lnSpc>
              <a:spcBef>
                <a:spcPts val="800"/>
              </a:spcBef>
            </a:pPr>
            <a:r>
              <a:rPr lang="en-US" sz="2000" dirty="0">
                <a:ea typeface="+mn-lt"/>
                <a:cs typeface="+mn-lt"/>
              </a:rPr>
              <a:t>While running a testcase at certain point some fields are not working as it is expected which is nothing but a defect, so I have created a Defect report on those defects.</a:t>
            </a:r>
            <a:endParaRPr lang="en-IN" sz="2000" dirty="0">
              <a:ea typeface="+mn-lt"/>
              <a:cs typeface="+mn-lt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IN" sz="2000" dirty="0">
                <a:latin typeface="Calibri"/>
                <a:ea typeface="Calibri"/>
                <a:cs typeface="Calibri"/>
              </a:rPr>
            </a:br>
            <a:r>
              <a:rPr lang="en-US" sz="20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endParaRPr lang="en-IN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IN" sz="2000" dirty="0">
              <a:solidFill>
                <a:srgbClr val="000000"/>
              </a:solidFill>
              <a:latin typeface="TW Cen M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6017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EBAY SHOPPING WEBSITE</vt:lpstr>
      <vt:lpstr>Introduction </vt:lpstr>
      <vt:lpstr>Overview  </vt:lpstr>
      <vt:lpstr>Modules </vt:lpstr>
      <vt:lpstr>PowerPoint Presentation</vt:lpstr>
      <vt:lpstr>PowerPoint Presentation</vt:lpstr>
      <vt:lpstr>PowerPoint Presentation</vt:lpstr>
      <vt:lpstr>PowerPoint Presentation</vt:lpstr>
      <vt:lpstr>DEFECTS:</vt:lpstr>
      <vt:lpstr>Defect identifier :- D_001  Defect summary :-Responsivess in mobiles in not functioning properly  Ø Test Id :- TC_001 Ø Test case name :-TC_responsiveness in mobile Ø Module name :-Responsiveness Ø Reproducible :-  Ø Severity :- Medium Ø Priority :- Medium Ø Raised by :- Team LEad Ø Assigned to :- developer Team lead Ø Date of assignment :-18/08/2024 Ø Status :- pending Ø Fixed by :- developer Ø Date of fixing :-   </vt:lpstr>
      <vt:lpstr>PowerPoint Presentation</vt:lpstr>
      <vt:lpstr>Defect identifier :- D_002  Ø Defect summary :- Ship to button is highlighted in one page Ø Test Id :- TC_002 Ø Test case name :- TC_shipto Ø Module name :- Ship to  button Ø Reproducible :-  Ø Severity :- MEDIUM Ø Priority :- MEDIUM Ø Raised by :- Team lead Ø Assigned to :- developer Team lead Ø Date of assignment :-18/08/2025 Ø Status :- pending Ø Fixed by :- developer Ø Date of fixing :-   </vt:lpstr>
      <vt:lpstr>PowerPoint Presentation</vt:lpstr>
      <vt:lpstr>CHALLENGES:</vt:lpstr>
      <vt:lpstr>EXPERIENCE: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319</cp:revision>
  <dcterms:created xsi:type="dcterms:W3CDTF">2025-08-18T14:18:33Z</dcterms:created>
  <dcterms:modified xsi:type="dcterms:W3CDTF">2025-08-19T03:30:01Z</dcterms:modified>
</cp:coreProperties>
</file>