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56" r:id="rId5"/>
    <p:sldId id="257" r:id="rId6"/>
    <p:sldId id="272" r:id="rId7"/>
    <p:sldId id="273" r:id="rId8"/>
    <p:sldId id="274" r:id="rId9"/>
    <p:sldId id="275" r:id="rId10"/>
    <p:sldId id="276" r:id="rId11"/>
    <p:sldId id="287" r:id="rId12"/>
    <p:sldId id="277" r:id="rId13"/>
    <p:sldId id="279" r:id="rId14"/>
    <p:sldId id="288" r:id="rId15"/>
    <p:sldId id="289" r:id="rId16"/>
    <p:sldId id="282" r:id="rId17"/>
    <p:sldId id="283" r:id="rId18"/>
    <p:sldId id="290" r:id="rId19"/>
    <p:sldId id="284" r:id="rId20"/>
    <p:sldId id="285"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varScale="1">
        <p:scale>
          <a:sx n="73" d="100"/>
          <a:sy n="73" d="100"/>
        </p:scale>
        <p:origin x="618"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3/10/2022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3/10/2022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3/10/2022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3/10/2022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3/10/2022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3/10/2022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3/10/2022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yadev-3/Movie-Recommendation-System-Using-Machine-Learning.git" TargetMode="External"/><Relationship Id="rId2" Type="http://schemas.openxmlformats.org/officeDocument/2006/relationships/hyperlink" Target="https://movierecommendationusingml.herokuapp.co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7" Type="http://schemas.microsoft.com/office/2007/relationships/hdphoto" Target="../media/hdphoto1.wdp"/><Relationship Id="rId12"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13.svg"/><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9.xml"/><Relationship Id="rId5" Type="http://schemas.microsoft.com/office/2007/relationships/hdphoto" Target="../media/hdphoto4.wdp"/><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280993" y="2596682"/>
            <a:ext cx="9687560" cy="1664636"/>
          </a:xfrm>
        </p:spPr>
        <p:txBody>
          <a:bodyPr anchor="ctr" anchorCtr="0"/>
          <a:lstStyle/>
          <a:p>
            <a:r>
              <a:rPr lang="en-IN" sz="3200" dirty="0">
                <a:latin typeface="Copperplate Gothic Bold" panose="020E0705020206020404" pitchFamily="34" charset="0"/>
              </a:rPr>
              <a:t>MOVIE RECOMMENDATION SYSTEM USING MACHINE LEARNING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a:xfrm>
            <a:off x="812993" y="4366838"/>
            <a:ext cx="10215155" cy="517596"/>
          </a:xfrm>
        </p:spPr>
        <p:txBody>
          <a:bodyPr>
            <a:normAutofit/>
          </a:bodyPr>
          <a:lstStyle/>
          <a:p>
            <a:r>
              <a:rPr lang="en-IN" sz="2400" dirty="0">
                <a:latin typeface="Arial Rounded MT Bold" panose="020F0704030504030204" pitchFamily="34" charset="0"/>
              </a:rPr>
              <a:t>ENGINEERING WITH PYTHON </a:t>
            </a:r>
            <a:r>
              <a:rPr lang="en-IN" sz="2400" dirty="0" smtClean="0">
                <a:latin typeface="Arial Rounded MT Bold" panose="020F0704030504030204" pitchFamily="34" charset="0"/>
              </a:rPr>
              <a:t>PY26 BATCH </a:t>
            </a:r>
            <a:r>
              <a:rPr lang="en-IN" sz="2400" dirty="0">
                <a:latin typeface="Arial Rounded MT Bold" panose="020F0704030504030204" pitchFamily="34" charset="0"/>
              </a:rPr>
              <a:t>– B17 </a:t>
            </a:r>
          </a:p>
          <a:p>
            <a:endParaRPr lang="en-US" sz="2800" dirty="0"/>
          </a:p>
        </p:txBody>
      </p:sp>
    </p:spTree>
    <p:extLst>
      <p:ext uri="{BB962C8B-B14F-4D97-AF65-F5344CB8AC3E}">
        <p14:creationId xmlns:p14="http://schemas.microsoft.com/office/powerpoint/2010/main" val="190653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61" y="625791"/>
            <a:ext cx="6709955" cy="470000"/>
          </a:xfrm>
          <a:prstGeom prst="rect">
            <a:avLst/>
          </a:prstGeom>
        </p:spPr>
        <p:txBody>
          <a:bodyPr wrap="square">
            <a:spAutoFit/>
          </a:bodyPr>
          <a:lstStyle/>
          <a:p>
            <a:pPr algn="just">
              <a:lnSpc>
                <a:spcPct val="107000"/>
              </a:lnSpc>
              <a:spcAft>
                <a:spcPts val="800"/>
              </a:spcAft>
            </a:pPr>
            <a:r>
              <a:rPr lang="en-US" sz="2400" b="1" dirty="0">
                <a:solidFill>
                  <a:schemeClr val="bg1"/>
                </a:solidFill>
                <a:latin typeface="Calibri" panose="020F0502020204030204" pitchFamily="34" charset="0"/>
                <a:cs typeface="Calibri" panose="020F0502020204030204" pitchFamily="34" charset="0"/>
              </a:rPr>
              <a:t>Filling the Null values in the selected 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75197" y="1483859"/>
            <a:ext cx="5693591" cy="1572850"/>
          </a:xfrm>
          <a:prstGeom prst="rect">
            <a:avLst/>
          </a:prstGeom>
        </p:spPr>
      </p:pic>
    </p:spTree>
    <p:extLst>
      <p:ext uri="{BB962C8B-B14F-4D97-AF65-F5344CB8AC3E}">
        <p14:creationId xmlns:p14="http://schemas.microsoft.com/office/powerpoint/2010/main" val="537706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4444369" cy="1066892"/>
          </a:xfrm>
          <a:prstGeom prst="rect">
            <a:avLst/>
          </a:prstGeom>
        </p:spPr>
      </p:pic>
      <p:pic>
        <p:nvPicPr>
          <p:cNvPr id="5" name="Picture 4"/>
          <p:cNvPicPr>
            <a:picLocks noChangeAspect="1"/>
          </p:cNvPicPr>
          <p:nvPr/>
        </p:nvPicPr>
        <p:blipFill>
          <a:blip r:embed="rId3"/>
          <a:stretch>
            <a:fillRect/>
          </a:stretch>
        </p:blipFill>
        <p:spPr>
          <a:xfrm>
            <a:off x="4640312" y="107505"/>
            <a:ext cx="5050130" cy="6750495"/>
          </a:xfrm>
          <a:prstGeom prst="rect">
            <a:avLst/>
          </a:prstGeom>
        </p:spPr>
      </p:pic>
    </p:spTree>
    <p:extLst>
      <p:ext uri="{BB962C8B-B14F-4D97-AF65-F5344CB8AC3E}">
        <p14:creationId xmlns:p14="http://schemas.microsoft.com/office/powerpoint/2010/main" val="2184837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02480" y="112232"/>
            <a:ext cx="4945611" cy="6745768"/>
          </a:xfrm>
          <a:prstGeom prst="rect">
            <a:avLst/>
          </a:prstGeom>
        </p:spPr>
      </p:pic>
    </p:spTree>
    <p:extLst>
      <p:ext uri="{BB962C8B-B14F-4D97-AF65-F5344CB8AC3E}">
        <p14:creationId xmlns:p14="http://schemas.microsoft.com/office/powerpoint/2010/main" val="120861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988360"/>
            <a:ext cx="9613861" cy="1080938"/>
          </a:xfrm>
        </p:spPr>
        <p:txBody>
          <a:bodyPr>
            <a:noAutofit/>
          </a:bodyPr>
          <a:lstStyle/>
          <a:p>
            <a:r>
              <a:rPr lang="en-IN" sz="4000" dirty="0">
                <a:latin typeface="Arial Rounded MT Bold" panose="020F0704030504030204" pitchFamily="34" charset="0"/>
              </a:rPr>
              <a:t>MODEL DEPLOYMENT</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169817" y="2290763"/>
            <a:ext cx="11743510" cy="4123100"/>
          </a:xfrm>
        </p:spPr>
        <p:txBody>
          <a:bodyPr>
            <a:normAutofit fontScale="25000" lnSpcReduction="20000"/>
          </a:bodyPr>
          <a:lstStyle/>
          <a:p>
            <a:pPr algn="just"/>
            <a:r>
              <a:rPr lang="en-IN" sz="9800" b="1" dirty="0">
                <a:solidFill>
                  <a:schemeClr val="bg1"/>
                </a:solidFill>
                <a:latin typeface="Calibri" panose="020F0502020204030204" pitchFamily="34" charset="0"/>
                <a:cs typeface="Calibri" panose="020F0502020204030204" pitchFamily="34" charset="0"/>
              </a:rPr>
              <a:t>The model is deployed using </a:t>
            </a:r>
            <a:r>
              <a:rPr lang="en-IN" sz="9800" b="1" dirty="0" err="1">
                <a:solidFill>
                  <a:schemeClr val="bg1"/>
                </a:solidFill>
                <a:latin typeface="Calibri" panose="020F0502020204030204" pitchFamily="34" charset="0"/>
                <a:cs typeface="Calibri" panose="020F0502020204030204" pitchFamily="34" charset="0"/>
              </a:rPr>
              <a:t>Streamlit</a:t>
            </a:r>
            <a:r>
              <a:rPr lang="en-IN" sz="9800" b="1" dirty="0">
                <a:solidFill>
                  <a:schemeClr val="bg1"/>
                </a:solidFill>
                <a:latin typeface="Calibri" panose="020F0502020204030204" pitchFamily="34" charset="0"/>
                <a:cs typeface="Calibri" panose="020F0502020204030204" pitchFamily="34" charset="0"/>
              </a:rPr>
              <a:t> and </a:t>
            </a:r>
            <a:r>
              <a:rPr lang="en-IN" sz="9800" b="1" dirty="0" err="1">
                <a:solidFill>
                  <a:schemeClr val="bg1"/>
                </a:solidFill>
                <a:latin typeface="Calibri" panose="020F0502020204030204" pitchFamily="34" charset="0"/>
                <a:cs typeface="Calibri" panose="020F0502020204030204" pitchFamily="34" charset="0"/>
              </a:rPr>
              <a:t>Heroku</a:t>
            </a:r>
            <a:endParaRPr lang="en-IN" sz="9800" b="1" dirty="0">
              <a:solidFill>
                <a:schemeClr val="bg1"/>
              </a:solidFill>
              <a:latin typeface="Calibri" panose="020F0502020204030204" pitchFamily="34" charset="0"/>
              <a:cs typeface="Calibri" panose="020F0502020204030204" pitchFamily="34" charset="0"/>
            </a:endParaRPr>
          </a:p>
          <a:p>
            <a:pPr algn="just"/>
            <a:r>
              <a:rPr lang="en-IN" sz="9800" b="1" dirty="0">
                <a:solidFill>
                  <a:schemeClr val="bg1"/>
                </a:solidFill>
                <a:latin typeface="Calibri" panose="020F0502020204030204" pitchFamily="34" charset="0"/>
                <a:cs typeface="Calibri" panose="020F0502020204030204" pitchFamily="34" charset="0"/>
              </a:rPr>
              <a:t> </a:t>
            </a:r>
          </a:p>
          <a:p>
            <a:pPr algn="just"/>
            <a:r>
              <a:rPr lang="en-IN" sz="9800" b="1" dirty="0">
                <a:solidFill>
                  <a:schemeClr val="bg1"/>
                </a:solidFill>
                <a:latin typeface="Calibri" panose="020F0502020204030204" pitchFamily="34" charset="0"/>
                <a:cs typeface="Calibri" panose="020F0502020204030204" pitchFamily="34" charset="0"/>
              </a:rPr>
              <a:t>Using </a:t>
            </a:r>
            <a:r>
              <a:rPr lang="en-IN" sz="9800" b="1" dirty="0" err="1">
                <a:solidFill>
                  <a:schemeClr val="bg1"/>
                </a:solidFill>
                <a:latin typeface="Calibri" panose="020F0502020204030204" pitchFamily="34" charset="0"/>
                <a:cs typeface="Calibri" panose="020F0502020204030204" pitchFamily="34" charset="0"/>
              </a:rPr>
              <a:t>streamlit</a:t>
            </a:r>
            <a:r>
              <a:rPr lang="en-IN" sz="9800" b="1" dirty="0">
                <a:solidFill>
                  <a:schemeClr val="bg1"/>
                </a:solidFill>
                <a:latin typeface="Calibri" panose="020F0502020204030204" pitchFamily="34" charset="0"/>
                <a:cs typeface="Calibri" panose="020F0502020204030204" pitchFamily="34" charset="0"/>
              </a:rPr>
              <a:t> we can deploy any machine learning model and any python project with ease and without worrying about the frontend. </a:t>
            </a:r>
            <a:r>
              <a:rPr lang="en-IN" sz="9800" b="1" dirty="0" err="1">
                <a:solidFill>
                  <a:schemeClr val="bg1"/>
                </a:solidFill>
                <a:latin typeface="Calibri" panose="020F0502020204030204" pitchFamily="34" charset="0"/>
                <a:cs typeface="Calibri" panose="020F0502020204030204" pitchFamily="34" charset="0"/>
              </a:rPr>
              <a:t>Streamlit</a:t>
            </a:r>
            <a:r>
              <a:rPr lang="en-IN" sz="9800" b="1" dirty="0">
                <a:solidFill>
                  <a:schemeClr val="bg1"/>
                </a:solidFill>
                <a:latin typeface="Calibri" panose="020F0502020204030204" pitchFamily="34" charset="0"/>
                <a:cs typeface="Calibri" panose="020F0502020204030204" pitchFamily="34" charset="0"/>
              </a:rPr>
              <a:t> is very user-friendly.</a:t>
            </a:r>
          </a:p>
          <a:p>
            <a:pPr algn="just"/>
            <a:r>
              <a:rPr lang="en-IN" sz="9800" b="1" dirty="0" err="1">
                <a:solidFill>
                  <a:schemeClr val="bg1"/>
                </a:solidFill>
                <a:latin typeface="Calibri" panose="020F0502020204030204" pitchFamily="34" charset="0"/>
                <a:cs typeface="Calibri" panose="020F0502020204030204" pitchFamily="34" charset="0"/>
              </a:rPr>
              <a:t>Heroku</a:t>
            </a:r>
            <a:r>
              <a:rPr lang="en-IN" sz="9800" b="1" dirty="0">
                <a:solidFill>
                  <a:schemeClr val="bg1"/>
                </a:solidFill>
                <a:latin typeface="Calibri" panose="020F0502020204030204" pitchFamily="34" charset="0"/>
                <a:cs typeface="Calibri" panose="020F0502020204030204" pitchFamily="34" charset="0"/>
              </a:rPr>
              <a:t> is a Platform as a Service (PaaS). It is a cloud platform where one can build, operate and run his/her applications in the cloud itself. </a:t>
            </a:r>
            <a:r>
              <a:rPr lang="en-IN" sz="9800" b="1" dirty="0" err="1">
                <a:solidFill>
                  <a:schemeClr val="bg1"/>
                </a:solidFill>
                <a:latin typeface="Calibri" panose="020F0502020204030204" pitchFamily="34" charset="0"/>
                <a:cs typeface="Calibri" panose="020F0502020204030204" pitchFamily="34" charset="0"/>
              </a:rPr>
              <a:t>Heroku</a:t>
            </a:r>
            <a:r>
              <a:rPr lang="en-IN" sz="9800" b="1" dirty="0">
                <a:solidFill>
                  <a:schemeClr val="bg1"/>
                </a:solidFill>
                <a:latin typeface="Calibri" panose="020F0502020204030204" pitchFamily="34" charset="0"/>
                <a:cs typeface="Calibri" panose="020F0502020204030204" pitchFamily="34" charset="0"/>
              </a:rPr>
              <a:t>, other than being a very extensive and helpful platform, offers many free plans when you create a new account on the platform. It is great for beginners who are just starting out and trying to learn model deployment to take advantage of the free plans to deploy their model on cloud.</a:t>
            </a:r>
          </a:p>
          <a:p>
            <a:pPr algn="just"/>
            <a:endParaRPr lang="en-IN" b="1" dirty="0"/>
          </a:p>
        </p:txBody>
      </p:sp>
    </p:spTree>
    <p:extLst>
      <p:ext uri="{BB962C8B-B14F-4D97-AF65-F5344CB8AC3E}">
        <p14:creationId xmlns:p14="http://schemas.microsoft.com/office/powerpoint/2010/main" val="3909227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2682" y="274320"/>
            <a:ext cx="4515078" cy="6192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437867" y="274319"/>
            <a:ext cx="4489904" cy="6192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57383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51868" y="391886"/>
            <a:ext cx="3967389" cy="6166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950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1040611"/>
            <a:ext cx="9613861" cy="1080938"/>
          </a:xfrm>
        </p:spPr>
        <p:txBody>
          <a:bodyPr>
            <a:noAutofit/>
          </a:bodyPr>
          <a:lstStyle/>
          <a:p>
            <a:r>
              <a:rPr lang="en-IN" sz="4000" dirty="0">
                <a:latin typeface="Arial Rounded MT Bold" panose="020F0704030504030204" pitchFamily="34" charset="0"/>
              </a:rPr>
              <a:t>PROJECT DETAILS</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509451" y="2029506"/>
            <a:ext cx="11312434" cy="4253728"/>
          </a:xfrm>
        </p:spPr>
        <p:txBody>
          <a:bodyPr>
            <a:noAutofit/>
          </a:bodyPr>
          <a:lstStyle/>
          <a:p>
            <a:pPr algn="l">
              <a:lnSpc>
                <a:spcPct val="100000"/>
              </a:lnSpc>
              <a:spcBef>
                <a:spcPts val="1200"/>
              </a:spcBef>
              <a:spcAft>
                <a:spcPts val="0"/>
              </a:spcAft>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Find the project on,</a:t>
            </a:r>
            <a:endPar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lnSpc>
                <a:spcPct val="100000"/>
              </a:lnSpc>
              <a:spcBef>
                <a:spcPts val="1200"/>
              </a:spcBef>
              <a:spcAft>
                <a:spcPts val="0"/>
              </a:spcAft>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LINK (HEROKU): </a:t>
            </a:r>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rPr>
              <a:t>https://movierecommendationusingml.herokuapp.com/</a:t>
            </a:r>
            <a:endPar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lnSpc>
                <a:spcPct val="100000"/>
              </a:lnSpc>
              <a:spcBef>
                <a:spcPts val="1200"/>
              </a:spcBef>
              <a:spcAft>
                <a:spcPts val="0"/>
              </a:spcAft>
            </a:pPr>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REPO (GITHUB): </a:t>
            </a:r>
            <a:r>
              <a:rPr lang="en-IN" sz="2400" b="1" u="sng"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rPr>
              <a:t>https://github.com/Jayadev-3/Movie-Recommendation-System-Using-Machine-Learning.git</a:t>
            </a:r>
            <a:endPar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704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975297"/>
            <a:ext cx="9613861" cy="1080938"/>
          </a:xfrm>
        </p:spPr>
        <p:txBody>
          <a:bodyPr>
            <a:noAutofit/>
          </a:bodyPr>
          <a:lstStyle/>
          <a:p>
            <a:r>
              <a:rPr lang="en-IN" sz="4000" dirty="0">
                <a:latin typeface="Arial Rounded MT Bold" panose="020F0704030504030204" pitchFamily="34" charset="0"/>
              </a:rPr>
              <a:t>CONCLUSION</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300446" y="2356078"/>
            <a:ext cx="11508377" cy="3718151"/>
          </a:xfrm>
        </p:spPr>
        <p:txBody>
          <a:bodyPr>
            <a:noAutofit/>
          </a:bodyPr>
          <a:lstStyle/>
          <a:p>
            <a:pPr algn="just"/>
            <a:r>
              <a:rPr lang="en-US" sz="2400" b="1" dirty="0">
                <a:solidFill>
                  <a:schemeClr val="bg1"/>
                </a:solidFill>
                <a:latin typeface="Calibri" panose="020F0502020204030204" pitchFamily="34" charset="0"/>
                <a:cs typeface="Calibri" panose="020F0502020204030204" pitchFamily="34" charset="0"/>
              </a:rPr>
              <a:t>During the last years movie streaming platforms have become one of the most Internet services. Nowadays, everyone knows at least one of the biggest ones as for example Netflix. In fact, all these streaming platforms provides thousands of movies and series for all the users. But, have you ever wondered how do they recommend you the perfect movies?</a:t>
            </a:r>
          </a:p>
          <a:p>
            <a:pPr algn="just"/>
            <a:r>
              <a:rPr lang="en-US" sz="2400" b="1" dirty="0">
                <a:solidFill>
                  <a:schemeClr val="bg1"/>
                </a:solidFill>
                <a:latin typeface="Calibri" panose="020F0502020204030204" pitchFamily="34" charset="0"/>
                <a:cs typeface="Calibri" panose="020F0502020204030204" pitchFamily="34" charset="0"/>
              </a:rPr>
              <a:t>The Content-based implementation achieves good results when searching for similar movies. There are plenty of way to expand on the work done in this project. Firstly, the content based method can be expanded to include more</a:t>
            </a:r>
          </a:p>
          <a:p>
            <a:pPr algn="just"/>
            <a:r>
              <a:rPr lang="en-US" sz="2400" b="1" dirty="0">
                <a:solidFill>
                  <a:schemeClr val="bg1"/>
                </a:solidFill>
                <a:latin typeface="Calibri" panose="020F0502020204030204" pitchFamily="34" charset="0"/>
                <a:cs typeface="Calibri" panose="020F0502020204030204" pitchFamily="34" charset="0"/>
              </a:rPr>
              <a:t>Criteria to help categorize the movies. Often, these systems are able to collect information about a user’s choices, and can use this information to improve their suggestions in the future</a:t>
            </a:r>
          </a:p>
          <a:p>
            <a:endParaRPr lang="en-IN" sz="2400" dirty="0"/>
          </a:p>
        </p:txBody>
      </p:sp>
    </p:spTree>
    <p:extLst>
      <p:ext uri="{BB962C8B-B14F-4D97-AF65-F5344CB8AC3E}">
        <p14:creationId xmlns:p14="http://schemas.microsoft.com/office/powerpoint/2010/main" val="306629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6230"/>
          </a:xfrm>
          <a:prstGeom prst="rect">
            <a:avLst/>
          </a:prstGeom>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18" b="100000" l="0" r="99882">
                        <a14:foregroundMark x1="35605" y1="55347" x2="35605" y2="55347"/>
                        <a14:foregroundMark x1="83314" y1="58049" x2="83314" y2="58049"/>
                        <a14:foregroundMark x1="80494" y1="71328" x2="80494" y2="71328"/>
                      </a14:backgroundRemoval>
                    </a14:imgEffect>
                  </a14:imgLayer>
                </a14:imgProps>
              </a:ext>
              <a:ext uri="{28A0092B-C50C-407E-A947-70E740481C1C}">
                <a14:useLocalDpi xmlns:a14="http://schemas.microsoft.com/office/drawing/2010/main" val="0"/>
              </a:ext>
            </a:extLst>
          </a:blip>
          <a:stretch>
            <a:fillRect/>
          </a:stretch>
        </p:blipFill>
        <p:spPr>
          <a:xfrm>
            <a:off x="4880539" y="1242957"/>
            <a:ext cx="2797731" cy="2797731"/>
          </a:xfrm>
          <a:prstGeom prst="rect">
            <a:avLst/>
          </a:prstGeom>
        </p:spPr>
      </p:pic>
    </p:spTree>
    <p:extLst>
      <p:ext uri="{BB962C8B-B14F-4D97-AF65-F5344CB8AC3E}">
        <p14:creationId xmlns:p14="http://schemas.microsoft.com/office/powerpoint/2010/main" val="1962336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875213" y="2947289"/>
            <a:ext cx="11286309" cy="1306285"/>
          </a:xfrm>
        </p:spPr>
        <p:txBody>
          <a:bodyPr>
            <a:noAutofit/>
          </a:bodyPr>
          <a:lstStyle/>
          <a:p>
            <a:r>
              <a:rPr lang="en-IN" sz="3200" dirty="0" smtClean="0">
                <a:latin typeface="Copperplate Gothic Bold" panose="020E0705020206020404" pitchFamily="34" charset="0"/>
              </a:rPr>
              <a:t>PROJECT   -  </a:t>
            </a:r>
            <a:r>
              <a:rPr lang="en-US" sz="2800" dirty="0">
                <a:latin typeface="Copperplate Gothic Bold" panose="020E0705020206020404" pitchFamily="34" charset="0"/>
              </a:rPr>
              <a:t>MOVIE RECOMMENDATION SYSTEM USING MACHINE LEARNING</a:t>
            </a:r>
            <a:r>
              <a:rPr lang="en-IN" sz="3200" dirty="0">
                <a:latin typeface="Arial Rounded MT Bold" panose="020F0704030504030204" pitchFamily="34" charset="0"/>
              </a:rPr>
              <a:t/>
            </a:r>
            <a:br>
              <a:rPr lang="en-IN" sz="3200" dirty="0">
                <a:latin typeface="Arial Rounded MT Bold" panose="020F0704030504030204" pitchFamily="34" charset="0"/>
              </a:rPr>
            </a:br>
            <a:endParaRPr lang="en-US" sz="3200" dirty="0">
              <a:latin typeface="Arial Rounded MT Bold" panose="020F0704030504030204" pitchFamily="34" charset="0"/>
            </a:endParaRP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680321" y="4232171"/>
            <a:ext cx="9730775" cy="1704017"/>
          </a:xfrm>
        </p:spPr>
        <p:txBody>
          <a:bodyPr>
            <a:normAutofit/>
          </a:bodyPr>
          <a:lstStyle/>
          <a:p>
            <a:r>
              <a:rPr lang="en-IN" dirty="0">
                <a:latin typeface="Arial Rounded MT Bold" panose="020F0704030504030204" pitchFamily="34" charset="0"/>
              </a:rPr>
              <a:t>SUBMITTED BY – JAYADEV P U</a:t>
            </a:r>
          </a:p>
          <a:p>
            <a:r>
              <a:rPr lang="en-IN" dirty="0">
                <a:latin typeface="Arial Rounded MT Bold" panose="020F0704030504030204" pitchFamily="34" charset="0"/>
              </a:rPr>
              <a:t>TEACHER IN CHARGE – Ms. SEEMA U</a:t>
            </a:r>
          </a:p>
          <a:p>
            <a:r>
              <a:rPr lang="en-IN" dirty="0" smtClean="0">
                <a:latin typeface="Arial Rounded MT Bold" panose="020F0704030504030204" pitchFamily="34" charset="0"/>
              </a:rPr>
              <a:t>DATE –  10-03-2022 </a:t>
            </a:r>
            <a:endParaRPr lang="en-IN" dirty="0">
              <a:latin typeface="Arial Rounded MT Bold" panose="020F0704030504030204" pitchFamily="34" charset="0"/>
            </a:endParaRPr>
          </a:p>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13" name="Title 1">
            <a:extLst>
              <a:ext uri="{FF2B5EF4-FFF2-40B4-BE49-F238E27FC236}">
                <a16:creationId xmlns:a16="http://schemas.microsoft.com/office/drawing/2014/main" id="{D78D0989-E3E5-41DB-A78D-61E199491D89}"/>
              </a:ext>
            </a:extLst>
          </p:cNvPr>
          <p:cNvSpPr>
            <a:spLocks noGrp="1"/>
          </p:cNvSpPr>
          <p:nvPr>
            <p:ph type="title"/>
          </p:nvPr>
        </p:nvSpPr>
        <p:spPr>
          <a:xfrm>
            <a:off x="1478708" y="749682"/>
            <a:ext cx="9613861" cy="1080938"/>
          </a:xfrm>
        </p:spPr>
        <p:txBody>
          <a:bodyPr/>
          <a:lstStyle/>
          <a:p>
            <a:r>
              <a:rPr lang="en-US" dirty="0" smtClean="0">
                <a:latin typeface="Arial Rounded MT Bold" panose="020F0704030504030204" pitchFamily="34" charset="0"/>
              </a:rPr>
              <a:t>PROJECT DEPENDENCIES</a:t>
            </a:r>
            <a:endParaRPr lang="en-US" dirty="0">
              <a:latin typeface="Arial Rounded MT Bold" panose="020F0704030504030204" pitchFamily="34" charset="0"/>
            </a:endParaRPr>
          </a:p>
        </p:txBody>
      </p:sp>
      <p:sp>
        <p:nvSpPr>
          <p:cNvPr id="14" name="Content Placeholder 3">
            <a:extLst>
              <a:ext uri="{FF2B5EF4-FFF2-40B4-BE49-F238E27FC236}">
                <a16:creationId xmlns:a16="http://schemas.microsoft.com/office/drawing/2014/main" id="{B6121FED-B50C-4A21-9460-5D32C70FEAA0}"/>
              </a:ext>
            </a:extLst>
          </p:cNvPr>
          <p:cNvSpPr txBox="1">
            <a:spLocks/>
          </p:cNvSpPr>
          <p:nvPr/>
        </p:nvSpPr>
        <p:spPr>
          <a:xfrm>
            <a:off x="4942981" y="2611429"/>
            <a:ext cx="8492056" cy="2923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IN" b="1" dirty="0" smtClean="0">
                <a:latin typeface="Calibri" panose="020F0502020204030204" pitchFamily="34" charset="0"/>
                <a:cs typeface="Calibri" panose="020F0502020204030204" pitchFamily="34" charset="0"/>
              </a:rPr>
              <a:t>LANGUAGE – PYTHON</a:t>
            </a:r>
          </a:p>
          <a:p>
            <a:r>
              <a:rPr lang="en-IN" b="1" dirty="0" smtClean="0">
                <a:latin typeface="Calibri" panose="020F0502020204030204" pitchFamily="34" charset="0"/>
                <a:cs typeface="Calibri" panose="020F0502020204030204" pitchFamily="34" charset="0"/>
              </a:rPr>
              <a:t>LIBRARIES – NUMPY, PANDAS, DIFFLIB, PILLOW, </a:t>
            </a:r>
            <a:endParaRPr lang="en-IN" b="1" dirty="0">
              <a:latin typeface="Calibri" panose="020F0502020204030204" pitchFamily="34" charset="0"/>
              <a:cs typeface="Calibri" panose="020F0502020204030204" pitchFamily="34" charset="0"/>
            </a:endParaRPr>
          </a:p>
          <a:p>
            <a:pPr marL="0" indent="0">
              <a:buNone/>
            </a:pPr>
            <a:r>
              <a:rPr lang="en-IN" b="1" dirty="0" smtClean="0">
                <a:latin typeface="Calibri" panose="020F0502020204030204" pitchFamily="34" charset="0"/>
                <a:cs typeface="Calibri" panose="020F0502020204030204" pitchFamily="34" charset="0"/>
              </a:rPr>
              <a:t>                          SKLEARN </a:t>
            </a:r>
          </a:p>
          <a:p>
            <a:r>
              <a:rPr lang="en-IN" b="1" dirty="0" smtClean="0">
                <a:latin typeface="Calibri" panose="020F0502020204030204" pitchFamily="34" charset="0"/>
                <a:cs typeface="Calibri" panose="020F0502020204030204" pitchFamily="34" charset="0"/>
              </a:rPr>
              <a:t>ML ALGORITHM – </a:t>
            </a:r>
            <a:r>
              <a:rPr lang="en-IN" b="1" dirty="0">
                <a:latin typeface="Calibri" panose="020F0502020204030204" pitchFamily="34" charset="0"/>
                <a:cs typeface="Calibri" panose="020F0502020204030204" pitchFamily="34" charset="0"/>
              </a:rPr>
              <a:t>COSINE </a:t>
            </a:r>
            <a:r>
              <a:rPr lang="en-IN" b="1" dirty="0" smtClean="0">
                <a:latin typeface="Calibri" panose="020F0502020204030204" pitchFamily="34" charset="0"/>
                <a:cs typeface="Calibri" panose="020F0502020204030204" pitchFamily="34" charset="0"/>
              </a:rPr>
              <a:t>SIMILARITY</a:t>
            </a:r>
          </a:p>
          <a:p>
            <a:r>
              <a:rPr lang="en-IN" b="1" dirty="0" smtClean="0">
                <a:latin typeface="Calibri" panose="020F0502020204030204" pitchFamily="34" charset="0"/>
                <a:cs typeface="Calibri" panose="020F0502020204030204" pitchFamily="34" charset="0"/>
              </a:rPr>
              <a:t>DEPLOYMENT TOOLS – GITHUB, STREAMLIT, HEROKU</a:t>
            </a:r>
          </a:p>
          <a:p>
            <a:pPr marL="0" indent="0">
              <a:buFont typeface="Arial" panose="020B0604020202020204" pitchFamily="34" charset="0"/>
              <a:buNone/>
            </a:pP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8708" y="3539662"/>
            <a:ext cx="1930543" cy="1930543"/>
          </a:xfrm>
          <a:prstGeom prst="rect">
            <a:avLst/>
          </a:prstGeom>
        </p:spPr>
      </p:pic>
      <p:pic>
        <p:nvPicPr>
          <p:cNvPr id="16" name="Picture 15"/>
          <p:cNvPicPr>
            <a:picLocks noChangeAspect="1"/>
          </p:cNvPicPr>
          <p:nvPr/>
        </p:nvPicPr>
        <p:blipFill>
          <a:blip r:embed="rId6">
            <a:extLst>
              <a:ext uri="{BEBA8EAE-BF5A-486C-A8C5-ECC9F3942E4B}">
                <a14:imgProps xmlns:a14="http://schemas.microsoft.com/office/drawing/2010/main">
                  <a14:imgLayer r:embed="rId7">
                    <a14:imgEffect>
                      <a14:backgroundRemoval t="248" b="100000" l="0" r="99444">
                        <a14:foregroundMark x1="34167" y1="73020" x2="34167" y2="73020"/>
                        <a14:foregroundMark x1="42222" y1="36634" x2="42222" y2="36634"/>
                        <a14:foregroundMark x1="18056" y1="23762" x2="18056" y2="23762"/>
                        <a14:foregroundMark x1="50833" y1="14604" x2="50833" y2="14604"/>
                        <a14:foregroundMark x1="51389" y1="5941" x2="51389" y2="5941"/>
                        <a14:foregroundMark x1="19167" y1="22277" x2="19167" y2="22277"/>
                        <a14:foregroundMark x1="18889" y1="23762" x2="18889" y2="23762"/>
                        <a14:foregroundMark x1="47778" y1="12871" x2="47778" y2="12871"/>
                        <a14:foregroundMark x1="53889" y1="33416" x2="53889" y2="33416"/>
                        <a14:foregroundMark x1="73611" y1="25495" x2="73611" y2="25495"/>
                        <a14:foregroundMark x1="65000" y1="55693" x2="65000" y2="55693"/>
                        <a14:foregroundMark x1="92778" y1="47525" x2="92778" y2="47525"/>
                        <a14:foregroundMark x1="90833" y1="73267" x2="90833" y2="73267"/>
                        <a14:foregroundMark x1="65000" y1="82178" x2="65000" y2="82178"/>
                        <a14:foregroundMark x1="23333" y1="22030" x2="23333" y2="22030"/>
                        <a14:foregroundMark x1="49444" y1="30446" x2="49444" y2="30446"/>
                        <a14:foregroundMark x1="80278" y1="23020" x2="80278" y2="23020"/>
                        <a14:foregroundMark x1="76667" y1="19307" x2="76667" y2="19307"/>
                        <a14:foregroundMark x1="85556" y1="42327" x2="85556" y2="42327"/>
                        <a14:foregroundMark x1="90000" y1="39356" x2="90000" y2="39356"/>
                        <a14:foregroundMark x1="95833" y1="43317" x2="95833" y2="43317"/>
                        <a14:foregroundMark x1="56667" y1="53465" x2="56667" y2="53465"/>
                        <a14:foregroundMark x1="67778" y1="48020" x2="67778" y2="48020"/>
                        <a14:foregroundMark x1="68056" y1="58911" x2="68056" y2="58911"/>
                        <a14:foregroundMark x1="68889" y1="76733" x2="68889" y2="76733"/>
                        <a14:foregroundMark x1="62222" y1="92327" x2="62222" y2="92327"/>
                        <a14:foregroundMark x1="70833" y1="88861" x2="70833" y2="88861"/>
                        <a14:foregroundMark x1="56111" y1="82426" x2="56111" y2="82426"/>
                        <a14:foregroundMark x1="94444" y1="67574" x2="94444" y2="67574"/>
                        <a14:foregroundMark x1="95000" y1="74010" x2="95000" y2="74010"/>
                        <a14:foregroundMark x1="86389" y1="71535" x2="86389" y2="71535"/>
                      </a14:backgroundRemoval>
                    </a14:imgEffect>
                  </a14:imgLayer>
                </a14:imgProps>
              </a:ext>
              <a:ext uri="{28A0092B-C50C-407E-A947-70E740481C1C}">
                <a14:useLocalDpi xmlns:a14="http://schemas.microsoft.com/office/drawing/2010/main" val="0"/>
              </a:ext>
            </a:extLst>
          </a:blip>
          <a:stretch>
            <a:fillRect/>
          </a:stretch>
        </p:blipFill>
        <p:spPr>
          <a:xfrm>
            <a:off x="821022" y="2869208"/>
            <a:ext cx="943837" cy="1059195"/>
          </a:xfrm>
          <a:prstGeom prst="rect">
            <a:avLst/>
          </a:prstGeom>
        </p:spPr>
      </p:pic>
      <p:pic>
        <p:nvPicPr>
          <p:cNvPr id="17" name="Picture 16"/>
          <p:cNvPicPr>
            <a:picLocks noChangeAspect="1"/>
          </p:cNvPicPr>
          <p:nvPr/>
        </p:nvPicPr>
        <p:blipFill>
          <a:blip r:embed="rId8">
            <a:extLst>
              <a:ext uri="{BEBA8EAE-BF5A-486C-A8C5-ECC9F3942E4B}">
                <a14:imgProps xmlns:a14="http://schemas.microsoft.com/office/drawing/2010/main">
                  <a14:imgLayer r:embed="rId9">
                    <a14:imgEffect>
                      <a14:backgroundRemoval t="0" b="98456" l="1546" r="100000">
                        <a14:foregroundMark x1="20619" y1="61776" x2="20619" y2="61776"/>
                        <a14:foregroundMark x1="39691" y1="23552" x2="39691" y2="23552"/>
                        <a14:foregroundMark x1="42784" y1="43243" x2="42784" y2="43243"/>
                        <a14:foregroundMark x1="43814" y1="58301" x2="43814" y2="58301"/>
                        <a14:foregroundMark x1="58763" y1="43629" x2="58763" y2="43629"/>
                        <a14:foregroundMark x1="58247" y1="57915" x2="58247" y2="57915"/>
                        <a14:foregroundMark x1="60309" y1="75676" x2="60309" y2="75676"/>
                        <a14:foregroundMark x1="76804" y1="50965" x2="76804" y2="50965"/>
                      </a14:backgroundRemoval>
                    </a14:imgEffect>
                  </a14:imgLayer>
                </a14:imgProps>
              </a:ext>
              <a:ext uri="{28A0092B-C50C-407E-A947-70E740481C1C}">
                <a14:useLocalDpi xmlns:a14="http://schemas.microsoft.com/office/drawing/2010/main" val="0"/>
              </a:ext>
            </a:extLst>
          </a:blip>
          <a:stretch>
            <a:fillRect/>
          </a:stretch>
        </p:blipFill>
        <p:spPr>
          <a:xfrm>
            <a:off x="1869634" y="2161737"/>
            <a:ext cx="1032114" cy="1377925"/>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0213" y="5140841"/>
            <a:ext cx="1070581" cy="1079215"/>
          </a:xfrm>
          <a:prstGeom prst="rect">
            <a:avLst/>
          </a:prstGeom>
        </p:spPr>
      </p:pic>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6521" y="2912911"/>
            <a:ext cx="1578957" cy="850005"/>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638" y="5008198"/>
            <a:ext cx="1136113" cy="1136113"/>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37559" y="5441167"/>
            <a:ext cx="1311578" cy="1311578"/>
          </a:xfrm>
          <a:prstGeom prst="rect">
            <a:avLst/>
          </a:prstGeom>
        </p:spPr>
      </p:pic>
    </p:spTree>
    <p:extLst>
      <p:ext uri="{BB962C8B-B14F-4D97-AF65-F5344CB8AC3E}">
        <p14:creationId xmlns:p14="http://schemas.microsoft.com/office/powerpoint/2010/main" val="2297086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955" y="766291"/>
            <a:ext cx="9613861" cy="1080938"/>
          </a:xfrm>
        </p:spPr>
        <p:txBody>
          <a:bodyPr/>
          <a:lstStyle/>
          <a:p>
            <a:r>
              <a:rPr lang="en-US" dirty="0" smtClean="0">
                <a:latin typeface="Arial Rounded MT Bold" panose="020F0704030504030204" pitchFamily="34" charset="0"/>
              </a:rPr>
              <a:t>CONTENTS</a:t>
            </a:r>
            <a:endParaRPr lang="en-IN" dirty="0"/>
          </a:p>
        </p:txBody>
      </p:sp>
      <p:sp>
        <p:nvSpPr>
          <p:cNvPr id="4" name="TextBox 3"/>
          <p:cNvSpPr txBox="1"/>
          <p:nvPr/>
        </p:nvSpPr>
        <p:spPr>
          <a:xfrm>
            <a:off x="5304371" y="2378980"/>
            <a:ext cx="5864371"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INTRODUCTION</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WHAT WAS THE PROCESS ?</a:t>
            </a:r>
          </a:p>
          <a:p>
            <a:pPr marL="342900" indent="-342900">
              <a:buFont typeface="Wingdings" panose="05000000000000000000" pitchFamily="2" charset="2"/>
              <a:buChar char="q"/>
            </a:pPr>
            <a:r>
              <a:rPr lang="en-US" sz="2400" b="1" dirty="0">
                <a:solidFill>
                  <a:schemeClr val="bg1"/>
                </a:solidFill>
                <a:latin typeface="Calibri" panose="020F0502020204030204" pitchFamily="34" charset="0"/>
                <a:cs typeface="Calibri" panose="020F0502020204030204" pitchFamily="34" charset="0"/>
              </a:rPr>
              <a:t>COSINE </a:t>
            </a:r>
            <a:r>
              <a:rPr lang="en-US" sz="2400" b="1" dirty="0" smtClean="0">
                <a:solidFill>
                  <a:schemeClr val="bg1"/>
                </a:solidFill>
                <a:latin typeface="Calibri" panose="020F0502020204030204" pitchFamily="34" charset="0"/>
                <a:cs typeface="Calibri" panose="020F0502020204030204" pitchFamily="34" charset="0"/>
              </a:rPr>
              <a:t>SIMILARITY </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DATASET</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DATASET PROCESSING </a:t>
            </a:r>
            <a:endParaRPr lang="en-US" sz="2400" b="1" dirty="0">
              <a:solidFill>
                <a:schemeClr val="bg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SOURCE CODE</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PROJECT DEPLOYMENT</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PROJECT PICTURES</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PROJECT DETAILS</a:t>
            </a:r>
          </a:p>
          <a:p>
            <a:pPr marL="342900" indent="-342900">
              <a:buFont typeface="Wingdings" panose="05000000000000000000" pitchFamily="2" charset="2"/>
              <a:buChar char="q"/>
            </a:pPr>
            <a:r>
              <a:rPr lang="en-US" sz="2400" b="1" dirty="0" smtClean="0">
                <a:solidFill>
                  <a:schemeClr val="bg1"/>
                </a:solidFill>
                <a:latin typeface="Calibri" panose="020F0502020204030204" pitchFamily="34" charset="0"/>
                <a:cs typeface="Calibri" panose="020F0502020204030204" pitchFamily="34" charset="0"/>
              </a:rPr>
              <a:t>CONCLUSION</a:t>
            </a:r>
            <a:endParaRPr lang="en-US" sz="2000" b="1" dirty="0" smtClean="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0022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Rounded MT Bold" panose="020F0704030504030204" pitchFamily="34" charset="0"/>
              </a:rPr>
              <a:t>INTRODUCTION </a:t>
            </a:r>
          </a:p>
        </p:txBody>
      </p:sp>
      <p:sp>
        <p:nvSpPr>
          <p:cNvPr id="3" name="Text Placeholder 2"/>
          <p:cNvSpPr>
            <a:spLocks noGrp="1"/>
          </p:cNvSpPr>
          <p:nvPr>
            <p:ph type="body" sz="quarter" idx="13"/>
          </p:nvPr>
        </p:nvSpPr>
        <p:spPr>
          <a:xfrm>
            <a:off x="3135085" y="2094135"/>
            <a:ext cx="8926286" cy="3927157"/>
          </a:xfrm>
        </p:spPr>
        <p:txBody>
          <a:bodyPr>
            <a:normAutofit lnSpcReduction="10000"/>
          </a:bodyPr>
          <a:lstStyle/>
          <a:p>
            <a:pPr algn="just"/>
            <a:r>
              <a:rPr lang="en-US" sz="2800" b="1" dirty="0">
                <a:solidFill>
                  <a:schemeClr val="bg1"/>
                </a:solidFill>
                <a:latin typeface="Calibri" panose="020F0502020204030204" pitchFamily="34" charset="0"/>
                <a:cs typeface="Calibri" panose="020F0502020204030204" pitchFamily="34" charset="0"/>
              </a:rPr>
              <a:t>Recommendation System is a system that seeks to predict or filter preferences according to the user's choices</a:t>
            </a:r>
            <a:r>
              <a:rPr lang="en-US" sz="2800" b="1" dirty="0" smtClean="0">
                <a:solidFill>
                  <a:schemeClr val="bg1"/>
                </a:solidFill>
                <a:latin typeface="Calibri" panose="020F0502020204030204" pitchFamily="34" charset="0"/>
                <a:cs typeface="Calibri" panose="020F0502020204030204" pitchFamily="34" charset="0"/>
              </a:rPr>
              <a:t>.</a:t>
            </a:r>
          </a:p>
          <a:p>
            <a:pPr algn="just"/>
            <a:r>
              <a:rPr lang="en-US" sz="2800" b="1" dirty="0">
                <a:solidFill>
                  <a:schemeClr val="bg1"/>
                </a:solidFill>
                <a:latin typeface="Calibri" panose="020F0502020204030204" pitchFamily="34" charset="0"/>
                <a:cs typeface="Calibri" panose="020F0502020204030204" pitchFamily="34" charset="0"/>
              </a:rPr>
              <a:t>This Recommendation System proposes a Content Based Recommendation System and uses Cosine Similarity measure to find the similarity of movies in the dataset.</a:t>
            </a:r>
          </a:p>
          <a:p>
            <a:pPr algn="just"/>
            <a:r>
              <a:rPr lang="en-US" sz="2800" b="1" dirty="0">
                <a:solidFill>
                  <a:schemeClr val="bg1"/>
                </a:solidFill>
                <a:latin typeface="Calibri" panose="020F0502020204030204" pitchFamily="34" charset="0"/>
                <a:cs typeface="Calibri" panose="020F0502020204030204" pitchFamily="34" charset="0"/>
              </a:rPr>
              <a:t>Content-based recommendation is an important approach in recommendation systems. The basic idea is to recommend items that are similar with what user liked before. It extracts keywords of the data and calculate the weight by TF-IDF.</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321" b="99359" l="1242" r="100000">
                        <a14:foregroundMark x1="52174" y1="40064" x2="52174" y2="40064"/>
                        <a14:foregroundMark x1="52174" y1="40064" x2="52174" y2="40064"/>
                        <a14:foregroundMark x1="86957" y1="27244" x2="86957" y2="27244"/>
                        <a14:foregroundMark x1="75776" y1="67308" x2="75776" y2="67308"/>
                        <a14:foregroundMark x1="78261" y1="74359" x2="78261" y2="74359"/>
                        <a14:foregroundMark x1="52795" y1="82372" x2="52795" y2="82372"/>
                        <a14:foregroundMark x1="31677" y1="69231" x2="31677" y2="69231"/>
                        <a14:foregroundMark x1="32298" y1="66346" x2="32298" y2="66346"/>
                        <a14:foregroundMark x1="52795" y1="79167" x2="52795" y2="79167"/>
                        <a14:foregroundMark x1="76398" y1="72115" x2="76398" y2="72115"/>
                      </a14:backgroundRemoval>
                    </a14:imgEffect>
                  </a14:imgLayer>
                </a14:imgProps>
              </a:ext>
              <a:ext uri="{28A0092B-C50C-407E-A947-70E740481C1C}">
                <a14:useLocalDpi xmlns:a14="http://schemas.microsoft.com/office/drawing/2010/main" val="0"/>
              </a:ext>
            </a:extLst>
          </a:blip>
          <a:stretch>
            <a:fillRect/>
          </a:stretch>
        </p:blipFill>
        <p:spPr>
          <a:xfrm>
            <a:off x="0" y="3136790"/>
            <a:ext cx="1920240" cy="372121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251" b="100000" l="0" r="100000">
                        <a14:foregroundMark x1="69167" y1="8020" x2="69167" y2="8020"/>
                        <a14:foregroundMark x1="53889" y1="16040" x2="53889" y2="16040"/>
                        <a14:foregroundMark x1="39444" y1="24812" x2="39444" y2="24812"/>
                        <a14:foregroundMark x1="22778" y1="33333" x2="22778" y2="33333"/>
                      </a14:backgroundRemoval>
                    </a14:imgEffect>
                  </a14:imgLayer>
                </a14:imgProps>
              </a:ext>
              <a:ext uri="{28A0092B-C50C-407E-A947-70E740481C1C}">
                <a14:useLocalDpi xmlns:a14="http://schemas.microsoft.com/office/drawing/2010/main" val="0"/>
              </a:ext>
            </a:extLst>
          </a:blip>
          <a:stretch>
            <a:fillRect/>
          </a:stretch>
        </p:blipFill>
        <p:spPr>
          <a:xfrm>
            <a:off x="1625236" y="5117296"/>
            <a:ext cx="1509849" cy="1673416"/>
          </a:xfrm>
          <a:prstGeom prst="rect">
            <a:avLst/>
          </a:prstGeom>
        </p:spPr>
      </p:pic>
    </p:spTree>
    <p:extLst>
      <p:ext uri="{BB962C8B-B14F-4D97-AF65-F5344CB8AC3E}">
        <p14:creationId xmlns:p14="http://schemas.microsoft.com/office/powerpoint/2010/main" val="58463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18" y="1040611"/>
            <a:ext cx="9613861" cy="1080938"/>
          </a:xfrm>
        </p:spPr>
        <p:txBody>
          <a:bodyPr>
            <a:noAutofit/>
          </a:bodyPr>
          <a:lstStyle/>
          <a:p>
            <a:r>
              <a:rPr lang="en-IN" sz="4000" dirty="0">
                <a:latin typeface="Arial Rounded MT Bold" panose="020F0704030504030204" pitchFamily="34" charset="0"/>
              </a:rPr>
              <a:t>COSINE SIMILARITY</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366812" y="1494229"/>
            <a:ext cx="10898777" cy="4568190"/>
          </a:xfrm>
        </p:spPr>
        <p:txBody>
          <a:bodyPr>
            <a:noAutofit/>
          </a:bodyPr>
          <a:lstStyle/>
          <a:p>
            <a:pPr algn="l"/>
            <a:r>
              <a:rPr lang="en-US" sz="2800" b="1" dirty="0">
                <a:solidFill>
                  <a:schemeClr val="bg1"/>
                </a:solidFill>
                <a:latin typeface="Calibri" panose="020F0502020204030204" pitchFamily="34" charset="0"/>
                <a:cs typeface="Calibri" panose="020F0502020204030204" pitchFamily="34" charset="0"/>
              </a:rPr>
              <a:t>Cosine 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a:t>
            </a:r>
            <a:endParaRPr lang="en-IN" sz="2800" b="1"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438" y="4572000"/>
            <a:ext cx="4593562" cy="2053080"/>
          </a:xfrm>
          <a:prstGeom prst="rect">
            <a:avLst/>
          </a:prstGeom>
        </p:spPr>
      </p:pic>
    </p:spTree>
    <p:extLst>
      <p:ext uri="{BB962C8B-B14F-4D97-AF65-F5344CB8AC3E}">
        <p14:creationId xmlns:p14="http://schemas.microsoft.com/office/powerpoint/2010/main" val="215509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0" y="1001422"/>
            <a:ext cx="9613861" cy="1080938"/>
          </a:xfrm>
        </p:spPr>
        <p:txBody>
          <a:bodyPr>
            <a:noAutofit/>
          </a:bodyPr>
          <a:lstStyle/>
          <a:p>
            <a:r>
              <a:rPr lang="en-IN" sz="4000" dirty="0">
                <a:latin typeface="Arial Rounded MT Bold" panose="020F0704030504030204" pitchFamily="34" charset="0"/>
              </a:rPr>
              <a:t>DATASET</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117566" y="2956970"/>
            <a:ext cx="12192000" cy="2908253"/>
          </a:xfrm>
        </p:spPr>
        <p:txBody>
          <a:bodyPr>
            <a:noAutofit/>
          </a:bodyPr>
          <a:lstStyle/>
          <a:p>
            <a:pPr algn="just">
              <a:lnSpc>
                <a:spcPct val="100000"/>
              </a:lnSpc>
            </a:pPr>
            <a:r>
              <a:rPr lang="en-IN" sz="2400" b="1" dirty="0">
                <a:solidFill>
                  <a:schemeClr val="bg1"/>
                </a:solidFill>
                <a:latin typeface="Calibri" panose="020F0502020204030204" pitchFamily="34" charset="0"/>
                <a:cs typeface="Calibri" panose="020F0502020204030204" pitchFamily="34" charset="0"/>
              </a:rPr>
              <a:t>Dataset/Source: </a:t>
            </a:r>
            <a:r>
              <a:rPr lang="en-IN" sz="2400" b="1" dirty="0" smtClean="0">
                <a:solidFill>
                  <a:schemeClr val="bg1"/>
                </a:solidFill>
                <a:latin typeface="Calibri" panose="020F0502020204030204" pitchFamily="34" charset="0"/>
                <a:cs typeface="Calibri" panose="020F0502020204030204" pitchFamily="34" charset="0"/>
                <a:hlinkClick r:id="rId2"/>
              </a:rPr>
              <a:t>www.kaggle.com</a:t>
            </a:r>
            <a:endParaRPr lang="en-IN" sz="2400" b="1" dirty="0" smtClean="0">
              <a:solidFill>
                <a:schemeClr val="bg1"/>
              </a:solidFill>
              <a:latin typeface="Calibri" panose="020F0502020204030204" pitchFamily="34" charset="0"/>
              <a:cs typeface="Calibri" panose="020F0502020204030204" pitchFamily="34" charset="0"/>
            </a:endParaRPr>
          </a:p>
          <a:p>
            <a:pPr algn="just">
              <a:lnSpc>
                <a:spcPct val="100000"/>
              </a:lnSpc>
            </a:pPr>
            <a:endParaRPr lang="en-US" sz="2400" b="1" dirty="0">
              <a:solidFill>
                <a:schemeClr val="bg1"/>
              </a:solidFill>
              <a:latin typeface="Calibri" panose="020F0502020204030204" pitchFamily="34" charset="0"/>
              <a:cs typeface="Calibri" panose="020F0502020204030204" pitchFamily="34" charset="0"/>
            </a:endParaRPr>
          </a:p>
          <a:p>
            <a:pPr algn="just">
              <a:lnSpc>
                <a:spcPct val="100000"/>
              </a:lnSpc>
            </a:pPr>
            <a:r>
              <a:rPr lang="en-IN" sz="2400" b="1" dirty="0">
                <a:solidFill>
                  <a:schemeClr val="bg1"/>
                </a:solidFill>
                <a:latin typeface="Calibri" panose="020F0502020204030204" pitchFamily="34" charset="0"/>
                <a:cs typeface="Calibri" panose="020F0502020204030204" pitchFamily="34" charset="0"/>
              </a:rPr>
              <a:t>Structured/Unstructured data: Structured Data in CSV format.</a:t>
            </a:r>
          </a:p>
          <a:p>
            <a:pPr algn="just">
              <a:lnSpc>
                <a:spcPct val="100000"/>
              </a:lnSpc>
            </a:pPr>
            <a:r>
              <a:rPr lang="en-IN" sz="2400" b="1" dirty="0">
                <a:solidFill>
                  <a:schemeClr val="bg1"/>
                </a:solidFill>
                <a:latin typeface="Calibri" panose="020F0502020204030204" pitchFamily="34" charset="0"/>
                <a:cs typeface="Calibri" panose="020F0502020204030204" pitchFamily="34" charset="0"/>
              </a:rPr>
              <a:t> </a:t>
            </a:r>
          </a:p>
          <a:p>
            <a:pPr algn="just">
              <a:lnSpc>
                <a:spcPct val="100000"/>
              </a:lnSpc>
            </a:pPr>
            <a:r>
              <a:rPr lang="en-US" sz="2400" b="1" dirty="0">
                <a:solidFill>
                  <a:schemeClr val="bg1"/>
                </a:solidFill>
                <a:latin typeface="Calibri" panose="020F0502020204030204" pitchFamily="34" charset="0"/>
                <a:cs typeface="Calibri" panose="020F0502020204030204" pitchFamily="34" charset="0"/>
              </a:rPr>
              <a:t>The dataset used is ‘movies.csv’. Dataset contains over 4800 movies and 24 fields or columns</a:t>
            </a:r>
            <a:r>
              <a:rPr lang="en-US" sz="2400" b="1" dirty="0" smtClean="0">
                <a:solidFill>
                  <a:schemeClr val="bg1"/>
                </a:solidFill>
                <a:latin typeface="Calibri" panose="020F0502020204030204" pitchFamily="34" charset="0"/>
                <a:cs typeface="Calibri" panose="020F0502020204030204" pitchFamily="34" charset="0"/>
              </a:rPr>
              <a:t>.</a:t>
            </a:r>
          </a:p>
          <a:p>
            <a:pPr algn="just">
              <a:lnSpc>
                <a:spcPct val="100000"/>
              </a:lnSpc>
            </a:pPr>
            <a:endParaRPr lang="en-US"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67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8491" y="297894"/>
            <a:ext cx="6096000" cy="6463308"/>
          </a:xfrm>
          <a:prstGeom prst="rect">
            <a:avLst/>
          </a:prstGeom>
        </p:spPr>
        <p:txBody>
          <a:bodyPr>
            <a:spAutoFit/>
          </a:bodyPr>
          <a:lstStyle/>
          <a:p>
            <a:pPr algn="just">
              <a:lnSpc>
                <a:spcPct val="100000"/>
              </a:lnSpc>
            </a:pPr>
            <a:r>
              <a:rPr lang="en-US" sz="1600" b="1" dirty="0">
                <a:solidFill>
                  <a:schemeClr val="bg1"/>
                </a:solidFill>
                <a:latin typeface="Calibri" panose="020F0502020204030204" pitchFamily="34" charset="0"/>
                <a:cs typeface="Calibri" panose="020F0502020204030204" pitchFamily="34" charset="0"/>
              </a:rPr>
              <a:t>Features or variables in the dataset:</a:t>
            </a:r>
          </a:p>
          <a:p>
            <a:pPr marL="342900" indent="-342900" algn="just">
              <a:lnSpc>
                <a:spcPct val="100000"/>
              </a:lnSpc>
              <a:buFont typeface="+mj-lt"/>
              <a:buAutoNum type="arabicPeriod"/>
            </a:pPr>
            <a:r>
              <a:rPr lang="en-US" sz="1600" b="1" dirty="0">
                <a:solidFill>
                  <a:schemeClr val="bg1"/>
                </a:solidFill>
                <a:latin typeface="Calibri" panose="020F0502020204030204" pitchFamily="34" charset="0"/>
                <a:cs typeface="Calibri" panose="020F0502020204030204" pitchFamily="34" charset="0"/>
              </a:rPr>
              <a:t>'index',</a:t>
            </a:r>
          </a:p>
          <a:p>
            <a:pPr marL="342900" indent="-342900" algn="just">
              <a:lnSpc>
                <a:spcPct val="100000"/>
              </a:lnSpc>
              <a:buFont typeface="+mj-lt"/>
              <a:buAutoNum type="arabicPeriod"/>
            </a:pPr>
            <a:r>
              <a:rPr lang="en-US" sz="1600" b="1" dirty="0">
                <a:solidFill>
                  <a:schemeClr val="bg1"/>
                </a:solidFill>
                <a:latin typeface="Calibri" panose="020F0502020204030204" pitchFamily="34" charset="0"/>
                <a:cs typeface="Calibri" panose="020F0502020204030204" pitchFamily="34" charset="0"/>
              </a:rPr>
              <a:t>'budget',</a:t>
            </a:r>
          </a:p>
          <a:p>
            <a:pPr marL="342900" indent="-342900" algn="just">
              <a:lnSpc>
                <a:spcPct val="100000"/>
              </a:lnSpc>
              <a:buFont typeface="+mj-lt"/>
              <a:buAutoNum type="arabicPeriod"/>
            </a:pPr>
            <a:r>
              <a:rPr lang="en-US" sz="1600" b="1" dirty="0" smtClean="0">
                <a:solidFill>
                  <a:schemeClr val="bg1"/>
                </a:solidFill>
                <a:latin typeface="Calibri" panose="020F0502020204030204" pitchFamily="34" charset="0"/>
                <a:cs typeface="Calibri" panose="020F0502020204030204" pitchFamily="34" charset="0"/>
              </a:rPr>
              <a:t>'genres’</a:t>
            </a:r>
            <a:endParaRPr lang="en-IN" sz="1600" b="1" dirty="0">
              <a:solidFill>
                <a:schemeClr val="bg1"/>
              </a:solidFill>
              <a:latin typeface="Calibri" panose="020F0502020204030204" pitchFamily="34" charset="0"/>
              <a:cs typeface="Calibri" panose="020F0502020204030204" pitchFamily="34" charset="0"/>
            </a:endParaRPr>
          </a:p>
          <a:p>
            <a:pPr marL="342900" indent="-342900" algn="just">
              <a:lnSpc>
                <a:spcPct val="100000"/>
              </a:lnSpc>
              <a:buFont typeface="+mj-lt"/>
              <a:buAutoNum type="arabicPeriod"/>
            </a:pPr>
            <a:r>
              <a:rPr lang="en-IN" sz="1600" b="1" dirty="0" smtClean="0">
                <a:solidFill>
                  <a:schemeClr val="bg1"/>
                </a:solidFill>
                <a:latin typeface="Calibri" panose="020F0502020204030204" pitchFamily="34" charset="0"/>
                <a:cs typeface="Calibri" panose="020F0502020204030204" pitchFamily="34" charset="0"/>
              </a:rPr>
              <a:t>'homepage</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'id',</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'keywords',</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original_language</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original_title</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'overview',</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'popularity',</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production_companies</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production_countries</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release_date</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'revenue',</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'runtime',</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spoken_languages</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'status',</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'tagline',</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'title',</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vote_average</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a:t>
            </a:r>
            <a:r>
              <a:rPr lang="en-IN" sz="1600" b="1" dirty="0" err="1">
                <a:solidFill>
                  <a:schemeClr val="bg1"/>
                </a:solidFill>
                <a:latin typeface="Calibri" panose="020F0502020204030204" pitchFamily="34" charset="0"/>
                <a:cs typeface="Calibri" panose="020F0502020204030204" pitchFamily="34" charset="0"/>
              </a:rPr>
              <a:t>vote_count</a:t>
            </a:r>
            <a:r>
              <a:rPr lang="en-IN" sz="1600" b="1" dirty="0">
                <a:solidFill>
                  <a:schemeClr val="bg1"/>
                </a:solidFill>
                <a:latin typeface="Calibri" panose="020F0502020204030204" pitchFamily="34" charset="0"/>
                <a:cs typeface="Calibri" panose="020F0502020204030204" pitchFamily="34" charset="0"/>
              </a:rPr>
              <a: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'cast',</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'crew',</a:t>
            </a:r>
          </a:p>
          <a:p>
            <a:pPr marL="342900" indent="-342900" algn="just">
              <a:lnSpc>
                <a:spcPct val="100000"/>
              </a:lnSpc>
              <a:buFont typeface="+mj-lt"/>
              <a:buAutoNum type="arabicPeriod"/>
            </a:pPr>
            <a:r>
              <a:rPr lang="en-IN" sz="1600" b="1" dirty="0">
                <a:solidFill>
                  <a:schemeClr val="bg1"/>
                </a:solidFill>
                <a:latin typeface="Calibri" panose="020F0502020204030204" pitchFamily="34" charset="0"/>
                <a:cs typeface="Calibri" panose="020F0502020204030204" pitchFamily="34" charset="0"/>
              </a:rPr>
              <a:t>'director'</a:t>
            </a:r>
          </a:p>
        </p:txBody>
      </p:sp>
    </p:spTree>
    <p:extLst>
      <p:ext uri="{BB962C8B-B14F-4D97-AF65-F5344CB8AC3E}">
        <p14:creationId xmlns:p14="http://schemas.microsoft.com/office/powerpoint/2010/main" val="3697502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38" y="1053674"/>
            <a:ext cx="10148788" cy="1080938"/>
          </a:xfrm>
        </p:spPr>
        <p:txBody>
          <a:bodyPr>
            <a:noAutofit/>
          </a:bodyPr>
          <a:lstStyle/>
          <a:p>
            <a:r>
              <a:rPr lang="en-IN" sz="4000" dirty="0">
                <a:latin typeface="Arial Rounded MT Bold" panose="020F0704030504030204" pitchFamily="34" charset="0"/>
              </a:rPr>
              <a:t>DATA </a:t>
            </a:r>
            <a:r>
              <a:rPr lang="en-IN" sz="4000" dirty="0" smtClean="0">
                <a:latin typeface="Arial Rounded MT Bold" panose="020F0704030504030204" pitchFamily="34" charset="0"/>
              </a:rPr>
              <a:t>PROCESSING</a:t>
            </a:r>
            <a:r>
              <a:rPr lang="en-IN" sz="4000" dirty="0">
                <a:latin typeface="Arial Rounded MT Bold" panose="020F0704030504030204" pitchFamily="34" charset="0"/>
              </a:rPr>
              <a:t/>
            </a:r>
            <a:br>
              <a:rPr lang="en-IN" sz="4000" dirty="0">
                <a:latin typeface="Arial Rounded MT Bold" panose="020F0704030504030204" pitchFamily="34" charset="0"/>
              </a:rPr>
            </a:br>
            <a:endParaRPr lang="en-IN" sz="4000" dirty="0">
              <a:latin typeface="Arial Rounded MT Bold" panose="020F0704030504030204" pitchFamily="34" charset="0"/>
            </a:endParaRPr>
          </a:p>
        </p:txBody>
      </p:sp>
      <p:sp>
        <p:nvSpPr>
          <p:cNvPr id="3" name="Text Placeholder 2"/>
          <p:cNvSpPr>
            <a:spLocks noGrp="1"/>
          </p:cNvSpPr>
          <p:nvPr>
            <p:ph type="body" sz="quarter" idx="13"/>
          </p:nvPr>
        </p:nvSpPr>
        <p:spPr>
          <a:xfrm>
            <a:off x="105556" y="1733511"/>
            <a:ext cx="11677141" cy="6152606"/>
          </a:xfrm>
        </p:spPr>
        <p:txBody>
          <a:bodyPr>
            <a:noAutofit/>
          </a:bodyPr>
          <a:lstStyle/>
          <a:p>
            <a:pPr algn="just"/>
            <a:r>
              <a:rPr lang="en-US" sz="2800" b="1" dirty="0">
                <a:solidFill>
                  <a:schemeClr val="bg1"/>
                </a:solidFill>
                <a:latin typeface="Calibri" panose="020F0502020204030204" pitchFamily="34" charset="0"/>
                <a:cs typeface="Calibri" panose="020F0502020204030204" pitchFamily="34" charset="0"/>
              </a:rPr>
              <a:t>The movies.csv dataset contains null values, which need to be processed before feature selection</a:t>
            </a:r>
            <a:r>
              <a:rPr lang="en-US" sz="2800" b="1" dirty="0" smtClean="0">
                <a:solidFill>
                  <a:schemeClr val="bg1"/>
                </a:solidFill>
                <a:latin typeface="Calibri" panose="020F0502020204030204" pitchFamily="34" charset="0"/>
                <a:cs typeface="Calibri" panose="020F0502020204030204" pitchFamily="34" charset="0"/>
              </a:rPr>
              <a:t>.</a:t>
            </a:r>
          </a:p>
          <a:p>
            <a:pPr algn="just"/>
            <a:endParaRPr lang="en-US" sz="2800" b="1" dirty="0">
              <a:solidFill>
                <a:schemeClr val="bg1"/>
              </a:solidFill>
              <a:latin typeface="Calibri" panose="020F0502020204030204" pitchFamily="34" charset="0"/>
              <a:cs typeface="Calibri" panose="020F0502020204030204" pitchFamily="34" charset="0"/>
            </a:endParaRPr>
          </a:p>
          <a:p>
            <a:pPr algn="l"/>
            <a:r>
              <a:rPr lang="en-US" sz="2800" b="1" dirty="0">
                <a:solidFill>
                  <a:schemeClr val="bg1"/>
                </a:solidFill>
                <a:latin typeface="Calibri" panose="020F0502020204030204" pitchFamily="34" charset="0"/>
                <a:cs typeface="Calibri" panose="020F0502020204030204" pitchFamily="34" charset="0"/>
              </a:rPr>
              <a:t>Shape of the </a:t>
            </a:r>
            <a:r>
              <a:rPr lang="en-US" sz="2800" b="1" dirty="0" smtClean="0">
                <a:solidFill>
                  <a:schemeClr val="bg1"/>
                </a:solidFill>
                <a:latin typeface="Calibri" panose="020F0502020204030204" pitchFamily="34" charset="0"/>
                <a:cs typeface="Calibri" panose="020F0502020204030204" pitchFamily="34" charset="0"/>
              </a:rPr>
              <a:t>Dataset                           </a:t>
            </a:r>
            <a:r>
              <a:rPr lang="en-US" sz="2800" b="1" dirty="0">
                <a:solidFill>
                  <a:schemeClr val="bg1"/>
                </a:solidFill>
                <a:latin typeface="Calibri" panose="020F0502020204030204" pitchFamily="34" charset="0"/>
                <a:cs typeface="Calibri" panose="020F0502020204030204" pitchFamily="34" charset="0"/>
              </a:rPr>
              <a:t>Finding Null Values</a:t>
            </a:r>
          </a:p>
          <a:p>
            <a:pPr algn="l"/>
            <a:endParaRPr lang="en-US" sz="2800" b="1" dirty="0" smtClean="0">
              <a:solidFill>
                <a:schemeClr val="bg1"/>
              </a:solidFill>
              <a:latin typeface="Calibri" panose="020F0502020204030204" pitchFamily="34" charset="0"/>
              <a:cs typeface="Calibri" panose="020F0502020204030204" pitchFamily="34" charset="0"/>
            </a:endParaRPr>
          </a:p>
          <a:p>
            <a:pPr algn="l"/>
            <a:endParaRPr lang="en-US" sz="2800" b="1" dirty="0">
              <a:solidFill>
                <a:schemeClr val="bg1"/>
              </a:solidFill>
              <a:latin typeface="Calibri" panose="020F0502020204030204" pitchFamily="34" charset="0"/>
              <a:cs typeface="Calibri" panose="020F0502020204030204" pitchFamily="34" charset="0"/>
            </a:endParaRPr>
          </a:p>
          <a:p>
            <a:pPr algn="l"/>
            <a:endParaRPr lang="en-US" sz="2800" b="1" dirty="0" smtClean="0">
              <a:solidFill>
                <a:schemeClr val="bg1"/>
              </a:solidFill>
              <a:latin typeface="Calibri" panose="020F0502020204030204" pitchFamily="34" charset="0"/>
              <a:cs typeface="Calibri" panose="020F0502020204030204" pitchFamily="34" charset="0"/>
            </a:endParaRPr>
          </a:p>
          <a:p>
            <a:endParaRPr lang="en-US" sz="2400" b="1" dirty="0" smtClean="0">
              <a:solidFill>
                <a:schemeClr val="bg1"/>
              </a:solidFill>
            </a:endParaRPr>
          </a:p>
          <a:p>
            <a:pPr algn="l"/>
            <a:endParaRPr lang="en-US" sz="2800" b="1" dirty="0" smtClean="0">
              <a:solidFill>
                <a:schemeClr val="bg1"/>
              </a:solidFill>
              <a:latin typeface="Calibri" panose="020F0502020204030204" pitchFamily="34" charset="0"/>
              <a:cs typeface="Calibri" panose="020F0502020204030204" pitchFamily="34" charset="0"/>
            </a:endParaRPr>
          </a:p>
          <a:p>
            <a:endParaRPr lang="en-US" sz="2400" dirty="0" smtClean="0"/>
          </a:p>
          <a:p>
            <a:endParaRPr lang="en-IN"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80415" y="4207742"/>
            <a:ext cx="1454150" cy="102008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672421" y="2801804"/>
            <a:ext cx="2261190" cy="3831959"/>
          </a:xfrm>
          <a:prstGeom prst="rect">
            <a:avLst/>
          </a:prstGeom>
        </p:spPr>
      </p:pic>
    </p:spTree>
    <p:extLst>
      <p:ext uri="{BB962C8B-B14F-4D97-AF65-F5344CB8AC3E}">
        <p14:creationId xmlns:p14="http://schemas.microsoft.com/office/powerpoint/2010/main" val="143644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1D2AC-2735-457E-B639-07E13F9A629B}">
  <ds:schemaRefs>
    <ds:schemaRef ds:uri="http://schemas.microsoft.com/office/2006/metadata/properties"/>
    <ds:schemaRef ds:uri="71af3243-3dd4-4a8d-8c0d-dd76da1f02a5"/>
    <ds:schemaRef ds:uri="http://purl.org/dc/dcmitype/"/>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717</Words>
  <Application>Microsoft Office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Calibri</vt:lpstr>
      <vt:lpstr>Copperplate Gothic Bold</vt:lpstr>
      <vt:lpstr>Times New Roman</vt:lpstr>
      <vt:lpstr>Trebuchet MS</vt:lpstr>
      <vt:lpstr>Wingdings</vt:lpstr>
      <vt:lpstr>Berlin</vt:lpstr>
      <vt:lpstr>MOVIE RECOMMENDATION SYSTEM USING MACHINE LEARNING</vt:lpstr>
      <vt:lpstr>PROJECT   -  MOVIE RECOMMENDATION SYSTEM USING MACHINE LEARNING </vt:lpstr>
      <vt:lpstr>PROJECT DEPENDENCIES</vt:lpstr>
      <vt:lpstr>CONTENTS</vt:lpstr>
      <vt:lpstr>INTRODUCTION </vt:lpstr>
      <vt:lpstr>COSINE SIMILARITY </vt:lpstr>
      <vt:lpstr>DATASET </vt:lpstr>
      <vt:lpstr>PowerPoint Presentation</vt:lpstr>
      <vt:lpstr>DATA PROCESSING </vt:lpstr>
      <vt:lpstr>PowerPoint Presentation</vt:lpstr>
      <vt:lpstr>PowerPoint Presentation</vt:lpstr>
      <vt:lpstr>PowerPoint Presentation</vt:lpstr>
      <vt:lpstr>MODEL DEPLOYMENT </vt:lpstr>
      <vt:lpstr>PowerPoint Presentation</vt:lpstr>
      <vt:lpstr>PowerPoint Presentation</vt:lpstr>
      <vt:lpstr>PROJECT DETAILS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2022-03-01T16:56:26Z</dcterms:created>
  <dcterms:modified xsi:type="dcterms:W3CDTF">2022-03-10T03:36:42Z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