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3"/>
  </p:notesMasterIdLst>
  <p:handoutMasterIdLst>
    <p:handoutMasterId r:id="rId24"/>
  </p:handoutMasterIdLst>
  <p:sldIdLst>
    <p:sldId id="256" r:id="rId5"/>
    <p:sldId id="257" r:id="rId6"/>
    <p:sldId id="272" r:id="rId7"/>
    <p:sldId id="273" r:id="rId8"/>
    <p:sldId id="274" r:id="rId9"/>
    <p:sldId id="268" r:id="rId10"/>
    <p:sldId id="275" r:id="rId11"/>
    <p:sldId id="276" r:id="rId12"/>
    <p:sldId id="278" r:id="rId13"/>
    <p:sldId id="277" r:id="rId14"/>
    <p:sldId id="279" r:id="rId15"/>
    <p:sldId id="280" r:id="rId16"/>
    <p:sldId id="281" r:id="rId17"/>
    <p:sldId id="282" r:id="rId18"/>
    <p:sldId id="283" r:id="rId19"/>
    <p:sldId id="284" r:id="rId20"/>
    <p:sldId id="285"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73" d="100"/>
          <a:sy n="73" d="100"/>
        </p:scale>
        <p:origin x="618"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3/1/2022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1219416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3/1/2022</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3/1/2022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3/1/2022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3/1/2022</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3/1/2022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3/1/2022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3/1/2022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3/1/2022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3/1/2022</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ayadev-3/Wine-Quality-Prediction-using-Machine-Learning.git" TargetMode="External"/><Relationship Id="rId2" Type="http://schemas.openxmlformats.org/officeDocument/2006/relationships/hyperlink" Target="https://winequalitypredictionusingml.herokuapp.com/" TargetMode="External"/><Relationship Id="rId1" Type="http://schemas.openxmlformats.org/officeDocument/2006/relationships/slideLayout" Target="../slideLayouts/slideLayout9.xml"/><Relationship Id="rId4" Type="http://schemas.openxmlformats.org/officeDocument/2006/relationships/hyperlink" Target="https://www.kaggle.com/uciml/red-wine-quality-cortez-et-al-200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10.xml"/><Relationship Id="rId6" Type="http://schemas.microsoft.com/office/2007/relationships/hdphoto" Target="../media/hdphoto4.wdp"/><Relationship Id="rId5" Type="http://schemas.openxmlformats.org/officeDocument/2006/relationships/image" Target="../media/image3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7" Type="http://schemas.microsoft.com/office/2007/relationships/hdphoto" Target="../media/hdphoto1.wdp"/><Relationship Id="rId12"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3.svg"/><Relationship Id="rId9" Type="http://schemas.microsoft.com/office/2007/relationships/hdphoto" Target="../media/hdphoto2.wdp"/><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uciml/red-wine-quality-cortez-et-al-2009"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637937" y="2596682"/>
            <a:ext cx="8875171" cy="1664636"/>
          </a:xfrm>
        </p:spPr>
        <p:txBody>
          <a:bodyPr anchor="ctr" anchorCtr="0"/>
          <a:lstStyle/>
          <a:p>
            <a:pPr>
              <a:lnSpc>
                <a:spcPct val="107000"/>
              </a:lnSpc>
            </a:pPr>
            <a:r>
              <a:rPr lang="en-IN" sz="3300" dirty="0">
                <a:latin typeface="Copperplate Gothic Bold" panose="020E0705020206020404" pitchFamily="34" charset="0"/>
                <a:ea typeface="Calibri" panose="020F0502020204030204" pitchFamily="34" charset="0"/>
                <a:cs typeface="Calibri" panose="020F0502020204030204" pitchFamily="34" charset="0"/>
              </a:rPr>
              <a:t>WINE QUALITY PREDICTION MODEL USING MACHINE LEARNING</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967946" y="4407101"/>
            <a:ext cx="10215155" cy="517596"/>
          </a:xfrm>
        </p:spPr>
        <p:txBody>
          <a:bodyPr>
            <a:normAutofit/>
          </a:bodyPr>
          <a:lstStyle/>
          <a:p>
            <a:r>
              <a:rPr lang="en-IN" sz="2400" dirty="0" smtClean="0">
                <a:latin typeface="Arial Rounded MT Bold" panose="020F0704030504030204" pitchFamily="34" charset="0"/>
              </a:rPr>
              <a:t>MACHINE LEARNING THROUGH  FOSS ML26 BATCH – B10 </a:t>
            </a:r>
          </a:p>
          <a:p>
            <a:endParaRPr lang="en-US" sz="2800" dirty="0"/>
          </a:p>
        </p:txBody>
      </p:sp>
    </p:spTree>
    <p:extLst>
      <p:ext uri="{BB962C8B-B14F-4D97-AF65-F5344CB8AC3E}">
        <p14:creationId xmlns:p14="http://schemas.microsoft.com/office/powerpoint/2010/main" val="190653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38" y="1053674"/>
            <a:ext cx="10148788" cy="1080938"/>
          </a:xfrm>
        </p:spPr>
        <p:txBody>
          <a:bodyPr>
            <a:noAutofit/>
          </a:bodyPr>
          <a:lstStyle/>
          <a:p>
            <a:r>
              <a:rPr lang="en-IN" sz="4000" dirty="0">
                <a:latin typeface="Arial Rounded MT Bold" panose="020F0704030504030204" pitchFamily="34" charset="0"/>
              </a:rPr>
              <a:t>DATA PROCESSING AND EVALUATION </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236184" y="2369140"/>
            <a:ext cx="11677141" cy="4005534"/>
          </a:xfrm>
        </p:spPr>
        <p:txBody>
          <a:bodyPr>
            <a:noAutofit/>
          </a:bodyPr>
          <a:lstStyle/>
          <a:p>
            <a:pPr algn="just"/>
            <a:r>
              <a:rPr lang="en-IN" sz="2800" b="1" dirty="0">
                <a:solidFill>
                  <a:schemeClr val="bg1"/>
                </a:solidFill>
                <a:latin typeface="Calibri" panose="020F0502020204030204" pitchFamily="34" charset="0"/>
                <a:cs typeface="Calibri" panose="020F0502020204030204" pitchFamily="34" charset="0"/>
              </a:rPr>
              <a:t>Splitting the dataset: We are keeping 20% of our dataset to treat it as unseen data and be able and test the performance of our models. We are splitting our dataset in a way such that all of the wine qualities are represented proportionally equally in both training and testing dataset. Other than that the selection is being done randomly with uniform distribution. The main purpose of the splitting data is to avoid overfitting. If overfitting occurs, the machine learning algorithm could perform exceptionally in the training dataset, but perform poorly in the testing dataset</a:t>
            </a:r>
          </a:p>
          <a:p>
            <a:endParaRPr lang="en-IN" sz="2400" dirty="0"/>
          </a:p>
        </p:txBody>
      </p:sp>
    </p:spTree>
    <p:extLst>
      <p:ext uri="{BB962C8B-B14F-4D97-AF65-F5344CB8AC3E}">
        <p14:creationId xmlns:p14="http://schemas.microsoft.com/office/powerpoint/2010/main" val="1436444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861" y="625791"/>
            <a:ext cx="6709955" cy="5047216"/>
          </a:xfrm>
          <a:prstGeom prst="rect">
            <a:avLst/>
          </a:prstGeom>
        </p:spPr>
        <p:txBody>
          <a:bodyPr wrap="square">
            <a:spAutoFit/>
          </a:bodyPr>
          <a:lstStyle/>
          <a:p>
            <a:pPr algn="just">
              <a:lnSpc>
                <a:spcPct val="107000"/>
              </a:lnSpc>
              <a:spcAft>
                <a:spcPts val="800"/>
              </a:spcAft>
            </a:pPr>
            <a:r>
              <a:rPr lang="en-IN" sz="2400" b="1" dirty="0">
                <a:solidFill>
                  <a:schemeClr val="bg1"/>
                </a:solidFill>
                <a:latin typeface="Calibri" panose="020F0502020204030204" pitchFamily="34" charset="0"/>
                <a:cs typeface="Calibri" panose="020F0502020204030204" pitchFamily="34" charset="0"/>
              </a:rPr>
              <a:t>Evaluation</a:t>
            </a:r>
            <a:r>
              <a:rPr lang="en-IN" sz="2400" b="1" dirty="0" smtClean="0">
                <a:solidFill>
                  <a:schemeClr val="bg1"/>
                </a:solidFill>
                <a:latin typeface="Calibri" panose="020F0502020204030204" pitchFamily="34" charset="0"/>
                <a:cs typeface="Calibri" panose="020F0502020204030204" pitchFamily="34" charset="0"/>
              </a:rPr>
              <a:t>:</a:t>
            </a:r>
            <a:endParaRPr lang="en-I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The </a:t>
            </a: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performance measurement is calculated and evaluate the techniques to detect the effectiveness and efficiency of the model</a:t>
            </a:r>
            <a:r>
              <a:rPr lang="en-I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just">
              <a:lnSpc>
                <a:spcPct val="107000"/>
              </a:lnSpc>
              <a:spcAft>
                <a:spcPts val="800"/>
              </a:spcAft>
            </a:pPr>
            <a:r>
              <a:rPr lang="en-IN" sz="2400" b="1" dirty="0">
                <a:solidFill>
                  <a:schemeClr val="bg1"/>
                </a:solidFill>
                <a:latin typeface="Calibri" panose="020F0502020204030204" pitchFamily="34" charset="0"/>
                <a:cs typeface="Calibri" panose="020F0502020204030204" pitchFamily="34" charset="0"/>
              </a:rPr>
              <a:t>Accuracy is the most widely used evaluation metric for most traditional applications.</a:t>
            </a:r>
          </a:p>
          <a:p>
            <a:pPr algn="just">
              <a:lnSpc>
                <a:spcPct val="107000"/>
              </a:lnSpc>
              <a:spcAft>
                <a:spcPts val="800"/>
              </a:spcAft>
            </a:pPr>
            <a:r>
              <a:rPr lang="en-IN" sz="2400" b="1" dirty="0">
                <a:solidFill>
                  <a:schemeClr val="bg1"/>
                </a:solidFill>
                <a:latin typeface="Calibri" panose="020F0502020204030204" pitchFamily="34" charset="0"/>
                <a:cs typeface="Calibri" panose="020F0502020204030204" pitchFamily="34" charset="0"/>
              </a:rPr>
              <a:t>Accuracy – Accuracy is defined as the ratio of correctly predicted observation to the total observation. The accuracy can be calculated easily by dividing the number of correct predictions by the total number of predictions</a:t>
            </a:r>
          </a:p>
          <a:p>
            <a:pP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7717109" y="2417173"/>
            <a:ext cx="4046855" cy="2125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a:xfrm>
            <a:off x="213358" y="5868860"/>
            <a:ext cx="11660779" cy="553357"/>
          </a:xfrm>
          <a:prstGeom prst="rect">
            <a:avLst/>
          </a:prstGeom>
        </p:spPr>
        <p:txBody>
          <a:bodyPr wrap="square">
            <a:spAutoFit/>
          </a:bodyPr>
          <a:lstStyle/>
          <a:p>
            <a:pPr algn="ctr">
              <a:lnSpc>
                <a:spcPct val="107000"/>
              </a:lnSpc>
              <a:spcAft>
                <a:spcPts val="800"/>
              </a:spcAft>
            </a:pPr>
            <a:r>
              <a:rPr lang="en-IN" sz="2800" b="1" dirty="0">
                <a:solidFill>
                  <a:schemeClr val="bg1"/>
                </a:solidFill>
                <a:latin typeface="Calibri Light" panose="020F0302020204030204" pitchFamily="34" charset="0"/>
                <a:ea typeface="Calibri" panose="020F0502020204030204" pitchFamily="34" charset="0"/>
                <a:cs typeface="Times New Roman" panose="02020603050405020304" pitchFamily="18" charset="0"/>
              </a:rPr>
              <a:t>The model could able to achieve maximum accuracy using random forest of 93%.</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770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Rounded MT Bold" panose="020F0704030504030204" pitchFamily="34" charset="0"/>
              </a:rPr>
              <a:t>MODEL PREDICTION </a:t>
            </a: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169817" y="2212385"/>
            <a:ext cx="6400800" cy="4358231"/>
          </a:xfrm>
        </p:spPr>
        <p:txBody>
          <a:bodyPr>
            <a:noAutofit/>
          </a:bodyPr>
          <a:lstStyle/>
          <a:p>
            <a:pPr algn="just"/>
            <a:r>
              <a:rPr lang="en-IN" sz="3200" b="1" dirty="0">
                <a:solidFill>
                  <a:schemeClr val="bg1"/>
                </a:solidFill>
                <a:latin typeface="Calibri" panose="020F0502020204030204" pitchFamily="34" charset="0"/>
                <a:cs typeface="Calibri" panose="020F0502020204030204" pitchFamily="34" charset="0"/>
              </a:rPr>
              <a:t>After the processing of data, the model is implemented and then evaluated using test data, so to get some real outputs, some randomly chosen values are given to the model, and the model predicted the results so accurately.</a:t>
            </a:r>
            <a:endParaRPr lang="en-IN" sz="3200" b="1" dirty="0">
              <a:solidFill>
                <a:schemeClr val="bg1"/>
              </a:solidFill>
              <a:latin typeface="Calibri" panose="020F0502020204030204" pitchFamily="34" charset="0"/>
              <a:cs typeface="Calibri" panose="020F050202020403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782570" y="2639377"/>
            <a:ext cx="5106035" cy="2943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68723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962234"/>
            <a:ext cx="9613861" cy="1080938"/>
          </a:xfrm>
        </p:spPr>
        <p:txBody>
          <a:bodyPr>
            <a:noAutofit/>
          </a:bodyPr>
          <a:lstStyle/>
          <a:p>
            <a:r>
              <a:rPr lang="en-IN" sz="4000" dirty="0">
                <a:latin typeface="Arial Rounded MT Bold" panose="020F0704030504030204" pitchFamily="34" charset="0"/>
              </a:rPr>
              <a:t>BUILDING THE MODEL</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54335" y="3011215"/>
            <a:ext cx="4510858" cy="15477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50080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988360"/>
            <a:ext cx="9613861" cy="1080938"/>
          </a:xfrm>
        </p:spPr>
        <p:txBody>
          <a:bodyPr>
            <a:noAutofit/>
          </a:bodyPr>
          <a:lstStyle/>
          <a:p>
            <a:r>
              <a:rPr lang="en-IN" sz="4000" dirty="0">
                <a:latin typeface="Arial Rounded MT Bold" panose="020F0704030504030204" pitchFamily="34" charset="0"/>
              </a:rPr>
              <a:t>MODEL DEPLOYMENT</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169817" y="2290763"/>
            <a:ext cx="11743510" cy="4123100"/>
          </a:xfrm>
        </p:spPr>
        <p:txBody>
          <a:bodyPr>
            <a:normAutofit fontScale="25000" lnSpcReduction="20000"/>
          </a:bodyPr>
          <a:lstStyle/>
          <a:p>
            <a:pPr algn="just"/>
            <a:r>
              <a:rPr lang="en-IN" sz="9800" b="1" dirty="0">
                <a:solidFill>
                  <a:schemeClr val="bg1"/>
                </a:solidFill>
                <a:latin typeface="Calibri" panose="020F0502020204030204" pitchFamily="34" charset="0"/>
                <a:cs typeface="Calibri" panose="020F0502020204030204" pitchFamily="34" charset="0"/>
              </a:rPr>
              <a:t>The model is deployed using </a:t>
            </a:r>
            <a:r>
              <a:rPr lang="en-IN" sz="9800" b="1" dirty="0" err="1">
                <a:solidFill>
                  <a:schemeClr val="bg1"/>
                </a:solidFill>
                <a:latin typeface="Calibri" panose="020F0502020204030204" pitchFamily="34" charset="0"/>
                <a:cs typeface="Calibri" panose="020F0502020204030204" pitchFamily="34" charset="0"/>
              </a:rPr>
              <a:t>Streamlit</a:t>
            </a:r>
            <a:r>
              <a:rPr lang="en-IN" sz="9800" b="1" dirty="0">
                <a:solidFill>
                  <a:schemeClr val="bg1"/>
                </a:solidFill>
                <a:latin typeface="Calibri" panose="020F0502020204030204" pitchFamily="34" charset="0"/>
                <a:cs typeface="Calibri" panose="020F0502020204030204" pitchFamily="34" charset="0"/>
              </a:rPr>
              <a:t> and </a:t>
            </a:r>
            <a:r>
              <a:rPr lang="en-IN" sz="9800" b="1" dirty="0" err="1">
                <a:solidFill>
                  <a:schemeClr val="bg1"/>
                </a:solidFill>
                <a:latin typeface="Calibri" panose="020F0502020204030204" pitchFamily="34" charset="0"/>
                <a:cs typeface="Calibri" panose="020F0502020204030204" pitchFamily="34" charset="0"/>
              </a:rPr>
              <a:t>Heroku</a:t>
            </a:r>
            <a:endParaRPr lang="en-IN" sz="9800" b="1" dirty="0">
              <a:solidFill>
                <a:schemeClr val="bg1"/>
              </a:solidFill>
              <a:latin typeface="Calibri" panose="020F0502020204030204" pitchFamily="34" charset="0"/>
              <a:cs typeface="Calibri" panose="020F0502020204030204" pitchFamily="34" charset="0"/>
            </a:endParaRPr>
          </a:p>
          <a:p>
            <a:pPr algn="just"/>
            <a:r>
              <a:rPr lang="en-IN" sz="9800" b="1" dirty="0">
                <a:solidFill>
                  <a:schemeClr val="bg1"/>
                </a:solidFill>
                <a:latin typeface="Calibri" panose="020F0502020204030204" pitchFamily="34" charset="0"/>
                <a:cs typeface="Calibri" panose="020F0502020204030204" pitchFamily="34" charset="0"/>
              </a:rPr>
              <a:t> </a:t>
            </a:r>
          </a:p>
          <a:p>
            <a:pPr algn="just"/>
            <a:r>
              <a:rPr lang="en-IN" sz="9800" b="1" dirty="0">
                <a:solidFill>
                  <a:schemeClr val="bg1"/>
                </a:solidFill>
                <a:latin typeface="Calibri" panose="020F0502020204030204" pitchFamily="34" charset="0"/>
                <a:cs typeface="Calibri" panose="020F0502020204030204" pitchFamily="34" charset="0"/>
              </a:rPr>
              <a:t>Using </a:t>
            </a:r>
            <a:r>
              <a:rPr lang="en-IN" sz="9800" b="1" dirty="0" err="1">
                <a:solidFill>
                  <a:schemeClr val="bg1"/>
                </a:solidFill>
                <a:latin typeface="Calibri" panose="020F0502020204030204" pitchFamily="34" charset="0"/>
                <a:cs typeface="Calibri" panose="020F0502020204030204" pitchFamily="34" charset="0"/>
              </a:rPr>
              <a:t>streamlit</a:t>
            </a:r>
            <a:r>
              <a:rPr lang="en-IN" sz="9800" b="1" dirty="0">
                <a:solidFill>
                  <a:schemeClr val="bg1"/>
                </a:solidFill>
                <a:latin typeface="Calibri" panose="020F0502020204030204" pitchFamily="34" charset="0"/>
                <a:cs typeface="Calibri" panose="020F0502020204030204" pitchFamily="34" charset="0"/>
              </a:rPr>
              <a:t> we can deploy any machine learning model and any python project with ease and without worrying about the frontend. </a:t>
            </a:r>
            <a:r>
              <a:rPr lang="en-IN" sz="9800" b="1" dirty="0" err="1">
                <a:solidFill>
                  <a:schemeClr val="bg1"/>
                </a:solidFill>
                <a:latin typeface="Calibri" panose="020F0502020204030204" pitchFamily="34" charset="0"/>
                <a:cs typeface="Calibri" panose="020F0502020204030204" pitchFamily="34" charset="0"/>
              </a:rPr>
              <a:t>Streamlit</a:t>
            </a:r>
            <a:r>
              <a:rPr lang="en-IN" sz="9800" b="1" dirty="0">
                <a:solidFill>
                  <a:schemeClr val="bg1"/>
                </a:solidFill>
                <a:latin typeface="Calibri" panose="020F0502020204030204" pitchFamily="34" charset="0"/>
                <a:cs typeface="Calibri" panose="020F0502020204030204" pitchFamily="34" charset="0"/>
              </a:rPr>
              <a:t> is very user-friendly.</a:t>
            </a:r>
          </a:p>
          <a:p>
            <a:pPr algn="just"/>
            <a:r>
              <a:rPr lang="en-IN" sz="9800" b="1" dirty="0" err="1">
                <a:solidFill>
                  <a:schemeClr val="bg1"/>
                </a:solidFill>
                <a:latin typeface="Calibri" panose="020F0502020204030204" pitchFamily="34" charset="0"/>
                <a:cs typeface="Calibri" panose="020F0502020204030204" pitchFamily="34" charset="0"/>
              </a:rPr>
              <a:t>Heroku</a:t>
            </a:r>
            <a:r>
              <a:rPr lang="en-IN" sz="9800" b="1" dirty="0">
                <a:solidFill>
                  <a:schemeClr val="bg1"/>
                </a:solidFill>
                <a:latin typeface="Calibri" panose="020F0502020204030204" pitchFamily="34" charset="0"/>
                <a:cs typeface="Calibri" panose="020F0502020204030204" pitchFamily="34" charset="0"/>
              </a:rPr>
              <a:t> is a Platform as a Service (PaaS). It is a cloud platform where one can build, operate and run his/her applications in the cloud itself. </a:t>
            </a:r>
            <a:r>
              <a:rPr lang="en-IN" sz="9800" b="1" dirty="0" err="1">
                <a:solidFill>
                  <a:schemeClr val="bg1"/>
                </a:solidFill>
                <a:latin typeface="Calibri" panose="020F0502020204030204" pitchFamily="34" charset="0"/>
                <a:cs typeface="Calibri" panose="020F0502020204030204" pitchFamily="34" charset="0"/>
              </a:rPr>
              <a:t>Heroku</a:t>
            </a:r>
            <a:r>
              <a:rPr lang="en-IN" sz="9800" b="1" dirty="0">
                <a:solidFill>
                  <a:schemeClr val="bg1"/>
                </a:solidFill>
                <a:latin typeface="Calibri" panose="020F0502020204030204" pitchFamily="34" charset="0"/>
                <a:cs typeface="Calibri" panose="020F0502020204030204" pitchFamily="34" charset="0"/>
              </a:rPr>
              <a:t>, other than being a very extensive and helpful platform, offers many free plans when you create a new account on the platform. It is great for beginners who are just starting out and trying to learn model deployment to take advantage of the free plans to deploy their model on cloud.</a:t>
            </a:r>
          </a:p>
          <a:p>
            <a:pPr algn="just"/>
            <a:endParaRPr lang="en-IN" b="1" dirty="0"/>
          </a:p>
        </p:txBody>
      </p:sp>
    </p:spTree>
    <p:extLst>
      <p:ext uri="{BB962C8B-B14F-4D97-AF65-F5344CB8AC3E}">
        <p14:creationId xmlns:p14="http://schemas.microsoft.com/office/powerpoint/2010/main" val="390922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628" y="520761"/>
            <a:ext cx="4326827" cy="6126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199" y="520761"/>
            <a:ext cx="4307137" cy="6098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57383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1040611"/>
            <a:ext cx="9613861" cy="1080938"/>
          </a:xfrm>
        </p:spPr>
        <p:txBody>
          <a:bodyPr>
            <a:noAutofit/>
          </a:bodyPr>
          <a:lstStyle/>
          <a:p>
            <a:r>
              <a:rPr lang="en-IN" sz="4000" dirty="0">
                <a:latin typeface="Arial Rounded MT Bold" panose="020F0704030504030204" pitchFamily="34" charset="0"/>
              </a:rPr>
              <a:t>PROJECT DETAILS</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509451" y="2029506"/>
            <a:ext cx="11312434" cy="4253728"/>
          </a:xfrm>
        </p:spPr>
        <p:txBody>
          <a:bodyPr>
            <a:noAutofit/>
          </a:bodyPr>
          <a:lstStyle/>
          <a:p>
            <a:pPr algn="just"/>
            <a:r>
              <a:rPr lang="en-IN" sz="2400" b="1" dirty="0">
                <a:solidFill>
                  <a:schemeClr val="bg1"/>
                </a:solidFill>
                <a:latin typeface="Calibri" panose="020F0502020204030204" pitchFamily="34" charset="0"/>
                <a:cs typeface="Calibri" panose="020F0502020204030204" pitchFamily="34" charset="0"/>
              </a:rPr>
              <a:t>Find the project on,</a:t>
            </a:r>
            <a:endParaRPr lang="en-IN" sz="2400" dirty="0">
              <a:solidFill>
                <a:schemeClr val="bg1"/>
              </a:solidFill>
              <a:latin typeface="Calibri" panose="020F0502020204030204" pitchFamily="34" charset="0"/>
              <a:cs typeface="Calibri" panose="020F0502020204030204" pitchFamily="34" charset="0"/>
            </a:endParaRPr>
          </a:p>
          <a:p>
            <a:pPr algn="just"/>
            <a:r>
              <a:rPr lang="en-IN" sz="2400" b="1" dirty="0">
                <a:solidFill>
                  <a:schemeClr val="bg1"/>
                </a:solidFill>
                <a:latin typeface="Calibri" panose="020F0502020204030204" pitchFamily="34" charset="0"/>
                <a:cs typeface="Calibri" panose="020F0502020204030204" pitchFamily="34" charset="0"/>
              </a:rPr>
              <a:t>PROJECT LINK (HEROKU): </a:t>
            </a:r>
            <a:r>
              <a:rPr lang="en-IN" sz="2400" b="1" u="sng" dirty="0">
                <a:solidFill>
                  <a:schemeClr val="bg1"/>
                </a:solidFill>
                <a:latin typeface="Calibri" panose="020F0502020204030204" pitchFamily="34" charset="0"/>
                <a:cs typeface="Calibri" panose="020F0502020204030204" pitchFamily="34" charset="0"/>
                <a:hlinkClick r:id="rId2"/>
              </a:rPr>
              <a:t>https://winequalitypredictionusingml.herokuapp.com/</a:t>
            </a:r>
            <a:endParaRPr lang="en-IN" sz="2400" dirty="0">
              <a:solidFill>
                <a:schemeClr val="bg1"/>
              </a:solidFill>
              <a:latin typeface="Calibri" panose="020F0502020204030204" pitchFamily="34" charset="0"/>
              <a:cs typeface="Calibri" panose="020F0502020204030204" pitchFamily="34" charset="0"/>
            </a:endParaRPr>
          </a:p>
          <a:p>
            <a:pPr algn="just"/>
            <a:r>
              <a:rPr lang="en-IN" sz="2400" b="1" dirty="0">
                <a:solidFill>
                  <a:schemeClr val="bg1"/>
                </a:solidFill>
                <a:latin typeface="Calibri" panose="020F0502020204030204" pitchFamily="34" charset="0"/>
                <a:cs typeface="Calibri" panose="020F0502020204030204" pitchFamily="34" charset="0"/>
              </a:rPr>
              <a:t>PROJECT REPO (GITHUB): </a:t>
            </a:r>
            <a:r>
              <a:rPr lang="en-IN" sz="2400" b="1" u="sng" dirty="0">
                <a:solidFill>
                  <a:schemeClr val="bg1"/>
                </a:solidFill>
                <a:latin typeface="Calibri" panose="020F0502020204030204" pitchFamily="34" charset="0"/>
                <a:cs typeface="Calibri" panose="020F0502020204030204" pitchFamily="34" charset="0"/>
                <a:hlinkClick r:id="rId3"/>
              </a:rPr>
              <a:t>https://github.com/Jayadev-3/Wine-Quality-Prediction-using-Machine-Learning.git</a:t>
            </a:r>
            <a:endParaRPr lang="en-IN" sz="2400" dirty="0">
              <a:solidFill>
                <a:schemeClr val="bg1"/>
              </a:solidFill>
              <a:latin typeface="Calibri" panose="020F0502020204030204" pitchFamily="34" charset="0"/>
              <a:cs typeface="Calibri" panose="020F0502020204030204" pitchFamily="34" charset="0"/>
            </a:endParaRPr>
          </a:p>
          <a:p>
            <a:pPr algn="just"/>
            <a:r>
              <a:rPr lang="en-IN" sz="2400" b="1" dirty="0" smtClean="0">
                <a:solidFill>
                  <a:schemeClr val="bg1"/>
                </a:solidFill>
                <a:latin typeface="Calibri" panose="020F0502020204030204" pitchFamily="34" charset="0"/>
                <a:cs typeface="Calibri" panose="020F0502020204030204" pitchFamily="34" charset="0"/>
              </a:rPr>
              <a:t>Dataset/Source</a:t>
            </a:r>
            <a:r>
              <a:rPr lang="en-IN" sz="2400" dirty="0" smtClean="0">
                <a:solidFill>
                  <a:schemeClr val="bg1"/>
                </a:solidFill>
                <a:latin typeface="Calibri" panose="020F0502020204030204" pitchFamily="34" charset="0"/>
                <a:cs typeface="Calibri" panose="020F0502020204030204" pitchFamily="34" charset="0"/>
              </a:rPr>
              <a:t>: </a:t>
            </a:r>
            <a:r>
              <a:rPr lang="en-IN" sz="2400" b="1" u="sng" dirty="0" smtClean="0">
                <a:solidFill>
                  <a:schemeClr val="bg1"/>
                </a:solidFill>
                <a:latin typeface="Calibri" panose="020F0502020204030204" pitchFamily="34" charset="0"/>
                <a:cs typeface="Calibri" panose="020F0502020204030204" pitchFamily="34" charset="0"/>
                <a:hlinkClick r:id="rId4"/>
              </a:rPr>
              <a:t>https</a:t>
            </a:r>
            <a:r>
              <a:rPr lang="en-IN" sz="2400" b="1" u="sng" dirty="0">
                <a:solidFill>
                  <a:schemeClr val="bg1"/>
                </a:solidFill>
                <a:latin typeface="Calibri" panose="020F0502020204030204" pitchFamily="34" charset="0"/>
                <a:cs typeface="Calibri" panose="020F0502020204030204" pitchFamily="34" charset="0"/>
                <a:hlinkClick r:id="rId4"/>
              </a:rPr>
              <a:t>://www.kaggle.com/uciml/red-wine-quality-cortez-et-al-2009</a:t>
            </a:r>
            <a:endParaRPr lang="en-IN" sz="2400" dirty="0">
              <a:solidFill>
                <a:schemeClr val="bg1"/>
              </a:solidFill>
              <a:latin typeface="Calibri" panose="020F0502020204030204" pitchFamily="34" charset="0"/>
              <a:cs typeface="Calibri" panose="020F0502020204030204" pitchFamily="34" charset="0"/>
            </a:endParaRPr>
          </a:p>
          <a:p>
            <a:pPr algn="just"/>
            <a:r>
              <a:rPr lang="en-IN" sz="2400" b="1" dirty="0">
                <a:solidFill>
                  <a:schemeClr val="bg1"/>
                </a:solidFill>
                <a:latin typeface="Calibri" panose="020F0502020204030204" pitchFamily="34" charset="0"/>
                <a:cs typeface="Calibri" panose="020F0502020204030204" pitchFamily="34" charset="0"/>
              </a:rPr>
              <a:t> </a:t>
            </a:r>
            <a:endParaRPr lang="en-IN" sz="2400" dirty="0">
              <a:solidFill>
                <a:schemeClr val="bg1"/>
              </a:solidFill>
              <a:latin typeface="Calibri" panose="020F0502020204030204" pitchFamily="34" charset="0"/>
              <a:cs typeface="Calibri" panose="020F0502020204030204" pitchFamily="34" charset="0"/>
            </a:endParaRPr>
          </a:p>
          <a:p>
            <a:pPr algn="just"/>
            <a:endParaRPr lang="en-IN" sz="3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4704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975297"/>
            <a:ext cx="9613861" cy="1080938"/>
          </a:xfrm>
        </p:spPr>
        <p:txBody>
          <a:bodyPr>
            <a:noAutofit/>
          </a:bodyPr>
          <a:lstStyle/>
          <a:p>
            <a:r>
              <a:rPr lang="en-IN" sz="4000" dirty="0">
                <a:latin typeface="Arial Rounded MT Bold" panose="020F0704030504030204" pitchFamily="34" charset="0"/>
              </a:rPr>
              <a:t>CONCLUSION</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300446" y="2356078"/>
            <a:ext cx="11508377" cy="3718151"/>
          </a:xfrm>
        </p:spPr>
        <p:txBody>
          <a:bodyPr>
            <a:noAutofit/>
          </a:bodyPr>
          <a:lstStyle/>
          <a:p>
            <a:pPr algn="just"/>
            <a:r>
              <a:rPr lang="en-IN" sz="2800" b="1" dirty="0">
                <a:solidFill>
                  <a:schemeClr val="bg1"/>
                </a:solidFill>
                <a:latin typeface="Calibri" panose="020F0502020204030204" pitchFamily="34" charset="0"/>
                <a:cs typeface="Calibri" panose="020F0502020204030204" pitchFamily="34" charset="0"/>
              </a:rPr>
              <a:t>This PROJECT demonstrated the statistical analysis, can be used to analyse the parameters in the existing dataset to determine the wine quality. Based on various analysis, the wine quality can be predicted. We were able to achieve maximum accuracy using random forest of 93%. Therefore, in the classification algorithms by selecting the appropriate features and proper ML algorithms can improve the performance of the model.</a:t>
            </a:r>
          </a:p>
          <a:p>
            <a:endParaRPr lang="en-IN" sz="2800" dirty="0"/>
          </a:p>
        </p:txBody>
      </p:sp>
    </p:spTree>
    <p:extLst>
      <p:ext uri="{BB962C8B-B14F-4D97-AF65-F5344CB8AC3E}">
        <p14:creationId xmlns:p14="http://schemas.microsoft.com/office/powerpoint/2010/main" val="306629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10012" b="99651" l="0" r="99881">
                        <a14:foregroundMark x1="17381" y1="50990" x2="17381" y2="50990"/>
                        <a14:foregroundMark x1="8571" y1="50058" x2="8571" y2="50058"/>
                        <a14:foregroundMark x1="14048" y1="68219" x2="14048" y2="68219"/>
                        <a14:backgroundMark x1="99167" y1="60186" x2="99167" y2="60186"/>
                      </a14:backgroundRemoval>
                    </a14:imgEffect>
                  </a14:imgLayer>
                </a14:imgProps>
              </a:ext>
              <a:ext uri="{28A0092B-C50C-407E-A947-70E740481C1C}">
                <a14:useLocalDpi xmlns:a14="http://schemas.microsoft.com/office/drawing/2010/main" val="0"/>
              </a:ext>
            </a:extLst>
          </a:blip>
          <a:stretch>
            <a:fillRect/>
          </a:stretch>
        </p:blipFill>
        <p:spPr>
          <a:xfrm>
            <a:off x="3874959" y="1719404"/>
            <a:ext cx="8317041" cy="750297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798" y="3587341"/>
            <a:ext cx="3944980" cy="3483046"/>
          </a:xfrm>
          <a:prstGeom prst="rect">
            <a:avLst/>
          </a:prstGeom>
        </p:spPr>
      </p:pic>
      <p:pic>
        <p:nvPicPr>
          <p:cNvPr id="4" name="Picture 3"/>
          <p:cNvPicPr>
            <a:picLocks noChangeAspect="1"/>
          </p:cNvPicPr>
          <p:nvPr/>
        </p:nvPicPr>
        <p:blipFill>
          <a:blip r:embed="rId5">
            <a:extLst>
              <a:ext uri="{BEBA8EAE-BF5A-486C-A8C5-ECC9F3942E4B}">
                <a14:imgProps xmlns:a14="http://schemas.microsoft.com/office/drawing/2010/main">
                  <a14:imgLayer r:embed="rId6">
                    <a14:imgEffect>
                      <a14:backgroundRemoval t="0" b="100000" l="0" r="99762">
                        <a14:foregroundMark x1="19048" y1="15600" x2="19048" y2="15600"/>
                        <a14:foregroundMark x1="22381" y1="28056" x2="22381" y2="28056"/>
                        <a14:foregroundMark x1="34881" y1="68219" x2="34881" y2="68219"/>
                        <a14:foregroundMark x1="42500" y1="63213" x2="42500" y2="63213"/>
                        <a14:foregroundMark x1="80595" y1="49476" x2="80595" y2="49476"/>
                        <a14:foregroundMark x1="77738" y1="63446" x2="77738" y2="63446"/>
                      </a14:backgroundRemoval>
                    </a14:imgEffect>
                  </a14:imgLayer>
                </a14:imgProps>
              </a:ext>
              <a:ext uri="{28A0092B-C50C-407E-A947-70E740481C1C}">
                <a14:useLocalDpi xmlns:a14="http://schemas.microsoft.com/office/drawing/2010/main" val="0"/>
              </a:ext>
            </a:extLst>
          </a:blip>
          <a:stretch>
            <a:fillRect/>
          </a:stretch>
        </p:blipFill>
        <p:spPr>
          <a:xfrm>
            <a:off x="727807" y="507637"/>
            <a:ext cx="4039143" cy="3201794"/>
          </a:xfrm>
          <a:prstGeom prst="rect">
            <a:avLst/>
          </a:prstGeom>
        </p:spPr>
      </p:pic>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b="5252"/>
          <a:stretch/>
        </p:blipFill>
        <p:spPr>
          <a:xfrm>
            <a:off x="5981090" y="507637"/>
            <a:ext cx="4409215" cy="2924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2336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875213" y="2947289"/>
            <a:ext cx="11286309" cy="1306285"/>
          </a:xfrm>
        </p:spPr>
        <p:txBody>
          <a:bodyPr>
            <a:noAutofit/>
          </a:bodyPr>
          <a:lstStyle/>
          <a:p>
            <a:r>
              <a:rPr lang="en-IN" sz="3200" dirty="0" smtClean="0">
                <a:latin typeface="Copperplate Gothic Bold" panose="020E0705020206020404" pitchFamily="34" charset="0"/>
              </a:rPr>
              <a:t>PROJECT   -  </a:t>
            </a:r>
            <a:r>
              <a:rPr lang="en-IN" sz="2800" dirty="0" smtClean="0">
                <a:latin typeface="Copperplate Gothic Bold" panose="020E0705020206020404" pitchFamily="34" charset="0"/>
              </a:rPr>
              <a:t>WINE </a:t>
            </a:r>
            <a:r>
              <a:rPr lang="en-IN" sz="2800" dirty="0">
                <a:latin typeface="Copperplate Gothic Bold" panose="020E0705020206020404" pitchFamily="34" charset="0"/>
              </a:rPr>
              <a:t>QUALITY </a:t>
            </a:r>
            <a:r>
              <a:rPr lang="en-IN" sz="2800" dirty="0" smtClean="0">
                <a:latin typeface="Copperplate Gothic Bold" panose="020E0705020206020404" pitchFamily="34" charset="0"/>
              </a:rPr>
              <a:t>PREDICTION MODEL USING </a:t>
            </a:r>
            <a:r>
              <a:rPr lang="en-IN" sz="2800" dirty="0">
                <a:latin typeface="Copperplate Gothic Bold" panose="020E0705020206020404" pitchFamily="34" charset="0"/>
              </a:rPr>
              <a:t>MACHINE LEARNING</a:t>
            </a:r>
            <a:r>
              <a:rPr lang="en-IN" sz="3200" dirty="0">
                <a:latin typeface="Arial Rounded MT Bold" panose="020F0704030504030204" pitchFamily="34" charset="0"/>
              </a:rPr>
              <a:t/>
            </a:r>
            <a:br>
              <a:rPr lang="en-IN" sz="3200" dirty="0">
                <a:latin typeface="Arial Rounded MT Bold" panose="020F0704030504030204" pitchFamily="34" charset="0"/>
              </a:rPr>
            </a:br>
            <a:endParaRPr lang="en-US" sz="3200" dirty="0">
              <a:latin typeface="Arial Rounded MT Bold" panose="020F0704030504030204" pitchFamily="34" charset="0"/>
            </a:endParaRP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680321" y="4232171"/>
            <a:ext cx="9730775" cy="1704017"/>
          </a:xfrm>
        </p:spPr>
        <p:txBody>
          <a:bodyPr>
            <a:normAutofit/>
          </a:bodyPr>
          <a:lstStyle/>
          <a:p>
            <a:r>
              <a:rPr lang="en-IN" dirty="0">
                <a:latin typeface="Arial Rounded MT Bold" panose="020F0704030504030204" pitchFamily="34" charset="0"/>
              </a:rPr>
              <a:t>SUBMITTED BY – JAYADEV P U</a:t>
            </a:r>
          </a:p>
          <a:p>
            <a:r>
              <a:rPr lang="en-IN" dirty="0">
                <a:latin typeface="Arial Rounded MT Bold" panose="020F0704030504030204" pitchFamily="34" charset="0"/>
              </a:rPr>
              <a:t>TEACHER IN CHARGE – Mr. DEEPU C </a:t>
            </a:r>
          </a:p>
          <a:p>
            <a:r>
              <a:rPr lang="en-IN" dirty="0" smtClean="0">
                <a:latin typeface="Arial Rounded MT Bold" panose="020F0704030504030204" pitchFamily="34" charset="0"/>
              </a:rPr>
              <a:t>DATE –  </a:t>
            </a:r>
            <a:r>
              <a:rPr lang="en-IN" dirty="0">
                <a:latin typeface="Arial Rounded MT Bold" panose="020F0704030504030204" pitchFamily="34" charset="0"/>
              </a:rPr>
              <a:t>09-02-2022 </a:t>
            </a:r>
          </a:p>
          <a:p>
            <a:endParaRPr lang="en-US" sz="2400" dirty="0"/>
          </a:p>
          <a:p>
            <a:endParaRPr lang="en-US" sz="2400" dirty="0"/>
          </a:p>
        </p:txBody>
      </p:sp>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13" name="Title 1">
            <a:extLst>
              <a:ext uri="{FF2B5EF4-FFF2-40B4-BE49-F238E27FC236}">
                <a16:creationId xmlns:a16="http://schemas.microsoft.com/office/drawing/2014/main" id="{D78D0989-E3E5-41DB-A78D-61E199491D89}"/>
              </a:ext>
            </a:extLst>
          </p:cNvPr>
          <p:cNvSpPr>
            <a:spLocks noGrp="1"/>
          </p:cNvSpPr>
          <p:nvPr>
            <p:ph type="title"/>
          </p:nvPr>
        </p:nvSpPr>
        <p:spPr>
          <a:xfrm>
            <a:off x="1478708" y="749682"/>
            <a:ext cx="9613861" cy="1080938"/>
          </a:xfrm>
        </p:spPr>
        <p:txBody>
          <a:bodyPr/>
          <a:lstStyle/>
          <a:p>
            <a:r>
              <a:rPr lang="en-US" dirty="0" smtClean="0">
                <a:latin typeface="Arial Rounded MT Bold" panose="020F0704030504030204" pitchFamily="34" charset="0"/>
              </a:rPr>
              <a:t>PROJECT DEPENDENCIES</a:t>
            </a:r>
            <a:endParaRPr lang="en-US" dirty="0">
              <a:latin typeface="Arial Rounded MT Bold" panose="020F0704030504030204" pitchFamily="34" charset="0"/>
            </a:endParaRPr>
          </a:p>
        </p:txBody>
      </p:sp>
      <p:sp>
        <p:nvSpPr>
          <p:cNvPr id="14" name="Content Placeholder 3">
            <a:extLst>
              <a:ext uri="{FF2B5EF4-FFF2-40B4-BE49-F238E27FC236}">
                <a16:creationId xmlns:a16="http://schemas.microsoft.com/office/drawing/2014/main" id="{B6121FED-B50C-4A21-9460-5D32C70FEAA0}"/>
              </a:ext>
            </a:extLst>
          </p:cNvPr>
          <p:cNvSpPr txBox="1">
            <a:spLocks/>
          </p:cNvSpPr>
          <p:nvPr/>
        </p:nvSpPr>
        <p:spPr>
          <a:xfrm>
            <a:off x="4942981" y="2611429"/>
            <a:ext cx="8492056" cy="2923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IN" b="1" dirty="0" smtClean="0">
                <a:latin typeface="Calibri" panose="020F0502020204030204" pitchFamily="34" charset="0"/>
                <a:cs typeface="Calibri" panose="020F0502020204030204" pitchFamily="34" charset="0"/>
              </a:rPr>
              <a:t>LANGUAGE – PYTHON</a:t>
            </a:r>
          </a:p>
          <a:p>
            <a:r>
              <a:rPr lang="en-IN" b="1" dirty="0" smtClean="0">
                <a:latin typeface="Calibri" panose="020F0502020204030204" pitchFamily="34" charset="0"/>
                <a:cs typeface="Calibri" panose="020F0502020204030204" pitchFamily="34" charset="0"/>
              </a:rPr>
              <a:t>LIBRARIES – NUMPY, PANDAS, SEABORN, MATPLOTLIB, </a:t>
            </a:r>
          </a:p>
          <a:p>
            <a:pPr marL="0" indent="0">
              <a:buFont typeface="Arial" panose="020B0604020202020204" pitchFamily="34" charset="0"/>
              <a:buNone/>
            </a:pPr>
            <a:r>
              <a:rPr lang="en-IN" b="1" dirty="0" smtClean="0">
                <a:latin typeface="Calibri" panose="020F0502020204030204" pitchFamily="34" charset="0"/>
                <a:cs typeface="Calibri" panose="020F0502020204030204" pitchFamily="34" charset="0"/>
              </a:rPr>
              <a:t>                          PILLOW, SKLEARN </a:t>
            </a:r>
          </a:p>
          <a:p>
            <a:r>
              <a:rPr lang="en-IN" b="1" dirty="0" smtClean="0">
                <a:latin typeface="Calibri" panose="020F0502020204030204" pitchFamily="34" charset="0"/>
                <a:cs typeface="Calibri" panose="020F0502020204030204" pitchFamily="34" charset="0"/>
              </a:rPr>
              <a:t>ML ALGORITHM – RANDOM FOREST ALGORITHM</a:t>
            </a:r>
          </a:p>
          <a:p>
            <a:r>
              <a:rPr lang="en-IN" b="1" dirty="0" smtClean="0">
                <a:latin typeface="Calibri" panose="020F0502020204030204" pitchFamily="34" charset="0"/>
                <a:cs typeface="Calibri" panose="020F0502020204030204" pitchFamily="34" charset="0"/>
              </a:rPr>
              <a:t>DEPLOYMENT TOOLS – GITHUB, STREAMLIT, HEROKU</a:t>
            </a:r>
          </a:p>
          <a:p>
            <a:pPr marL="0" indent="0">
              <a:buFont typeface="Arial" panose="020B0604020202020204" pitchFamily="34" charset="0"/>
              <a:buNone/>
            </a:pP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8708" y="3539662"/>
            <a:ext cx="1930543" cy="1930543"/>
          </a:xfrm>
          <a:prstGeom prst="rect">
            <a:avLst/>
          </a:prstGeom>
        </p:spPr>
      </p:pic>
      <p:pic>
        <p:nvPicPr>
          <p:cNvPr id="16" name="Picture 15"/>
          <p:cNvPicPr>
            <a:picLocks noChangeAspect="1"/>
          </p:cNvPicPr>
          <p:nvPr/>
        </p:nvPicPr>
        <p:blipFill>
          <a:blip r:embed="rId6">
            <a:extLst>
              <a:ext uri="{BEBA8EAE-BF5A-486C-A8C5-ECC9F3942E4B}">
                <a14:imgProps xmlns:a14="http://schemas.microsoft.com/office/drawing/2010/main">
                  <a14:imgLayer r:embed="rId7">
                    <a14:imgEffect>
                      <a14:backgroundRemoval t="248" b="100000" l="0" r="99444">
                        <a14:foregroundMark x1="34167" y1="73020" x2="34167" y2="73020"/>
                        <a14:foregroundMark x1="42222" y1="36634" x2="42222" y2="36634"/>
                        <a14:foregroundMark x1="18056" y1="23762" x2="18056" y2="23762"/>
                        <a14:foregroundMark x1="50833" y1="14604" x2="50833" y2="14604"/>
                        <a14:foregroundMark x1="51389" y1="5941" x2="51389" y2="5941"/>
                        <a14:foregroundMark x1="19167" y1="22277" x2="19167" y2="22277"/>
                        <a14:foregroundMark x1="18889" y1="23762" x2="18889" y2="23762"/>
                        <a14:foregroundMark x1="47778" y1="12871" x2="47778" y2="12871"/>
                        <a14:foregroundMark x1="53889" y1="33416" x2="53889" y2="33416"/>
                        <a14:foregroundMark x1="73611" y1="25495" x2="73611" y2="25495"/>
                        <a14:foregroundMark x1="65000" y1="55693" x2="65000" y2="55693"/>
                        <a14:foregroundMark x1="92778" y1="47525" x2="92778" y2="47525"/>
                        <a14:foregroundMark x1="90833" y1="73267" x2="90833" y2="73267"/>
                        <a14:foregroundMark x1="65000" y1="82178" x2="65000" y2="82178"/>
                        <a14:foregroundMark x1="23333" y1="22030" x2="23333" y2="22030"/>
                        <a14:foregroundMark x1="49444" y1="30446" x2="49444" y2="30446"/>
                        <a14:foregroundMark x1="80278" y1="23020" x2="80278" y2="23020"/>
                        <a14:foregroundMark x1="76667" y1="19307" x2="76667" y2="19307"/>
                        <a14:foregroundMark x1="85556" y1="42327" x2="85556" y2="42327"/>
                        <a14:foregroundMark x1="90000" y1="39356" x2="90000" y2="39356"/>
                        <a14:foregroundMark x1="95833" y1="43317" x2="95833" y2="43317"/>
                        <a14:foregroundMark x1="56667" y1="53465" x2="56667" y2="53465"/>
                        <a14:foregroundMark x1="67778" y1="48020" x2="67778" y2="48020"/>
                        <a14:foregroundMark x1="68056" y1="58911" x2="68056" y2="58911"/>
                        <a14:foregroundMark x1="68889" y1="76733" x2="68889" y2="76733"/>
                        <a14:foregroundMark x1="62222" y1="92327" x2="62222" y2="92327"/>
                        <a14:foregroundMark x1="70833" y1="88861" x2="70833" y2="88861"/>
                        <a14:foregroundMark x1="56111" y1="82426" x2="56111" y2="82426"/>
                        <a14:foregroundMark x1="94444" y1="67574" x2="94444" y2="67574"/>
                        <a14:foregroundMark x1="95000" y1="74010" x2="95000" y2="74010"/>
                        <a14:foregroundMark x1="86389" y1="71535" x2="86389" y2="71535"/>
                      </a14:backgroundRemoval>
                    </a14:imgEffect>
                  </a14:imgLayer>
                </a14:imgProps>
              </a:ext>
              <a:ext uri="{28A0092B-C50C-407E-A947-70E740481C1C}">
                <a14:useLocalDpi xmlns:a14="http://schemas.microsoft.com/office/drawing/2010/main" val="0"/>
              </a:ext>
            </a:extLst>
          </a:blip>
          <a:stretch>
            <a:fillRect/>
          </a:stretch>
        </p:blipFill>
        <p:spPr>
          <a:xfrm>
            <a:off x="821022" y="2869208"/>
            <a:ext cx="943837" cy="1059195"/>
          </a:xfrm>
          <a:prstGeom prst="rect">
            <a:avLst/>
          </a:prstGeom>
        </p:spPr>
      </p:pic>
      <p:pic>
        <p:nvPicPr>
          <p:cNvPr id="17" name="Picture 16"/>
          <p:cNvPicPr>
            <a:picLocks noChangeAspect="1"/>
          </p:cNvPicPr>
          <p:nvPr/>
        </p:nvPicPr>
        <p:blipFill>
          <a:blip r:embed="rId8">
            <a:extLst>
              <a:ext uri="{BEBA8EAE-BF5A-486C-A8C5-ECC9F3942E4B}">
                <a14:imgProps xmlns:a14="http://schemas.microsoft.com/office/drawing/2010/main">
                  <a14:imgLayer r:embed="rId9">
                    <a14:imgEffect>
                      <a14:backgroundRemoval t="0" b="98456" l="1546" r="100000">
                        <a14:foregroundMark x1="20619" y1="61776" x2="20619" y2="61776"/>
                        <a14:foregroundMark x1="39691" y1="23552" x2="39691" y2="23552"/>
                        <a14:foregroundMark x1="42784" y1="43243" x2="42784" y2="43243"/>
                        <a14:foregroundMark x1="43814" y1="58301" x2="43814" y2="58301"/>
                        <a14:foregroundMark x1="58763" y1="43629" x2="58763" y2="43629"/>
                        <a14:foregroundMark x1="58247" y1="57915" x2="58247" y2="57915"/>
                        <a14:foregroundMark x1="60309" y1="75676" x2="60309" y2="75676"/>
                        <a14:foregroundMark x1="76804" y1="50965" x2="76804" y2="50965"/>
                      </a14:backgroundRemoval>
                    </a14:imgEffect>
                  </a14:imgLayer>
                </a14:imgProps>
              </a:ext>
              <a:ext uri="{28A0092B-C50C-407E-A947-70E740481C1C}">
                <a14:useLocalDpi xmlns:a14="http://schemas.microsoft.com/office/drawing/2010/main" val="0"/>
              </a:ext>
            </a:extLst>
          </a:blip>
          <a:stretch>
            <a:fillRect/>
          </a:stretch>
        </p:blipFill>
        <p:spPr>
          <a:xfrm>
            <a:off x="1869634" y="2161737"/>
            <a:ext cx="1032114" cy="1377925"/>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26914" y="5517905"/>
            <a:ext cx="1119188" cy="1119188"/>
          </a:xfrm>
          <a:prstGeom prst="rect">
            <a:avLst/>
          </a:prstGeom>
        </p:spPr>
      </p:pic>
      <p:pic>
        <p:nvPicPr>
          <p:cNvPr id="19" name="Pictur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3733" y="3927523"/>
            <a:ext cx="1054679" cy="1054679"/>
          </a:xfrm>
          <a:prstGeom prst="rect">
            <a:avLst/>
          </a:prstGeom>
        </p:spPr>
      </p:pic>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53370" y="5162975"/>
            <a:ext cx="1070581" cy="1079215"/>
          </a:xfrm>
          <a:prstGeom prst="rect">
            <a:avLst/>
          </a:prstGeom>
        </p:spPr>
      </p:pic>
      <p:pic>
        <p:nvPicPr>
          <p:cNvPr id="21" name="Picture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521" y="2912911"/>
            <a:ext cx="1578957" cy="850005"/>
          </a:xfrm>
          <a:prstGeom prst="rect">
            <a:avLst/>
          </a:prstGeom>
        </p:spPr>
      </p:pic>
      <p:pic>
        <p:nvPicPr>
          <p:cNvPr id="22" name="Picture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6474" y="5012047"/>
            <a:ext cx="1136113" cy="1136113"/>
          </a:xfrm>
          <a:prstGeom prst="rect">
            <a:avLst/>
          </a:prstGeom>
        </p:spPr>
      </p:pic>
      <p:pic>
        <p:nvPicPr>
          <p:cNvPr id="23" name="Picture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3157" y="3762916"/>
            <a:ext cx="1311578" cy="1311578"/>
          </a:xfrm>
          <a:prstGeom prst="rect">
            <a:avLst/>
          </a:prstGeom>
        </p:spPr>
      </p:pic>
    </p:spTree>
    <p:extLst>
      <p:ext uri="{BB962C8B-B14F-4D97-AF65-F5344CB8AC3E}">
        <p14:creationId xmlns:p14="http://schemas.microsoft.com/office/powerpoint/2010/main" val="2297086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955" y="766291"/>
            <a:ext cx="9613861" cy="1080938"/>
          </a:xfrm>
        </p:spPr>
        <p:txBody>
          <a:bodyPr/>
          <a:lstStyle/>
          <a:p>
            <a:r>
              <a:rPr lang="en-US" dirty="0" smtClean="0">
                <a:latin typeface="Arial Rounded MT Bold" panose="020F0704030504030204" pitchFamily="34" charset="0"/>
              </a:rPr>
              <a:t>CONTENTS</a:t>
            </a:r>
            <a:endParaRPr lang="en-IN" dirty="0"/>
          </a:p>
        </p:txBody>
      </p:sp>
      <p:sp>
        <p:nvSpPr>
          <p:cNvPr id="4" name="TextBox 3"/>
          <p:cNvSpPr txBox="1"/>
          <p:nvPr/>
        </p:nvSpPr>
        <p:spPr>
          <a:xfrm>
            <a:off x="5304371" y="2378980"/>
            <a:ext cx="5864371"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INTRODUCTION</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WHAT WAS THE PROCESS ?</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RANDOM FOREST CLASSIFIER ALGORITHM</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DATASET</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DATASET PROCESSING &amp; EVALUATION</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MODEL PREDICTION</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MODEL BUILDING</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MODEL DEPLOYMENT</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PROJECT PICTURES</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PROJECT DETAILS</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CONCLUSION</a:t>
            </a:r>
            <a:endParaRPr lang="en-US" sz="2000" b="1"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0022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Rounded MT Bold" panose="020F0704030504030204" pitchFamily="34" charset="0"/>
              </a:rPr>
              <a:t>INTRODUCTION </a:t>
            </a: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2547257" y="2460578"/>
            <a:ext cx="8926286" cy="3927157"/>
          </a:xfrm>
        </p:spPr>
        <p:txBody>
          <a:bodyPr>
            <a:normAutofit/>
          </a:bodyPr>
          <a:lstStyle/>
          <a:p>
            <a:pPr algn="just"/>
            <a:r>
              <a:rPr lang="en-US" sz="2800" b="1" dirty="0">
                <a:solidFill>
                  <a:schemeClr val="bg1"/>
                </a:solidFill>
                <a:latin typeface="Calibri" panose="020F0502020204030204" pitchFamily="34" charset="0"/>
                <a:cs typeface="Calibri" panose="020F0502020204030204" pitchFamily="34" charset="0"/>
              </a:rPr>
              <a:t>The aim of this project is to predict the quality of wine on a scale of 0–10, i.e. GOOD QUALITY or BAD QUALITY, given a set of features as inputs. It also aims to get more accurate results in prediction. The ML model used here is RANDOM FOREST CLASSIFIER.</a:t>
            </a:r>
            <a:endParaRPr lang="en-IN" sz="2800" b="1" dirty="0">
              <a:solidFill>
                <a:schemeClr val="bg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973" y="2181699"/>
            <a:ext cx="4767741" cy="4767741"/>
          </a:xfrm>
          <a:prstGeom prst="rect">
            <a:avLst/>
          </a:prstGeom>
        </p:spPr>
      </p:pic>
    </p:spTree>
    <p:extLst>
      <p:ext uri="{BB962C8B-B14F-4D97-AF65-F5344CB8AC3E}">
        <p14:creationId xmlns:p14="http://schemas.microsoft.com/office/powerpoint/2010/main" val="584635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995636" y="407134"/>
            <a:ext cx="10216032" cy="3830735"/>
            <a:chOff x="844910" y="557856"/>
            <a:chExt cx="10216032" cy="3830735"/>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2974007" y="3636650"/>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3055498" y="815885"/>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1168044" y="653997"/>
              <a:ext cx="1576624" cy="830997"/>
            </a:xfrm>
            <a:prstGeom prst="rect">
              <a:avLst/>
            </a:prstGeom>
            <a:noFill/>
          </p:spPr>
          <p:txBody>
            <a:bodyPr wrap="square">
              <a:spAutoFit/>
            </a:bodyPr>
            <a:lstStyle/>
            <a:p>
              <a:pPr algn="ctr" eaLnBrk="1" fontAlgn="auto" hangingPunct="1">
                <a:spcBef>
                  <a:spcPts val="0"/>
                </a:spcBef>
                <a:spcAft>
                  <a:spcPts val="0"/>
                </a:spcAft>
                <a:defRPr/>
              </a:pPr>
              <a:r>
                <a:rPr lang="en-US" sz="1600" b="1" dirty="0" smtClean="0">
                  <a:latin typeface="+mj-lt"/>
                </a:rPr>
                <a:t>DATA SET &amp; DATA PROCESSING </a:t>
              </a:r>
              <a:endParaRPr lang="en-US" sz="1600" b="1" dirty="0">
                <a:latin typeface="+mj-lt"/>
              </a:endParaRPr>
            </a:p>
          </p:txBody>
        </p:sp>
        <p:sp>
          <p:nvSpPr>
            <p:cNvPr id="61" name="TextBox 60">
              <a:extLst>
                <a:ext uri="{FF2B5EF4-FFF2-40B4-BE49-F238E27FC236}">
                  <a16:creationId xmlns:a16="http://schemas.microsoft.com/office/drawing/2014/main" id="{A4CE907E-6892-415E-9D0B-A4B5760EF257}"/>
                </a:ext>
              </a:extLst>
            </p:cNvPr>
            <p:cNvSpPr txBox="1"/>
            <p:nvPr/>
          </p:nvSpPr>
          <p:spPr>
            <a:xfrm>
              <a:off x="9525551" y="815886"/>
              <a:ext cx="1338675" cy="584775"/>
            </a:xfrm>
            <a:prstGeom prst="rect">
              <a:avLst/>
            </a:prstGeom>
            <a:noFill/>
          </p:spPr>
          <p:txBody>
            <a:bodyPr wrap="square">
              <a:spAutoFit/>
            </a:bodyPr>
            <a:lstStyle/>
            <a:p>
              <a:pPr algn="ctr">
                <a:defRPr/>
              </a:pPr>
              <a:r>
                <a:rPr lang="en-US" sz="1600" b="1" dirty="0" smtClean="0">
                  <a:latin typeface="+mj-lt"/>
                </a:rPr>
                <a:t>TRAIN &amp; TEST DATA</a:t>
              </a:r>
              <a:endParaRPr lang="en-US" sz="1600" b="1" dirty="0">
                <a:latin typeface="+mj-lt"/>
              </a:endParaRPr>
            </a:p>
          </p:txBody>
        </p:sp>
        <p:sp>
          <p:nvSpPr>
            <p:cNvPr id="63" name="TextBox 62">
              <a:extLst>
                <a:ext uri="{FF2B5EF4-FFF2-40B4-BE49-F238E27FC236}">
                  <a16:creationId xmlns:a16="http://schemas.microsoft.com/office/drawing/2014/main" id="{E1D3F214-737D-4841-A2FA-C706808F4EB0}"/>
                </a:ext>
              </a:extLst>
            </p:cNvPr>
            <p:cNvSpPr txBox="1"/>
            <p:nvPr/>
          </p:nvSpPr>
          <p:spPr>
            <a:xfrm>
              <a:off x="844910" y="3647540"/>
              <a:ext cx="2029231" cy="584775"/>
            </a:xfrm>
            <a:prstGeom prst="rect">
              <a:avLst/>
            </a:prstGeom>
            <a:noFill/>
          </p:spPr>
          <p:txBody>
            <a:bodyPr wrap="square">
              <a:spAutoFit/>
            </a:bodyPr>
            <a:lstStyle/>
            <a:p>
              <a:pPr algn="ctr" eaLnBrk="1" fontAlgn="auto" hangingPunct="1">
                <a:spcBef>
                  <a:spcPts val="0"/>
                </a:spcBef>
                <a:spcAft>
                  <a:spcPts val="0"/>
                </a:spcAft>
                <a:defRPr/>
              </a:pPr>
              <a:r>
                <a:rPr lang="en-US" sz="1600" b="1" dirty="0" smtClean="0">
                  <a:latin typeface="+mj-lt"/>
                </a:rPr>
                <a:t>PREDICTION &amp; DEPLOYMENT</a:t>
              </a:r>
              <a:endParaRPr lang="en-US" sz="1600" b="1" dirty="0">
                <a:latin typeface="+mj-lt"/>
              </a:endParaRPr>
            </a:p>
          </p:txBody>
        </p:sp>
        <p:sp>
          <p:nvSpPr>
            <p:cNvPr id="65" name="TextBox 64">
              <a:extLst>
                <a:ext uri="{FF2B5EF4-FFF2-40B4-BE49-F238E27FC236}">
                  <a16:creationId xmlns:a16="http://schemas.microsoft.com/office/drawing/2014/main" id="{C9091B59-33AC-48AA-A403-546A002D599E}"/>
                </a:ext>
              </a:extLst>
            </p:cNvPr>
            <p:cNvSpPr txBox="1"/>
            <p:nvPr/>
          </p:nvSpPr>
          <p:spPr>
            <a:xfrm>
              <a:off x="9412483" y="3487017"/>
              <a:ext cx="1648459" cy="830997"/>
            </a:xfrm>
            <a:prstGeom prst="rect">
              <a:avLst/>
            </a:prstGeom>
            <a:noFill/>
          </p:spPr>
          <p:txBody>
            <a:bodyPr wrap="square">
              <a:spAutoFit/>
            </a:bodyPr>
            <a:lstStyle/>
            <a:p>
              <a:pPr algn="ctr">
                <a:defRPr/>
              </a:pPr>
              <a:r>
                <a:rPr lang="en-US" sz="1600" b="1" dirty="0" smtClean="0">
                  <a:latin typeface="+mj-lt"/>
                </a:rPr>
                <a:t>RANDOM FOREST ALGORITHM</a:t>
              </a:r>
              <a:endParaRPr lang="en-US" sz="1600" b="1" dirty="0">
                <a:latin typeface="+mj-lt"/>
              </a:endParaRPr>
            </a:p>
          </p:txBody>
        </p:sp>
      </p:grpSp>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a:t>What </a:t>
            </a:r>
            <a:r>
              <a:rPr lang="en-US" sz="3600" dirty="0" smtClean="0"/>
              <a:t>was the </a:t>
            </a:r>
            <a:r>
              <a:rPr lang="en-US" sz="3600" dirty="0"/>
              <a:t>process?</a:t>
            </a:r>
          </a:p>
        </p:txBody>
      </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915231" y="4780607"/>
            <a:ext cx="952500" cy="952500"/>
          </a:xfrm>
          <a:prstGeom prst="rect">
            <a:avLst/>
          </a:prstGeom>
        </p:spPr>
      </p:pic>
      <p:pic>
        <p:nvPicPr>
          <p:cNvPr id="7" name="Picture 6"/>
          <p:cNvPicPr>
            <a:picLocks noChangeAspect="1"/>
          </p:cNvPicPr>
          <p:nvPr/>
        </p:nvPicPr>
        <p:blipFill>
          <a:blip r:embed="rId5"/>
          <a:stretch>
            <a:fillRect/>
          </a:stretch>
        </p:blipFill>
        <p:spPr>
          <a:xfrm>
            <a:off x="8679736" y="3432705"/>
            <a:ext cx="603556" cy="566977"/>
          </a:xfrm>
          <a:prstGeom prst="rect">
            <a:avLst/>
          </a:prstGeom>
        </p:spPr>
      </p:pic>
    </p:spTree>
    <p:extLst>
      <p:ext uri="{BB962C8B-B14F-4D97-AF65-F5344CB8AC3E}">
        <p14:creationId xmlns:p14="http://schemas.microsoft.com/office/powerpoint/2010/main" val="1775457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18" y="1040611"/>
            <a:ext cx="9613861" cy="1080938"/>
          </a:xfrm>
        </p:spPr>
        <p:txBody>
          <a:bodyPr>
            <a:noAutofit/>
          </a:bodyPr>
          <a:lstStyle/>
          <a:p>
            <a:r>
              <a:rPr lang="en-IN" sz="4000" dirty="0">
                <a:latin typeface="Arial Rounded MT Bold" panose="020F0704030504030204" pitchFamily="34" charset="0"/>
              </a:rPr>
              <a:t>RANDOM FOREST ALGORITHM</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4915989" y="2121549"/>
            <a:ext cx="7276011" cy="4568190"/>
          </a:xfrm>
        </p:spPr>
        <p:txBody>
          <a:bodyPr>
            <a:noAutofit/>
          </a:bodyPr>
          <a:lstStyle/>
          <a:p>
            <a:pPr algn="l"/>
            <a:r>
              <a:rPr lang="en-US" sz="2800" b="1" dirty="0">
                <a:solidFill>
                  <a:schemeClr val="bg1"/>
                </a:solidFill>
                <a:latin typeface="Calibri" panose="020F0502020204030204" pitchFamily="34" charset="0"/>
                <a:cs typeface="Calibri" panose="020F0502020204030204" pitchFamily="34"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endParaRPr lang="en-IN" sz="2800" b="1" dirty="0">
              <a:solidFill>
                <a:schemeClr val="bg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95" y="3039292"/>
            <a:ext cx="4454435" cy="2969623"/>
          </a:xfrm>
          <a:prstGeom prst="rect">
            <a:avLst/>
          </a:prstGeom>
        </p:spPr>
      </p:pic>
    </p:spTree>
    <p:extLst>
      <p:ext uri="{BB962C8B-B14F-4D97-AF65-F5344CB8AC3E}">
        <p14:creationId xmlns:p14="http://schemas.microsoft.com/office/powerpoint/2010/main" val="2155090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1001422"/>
            <a:ext cx="9613861" cy="1080938"/>
          </a:xfrm>
        </p:spPr>
        <p:txBody>
          <a:bodyPr>
            <a:noAutofit/>
          </a:bodyPr>
          <a:lstStyle/>
          <a:p>
            <a:r>
              <a:rPr lang="en-IN" sz="4000" dirty="0">
                <a:latin typeface="Arial Rounded MT Bold" panose="020F0704030504030204" pitchFamily="34" charset="0"/>
              </a:rPr>
              <a:t>DATASET</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130628" y="2395267"/>
            <a:ext cx="11891554" cy="4332105"/>
          </a:xfrm>
        </p:spPr>
        <p:txBody>
          <a:bodyPr>
            <a:noAutofit/>
          </a:bodyPr>
          <a:lstStyle/>
          <a:p>
            <a:pPr algn="just"/>
            <a:r>
              <a:rPr lang="en-IN" sz="2400" b="1" dirty="0">
                <a:solidFill>
                  <a:schemeClr val="bg1"/>
                </a:solidFill>
                <a:latin typeface="Calibri" panose="020F0502020204030204" pitchFamily="34" charset="0"/>
                <a:cs typeface="Calibri" panose="020F0502020204030204" pitchFamily="34" charset="0"/>
              </a:rPr>
              <a:t>Dataset/Source: </a:t>
            </a:r>
            <a:r>
              <a:rPr lang="en-IN" sz="2400" b="1" dirty="0">
                <a:solidFill>
                  <a:schemeClr val="bg1"/>
                </a:solidFill>
                <a:latin typeface="Calibri" panose="020F0502020204030204" pitchFamily="34" charset="0"/>
                <a:cs typeface="Calibri" panose="020F0502020204030204" pitchFamily="34" charset="0"/>
                <a:hlinkClick r:id="rId2"/>
              </a:rPr>
              <a:t>https://</a:t>
            </a:r>
            <a:r>
              <a:rPr lang="en-IN" sz="2400" b="1" dirty="0" smtClean="0">
                <a:solidFill>
                  <a:schemeClr val="bg1"/>
                </a:solidFill>
                <a:latin typeface="Calibri" panose="020F0502020204030204" pitchFamily="34" charset="0"/>
                <a:cs typeface="Calibri" panose="020F0502020204030204" pitchFamily="34" charset="0"/>
                <a:hlinkClick r:id="rId2"/>
              </a:rPr>
              <a:t>www.kaggle.com/uciml/red-wine-quality-cortez-et-al-2009</a:t>
            </a:r>
            <a:endParaRPr lang="en-IN" sz="2400" b="1" dirty="0" smtClean="0">
              <a:solidFill>
                <a:schemeClr val="bg1"/>
              </a:solidFill>
              <a:latin typeface="Calibri" panose="020F0502020204030204" pitchFamily="34" charset="0"/>
              <a:cs typeface="Calibri" panose="020F0502020204030204" pitchFamily="34" charset="0"/>
            </a:endParaRPr>
          </a:p>
          <a:p>
            <a:pPr algn="just"/>
            <a:endParaRPr lang="en-US" sz="2400" b="1" dirty="0">
              <a:solidFill>
                <a:schemeClr val="bg1"/>
              </a:solidFill>
              <a:latin typeface="Calibri" panose="020F0502020204030204" pitchFamily="34" charset="0"/>
              <a:cs typeface="Calibri" panose="020F0502020204030204" pitchFamily="34" charset="0"/>
            </a:endParaRPr>
          </a:p>
          <a:p>
            <a:pPr algn="just"/>
            <a:r>
              <a:rPr lang="en-IN" sz="2400" b="1" dirty="0">
                <a:solidFill>
                  <a:schemeClr val="bg1"/>
                </a:solidFill>
                <a:latin typeface="Calibri" panose="020F0502020204030204" pitchFamily="34" charset="0"/>
                <a:cs typeface="Calibri" panose="020F0502020204030204" pitchFamily="34" charset="0"/>
              </a:rPr>
              <a:t>Structured/Unstructured data: Structured Data in CSV format.</a:t>
            </a:r>
          </a:p>
          <a:p>
            <a:pPr algn="just"/>
            <a:r>
              <a:rPr lang="en-IN" sz="2400" b="1" dirty="0">
                <a:solidFill>
                  <a:schemeClr val="bg1"/>
                </a:solidFill>
                <a:latin typeface="Calibri" panose="020F0502020204030204" pitchFamily="34" charset="0"/>
                <a:cs typeface="Calibri" panose="020F0502020204030204" pitchFamily="34" charset="0"/>
              </a:rPr>
              <a:t> </a:t>
            </a:r>
          </a:p>
          <a:p>
            <a:pPr algn="just"/>
            <a:r>
              <a:rPr lang="en-IN" sz="2400" b="1" dirty="0">
                <a:solidFill>
                  <a:schemeClr val="bg1"/>
                </a:solidFill>
                <a:latin typeface="Calibri" panose="020F0502020204030204" pitchFamily="34" charset="0"/>
                <a:cs typeface="Calibri" panose="020F0502020204030204" pitchFamily="34" charset="0"/>
              </a:rPr>
              <a:t>The red wine dataset contains 1599 instances and the white wine dataset contains 4898 instances. It have 11 input variables (based on physicochemical tests): fixed acidity, volatile acidity, citric acid, residual sugar, chlorides, free </a:t>
            </a:r>
            <a:r>
              <a:rPr lang="en-IN" sz="2400" b="1" dirty="0" err="1">
                <a:solidFill>
                  <a:schemeClr val="bg1"/>
                </a:solidFill>
                <a:latin typeface="Calibri" panose="020F0502020204030204" pitchFamily="34" charset="0"/>
                <a:cs typeface="Calibri" panose="020F0502020204030204" pitchFamily="34" charset="0"/>
              </a:rPr>
              <a:t>sulfur</a:t>
            </a:r>
            <a:r>
              <a:rPr lang="en-IN" sz="2400" b="1" dirty="0">
                <a:solidFill>
                  <a:schemeClr val="bg1"/>
                </a:solidFill>
                <a:latin typeface="Calibri" panose="020F0502020204030204" pitchFamily="34" charset="0"/>
                <a:cs typeface="Calibri" panose="020F0502020204030204" pitchFamily="34" charset="0"/>
              </a:rPr>
              <a:t> dioxide, total </a:t>
            </a:r>
            <a:r>
              <a:rPr lang="en-IN" sz="2400" b="1" dirty="0" err="1">
                <a:solidFill>
                  <a:schemeClr val="bg1"/>
                </a:solidFill>
                <a:latin typeface="Calibri" panose="020F0502020204030204" pitchFamily="34" charset="0"/>
                <a:cs typeface="Calibri" panose="020F0502020204030204" pitchFamily="34" charset="0"/>
              </a:rPr>
              <a:t>sulfur</a:t>
            </a:r>
            <a:r>
              <a:rPr lang="en-IN" sz="2400" b="1" dirty="0">
                <a:solidFill>
                  <a:schemeClr val="bg1"/>
                </a:solidFill>
                <a:latin typeface="Calibri" panose="020F0502020204030204" pitchFamily="34" charset="0"/>
                <a:cs typeface="Calibri" panose="020F0502020204030204" pitchFamily="34" charset="0"/>
              </a:rPr>
              <a:t> dioxide, density, pH, </a:t>
            </a:r>
            <a:r>
              <a:rPr lang="en-IN" sz="2400" b="1" dirty="0" err="1">
                <a:solidFill>
                  <a:schemeClr val="bg1"/>
                </a:solidFill>
                <a:latin typeface="Calibri" panose="020F0502020204030204" pitchFamily="34" charset="0"/>
                <a:cs typeface="Calibri" panose="020F0502020204030204" pitchFamily="34" charset="0"/>
              </a:rPr>
              <a:t>sulfates</a:t>
            </a:r>
            <a:r>
              <a:rPr lang="en-IN" sz="2400" b="1" dirty="0">
                <a:solidFill>
                  <a:schemeClr val="bg1"/>
                </a:solidFill>
                <a:latin typeface="Calibri" panose="020F0502020204030204" pitchFamily="34" charset="0"/>
                <a:cs typeface="Calibri" panose="020F0502020204030204" pitchFamily="34" charset="0"/>
              </a:rPr>
              <a:t>, alcohol, and 1 output variable (based on sensory data): quality. Sensory data is scaled in 11 quality classes from 0 to 10 (0-very bad to 10-very good).</a:t>
            </a:r>
          </a:p>
          <a:p>
            <a:pPr algn="just"/>
            <a:endParaRPr lang="en-IN"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675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61257" y="300446"/>
            <a:ext cx="10136777" cy="27894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261256" y="3331029"/>
            <a:ext cx="10136777" cy="3291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908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3.xml><?xml version="1.0" encoding="utf-8"?>
<ds:datastoreItem xmlns:ds="http://schemas.openxmlformats.org/officeDocument/2006/customXml" ds:itemID="{FCF1D2AC-2735-457E-B639-07E13F9A629B}">
  <ds:schemaRefs>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terms/"/>
    <ds:schemaRef ds:uri="71af3243-3dd4-4a8d-8c0d-dd76da1f02a5"/>
    <ds:schemaRef ds:uri="http://purl.org/dc/elements/1.1/"/>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1029</Words>
  <Application>Microsoft Office PowerPoint</Application>
  <PresentationFormat>Widescreen</PresentationFormat>
  <Paragraphs>84</Paragraphs>
  <Slides>18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Rounded MT Bold</vt:lpstr>
      <vt:lpstr>Calibri</vt:lpstr>
      <vt:lpstr>Calibri Light</vt:lpstr>
      <vt:lpstr>Copperplate Gothic Bold</vt:lpstr>
      <vt:lpstr>Lato Black</vt:lpstr>
      <vt:lpstr>Segoe UI</vt:lpstr>
      <vt:lpstr>Times New Roman</vt:lpstr>
      <vt:lpstr>Trebuchet MS</vt:lpstr>
      <vt:lpstr>Wingdings</vt:lpstr>
      <vt:lpstr>Berlin</vt:lpstr>
      <vt:lpstr>WINE QUALITY PREDICTION MODEL USING MACHINE LEARNING</vt:lpstr>
      <vt:lpstr>PROJECT   -  WINE QUALITY PREDICTION MODEL USING MACHINE LEARNING </vt:lpstr>
      <vt:lpstr>PROJECT DEPENDENCIES</vt:lpstr>
      <vt:lpstr>CONTENTS</vt:lpstr>
      <vt:lpstr>INTRODUCTION </vt:lpstr>
      <vt:lpstr>What was the process?</vt:lpstr>
      <vt:lpstr>RANDOM FOREST ALGORITHM </vt:lpstr>
      <vt:lpstr>DATASET </vt:lpstr>
      <vt:lpstr>PowerPoint Presentation</vt:lpstr>
      <vt:lpstr>DATA PROCESSING AND EVALUATION  </vt:lpstr>
      <vt:lpstr>PowerPoint Presentation</vt:lpstr>
      <vt:lpstr>MODEL PREDICTION </vt:lpstr>
      <vt:lpstr>BUILDING THE MODEL </vt:lpstr>
      <vt:lpstr>MODEL DEPLOYMENT </vt:lpstr>
      <vt:lpstr>PowerPoint Presentation</vt:lpstr>
      <vt:lpstr>PROJECT DETAILS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2022-03-01T16:56:26Z</dcterms:created>
  <dcterms:modified xsi:type="dcterms:W3CDTF">2022-03-01T19:41:22Z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