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455" y="1429499"/>
            <a:ext cx="1556824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15" y="3414751"/>
            <a:ext cx="7396480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0" y="2677716"/>
            <a:ext cx="11608941" cy="5214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4445" algn="ctr">
              <a:lnSpc>
                <a:spcPct val="100200"/>
              </a:lnSpc>
              <a:spcBef>
                <a:spcPts val="105"/>
              </a:spcBef>
            </a:pPr>
            <a:r>
              <a:rPr sz="8450" spc="-155" dirty="0">
                <a:latin typeface="Cambria"/>
                <a:cs typeface="Cambria"/>
              </a:rPr>
              <a:t>Exploring</a:t>
            </a:r>
            <a:r>
              <a:rPr sz="8450" spc="-315" dirty="0">
                <a:latin typeface="Cambria"/>
                <a:cs typeface="Cambria"/>
              </a:rPr>
              <a:t> </a:t>
            </a:r>
            <a:r>
              <a:rPr sz="8450" spc="-80" dirty="0">
                <a:latin typeface="Cambria"/>
                <a:cs typeface="Cambria"/>
              </a:rPr>
              <a:t>the</a:t>
            </a:r>
            <a:r>
              <a:rPr sz="8450" spc="-385" dirty="0">
                <a:latin typeface="Cambria"/>
                <a:cs typeface="Cambria"/>
              </a:rPr>
              <a:t> </a:t>
            </a:r>
            <a:r>
              <a:rPr sz="8450" spc="-105" dirty="0">
                <a:latin typeface="Cambria"/>
                <a:cs typeface="Cambria"/>
              </a:rPr>
              <a:t>Value</a:t>
            </a:r>
            <a:r>
              <a:rPr sz="8450" spc="-360" dirty="0">
                <a:latin typeface="Cambria"/>
                <a:cs typeface="Cambria"/>
              </a:rPr>
              <a:t> </a:t>
            </a:r>
            <a:r>
              <a:rPr sz="8450" dirty="0">
                <a:latin typeface="Cambria"/>
                <a:cs typeface="Cambria"/>
              </a:rPr>
              <a:t>of</a:t>
            </a:r>
            <a:r>
              <a:rPr sz="8450" spc="-400" dirty="0">
                <a:latin typeface="Cambria"/>
                <a:cs typeface="Cambria"/>
              </a:rPr>
              <a:t> </a:t>
            </a:r>
            <a:r>
              <a:rPr sz="8450" spc="-10" dirty="0">
                <a:latin typeface="Cambria"/>
                <a:cs typeface="Cambria"/>
              </a:rPr>
              <a:t>Android </a:t>
            </a:r>
            <a:r>
              <a:rPr sz="8450" spc="-175" dirty="0">
                <a:latin typeface="Cambria"/>
                <a:cs typeface="Cambria"/>
              </a:rPr>
              <a:t>Smartphones:</a:t>
            </a:r>
            <a:r>
              <a:rPr sz="8450" spc="-229" dirty="0">
                <a:latin typeface="Cambria"/>
                <a:cs typeface="Cambria"/>
              </a:rPr>
              <a:t> </a:t>
            </a:r>
            <a:r>
              <a:rPr sz="8450" spc="-310" dirty="0">
                <a:latin typeface="Cambria"/>
                <a:cs typeface="Cambria"/>
              </a:rPr>
              <a:t>Love,</a:t>
            </a:r>
            <a:r>
              <a:rPr sz="8450" spc="-225" dirty="0">
                <a:latin typeface="Cambria"/>
                <a:cs typeface="Cambria"/>
              </a:rPr>
              <a:t> </a:t>
            </a:r>
            <a:r>
              <a:rPr sz="8450" spc="-30" dirty="0">
                <a:latin typeface="Cambria"/>
                <a:cs typeface="Cambria"/>
              </a:rPr>
              <a:t>Challenges, </a:t>
            </a:r>
            <a:r>
              <a:rPr sz="8450" spc="-40" dirty="0">
                <a:latin typeface="Cambria"/>
                <a:cs typeface="Cambria"/>
              </a:rPr>
              <a:t>and</a:t>
            </a:r>
            <a:r>
              <a:rPr sz="8450" spc="-405" dirty="0">
                <a:latin typeface="Cambria"/>
                <a:cs typeface="Cambria"/>
              </a:rPr>
              <a:t> </a:t>
            </a:r>
            <a:r>
              <a:rPr sz="8450" spc="-160" dirty="0">
                <a:latin typeface="Cambria"/>
                <a:cs typeface="Cambria"/>
              </a:rPr>
              <a:t>Future</a:t>
            </a:r>
            <a:r>
              <a:rPr sz="8450" spc="-305" dirty="0">
                <a:latin typeface="Cambria"/>
                <a:cs typeface="Cambria"/>
              </a:rPr>
              <a:t> </a:t>
            </a:r>
            <a:r>
              <a:rPr sz="8450" spc="-50" dirty="0">
                <a:latin typeface="Cambria"/>
                <a:cs typeface="Cambria"/>
              </a:rPr>
              <a:t>Enhancements</a:t>
            </a:r>
            <a:endParaRPr sz="845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0" y="1174624"/>
            <a:ext cx="7162800" cy="6591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6999" y="3931856"/>
            <a:ext cx="3095459" cy="3438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Android</a:t>
            </a:r>
            <a:r>
              <a:rPr spc="-135" dirty="0"/>
              <a:t> </a:t>
            </a:r>
            <a:r>
              <a:rPr dirty="0"/>
              <a:t>smartphones</a:t>
            </a:r>
            <a:r>
              <a:rPr spc="-135" dirty="0"/>
              <a:t> </a:t>
            </a:r>
            <a:r>
              <a:rPr spc="-40" dirty="0"/>
              <a:t>have</a:t>
            </a:r>
            <a:r>
              <a:rPr spc="-135" dirty="0"/>
              <a:t> </a:t>
            </a:r>
            <a:r>
              <a:rPr spc="-40" dirty="0"/>
              <a:t>a</a:t>
            </a:r>
            <a:r>
              <a:rPr spc="-130" dirty="0"/>
              <a:t> </a:t>
            </a:r>
            <a:r>
              <a:rPr spc="45" dirty="0"/>
              <a:t>profound</a:t>
            </a:r>
          </a:p>
          <a:p>
            <a:pPr marL="12700" marR="5080" indent="3106420">
              <a:lnSpc>
                <a:spcPct val="101400"/>
              </a:lnSpc>
              <a:spcBef>
                <a:spcPts val="30"/>
              </a:spcBef>
            </a:pPr>
            <a:r>
              <a:rPr spc="-420" dirty="0"/>
              <a:t>,</a:t>
            </a:r>
            <a:r>
              <a:rPr spc="-260" dirty="0"/>
              <a:t> </a:t>
            </a:r>
            <a:r>
              <a:rPr spc="50" dirty="0"/>
              <a:t>inﬂuencing </a:t>
            </a:r>
            <a:r>
              <a:rPr dirty="0"/>
              <a:t>communication,</a:t>
            </a:r>
            <a:r>
              <a:rPr spc="-4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75" dirty="0"/>
              <a:t>and</a:t>
            </a:r>
            <a:r>
              <a:rPr spc="-35" dirty="0"/>
              <a:t> </a:t>
            </a:r>
            <a:r>
              <a:rPr spc="-10" dirty="0"/>
              <a:t>business. </a:t>
            </a:r>
            <a:r>
              <a:rPr spc="-50" dirty="0"/>
              <a:t>They</a:t>
            </a:r>
            <a:r>
              <a:rPr spc="-195" dirty="0"/>
              <a:t> </a:t>
            </a:r>
            <a:r>
              <a:rPr spc="55" dirty="0"/>
              <a:t>empower</a:t>
            </a:r>
            <a:r>
              <a:rPr spc="-190" dirty="0"/>
              <a:t> </a:t>
            </a:r>
            <a:r>
              <a:rPr dirty="0"/>
              <a:t>individuals</a:t>
            </a:r>
            <a:r>
              <a:rPr spc="-195" dirty="0"/>
              <a:t> </a:t>
            </a:r>
            <a:r>
              <a:rPr spc="65" dirty="0"/>
              <a:t>with</a:t>
            </a:r>
            <a:r>
              <a:rPr spc="-190" dirty="0"/>
              <a:t> </a:t>
            </a:r>
            <a:r>
              <a:rPr spc="-20" dirty="0"/>
              <a:t>access</a:t>
            </a:r>
            <a:r>
              <a:rPr spc="-190" dirty="0"/>
              <a:t> </a:t>
            </a:r>
            <a:r>
              <a:rPr spc="-25" dirty="0"/>
              <a:t>to </a:t>
            </a:r>
            <a:r>
              <a:rPr dirty="0"/>
              <a:t>information</a:t>
            </a:r>
            <a:r>
              <a:rPr spc="-135" dirty="0"/>
              <a:t> </a:t>
            </a:r>
            <a:r>
              <a:rPr spc="75" dirty="0"/>
              <a:t>and</a:t>
            </a:r>
            <a:r>
              <a:rPr spc="-135" dirty="0"/>
              <a:t> </a:t>
            </a:r>
            <a:r>
              <a:rPr spc="-70" dirty="0"/>
              <a:t>resources,</a:t>
            </a:r>
            <a:r>
              <a:rPr spc="-135" dirty="0"/>
              <a:t> </a:t>
            </a:r>
            <a:r>
              <a:rPr spc="75" dirty="0"/>
              <a:t>bridging</a:t>
            </a:r>
            <a:r>
              <a:rPr spc="-135" dirty="0"/>
              <a:t> </a:t>
            </a:r>
            <a:r>
              <a:rPr spc="-20" dirty="0"/>
              <a:t>gaps </a:t>
            </a:r>
            <a:r>
              <a:rPr spc="50" dirty="0"/>
              <a:t>in</a:t>
            </a:r>
            <a:r>
              <a:rPr spc="-165" dirty="0"/>
              <a:t> </a:t>
            </a:r>
            <a:r>
              <a:rPr dirty="0"/>
              <a:t>technology</a:t>
            </a:r>
            <a:r>
              <a:rPr spc="-165" dirty="0"/>
              <a:t> </a:t>
            </a:r>
            <a:r>
              <a:rPr spc="75" dirty="0"/>
              <a:t>and</a:t>
            </a:r>
            <a:r>
              <a:rPr spc="-165" dirty="0"/>
              <a:t> </a:t>
            </a:r>
            <a:r>
              <a:rPr dirty="0"/>
              <a:t>fostering</a:t>
            </a:r>
            <a:r>
              <a:rPr spc="-165" dirty="0"/>
              <a:t> </a:t>
            </a:r>
            <a:r>
              <a:rPr spc="-40" dirty="0"/>
              <a:t>a</a:t>
            </a:r>
            <a:r>
              <a:rPr spc="-160" dirty="0"/>
              <a:t> </a:t>
            </a:r>
            <a:r>
              <a:rPr spc="-20" dirty="0"/>
              <a:t>more </a:t>
            </a:r>
            <a:r>
              <a:rPr spc="65" dirty="0"/>
              <a:t>connected</a:t>
            </a:r>
            <a:r>
              <a:rPr spc="-229" dirty="0"/>
              <a:t> </a:t>
            </a:r>
            <a:r>
              <a:rPr spc="-10" dirty="0"/>
              <a:t>world.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5930">
              <a:lnSpc>
                <a:spcPct val="100000"/>
              </a:lnSpc>
              <a:spcBef>
                <a:spcPts val="100"/>
              </a:spcBef>
            </a:pPr>
            <a:r>
              <a:rPr sz="4950" spc="60" dirty="0"/>
              <a:t>Impact</a:t>
            </a:r>
            <a:r>
              <a:rPr sz="4950" spc="-215" dirty="0"/>
              <a:t> </a:t>
            </a:r>
            <a:r>
              <a:rPr sz="4950" spc="-85" dirty="0"/>
              <a:t>of</a:t>
            </a:r>
            <a:r>
              <a:rPr sz="4950" spc="-215" dirty="0"/>
              <a:t> </a:t>
            </a:r>
            <a:r>
              <a:rPr sz="4950" dirty="0"/>
              <a:t>Android</a:t>
            </a:r>
            <a:r>
              <a:rPr sz="4950" spc="-215" dirty="0"/>
              <a:t> </a:t>
            </a:r>
            <a:r>
              <a:rPr sz="4950" spc="120" dirty="0"/>
              <a:t>on</a:t>
            </a:r>
            <a:r>
              <a:rPr sz="4950" spc="-215" dirty="0"/>
              <a:t> </a:t>
            </a:r>
            <a:r>
              <a:rPr sz="4950" spc="-10" dirty="0"/>
              <a:t>Society</a:t>
            </a:r>
            <a:endParaRPr sz="49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543" y="3518230"/>
            <a:ext cx="3573945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8314" y="4794580"/>
            <a:ext cx="4642294" cy="3420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47" y="3429749"/>
            <a:ext cx="7320915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96740" algn="l"/>
              </a:tabLst>
            </a:pPr>
            <a:r>
              <a:rPr sz="2750" spc="135" dirty="0">
                <a:solidFill>
                  <a:srgbClr val="332C2C"/>
                </a:solidFill>
                <a:latin typeface="Tahoma"/>
                <a:cs typeface="Tahoma"/>
              </a:rPr>
              <a:t>The</a:t>
            </a:r>
            <a:r>
              <a:rPr sz="2750" dirty="0">
                <a:solidFill>
                  <a:srgbClr val="332C2C"/>
                </a:solidFill>
                <a:latin typeface="Tahoma"/>
                <a:cs typeface="Tahoma"/>
              </a:rPr>
              <a:t>	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thrives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40"/>
              </a:spcBef>
              <a:tabLst>
                <a:tab pos="6295390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collaboration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innovation.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Developers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play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vital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platform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461645">
              <a:lnSpc>
                <a:spcPct val="101099"/>
              </a:lnSpc>
              <a:spcBef>
                <a:spcPts val="3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creating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cater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diverse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user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engagement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fosters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rich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ecosystem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creativity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support.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89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Community</a:t>
            </a:r>
            <a:r>
              <a:rPr sz="3600" spc="-110" dirty="0"/>
              <a:t> </a:t>
            </a:r>
            <a:r>
              <a:rPr sz="3600" spc="135" dirty="0"/>
              <a:t>and</a:t>
            </a:r>
            <a:r>
              <a:rPr sz="3600" spc="-110" dirty="0"/>
              <a:t> </a:t>
            </a:r>
            <a:r>
              <a:rPr sz="3600" dirty="0"/>
              <a:t>Developer</a:t>
            </a:r>
            <a:r>
              <a:rPr sz="3600" spc="-95" dirty="0"/>
              <a:t> </a:t>
            </a:r>
            <a:r>
              <a:rPr sz="3600" spc="-10" dirty="0"/>
              <a:t>Engagement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366" y="4351058"/>
              <a:ext cx="1385176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8055" y="4779683"/>
              <a:ext cx="4437113" cy="3438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8381" y="3503333"/>
              <a:ext cx="3857637" cy="342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4340" y="4425213"/>
              <a:ext cx="725881" cy="2017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097" y="4779683"/>
              <a:ext cx="1909451" cy="34208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15249" y="3414852"/>
            <a:ext cx="726757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48425" algn="l"/>
              </a:tabLst>
            </a:pPr>
            <a:r>
              <a:rPr sz="2750" spc="60" dirty="0">
                <a:solidFill>
                  <a:srgbClr val="332C2C"/>
                </a:solidFill>
                <a:latin typeface="Tahoma"/>
                <a:cs typeface="Tahoma"/>
              </a:rPr>
              <a:t>In</a:t>
            </a:r>
            <a:r>
              <a:rPr sz="2750" spc="-1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Tahoma"/>
                <a:cs typeface="Tahoma"/>
              </a:rPr>
              <a:t>conclusion,</a:t>
            </a:r>
            <a:r>
              <a:rPr sz="2750" dirty="0">
                <a:solidFill>
                  <a:srgbClr val="332C2C"/>
                </a:solidFill>
                <a:latin typeface="Tahoma"/>
                <a:cs typeface="Tahoma"/>
              </a:rPr>
              <a:t>	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offer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5236" y="3843477"/>
            <a:ext cx="6677659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139815" algn="l"/>
              </a:tabLst>
            </a:pP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immense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value,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despite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facing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certain challenges.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focusing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  <a:p>
            <a:pPr marL="1938655">
              <a:lnSpc>
                <a:spcPct val="100000"/>
              </a:lnSpc>
              <a:spcBef>
                <a:spcPts val="7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26880" y="4691202"/>
            <a:ext cx="996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5249" y="5119827"/>
            <a:ext cx="7460615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Android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looks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promising.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Continuous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enhancements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Android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remains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leader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smartphone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market.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Conclusion:</a:t>
            </a:r>
            <a:r>
              <a:rPr spc="-190" dirty="0"/>
              <a:t> </a:t>
            </a:r>
            <a:r>
              <a:rPr dirty="0"/>
              <a:t>The</a:t>
            </a:r>
            <a:r>
              <a:rPr spc="-190" dirty="0"/>
              <a:t> </a:t>
            </a:r>
            <a:r>
              <a:rPr spc="120" dirty="0"/>
              <a:t>Future</a:t>
            </a:r>
            <a:r>
              <a:rPr spc="-190" dirty="0"/>
              <a:t> </a:t>
            </a:r>
            <a:r>
              <a:rPr spc="-60" dirty="0"/>
              <a:t>of</a:t>
            </a:r>
            <a:r>
              <a:rPr spc="-185" dirty="0"/>
              <a:t> </a:t>
            </a:r>
            <a:r>
              <a:rPr spc="40" dirty="0"/>
              <a:t>Android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78550" y="4235450"/>
            <a:ext cx="6019800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10" dirty="0" smtClean="0"/>
              <a:t>Thanks</a:t>
            </a:r>
            <a:r>
              <a:rPr lang="en-US" sz="9850" spc="-10" dirty="0" smtClean="0"/>
              <a:t>…</a:t>
            </a:r>
            <a:r>
              <a:rPr sz="9850" spc="-10" dirty="0" smtClean="0"/>
              <a:t>!</a:t>
            </a:r>
            <a:endParaRPr sz="9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1325" y="1190497"/>
            <a:ext cx="4408957" cy="3909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3742" y="2066798"/>
            <a:ext cx="2151735" cy="3929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7401" y="2066798"/>
            <a:ext cx="1067578" cy="3153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9974" y="2064753"/>
            <a:ext cx="4379506" cy="31734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68807" y="1091190"/>
            <a:ext cx="16490950" cy="18199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7841615" algn="l"/>
              </a:tabLst>
            </a:pPr>
            <a:r>
              <a:rPr sz="3150" spc="-13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332C2C"/>
                </a:solidFill>
                <a:latin typeface="Verdana"/>
                <a:cs typeface="Verdana"/>
              </a:rPr>
              <a:t>today's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world,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35" dirty="0">
                <a:solidFill>
                  <a:srgbClr val="332C2C"/>
                </a:solidFill>
                <a:latin typeface="Verdana"/>
                <a:cs typeface="Verdana"/>
              </a:rPr>
              <a:t>play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daily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50" dirty="0">
                <a:solidFill>
                  <a:srgbClr val="332C2C"/>
                </a:solidFill>
                <a:latin typeface="Verdana"/>
                <a:cs typeface="Verdana"/>
              </a:rPr>
              <a:t>lives.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They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offer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wide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range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functionalities.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3150">
              <a:latin typeface="Verdana"/>
              <a:cs typeface="Verdana"/>
            </a:endParaRPr>
          </a:p>
          <a:p>
            <a:pPr marL="12700" marR="2514600" indent="1064260">
              <a:lnSpc>
                <a:spcPts val="3450"/>
              </a:lnSpc>
              <a:tabLst>
                <a:tab pos="3432175" algn="l"/>
                <a:tab pos="8990965" algn="l"/>
              </a:tabLst>
            </a:pPr>
            <a:r>
              <a:rPr sz="3150" spc="-53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Android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smartphones,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highlighting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31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signiﬁcance</a:t>
            </a:r>
            <a:r>
              <a:rPr sz="31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modern</a:t>
            </a:r>
            <a:r>
              <a:rPr sz="31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technology.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7831" y="4364164"/>
            <a:ext cx="2086737" cy="3455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7846" y="3518230"/>
            <a:ext cx="1394396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2445" y="3946855"/>
            <a:ext cx="2344508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9012" y="3946855"/>
            <a:ext cx="2466301" cy="27588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513" y="4365955"/>
            <a:ext cx="1307096" cy="34208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12747" y="3429749"/>
            <a:ext cx="7360920" cy="3427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Many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drawn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  <a:p>
            <a:pPr marL="2451735">
              <a:lnSpc>
                <a:spcPct val="100000"/>
              </a:lnSpc>
              <a:spcBef>
                <a:spcPts val="75"/>
              </a:spcBef>
            </a:pP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due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endParaRPr sz="2750">
              <a:latin typeface="Verdana"/>
              <a:cs typeface="Verdana"/>
            </a:endParaRPr>
          </a:p>
          <a:p>
            <a:pPr marL="12700" marR="358775" indent="1410970">
              <a:lnSpc>
                <a:spcPts val="3379"/>
              </a:lnSpc>
              <a:spcBef>
                <a:spcPts val="45"/>
              </a:spcBef>
              <a:tabLst>
                <a:tab pos="4283710" algn="l"/>
              </a:tabLst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provide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platform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creativity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personal</a:t>
            </a:r>
            <a:endParaRPr sz="2750">
              <a:latin typeface="Verdana"/>
              <a:cs typeface="Verdana"/>
            </a:endParaRPr>
          </a:p>
          <a:p>
            <a:pPr marL="12700" marR="373380">
              <a:lnSpc>
                <a:spcPts val="3300"/>
              </a:lnSpc>
              <a:spcBef>
                <a:spcPts val="55"/>
              </a:spcBef>
            </a:pP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expression,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allowing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tailor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their devices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meet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unique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needs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</a:pP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preferences.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love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fosters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brand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loyalty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community.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024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25"/>
              </a:spcBef>
            </a:pPr>
            <a:r>
              <a:rPr spc="-95" dirty="0">
                <a:latin typeface="Cambria"/>
                <a:cs typeface="Cambria"/>
              </a:rPr>
              <a:t>The</a:t>
            </a:r>
            <a:r>
              <a:rPr spc="-130" dirty="0">
                <a:latin typeface="Cambria"/>
                <a:cs typeface="Cambria"/>
              </a:rPr>
              <a:t> </a:t>
            </a:r>
            <a:r>
              <a:rPr spc="-180" dirty="0">
                <a:latin typeface="Cambria"/>
                <a:cs typeface="Cambria"/>
              </a:rPr>
              <a:t>Love</a:t>
            </a:r>
            <a:r>
              <a:rPr spc="-120" dirty="0">
                <a:latin typeface="Cambria"/>
                <a:cs typeface="Cambria"/>
              </a:rPr>
              <a:t> </a:t>
            </a:r>
            <a:r>
              <a:rPr spc="-50" dirty="0">
                <a:latin typeface="Cambria"/>
                <a:cs typeface="Cambria"/>
              </a:rPr>
              <a:t>for</a:t>
            </a:r>
            <a:r>
              <a:rPr spc="-155" dirty="0">
                <a:latin typeface="Cambria"/>
                <a:cs typeface="Cambria"/>
              </a:rPr>
              <a:t> </a:t>
            </a:r>
            <a:r>
              <a:rPr spc="-60" dirty="0">
                <a:latin typeface="Cambria"/>
                <a:cs typeface="Cambria"/>
              </a:rPr>
              <a:t>Android</a:t>
            </a:r>
            <a:r>
              <a:rPr spc="-1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Smartphones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4675" y="4440123"/>
            <a:ext cx="836129" cy="2679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2558" y="3518230"/>
            <a:ext cx="1394409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2445" y="3946855"/>
            <a:ext cx="2344508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48768" y="3945064"/>
            <a:ext cx="2310371" cy="3455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12742" y="3429749"/>
            <a:ext cx="7120255" cy="3427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One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greatest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strengths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2451735">
              <a:lnSpc>
                <a:spcPct val="100000"/>
              </a:lnSpc>
              <a:spcBef>
                <a:spcPts val="75"/>
              </a:spcBef>
            </a:pP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vast</a:t>
            </a:r>
            <a:endParaRPr sz="2750">
              <a:latin typeface="Verdana"/>
              <a:cs typeface="Verdana"/>
            </a:endParaRPr>
          </a:p>
          <a:p>
            <a:pPr marL="12700" marR="61594" indent="851535">
              <a:lnSpc>
                <a:spcPts val="3379"/>
              </a:lnSpc>
              <a:spcBef>
                <a:spcPts val="4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millions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applications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available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Google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Play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Store,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endParaRPr sz="2750">
              <a:latin typeface="Verdana"/>
              <a:cs typeface="Verdana"/>
            </a:endParaRPr>
          </a:p>
          <a:p>
            <a:pPr marL="12700" marR="406400">
              <a:lnSpc>
                <a:spcPts val="3300"/>
              </a:lnSpc>
              <a:spcBef>
                <a:spcPts val="55"/>
              </a:spcBef>
            </a:pP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ﬁnd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tools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productivity,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entertainment,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social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networking,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</a:pP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smartphone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experience signiﬁcantly.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7710" y="1463548"/>
            <a:ext cx="74777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5" dirty="0">
                <a:latin typeface="Cambria"/>
                <a:cs typeface="Cambria"/>
              </a:rPr>
              <a:t>Diverse</a:t>
            </a:r>
            <a:r>
              <a:rPr sz="5400" spc="-155" dirty="0">
                <a:latin typeface="Cambria"/>
                <a:cs typeface="Cambria"/>
              </a:rPr>
              <a:t> </a:t>
            </a:r>
            <a:r>
              <a:rPr sz="5400" spc="-170" dirty="0">
                <a:latin typeface="Cambria"/>
                <a:cs typeface="Cambria"/>
              </a:rPr>
              <a:t>Ecosystem</a:t>
            </a:r>
            <a:r>
              <a:rPr sz="5400" spc="-155" dirty="0">
                <a:latin typeface="Cambria"/>
                <a:cs typeface="Cambria"/>
              </a:rPr>
              <a:t> </a:t>
            </a:r>
            <a:r>
              <a:rPr sz="5400" spc="-50" dirty="0">
                <a:latin typeface="Cambria"/>
                <a:cs typeface="Cambria"/>
              </a:rPr>
              <a:t>of</a:t>
            </a:r>
            <a:r>
              <a:rPr sz="5400" spc="-150" dirty="0">
                <a:latin typeface="Cambria"/>
                <a:cs typeface="Cambria"/>
              </a:rPr>
              <a:t> </a:t>
            </a:r>
            <a:r>
              <a:rPr sz="5400" spc="-25" dirty="0">
                <a:latin typeface="Cambria"/>
                <a:cs typeface="Cambria"/>
              </a:rPr>
              <a:t>Apps</a:t>
            </a:r>
            <a:endParaRPr sz="5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853" y="4794580"/>
            <a:ext cx="2442222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445" y="3946855"/>
            <a:ext cx="2344508" cy="342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85929" y="3518230"/>
            <a:ext cx="1394409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84778" y="4364164"/>
            <a:ext cx="2524315" cy="3455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97827" y="4365955"/>
            <a:ext cx="1385163" cy="3438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12747" y="3429749"/>
            <a:ext cx="6543040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Despite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advantages,</a:t>
            </a:r>
            <a:endParaRPr sz="2750">
              <a:latin typeface="Verdana"/>
              <a:cs typeface="Verdana"/>
            </a:endParaRPr>
          </a:p>
          <a:p>
            <a:pPr marL="2451735">
              <a:lnSpc>
                <a:spcPct val="100000"/>
              </a:lnSpc>
              <a:spcBef>
                <a:spcPts val="75"/>
              </a:spcBef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face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several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challenges,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2747" y="4277474"/>
            <a:ext cx="16871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7718" y="4277474"/>
            <a:ext cx="4443095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" algn="ctr">
              <a:lnSpc>
                <a:spcPct val="100000"/>
              </a:lnSpc>
              <a:spcBef>
                <a:spcPts val="105"/>
              </a:spcBef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Different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manufacturers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2747" y="5134724"/>
            <a:ext cx="732028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55"/>
              </a:spcBef>
            </a:pP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versions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lead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inconsistent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user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experiences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risks,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it essential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stay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informed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about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updates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best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practices.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90470" y="1454023"/>
            <a:ext cx="7526020" cy="859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50" spc="-20" dirty="0">
                <a:latin typeface="Cambria"/>
                <a:cs typeface="Cambria"/>
              </a:rPr>
              <a:t>Challenges</a:t>
            </a:r>
            <a:r>
              <a:rPr sz="5450" spc="-215" dirty="0">
                <a:latin typeface="Cambria"/>
                <a:cs typeface="Cambria"/>
              </a:rPr>
              <a:t> </a:t>
            </a:r>
            <a:r>
              <a:rPr sz="5450" spc="-110" dirty="0">
                <a:latin typeface="Cambria"/>
                <a:cs typeface="Cambria"/>
              </a:rPr>
              <a:t>Faced</a:t>
            </a:r>
            <a:r>
              <a:rPr sz="5450" spc="-190" dirty="0">
                <a:latin typeface="Cambria"/>
                <a:cs typeface="Cambria"/>
              </a:rPr>
              <a:t> </a:t>
            </a:r>
            <a:r>
              <a:rPr sz="5450" spc="-90" dirty="0">
                <a:latin typeface="Cambria"/>
                <a:cs typeface="Cambria"/>
              </a:rPr>
              <a:t>by</a:t>
            </a:r>
            <a:r>
              <a:rPr sz="5450" spc="-200" dirty="0">
                <a:latin typeface="Cambria"/>
                <a:cs typeface="Cambria"/>
              </a:rPr>
              <a:t> </a:t>
            </a:r>
            <a:r>
              <a:rPr sz="5450" spc="-120" dirty="0">
                <a:latin typeface="Cambria"/>
                <a:cs typeface="Cambria"/>
              </a:rPr>
              <a:t>Users</a:t>
            </a:r>
            <a:endParaRPr sz="5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0"/>
            <a:ext cx="18300700" cy="10295890"/>
            <a:chOff x="-12500" y="3900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0"/>
              <a:ext cx="7993176" cy="102774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49" rIns="0" bIns="0" rtlCol="0">
            <a:spAutoFit/>
          </a:bodyPr>
          <a:lstStyle/>
          <a:p>
            <a:pPr marL="8039100">
              <a:lnSpc>
                <a:spcPct val="100000"/>
              </a:lnSpc>
              <a:spcBef>
                <a:spcPts val="100"/>
              </a:spcBef>
            </a:pPr>
            <a:r>
              <a:rPr sz="4500" spc="75" dirty="0"/>
              <a:t>Importance</a:t>
            </a:r>
            <a:r>
              <a:rPr sz="4500" spc="-265" dirty="0"/>
              <a:t> </a:t>
            </a:r>
            <a:r>
              <a:rPr sz="4500" spc="-75" dirty="0"/>
              <a:t>of</a:t>
            </a:r>
            <a:r>
              <a:rPr sz="4500" spc="-260" dirty="0"/>
              <a:t> </a:t>
            </a:r>
            <a:r>
              <a:rPr sz="4500" spc="55" dirty="0"/>
              <a:t>Security</a:t>
            </a:r>
            <a:r>
              <a:rPr sz="4500" spc="-254" dirty="0"/>
              <a:t> </a:t>
            </a:r>
            <a:r>
              <a:rPr sz="4500" spc="65" dirty="0"/>
              <a:t>Features</a:t>
            </a:r>
            <a:endParaRPr sz="45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7650" y="3935425"/>
            <a:ext cx="2885427" cy="34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4687" y="5213565"/>
            <a:ext cx="4342650" cy="275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05228" y="5213565"/>
            <a:ext cx="1875282" cy="3438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17240" y="3420110"/>
            <a:ext cx="7379970" cy="3427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30860">
              <a:lnSpc>
                <a:spcPct val="102299"/>
              </a:lnSpc>
              <a:spcBef>
                <a:spcPts val="30"/>
              </a:spcBef>
              <a:tabLst>
                <a:tab pos="3913504" algn="l"/>
              </a:tabLst>
            </a:pP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smartphones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become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central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our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lives,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paramount.</a:t>
            </a:r>
            <a:endParaRPr sz="2750">
              <a:latin typeface="Verdana"/>
              <a:cs typeface="Verdana"/>
            </a:endParaRPr>
          </a:p>
          <a:p>
            <a:pPr marL="12700" marR="572770">
              <a:lnSpc>
                <a:spcPts val="3379"/>
              </a:lnSpc>
              <a:spcBef>
                <a:spcPts val="45"/>
              </a:spcBef>
            </a:pP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Android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manufacturers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continually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security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measures,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  <a:p>
            <a:pPr marL="4499610">
              <a:lnSpc>
                <a:spcPts val="3245"/>
              </a:lnSpc>
              <a:tabLst>
                <a:tab pos="7181215" algn="l"/>
              </a:tabLst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1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protect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these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safe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smartphone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usage.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325" y="1190497"/>
            <a:ext cx="3133775" cy="3909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3054" y="1188453"/>
            <a:ext cx="3175850" cy="3949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2139" y="1628648"/>
            <a:ext cx="3817239" cy="3929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3471" y="2066798"/>
            <a:ext cx="3258991" cy="3909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68781" y="1091190"/>
            <a:ext cx="16535400" cy="18199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 indent="-635">
              <a:lnSpc>
                <a:spcPts val="3450"/>
              </a:lnSpc>
              <a:spcBef>
                <a:spcPts val="489"/>
              </a:spcBef>
              <a:tabLst>
                <a:tab pos="4135754" algn="l"/>
                <a:tab pos="9295130" algn="l"/>
                <a:tab pos="12971145" algn="l"/>
              </a:tabLst>
            </a:pP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(UX)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31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Android</a:t>
            </a:r>
            <a:r>
              <a:rPr sz="31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smartphones</a:t>
            </a:r>
            <a:r>
              <a:rPr sz="31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332C2C"/>
                </a:solidFill>
                <a:latin typeface="Verdana"/>
                <a:cs typeface="Verdana"/>
              </a:rPr>
              <a:t>vary</a:t>
            </a:r>
            <a:r>
              <a:rPr sz="31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widely </a:t>
            </a:r>
            <a:r>
              <a:rPr sz="3150" spc="114" dirty="0">
                <a:solidFill>
                  <a:srgbClr val="332C2C"/>
                </a:solidFill>
                <a:latin typeface="Verdana"/>
                <a:cs typeface="Verdana"/>
              </a:rPr>
              <a:t>among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manufacturers.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95" dirty="0">
                <a:solidFill>
                  <a:srgbClr val="332C2C"/>
                </a:solidFill>
                <a:latin typeface="Verdana"/>
                <a:cs typeface="Verdana"/>
              </a:rPr>
              <a:t>While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some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prioritize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others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focus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endParaRPr sz="3150">
              <a:latin typeface="Verdana"/>
              <a:cs typeface="Verdana"/>
            </a:endParaRPr>
          </a:p>
          <a:p>
            <a:pPr marL="12700" marR="839469" indent="3303904">
              <a:lnSpc>
                <a:spcPts val="3450"/>
              </a:lnSpc>
            </a:pP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332C2C"/>
                </a:solidFill>
                <a:latin typeface="Verdana"/>
                <a:cs typeface="Verdana"/>
              </a:rPr>
              <a:t>diversity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impact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satisfaction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adoption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rates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across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different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demographics.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2932" y="4425124"/>
            <a:ext cx="1837817" cy="2679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3935" y="4779581"/>
            <a:ext cx="1988362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93060" y="3503231"/>
            <a:ext cx="1636191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29057" y="4425124"/>
            <a:ext cx="1281938" cy="2017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66690" y="4777790"/>
            <a:ext cx="1833181" cy="34559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>
              <a:lnSpc>
                <a:spcPct val="101099"/>
              </a:lnSpc>
              <a:spcBef>
                <a:spcPts val="70"/>
              </a:spcBef>
              <a:tabLst>
                <a:tab pos="2515870" algn="l"/>
                <a:tab pos="4441190" algn="l"/>
              </a:tabLst>
            </a:pPr>
            <a:r>
              <a:rPr spc="-25" dirty="0"/>
              <a:t>The</a:t>
            </a:r>
            <a:r>
              <a:rPr dirty="0"/>
              <a:t>	of</a:t>
            </a:r>
            <a:r>
              <a:rPr spc="-245" dirty="0"/>
              <a:t> </a:t>
            </a:r>
            <a:r>
              <a:rPr spc="60" dirty="0"/>
              <a:t>Android</a:t>
            </a:r>
            <a:r>
              <a:rPr spc="-240" dirty="0"/>
              <a:t> </a:t>
            </a:r>
            <a:r>
              <a:rPr spc="-10" dirty="0"/>
              <a:t>smartphones </a:t>
            </a:r>
            <a:r>
              <a:rPr dirty="0"/>
              <a:t>signiﬁcantly</a:t>
            </a:r>
            <a:r>
              <a:rPr spc="-114" dirty="0"/>
              <a:t> </a:t>
            </a:r>
            <a:r>
              <a:rPr dirty="0"/>
              <a:t>inﬂuences</a:t>
            </a:r>
            <a:r>
              <a:rPr spc="-110" dirty="0"/>
              <a:t> </a:t>
            </a:r>
            <a:r>
              <a:rPr dirty="0"/>
              <a:t>their</a:t>
            </a:r>
            <a:r>
              <a:rPr spc="-114" dirty="0"/>
              <a:t> </a:t>
            </a:r>
            <a:r>
              <a:rPr spc="-10" dirty="0"/>
              <a:t>performance. </a:t>
            </a:r>
            <a:r>
              <a:rPr spc="-25" dirty="0"/>
              <a:t>Innovations</a:t>
            </a:r>
            <a:r>
              <a:rPr spc="-250" dirty="0"/>
              <a:t> </a:t>
            </a:r>
            <a:r>
              <a:rPr spc="25" dirty="0"/>
              <a:t>in</a:t>
            </a:r>
            <a:r>
              <a:rPr dirty="0"/>
              <a:t>		</a:t>
            </a:r>
            <a:r>
              <a:rPr spc="-470" dirty="0"/>
              <a:t>,</a:t>
            </a:r>
          </a:p>
          <a:p>
            <a:pPr marL="12700" marR="37465" indent="1976120">
              <a:lnSpc>
                <a:spcPct val="101699"/>
              </a:lnSpc>
              <a:spcBef>
                <a:spcPts val="15"/>
              </a:spcBef>
              <a:tabLst>
                <a:tab pos="4886325" algn="l"/>
              </a:tabLst>
            </a:pPr>
            <a:r>
              <a:rPr spc="-420" dirty="0"/>
              <a:t>,</a:t>
            </a:r>
            <a:r>
              <a:rPr spc="-250" dirty="0"/>
              <a:t> </a:t>
            </a:r>
            <a:r>
              <a:rPr spc="50" dirty="0"/>
              <a:t>and</a:t>
            </a:r>
            <a:r>
              <a:rPr dirty="0"/>
              <a:t>	</a:t>
            </a:r>
            <a:r>
              <a:rPr spc="-50" dirty="0"/>
              <a:t>are</a:t>
            </a:r>
            <a:r>
              <a:rPr spc="-235" dirty="0"/>
              <a:t> </a:t>
            </a:r>
            <a:r>
              <a:rPr spc="-10" dirty="0"/>
              <a:t>essential </a:t>
            </a:r>
            <a:r>
              <a:rPr spc="-35" dirty="0"/>
              <a:t>for</a:t>
            </a:r>
            <a:r>
              <a:rPr spc="-225" dirty="0"/>
              <a:t> </a:t>
            </a:r>
            <a:r>
              <a:rPr spc="75" dirty="0"/>
              <a:t>meeting</a:t>
            </a:r>
            <a:r>
              <a:rPr spc="-210" dirty="0"/>
              <a:t> </a:t>
            </a:r>
            <a:r>
              <a:rPr spc="-25" dirty="0"/>
              <a:t>user</a:t>
            </a:r>
            <a:r>
              <a:rPr spc="-210" dirty="0"/>
              <a:t> </a:t>
            </a:r>
            <a:r>
              <a:rPr dirty="0"/>
              <a:t>demands.</a:t>
            </a:r>
            <a:r>
              <a:rPr spc="-210" dirty="0"/>
              <a:t> </a:t>
            </a:r>
            <a:r>
              <a:rPr spc="-20" dirty="0"/>
              <a:t>As</a:t>
            </a:r>
            <a:r>
              <a:rPr spc="-210" dirty="0"/>
              <a:t> </a:t>
            </a:r>
            <a:r>
              <a:rPr spc="-10" dirty="0"/>
              <a:t>technology </a:t>
            </a:r>
            <a:r>
              <a:rPr spc="-55" dirty="0"/>
              <a:t>advances,</a:t>
            </a:r>
            <a:r>
              <a:rPr spc="-185" dirty="0"/>
              <a:t> </a:t>
            </a:r>
            <a:r>
              <a:rPr spc="-45" dirty="0"/>
              <a:t>users</a:t>
            </a:r>
            <a:r>
              <a:rPr spc="-185" dirty="0"/>
              <a:t> </a:t>
            </a:r>
            <a:r>
              <a:rPr dirty="0"/>
              <a:t>expect</a:t>
            </a:r>
            <a:r>
              <a:rPr spc="-185" dirty="0"/>
              <a:t> </a:t>
            </a:r>
            <a:r>
              <a:rPr spc="-114" dirty="0"/>
              <a:t>faster,</a:t>
            </a:r>
            <a:r>
              <a:rPr spc="-185" dirty="0"/>
              <a:t> </a:t>
            </a:r>
            <a:r>
              <a:rPr spc="-20" dirty="0"/>
              <a:t>more </a:t>
            </a:r>
            <a:r>
              <a:rPr dirty="0"/>
              <a:t>powerful</a:t>
            </a:r>
            <a:r>
              <a:rPr spc="-150" dirty="0"/>
              <a:t> </a:t>
            </a:r>
            <a:r>
              <a:rPr spc="-10" dirty="0"/>
              <a:t>devices</a:t>
            </a:r>
            <a:r>
              <a:rPr spc="-150" dirty="0"/>
              <a:t> </a:t>
            </a:r>
            <a:r>
              <a:rPr dirty="0"/>
              <a:t>that</a:t>
            </a:r>
            <a:r>
              <a:rPr spc="-150" dirty="0"/>
              <a:t> </a:t>
            </a:r>
            <a:r>
              <a:rPr spc="55" dirty="0"/>
              <a:t>can</a:t>
            </a:r>
            <a:r>
              <a:rPr spc="-145" dirty="0"/>
              <a:t> </a:t>
            </a:r>
            <a:r>
              <a:rPr spc="45" dirty="0"/>
              <a:t>handle </a:t>
            </a:r>
            <a:r>
              <a:rPr dirty="0"/>
              <a:t>multitasking</a:t>
            </a:r>
            <a:r>
              <a:rPr spc="-10" dirty="0"/>
              <a:t> </a:t>
            </a:r>
            <a:r>
              <a:rPr spc="65" dirty="0"/>
              <a:t>with</a:t>
            </a:r>
            <a:r>
              <a:rPr spc="-10" dirty="0"/>
              <a:t> ease.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The</a:t>
            </a:r>
            <a:r>
              <a:rPr sz="6000" spc="-360" dirty="0"/>
              <a:t> </a:t>
            </a:r>
            <a:r>
              <a:rPr sz="6000" spc="-95" dirty="0"/>
              <a:t>Role</a:t>
            </a:r>
            <a:r>
              <a:rPr sz="6000" spc="-360" dirty="0"/>
              <a:t> </a:t>
            </a:r>
            <a:r>
              <a:rPr sz="6000" spc="-100" dirty="0"/>
              <a:t>of</a:t>
            </a:r>
            <a:r>
              <a:rPr sz="6000" spc="-355" dirty="0"/>
              <a:t> </a:t>
            </a:r>
            <a:r>
              <a:rPr sz="6000" spc="70" dirty="0"/>
              <a:t>Hardware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09178" y="3959415"/>
            <a:ext cx="448309" cy="264160"/>
          </a:xfrm>
          <a:custGeom>
            <a:avLst/>
            <a:gdLst/>
            <a:ahLst/>
            <a:cxnLst/>
            <a:rect l="l" t="t" r="r" b="b"/>
            <a:pathLst>
              <a:path w="448309" h="264160">
                <a:moveTo>
                  <a:pt x="20066" y="193090"/>
                </a:moveTo>
                <a:lnTo>
                  <a:pt x="0" y="225983"/>
                </a:lnTo>
                <a:lnTo>
                  <a:pt x="9938" y="235113"/>
                </a:lnTo>
                <a:lnTo>
                  <a:pt x="20627" y="242939"/>
                </a:lnTo>
                <a:lnTo>
                  <a:pt x="56993" y="258650"/>
                </a:lnTo>
                <a:lnTo>
                  <a:pt x="96964" y="263740"/>
                </a:lnTo>
                <a:lnTo>
                  <a:pt x="112207" y="263074"/>
                </a:lnTo>
                <a:lnTo>
                  <a:pt x="150114" y="253072"/>
                </a:lnTo>
                <a:lnTo>
                  <a:pt x="180672" y="226072"/>
                </a:lnTo>
                <a:lnTo>
                  <a:pt x="96621" y="226072"/>
                </a:lnTo>
                <a:lnTo>
                  <a:pt x="85810" y="225608"/>
                </a:lnTo>
                <a:lnTo>
                  <a:pt x="46615" y="214218"/>
                </a:lnTo>
                <a:lnTo>
                  <a:pt x="28717" y="201446"/>
                </a:lnTo>
                <a:lnTo>
                  <a:pt x="20066" y="193090"/>
                </a:lnTo>
                <a:close/>
              </a:path>
              <a:path w="448309" h="264160">
                <a:moveTo>
                  <a:pt x="84074" y="102527"/>
                </a:moveTo>
                <a:lnTo>
                  <a:pt x="20332" y="102527"/>
                </a:lnTo>
                <a:lnTo>
                  <a:pt x="21894" y="104051"/>
                </a:lnTo>
                <a:lnTo>
                  <a:pt x="18275" y="139433"/>
                </a:lnTo>
                <a:lnTo>
                  <a:pt x="78422" y="139433"/>
                </a:lnTo>
                <a:lnTo>
                  <a:pt x="92512" y="139790"/>
                </a:lnTo>
                <a:lnTo>
                  <a:pt x="131847" y="148261"/>
                </a:lnTo>
                <a:lnTo>
                  <a:pt x="153098" y="174294"/>
                </a:lnTo>
                <a:lnTo>
                  <a:pt x="153098" y="183349"/>
                </a:lnTo>
                <a:lnTo>
                  <a:pt x="131213" y="219434"/>
                </a:lnTo>
                <a:lnTo>
                  <a:pt x="96621" y="226072"/>
                </a:lnTo>
                <a:lnTo>
                  <a:pt x="180672" y="226072"/>
                </a:lnTo>
                <a:lnTo>
                  <a:pt x="193167" y="182245"/>
                </a:lnTo>
                <a:lnTo>
                  <a:pt x="192467" y="170719"/>
                </a:lnTo>
                <a:lnTo>
                  <a:pt x="175608" y="131800"/>
                </a:lnTo>
                <a:lnTo>
                  <a:pt x="133740" y="108056"/>
                </a:lnTo>
                <a:lnTo>
                  <a:pt x="102433" y="103141"/>
                </a:lnTo>
                <a:lnTo>
                  <a:pt x="84074" y="102527"/>
                </a:lnTo>
                <a:close/>
              </a:path>
              <a:path w="448309" h="264160">
                <a:moveTo>
                  <a:pt x="180187" y="2133"/>
                </a:moveTo>
                <a:lnTo>
                  <a:pt x="32296" y="2133"/>
                </a:lnTo>
                <a:lnTo>
                  <a:pt x="22047" y="102527"/>
                </a:lnTo>
                <a:lnTo>
                  <a:pt x="60579" y="102527"/>
                </a:lnTo>
                <a:lnTo>
                  <a:pt x="67297" y="39052"/>
                </a:lnTo>
                <a:lnTo>
                  <a:pt x="180187" y="39052"/>
                </a:lnTo>
                <a:lnTo>
                  <a:pt x="180187" y="2133"/>
                </a:lnTo>
                <a:close/>
              </a:path>
              <a:path w="448309" h="264160">
                <a:moveTo>
                  <a:pt x="71335" y="863"/>
                </a:moveTo>
                <a:lnTo>
                  <a:pt x="69977" y="2133"/>
                </a:lnTo>
                <a:lnTo>
                  <a:pt x="71196" y="2133"/>
                </a:lnTo>
                <a:lnTo>
                  <a:pt x="71335" y="863"/>
                </a:lnTo>
                <a:close/>
              </a:path>
              <a:path w="448309" h="264160">
                <a:moveTo>
                  <a:pt x="347205" y="0"/>
                </a:moveTo>
                <a:lnTo>
                  <a:pt x="305623" y="5529"/>
                </a:lnTo>
                <a:lnTo>
                  <a:pt x="269527" y="21594"/>
                </a:lnTo>
                <a:lnTo>
                  <a:pt x="240633" y="46742"/>
                </a:lnTo>
                <a:lnTo>
                  <a:pt x="220599" y="79375"/>
                </a:lnTo>
                <a:lnTo>
                  <a:pt x="211062" y="117917"/>
                </a:lnTo>
                <a:lnTo>
                  <a:pt x="210426" y="131838"/>
                </a:lnTo>
                <a:lnTo>
                  <a:pt x="211062" y="145788"/>
                </a:lnTo>
                <a:lnTo>
                  <a:pt x="220599" y="184378"/>
                </a:lnTo>
                <a:lnTo>
                  <a:pt x="240453" y="217009"/>
                </a:lnTo>
                <a:lnTo>
                  <a:pt x="269203" y="242111"/>
                </a:lnTo>
                <a:lnTo>
                  <a:pt x="305273" y="258217"/>
                </a:lnTo>
                <a:lnTo>
                  <a:pt x="346786" y="263740"/>
                </a:lnTo>
                <a:lnTo>
                  <a:pt x="360023" y="263223"/>
                </a:lnTo>
                <a:lnTo>
                  <a:pt x="398208" y="255460"/>
                </a:lnTo>
                <a:lnTo>
                  <a:pt x="438734" y="232841"/>
                </a:lnTo>
                <a:lnTo>
                  <a:pt x="444004" y="232841"/>
                </a:lnTo>
                <a:lnTo>
                  <a:pt x="444004" y="228536"/>
                </a:lnTo>
                <a:lnTo>
                  <a:pt x="446570" y="226326"/>
                </a:lnTo>
                <a:lnTo>
                  <a:pt x="446379" y="226072"/>
                </a:lnTo>
                <a:lnTo>
                  <a:pt x="347891" y="226072"/>
                </a:lnTo>
                <a:lnTo>
                  <a:pt x="337587" y="225634"/>
                </a:lnTo>
                <a:lnTo>
                  <a:pt x="300508" y="215199"/>
                </a:lnTo>
                <a:lnTo>
                  <a:pt x="266541" y="185420"/>
                </a:lnTo>
                <a:lnTo>
                  <a:pt x="250947" y="141770"/>
                </a:lnTo>
                <a:lnTo>
                  <a:pt x="250494" y="131838"/>
                </a:lnTo>
                <a:lnTo>
                  <a:pt x="250947" y="121766"/>
                </a:lnTo>
                <a:lnTo>
                  <a:pt x="266493" y="78306"/>
                </a:lnTo>
                <a:lnTo>
                  <a:pt x="300508" y="48553"/>
                </a:lnTo>
                <a:lnTo>
                  <a:pt x="337780" y="38119"/>
                </a:lnTo>
                <a:lnTo>
                  <a:pt x="348234" y="37680"/>
                </a:lnTo>
                <a:lnTo>
                  <a:pt x="442927" y="37680"/>
                </a:lnTo>
                <a:lnTo>
                  <a:pt x="436840" y="31651"/>
                </a:lnTo>
                <a:lnTo>
                  <a:pt x="401116" y="9321"/>
                </a:lnTo>
                <a:lnTo>
                  <a:pt x="361533" y="583"/>
                </a:lnTo>
                <a:lnTo>
                  <a:pt x="347205" y="0"/>
                </a:lnTo>
                <a:close/>
              </a:path>
              <a:path w="448309" h="264160">
                <a:moveTo>
                  <a:pt x="444004" y="232841"/>
                </a:moveTo>
                <a:lnTo>
                  <a:pt x="438734" y="232841"/>
                </a:lnTo>
                <a:lnTo>
                  <a:pt x="444004" y="233502"/>
                </a:lnTo>
                <a:lnTo>
                  <a:pt x="444004" y="232841"/>
                </a:lnTo>
                <a:close/>
              </a:path>
              <a:path w="448309" h="264160">
                <a:moveTo>
                  <a:pt x="444004" y="124574"/>
                </a:moveTo>
                <a:lnTo>
                  <a:pt x="404622" y="124574"/>
                </a:lnTo>
                <a:lnTo>
                  <a:pt x="404622" y="209994"/>
                </a:lnTo>
                <a:lnTo>
                  <a:pt x="397814" y="214731"/>
                </a:lnTo>
                <a:lnTo>
                  <a:pt x="357615" y="225708"/>
                </a:lnTo>
                <a:lnTo>
                  <a:pt x="347891" y="226072"/>
                </a:lnTo>
                <a:lnTo>
                  <a:pt x="446379" y="226072"/>
                </a:lnTo>
                <a:lnTo>
                  <a:pt x="444004" y="222910"/>
                </a:lnTo>
                <a:lnTo>
                  <a:pt x="444004" y="124574"/>
                </a:lnTo>
                <a:close/>
              </a:path>
              <a:path w="448309" h="264160">
                <a:moveTo>
                  <a:pt x="442927" y="37680"/>
                </a:moveTo>
                <a:lnTo>
                  <a:pt x="348234" y="37680"/>
                </a:lnTo>
                <a:lnTo>
                  <a:pt x="358092" y="38066"/>
                </a:lnTo>
                <a:lnTo>
                  <a:pt x="367587" y="39220"/>
                </a:lnTo>
                <a:lnTo>
                  <a:pt x="403232" y="53293"/>
                </a:lnTo>
                <a:lnTo>
                  <a:pt x="422135" y="69380"/>
                </a:lnTo>
                <a:lnTo>
                  <a:pt x="448106" y="42811"/>
                </a:lnTo>
                <a:lnTo>
                  <a:pt x="442927" y="3768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7589" y="4365955"/>
            <a:ext cx="3119704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1429" y="4792789"/>
            <a:ext cx="2809481" cy="2776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1429" y="3946855"/>
            <a:ext cx="1131392" cy="27588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4492" y="4365955"/>
            <a:ext cx="1892439" cy="3438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12747" y="3429749"/>
            <a:ext cx="7371080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37615" marR="5080" indent="-1225550">
              <a:lnSpc>
                <a:spcPct val="102299"/>
              </a:lnSpc>
              <a:spcBef>
                <a:spcPts val="30"/>
              </a:spcBef>
            </a:pP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Looking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ahead,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anticipate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exciting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Android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technology,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09178" y="3959415"/>
            <a:ext cx="448309" cy="264160"/>
          </a:xfrm>
          <a:custGeom>
            <a:avLst/>
            <a:gdLst/>
            <a:ahLst/>
            <a:cxnLst/>
            <a:rect l="l" t="t" r="r" b="b"/>
            <a:pathLst>
              <a:path w="448309" h="264160">
                <a:moveTo>
                  <a:pt x="20066" y="193090"/>
                </a:moveTo>
                <a:lnTo>
                  <a:pt x="0" y="225983"/>
                </a:lnTo>
                <a:lnTo>
                  <a:pt x="9938" y="235113"/>
                </a:lnTo>
                <a:lnTo>
                  <a:pt x="20627" y="242939"/>
                </a:lnTo>
                <a:lnTo>
                  <a:pt x="56993" y="258650"/>
                </a:lnTo>
                <a:lnTo>
                  <a:pt x="96964" y="263740"/>
                </a:lnTo>
                <a:lnTo>
                  <a:pt x="112207" y="263074"/>
                </a:lnTo>
                <a:lnTo>
                  <a:pt x="150114" y="253072"/>
                </a:lnTo>
                <a:lnTo>
                  <a:pt x="180672" y="226072"/>
                </a:lnTo>
                <a:lnTo>
                  <a:pt x="96621" y="226072"/>
                </a:lnTo>
                <a:lnTo>
                  <a:pt x="85810" y="225608"/>
                </a:lnTo>
                <a:lnTo>
                  <a:pt x="46615" y="214218"/>
                </a:lnTo>
                <a:lnTo>
                  <a:pt x="28717" y="201446"/>
                </a:lnTo>
                <a:lnTo>
                  <a:pt x="20066" y="193090"/>
                </a:lnTo>
                <a:close/>
              </a:path>
              <a:path w="448309" h="264160">
                <a:moveTo>
                  <a:pt x="84074" y="102527"/>
                </a:moveTo>
                <a:lnTo>
                  <a:pt x="20332" y="102527"/>
                </a:lnTo>
                <a:lnTo>
                  <a:pt x="21894" y="104051"/>
                </a:lnTo>
                <a:lnTo>
                  <a:pt x="18275" y="139433"/>
                </a:lnTo>
                <a:lnTo>
                  <a:pt x="78422" y="139433"/>
                </a:lnTo>
                <a:lnTo>
                  <a:pt x="92512" y="139790"/>
                </a:lnTo>
                <a:lnTo>
                  <a:pt x="131847" y="148261"/>
                </a:lnTo>
                <a:lnTo>
                  <a:pt x="153098" y="174294"/>
                </a:lnTo>
                <a:lnTo>
                  <a:pt x="153098" y="183349"/>
                </a:lnTo>
                <a:lnTo>
                  <a:pt x="131213" y="219434"/>
                </a:lnTo>
                <a:lnTo>
                  <a:pt x="96621" y="226072"/>
                </a:lnTo>
                <a:lnTo>
                  <a:pt x="180672" y="226072"/>
                </a:lnTo>
                <a:lnTo>
                  <a:pt x="193167" y="182245"/>
                </a:lnTo>
                <a:lnTo>
                  <a:pt x="192467" y="170719"/>
                </a:lnTo>
                <a:lnTo>
                  <a:pt x="175608" y="131800"/>
                </a:lnTo>
                <a:lnTo>
                  <a:pt x="133740" y="108056"/>
                </a:lnTo>
                <a:lnTo>
                  <a:pt x="102433" y="103141"/>
                </a:lnTo>
                <a:lnTo>
                  <a:pt x="84074" y="102527"/>
                </a:lnTo>
                <a:close/>
              </a:path>
              <a:path w="448309" h="264160">
                <a:moveTo>
                  <a:pt x="180187" y="2133"/>
                </a:moveTo>
                <a:lnTo>
                  <a:pt x="32296" y="2133"/>
                </a:lnTo>
                <a:lnTo>
                  <a:pt x="22047" y="102527"/>
                </a:lnTo>
                <a:lnTo>
                  <a:pt x="60579" y="102527"/>
                </a:lnTo>
                <a:lnTo>
                  <a:pt x="67297" y="39052"/>
                </a:lnTo>
                <a:lnTo>
                  <a:pt x="180187" y="39052"/>
                </a:lnTo>
                <a:lnTo>
                  <a:pt x="180187" y="2133"/>
                </a:lnTo>
                <a:close/>
              </a:path>
              <a:path w="448309" h="264160">
                <a:moveTo>
                  <a:pt x="71335" y="863"/>
                </a:moveTo>
                <a:lnTo>
                  <a:pt x="69977" y="2133"/>
                </a:lnTo>
                <a:lnTo>
                  <a:pt x="71196" y="2133"/>
                </a:lnTo>
                <a:lnTo>
                  <a:pt x="71335" y="863"/>
                </a:lnTo>
                <a:close/>
              </a:path>
              <a:path w="448309" h="264160">
                <a:moveTo>
                  <a:pt x="347205" y="0"/>
                </a:moveTo>
                <a:lnTo>
                  <a:pt x="305623" y="5529"/>
                </a:lnTo>
                <a:lnTo>
                  <a:pt x="269527" y="21594"/>
                </a:lnTo>
                <a:lnTo>
                  <a:pt x="240633" y="46742"/>
                </a:lnTo>
                <a:lnTo>
                  <a:pt x="220599" y="79375"/>
                </a:lnTo>
                <a:lnTo>
                  <a:pt x="211062" y="117917"/>
                </a:lnTo>
                <a:lnTo>
                  <a:pt x="210426" y="131838"/>
                </a:lnTo>
                <a:lnTo>
                  <a:pt x="211062" y="145788"/>
                </a:lnTo>
                <a:lnTo>
                  <a:pt x="220599" y="184378"/>
                </a:lnTo>
                <a:lnTo>
                  <a:pt x="240453" y="217009"/>
                </a:lnTo>
                <a:lnTo>
                  <a:pt x="269203" y="242111"/>
                </a:lnTo>
                <a:lnTo>
                  <a:pt x="305273" y="258217"/>
                </a:lnTo>
                <a:lnTo>
                  <a:pt x="346786" y="263740"/>
                </a:lnTo>
                <a:lnTo>
                  <a:pt x="360023" y="263223"/>
                </a:lnTo>
                <a:lnTo>
                  <a:pt x="398208" y="255460"/>
                </a:lnTo>
                <a:lnTo>
                  <a:pt x="438734" y="232841"/>
                </a:lnTo>
                <a:lnTo>
                  <a:pt x="444004" y="232841"/>
                </a:lnTo>
                <a:lnTo>
                  <a:pt x="444004" y="228536"/>
                </a:lnTo>
                <a:lnTo>
                  <a:pt x="446570" y="226326"/>
                </a:lnTo>
                <a:lnTo>
                  <a:pt x="446379" y="226072"/>
                </a:lnTo>
                <a:lnTo>
                  <a:pt x="347891" y="226072"/>
                </a:lnTo>
                <a:lnTo>
                  <a:pt x="337587" y="225634"/>
                </a:lnTo>
                <a:lnTo>
                  <a:pt x="300508" y="215199"/>
                </a:lnTo>
                <a:lnTo>
                  <a:pt x="266541" y="185420"/>
                </a:lnTo>
                <a:lnTo>
                  <a:pt x="250947" y="141770"/>
                </a:lnTo>
                <a:lnTo>
                  <a:pt x="250494" y="131838"/>
                </a:lnTo>
                <a:lnTo>
                  <a:pt x="250947" y="121766"/>
                </a:lnTo>
                <a:lnTo>
                  <a:pt x="266493" y="78306"/>
                </a:lnTo>
                <a:lnTo>
                  <a:pt x="300508" y="48553"/>
                </a:lnTo>
                <a:lnTo>
                  <a:pt x="337780" y="38119"/>
                </a:lnTo>
                <a:lnTo>
                  <a:pt x="348234" y="37680"/>
                </a:lnTo>
                <a:lnTo>
                  <a:pt x="442927" y="37680"/>
                </a:lnTo>
                <a:lnTo>
                  <a:pt x="436840" y="31651"/>
                </a:lnTo>
                <a:lnTo>
                  <a:pt x="401116" y="9321"/>
                </a:lnTo>
                <a:lnTo>
                  <a:pt x="361533" y="583"/>
                </a:lnTo>
                <a:lnTo>
                  <a:pt x="347205" y="0"/>
                </a:lnTo>
                <a:close/>
              </a:path>
              <a:path w="448309" h="264160">
                <a:moveTo>
                  <a:pt x="444004" y="232841"/>
                </a:moveTo>
                <a:lnTo>
                  <a:pt x="438734" y="232841"/>
                </a:lnTo>
                <a:lnTo>
                  <a:pt x="444004" y="233502"/>
                </a:lnTo>
                <a:lnTo>
                  <a:pt x="444004" y="232841"/>
                </a:lnTo>
                <a:close/>
              </a:path>
              <a:path w="448309" h="264160">
                <a:moveTo>
                  <a:pt x="444004" y="124574"/>
                </a:moveTo>
                <a:lnTo>
                  <a:pt x="404622" y="124574"/>
                </a:lnTo>
                <a:lnTo>
                  <a:pt x="404622" y="209994"/>
                </a:lnTo>
                <a:lnTo>
                  <a:pt x="397814" y="214731"/>
                </a:lnTo>
                <a:lnTo>
                  <a:pt x="357615" y="225708"/>
                </a:lnTo>
                <a:lnTo>
                  <a:pt x="347891" y="226072"/>
                </a:lnTo>
                <a:lnTo>
                  <a:pt x="446379" y="226072"/>
                </a:lnTo>
                <a:lnTo>
                  <a:pt x="444004" y="222910"/>
                </a:lnTo>
                <a:lnTo>
                  <a:pt x="444004" y="124574"/>
                </a:lnTo>
                <a:close/>
              </a:path>
              <a:path w="448309" h="264160">
                <a:moveTo>
                  <a:pt x="442927" y="37680"/>
                </a:moveTo>
                <a:lnTo>
                  <a:pt x="348234" y="37680"/>
                </a:lnTo>
                <a:lnTo>
                  <a:pt x="358092" y="38066"/>
                </a:lnTo>
                <a:lnTo>
                  <a:pt x="367587" y="39220"/>
                </a:lnTo>
                <a:lnTo>
                  <a:pt x="403232" y="53293"/>
                </a:lnTo>
                <a:lnTo>
                  <a:pt x="422135" y="69380"/>
                </a:lnTo>
                <a:lnTo>
                  <a:pt x="448106" y="42811"/>
                </a:lnTo>
                <a:lnTo>
                  <a:pt x="442927" y="3768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2278" y="4277474"/>
            <a:ext cx="996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4553" y="4277474"/>
            <a:ext cx="3921760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8715">
              <a:lnSpc>
                <a:spcPct val="100000"/>
              </a:lnSpc>
              <a:spcBef>
                <a:spcPts val="10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advancements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2747" y="5134724"/>
            <a:ext cx="7149465" cy="12934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promise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revolutionize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interact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smartphones,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them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even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integral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daily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lives.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54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sz="3800" spc="110" dirty="0"/>
              <a:t>Future</a:t>
            </a:r>
            <a:r>
              <a:rPr sz="3800" spc="-225" dirty="0"/>
              <a:t> </a:t>
            </a:r>
            <a:r>
              <a:rPr sz="3800" spc="70" dirty="0"/>
              <a:t>Trends</a:t>
            </a:r>
            <a:r>
              <a:rPr sz="3800" spc="-220" dirty="0"/>
              <a:t> </a:t>
            </a:r>
            <a:r>
              <a:rPr sz="3800" spc="114" dirty="0"/>
              <a:t>in</a:t>
            </a:r>
            <a:r>
              <a:rPr sz="3800" spc="-220" dirty="0"/>
              <a:t> </a:t>
            </a:r>
            <a:r>
              <a:rPr sz="3800" spc="50" dirty="0"/>
              <a:t>Android</a:t>
            </a:r>
            <a:r>
              <a:rPr sz="3800" spc="-220" dirty="0"/>
              <a:t> </a:t>
            </a:r>
            <a:r>
              <a:rPr sz="3800" spc="-10" dirty="0"/>
              <a:t>Technology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271</Words>
  <Application>Microsoft Office PowerPoint</Application>
  <PresentationFormat>Custom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</vt:lpstr>
      <vt:lpstr>Tahoma</vt:lpstr>
      <vt:lpstr>Times New Roman</vt:lpstr>
      <vt:lpstr>Verdana</vt:lpstr>
      <vt:lpstr>Office Theme</vt:lpstr>
      <vt:lpstr>Exploring the Value of Android Smartphones: Love, Challenges, and Future Enhancements</vt:lpstr>
      <vt:lpstr>PowerPoint Presentation</vt:lpstr>
      <vt:lpstr>The Love for Android Smartphones</vt:lpstr>
      <vt:lpstr>Diverse Ecosystem of Apps</vt:lpstr>
      <vt:lpstr>Challenges Faced by Users</vt:lpstr>
      <vt:lpstr>Importance of Security Features</vt:lpstr>
      <vt:lpstr>PowerPoint Presentation</vt:lpstr>
      <vt:lpstr>The Role of Hardware</vt:lpstr>
      <vt:lpstr>Future Trends in Android Technology</vt:lpstr>
      <vt:lpstr>Impact of Android on Society</vt:lpstr>
      <vt:lpstr>Community and Developer Engagement</vt:lpstr>
      <vt:lpstr>Conclusion: The Future of Android</vt:lpstr>
      <vt:lpstr>Thanks…!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Value of Android Smartphones: Love, Challenges, and Future Enhancements</dc:title>
  <cp:lastModifiedBy>HP</cp:lastModifiedBy>
  <cp:revision>3</cp:revision>
  <dcterms:created xsi:type="dcterms:W3CDTF">2024-08-21T09:26:54Z</dcterms:created>
  <dcterms:modified xsi:type="dcterms:W3CDTF">2024-08-21T09:34:03Z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2024-08-21T00:00:00Z</vt:filetime>
  </property>
  <property fmtid="{D5CDD505-2E9C-101B-9397-08002B2CF9AE}" pid="5" name="Producer">
    <vt:lpwstr>GPL Ghostscript 10.02.0</vt:lpwstr>
  </property>
</Properties>
</file>