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39680" cy="533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3560" cy="53323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2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 hidden="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 hidden="1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 hidden="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 hidden="1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 hidden="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 hidden="1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 hidden="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 hidden="1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366840"/>
            <a:ext cx="12191040" cy="83160"/>
          </a:xfrm>
          <a:prstGeom prst="rect">
            <a:avLst/>
          </a:prstGeom>
          <a:solidFill>
            <a:srgbClr val="43808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0" y="0"/>
            <a:ext cx="12191040" cy="30996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0" y="308160"/>
            <a:ext cx="12191040" cy="9108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 flipV="1">
            <a:off x="7213680" y="359640"/>
            <a:ext cx="4977360" cy="8928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 flipV="1">
            <a:off x="7213680" y="437400"/>
            <a:ext cx="4977360" cy="180000"/>
          </a:xfrm>
          <a:prstGeom prst="rect">
            <a:avLst/>
          </a:prstGeom>
          <a:solidFill>
            <a:srgbClr val="43808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6"/>
          <p:cNvSpPr/>
          <p:nvPr/>
        </p:nvSpPr>
        <p:spPr>
          <a:xfrm>
            <a:off x="7209360" y="496800"/>
            <a:ext cx="4084200" cy="273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7"/>
          <p:cNvSpPr/>
          <p:nvPr/>
        </p:nvSpPr>
        <p:spPr>
          <a:xfrm>
            <a:off x="9831960" y="588960"/>
            <a:ext cx="2132640" cy="35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8"/>
          <p:cNvSpPr/>
          <p:nvPr/>
        </p:nvSpPr>
        <p:spPr>
          <a:xfrm>
            <a:off x="12113640" y="-1440"/>
            <a:ext cx="75240" cy="61956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9"/>
          <p:cNvSpPr/>
          <p:nvPr/>
        </p:nvSpPr>
        <p:spPr>
          <a:xfrm>
            <a:off x="12058560" y="-1440"/>
            <a:ext cx="37080" cy="61956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0"/>
          <p:cNvSpPr/>
          <p:nvPr/>
        </p:nvSpPr>
        <p:spPr>
          <a:xfrm>
            <a:off x="12033360" y="-1440"/>
            <a:ext cx="11520" cy="6195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1"/>
          <p:cNvSpPr/>
          <p:nvPr/>
        </p:nvSpPr>
        <p:spPr>
          <a:xfrm>
            <a:off x="11967480" y="-1440"/>
            <a:ext cx="34920" cy="6195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2"/>
          <p:cNvSpPr/>
          <p:nvPr/>
        </p:nvSpPr>
        <p:spPr>
          <a:xfrm>
            <a:off x="11887200" y="0"/>
            <a:ext cx="7308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3"/>
          <p:cNvSpPr/>
          <p:nvPr/>
        </p:nvSpPr>
        <p:spPr>
          <a:xfrm>
            <a:off x="11832120" y="0"/>
            <a:ext cx="936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4"/>
          <p:cNvSpPr/>
          <p:nvPr/>
        </p:nvSpPr>
        <p:spPr>
          <a:xfrm>
            <a:off x="7010280" y="612720"/>
            <a:ext cx="1766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97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2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seg-social.es/wps/portal/wss/internet/Trabajadores/CotizacionRecaudacionTrabajadores/36537" TargetMode="External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seg-social.es/wps/wcm/connect/wss/c02a30b4-b770-4b70-bca6-603d39c8e9bd/Tarifa+primas+RDley+28_2018.pdf?MOD=AJPERES&amp;CVID=" TargetMode="External"/><Relationship Id="rId2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www.prevencion10.es/" TargetMode="External"/><Relationship Id="rId2" Type="http://schemas.openxmlformats.org/officeDocument/2006/relationships/slideLayout" Target="../slideLayouts/slideLayout9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://www.promonegocios.net/organigramas/images/organigrama-general1.gif" TargetMode="External"/><Relationship Id="rId2" Type="http://schemas.openxmlformats.org/officeDocument/2006/relationships/hyperlink" Target="http://3.bp.blogspot.com/-O4YlB4Bplss/UMGI7J_22XI/AAAAAAAAAD4/dD4yx0JR0CA/s400/horizontal2.png" TargetMode="External"/><Relationship Id="rId3" Type="http://schemas.openxmlformats.org/officeDocument/2006/relationships/hyperlink" Target="http://image.slidesharecdn.com/organigramamixto-110621190121-phpapp01/95/organigrama-mixto-1-728.jpg?cb=1308700944" TargetMode="External"/><Relationship Id="rId4" Type="http://schemas.openxmlformats.org/officeDocument/2006/relationships/hyperlink" Target="http://idata.over-blog.com/2/66/29/66/organigrama_esp.jpg" TargetMode="External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comunidad.madrid/servicios/empleo/convenios-colectivos" TargetMode="External"/><Relationship Id="rId2" Type="http://schemas.openxmlformats.org/officeDocument/2006/relationships/hyperlink" Target="https://www.comunidad.madrid/servicios/empleo/convenios-colectivos" TargetMode="External"/><Relationship Id="rId3" Type="http://schemas.openxmlformats.org/officeDocument/2006/relationships/hyperlink" Target="http://www.mitramiss.gob.es/es/sec_trabajo/ccncc/index.htm" TargetMode="External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empleo.gob.es/es/informacion/contratos/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069920" y="1298520"/>
            <a:ext cx="7313400" cy="32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s-ES" sz="5900" spc="-100" strike="noStrike">
                <a:solidFill>
                  <a:srgbClr val="ffffff"/>
                </a:solidFill>
                <a:latin typeface="Corbel"/>
                <a:ea typeface="DejaVu Sans"/>
              </a:rPr>
              <a:t>8. Plan de RRHH</a:t>
            </a:r>
            <a:endParaRPr b="0" lang="es-ES" sz="59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100160" y="4670280"/>
            <a:ext cx="7313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s-ES" sz="2200" spc="-1" strike="noStrike">
                <a:solidFill>
                  <a:srgbClr val="eeede5"/>
                </a:solidFill>
                <a:latin typeface="Corbel"/>
                <a:ea typeface="DejaVu Sans"/>
              </a:rPr>
              <a:t>Proyecto Empresa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432000" y="1123920"/>
            <a:ext cx="29509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ES" sz="3600" spc="-60" strike="noStrike">
                <a:solidFill>
                  <a:srgbClr val="ffffff"/>
                </a:solidFill>
                <a:latin typeface="Corbel"/>
                <a:ea typeface="DejaVu Sans"/>
              </a:rPr>
              <a:t>COSTE SALARIAL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36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3600000" y="864000"/>
            <a:ext cx="758268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65040" indent="-248400" algn="just">
              <a:lnSpc>
                <a:spcPct val="100000"/>
              </a:lnSpc>
              <a:spcBef>
                <a:spcPts val="298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El empresario está obligado a pagar el salario al trabajador pero, éste es sólo una parte del coste laboral, ya que debe pagar también la cuota empresarial de la Seguridad Social y las primas por IT+IMS.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432000" y="1123920"/>
            <a:ext cx="29509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3600" spc="-60" strike="noStrike">
                <a:solidFill>
                  <a:srgbClr val="ffffff"/>
                </a:solidFill>
                <a:latin typeface="Corbel"/>
                <a:ea typeface="DejaVu Sans"/>
              </a:rPr>
              <a:t>COSTE POR TRABAJADOR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36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3600000" y="864000"/>
            <a:ext cx="758268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65040" indent="-248400" algn="just">
              <a:lnSpc>
                <a:spcPct val="100000"/>
              </a:lnSpc>
              <a:spcBef>
                <a:spcPts val="298"/>
              </a:spcBef>
            </a:pPr>
            <a:r>
              <a:rPr b="1" lang="es-E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SALARIO</a:t>
            </a:r>
            <a:r>
              <a:rPr b="0" lang="es-E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: La cuantía se regula en el Convenio Colectivo del sector y no debe ser nunca inferior al SMI para cada año (2020 – 950,00 €/mes dividido en 14 pagas(prorrateadas es 1108,33);  31,66 €/día)</a:t>
            </a:r>
            <a:endParaRPr b="0" lang="es-ES" sz="2600" spc="-1" strike="noStrike">
              <a:latin typeface="Arial"/>
            </a:endParaRPr>
          </a:p>
          <a:p>
            <a:pPr marL="365040" indent="-248400" algn="ctr">
              <a:lnSpc>
                <a:spcPct val="100000"/>
              </a:lnSpc>
              <a:spcBef>
                <a:spcPts val="298"/>
              </a:spcBef>
            </a:pPr>
            <a:r>
              <a:rPr b="1" lang="es-ES" sz="3600" spc="-1" strike="noStrike">
                <a:solidFill>
                  <a:srgbClr val="000000"/>
                </a:solidFill>
                <a:latin typeface="Georgia"/>
                <a:ea typeface="DejaVu Sans"/>
              </a:rPr>
              <a:t>+</a:t>
            </a:r>
            <a:endParaRPr b="0" lang="es-ES" sz="3600" spc="-1" strike="noStrike">
              <a:latin typeface="Arial"/>
            </a:endParaRPr>
          </a:p>
          <a:p>
            <a:pPr marL="180000" indent="-248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COTIZACIONES A LA SEGURIDAD SOCIAL</a:t>
            </a:r>
            <a:r>
              <a:rPr b="0" lang="es-E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: La SS garantiza asistencia y protección social a todos los que realizan una actividad profesional y se encuentra en situación de necesidad por enfermedad, accidente, desempleo, etc. 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09480" y="692280"/>
            <a:ext cx="10972080" cy="10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Coste laboral por trabajador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1462320" y="3565440"/>
            <a:ext cx="9266040" cy="23770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COTIZACIONES A LA SEGURIDAD SOCIAL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La SS garantiza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asistencia y protección social a todos los que realizan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una actividad profesional y se encuentra en situación de necesidad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enfermedad, accidente, desempleo, etc.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1462680" y="2103480"/>
            <a:ext cx="9509040" cy="12783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4"/>
          <p:cNvSpPr/>
          <p:nvPr/>
        </p:nvSpPr>
        <p:spPr>
          <a:xfrm>
            <a:off x="1978920" y="2224080"/>
            <a:ext cx="847440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SALARIO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La cuantía se regula en el Convenio Colectivo del sector y no debe ser nunca inferior al SMI para cada año (2019 – 900,00 €/año;  30,00 €/día)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609480" y="531360"/>
            <a:ext cx="1097136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424456"/>
                </a:solidFill>
                <a:latin typeface="Trebuchet MS"/>
                <a:ea typeface="DejaVu Sans"/>
              </a:rPr>
              <a:t>PASO 1º Cálculo de las cuotas a la Seguridad Social</a:t>
            </a:r>
            <a:br/>
            <a:endParaRPr b="0" lang="es-ES" sz="3600" spc="-1" strike="noStrike">
              <a:latin typeface="Arial"/>
            </a:endParaRPr>
          </a:p>
        </p:txBody>
      </p:sp>
      <p:pic>
        <p:nvPicPr>
          <p:cNvPr id="436" name="Picture 2" descr=""/>
          <p:cNvPicPr/>
          <p:nvPr/>
        </p:nvPicPr>
        <p:blipFill>
          <a:blip r:embed="rId1"/>
          <a:stretch/>
        </p:blipFill>
        <p:spPr>
          <a:xfrm>
            <a:off x="1971720" y="1917000"/>
            <a:ext cx="8241120" cy="417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767520" y="1868760"/>
            <a:ext cx="1036800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Microsoft YaHei"/>
              </a:rPr>
              <a:t>Una vez calculadas las Bases de Cotización, hay que comprobar que no superan los </a:t>
            </a:r>
            <a:r>
              <a:rPr b="0" lang="es-ES" sz="2800" spc="-1" strike="noStrike" u="sng">
                <a:solidFill>
                  <a:srgbClr val="d25814"/>
                </a:solidFill>
                <a:uFillTx/>
                <a:latin typeface="Georgia"/>
                <a:ea typeface="Microsoft YaHei"/>
                <a:hlinkClick r:id="rId1"/>
              </a:rPr>
              <a:t>límites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Microsoft YaHei"/>
              </a:rPr>
              <a:t> máximos y mínimos, que se establecen cada año.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Microsoft YaHei"/>
              </a:rPr>
              <a:t>A continuación, se aplica sobre las bases, un porcentaje, por cada uno de los conceptos, por los que es necesario cotizar: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Picture 2" descr=""/>
          <p:cNvPicPr/>
          <p:nvPr/>
        </p:nvPicPr>
        <p:blipFill>
          <a:blip r:embed="rId1"/>
          <a:stretch/>
        </p:blipFill>
        <p:spPr>
          <a:xfrm>
            <a:off x="1343520" y="644400"/>
            <a:ext cx="9576000" cy="557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609480" y="1143000"/>
            <a:ext cx="10971720" cy="54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1" lang="es-ES" sz="1800" spc="-1" strike="noStrike">
                <a:solidFill>
                  <a:srgbClr val="ff0000"/>
                </a:solidFill>
                <a:latin typeface="Georgia"/>
                <a:ea typeface="Microsoft YaHei"/>
              </a:rPr>
              <a:t>EJERCICIO EJEMPLO</a:t>
            </a:r>
            <a:endParaRPr b="0" lang="es-ES" sz="1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1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Una empresa ha contratado a un trabajador, con categoría profesional de auxiliar administrativo, perteneciente al grupo 7 de cotización a la Seguridad Social, mediante un contrato indefinido ordinario. Según el Convenio Colectivo aplicable, le corresponden las siguientes retribuciones:</a:t>
            </a:r>
            <a:endParaRPr b="0" lang="es-ES" sz="1600" spc="-1" strike="noStrike">
              <a:latin typeface="Arial"/>
            </a:endParaRPr>
          </a:p>
          <a:p>
            <a:pPr marL="35892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"/>
            </a:pP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Salario base: 1.200 € /mes.</a:t>
            </a:r>
            <a:endParaRPr b="0" lang="es-ES" sz="1600" spc="-1" strike="noStrike">
              <a:latin typeface="Arial"/>
            </a:endParaRPr>
          </a:p>
          <a:p>
            <a:pPr marL="35892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"/>
            </a:pP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Antigüedad (complemento salarial): 30 € /mes.</a:t>
            </a:r>
            <a:endParaRPr b="0" lang="es-ES" sz="1600" spc="-1" strike="noStrike">
              <a:latin typeface="Arial"/>
            </a:endParaRPr>
          </a:p>
          <a:p>
            <a:pPr marL="35892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"/>
            </a:pP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Este mes le corresponden 120 € en concepto de Horas Extras v0luntarias.</a:t>
            </a:r>
            <a:endParaRPr b="0" lang="es-ES" sz="1600" spc="-1" strike="noStrike">
              <a:latin typeface="Arial"/>
            </a:endParaRPr>
          </a:p>
          <a:p>
            <a:pPr marL="35892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"/>
            </a:pP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Además, tiene derecho a recibir dos pagas extraordinarias al año, que</a:t>
            </a:r>
            <a:endParaRPr b="0" lang="es-ES" sz="16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      </a:t>
            </a: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comprenden el salario base más la antigüedad.</a:t>
            </a:r>
            <a:endParaRPr b="0" lang="es-ES" sz="16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16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La actividad del profesional contratado se encuentra dentro del epígrafe 69</a:t>
            </a:r>
            <a:endParaRPr b="0" lang="es-ES" sz="16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(Actividades jurídicas y de contabilidad) de la clasificación </a:t>
            </a:r>
            <a:r>
              <a:rPr b="0" lang="es-ES" sz="1600" spc="92" strike="noStrike" u="sng">
                <a:solidFill>
                  <a:srgbClr val="d25814"/>
                </a:solidFill>
                <a:uFillTx/>
                <a:latin typeface="Arial"/>
                <a:ea typeface="Microsoft YaHei"/>
                <a:hlinkClick r:id="rId1"/>
              </a:rPr>
              <a:t>CNAE</a:t>
            </a: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  <a:endParaRPr b="0" lang="es-ES" sz="16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0" lang="es-ES" sz="1600" spc="92" strike="noStrike">
                <a:solidFill>
                  <a:srgbClr val="000000"/>
                </a:solidFill>
                <a:latin typeface="Arial"/>
                <a:ea typeface="Microsoft YaHei"/>
              </a:rPr>
              <a:t>Los tipos de cotización por Accidente de Trabajo y Enfermedad Profesional, que le corresponden son de 0,9% por IT y 1,10% por IMS (total 2,10).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609480" y="785880"/>
            <a:ext cx="10971720" cy="107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Cálculo de la Base de Cotización por Contingencias Comunes (BCCC) de un trabajador de retribución mensual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609480" y="1857240"/>
            <a:ext cx="10971720" cy="47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1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1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Georgia"/>
                <a:ea typeface="Microsoft YaHei"/>
              </a:rPr>
              <a:t>1º Remuneración mensual (salario base y complementos salariales – horas extras):</a:t>
            </a:r>
            <a:endParaRPr b="0" lang="es-ES" sz="2400" spc="-1" strike="noStrike">
              <a:latin typeface="Arial"/>
            </a:endParaRPr>
          </a:p>
          <a:p>
            <a:pPr marL="365040" indent="-248040" algn="ctr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  <a:ea typeface="Microsoft YaHei"/>
              </a:rPr>
              <a:t>1.200 + 30 = 1.230 euros</a:t>
            </a:r>
            <a:endParaRPr b="0" lang="es-ES" sz="24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609480" y="2788920"/>
            <a:ext cx="1097136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609480" y="642960"/>
            <a:ext cx="10971720" cy="59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2º Prorrata mensual de Pagas Extras (sumando todas las pagas extras que el trabajador recibe al año y dividiéndolas entre los doce meses del año):</a:t>
            </a: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latin typeface="Arial"/>
            </a:endParaRPr>
          </a:p>
          <a:p>
            <a:pPr marL="365040" indent="-248040" algn="ctr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Prorrata Pagas Extra: </a:t>
            </a:r>
            <a:r>
              <a:rPr b="0" lang="es-ES" sz="2000" spc="-1" strike="noStrike" u="sng">
                <a:solidFill>
                  <a:srgbClr val="000000"/>
                </a:solidFill>
                <a:uFillTx/>
                <a:latin typeface="Georgia"/>
                <a:ea typeface="Microsoft YaHei"/>
              </a:rPr>
              <a:t>importe paga x nº de PPEE al año</a:t>
            </a: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12 meses del año</a:t>
            </a: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latin typeface="Arial"/>
            </a:endParaRPr>
          </a:p>
          <a:p>
            <a:pPr marL="365040" indent="-248040" algn="ctr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Prorrata PPEE: </a:t>
            </a:r>
            <a:r>
              <a:rPr b="0" lang="es-ES" sz="2000" spc="-1" strike="noStrike" u="sng">
                <a:solidFill>
                  <a:srgbClr val="000000"/>
                </a:solidFill>
                <a:uFillTx/>
                <a:latin typeface="Georgia"/>
                <a:ea typeface="Microsoft YaHei"/>
              </a:rPr>
              <a:t>1.230 x 2 pagas extras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 = 205 €</a:t>
            </a: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12 meses del año</a:t>
            </a: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3º Total BCCC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: Sumamos todos los conceptos:</a:t>
            </a:r>
            <a:endParaRPr b="0" lang="es-ES" sz="2000" spc="-1" strike="noStrike">
              <a:latin typeface="Arial"/>
            </a:endParaRPr>
          </a:p>
          <a:p>
            <a:pPr marL="365040" indent="-248040" algn="ctr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1.230 + 205 = 1.435 euros</a:t>
            </a: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4º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 Procedemos a </a:t>
            </a:r>
            <a:r>
              <a:rPr b="1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comprobar que la BCCC está dentro de los límites máximos y mínimos 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que se establecen anualmente, para el grupo profesional 7. En este caso se encuentra comprendido entre estos límites, pero si sobrepasara uno de ellos se escogería el límite que sobrepasa.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609480" y="1143000"/>
            <a:ext cx="109717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CÁLCULO DE LA BASE DE COTIZACIÓN POR CONTINGENCIAS PROFESIONALES (BCCP) 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609480" y="2249640"/>
            <a:ext cx="1097172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1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1º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 Se halla como la BCCC sumando la remuneración por horas extras de ese mes:</a:t>
            </a: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latin typeface="Arial"/>
            </a:endParaRPr>
          </a:p>
          <a:p>
            <a:pPr marL="365040" indent="-248040" algn="ctr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BCCC + HORAS EXTRAS = 1435 + 120 = 1555 EUROS</a:t>
            </a: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2º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 Procedemos a comprobar que la BCCP está dentro de los topes máximos y mínimos para un trabajador del GC 7.</a:t>
            </a: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Microsoft YaHei"/>
              </a:rPr>
              <a:t>En este caso se encuentra comprendido entre estos límites, pero si sobrepasara uno de ellos se escogería el límite que sobrepasa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3867840" y="1298520"/>
            <a:ext cx="7313400" cy="32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s-ES" sz="3600" spc="-100" strike="noStrike">
                <a:solidFill>
                  <a:srgbClr val="4d4635"/>
                </a:solidFill>
                <a:latin typeface="Corbel"/>
                <a:ea typeface="DejaVu Sans"/>
              </a:rPr>
              <a:t>8.1 CONVENIO COLECTIVO 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609480" y="785880"/>
            <a:ext cx="109717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Cálculo de las cuotas que se ingresan por este trabajador a la Seg. Social:</a:t>
            </a:r>
            <a:endParaRPr b="0" lang="es-ES" sz="2400" spc="-1" strike="noStrike">
              <a:latin typeface="Arial"/>
            </a:endParaRPr>
          </a:p>
        </p:txBody>
      </p:sp>
      <p:graphicFrame>
        <p:nvGraphicFramePr>
          <p:cNvPr id="447" name="Table 2"/>
          <p:cNvGraphicFramePr/>
          <p:nvPr/>
        </p:nvGraphicFramePr>
        <p:xfrm>
          <a:off x="609480" y="2000160"/>
          <a:ext cx="10974240" cy="4360320"/>
        </p:xfrm>
        <a:graphic>
          <a:graphicData uri="http://schemas.openxmlformats.org/drawingml/2006/table">
            <a:tbl>
              <a:tblPr/>
              <a:tblGrid>
                <a:gridCol w="5391000"/>
                <a:gridCol w="2097360"/>
                <a:gridCol w="1238040"/>
                <a:gridCol w="2248200"/>
              </a:tblGrid>
              <a:tr h="803160"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Georgia"/>
                          <a:ea typeface="Microsoft YaHei"/>
                        </a:rPr>
                        <a:t>Cotización de la empresa por trabajador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2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Georgia"/>
                          <a:ea typeface="Microsoft YaHei"/>
                        </a:rPr>
                        <a:t>Base Cot.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2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Georgia"/>
                          <a:ea typeface="Microsoft YaHei"/>
                        </a:rPr>
                        <a:t>%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2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Georgia"/>
                          <a:ea typeface="Microsoft YaHei"/>
                        </a:rPr>
                        <a:t>Cuota a ingresar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2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466560">
                <a:tc>
                  <a:txBody>
                    <a:bodyPr lIns="119880" rIns="119880"/>
                    <a:p>
                      <a:pPr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Por contingencias comunes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16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1435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16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23,6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16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338,66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16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</a:tr>
              <a:tr h="614160">
                <a:tc>
                  <a:txBody>
                    <a:bodyPr lIns="119880" rIns="119880"/>
                    <a:p>
                      <a:pPr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Por desempleo, contrato indefinido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1555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5,5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85,53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466560">
                <a:tc>
                  <a:txBody>
                    <a:bodyPr lIns="119880" rIns="119880"/>
                    <a:p>
                      <a:pPr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Por Formación Profesional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1555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0,60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9,33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</a:tr>
              <a:tr h="465120">
                <a:tc>
                  <a:txBody>
                    <a:bodyPr lIns="119880" rIns="119880"/>
                    <a:p>
                      <a:pPr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Por FOGASA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1555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0,20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3,11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614160">
                <a:tc>
                  <a:txBody>
                    <a:bodyPr lIns="119880" rIns="119880"/>
                    <a:p>
                      <a:pPr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Por la realización de Horas Extras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120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23,60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28,32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</a:tr>
              <a:tr h="465120">
                <a:tc>
                  <a:txBody>
                    <a:bodyPr lIns="119880" rIns="119880"/>
                    <a:p>
                      <a:pPr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Profesionales (IT – IMS)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1555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2,10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32,66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465840">
                <a:tc gridSpan="3">
                  <a:txBody>
                    <a:bodyPr lIns="119880" rIns="119880"/>
                    <a:p>
                      <a:pPr>
                        <a:lnSpc>
                          <a:spcPct val="84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TOTAL A INGRESAR A LA SEGURIDAD SOCIAL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119880" rIns="119880"/>
                    <a:p>
                      <a:pPr algn="ctr">
                        <a:lnSpc>
                          <a:spcPct val="84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Georgia"/>
                          <a:ea typeface="Microsoft YaHei"/>
                        </a:rPr>
                        <a:t>497,61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19880" marR="119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  <p:sp>
        <p:nvSpPr>
          <p:cNvPr id="448" name="CustomShape 3"/>
          <p:cNvSpPr/>
          <p:nvPr/>
        </p:nvSpPr>
        <p:spPr>
          <a:xfrm>
            <a:off x="609480" y="2681280"/>
            <a:ext cx="10971360" cy="4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609480" y="714240"/>
            <a:ext cx="10971720" cy="58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RESULTADO COSTE DEL TRABAJADOR/A:</a:t>
            </a:r>
            <a:endParaRPr b="0" lang="es-ES" sz="2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(SOLO TE VA A PEDIR HACER LA BCCC)</a:t>
            </a:r>
            <a:endParaRPr b="0" lang="es-ES" sz="2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El coste mensual del trabajador para la empresa es el siguiente:</a:t>
            </a:r>
            <a:endParaRPr b="0" lang="es-ES" sz="2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latin typeface="Arial"/>
            </a:endParaRPr>
          </a:p>
          <a:p>
            <a:pPr marL="35892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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Coste salarial:</a:t>
            </a:r>
            <a:endParaRPr b="0" lang="es-ES" sz="2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  <a:ea typeface="DejaVu Sans"/>
              </a:rPr>
              <a:t>1.200 (salario base) + 30 (antigüedad) + 120 (horas extras) = 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1.350 €</a:t>
            </a:r>
            <a:endParaRPr b="0" lang="es-ES" sz="2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latin typeface="Arial"/>
            </a:endParaRPr>
          </a:p>
          <a:p>
            <a:pPr marL="35892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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Cotizaciones Seguridad Social: 497,61</a:t>
            </a:r>
            <a:endParaRPr b="0" lang="es-ES" sz="28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latin typeface="Arial"/>
            </a:endParaRPr>
          </a:p>
          <a:p>
            <a:pPr marL="35892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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Total coste mensual: </a:t>
            </a:r>
            <a:r>
              <a:rPr b="1" lang="es-ES" sz="3200" spc="-1" strike="noStrike">
                <a:solidFill>
                  <a:srgbClr val="000000"/>
                </a:solidFill>
                <a:latin typeface="Georgia"/>
                <a:ea typeface="DejaVu Sans"/>
              </a:rPr>
              <a:t>1.847,61 €</a:t>
            </a:r>
            <a:endParaRPr b="0" lang="es-ES" sz="3200" spc="-1" strike="noStrike">
              <a:latin typeface="Arial"/>
            </a:endParaRPr>
          </a:p>
          <a:p>
            <a:pPr marL="365040" indent="-248040">
              <a:lnSpc>
                <a:spcPct val="100000"/>
              </a:lnSpc>
              <a:spcBef>
                <a:spcPts val="300"/>
              </a:spcBef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3867840" y="1298520"/>
            <a:ext cx="7313400" cy="32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50000"/>
              </a:lnSpc>
            </a:pPr>
            <a:r>
              <a:rPr b="0" lang="es-ES" sz="3600" spc="-100" strike="noStrike">
                <a:solidFill>
                  <a:srgbClr val="4d4635"/>
                </a:solidFill>
                <a:latin typeface="Corbel"/>
                <a:ea typeface="DejaVu Sans"/>
              </a:rPr>
              <a:t>8.4   PLANIFICACIÓN Y ORGANIZACIÓN DE LA PREVENCIÓN</a:t>
            </a:r>
            <a:br/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623520" y="2704680"/>
            <a:ext cx="1097136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ES" sz="2800" spc="-1" strike="noStrike" u="sng">
                <a:solidFill>
                  <a:srgbClr val="d25814"/>
                </a:solidFill>
                <a:uFillTx/>
                <a:latin typeface="Georgia"/>
                <a:ea typeface="DejaVu Sans"/>
                <a:hlinkClick r:id="rId1"/>
              </a:rPr>
              <a:t>WWW.prevencion10.es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867840" y="1298520"/>
            <a:ext cx="7313400" cy="32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50000"/>
              </a:lnSpc>
            </a:pPr>
            <a:r>
              <a:rPr b="0" lang="es-ES" sz="3600" spc="-100" strike="noStrike">
                <a:solidFill>
                  <a:srgbClr val="4d4635"/>
                </a:solidFill>
                <a:latin typeface="Corbel"/>
                <a:ea typeface="DejaVu Sans"/>
              </a:rPr>
              <a:t>8.5   ESTRUCTURA ORGANIZATIVA Y ORGANIGRAMA</a:t>
            </a:r>
            <a:br/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253080" y="1123920"/>
            <a:ext cx="327924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ES" sz="2800" spc="-60" strike="noStrike">
                <a:solidFill>
                  <a:srgbClr val="ffffff"/>
                </a:solidFill>
                <a:latin typeface="Corbel"/>
                <a:ea typeface="DejaVu Sans"/>
              </a:rPr>
              <a:t>DEPARTAMENTOS</a:t>
            </a:r>
            <a:br/>
            <a:endParaRPr b="0" lang="es-ES" sz="28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869280" y="864000"/>
            <a:ext cx="731340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080">
              <a:lnSpc>
                <a:spcPct val="150000"/>
              </a:lnSpc>
              <a:spcBef>
                <a:spcPts val="1199"/>
              </a:spcBef>
              <a:buClr>
                <a:srgbClr val="a9a57c"/>
              </a:buClr>
              <a:buFont typeface="Wingdings 2" charset="2"/>
              <a:buChar char="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  <a:ea typeface="DejaVu Sans"/>
              </a:rPr>
              <a:t>Las diferentes funciones necesarias para que una empresa consiga sus objetivos son varias. Es lo que conocemos como los Departamentos dentro de la empresa y son: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"/>
          <p:cNvSpPr/>
          <p:nvPr/>
        </p:nvSpPr>
        <p:spPr>
          <a:xfrm>
            <a:off x="3867840" y="1023480"/>
            <a:ext cx="3472920" cy="8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s-ES" sz="2800" spc="-1" strike="noStrike">
                <a:solidFill>
                  <a:srgbClr val="897d5d"/>
                </a:solidFill>
                <a:latin typeface="Corbel"/>
                <a:ea typeface="DejaVu Sans"/>
              </a:rPr>
              <a:t>Producción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3867840" y="1931040"/>
            <a:ext cx="347292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marL="182880" indent="-181080">
              <a:lnSpc>
                <a:spcPct val="15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Es la encargada de transformar la materia prima o semielaborados en productos y servicios terminados. </a:t>
            </a:r>
            <a:endParaRPr b="0" lang="es-ES" sz="2000" spc="-1" strike="noStrike">
              <a:latin typeface="Arial"/>
            </a:endParaRPr>
          </a:p>
          <a:p>
            <a:pPr marL="182880" indent="-181080">
              <a:lnSpc>
                <a:spcPct val="15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Entre sus funciones está también la reparación y mantenimiento de la maquinaria, el almacenamiento, y el control de calidad.</a:t>
            </a:r>
            <a:endParaRPr b="0" lang="es-ES" sz="20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1199"/>
              </a:spcBef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7818480" y="1023480"/>
            <a:ext cx="347292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ES" sz="2800" spc="-1" strike="noStrike">
                <a:solidFill>
                  <a:srgbClr val="897d5d"/>
                </a:solidFill>
                <a:latin typeface="Corbel"/>
                <a:ea typeface="DejaVu Sans"/>
              </a:rPr>
              <a:t>Recursos Humanos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59" name="CustomShape 5"/>
          <p:cNvSpPr/>
          <p:nvPr/>
        </p:nvSpPr>
        <p:spPr>
          <a:xfrm>
            <a:off x="7818480" y="2005200"/>
            <a:ext cx="347292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Entre sus funciones se encuentran:</a:t>
            </a:r>
            <a:endParaRPr b="0" lang="es-ES" sz="1800" spc="-1" strike="noStrike">
              <a:latin typeface="Arial"/>
            </a:endParaRPr>
          </a:p>
          <a:p>
            <a:pPr marL="182880" indent="-21492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438086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  </a:t>
            </a: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Reclutamiento y selección de personal.</a:t>
            </a:r>
            <a:endParaRPr b="0" lang="es-ES" sz="1800" spc="-1" strike="noStrike">
              <a:latin typeface="Arial"/>
            </a:endParaRPr>
          </a:p>
          <a:p>
            <a:pPr marL="182880" indent="-21492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438086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  </a:t>
            </a: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Motivación.</a:t>
            </a:r>
            <a:endParaRPr b="0" lang="es-ES" sz="1800" spc="-1" strike="noStrike">
              <a:latin typeface="Arial"/>
            </a:endParaRPr>
          </a:p>
          <a:p>
            <a:pPr marL="182880" indent="-21492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438086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  </a:t>
            </a: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Capacitación y evaluación del personal.</a:t>
            </a:r>
            <a:endParaRPr b="0" lang="es-ES" sz="1800" spc="-1" strike="noStrike">
              <a:latin typeface="Arial"/>
            </a:endParaRPr>
          </a:p>
          <a:p>
            <a:pPr marL="182880" indent="-21492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438086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  </a:t>
            </a: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Medio ambiente laboral.</a:t>
            </a:r>
            <a:endParaRPr b="0" lang="es-ES" sz="1800" spc="-1" strike="noStrike">
              <a:latin typeface="Arial"/>
            </a:endParaRPr>
          </a:p>
          <a:p>
            <a:pPr marL="182880" indent="-21492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438086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  </a:t>
            </a: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Gestión de salarios.</a:t>
            </a:r>
            <a:endParaRPr b="0" lang="es-ES" sz="1800" spc="-1" strike="noStrike">
              <a:latin typeface="Arial"/>
            </a:endParaRPr>
          </a:p>
          <a:p>
            <a:pPr marL="182880" indent="-21492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438086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  </a:t>
            </a: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Higiene y salud en el empresa.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"/>
          <p:cNvSpPr/>
          <p:nvPr/>
        </p:nvSpPr>
        <p:spPr>
          <a:xfrm>
            <a:off x="3867840" y="1023480"/>
            <a:ext cx="3472920" cy="8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ES" sz="2800" spc="-1" strike="noStrike">
                <a:solidFill>
                  <a:srgbClr val="897d5d"/>
                </a:solidFill>
                <a:latin typeface="Corbel"/>
                <a:ea typeface="DejaVu Sans"/>
              </a:rPr>
              <a:t>Económico-Financiera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867840" y="1931040"/>
            <a:ext cx="347292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182880" indent="-181080">
              <a:lnSpc>
                <a:spcPct val="150000"/>
              </a:lnSpc>
              <a:spcBef>
                <a:spcPts val="300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Se encarga del control y manejo de los recursos económicos y financieros de la empresa (€). También de la obtención de recursos y de velar para que éstos se obtengan a unos intereses (%) favorables.</a:t>
            </a:r>
            <a:endParaRPr b="0" lang="es-ES" sz="18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1199"/>
              </a:spcBef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8010000" y="1023480"/>
            <a:ext cx="328140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ES" sz="2800" spc="-1" strike="noStrike">
                <a:solidFill>
                  <a:srgbClr val="897d5d"/>
                </a:solidFill>
                <a:latin typeface="Corbel"/>
                <a:ea typeface="DejaVu Sans"/>
              </a:rPr>
              <a:t>Comercial-marketing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7818480" y="2005200"/>
            <a:ext cx="347292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marL="182880" indent="-181080">
              <a:lnSpc>
                <a:spcPct val="150000"/>
              </a:lnSpc>
              <a:spcBef>
                <a:spcPts val="300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Canaliza los bienes o servicios hasta el consumidor o usuario final. </a:t>
            </a:r>
            <a:endParaRPr b="0" lang="es-ES" sz="1800" spc="-1" strike="noStrike">
              <a:latin typeface="Arial"/>
            </a:endParaRPr>
          </a:p>
          <a:p>
            <a:pPr marL="182880" indent="-181080">
              <a:lnSpc>
                <a:spcPct val="150000"/>
              </a:lnSpc>
              <a:spcBef>
                <a:spcPts val="300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También investiga los mercados, la mejor distribución y estrategia de venta, al mismo tiempo que determina el precio, la publicidad y las vías de promoción.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2"/>
          <p:cNvSpPr/>
          <p:nvPr/>
        </p:nvSpPr>
        <p:spPr>
          <a:xfrm>
            <a:off x="3867840" y="1023480"/>
            <a:ext cx="3472920" cy="8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ES" sz="2800" spc="-1" strike="noStrike">
                <a:solidFill>
                  <a:srgbClr val="897d5d"/>
                </a:solidFill>
                <a:latin typeface="Corbel"/>
                <a:ea typeface="DejaVu Sans"/>
              </a:rPr>
              <a:t>Aprovisionamiento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3867840" y="1931040"/>
            <a:ext cx="347292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182880" indent="-181080">
              <a:lnSpc>
                <a:spcPct val="150000"/>
              </a:lnSpc>
              <a:spcBef>
                <a:spcPts val="300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Es el área encargada de obtener los materiales y servicios del exterior que la empresa necesita.</a:t>
            </a:r>
            <a:endParaRPr b="0" lang="es-ES" sz="1800" spc="-1" strike="noStrike">
              <a:latin typeface="Arial"/>
            </a:endParaRPr>
          </a:p>
          <a:p>
            <a:pPr marL="182880" indent="-181080">
              <a:lnSpc>
                <a:spcPct val="150000"/>
              </a:lnSpc>
              <a:spcBef>
                <a:spcPts val="300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Algunas de sus funciones son el contacto con proveedores, recepción de materiales y su almacenamiento.</a:t>
            </a:r>
            <a:endParaRPr b="0" lang="es-ES" sz="18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1199"/>
              </a:spcBef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8010000" y="1023480"/>
            <a:ext cx="328140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ES" sz="2800" spc="-1" strike="noStrike">
                <a:solidFill>
                  <a:srgbClr val="897d5d"/>
                </a:solidFill>
                <a:latin typeface="Corbel"/>
                <a:ea typeface="DejaVu Sans"/>
              </a:rPr>
              <a:t>Sistemas de Información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69" name="CustomShape 5"/>
          <p:cNvSpPr/>
          <p:nvPr/>
        </p:nvSpPr>
        <p:spPr>
          <a:xfrm>
            <a:off x="7914240" y="1931040"/>
            <a:ext cx="3472920" cy="37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Es el área donde se realiza la gestión informática de la empresa:</a:t>
            </a:r>
            <a:endParaRPr b="0" lang="es-ES" sz="18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endParaRPr b="0" lang="es-ES" sz="1800" spc="-1" strike="noStrike">
              <a:latin typeface="Arial"/>
            </a:endParaRPr>
          </a:p>
          <a:p>
            <a:pPr marL="182880" indent="-21492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438086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  </a:t>
            </a: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Programación de aplicaciones.</a:t>
            </a:r>
            <a:endParaRPr b="0" lang="es-ES" sz="1800" spc="-1" strike="noStrike">
              <a:latin typeface="Arial"/>
            </a:endParaRPr>
          </a:p>
          <a:p>
            <a:pPr marL="182880" indent="-21492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438086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  </a:t>
            </a: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Mantenimiento de sistemas.</a:t>
            </a:r>
            <a:endParaRPr b="0" lang="es-ES" sz="1800" spc="-1" strike="noStrike">
              <a:latin typeface="Arial"/>
            </a:endParaRPr>
          </a:p>
          <a:p>
            <a:pPr marL="182880" indent="-21492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438086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  </a:t>
            </a: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Conexión a internet.</a:t>
            </a:r>
            <a:endParaRPr b="0" lang="es-ES" sz="1800" spc="-1" strike="noStrike">
              <a:latin typeface="Arial"/>
            </a:endParaRPr>
          </a:p>
          <a:p>
            <a:pPr marL="182880" indent="-21492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438086"/>
              </a:buClr>
              <a:buFont typeface="Wingdings" charset="2"/>
              <a:buChar char="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  </a:t>
            </a: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Reparación y ampliación de equipos informáticos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"/>
          <p:cNvSpPr/>
          <p:nvPr/>
        </p:nvSpPr>
        <p:spPr>
          <a:xfrm>
            <a:off x="3867840" y="1023480"/>
            <a:ext cx="3472920" cy="8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ES" sz="2800" spc="-1" strike="noStrike">
                <a:solidFill>
                  <a:srgbClr val="897d5d"/>
                </a:solidFill>
                <a:latin typeface="Corbel"/>
                <a:ea typeface="DejaVu Sans"/>
              </a:rPr>
              <a:t>Administración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4135320" y="1931040"/>
            <a:ext cx="320544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080">
              <a:lnSpc>
                <a:spcPct val="150000"/>
              </a:lnSpc>
              <a:spcBef>
                <a:spcPts val="300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Es el área encargada de la gestión y archivo de la documentación.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8010000" y="1023480"/>
            <a:ext cx="328140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ES" sz="2800" spc="-1" strike="noStrike">
                <a:solidFill>
                  <a:srgbClr val="897d5d"/>
                </a:solidFill>
                <a:latin typeface="Corbel"/>
                <a:ea typeface="DejaVu Sans"/>
              </a:rPr>
              <a:t>Dirección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ES" sz="2800" spc="-1" strike="noStrike">
              <a:latin typeface="Arial"/>
            </a:endParaRPr>
          </a:p>
        </p:txBody>
      </p:sp>
      <p:sp>
        <p:nvSpPr>
          <p:cNvPr id="474" name="CustomShape 5"/>
          <p:cNvSpPr/>
          <p:nvPr/>
        </p:nvSpPr>
        <p:spPr>
          <a:xfrm>
            <a:off x="7818480" y="2005200"/>
            <a:ext cx="382104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080">
              <a:lnSpc>
                <a:spcPct val="150000"/>
              </a:lnSpc>
              <a:spcBef>
                <a:spcPts val="300"/>
              </a:spcBef>
              <a:buClr>
                <a:srgbClr val="a9a57c"/>
              </a:buClr>
              <a:buFont typeface="Wingdings 2" charset="2"/>
              <a:buChar char="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Su función principal es que la empresa consiga sus objetivos de forma eficiente y eficaz.</a:t>
            </a:r>
            <a:endParaRPr b="0" lang="es-ES" sz="1800" spc="-1" strike="noStrike">
              <a:latin typeface="Arial"/>
            </a:endParaRPr>
          </a:p>
          <a:p>
            <a:pPr marL="182880" indent="-181080">
              <a:lnSpc>
                <a:spcPct val="150000"/>
              </a:lnSpc>
              <a:spcBef>
                <a:spcPts val="300"/>
              </a:spcBef>
              <a:buClr>
                <a:srgbClr val="a9a57c"/>
              </a:buClr>
              <a:buFont typeface="Wingdings 2" charset="2"/>
              <a:buChar char="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A) PLANIFICAR</a:t>
            </a:r>
            <a:endParaRPr b="0" lang="es-ES" sz="1800" spc="-1" strike="noStrike">
              <a:latin typeface="Arial"/>
            </a:endParaRPr>
          </a:p>
          <a:p>
            <a:pPr marL="182880" indent="-181080">
              <a:lnSpc>
                <a:spcPct val="150000"/>
              </a:lnSpc>
              <a:spcBef>
                <a:spcPts val="300"/>
              </a:spcBef>
              <a:buClr>
                <a:srgbClr val="a9a57c"/>
              </a:buClr>
              <a:buFont typeface="Wingdings 2" charset="2"/>
              <a:buChar char="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B) PROGRAMAR</a:t>
            </a:r>
            <a:endParaRPr b="0" lang="es-ES" sz="1800" spc="-1" strike="noStrike">
              <a:latin typeface="Arial"/>
            </a:endParaRPr>
          </a:p>
          <a:p>
            <a:pPr marL="182880" indent="-181080">
              <a:lnSpc>
                <a:spcPct val="150000"/>
              </a:lnSpc>
              <a:spcBef>
                <a:spcPts val="300"/>
              </a:spcBef>
              <a:buClr>
                <a:srgbClr val="a9a57c"/>
              </a:buClr>
              <a:buFont typeface="Wingdings 2" charset="2"/>
              <a:buChar char="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C) COMPROBAR</a:t>
            </a:r>
            <a:endParaRPr b="0" lang="es-ES" sz="1800" spc="-1" strike="noStrike">
              <a:latin typeface="Arial"/>
            </a:endParaRPr>
          </a:p>
          <a:p>
            <a:pPr marL="182880" indent="-181080">
              <a:lnSpc>
                <a:spcPct val="150000"/>
              </a:lnSpc>
              <a:spcBef>
                <a:spcPts val="300"/>
              </a:spcBef>
              <a:buClr>
                <a:srgbClr val="a9a57c"/>
              </a:buClr>
              <a:buFont typeface="Wingdings 2" charset="2"/>
              <a:buChar char=""/>
            </a:pPr>
            <a:r>
              <a:rPr b="0" lang="es-ES" sz="1800" spc="-1" strike="noStrike">
                <a:solidFill>
                  <a:srgbClr val="2f2b20"/>
                </a:solidFill>
                <a:latin typeface="Georgia"/>
                <a:ea typeface="DejaVu Sans"/>
              </a:rPr>
              <a:t>D) CORREGIR DESVIACIONES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3600" spc="-60" strike="noStrike">
                <a:solidFill>
                  <a:srgbClr val="ffffff"/>
                </a:solidFill>
                <a:latin typeface="Corbel"/>
                <a:ea typeface="DejaVu Sans"/>
              </a:rPr>
              <a:t>Convenio Colectivo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869280" y="864000"/>
            <a:ext cx="731340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52000" indent="-181080">
              <a:lnSpc>
                <a:spcPct val="150000"/>
              </a:lnSpc>
            </a:pPr>
            <a:r>
              <a:rPr b="0" lang="es-ES" sz="2400" spc="-1" strike="noStrike">
                <a:solidFill>
                  <a:srgbClr val="6f664c"/>
                </a:solidFill>
                <a:latin typeface="Georgia"/>
                <a:ea typeface="DejaVu Sans"/>
              </a:rPr>
              <a:t>Es un acuerdo escrito entre representantes de las empresas y los representantes de los trabajadores, fruto de una negociación colectiva.</a:t>
            </a:r>
            <a:endParaRPr b="0" lang="es-ES" sz="24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432000" y="1123920"/>
            <a:ext cx="386280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ES" sz="3200" spc="-60" strike="noStrike">
                <a:solidFill>
                  <a:srgbClr val="ffffff"/>
                </a:solidFill>
                <a:latin typeface="Corbel"/>
                <a:ea typeface="DejaVu Sans"/>
              </a:rPr>
              <a:t>ORGANIGRAMA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3600000" y="864000"/>
            <a:ext cx="758268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"/>
          <p:cNvSpPr/>
          <p:nvPr/>
        </p:nvSpPr>
        <p:spPr>
          <a:xfrm>
            <a:off x="3515040" y="1141200"/>
            <a:ext cx="822852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07960" indent="-215280">
              <a:lnSpc>
                <a:spcPct val="200000"/>
              </a:lnSpc>
              <a:spcBef>
                <a:spcPts val="601"/>
              </a:spcBef>
              <a:spcAft>
                <a:spcPts val="1199"/>
              </a:spcAft>
              <a:buClr>
                <a:srgbClr val="a04da3"/>
              </a:buClr>
              <a:buFont typeface="Times New Roman"/>
              <a:buAutoNum type="arabicPeriod"/>
            </a:pPr>
            <a:r>
              <a:rPr b="0" lang="es-ES" sz="2800" spc="-1" strike="noStrike" u="sng">
                <a:solidFill>
                  <a:srgbClr val="d25814"/>
                </a:solidFill>
                <a:uFillTx/>
                <a:latin typeface="Georgia"/>
                <a:ea typeface="Microsoft YaHei"/>
                <a:hlinkClick r:id="rId1"/>
              </a:rPr>
              <a:t>Vertical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Microsoft YaHei"/>
              </a:rPr>
              <a:t>. 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Microsoft YaHei"/>
              </a:rPr>
              <a:t>	</a:t>
            </a:r>
            <a:endParaRPr b="0" lang="es-ES" sz="2800" spc="-1" strike="noStrike">
              <a:latin typeface="Arial"/>
            </a:endParaRPr>
          </a:p>
          <a:p>
            <a:pPr marL="507960" indent="-215280">
              <a:lnSpc>
                <a:spcPct val="200000"/>
              </a:lnSpc>
              <a:spcBef>
                <a:spcPts val="601"/>
              </a:spcBef>
              <a:spcAft>
                <a:spcPts val="1199"/>
              </a:spcAft>
              <a:buClr>
                <a:srgbClr val="a04da3"/>
              </a:buClr>
              <a:buFont typeface="Times New Roman"/>
              <a:buAutoNum type="arabicPeriod"/>
            </a:pPr>
            <a:r>
              <a:rPr b="0" lang="es-ES" sz="2800" spc="-1" strike="noStrike" u="sng">
                <a:solidFill>
                  <a:srgbClr val="d25814"/>
                </a:solidFill>
                <a:uFillTx/>
                <a:latin typeface="Georgia"/>
                <a:ea typeface="Microsoft YaHei"/>
                <a:hlinkClick r:id="rId2"/>
              </a:rPr>
              <a:t>Horizontal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Microsoft YaHei"/>
              </a:rPr>
              <a:t>.</a:t>
            </a:r>
            <a:endParaRPr b="0" lang="es-ES" sz="2800" spc="-1" strike="noStrike">
              <a:latin typeface="Arial"/>
            </a:endParaRPr>
          </a:p>
          <a:p>
            <a:pPr marL="507960" indent="-215280">
              <a:lnSpc>
                <a:spcPct val="200000"/>
              </a:lnSpc>
              <a:spcBef>
                <a:spcPts val="601"/>
              </a:spcBef>
              <a:spcAft>
                <a:spcPts val="1199"/>
              </a:spcAft>
              <a:buClr>
                <a:srgbClr val="a04da3"/>
              </a:buClr>
              <a:buFont typeface="Times New Roman"/>
              <a:buAutoNum type="arabicPeriod"/>
            </a:pPr>
            <a:r>
              <a:rPr b="0" lang="es-ES" sz="2800" spc="-1" strike="noStrike" u="sng">
                <a:solidFill>
                  <a:srgbClr val="d25814"/>
                </a:solidFill>
                <a:uFillTx/>
                <a:latin typeface="Georgia"/>
                <a:ea typeface="Microsoft YaHei"/>
                <a:hlinkClick r:id="rId3"/>
              </a:rPr>
              <a:t>Mixto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Microsoft YaHei"/>
              </a:rPr>
              <a:t>.</a:t>
            </a:r>
            <a:endParaRPr b="0" lang="es-ES" sz="2800" spc="-1" strike="noStrike">
              <a:latin typeface="Arial"/>
            </a:endParaRPr>
          </a:p>
          <a:p>
            <a:pPr marL="507960" indent="-215280">
              <a:lnSpc>
                <a:spcPct val="200000"/>
              </a:lnSpc>
              <a:spcBef>
                <a:spcPts val="601"/>
              </a:spcBef>
              <a:spcAft>
                <a:spcPts val="1199"/>
              </a:spcAft>
              <a:buClr>
                <a:srgbClr val="a04da3"/>
              </a:buClr>
              <a:buFont typeface="Times New Roman"/>
              <a:buAutoNum type="arabicPeriod"/>
            </a:pPr>
            <a:r>
              <a:rPr b="0" lang="es-ES" sz="2800" spc="-1" strike="noStrike" u="sng">
                <a:solidFill>
                  <a:srgbClr val="d25814"/>
                </a:solidFill>
                <a:uFillTx/>
                <a:latin typeface="Georgia"/>
                <a:ea typeface="Microsoft YaHei"/>
                <a:hlinkClick r:id="rId4"/>
              </a:rPr>
              <a:t>Circular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Microsoft YaHei"/>
              </a:rPr>
              <a:t>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3600" spc="-60" strike="noStrike">
                <a:solidFill>
                  <a:srgbClr val="ffffff"/>
                </a:solidFill>
                <a:latin typeface="Corbel"/>
                <a:ea typeface="DejaVu Sans"/>
              </a:rPr>
              <a:t>Convenio Colectivo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3869280" y="864000"/>
            <a:ext cx="731340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CONSULTA DE CONVENIOS VIGENTES  </a:t>
            </a:r>
            <a:endParaRPr b="0" lang="es-ES" sz="20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endParaRPr b="0" lang="es-ES" sz="20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r>
              <a:rPr b="0" lang="es-ES" sz="1600" spc="-1" strike="noStrike" u="sng">
                <a:solidFill>
                  <a:srgbClr val="d25814"/>
                </a:solidFill>
                <a:uFillTx/>
                <a:latin typeface="Georgia"/>
                <a:ea typeface="DejaVu Sans"/>
                <a:hlinkClick r:id="rId1"/>
              </a:rPr>
              <a:t>https</a:t>
            </a:r>
            <a:r>
              <a:rPr b="0" lang="es-ES" sz="1600" spc="-1" strike="noStrike" u="sng">
                <a:solidFill>
                  <a:srgbClr val="d25814"/>
                </a:solidFill>
                <a:uFillTx/>
                <a:latin typeface="Georgia"/>
                <a:ea typeface="DejaVu Sans"/>
                <a:hlinkClick r:id="rId2"/>
              </a:rPr>
              <a:t>://www.comunidad.madrid/servicios/empleo/convenios-colectivos</a:t>
            </a:r>
            <a:endParaRPr b="0" lang="es-ES" sz="16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endParaRPr b="0" lang="es-ES" sz="16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r>
              <a:rPr b="0" lang="es-ES" sz="2000" spc="-1" strike="noStrike" u="sng">
                <a:solidFill>
                  <a:srgbClr val="d25814"/>
                </a:solidFill>
                <a:uFillTx/>
                <a:latin typeface="Corbel"/>
                <a:ea typeface="DejaVu Sans"/>
                <a:hlinkClick r:id="rId3"/>
              </a:rPr>
              <a:t>http://www.mitramiss.gob.es/es/sec_trabajo/ccncc/index.htm</a:t>
            </a:r>
            <a:endParaRPr b="0" lang="es-ES" sz="20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1199"/>
              </a:spcBef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867840" y="1298520"/>
            <a:ext cx="7313400" cy="32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50000"/>
              </a:lnSpc>
            </a:pPr>
            <a:r>
              <a:rPr b="0" lang="es-ES" sz="3600" spc="-100" strike="noStrike">
                <a:solidFill>
                  <a:srgbClr val="4d4635"/>
                </a:solidFill>
                <a:latin typeface="Corbel"/>
                <a:ea typeface="DejaVu Sans"/>
              </a:rPr>
              <a:t>8.2 PUESTOS DE TRABAJO Y PERFIL PROFESIONAL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Table 1"/>
          <p:cNvGraphicFramePr/>
          <p:nvPr/>
        </p:nvGraphicFramePr>
        <p:xfrm>
          <a:off x="749520" y="936000"/>
          <a:ext cx="10280160" cy="1659600"/>
        </p:xfrm>
        <a:graphic>
          <a:graphicData uri="http://schemas.openxmlformats.org/drawingml/2006/table">
            <a:tbl>
              <a:tblPr/>
              <a:tblGrid>
                <a:gridCol w="2274840"/>
                <a:gridCol w="1837080"/>
                <a:gridCol w="2055960"/>
                <a:gridCol w="2055960"/>
                <a:gridCol w="2056680"/>
              </a:tblGrid>
              <a:tr h="646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s-E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Departamento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s-E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Puesto 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s-E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Perfil Profesional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s-E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Responsabilidades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s-E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Persona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</a:tr>
              <a:tr h="437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Administración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Gestión Admi.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TS Adm y Fin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Gestión docum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Roberto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</a:tr>
              <a:tr h="5767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3867840" y="1298520"/>
            <a:ext cx="7313400" cy="32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50000"/>
              </a:lnSpc>
            </a:pPr>
            <a:r>
              <a:rPr b="0" lang="es-ES" sz="3600" spc="-100" strike="noStrike">
                <a:solidFill>
                  <a:srgbClr val="4d4635"/>
                </a:solidFill>
                <a:latin typeface="Corbel"/>
                <a:ea typeface="DejaVu Sans"/>
              </a:rPr>
              <a:t>8.3 CONTRATACIÓN, RETRIBUCIÓN Y COSTES SALARIALES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32000" y="1123920"/>
            <a:ext cx="29509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3600" spc="-60" strike="noStrike">
                <a:solidFill>
                  <a:srgbClr val="ffffff"/>
                </a:solidFill>
                <a:latin typeface="Corbel"/>
                <a:ea typeface="DejaVu Sans"/>
              </a:rPr>
              <a:t>CONTRATOS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36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3600000" y="864000"/>
            <a:ext cx="758268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65040" indent="-248400" algn="just">
              <a:lnSpc>
                <a:spcPct val="100000"/>
              </a:lnSpc>
              <a:spcBef>
                <a:spcPts val="298"/>
              </a:spcBef>
            </a:pPr>
            <a:r>
              <a:rPr b="0" lang="es-E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Acceso a la web del Ministerio de Empleo y Asuntos Sociales. Consulta de contratos de trabajo vigentes en el ordenamiento jurídico laboral español.</a:t>
            </a:r>
            <a:endParaRPr b="0" lang="es-ES" sz="2600" spc="-1" strike="noStrike">
              <a:latin typeface="Arial"/>
            </a:endParaRPr>
          </a:p>
          <a:p>
            <a:pPr marL="365040" indent="-248400" algn="ctr">
              <a:lnSpc>
                <a:spcPct val="100000"/>
              </a:lnSpc>
              <a:spcBef>
                <a:spcPts val="298"/>
              </a:spcBef>
            </a:pPr>
            <a:endParaRPr b="0" lang="es-ES" sz="26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r>
              <a:rPr b="0" lang="es-ES" sz="2600" spc="-1" strike="noStrike" u="sng">
                <a:solidFill>
                  <a:srgbClr val="d25814"/>
                </a:solidFill>
                <a:uFillTx/>
                <a:latin typeface="Georgia"/>
                <a:ea typeface="DejaVu Sans"/>
                <a:hlinkClick r:id="rId1"/>
              </a:rPr>
              <a:t>http://www.empleo.gob.es/es/informacion/contratos/</a:t>
            </a:r>
            <a:endParaRPr b="0" lang="es-ES" sz="26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300"/>
              </a:spcBef>
            </a:pP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6" name="Table 1"/>
          <p:cNvGraphicFramePr/>
          <p:nvPr/>
        </p:nvGraphicFramePr>
        <p:xfrm>
          <a:off x="839520" y="719640"/>
          <a:ext cx="10224360" cy="4002480"/>
        </p:xfrm>
        <a:graphic>
          <a:graphicData uri="http://schemas.openxmlformats.org/drawingml/2006/table">
            <a:tbl>
              <a:tblPr/>
              <a:tblGrid>
                <a:gridCol w="1703880"/>
                <a:gridCol w="1703880"/>
                <a:gridCol w="1703880"/>
                <a:gridCol w="1703880"/>
                <a:gridCol w="1703880"/>
                <a:gridCol w="1705320"/>
              </a:tblGrid>
              <a:tr h="1269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PUESTO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TIPO CONTRATO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SALARIO BRUTO AÑO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SEGURIDAD SOCIAL AÑO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GASTOS OTROS AÑO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COSTE SALARIAL TOTAL AÑO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</a:tr>
              <a:tr h="911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</a:tr>
              <a:tr h="911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</a:tr>
              <a:tr h="911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1581</TotalTime>
  <Application>LibreOffice/6.1.3.2$Windows_X86_64 LibreOffice_project/86daf60bf00efa86ad547e59e09d6bb77c699acb</Application>
  <Words>1122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2020-01-17T07:35:16Z</dcterms:created>
  <dc:creator>folman</dc:creator>
  <dc:description/>
  <dc:language>es-ES</dc:language>
  <cp:lastModifiedBy/>
  <dcterms:modified xsi:type="dcterms:W3CDTF">2020-02-03T09:56:43Z</dcterms:modified>
  <cp:revision>31</cp:revision>
  <dc:subject/>
  <dc:title>Plan de RRHH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