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70" r:id="rId10"/>
    <p:sldId id="273" r:id="rId11"/>
    <p:sldId id="263" r:id="rId12"/>
    <p:sldId id="265" r:id="rId13"/>
    <p:sldId id="266" r:id="rId14"/>
    <p:sldId id="267" r:id="rId15"/>
    <p:sldId id="268" r:id="rId16"/>
    <p:sldId id="269" r:id="rId17"/>
    <p:sldId id="272" r:id="rId18"/>
  </p:sldIdLst>
  <p:sldSz cx="12192000" cy="6858000"/>
  <p:notesSz cx="688181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5D67EF67-00AF-4445-81ED-B7AC156BA797}" type="datetimeFigureOut">
              <a:rPr lang="es-ES" smtClean="0"/>
              <a:t>02/02/2020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B9F9EA30-7C36-4F6A-88AE-2503BBFB57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646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6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63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4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49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06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49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7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3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6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9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8994" y="2404534"/>
            <a:ext cx="8529144" cy="1646302"/>
          </a:xfrm>
        </p:spPr>
        <p:txBody>
          <a:bodyPr/>
          <a:lstStyle/>
          <a:p>
            <a:r>
              <a:rPr lang="es-ES" dirty="0" smtClean="0"/>
              <a:t>UD8. ANÁLISIS CONTABLE Y FINANCIERO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600" b="1" smtClean="0"/>
              <a:t>1. EL </a:t>
            </a:r>
            <a:r>
              <a:rPr lang="es-ES" sz="3600" b="1" dirty="0" smtClean="0"/>
              <a:t>BALANCE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415201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646581"/>
              </p:ext>
            </p:extLst>
          </p:nvPr>
        </p:nvGraphicFramePr>
        <p:xfrm>
          <a:off x="663879" y="826717"/>
          <a:ext cx="7778664" cy="5215307"/>
        </p:xfrm>
        <a:graphic>
          <a:graphicData uri="http://schemas.openxmlformats.org/drawingml/2006/table">
            <a:tbl>
              <a:tblPr/>
              <a:tblGrid>
                <a:gridCol w="1640079"/>
                <a:gridCol w="2171153"/>
                <a:gridCol w="1858758"/>
                <a:gridCol w="2108674"/>
              </a:tblGrid>
              <a:tr h="253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GRUPO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C.MÁXIMO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P.MÁXIMO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edificios y otras construcciones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años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útiles, herramientas, equipos para tratamiento información y sistemas y programas informáticos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años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batea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años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barco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años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elementos de transporte y resto de inmovilizado material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años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inmovilizado inmaterial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 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años 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ganado vacuno, porcino, ovino y caprino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años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ganado equino y frutales no cítricos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 años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frutales cítricos y viñedos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 años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olivar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 años</a:t>
                      </a:r>
                    </a:p>
                  </a:txBody>
                  <a:tcPr marL="41591" marR="41591" marT="20795" marB="2079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74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655"/>
          </a:xfrm>
        </p:spPr>
        <p:txBody>
          <a:bodyPr/>
          <a:lstStyle/>
          <a:p>
            <a:r>
              <a:rPr lang="es-ES" dirty="0" smtClean="0"/>
              <a:t>EL ACTIVO CORRIENTE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81503"/>
            <a:ext cx="8596668" cy="4650828"/>
          </a:xfrm>
        </p:spPr>
        <p:txBody>
          <a:bodyPr>
            <a:noAutofit/>
          </a:bodyPr>
          <a:lstStyle/>
          <a:p>
            <a:r>
              <a:rPr lang="es-ES" sz="2400" u="sng" dirty="0" smtClean="0"/>
              <a:t>EXISTENCIAS:</a:t>
            </a:r>
            <a:endParaRPr lang="es-ES" sz="2400" dirty="0" smtClean="0"/>
          </a:p>
          <a:p>
            <a:pPr lvl="1"/>
            <a:r>
              <a:rPr lang="es-ES" sz="2200" dirty="0" smtClean="0"/>
              <a:t>Mercaderías.</a:t>
            </a:r>
          </a:p>
          <a:p>
            <a:pPr lvl="1"/>
            <a:r>
              <a:rPr lang="es-ES" sz="2200" dirty="0" smtClean="0"/>
              <a:t>Materias primas y envases.</a:t>
            </a:r>
          </a:p>
          <a:p>
            <a:r>
              <a:rPr lang="es-ES" sz="2400" u="sng" dirty="0" smtClean="0"/>
              <a:t>REALIZABLE:</a:t>
            </a:r>
            <a:endParaRPr lang="es-ES" sz="2400" dirty="0" smtClean="0"/>
          </a:p>
          <a:p>
            <a:pPr lvl="1"/>
            <a:r>
              <a:rPr lang="es-ES" sz="2200" dirty="0" smtClean="0"/>
              <a:t>Clientes.</a:t>
            </a:r>
          </a:p>
          <a:p>
            <a:pPr lvl="1"/>
            <a:r>
              <a:rPr lang="es-ES" sz="2200" dirty="0" smtClean="0"/>
              <a:t>Hacienda (IVA soportado).</a:t>
            </a:r>
          </a:p>
          <a:p>
            <a:pPr lvl="1"/>
            <a:r>
              <a:rPr lang="es-ES" sz="2200" dirty="0" smtClean="0"/>
              <a:t>Otros deudores.</a:t>
            </a:r>
          </a:p>
          <a:p>
            <a:r>
              <a:rPr lang="es-ES" sz="2400" u="sng" dirty="0" smtClean="0"/>
              <a:t>DISPONIBLE:</a:t>
            </a:r>
            <a:endParaRPr lang="es-ES" sz="2400" dirty="0" smtClean="0"/>
          </a:p>
          <a:p>
            <a:pPr lvl="1"/>
            <a:r>
              <a:rPr lang="es-ES" sz="2200" dirty="0" smtClean="0"/>
              <a:t>Bancos.</a:t>
            </a:r>
          </a:p>
          <a:p>
            <a:pPr lvl="1"/>
            <a:r>
              <a:rPr lang="es-ES" sz="2200" dirty="0" smtClean="0"/>
              <a:t>Caja (dinero en efectivo).</a:t>
            </a:r>
          </a:p>
        </p:txBody>
      </p:sp>
    </p:spTree>
    <p:extLst>
      <p:ext uri="{BB962C8B-B14F-4D97-AF65-F5344CB8AC3E}">
        <p14:creationId xmlns:p14="http://schemas.microsoft.com/office/powerpoint/2010/main" val="231012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PASIVO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6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PASIVO NO CORRIENTE</a:t>
            </a:r>
            <a:br>
              <a:rPr lang="es-ES" dirty="0" smtClean="0"/>
            </a:br>
            <a:r>
              <a:rPr lang="es-ES" dirty="0" smtClean="0"/>
              <a:t>Son las fuentes de financiación externas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81503"/>
            <a:ext cx="8596668" cy="4650828"/>
          </a:xfrm>
        </p:spPr>
        <p:txBody>
          <a:bodyPr>
            <a:noAutofit/>
          </a:bodyPr>
          <a:lstStyle/>
          <a:p>
            <a:endParaRPr lang="es-ES" sz="2400" dirty="0" smtClean="0"/>
          </a:p>
          <a:p>
            <a:r>
              <a:rPr lang="es-ES" sz="2800" dirty="0" smtClean="0"/>
              <a:t>Préstamos a largo plazo.</a:t>
            </a:r>
          </a:p>
        </p:txBody>
      </p:sp>
    </p:spTree>
    <p:extLst>
      <p:ext uri="{BB962C8B-B14F-4D97-AF65-F5344CB8AC3E}">
        <p14:creationId xmlns:p14="http://schemas.microsoft.com/office/powerpoint/2010/main" val="122658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PASIVO CORRIENTE</a:t>
            </a:r>
            <a:br>
              <a:rPr lang="es-ES" dirty="0" smtClean="0"/>
            </a:br>
            <a:r>
              <a:rPr lang="es-ES" dirty="0" smtClean="0"/>
              <a:t>Son las fuentes de financiación externas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81503"/>
            <a:ext cx="8596668" cy="4650828"/>
          </a:xfrm>
        </p:spPr>
        <p:txBody>
          <a:bodyPr>
            <a:noAutofit/>
          </a:bodyPr>
          <a:lstStyle/>
          <a:p>
            <a:endParaRPr lang="es-ES" sz="2400" dirty="0" smtClean="0"/>
          </a:p>
          <a:p>
            <a:pPr>
              <a:lnSpc>
                <a:spcPct val="150000"/>
              </a:lnSpc>
            </a:pPr>
            <a:r>
              <a:rPr lang="es-ES" sz="2800" dirty="0" smtClean="0"/>
              <a:t>Préstamos a corto plazo.</a:t>
            </a:r>
          </a:p>
          <a:p>
            <a:pPr>
              <a:lnSpc>
                <a:spcPct val="150000"/>
              </a:lnSpc>
            </a:pPr>
            <a:r>
              <a:rPr lang="es-ES" sz="2800" dirty="0" smtClean="0"/>
              <a:t>Proveedores.</a:t>
            </a:r>
          </a:p>
          <a:p>
            <a:pPr>
              <a:lnSpc>
                <a:spcPct val="150000"/>
              </a:lnSpc>
            </a:pPr>
            <a:r>
              <a:rPr lang="es-ES" sz="2800" dirty="0" smtClean="0"/>
              <a:t>Acreedores.</a:t>
            </a:r>
          </a:p>
          <a:p>
            <a:pPr>
              <a:lnSpc>
                <a:spcPct val="150000"/>
              </a:lnSpc>
            </a:pPr>
            <a:r>
              <a:rPr lang="es-ES" sz="2800" dirty="0" smtClean="0"/>
              <a:t>Deudas con Hacienda (IVA repercutido).</a:t>
            </a:r>
          </a:p>
          <a:p>
            <a:pPr>
              <a:lnSpc>
                <a:spcPct val="150000"/>
              </a:lnSpc>
            </a:pPr>
            <a:r>
              <a:rPr lang="es-ES" sz="2800" dirty="0" smtClean="0"/>
              <a:t>Deudas con la Seguridad Social.</a:t>
            </a:r>
          </a:p>
        </p:txBody>
      </p:sp>
    </p:spTree>
    <p:extLst>
      <p:ext uri="{BB962C8B-B14F-4D97-AF65-F5344CB8AC3E}">
        <p14:creationId xmlns:p14="http://schemas.microsoft.com/office/powerpoint/2010/main" val="83754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PATRIMONIO NETO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72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81503"/>
            <a:ext cx="8596668" cy="4650828"/>
          </a:xfrm>
        </p:spPr>
        <p:txBody>
          <a:bodyPr>
            <a:noAutofit/>
          </a:bodyPr>
          <a:lstStyle/>
          <a:p>
            <a:endParaRPr lang="es-ES" sz="2400" dirty="0" smtClean="0"/>
          </a:p>
          <a:p>
            <a:pPr>
              <a:lnSpc>
                <a:spcPct val="150000"/>
              </a:lnSpc>
            </a:pPr>
            <a:r>
              <a:rPr lang="es-ES" sz="2800" dirty="0" smtClean="0"/>
              <a:t>Capital (que aportaron los socios para crear la empresa).</a:t>
            </a:r>
          </a:p>
          <a:p>
            <a:pPr>
              <a:lnSpc>
                <a:spcPct val="150000"/>
              </a:lnSpc>
            </a:pPr>
            <a:r>
              <a:rPr lang="es-ES" sz="2800" dirty="0" smtClean="0"/>
              <a:t>Reservas (beneficios no repartidos).</a:t>
            </a:r>
          </a:p>
          <a:p>
            <a:pPr>
              <a:lnSpc>
                <a:spcPct val="150000"/>
              </a:lnSpc>
            </a:pPr>
            <a:r>
              <a:rPr lang="es-ES" sz="2800" dirty="0" smtClean="0"/>
              <a:t>Resultados del ejercicio</a:t>
            </a:r>
          </a:p>
        </p:txBody>
      </p:sp>
    </p:spTree>
    <p:extLst>
      <p:ext uri="{BB962C8B-B14F-4D97-AF65-F5344CB8AC3E}">
        <p14:creationId xmlns:p14="http://schemas.microsoft.com/office/powerpoint/2010/main" val="197203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tema9patrimonio-ppt-100124150635-phpapp01/95/tema-9-patrimonio-y-cuentas-de-la-empresa-15-728.jpg?cb=12643456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7" y="220718"/>
            <a:ext cx="8811327" cy="611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11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CONTABILIDAD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2800" dirty="0" smtClean="0"/>
              <a:t>Herramienta que nos da información de la marcha económica de la empresa.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 smtClean="0"/>
          </a:p>
          <a:p>
            <a:pPr>
              <a:lnSpc>
                <a:spcPct val="150000"/>
              </a:lnSpc>
            </a:pPr>
            <a:r>
              <a:rPr lang="es-ES" sz="2800" dirty="0" smtClean="0"/>
              <a:t>Obligación de las sociedades (y empresarios individuales que facturen más de 600.000 €).</a:t>
            </a:r>
          </a:p>
          <a:p>
            <a:pPr>
              <a:lnSpc>
                <a:spcPct val="15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46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BALANCE DE SITUACIÓN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/>
              <a:t>Refleja la situación del patrimonio de la empresa en un día concreto.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104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PARTES DEL PATRIMONIO EMPRESARIAL</a:t>
            </a:r>
            <a:br>
              <a:rPr lang="es-ES" dirty="0" smtClean="0"/>
            </a:br>
            <a:r>
              <a:rPr lang="es-ES" b="1" dirty="0" smtClean="0"/>
              <a:t>EL ACTIVO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/>
              <a:t>Son los </a:t>
            </a:r>
            <a:r>
              <a:rPr lang="es-ES" sz="2800" b="1" dirty="0" smtClean="0"/>
              <a:t>bienes y derechos </a:t>
            </a:r>
            <a:r>
              <a:rPr lang="es-ES" sz="2800" dirty="0" smtClean="0"/>
              <a:t>de una empresa (muebles, maquinaria, mercancía por vender, facturas por cobrar, dinero que hay en el banco, etc.)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935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PARTES DEL PATRIMONIO EMPRESARIAL</a:t>
            </a:r>
            <a:br>
              <a:rPr lang="es-ES" dirty="0" smtClean="0"/>
            </a:br>
            <a:r>
              <a:rPr lang="es-ES" b="1" dirty="0" smtClean="0"/>
              <a:t>EL PASIVO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/>
              <a:t>Son las </a:t>
            </a:r>
            <a:r>
              <a:rPr lang="es-ES" sz="2800" b="1" dirty="0" smtClean="0"/>
              <a:t>deudas </a:t>
            </a:r>
            <a:r>
              <a:rPr lang="es-ES" sz="2800" dirty="0" smtClean="0"/>
              <a:t>de una empresa (préstamos pedido a un banco, una cuenta de crédito, pagos pendientes a la Seguridad Social, etc.)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5476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PARTES DEL PATRIMONIO EMPRESARIAL</a:t>
            </a:r>
            <a:br>
              <a:rPr lang="es-ES" dirty="0" smtClean="0"/>
            </a:br>
            <a:r>
              <a:rPr lang="es-ES" b="1" dirty="0" smtClean="0"/>
              <a:t>PATRIMONIO NETO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s-ES" sz="2800" dirty="0" smtClean="0"/>
          </a:p>
          <a:p>
            <a:pPr>
              <a:lnSpc>
                <a:spcPct val="150000"/>
              </a:lnSpc>
            </a:pPr>
            <a:r>
              <a:rPr lang="es-ES" sz="2800" dirty="0" smtClean="0"/>
              <a:t>Es la diferencia entre el activo y el pasivo.</a:t>
            </a:r>
          </a:p>
          <a:p>
            <a:pPr>
              <a:lnSpc>
                <a:spcPct val="150000"/>
              </a:lnSpc>
            </a:pPr>
            <a:endParaRPr lang="es-ES" sz="2800" dirty="0"/>
          </a:p>
          <a:p>
            <a:pPr marL="0" indent="0">
              <a:lnSpc>
                <a:spcPct val="150000"/>
              </a:lnSpc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5774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ACTIVO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12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ACTIVO NO CORRIENTE</a:t>
            </a:r>
            <a:br>
              <a:rPr lang="es-ES" dirty="0" smtClean="0"/>
            </a:br>
            <a:r>
              <a:rPr lang="es-ES" dirty="0" smtClean="0"/>
              <a:t>Son los bienes de inversión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81503"/>
            <a:ext cx="8596668" cy="4650828"/>
          </a:xfrm>
        </p:spPr>
        <p:txBody>
          <a:bodyPr>
            <a:noAutofit/>
          </a:bodyPr>
          <a:lstStyle/>
          <a:p>
            <a:r>
              <a:rPr lang="es-ES" sz="2400" dirty="0" smtClean="0"/>
              <a:t>Terrenos.</a:t>
            </a:r>
          </a:p>
          <a:p>
            <a:r>
              <a:rPr lang="es-ES" sz="2400" dirty="0" smtClean="0"/>
              <a:t>Construcciones.</a:t>
            </a:r>
          </a:p>
          <a:p>
            <a:r>
              <a:rPr lang="es-ES" sz="2400" dirty="0" smtClean="0"/>
              <a:t>Maquinaria.</a:t>
            </a:r>
          </a:p>
          <a:p>
            <a:r>
              <a:rPr lang="es-ES" sz="2400" dirty="0" smtClean="0"/>
              <a:t>Utillaje.</a:t>
            </a:r>
          </a:p>
          <a:p>
            <a:r>
              <a:rPr lang="es-ES" sz="2400" dirty="0" smtClean="0"/>
              <a:t>Mobiliario.</a:t>
            </a:r>
          </a:p>
          <a:p>
            <a:r>
              <a:rPr lang="es-ES" sz="2400" dirty="0" smtClean="0"/>
              <a:t>Equipos informáticos.</a:t>
            </a:r>
          </a:p>
          <a:p>
            <a:r>
              <a:rPr lang="es-ES" sz="2400" dirty="0" smtClean="0"/>
              <a:t>Elementos de transporte.</a:t>
            </a:r>
          </a:p>
          <a:p>
            <a:r>
              <a:rPr lang="es-ES" sz="2400" dirty="0" smtClean="0"/>
              <a:t>Aplicaciones informáticas.</a:t>
            </a:r>
          </a:p>
          <a:p>
            <a:r>
              <a:rPr lang="es-ES" sz="2400" dirty="0" smtClean="0"/>
              <a:t>Patentes y marcas propias.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7842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 smtClean="0"/>
              <a:t>Las amortizaciones del activo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/>
              <a:t>Se anotan debajo de cada concepto del activo no corriente disminuyendo su valor (-).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07377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380</Words>
  <Application>Microsoft Office PowerPoint</Application>
  <PresentationFormat>Panorámica</PresentationFormat>
  <Paragraphs>99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Faceta</vt:lpstr>
      <vt:lpstr>UD8. ANÁLISIS CONTABLE Y FINANCIERO</vt:lpstr>
      <vt:lpstr>LA CONTABILIDAD</vt:lpstr>
      <vt:lpstr>EL BALANCE DE SITUACIÓN</vt:lpstr>
      <vt:lpstr>PARTES DEL PATRIMONIO EMPRESARIAL EL ACTIVO </vt:lpstr>
      <vt:lpstr>PARTES DEL PATRIMONIO EMPRESARIAL EL PASIVO </vt:lpstr>
      <vt:lpstr>PARTES DEL PATRIMONIO EMPRESARIAL PATRIMONIO NETO </vt:lpstr>
      <vt:lpstr>EL ACTIVO</vt:lpstr>
      <vt:lpstr>EL ACTIVO NO CORRIENTE Son los bienes de inversión</vt:lpstr>
      <vt:lpstr>Las amortizaciones del activo</vt:lpstr>
      <vt:lpstr>Presentación de PowerPoint</vt:lpstr>
      <vt:lpstr>EL ACTIVO CORRIENTE</vt:lpstr>
      <vt:lpstr>EL PASIVO</vt:lpstr>
      <vt:lpstr>EL PASIVO NO CORRIENTE Son las fuentes de financiación externas</vt:lpstr>
      <vt:lpstr>EL PASIVO CORRIENTE Son las fuentes de financiación externas</vt:lpstr>
      <vt:lpstr>EL PATRIMONIO NETO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UD8. ANÁLISIS CONTABLE Y FINANCIERO</dc:title>
  <dc:creator>Usuario</dc:creator>
  <cp:lastModifiedBy>Mara Parra</cp:lastModifiedBy>
  <cp:revision>9</cp:revision>
  <cp:lastPrinted>2020-02-02T17:41:07Z</cp:lastPrinted>
  <dcterms:created xsi:type="dcterms:W3CDTF">2016-02-11T05:50:36Z</dcterms:created>
  <dcterms:modified xsi:type="dcterms:W3CDTF">2020-02-02T17:41:15Z</dcterms:modified>
</cp:coreProperties>
</file>