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6951" y="1639316"/>
            <a:ext cx="3892550" cy="4364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AF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73203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84497" y="730758"/>
            <a:ext cx="4260850" cy="47625"/>
          </a:xfrm>
          <a:custGeom>
            <a:avLst/>
            <a:gdLst/>
            <a:ahLst/>
            <a:cxnLst/>
            <a:rect l="l" t="t" r="r" b="b"/>
            <a:pathLst>
              <a:path w="4260850" h="47625">
                <a:moveTo>
                  <a:pt x="0" y="47370"/>
                </a:moveTo>
                <a:lnTo>
                  <a:pt x="4260850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44424" y="6417563"/>
            <a:ext cx="8371332" cy="434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44424" y="6417563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  <a:path w="8371840" h="434340">
                <a:moveTo>
                  <a:pt x="8317103" y="54292"/>
                </a:moveTo>
                <a:lnTo>
                  <a:pt x="8344154" y="54292"/>
                </a:lnTo>
                <a:lnTo>
                  <a:pt x="8354722" y="52159"/>
                </a:lnTo>
                <a:lnTo>
                  <a:pt x="8363362" y="46340"/>
                </a:lnTo>
                <a:lnTo>
                  <a:pt x="8369192" y="37710"/>
                </a:lnTo>
                <a:lnTo>
                  <a:pt x="8371332" y="27139"/>
                </a:lnTo>
              </a:path>
              <a:path w="8371840" h="434340">
                <a:moveTo>
                  <a:pt x="8344154" y="54292"/>
                </a:moveTo>
                <a:lnTo>
                  <a:pt x="8344154" y="27139"/>
                </a:lnTo>
                <a:lnTo>
                  <a:pt x="8344154" y="34645"/>
                </a:lnTo>
                <a:lnTo>
                  <a:pt x="8338058" y="40716"/>
                </a:lnTo>
                <a:lnTo>
                  <a:pt x="8330565" y="40716"/>
                </a:lnTo>
                <a:lnTo>
                  <a:pt x="8323072" y="40716"/>
                </a:lnTo>
                <a:lnTo>
                  <a:pt x="8316976" y="34645"/>
                </a:lnTo>
                <a:lnTo>
                  <a:pt x="8316976" y="27139"/>
                </a:lnTo>
              </a:path>
              <a:path w="8371840" h="434340">
                <a:moveTo>
                  <a:pt x="27139" y="108585"/>
                </a:moveTo>
                <a:lnTo>
                  <a:pt x="27139" y="81432"/>
                </a:lnTo>
                <a:lnTo>
                  <a:pt x="27139" y="73939"/>
                </a:lnTo>
                <a:lnTo>
                  <a:pt x="33223" y="67856"/>
                </a:lnTo>
                <a:lnTo>
                  <a:pt x="40716" y="67856"/>
                </a:lnTo>
                <a:lnTo>
                  <a:pt x="48221" y="67856"/>
                </a:lnTo>
                <a:lnTo>
                  <a:pt x="54292" y="73939"/>
                </a:lnTo>
                <a:lnTo>
                  <a:pt x="54292" y="81432"/>
                </a:lnTo>
                <a:lnTo>
                  <a:pt x="52161" y="92002"/>
                </a:lnTo>
                <a:lnTo>
                  <a:pt x="46347" y="100633"/>
                </a:lnTo>
                <a:lnTo>
                  <a:pt x="37720" y="106451"/>
                </a:lnTo>
                <a:lnTo>
                  <a:pt x="27152" y="108585"/>
                </a:lnTo>
                <a:lnTo>
                  <a:pt x="16589" y="106451"/>
                </a:lnTo>
                <a:lnTo>
                  <a:pt x="7962" y="100633"/>
                </a:lnTo>
                <a:lnTo>
                  <a:pt x="2145" y="92002"/>
                </a:lnTo>
                <a:lnTo>
                  <a:pt x="12" y="81432"/>
                </a:lnTo>
              </a:path>
              <a:path w="8371840" h="434340">
                <a:moveTo>
                  <a:pt x="54292" y="81432"/>
                </a:moveTo>
                <a:lnTo>
                  <a:pt x="54292" y="3800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381875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837944" y="4728971"/>
            <a:ext cx="7306056" cy="1641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61636" y="5382259"/>
            <a:ext cx="4451985" cy="81280"/>
          </a:xfrm>
          <a:custGeom>
            <a:avLst/>
            <a:gdLst/>
            <a:ahLst/>
            <a:cxnLst/>
            <a:rect l="l" t="t" r="r" b="b"/>
            <a:pathLst>
              <a:path w="4451984" h="81279">
                <a:moveTo>
                  <a:pt x="4451604" y="0"/>
                </a:moveTo>
                <a:lnTo>
                  <a:pt x="0" y="0"/>
                </a:lnTo>
                <a:lnTo>
                  <a:pt x="0" y="80771"/>
                </a:lnTo>
                <a:lnTo>
                  <a:pt x="4451604" y="80771"/>
                </a:lnTo>
                <a:lnTo>
                  <a:pt x="4451604" y="0"/>
                </a:lnTo>
                <a:close/>
              </a:path>
            </a:pathLst>
          </a:custGeom>
          <a:solidFill>
            <a:srgbClr val="BD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73203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9678" y="801370"/>
            <a:ext cx="718464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6788" y="1541779"/>
            <a:ext cx="8425815" cy="3259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92300" y="6547967"/>
            <a:ext cx="394652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important-differences-between-python-2-x-and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4738" y="4863210"/>
            <a:ext cx="6833234" cy="118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728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92D050"/>
                </a:solidFill>
                <a:latin typeface="Arial"/>
                <a:cs typeface="Arial"/>
              </a:rPr>
              <a:t>Computer</a:t>
            </a:r>
            <a:r>
              <a:rPr sz="4000" b="1" spc="-6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92D050"/>
                </a:solidFill>
                <a:latin typeface="Arial"/>
                <a:cs typeface="Arial"/>
              </a:rPr>
              <a:t>Science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954145" algn="l"/>
              </a:tabLst>
            </a:pP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Class </a:t>
            </a:r>
            <a:r>
              <a:rPr sz="3600" b="1" dirty="0">
                <a:solidFill>
                  <a:srgbClr val="E36C09"/>
                </a:solidFill>
                <a:latin typeface="Arial"/>
                <a:cs typeface="Arial"/>
              </a:rPr>
              <a:t>XII (</a:t>
            </a:r>
            <a:r>
              <a:rPr sz="3600" b="1" spc="-17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As</a:t>
            </a:r>
            <a:r>
              <a:rPr sz="3600" b="1" spc="-15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per	CBSE</a:t>
            </a:r>
            <a:r>
              <a:rPr sz="3600" b="1" spc="-9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Board)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834" y="2856712"/>
            <a:ext cx="2034539" cy="113220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70"/>
              </a:spcBef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Chapter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1  </a:t>
            </a:r>
            <a:r>
              <a:rPr sz="2000" b="1" spc="15" dirty="0">
                <a:solidFill>
                  <a:srgbClr val="FFFF00"/>
                </a:solidFill>
                <a:latin typeface="Century Gothic"/>
                <a:cs typeface="Century Gothic"/>
              </a:rPr>
              <a:t>Revision </a:t>
            </a:r>
            <a:r>
              <a:rPr sz="2000" b="1" spc="10" dirty="0">
                <a:solidFill>
                  <a:srgbClr val="FFFF00"/>
                </a:solidFill>
                <a:latin typeface="Century Gothic"/>
                <a:cs typeface="Century Gothic"/>
              </a:rPr>
              <a:t>of the  </a:t>
            </a:r>
            <a:r>
              <a:rPr sz="2000" b="1" spc="15" dirty="0">
                <a:solidFill>
                  <a:srgbClr val="FFFF00"/>
                </a:solidFill>
                <a:latin typeface="Century Gothic"/>
                <a:cs typeface="Century Gothic"/>
              </a:rPr>
              <a:t>Basics </a:t>
            </a:r>
            <a:r>
              <a:rPr sz="2000" b="1" spc="10" dirty="0">
                <a:solidFill>
                  <a:srgbClr val="FFFF00"/>
                </a:solidFill>
                <a:latin typeface="Century Gothic"/>
                <a:cs typeface="Century Gothic"/>
              </a:rPr>
              <a:t>of</a:t>
            </a:r>
            <a:r>
              <a:rPr sz="2000" b="1" spc="-5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000" b="1" spc="15" dirty="0">
                <a:solidFill>
                  <a:srgbClr val="FFFF00"/>
                </a:solidFill>
                <a:latin typeface="Century Gothic"/>
                <a:cs typeface="Century Gothic"/>
              </a:rPr>
              <a:t>Python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6427" y="67056"/>
            <a:ext cx="8406765" cy="3223895"/>
            <a:chOff x="376427" y="67056"/>
            <a:chExt cx="8406765" cy="3223895"/>
          </a:xfrm>
        </p:grpSpPr>
        <p:sp>
          <p:nvSpPr>
            <p:cNvPr id="5" name="object 5"/>
            <p:cNvSpPr/>
            <p:nvPr/>
          </p:nvSpPr>
          <p:spPr>
            <a:xfrm>
              <a:off x="376427" y="67056"/>
              <a:ext cx="2218944" cy="1516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74486" y="598169"/>
              <a:ext cx="2595880" cy="2679700"/>
            </a:xfrm>
            <a:custGeom>
              <a:avLst/>
              <a:gdLst/>
              <a:ahLst/>
              <a:cxnLst/>
              <a:rect l="l" t="t" r="r" b="b"/>
              <a:pathLst>
                <a:path w="2595879" h="2679700">
                  <a:moveTo>
                    <a:pt x="1744853" y="0"/>
                  </a:moveTo>
                  <a:lnTo>
                    <a:pt x="1297686" y="719454"/>
                  </a:lnTo>
                  <a:lnTo>
                    <a:pt x="1003554" y="284606"/>
                  </a:lnTo>
                  <a:lnTo>
                    <a:pt x="878586" y="783970"/>
                  </a:lnTo>
                  <a:lnTo>
                    <a:pt x="44450" y="284606"/>
                  </a:lnTo>
                  <a:lnTo>
                    <a:pt x="556006" y="944752"/>
                  </a:lnTo>
                  <a:lnTo>
                    <a:pt x="0" y="1068577"/>
                  </a:lnTo>
                  <a:lnTo>
                    <a:pt x="447166" y="1460500"/>
                  </a:lnTo>
                  <a:lnTo>
                    <a:pt x="16255" y="1809368"/>
                  </a:lnTo>
                  <a:lnTo>
                    <a:pt x="680973" y="1728724"/>
                  </a:lnTo>
                  <a:lnTo>
                    <a:pt x="572135" y="2185162"/>
                  </a:lnTo>
                  <a:lnTo>
                    <a:pt x="926972" y="1938274"/>
                  </a:lnTo>
                  <a:lnTo>
                    <a:pt x="1019556" y="2679191"/>
                  </a:lnTo>
                  <a:lnTo>
                    <a:pt x="1265428" y="1852549"/>
                  </a:lnTo>
                  <a:lnTo>
                    <a:pt x="1591690" y="2448052"/>
                  </a:lnTo>
                  <a:lnTo>
                    <a:pt x="1684528" y="1793239"/>
                  </a:lnTo>
                  <a:lnTo>
                    <a:pt x="2180209" y="2244470"/>
                  </a:lnTo>
                  <a:lnTo>
                    <a:pt x="2023110" y="1605279"/>
                  </a:lnTo>
                  <a:lnTo>
                    <a:pt x="2595371" y="1648459"/>
                  </a:lnTo>
                  <a:lnTo>
                    <a:pt x="2115566" y="1299337"/>
                  </a:lnTo>
                  <a:lnTo>
                    <a:pt x="2534919" y="1009268"/>
                  </a:lnTo>
                  <a:lnTo>
                    <a:pt x="2006854" y="907288"/>
                  </a:lnTo>
                  <a:lnTo>
                    <a:pt x="2208530" y="552830"/>
                  </a:lnTo>
                  <a:lnTo>
                    <a:pt x="1700784" y="660526"/>
                  </a:lnTo>
                  <a:lnTo>
                    <a:pt x="1744853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74486" y="598169"/>
              <a:ext cx="2595880" cy="2679700"/>
            </a:xfrm>
            <a:custGeom>
              <a:avLst/>
              <a:gdLst/>
              <a:ahLst/>
              <a:cxnLst/>
              <a:rect l="l" t="t" r="r" b="b"/>
              <a:pathLst>
                <a:path w="2595879" h="2679700">
                  <a:moveTo>
                    <a:pt x="1297686" y="719454"/>
                  </a:moveTo>
                  <a:lnTo>
                    <a:pt x="1744853" y="0"/>
                  </a:lnTo>
                  <a:lnTo>
                    <a:pt x="1700784" y="660526"/>
                  </a:lnTo>
                  <a:lnTo>
                    <a:pt x="2208530" y="552830"/>
                  </a:lnTo>
                  <a:lnTo>
                    <a:pt x="2006854" y="907288"/>
                  </a:lnTo>
                  <a:lnTo>
                    <a:pt x="2534919" y="1009268"/>
                  </a:lnTo>
                  <a:lnTo>
                    <a:pt x="2115566" y="1299337"/>
                  </a:lnTo>
                  <a:lnTo>
                    <a:pt x="2595371" y="1648459"/>
                  </a:lnTo>
                  <a:lnTo>
                    <a:pt x="2023110" y="1605279"/>
                  </a:lnTo>
                  <a:lnTo>
                    <a:pt x="2180209" y="2244470"/>
                  </a:lnTo>
                  <a:lnTo>
                    <a:pt x="1684528" y="1793239"/>
                  </a:lnTo>
                  <a:lnTo>
                    <a:pt x="1591690" y="2448052"/>
                  </a:lnTo>
                  <a:lnTo>
                    <a:pt x="1265428" y="1852549"/>
                  </a:lnTo>
                  <a:lnTo>
                    <a:pt x="1019556" y="2679191"/>
                  </a:lnTo>
                  <a:lnTo>
                    <a:pt x="926972" y="1938274"/>
                  </a:lnTo>
                  <a:lnTo>
                    <a:pt x="572135" y="2185162"/>
                  </a:lnTo>
                  <a:lnTo>
                    <a:pt x="680973" y="1728724"/>
                  </a:lnTo>
                  <a:lnTo>
                    <a:pt x="16255" y="1809368"/>
                  </a:lnTo>
                  <a:lnTo>
                    <a:pt x="447166" y="1460500"/>
                  </a:lnTo>
                  <a:lnTo>
                    <a:pt x="0" y="1068577"/>
                  </a:lnTo>
                  <a:lnTo>
                    <a:pt x="556006" y="944752"/>
                  </a:lnTo>
                  <a:lnTo>
                    <a:pt x="44450" y="284606"/>
                  </a:lnTo>
                  <a:lnTo>
                    <a:pt x="878586" y="783970"/>
                  </a:lnTo>
                  <a:lnTo>
                    <a:pt x="1003554" y="284606"/>
                  </a:lnTo>
                  <a:lnTo>
                    <a:pt x="1297686" y="71945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49618" y="1178813"/>
            <a:ext cx="12128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5904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New  </a:t>
            </a:r>
            <a:r>
              <a:rPr sz="2800" b="1" spc="-5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labus 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2020-21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4315" y="1022350"/>
            <a:ext cx="264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</a:t>
            </a:r>
            <a:r>
              <a:rPr spc="-60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85037" y="1674114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753" y="1695069"/>
            <a:ext cx="752284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399FF"/>
                </a:solidFill>
                <a:latin typeface="Calibri"/>
                <a:cs typeface="Calibri"/>
              </a:rPr>
              <a:t>Most 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3399FF"/>
                </a:solidFill>
                <a:latin typeface="Calibri"/>
                <a:cs typeface="Calibri"/>
              </a:rPr>
              <a:t>computer programming 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language  support </a:t>
            </a:r>
            <a:r>
              <a:rPr sz="2400" spc="-15" dirty="0">
                <a:solidFill>
                  <a:srgbClr val="3399FF"/>
                </a:solidFill>
                <a:latin typeface="Calibri"/>
                <a:cs typeface="Calibri"/>
              </a:rPr>
              <a:t>data 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type, </a:t>
            </a:r>
            <a:r>
              <a:rPr sz="2400" spc="-10" dirty="0">
                <a:solidFill>
                  <a:srgbClr val="3399FF"/>
                </a:solidFill>
                <a:latin typeface="Calibri"/>
                <a:cs typeface="Calibri"/>
              </a:rPr>
              <a:t>variables,operator 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3399FF"/>
                </a:solidFill>
                <a:latin typeface="Calibri"/>
                <a:cs typeface="Calibri"/>
              </a:rPr>
              <a:t>expression </a:t>
            </a:r>
            <a:r>
              <a:rPr sz="2400" spc="-20" dirty="0">
                <a:solidFill>
                  <a:srgbClr val="3399FF"/>
                </a:solidFill>
                <a:latin typeface="Calibri"/>
                <a:cs typeface="Calibri"/>
              </a:rPr>
              <a:t>like  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fundamentals.Python 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also 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support</a:t>
            </a:r>
            <a:r>
              <a:rPr sz="2400" spc="-25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these.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15" dirty="0">
                <a:solidFill>
                  <a:srgbClr val="4B87C4"/>
                </a:solidFill>
                <a:latin typeface="Calibri"/>
                <a:cs typeface="Calibri"/>
              </a:rPr>
              <a:t>Data </a:t>
            </a:r>
            <a:r>
              <a:rPr sz="2400" spc="-30" dirty="0">
                <a:solidFill>
                  <a:srgbClr val="4B87C4"/>
                </a:solidFill>
                <a:latin typeface="Calibri"/>
                <a:cs typeface="Calibri"/>
              </a:rPr>
              <a:t>Type </a:t>
            </a:r>
            <a:r>
              <a:rPr sz="2400" spc="-5" dirty="0">
                <a:solidFill>
                  <a:srgbClr val="4B87C4"/>
                </a:solidFill>
                <a:latin typeface="Calibri"/>
                <a:cs typeface="Calibri"/>
              </a:rPr>
              <a:t>specifies </a:t>
            </a:r>
            <a:r>
              <a:rPr sz="2400" dirty="0">
                <a:solidFill>
                  <a:srgbClr val="4B87C4"/>
                </a:solidFill>
                <a:latin typeface="Calibri"/>
                <a:cs typeface="Calibri"/>
              </a:rPr>
              <a:t>which type </a:t>
            </a:r>
            <a:r>
              <a:rPr sz="2400" spc="-5" dirty="0">
                <a:solidFill>
                  <a:srgbClr val="4B87C4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4B87C4"/>
                </a:solidFill>
                <a:latin typeface="Calibri"/>
                <a:cs typeface="Calibri"/>
              </a:rPr>
              <a:t>value </a:t>
            </a:r>
            <a:r>
              <a:rPr sz="2400" dirty="0">
                <a:solidFill>
                  <a:srgbClr val="4B87C4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B87C4"/>
                </a:solidFill>
                <a:latin typeface="Calibri"/>
                <a:cs typeface="Calibri"/>
              </a:rPr>
              <a:t>variable can </a:t>
            </a:r>
            <a:r>
              <a:rPr sz="2400" spc="-20" dirty="0">
                <a:solidFill>
                  <a:srgbClr val="4B87C4"/>
                </a:solidFill>
                <a:latin typeface="Calibri"/>
                <a:cs typeface="Calibri"/>
              </a:rPr>
              <a:t>store.  </a:t>
            </a:r>
            <a:r>
              <a:rPr sz="2400" dirty="0">
                <a:solidFill>
                  <a:srgbClr val="4B87C4"/>
                </a:solidFill>
                <a:latin typeface="Calibri"/>
                <a:cs typeface="Calibri"/>
              </a:rPr>
              <a:t>type() </a:t>
            </a:r>
            <a:r>
              <a:rPr sz="2400" spc="-5" dirty="0">
                <a:solidFill>
                  <a:srgbClr val="4B87C4"/>
                </a:solidFill>
                <a:latin typeface="Calibri"/>
                <a:cs typeface="Calibri"/>
              </a:rPr>
              <a:t>function </a:t>
            </a:r>
            <a:r>
              <a:rPr sz="2400" dirty="0">
                <a:solidFill>
                  <a:srgbClr val="4B87C4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4B87C4"/>
                </a:solidFill>
                <a:latin typeface="Calibri"/>
                <a:cs typeface="Calibri"/>
              </a:rPr>
              <a:t>used </a:t>
            </a:r>
            <a:r>
              <a:rPr sz="2400" spc="-15" dirty="0">
                <a:solidFill>
                  <a:srgbClr val="4B87C4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4B87C4"/>
                </a:solidFill>
                <a:latin typeface="Calibri"/>
                <a:cs typeface="Calibri"/>
              </a:rPr>
              <a:t>determine </a:t>
            </a:r>
            <a:r>
              <a:rPr sz="2400" dirty="0">
                <a:solidFill>
                  <a:srgbClr val="4B87C4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B87C4"/>
                </a:solidFill>
                <a:latin typeface="Calibri"/>
                <a:cs typeface="Calibri"/>
              </a:rPr>
              <a:t>variable's </a:t>
            </a:r>
            <a:r>
              <a:rPr sz="2400" dirty="0">
                <a:solidFill>
                  <a:srgbClr val="4B87C4"/>
                </a:solidFill>
                <a:latin typeface="Calibri"/>
                <a:cs typeface="Calibri"/>
              </a:rPr>
              <a:t>type in  Python.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4236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 </a:t>
            </a:r>
            <a:r>
              <a:rPr spc="-5" dirty="0"/>
              <a:t>type</a:t>
            </a:r>
            <a:r>
              <a:rPr spc="-50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685037" y="15217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2406" y="1996186"/>
            <a:ext cx="341947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Data </a:t>
            </a:r>
            <a:r>
              <a:rPr sz="2800" spc="-35" dirty="0">
                <a:solidFill>
                  <a:srgbClr val="FF0000"/>
                </a:solidFill>
                <a:latin typeface="Arial"/>
                <a:cs typeface="Arial"/>
              </a:rPr>
              <a:t>Types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Python</a:t>
            </a:r>
            <a:endParaRPr sz="2800">
              <a:latin typeface="Arial"/>
              <a:cs typeface="Arial"/>
            </a:endParaRPr>
          </a:p>
          <a:p>
            <a:pPr marL="1322705" indent="-396240">
              <a:lnSpc>
                <a:spcPct val="100000"/>
              </a:lnSpc>
              <a:buAutoNum type="arabicPeriod"/>
              <a:tabLst>
                <a:tab pos="1323340" algn="l"/>
              </a:tabLst>
            </a:pPr>
            <a:r>
              <a:rPr sz="2800" spc="-5" dirty="0">
                <a:solidFill>
                  <a:srgbClr val="92D050"/>
                </a:solidFill>
                <a:latin typeface="Arial"/>
                <a:cs typeface="Arial"/>
              </a:rPr>
              <a:t>Number</a:t>
            </a:r>
            <a:endParaRPr sz="2800">
              <a:latin typeface="Arial"/>
              <a:cs typeface="Arial"/>
            </a:endParaRPr>
          </a:p>
          <a:p>
            <a:pPr marL="1322070" indent="-395605">
              <a:lnSpc>
                <a:spcPct val="100000"/>
              </a:lnSpc>
              <a:buAutoNum type="arabicPeriod"/>
              <a:tabLst>
                <a:tab pos="1322705" algn="l"/>
              </a:tabLst>
            </a:pPr>
            <a:r>
              <a:rPr sz="2800" spc="-5" dirty="0">
                <a:solidFill>
                  <a:srgbClr val="92D050"/>
                </a:solidFill>
                <a:latin typeface="Arial"/>
                <a:cs typeface="Arial"/>
              </a:rPr>
              <a:t>String</a:t>
            </a:r>
            <a:endParaRPr sz="2800">
              <a:latin typeface="Arial"/>
              <a:cs typeface="Arial"/>
            </a:endParaRPr>
          </a:p>
          <a:p>
            <a:pPr marL="1322070" indent="-395605">
              <a:lnSpc>
                <a:spcPct val="100000"/>
              </a:lnSpc>
              <a:buAutoNum type="arabicPeriod"/>
              <a:tabLst>
                <a:tab pos="1322705" algn="l"/>
              </a:tabLst>
            </a:pPr>
            <a:r>
              <a:rPr sz="2800" spc="-5" dirty="0">
                <a:solidFill>
                  <a:srgbClr val="92D050"/>
                </a:solidFill>
                <a:latin typeface="Arial"/>
                <a:cs typeface="Arial"/>
              </a:rPr>
              <a:t>Boolean</a:t>
            </a:r>
            <a:endParaRPr sz="2800">
              <a:latin typeface="Arial"/>
              <a:cs typeface="Arial"/>
            </a:endParaRPr>
          </a:p>
          <a:p>
            <a:pPr marL="1322705" indent="-396240">
              <a:lnSpc>
                <a:spcPct val="100000"/>
              </a:lnSpc>
              <a:buAutoNum type="arabicPeriod"/>
              <a:tabLst>
                <a:tab pos="1323340" algn="l"/>
              </a:tabLst>
            </a:pPr>
            <a:r>
              <a:rPr sz="2800" spc="-5" dirty="0">
                <a:solidFill>
                  <a:srgbClr val="92D050"/>
                </a:solidFill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  <a:p>
            <a:pPr marL="1315720" indent="-389255">
              <a:lnSpc>
                <a:spcPct val="100000"/>
              </a:lnSpc>
              <a:buAutoNum type="arabicPeriod"/>
              <a:tabLst>
                <a:tab pos="1316355" algn="l"/>
              </a:tabLst>
            </a:pPr>
            <a:r>
              <a:rPr sz="2800" spc="-25" dirty="0">
                <a:solidFill>
                  <a:srgbClr val="92D050"/>
                </a:solidFill>
                <a:latin typeface="Arial"/>
                <a:cs typeface="Arial"/>
              </a:rPr>
              <a:t>Tuple</a:t>
            </a:r>
            <a:endParaRPr sz="2800">
              <a:latin typeface="Arial"/>
              <a:cs typeface="Arial"/>
            </a:endParaRPr>
          </a:p>
          <a:p>
            <a:pPr marL="1322705" indent="-3962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23340" algn="l"/>
              </a:tabLst>
            </a:pPr>
            <a:r>
              <a:rPr sz="2800" spc="-10" dirty="0">
                <a:solidFill>
                  <a:srgbClr val="92D050"/>
                </a:solidFill>
                <a:latin typeface="Arial"/>
                <a:cs typeface="Arial"/>
              </a:rPr>
              <a:t>Set</a:t>
            </a:r>
            <a:endParaRPr sz="2800">
              <a:latin typeface="Arial"/>
              <a:cs typeface="Arial"/>
            </a:endParaRPr>
          </a:p>
          <a:p>
            <a:pPr marL="1322705" indent="-396240">
              <a:lnSpc>
                <a:spcPct val="100000"/>
              </a:lnSpc>
              <a:buAutoNum type="arabicPeriod"/>
              <a:tabLst>
                <a:tab pos="1323340" algn="l"/>
              </a:tabLst>
            </a:pPr>
            <a:r>
              <a:rPr sz="2800" spc="-5" dirty="0">
                <a:solidFill>
                  <a:srgbClr val="92D050"/>
                </a:solidFill>
                <a:latin typeface="Arial"/>
                <a:cs typeface="Arial"/>
              </a:rPr>
              <a:t>Dictionary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019" y="893140"/>
            <a:ext cx="3555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 </a:t>
            </a:r>
            <a:r>
              <a:rPr spc="-5" dirty="0"/>
              <a:t>type</a:t>
            </a:r>
            <a:r>
              <a:rPr spc="-35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685037" y="15217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2406" y="1982469"/>
            <a:ext cx="563435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Number In</a:t>
            </a:r>
            <a:r>
              <a:rPr sz="2800" spc="1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It is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store </a:t>
            </a:r>
            <a:r>
              <a:rPr sz="2800" spc="-10" dirty="0">
                <a:latin typeface="Calibri"/>
                <a:cs typeface="Calibri"/>
              </a:rPr>
              <a:t>numeric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Python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has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three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numeric</a:t>
            </a:r>
            <a:r>
              <a:rPr sz="2800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types:</a:t>
            </a:r>
            <a:endParaRPr sz="2800">
              <a:latin typeface="Calibri"/>
              <a:cs typeface="Calibri"/>
            </a:endParaRPr>
          </a:p>
          <a:p>
            <a:pPr marL="2193290" lvl="1" indent="-35242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2193925" algn="l"/>
              </a:tabLst>
            </a:pP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Integers</a:t>
            </a:r>
            <a:endParaRPr sz="2800">
              <a:latin typeface="Calibri"/>
              <a:cs typeface="Calibri"/>
            </a:endParaRPr>
          </a:p>
          <a:p>
            <a:pPr marL="2193290" lvl="1" indent="-352425">
              <a:lnSpc>
                <a:spcPct val="100000"/>
              </a:lnSpc>
              <a:buAutoNum type="arabicPeriod"/>
              <a:tabLst>
                <a:tab pos="219392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Floating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point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numbers</a:t>
            </a:r>
            <a:endParaRPr sz="2800">
              <a:latin typeface="Calibri"/>
              <a:cs typeface="Calibri"/>
            </a:endParaRPr>
          </a:p>
          <a:p>
            <a:pPr marL="2193290" lvl="1" indent="-3524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19392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Complex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numbers.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4409" y="592328"/>
            <a:ext cx="35547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 </a:t>
            </a:r>
            <a:r>
              <a:rPr spc="-5" dirty="0"/>
              <a:t>type</a:t>
            </a:r>
            <a:r>
              <a:rPr spc="-50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750569" y="13388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0415" y="1301623"/>
            <a:ext cx="7404100" cy="5093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1.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Integers</a:t>
            </a:r>
            <a:endParaRPr sz="2800">
              <a:latin typeface="Calibri"/>
              <a:cs typeface="Calibri"/>
            </a:endParaRPr>
          </a:p>
          <a:p>
            <a:pPr marL="12700" marR="5080" indent="914400" algn="just">
              <a:lnSpc>
                <a:spcPct val="100000"/>
              </a:lnSpc>
            </a:pPr>
            <a:r>
              <a:rPr sz="2800" spc="-20" dirty="0">
                <a:solidFill>
                  <a:srgbClr val="FFC000"/>
                </a:solidFill>
                <a:latin typeface="Calibri"/>
                <a:cs typeface="Calibri"/>
              </a:rPr>
              <a:t>Integers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or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int are positive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or </a:t>
            </a:r>
            <a:r>
              <a:rPr sz="2800" spc="-20" dirty="0">
                <a:solidFill>
                  <a:srgbClr val="FFC000"/>
                </a:solidFill>
                <a:latin typeface="Calibri"/>
                <a:cs typeface="Calibri"/>
              </a:rPr>
              <a:t>negative 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numbers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with no decimal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point. </a:t>
            </a:r>
            <a:r>
              <a:rPr sz="2800" spc="-20" dirty="0">
                <a:solidFill>
                  <a:srgbClr val="FFC000"/>
                </a:solidFill>
                <a:latin typeface="Calibri"/>
                <a:cs typeface="Calibri"/>
              </a:rPr>
              <a:t>Integers 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in Python 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3 </a:t>
            </a:r>
            <a:r>
              <a:rPr sz="2800" spc="-20" dirty="0">
                <a:solidFill>
                  <a:srgbClr val="FFC000"/>
                </a:solidFill>
                <a:latin typeface="Calibri"/>
                <a:cs typeface="Calibri"/>
              </a:rPr>
              <a:t>are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unlimited</a:t>
            </a:r>
            <a:r>
              <a:rPr sz="2800" spc="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C000"/>
                </a:solidFill>
                <a:latin typeface="Calibri"/>
                <a:cs typeface="Calibri"/>
              </a:rPr>
              <a:t>size.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000" spc="5" dirty="0">
                <a:latin typeface="Calibri"/>
                <a:cs typeface="Calibri"/>
              </a:rPr>
              <a:t>e.g.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b=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-100</a:t>
            </a:r>
            <a:endParaRPr sz="2000">
              <a:latin typeface="Calibri"/>
              <a:cs typeface="Calibri"/>
            </a:endParaRPr>
          </a:p>
          <a:p>
            <a:pPr marL="12700" marR="64389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c= 1*20  </a:t>
            </a:r>
            <a:r>
              <a:rPr sz="2000" spc="-5" dirty="0">
                <a:latin typeface="Calibri"/>
                <a:cs typeface="Calibri"/>
              </a:rPr>
              <a:t>print(a)  print(b)  print(c)  </a:t>
            </a:r>
            <a:r>
              <a:rPr sz="2000" dirty="0">
                <a:latin typeface="Calibri"/>
                <a:cs typeface="Calibri"/>
              </a:rPr>
              <a:t>Output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:-  100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-100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200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5804" y="815085"/>
            <a:ext cx="35547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 </a:t>
            </a:r>
            <a:r>
              <a:rPr spc="-5" dirty="0"/>
              <a:t>type</a:t>
            </a:r>
            <a:r>
              <a:rPr spc="-50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602741" y="153847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7710" y="1595754"/>
            <a:ext cx="706755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FFC000"/>
                </a:solidFill>
                <a:latin typeface="Calibri"/>
                <a:cs typeface="Calibri"/>
              </a:rPr>
              <a:t>Type </a:t>
            </a:r>
            <a:r>
              <a:rPr sz="2800" spc="-20" dirty="0">
                <a:solidFill>
                  <a:srgbClr val="FFC000"/>
                </a:solidFill>
                <a:latin typeface="Calibri"/>
                <a:cs typeface="Calibri"/>
              </a:rPr>
              <a:t>Conversion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of</a:t>
            </a:r>
            <a:r>
              <a:rPr sz="2800" spc="8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Integer</a:t>
            </a:r>
            <a:endParaRPr sz="2800">
              <a:latin typeface="Calibri"/>
              <a:cs typeface="Calibri"/>
            </a:endParaRPr>
          </a:p>
          <a:p>
            <a:pPr marL="12700" marR="260985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int()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15" dirty="0">
                <a:latin typeface="Calibri"/>
                <a:cs typeface="Calibri"/>
              </a:rPr>
              <a:t>converts </a:t>
            </a:r>
            <a:r>
              <a:rPr sz="2800" spc="-20" dirty="0">
                <a:latin typeface="Calibri"/>
                <a:cs typeface="Calibri"/>
              </a:rPr>
              <a:t>any data </a:t>
            </a:r>
            <a:r>
              <a:rPr sz="2800" spc="-5" dirty="0">
                <a:latin typeface="Calibri"/>
                <a:cs typeface="Calibri"/>
              </a:rPr>
              <a:t>type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0" dirty="0">
                <a:latin typeface="Calibri"/>
                <a:cs typeface="Calibri"/>
              </a:rPr>
              <a:t>integer.  </a:t>
            </a:r>
            <a:r>
              <a:rPr sz="2800" dirty="0">
                <a:latin typeface="Calibri"/>
                <a:cs typeface="Calibri"/>
              </a:rPr>
              <a:t>e.g.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 = "101" #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string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b=int(a) </a:t>
            </a:r>
            <a:r>
              <a:rPr sz="2800" spc="-5" dirty="0">
                <a:latin typeface="Calibri"/>
                <a:cs typeface="Calibri"/>
              </a:rPr>
              <a:t># </a:t>
            </a:r>
            <a:r>
              <a:rPr sz="2800" spc="-15" dirty="0">
                <a:latin typeface="Calibri"/>
                <a:cs typeface="Calibri"/>
              </a:rPr>
              <a:t>converts string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type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0" dirty="0">
                <a:latin typeface="Calibri"/>
                <a:cs typeface="Calibri"/>
              </a:rPr>
              <a:t>integer.  </a:t>
            </a:r>
            <a:r>
              <a:rPr sz="2800" spc="-10" dirty="0">
                <a:latin typeface="Calibri"/>
                <a:cs typeface="Calibri"/>
              </a:rPr>
              <a:t>c=int(122.4) </a:t>
            </a:r>
            <a:r>
              <a:rPr sz="2800" spc="-5" dirty="0">
                <a:latin typeface="Calibri"/>
                <a:cs typeface="Calibri"/>
              </a:rPr>
              <a:t># </a:t>
            </a:r>
            <a:r>
              <a:rPr sz="2800" spc="-20" dirty="0">
                <a:latin typeface="Calibri"/>
                <a:cs typeface="Calibri"/>
              </a:rPr>
              <a:t>converts </a:t>
            </a:r>
            <a:r>
              <a:rPr sz="2800" spc="-15" dirty="0">
                <a:latin typeface="Calibri"/>
                <a:cs typeface="Calibri"/>
              </a:rPr>
              <a:t>float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type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0" dirty="0">
                <a:latin typeface="Calibri"/>
                <a:cs typeface="Calibri"/>
              </a:rPr>
              <a:t>integer.  </a:t>
            </a:r>
            <a:r>
              <a:rPr sz="2800" spc="-10" dirty="0">
                <a:latin typeface="Calibri"/>
                <a:cs typeface="Calibri"/>
              </a:rPr>
              <a:t>print(b)</a:t>
            </a:r>
            <a:endParaRPr sz="2800">
              <a:latin typeface="Calibri"/>
              <a:cs typeface="Calibri"/>
            </a:endParaRPr>
          </a:p>
          <a:p>
            <a:pPr marL="12700" marR="4595495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print(c)Run Code  Output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:-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101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122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1628" y="820673"/>
            <a:ext cx="35547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 </a:t>
            </a:r>
            <a:r>
              <a:rPr spc="-5" dirty="0"/>
              <a:t>type</a:t>
            </a:r>
            <a:r>
              <a:rPr spc="-50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614933" y="1463802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2912" y="1473199"/>
            <a:ext cx="7404100" cy="4913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2.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Floating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point</a:t>
            </a:r>
            <a:r>
              <a:rPr sz="2800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numbers</a:t>
            </a:r>
            <a:endParaRPr sz="2800">
              <a:latin typeface="Calibri"/>
              <a:cs typeface="Calibri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positive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or </a:t>
            </a:r>
            <a:r>
              <a:rPr sz="2800" spc="-20" dirty="0">
                <a:solidFill>
                  <a:srgbClr val="FFC000"/>
                </a:solidFill>
                <a:latin typeface="Calibri"/>
                <a:cs typeface="Calibri"/>
              </a:rPr>
              <a:t>negative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real numbers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with  a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decimal</a:t>
            </a:r>
            <a:r>
              <a:rPr sz="28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point.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e.g.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600" spc="-5" dirty="0">
                <a:latin typeface="Calibri"/>
                <a:cs typeface="Calibri"/>
              </a:rPr>
              <a:t>a =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101.2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b =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-101.4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c =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111.23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d =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2.3*3</a:t>
            </a:r>
            <a:endParaRPr sz="1600">
              <a:latin typeface="Calibri"/>
              <a:cs typeface="Calibri"/>
            </a:endParaRPr>
          </a:p>
          <a:p>
            <a:pPr marL="12700" marR="6757034" algn="just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print(a)  pri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(b)  print(c)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print(d)Run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Code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Output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:-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101.2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-101.4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111.23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6.8999999999999995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686" y="906856"/>
            <a:ext cx="3557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 </a:t>
            </a:r>
            <a:r>
              <a:rPr spc="-5" dirty="0"/>
              <a:t>type</a:t>
            </a:r>
            <a:r>
              <a:rPr spc="-30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450341" y="15979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7710" y="1609801"/>
            <a:ext cx="6810375" cy="429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C000"/>
                </a:solidFill>
                <a:latin typeface="Calibri"/>
                <a:cs typeface="Calibri"/>
              </a:rPr>
              <a:t>Type 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Conversion 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of Floating point</a:t>
            </a:r>
            <a:r>
              <a:rPr sz="2400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numbers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float()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5" dirty="0">
                <a:latin typeface="Calibri"/>
                <a:cs typeface="Calibri"/>
              </a:rPr>
              <a:t>converts any data </a:t>
            </a:r>
            <a:r>
              <a:rPr sz="2400" spc="-5" dirty="0">
                <a:latin typeface="Calibri"/>
                <a:cs typeface="Calibri"/>
              </a:rPr>
              <a:t>type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floating </a:t>
            </a:r>
            <a:r>
              <a:rPr sz="2400" spc="-10" dirty="0">
                <a:latin typeface="Calibri"/>
                <a:cs typeface="Calibri"/>
              </a:rPr>
              <a:t>point  </a:t>
            </a:r>
            <a:r>
              <a:rPr sz="2400" spc="-40" dirty="0">
                <a:latin typeface="Calibri"/>
                <a:cs typeface="Calibri"/>
              </a:rPr>
              <a:t>number.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329"/>
              </a:lnSpc>
            </a:pPr>
            <a:r>
              <a:rPr sz="2800" dirty="0">
                <a:latin typeface="Calibri"/>
                <a:cs typeface="Calibri"/>
              </a:rPr>
              <a:t>e.g.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latin typeface="Calibri"/>
                <a:cs typeface="Calibri"/>
              </a:rPr>
              <a:t>a='301.4'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#string</a:t>
            </a:r>
            <a:endParaRPr sz="2000">
              <a:latin typeface="Calibri"/>
              <a:cs typeface="Calibri"/>
            </a:endParaRPr>
          </a:p>
          <a:p>
            <a:pPr marL="12700" marR="177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b=float(a) </a:t>
            </a:r>
            <a:r>
              <a:rPr sz="2000" spc="-10" dirty="0">
                <a:latin typeface="Calibri"/>
                <a:cs typeface="Calibri"/>
              </a:rPr>
              <a:t>#converts string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type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floating </a:t>
            </a:r>
            <a:r>
              <a:rPr sz="2000" spc="-10" dirty="0">
                <a:latin typeface="Calibri"/>
                <a:cs typeface="Calibri"/>
              </a:rPr>
              <a:t>point </a:t>
            </a:r>
            <a:r>
              <a:rPr sz="2000" spc="-30" dirty="0">
                <a:latin typeface="Calibri"/>
                <a:cs typeface="Calibri"/>
              </a:rPr>
              <a:t>number.  </a:t>
            </a:r>
            <a:r>
              <a:rPr sz="2000" dirty="0">
                <a:latin typeface="Calibri"/>
                <a:cs typeface="Calibri"/>
              </a:rPr>
              <a:t>c=float(121) </a:t>
            </a:r>
            <a:r>
              <a:rPr sz="2000" spc="-10" dirty="0">
                <a:latin typeface="Calibri"/>
                <a:cs typeface="Calibri"/>
              </a:rPr>
              <a:t>#converts integer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type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floating </a:t>
            </a:r>
            <a:r>
              <a:rPr sz="2000" spc="-10" dirty="0">
                <a:latin typeface="Calibri"/>
                <a:cs typeface="Calibri"/>
              </a:rPr>
              <a:t>point </a:t>
            </a:r>
            <a:r>
              <a:rPr sz="2000" spc="-30" dirty="0">
                <a:latin typeface="Calibri"/>
                <a:cs typeface="Calibri"/>
              </a:rPr>
              <a:t>number.  </a:t>
            </a:r>
            <a:r>
              <a:rPr sz="2000" spc="-5" dirty="0">
                <a:latin typeface="Calibri"/>
                <a:cs typeface="Calibri"/>
              </a:rPr>
              <a:t>print(b)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print(c)Run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marR="584517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Output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:-  301.4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121.0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591" y="938910"/>
            <a:ext cx="35547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 </a:t>
            </a:r>
            <a:r>
              <a:rPr spc="-5" dirty="0"/>
              <a:t>type</a:t>
            </a:r>
            <a:r>
              <a:rPr spc="-50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685037" y="169240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4954" y="1718817"/>
            <a:ext cx="7780020" cy="4605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B87C4"/>
                </a:solidFill>
                <a:latin typeface="Calibri"/>
                <a:cs typeface="Calibri"/>
              </a:rPr>
              <a:t>3. </a:t>
            </a:r>
            <a:r>
              <a:rPr sz="2800" spc="-15" dirty="0">
                <a:solidFill>
                  <a:srgbClr val="4B87C4"/>
                </a:solidFill>
                <a:latin typeface="Calibri"/>
                <a:cs typeface="Calibri"/>
              </a:rPr>
              <a:t>Complex</a:t>
            </a:r>
            <a:r>
              <a:rPr sz="2800" spc="35" dirty="0">
                <a:solidFill>
                  <a:srgbClr val="4B87C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B87C4"/>
                </a:solidFill>
                <a:latin typeface="Calibri"/>
                <a:cs typeface="Calibri"/>
              </a:rPr>
              <a:t>numbers</a:t>
            </a:r>
            <a:endParaRPr sz="2800">
              <a:latin typeface="Calibri"/>
              <a:cs typeface="Calibri"/>
            </a:endParaRPr>
          </a:p>
          <a:p>
            <a:pPr marL="12700" marR="5080" indent="913765" algn="just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Complex numbers </a:t>
            </a:r>
            <a:r>
              <a:rPr sz="2800" spc="-20" dirty="0">
                <a:solidFill>
                  <a:srgbClr val="FFC000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combination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of a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real 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and imaginary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part.Complex numbers are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FFC000"/>
                </a:solidFill>
                <a:latin typeface="Calibri"/>
                <a:cs typeface="Calibri"/>
              </a:rPr>
              <a:t>form 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of </a:t>
            </a:r>
            <a:r>
              <a:rPr sz="2800" spc="-20" dirty="0">
                <a:solidFill>
                  <a:srgbClr val="FFC000"/>
                </a:solidFill>
                <a:latin typeface="Calibri"/>
                <a:cs typeface="Calibri"/>
              </a:rPr>
              <a:t>X+Yj,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where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X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real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part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and Y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imaginary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part.  </a:t>
            </a:r>
            <a:r>
              <a:rPr sz="2800" dirty="0">
                <a:latin typeface="Calibri"/>
                <a:cs typeface="Calibri"/>
              </a:rPr>
              <a:t>e.g.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latin typeface="Calibri"/>
                <a:cs typeface="Calibri"/>
              </a:rPr>
              <a:t>a = </a:t>
            </a:r>
            <a:r>
              <a:rPr sz="2000" spc="-10" dirty="0">
                <a:latin typeface="Calibri"/>
                <a:cs typeface="Calibri"/>
              </a:rPr>
              <a:t>complex(5) </a:t>
            </a:r>
            <a:r>
              <a:rPr sz="1800" dirty="0">
                <a:solidFill>
                  <a:srgbClr val="92D050"/>
                </a:solidFill>
                <a:latin typeface="Calibri"/>
                <a:cs typeface="Calibri"/>
              </a:rPr>
              <a:t># </a:t>
            </a:r>
            <a:r>
              <a:rPr sz="1800" spc="-10" dirty="0">
                <a:solidFill>
                  <a:srgbClr val="92D050"/>
                </a:solidFill>
                <a:latin typeface="Calibri"/>
                <a:cs typeface="Calibri"/>
              </a:rPr>
              <a:t>convert </a:t>
            </a:r>
            <a:r>
              <a:rPr sz="1800" dirty="0">
                <a:solidFill>
                  <a:srgbClr val="92D050"/>
                </a:solidFill>
                <a:latin typeface="Calibri"/>
                <a:cs typeface="Calibri"/>
              </a:rPr>
              <a:t>5 </a:t>
            </a:r>
            <a:r>
              <a:rPr sz="1800" spc="-10" dirty="0">
                <a:solidFill>
                  <a:srgbClr val="92D050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92D05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92D050"/>
                </a:solidFill>
                <a:latin typeface="Calibri"/>
                <a:cs typeface="Calibri"/>
              </a:rPr>
              <a:t>real </a:t>
            </a:r>
            <a:r>
              <a:rPr sz="1800" spc="-5" dirty="0">
                <a:solidFill>
                  <a:srgbClr val="92D050"/>
                </a:solidFill>
                <a:latin typeface="Calibri"/>
                <a:cs typeface="Calibri"/>
              </a:rPr>
              <a:t>part </a:t>
            </a:r>
            <a:r>
              <a:rPr sz="1800" spc="-10" dirty="0">
                <a:solidFill>
                  <a:srgbClr val="92D050"/>
                </a:solidFill>
                <a:latin typeface="Calibri"/>
                <a:cs typeface="Calibri"/>
              </a:rPr>
              <a:t>val </a:t>
            </a:r>
            <a:r>
              <a:rPr sz="1800" dirty="0">
                <a:solidFill>
                  <a:srgbClr val="92D050"/>
                </a:solidFill>
                <a:latin typeface="Calibri"/>
                <a:cs typeface="Calibri"/>
              </a:rPr>
              <a:t>and </a:t>
            </a:r>
            <a:r>
              <a:rPr sz="1800" spc="-20" dirty="0">
                <a:solidFill>
                  <a:srgbClr val="92D050"/>
                </a:solidFill>
                <a:latin typeface="Calibri"/>
                <a:cs typeface="Calibri"/>
              </a:rPr>
              <a:t>zero </a:t>
            </a:r>
            <a:r>
              <a:rPr sz="1800" spc="-5" dirty="0">
                <a:solidFill>
                  <a:srgbClr val="92D050"/>
                </a:solidFill>
                <a:latin typeface="Calibri"/>
                <a:cs typeface="Calibri"/>
              </a:rPr>
              <a:t>imaginary</a:t>
            </a:r>
            <a:r>
              <a:rPr sz="1800" spc="11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2D050"/>
                </a:solidFill>
                <a:latin typeface="Calibri"/>
                <a:cs typeface="Calibri"/>
              </a:rPr>
              <a:t>part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print(a)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b=complex(101,23) </a:t>
            </a:r>
            <a:r>
              <a:rPr sz="1800" spc="-10" dirty="0">
                <a:solidFill>
                  <a:srgbClr val="92D050"/>
                </a:solidFill>
                <a:latin typeface="Calibri"/>
                <a:cs typeface="Calibri"/>
              </a:rPr>
              <a:t>#convert </a:t>
            </a:r>
            <a:r>
              <a:rPr sz="1800" dirty="0">
                <a:solidFill>
                  <a:srgbClr val="92D050"/>
                </a:solidFill>
                <a:latin typeface="Calibri"/>
                <a:cs typeface="Calibri"/>
              </a:rPr>
              <a:t>101 </a:t>
            </a:r>
            <a:r>
              <a:rPr sz="1800" spc="-5" dirty="0">
                <a:solidFill>
                  <a:srgbClr val="92D050"/>
                </a:solidFill>
                <a:latin typeface="Calibri"/>
                <a:cs typeface="Calibri"/>
              </a:rPr>
              <a:t>with </a:t>
            </a:r>
            <a:r>
              <a:rPr sz="1800" spc="-10" dirty="0">
                <a:solidFill>
                  <a:srgbClr val="92D050"/>
                </a:solidFill>
                <a:latin typeface="Calibri"/>
                <a:cs typeface="Calibri"/>
              </a:rPr>
              <a:t>real </a:t>
            </a:r>
            <a:r>
              <a:rPr sz="1800" spc="-5" dirty="0">
                <a:solidFill>
                  <a:srgbClr val="92D050"/>
                </a:solidFill>
                <a:latin typeface="Calibri"/>
                <a:cs typeface="Calibri"/>
              </a:rPr>
              <a:t>part </a:t>
            </a:r>
            <a:r>
              <a:rPr sz="1800" dirty="0">
                <a:solidFill>
                  <a:srgbClr val="92D050"/>
                </a:solidFill>
                <a:latin typeface="Calibri"/>
                <a:cs typeface="Calibri"/>
              </a:rPr>
              <a:t>and 23 as </a:t>
            </a:r>
            <a:r>
              <a:rPr sz="1800" spc="-5" dirty="0">
                <a:solidFill>
                  <a:srgbClr val="92D050"/>
                </a:solidFill>
                <a:latin typeface="Calibri"/>
                <a:cs typeface="Calibri"/>
              </a:rPr>
              <a:t>imaginary</a:t>
            </a:r>
            <a:r>
              <a:rPr sz="1800" spc="7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2D050"/>
                </a:solidFill>
                <a:latin typeface="Calibri"/>
                <a:cs typeface="Calibri"/>
              </a:rPr>
              <a:t>part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print(b)Run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6769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Output :-  (5+0j)  (1</a:t>
            </a:r>
            <a:r>
              <a:rPr sz="2000" spc="5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1+2</a:t>
            </a:r>
            <a:r>
              <a:rPr sz="2000" spc="5" dirty="0">
                <a:latin typeface="Calibri"/>
                <a:cs typeface="Calibri"/>
              </a:rPr>
              <a:t>3</a:t>
            </a:r>
            <a:r>
              <a:rPr sz="2000" dirty="0">
                <a:latin typeface="Calibri"/>
                <a:cs typeface="Calibri"/>
              </a:rPr>
              <a:t>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686" y="868121"/>
            <a:ext cx="3557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 </a:t>
            </a:r>
            <a:r>
              <a:rPr spc="-5" dirty="0"/>
              <a:t>type</a:t>
            </a:r>
            <a:r>
              <a:rPr spc="-30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614933" y="1651254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9623" y="1661541"/>
            <a:ext cx="7778750" cy="2715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2. </a:t>
            </a:r>
            <a:r>
              <a:rPr sz="2800" spc="-10" dirty="0">
                <a:solidFill>
                  <a:srgbClr val="92D050"/>
                </a:solidFill>
                <a:latin typeface="Calibri"/>
                <a:cs typeface="Calibri"/>
              </a:rPr>
              <a:t>String </a:t>
            </a: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In</a:t>
            </a:r>
            <a:r>
              <a:rPr sz="2800" spc="3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  <a:tabLst>
                <a:tab pos="5027295" algn="l"/>
              </a:tabLst>
            </a:pPr>
            <a:r>
              <a:rPr sz="2000" dirty="0">
                <a:solidFill>
                  <a:srgbClr val="FFC00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C000"/>
                </a:solidFill>
                <a:latin typeface="Calibri"/>
                <a:cs typeface="Calibri"/>
              </a:rPr>
              <a:t>string  is </a:t>
            </a:r>
            <a:r>
              <a:rPr sz="2000" dirty="0">
                <a:solidFill>
                  <a:srgbClr val="FFC00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C000"/>
                </a:solidFill>
                <a:latin typeface="Calibri"/>
                <a:cs typeface="Calibri"/>
              </a:rPr>
              <a:t>sequence </a:t>
            </a:r>
            <a:r>
              <a:rPr sz="2000" dirty="0">
                <a:solidFill>
                  <a:srgbClr val="FFC000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FFC000"/>
                </a:solidFill>
                <a:latin typeface="Calibri"/>
                <a:cs typeface="Calibri"/>
              </a:rPr>
              <a:t>characters. </a:t>
            </a:r>
            <a:r>
              <a:rPr sz="2000" spc="1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C000"/>
                </a:solidFill>
                <a:latin typeface="Calibri"/>
                <a:cs typeface="Calibri"/>
              </a:rPr>
              <a:t>In</a:t>
            </a:r>
            <a:r>
              <a:rPr sz="2000" spc="1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C000"/>
                </a:solidFill>
                <a:latin typeface="Calibri"/>
                <a:cs typeface="Calibri"/>
              </a:rPr>
              <a:t>python	we </a:t>
            </a:r>
            <a:r>
              <a:rPr sz="2000" spc="-5" dirty="0">
                <a:solidFill>
                  <a:srgbClr val="FFC000"/>
                </a:solidFill>
                <a:latin typeface="Calibri"/>
                <a:cs typeface="Calibri"/>
              </a:rPr>
              <a:t>can </a:t>
            </a:r>
            <a:r>
              <a:rPr sz="2000" spc="-15" dirty="0">
                <a:solidFill>
                  <a:srgbClr val="FFC000"/>
                </a:solidFill>
                <a:latin typeface="Calibri"/>
                <a:cs typeface="Calibri"/>
              </a:rPr>
              <a:t>create </a:t>
            </a:r>
            <a:r>
              <a:rPr sz="2000" spc="-5" dirty="0">
                <a:solidFill>
                  <a:srgbClr val="FFC000"/>
                </a:solidFill>
                <a:latin typeface="Calibri"/>
                <a:cs typeface="Calibri"/>
              </a:rPr>
              <a:t>string</a:t>
            </a:r>
            <a:r>
              <a:rPr sz="2000" spc="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Calibri"/>
                <a:cs typeface="Calibri"/>
              </a:rPr>
              <a:t>using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C000"/>
                </a:solidFill>
                <a:latin typeface="Calibri"/>
                <a:cs typeface="Calibri"/>
              </a:rPr>
              <a:t>single </a:t>
            </a:r>
            <a:r>
              <a:rPr sz="2000" dirty="0">
                <a:solidFill>
                  <a:srgbClr val="FFC000"/>
                </a:solidFill>
                <a:latin typeface="Calibri"/>
                <a:cs typeface="Calibri"/>
              </a:rPr>
              <a:t>(' ') </a:t>
            </a:r>
            <a:r>
              <a:rPr sz="2000" spc="-5" dirty="0">
                <a:solidFill>
                  <a:srgbClr val="FFC000"/>
                </a:solidFill>
                <a:latin typeface="Calibri"/>
                <a:cs typeface="Calibri"/>
              </a:rPr>
              <a:t>or double quotes </a:t>
            </a:r>
            <a:r>
              <a:rPr sz="2000" dirty="0">
                <a:solidFill>
                  <a:srgbClr val="FFC000"/>
                </a:solidFill>
                <a:latin typeface="Calibri"/>
                <a:cs typeface="Calibri"/>
              </a:rPr>
              <a:t>(" ").Both </a:t>
            </a:r>
            <a:r>
              <a:rPr sz="2000" spc="-10" dirty="0">
                <a:solidFill>
                  <a:srgbClr val="FFC000"/>
                </a:solidFill>
                <a:latin typeface="Calibri"/>
                <a:cs typeface="Calibri"/>
              </a:rPr>
              <a:t>are </a:t>
            </a:r>
            <a:r>
              <a:rPr sz="2000" spc="-5" dirty="0">
                <a:solidFill>
                  <a:srgbClr val="FFC000"/>
                </a:solidFill>
                <a:latin typeface="Calibri"/>
                <a:cs typeface="Calibri"/>
              </a:rPr>
              <a:t>same in </a:t>
            </a:r>
            <a:r>
              <a:rPr sz="2000" dirty="0">
                <a:solidFill>
                  <a:srgbClr val="FFC000"/>
                </a:solidFill>
                <a:latin typeface="Calibri"/>
                <a:cs typeface="Calibri"/>
              </a:rPr>
              <a:t>python.</a:t>
            </a:r>
            <a:r>
              <a:rPr sz="2000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e.g.</a:t>
            </a:r>
            <a:endParaRPr sz="2000">
              <a:latin typeface="Calibri"/>
              <a:cs typeface="Calibri"/>
            </a:endParaRPr>
          </a:p>
          <a:p>
            <a:pPr marL="12700" marR="5060950">
              <a:lnSpc>
                <a:spcPct val="100000"/>
              </a:lnSpc>
              <a:spcBef>
                <a:spcPts val="5"/>
              </a:spcBef>
              <a:tabLst>
                <a:tab pos="1156970" algn="l"/>
              </a:tabLst>
            </a:pPr>
            <a:r>
              <a:rPr sz="1800" spc="-10" dirty="0">
                <a:latin typeface="Calibri"/>
                <a:cs typeface="Calibri"/>
              </a:rPr>
              <a:t>str='computer </a:t>
            </a:r>
            <a:r>
              <a:rPr sz="1800" spc="-5" dirty="0">
                <a:latin typeface="Calibri"/>
                <a:cs typeface="Calibri"/>
              </a:rPr>
              <a:t>science'  </a:t>
            </a:r>
            <a:r>
              <a:rPr sz="1800" spc="-10" dirty="0">
                <a:latin typeface="Calibri"/>
                <a:cs typeface="Calibri"/>
              </a:rPr>
              <a:t>print('str-',	str) </a:t>
            </a:r>
            <a:r>
              <a:rPr sz="1800" dirty="0">
                <a:latin typeface="Calibri"/>
                <a:cs typeface="Calibri"/>
              </a:rPr>
              <a:t>#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412875" algn="l"/>
              </a:tabLst>
            </a:pPr>
            <a:r>
              <a:rPr sz="1800" spc="-5" dirty="0">
                <a:latin typeface="Calibri"/>
                <a:cs typeface="Calibri"/>
              </a:rPr>
              <a:t>print('str[0]-',	str[0]) </a:t>
            </a:r>
            <a:r>
              <a:rPr sz="1800" dirty="0">
                <a:latin typeface="Calibri"/>
                <a:cs typeface="Calibri"/>
              </a:rPr>
              <a:t># </a:t>
            </a:r>
            <a:r>
              <a:rPr sz="1800" spc="-10" dirty="0">
                <a:latin typeface="Calibri"/>
                <a:cs typeface="Calibri"/>
              </a:rPr>
              <a:t>print </a:t>
            </a:r>
            <a:r>
              <a:rPr sz="1800" spc="-15" dirty="0">
                <a:latin typeface="Calibri"/>
                <a:cs typeface="Calibri"/>
              </a:rPr>
              <a:t>first </a:t>
            </a:r>
            <a:r>
              <a:rPr sz="1800" spc="-5" dirty="0">
                <a:latin typeface="Calibri"/>
                <a:cs typeface="Calibri"/>
              </a:rPr>
              <a:t>char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'h'</a:t>
            </a:r>
            <a:endParaRPr sz="1800">
              <a:latin typeface="Calibri"/>
              <a:cs typeface="Calibri"/>
            </a:endParaRPr>
          </a:p>
          <a:p>
            <a:pPr marL="12700" marR="1452245">
              <a:lnSpc>
                <a:spcPct val="100000"/>
              </a:lnSpc>
              <a:tabLst>
                <a:tab pos="1440815" algn="l"/>
                <a:tab pos="1473835" algn="l"/>
                <a:tab pos="1591310" algn="l"/>
              </a:tabLst>
            </a:pPr>
            <a:r>
              <a:rPr sz="1800" spc="-5" dirty="0">
                <a:latin typeface="Calibri"/>
                <a:cs typeface="Calibri"/>
              </a:rPr>
              <a:t>print('str[1:3]-',			str[1:3]) </a:t>
            </a:r>
            <a:r>
              <a:rPr sz="1800" dirty="0">
                <a:latin typeface="Calibri"/>
                <a:cs typeface="Calibri"/>
              </a:rPr>
              <a:t># </a:t>
            </a:r>
            <a:r>
              <a:rPr sz="1800" spc="-10" dirty="0">
                <a:latin typeface="Calibri"/>
                <a:cs typeface="Calibri"/>
              </a:rPr>
              <a:t>print string from postion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3 </a:t>
            </a:r>
            <a:r>
              <a:rPr sz="1800" spc="-5" dirty="0">
                <a:latin typeface="Calibri"/>
                <a:cs typeface="Calibri"/>
              </a:rPr>
              <a:t>'ell'  print('str[3:]-',		str[3:]) </a:t>
            </a:r>
            <a:r>
              <a:rPr sz="1800" dirty="0">
                <a:latin typeface="Calibri"/>
                <a:cs typeface="Calibri"/>
              </a:rPr>
              <a:t># </a:t>
            </a:r>
            <a:r>
              <a:rPr sz="1800" spc="-10" dirty="0">
                <a:latin typeface="Calibri"/>
                <a:cs typeface="Calibri"/>
              </a:rPr>
              <a:t>print string staring from </a:t>
            </a:r>
            <a:r>
              <a:rPr sz="1800" spc="-15" dirty="0">
                <a:latin typeface="Calibri"/>
                <a:cs typeface="Calibri"/>
              </a:rPr>
              <a:t>3rd </a:t>
            </a:r>
            <a:r>
              <a:rPr sz="1800" spc="-5" dirty="0">
                <a:latin typeface="Calibri"/>
                <a:cs typeface="Calibri"/>
              </a:rPr>
              <a:t>char </a:t>
            </a:r>
            <a:r>
              <a:rPr sz="1800" spc="-10" dirty="0">
                <a:latin typeface="Calibri"/>
                <a:cs typeface="Calibri"/>
              </a:rPr>
              <a:t>'llo world'  print('str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*2-',	</a:t>
            </a:r>
            <a:r>
              <a:rPr sz="1800" spc="-10" dirty="0">
                <a:latin typeface="Calibri"/>
                <a:cs typeface="Calibri"/>
              </a:rPr>
              <a:t>str </a:t>
            </a:r>
            <a:r>
              <a:rPr sz="1800" dirty="0">
                <a:latin typeface="Calibri"/>
                <a:cs typeface="Calibri"/>
              </a:rPr>
              <a:t>*2 ) # </a:t>
            </a:r>
            <a:r>
              <a:rPr sz="1800" spc="-10" dirty="0">
                <a:latin typeface="Calibri"/>
                <a:cs typeface="Calibri"/>
              </a:rPr>
              <a:t>print string two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39772" y="4352035"/>
            <a:ext cx="2966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str </a:t>
            </a:r>
            <a:r>
              <a:rPr sz="1800" spc="-5" dirty="0">
                <a:latin typeface="Calibri"/>
                <a:cs typeface="Calibri"/>
              </a:rPr>
              <a:t>+'yes') </a:t>
            </a:r>
            <a:r>
              <a:rPr sz="1800" dirty="0">
                <a:latin typeface="Calibri"/>
                <a:cs typeface="Calibri"/>
              </a:rPr>
              <a:t># </a:t>
            </a:r>
            <a:r>
              <a:rPr sz="1800" spc="-15" dirty="0">
                <a:latin typeface="Calibri"/>
                <a:cs typeface="Calibri"/>
              </a:rPr>
              <a:t>concatenated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623" y="4352035"/>
            <a:ext cx="1807845" cy="1522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print("str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+'yes'-",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10" dirty="0">
                <a:latin typeface="Calibri"/>
                <a:cs typeface="Calibri"/>
              </a:rPr>
              <a:t>Output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str- computer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science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str[0]- c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str[1:3]- </a:t>
            </a:r>
            <a:r>
              <a:rPr sz="1600" spc="-10" dirty="0">
                <a:latin typeface="Calibri"/>
                <a:cs typeface="Calibri"/>
              </a:rPr>
              <a:t>om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str[3:]- </a:t>
            </a:r>
            <a:r>
              <a:rPr sz="1600" spc="-10" dirty="0">
                <a:latin typeface="Calibri"/>
                <a:cs typeface="Calibri"/>
              </a:rPr>
              <a:t>puter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science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623" y="5848908"/>
            <a:ext cx="35166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str *2- computer sciencecomputer science  str +'yes'- computer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scienceyes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3976" y="935812"/>
            <a:ext cx="3555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 </a:t>
            </a:r>
            <a:r>
              <a:rPr spc="-5" dirty="0"/>
              <a:t>type</a:t>
            </a:r>
            <a:r>
              <a:rPr spc="-35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563118" y="161925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0791" y="1629917"/>
            <a:ext cx="3369945" cy="4422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Iterating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through</a:t>
            </a:r>
            <a:r>
              <a:rPr sz="2800" spc="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string</a:t>
            </a:r>
            <a:endParaRPr sz="2800">
              <a:latin typeface="Calibri"/>
              <a:cs typeface="Calibri"/>
            </a:endParaRPr>
          </a:p>
          <a:p>
            <a:pPr marL="12700" marR="1998345">
              <a:lnSpc>
                <a:spcPct val="100000"/>
              </a:lnSpc>
              <a:spcBef>
                <a:spcPts val="2455"/>
              </a:spcBef>
            </a:pPr>
            <a:r>
              <a:rPr sz="2000" spc="5" dirty="0">
                <a:latin typeface="Calibri"/>
                <a:cs typeface="Calibri"/>
              </a:rPr>
              <a:t>e.g.  </a:t>
            </a:r>
            <a:r>
              <a:rPr sz="2000" spc="-10" dirty="0">
                <a:latin typeface="Calibri"/>
                <a:cs typeface="Calibri"/>
              </a:rPr>
              <a:t>str='comp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sc' 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i 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str:</a:t>
            </a:r>
            <a:endParaRPr sz="20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print(i)</a:t>
            </a:r>
            <a:endParaRPr sz="2000">
              <a:latin typeface="Calibri"/>
              <a:cs typeface="Calibri"/>
            </a:endParaRPr>
          </a:p>
          <a:p>
            <a:pPr marL="12700" marR="260667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tp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  c</a:t>
            </a:r>
            <a:endParaRPr sz="2000">
              <a:latin typeface="Calibri"/>
              <a:cs typeface="Calibri"/>
            </a:endParaRPr>
          </a:p>
          <a:p>
            <a:pPr marL="12700" marR="3145155" algn="just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o  m  p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32410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s  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2498" y="475234"/>
            <a:ext cx="233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685037" y="15217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753" y="1695069"/>
            <a:ext cx="70745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It is widely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0" dirty="0">
                <a:latin typeface="Calibri"/>
                <a:cs typeface="Calibri"/>
              </a:rPr>
              <a:t>general </a:t>
            </a:r>
            <a:r>
              <a:rPr sz="2400" spc="-5" dirty="0">
                <a:latin typeface="Calibri"/>
                <a:cs typeface="Calibri"/>
              </a:rPr>
              <a:t>purpose,high </a:t>
            </a:r>
            <a:r>
              <a:rPr sz="2400" spc="-10" dirty="0">
                <a:latin typeface="Calibri"/>
                <a:cs typeface="Calibri"/>
              </a:rPr>
              <a:t>level programming  </a:t>
            </a:r>
            <a:r>
              <a:rPr sz="2400" spc="-5" dirty="0">
                <a:latin typeface="Calibri"/>
                <a:cs typeface="Calibri"/>
              </a:rPr>
              <a:t>language.Developed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Guido </a:t>
            </a:r>
            <a:r>
              <a:rPr sz="2400" spc="-15" dirty="0">
                <a:latin typeface="Calibri"/>
                <a:cs typeface="Calibri"/>
              </a:rPr>
              <a:t>van Rossum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1991.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753" y="3440048"/>
            <a:ext cx="461073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It is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333399"/>
                </a:solidFill>
                <a:latin typeface="Calibri"/>
                <a:cs typeface="Calibri"/>
              </a:rPr>
              <a:t>software</a:t>
            </a:r>
            <a:r>
              <a:rPr sz="2800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3399"/>
                </a:solidFill>
                <a:latin typeface="Calibri"/>
                <a:cs typeface="Calibri"/>
              </a:rPr>
              <a:t>development,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solidFill>
                  <a:srgbClr val="333399"/>
                </a:solidFill>
                <a:latin typeface="Calibri"/>
                <a:cs typeface="Calibri"/>
              </a:rPr>
              <a:t>web </a:t>
            </a:r>
            <a:r>
              <a:rPr sz="2800" spc="-15" dirty="0">
                <a:solidFill>
                  <a:srgbClr val="333399"/>
                </a:solidFill>
                <a:latin typeface="Calibri"/>
                <a:cs typeface="Calibri"/>
              </a:rPr>
              <a:t>development </a:t>
            </a:r>
            <a:r>
              <a:rPr sz="2800" spc="-10" dirty="0">
                <a:solidFill>
                  <a:srgbClr val="333399"/>
                </a:solidFill>
                <a:latin typeface="Calibri"/>
                <a:cs typeface="Calibri"/>
              </a:rPr>
              <a:t>(server-side),  </a:t>
            </a:r>
            <a:r>
              <a:rPr sz="2800" spc="-30" dirty="0">
                <a:solidFill>
                  <a:srgbClr val="333399"/>
                </a:solidFill>
                <a:latin typeface="Calibri"/>
                <a:cs typeface="Calibri"/>
              </a:rPr>
              <a:t>system</a:t>
            </a:r>
            <a:r>
              <a:rPr sz="2800" spc="5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Calibri"/>
                <a:cs typeface="Calibri"/>
              </a:rPr>
              <a:t>scripting,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333399"/>
                </a:solidFill>
                <a:latin typeface="Calibri"/>
                <a:cs typeface="Calibri"/>
              </a:rPr>
              <a:t>Mathematics.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6472" y="970534"/>
            <a:ext cx="35547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 </a:t>
            </a:r>
            <a:r>
              <a:rPr spc="-5" dirty="0"/>
              <a:t>type</a:t>
            </a:r>
            <a:r>
              <a:rPr spc="-50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561594" y="1750314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9572" y="1949957"/>
            <a:ext cx="777684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3. Boolean </a:t>
            </a:r>
            <a:r>
              <a:rPr sz="2800" dirty="0">
                <a:solidFill>
                  <a:srgbClr val="92D050"/>
                </a:solidFill>
                <a:latin typeface="Calibri"/>
                <a:cs typeface="Calibri"/>
              </a:rPr>
              <a:t>In</a:t>
            </a:r>
            <a:r>
              <a:rPr sz="2800" spc="2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is used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to </a:t>
            </a:r>
            <a:r>
              <a:rPr sz="2800" spc="-25" dirty="0">
                <a:solidFill>
                  <a:srgbClr val="FFC000"/>
                </a:solidFill>
                <a:latin typeface="Calibri"/>
                <a:cs typeface="Calibri"/>
              </a:rPr>
              <a:t>store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two possible values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either true or 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false</a:t>
            </a:r>
            <a:endParaRPr sz="2800">
              <a:latin typeface="Calibri"/>
              <a:cs typeface="Calibri"/>
            </a:endParaRPr>
          </a:p>
          <a:p>
            <a:pPr marL="12700" marR="5737225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e.g.  </a:t>
            </a:r>
            <a:r>
              <a:rPr sz="2800" spc="-15" dirty="0">
                <a:latin typeface="Calibri"/>
                <a:cs typeface="Calibri"/>
              </a:rPr>
              <a:t>str="comp </a:t>
            </a:r>
            <a:r>
              <a:rPr sz="2800" spc="-5" dirty="0">
                <a:latin typeface="Calibri"/>
                <a:cs typeface="Calibri"/>
              </a:rPr>
              <a:t>sc"</a:t>
            </a:r>
            <a:endParaRPr sz="2800">
              <a:latin typeface="Calibri"/>
              <a:cs typeface="Calibri"/>
            </a:endParaRPr>
          </a:p>
          <a:p>
            <a:pPr marL="12700" marR="28321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boo=str.isupper() </a:t>
            </a:r>
            <a:r>
              <a:rPr sz="2800" spc="-5" dirty="0">
                <a:latin typeface="Calibri"/>
                <a:cs typeface="Calibri"/>
              </a:rPr>
              <a:t># </a:t>
            </a:r>
            <a:r>
              <a:rPr sz="2800" spc="-20" dirty="0">
                <a:latin typeface="Calibri"/>
                <a:cs typeface="Calibri"/>
              </a:rPr>
              <a:t>test </a:t>
            </a:r>
            <a:r>
              <a:rPr sz="2800" spc="-10" dirty="0">
                <a:latin typeface="Calibri"/>
                <a:cs typeface="Calibri"/>
              </a:rPr>
              <a:t>if </a:t>
            </a:r>
            <a:r>
              <a:rPr sz="2800" spc="-15" dirty="0">
                <a:latin typeface="Calibri"/>
                <a:cs typeface="Calibri"/>
              </a:rPr>
              <a:t>string contains </a:t>
            </a:r>
            <a:r>
              <a:rPr sz="2800" spc="-10" dirty="0">
                <a:latin typeface="Calibri"/>
                <a:cs typeface="Calibri"/>
              </a:rPr>
              <a:t>upper case  print(boo)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 marR="6725284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Out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ut  </a:t>
            </a:r>
            <a:r>
              <a:rPr sz="2800" spc="-20" dirty="0">
                <a:latin typeface="Calibri"/>
                <a:cs typeface="Calibri"/>
              </a:rPr>
              <a:t>False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4236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 </a:t>
            </a:r>
            <a:r>
              <a:rPr spc="-5" dirty="0"/>
              <a:t>type</a:t>
            </a:r>
            <a:r>
              <a:rPr spc="-50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563118" y="15979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4954" y="1842007"/>
            <a:ext cx="7778750" cy="2014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2575" indent="-270510" algn="just">
              <a:lnSpc>
                <a:spcPct val="100000"/>
              </a:lnSpc>
              <a:spcBef>
                <a:spcPts val="95"/>
              </a:spcBef>
              <a:buSzPct val="96428"/>
              <a:buAutoNum type="arabicPeriod" startAt="4"/>
              <a:tabLst>
                <a:tab pos="283210" algn="l"/>
              </a:tabLst>
            </a:pPr>
            <a:r>
              <a:rPr sz="2800" spc="-20" dirty="0">
                <a:solidFill>
                  <a:srgbClr val="92D050"/>
                </a:solidFill>
                <a:latin typeface="Calibri"/>
                <a:cs typeface="Calibri"/>
              </a:rPr>
              <a:t>List </a:t>
            </a: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In</a:t>
            </a:r>
            <a:r>
              <a:rPr sz="2800" spc="5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  <a:p>
            <a:pPr marL="12700" algn="just">
              <a:lnSpc>
                <a:spcPts val="2370"/>
              </a:lnSpc>
              <a:spcBef>
                <a:spcPts val="55"/>
              </a:spcBef>
            </a:pPr>
            <a:r>
              <a:rPr sz="2000" spc="-10" dirty="0">
                <a:latin typeface="Calibri"/>
                <a:cs typeface="Calibri"/>
              </a:rPr>
              <a:t>List are </a:t>
            </a:r>
            <a:r>
              <a:rPr sz="2000" spc="-5" dirty="0">
                <a:latin typeface="Calibri"/>
                <a:cs typeface="Calibri"/>
              </a:rPr>
              <a:t>collections of </a:t>
            </a:r>
            <a:r>
              <a:rPr sz="2000" spc="-10" dirty="0">
                <a:latin typeface="Calibri"/>
                <a:cs typeface="Calibri"/>
              </a:rPr>
              <a:t>items </a:t>
            </a:r>
            <a:r>
              <a:rPr sz="2000" dirty="0">
                <a:latin typeface="Calibri"/>
                <a:cs typeface="Calibri"/>
              </a:rPr>
              <a:t>and each </a:t>
            </a:r>
            <a:r>
              <a:rPr sz="2000" spc="-10" dirty="0">
                <a:latin typeface="Calibri"/>
                <a:cs typeface="Calibri"/>
              </a:rPr>
              <a:t>item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its </a:t>
            </a:r>
            <a:r>
              <a:rPr sz="2000" spc="-5" dirty="0">
                <a:latin typeface="Calibri"/>
                <a:cs typeface="Calibri"/>
              </a:rPr>
              <a:t>own </a:t>
            </a:r>
            <a:r>
              <a:rPr sz="2000" spc="-10" dirty="0">
                <a:latin typeface="Calibri"/>
                <a:cs typeface="Calibri"/>
              </a:rPr>
              <a:t>index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value.</a:t>
            </a:r>
            <a:endParaRPr sz="2000">
              <a:latin typeface="Calibri"/>
              <a:cs typeface="Calibri"/>
            </a:endParaRPr>
          </a:p>
          <a:p>
            <a:pPr marL="364490" indent="-352425">
              <a:lnSpc>
                <a:spcPts val="3329"/>
              </a:lnSpc>
              <a:buSzPct val="96428"/>
              <a:buAutoNum type="arabicPeriod" startAt="5"/>
              <a:tabLst>
                <a:tab pos="365125" algn="l"/>
              </a:tabLst>
            </a:pPr>
            <a:r>
              <a:rPr sz="2800" spc="-45" dirty="0">
                <a:solidFill>
                  <a:srgbClr val="92D050"/>
                </a:solidFill>
                <a:latin typeface="Calibri"/>
                <a:cs typeface="Calibri"/>
              </a:rPr>
              <a:t>Tuple </a:t>
            </a: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In</a:t>
            </a:r>
            <a:r>
              <a:rPr sz="2800" spc="5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65"/>
              </a:spcBef>
            </a:pPr>
            <a:r>
              <a:rPr sz="1800" spc="-10" dirty="0">
                <a:latin typeface="Calibri"/>
                <a:cs typeface="Calibri"/>
              </a:rPr>
              <a:t>List </a:t>
            </a:r>
            <a:r>
              <a:rPr sz="1800" dirty="0">
                <a:latin typeface="Calibri"/>
                <a:cs typeface="Calibri"/>
              </a:rPr>
              <a:t>and tuple, both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same </a:t>
            </a:r>
            <a:r>
              <a:rPr sz="1800" spc="-15" dirty="0">
                <a:latin typeface="Calibri"/>
                <a:cs typeface="Calibri"/>
              </a:rPr>
              <a:t>except </a:t>
            </a:r>
            <a:r>
              <a:rPr sz="1800" spc="-5" dirty="0">
                <a:latin typeface="Calibri"/>
                <a:cs typeface="Calibri"/>
              </a:rPr>
              <a:t>,a </a:t>
            </a:r>
            <a:r>
              <a:rPr sz="1800" spc="-10" dirty="0">
                <a:latin typeface="Calibri"/>
                <a:cs typeface="Calibri"/>
              </a:rPr>
              <a:t>list </a:t>
            </a:r>
            <a:r>
              <a:rPr sz="1800" spc="-5" dirty="0">
                <a:latin typeface="Calibri"/>
                <a:cs typeface="Calibri"/>
              </a:rPr>
              <a:t>is mutable </a:t>
            </a:r>
            <a:r>
              <a:rPr sz="1800" dirty="0">
                <a:latin typeface="Calibri"/>
                <a:cs typeface="Calibri"/>
              </a:rPr>
              <a:t>python </a:t>
            </a:r>
            <a:r>
              <a:rPr sz="1800" spc="-5" dirty="0">
                <a:latin typeface="Calibri"/>
                <a:cs typeface="Calibri"/>
              </a:rPr>
              <a:t>objects </a:t>
            </a:r>
            <a:r>
              <a:rPr sz="1800" dirty="0">
                <a:latin typeface="Calibri"/>
                <a:cs typeface="Calibri"/>
              </a:rPr>
              <a:t>and tuple </a:t>
            </a:r>
            <a:r>
              <a:rPr sz="1800" spc="-10" dirty="0">
                <a:latin typeface="Calibri"/>
                <a:cs typeface="Calibri"/>
              </a:rPr>
              <a:t>is  </a:t>
            </a:r>
            <a:r>
              <a:rPr sz="1800" spc="-5" dirty="0">
                <a:latin typeface="Calibri"/>
                <a:cs typeface="Calibri"/>
              </a:rPr>
              <a:t>immutable </a:t>
            </a:r>
            <a:r>
              <a:rPr sz="1800" dirty="0">
                <a:latin typeface="Calibri"/>
                <a:cs typeface="Calibri"/>
              </a:rPr>
              <a:t>Python </a:t>
            </a:r>
            <a:r>
              <a:rPr sz="1800" spc="-5" dirty="0">
                <a:latin typeface="Calibri"/>
                <a:cs typeface="Calibri"/>
              </a:rPr>
              <a:t>objects. Immutable </a:t>
            </a:r>
            <a:r>
              <a:rPr sz="1800" dirty="0">
                <a:latin typeface="Calibri"/>
                <a:cs typeface="Calibri"/>
              </a:rPr>
              <a:t>Python </a:t>
            </a:r>
            <a:r>
              <a:rPr sz="1800" spc="-5" dirty="0">
                <a:latin typeface="Calibri"/>
                <a:cs typeface="Calibri"/>
              </a:rPr>
              <a:t>objects </a:t>
            </a:r>
            <a:r>
              <a:rPr sz="1800" dirty="0">
                <a:latin typeface="Calibri"/>
                <a:cs typeface="Calibri"/>
              </a:rPr>
              <a:t>mean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cannot </a:t>
            </a:r>
            <a:r>
              <a:rPr sz="1800" dirty="0">
                <a:latin typeface="Calibri"/>
                <a:cs typeface="Calibri"/>
              </a:rPr>
              <a:t>modify </a:t>
            </a:r>
            <a:r>
              <a:rPr sz="1800" spc="-5" dirty="0">
                <a:latin typeface="Calibri"/>
                <a:cs typeface="Calibri"/>
              </a:rPr>
              <a:t>the  </a:t>
            </a:r>
            <a:r>
              <a:rPr sz="1800" spc="-10" dirty="0">
                <a:latin typeface="Calibri"/>
                <a:cs typeface="Calibri"/>
              </a:rPr>
              <a:t>contents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 tuple </a:t>
            </a:r>
            <a:r>
              <a:rPr sz="1800" spc="-5" dirty="0">
                <a:latin typeface="Calibri"/>
                <a:cs typeface="Calibri"/>
              </a:rPr>
              <a:t>once it is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4954" y="3829558"/>
            <a:ext cx="1132840" cy="142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alibri"/>
                <a:cs typeface="Calibri"/>
              </a:rPr>
              <a:t>e.g.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list  </a:t>
            </a:r>
            <a:r>
              <a:rPr sz="1800" spc="-10" dirty="0">
                <a:latin typeface="Calibri"/>
                <a:cs typeface="Calibri"/>
              </a:rPr>
              <a:t>list </a:t>
            </a:r>
            <a:r>
              <a:rPr sz="1800" spc="-5" dirty="0">
                <a:latin typeface="Calibri"/>
                <a:cs typeface="Calibri"/>
              </a:rPr>
              <a:t>=[6,9]  list[0]=55  pr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li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t[</a:t>
            </a:r>
            <a:r>
              <a:rPr sz="1800" spc="-5" dirty="0">
                <a:latin typeface="Calibri"/>
                <a:cs typeface="Calibri"/>
              </a:rPr>
              <a:t>0])  pr</a:t>
            </a:r>
            <a:r>
              <a:rPr sz="1800" spc="-10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[1</a:t>
            </a:r>
            <a:r>
              <a:rPr sz="1800" dirty="0">
                <a:latin typeface="Calibri"/>
                <a:cs typeface="Calibri"/>
              </a:rPr>
              <a:t>])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954" y="5507837"/>
            <a:ext cx="809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UT  </a:t>
            </a:r>
            <a:r>
              <a:rPr sz="1800" spc="-5" dirty="0">
                <a:latin typeface="Calibri"/>
                <a:cs typeface="Calibri"/>
              </a:rPr>
              <a:t>55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4291" y="3905757"/>
            <a:ext cx="397954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4226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e.g.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tuple  </a:t>
            </a:r>
            <a:r>
              <a:rPr sz="1800" spc="-5" dirty="0">
                <a:latin typeface="Calibri"/>
                <a:cs typeface="Calibri"/>
              </a:rPr>
              <a:t>tup=(66,99)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Tup[0]=3 </a:t>
            </a:r>
            <a:r>
              <a:rPr sz="1800" dirty="0">
                <a:latin typeface="Calibri"/>
                <a:cs typeface="Calibri"/>
              </a:rPr>
              <a:t># </a:t>
            </a:r>
            <a:r>
              <a:rPr sz="1800" spc="-10" dirty="0">
                <a:latin typeface="Calibri"/>
                <a:cs typeface="Calibri"/>
              </a:rPr>
              <a:t>error </a:t>
            </a:r>
            <a:r>
              <a:rPr sz="1800" spc="-5" dirty="0">
                <a:latin typeface="Calibri"/>
                <a:cs typeface="Calibri"/>
              </a:rPr>
              <a:t>message will 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print(tup[0])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print(tup[1])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0460" y="979119"/>
            <a:ext cx="3555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 </a:t>
            </a:r>
            <a:r>
              <a:rPr spc="-5" dirty="0"/>
              <a:t>type</a:t>
            </a:r>
            <a:r>
              <a:rPr spc="-35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563118" y="1750314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0791" y="2065400"/>
            <a:ext cx="6529705" cy="3805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6. </a:t>
            </a:r>
            <a:r>
              <a:rPr sz="2800" spc="-10" dirty="0">
                <a:solidFill>
                  <a:srgbClr val="92D050"/>
                </a:solidFill>
                <a:latin typeface="Calibri"/>
                <a:cs typeface="Calibri"/>
              </a:rPr>
              <a:t>Set </a:t>
            </a: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In</a:t>
            </a:r>
            <a:r>
              <a:rPr sz="2800" spc="3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It is an </a:t>
            </a:r>
            <a:r>
              <a:rPr sz="2800" spc="-15" dirty="0">
                <a:latin typeface="Calibri"/>
                <a:cs typeface="Calibri"/>
              </a:rPr>
              <a:t>unordered </a:t>
            </a:r>
            <a:r>
              <a:rPr sz="2800" spc="-10" dirty="0">
                <a:latin typeface="Calibri"/>
                <a:cs typeface="Calibri"/>
              </a:rPr>
              <a:t>collection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unique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10" dirty="0">
                <a:latin typeface="Calibri"/>
                <a:cs typeface="Calibri"/>
              </a:rPr>
              <a:t>immutable (which cannot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modified)items.</a:t>
            </a:r>
            <a:endParaRPr sz="2800">
              <a:latin typeface="Calibri"/>
              <a:cs typeface="Calibri"/>
            </a:endParaRPr>
          </a:p>
          <a:p>
            <a:pPr marL="12700" marR="4559935">
              <a:lnSpc>
                <a:spcPct val="100000"/>
              </a:lnSpc>
              <a:spcBef>
                <a:spcPts val="2460"/>
              </a:spcBef>
            </a:pPr>
            <a:r>
              <a:rPr sz="2000" spc="5" dirty="0">
                <a:latin typeface="Calibri"/>
                <a:cs typeface="Calibri"/>
              </a:rPr>
              <a:t>e.g. 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t1=</a:t>
            </a:r>
            <a:r>
              <a:rPr sz="2000" spc="5" dirty="0">
                <a:latin typeface="Calibri"/>
                <a:cs typeface="Calibri"/>
              </a:rPr>
              <a:t>{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5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2,</a:t>
            </a:r>
            <a:r>
              <a:rPr sz="2000" spc="-10" dirty="0">
                <a:latin typeface="Calibri"/>
                <a:cs typeface="Calibri"/>
              </a:rPr>
              <a:t>3</a:t>
            </a:r>
            <a:r>
              <a:rPr sz="2000" dirty="0">
                <a:latin typeface="Calibri"/>
                <a:cs typeface="Calibri"/>
              </a:rPr>
              <a:t>3,2</a:t>
            </a:r>
            <a:r>
              <a:rPr sz="2000" spc="-10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print(set1)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{33, </a:t>
            </a:r>
            <a:r>
              <a:rPr sz="2800" spc="-5" dirty="0">
                <a:latin typeface="Calibri"/>
                <a:cs typeface="Calibri"/>
              </a:rPr>
              <a:t>11,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22}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591" y="992885"/>
            <a:ext cx="35547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 </a:t>
            </a:r>
            <a:r>
              <a:rPr spc="-5" dirty="0"/>
              <a:t>type</a:t>
            </a:r>
            <a:r>
              <a:rPr spc="-50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500633" y="1750314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3773" y="1873961"/>
            <a:ext cx="7444740" cy="4659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7. Dictionary In</a:t>
            </a:r>
            <a:r>
              <a:rPr sz="2800" spc="5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92D050"/>
                </a:solidFill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It is an </a:t>
            </a:r>
            <a:r>
              <a:rPr sz="2800" spc="-20" dirty="0">
                <a:latin typeface="Calibri"/>
                <a:cs typeface="Calibri"/>
              </a:rPr>
              <a:t>unordered </a:t>
            </a:r>
            <a:r>
              <a:rPr sz="2800" spc="-10" dirty="0">
                <a:latin typeface="Calibri"/>
                <a:cs typeface="Calibri"/>
              </a:rPr>
              <a:t>collection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items </a:t>
            </a:r>
            <a:r>
              <a:rPr sz="2800" spc="-5" dirty="0">
                <a:latin typeface="Calibri"/>
                <a:cs typeface="Calibri"/>
              </a:rPr>
              <a:t>and each </a:t>
            </a:r>
            <a:r>
              <a:rPr sz="2800" spc="-10" dirty="0">
                <a:latin typeface="Calibri"/>
                <a:cs typeface="Calibri"/>
              </a:rPr>
              <a:t>item  </a:t>
            </a:r>
            <a:r>
              <a:rPr sz="2800" spc="-15" dirty="0">
                <a:latin typeface="Calibri"/>
                <a:cs typeface="Calibri"/>
              </a:rPr>
              <a:t>consist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40" dirty="0">
                <a:latin typeface="Calibri"/>
                <a:cs typeface="Calibri"/>
              </a:rPr>
              <a:t>key </a:t>
            </a:r>
            <a:r>
              <a:rPr sz="2800" spc="-5" dirty="0">
                <a:latin typeface="Calibri"/>
                <a:cs typeface="Calibri"/>
              </a:rPr>
              <a:t>and a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e.g.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000" spc="-5" dirty="0">
                <a:latin typeface="Calibri"/>
                <a:cs typeface="Calibri"/>
              </a:rPr>
              <a:t>dict </a:t>
            </a:r>
            <a:r>
              <a:rPr sz="2000" dirty="0">
                <a:latin typeface="Calibri"/>
                <a:cs typeface="Calibri"/>
              </a:rPr>
              <a:t>= {'Subject': </a:t>
            </a:r>
            <a:r>
              <a:rPr sz="2000" spc="-5" dirty="0">
                <a:latin typeface="Calibri"/>
                <a:cs typeface="Calibri"/>
              </a:rPr>
              <a:t>'comp </a:t>
            </a:r>
            <a:r>
              <a:rPr sz="2000" dirty="0">
                <a:latin typeface="Calibri"/>
                <a:cs typeface="Calibri"/>
              </a:rPr>
              <a:t>sc', </a:t>
            </a:r>
            <a:r>
              <a:rPr sz="2000" spc="-5" dirty="0">
                <a:latin typeface="Calibri"/>
                <a:cs typeface="Calibri"/>
              </a:rPr>
              <a:t>'class':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'11'}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print(dict)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print </a:t>
            </a:r>
            <a:r>
              <a:rPr sz="2000" dirty="0">
                <a:latin typeface="Calibri"/>
                <a:cs typeface="Calibri"/>
              </a:rPr>
              <a:t>("Subject : ", </a:t>
            </a:r>
            <a:r>
              <a:rPr sz="2000" spc="-5" dirty="0">
                <a:latin typeface="Calibri"/>
                <a:cs typeface="Calibri"/>
              </a:rPr>
              <a:t>dict['Subject'])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70"/>
              </a:lnSpc>
            </a:pPr>
            <a:r>
              <a:rPr sz="2000" spc="-10" dirty="0">
                <a:latin typeface="Calibri"/>
                <a:cs typeface="Calibri"/>
              </a:rPr>
              <a:t>print </a:t>
            </a:r>
            <a:r>
              <a:rPr sz="2000" dirty="0">
                <a:latin typeface="Calibri"/>
                <a:cs typeface="Calibri"/>
              </a:rPr>
              <a:t>("class : ",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dict.get('class'))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3329"/>
              </a:lnSpc>
            </a:pPr>
            <a:r>
              <a:rPr sz="2800" spc="-10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{'Subject': 'comp </a:t>
            </a:r>
            <a:r>
              <a:rPr sz="2800" spc="-5" dirty="0">
                <a:latin typeface="Calibri"/>
                <a:cs typeface="Calibri"/>
              </a:rPr>
              <a:t>sc', 'class':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'11'}</a:t>
            </a:r>
            <a:endParaRPr sz="2800">
              <a:latin typeface="Calibri"/>
              <a:cs typeface="Calibri"/>
            </a:endParaRPr>
          </a:p>
          <a:p>
            <a:pPr marL="12700" marR="4839335">
              <a:lnSpc>
                <a:spcPct val="100000"/>
              </a:lnSpc>
              <a:tabLst>
                <a:tab pos="1031240" algn="l"/>
                <a:tab pos="1417320" algn="l"/>
              </a:tabLst>
            </a:pPr>
            <a:r>
              <a:rPr sz="2800" spc="-10" dirty="0">
                <a:latin typeface="Calibri"/>
                <a:cs typeface="Calibri"/>
              </a:rPr>
              <a:t>Subject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	</a:t>
            </a:r>
            <a:r>
              <a:rPr sz="2800" spc="-10" dirty="0">
                <a:latin typeface="Calibri"/>
                <a:cs typeface="Calibri"/>
              </a:rPr>
              <a:t>comp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 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	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6334" y="509727"/>
            <a:ext cx="171068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Operator</a:t>
            </a:r>
          </a:p>
        </p:txBody>
      </p:sp>
      <p:sp>
        <p:nvSpPr>
          <p:cNvPr id="3" name="object 3"/>
          <p:cNvSpPr/>
          <p:nvPr/>
        </p:nvSpPr>
        <p:spPr>
          <a:xfrm>
            <a:off x="657605" y="1443989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8131" y="1461896"/>
            <a:ext cx="7087234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Operators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are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special symbols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in Python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that carry out arithmetic or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logical  computation.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value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that the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operator operates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on is called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operand.  </a:t>
            </a:r>
            <a:r>
              <a:rPr sz="2000" spc="-5" dirty="0">
                <a:latin typeface="Calibri"/>
                <a:cs typeface="Calibri"/>
              </a:rPr>
              <a:t>Arithmetic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operators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95"/>
              </a:lnSpc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Used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mathematical</a:t>
            </a:r>
            <a:r>
              <a:rPr sz="2000" spc="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35381" y="2609214"/>
          <a:ext cx="8228330" cy="3796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743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Operator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Meaning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Example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572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+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Add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two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operands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or unary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plus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x +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+2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573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-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Subtract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right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operand from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left or unary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minus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x -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-2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13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*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Multiply two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operands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x *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14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/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Divide left operand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right one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(always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results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float)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x /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0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Modulus -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remainder of the division of left operand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x % 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(remainder of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x/y)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//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68516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Floor division - division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that results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into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whole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number  adjusted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left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number</a:t>
                      </a:r>
                      <a:r>
                        <a:rPr sz="14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x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11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**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Exponent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-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left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operand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raised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power of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x**y (x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power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y)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7621" y="791971"/>
            <a:ext cx="344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Operator</a:t>
            </a:r>
            <a:r>
              <a:rPr spc="-114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450341" y="152476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3468" y="1541779"/>
            <a:ext cx="273431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Arithmatic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operator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continue  </a:t>
            </a:r>
            <a:r>
              <a:rPr sz="1800" spc="5" dirty="0">
                <a:latin typeface="Calibri"/>
                <a:cs typeface="Calibri"/>
              </a:rPr>
              <a:t>e.g.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x =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y =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 marR="83693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print('x </a:t>
            </a:r>
            <a:r>
              <a:rPr sz="1800" dirty="0">
                <a:latin typeface="Calibri"/>
                <a:cs typeface="Calibri"/>
              </a:rPr>
              <a:t>+ y </a:t>
            </a:r>
            <a:r>
              <a:rPr sz="1800" spc="-5" dirty="0">
                <a:latin typeface="Calibri"/>
                <a:cs typeface="Calibri"/>
              </a:rPr>
              <a:t>=',x+y)  print('x </a:t>
            </a:r>
            <a:r>
              <a:rPr sz="1800" dirty="0">
                <a:latin typeface="Calibri"/>
                <a:cs typeface="Calibri"/>
              </a:rPr>
              <a:t>- y </a:t>
            </a:r>
            <a:r>
              <a:rPr sz="1800" spc="-5" dirty="0">
                <a:latin typeface="Calibri"/>
                <a:cs typeface="Calibri"/>
              </a:rPr>
              <a:t>=',x-y)  print('x </a:t>
            </a:r>
            <a:r>
              <a:rPr sz="1800" dirty="0">
                <a:latin typeface="Calibri"/>
                <a:cs typeface="Calibri"/>
              </a:rPr>
              <a:t>* y </a:t>
            </a:r>
            <a:r>
              <a:rPr sz="1800" spc="-5" dirty="0">
                <a:latin typeface="Calibri"/>
                <a:cs typeface="Calibri"/>
              </a:rPr>
              <a:t>=',x*y)  print('x </a:t>
            </a:r>
            <a:r>
              <a:rPr sz="1800" dirty="0">
                <a:latin typeface="Calibri"/>
                <a:cs typeface="Calibri"/>
              </a:rPr>
              <a:t>/ y </a:t>
            </a:r>
            <a:r>
              <a:rPr sz="1800" spc="-5" dirty="0">
                <a:latin typeface="Calibri"/>
                <a:cs typeface="Calibri"/>
              </a:rPr>
              <a:t>=',x/y)  print('x //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5" dirty="0">
                <a:latin typeface="Calibri"/>
                <a:cs typeface="Calibri"/>
              </a:rPr>
              <a:t>=',x//y)  print('x **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=',x**y)  </a:t>
            </a:r>
            <a:r>
              <a:rPr sz="1800" spc="-5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('x </a:t>
            </a:r>
            <a:r>
              <a:rPr sz="1800" dirty="0">
                <a:latin typeface="Calibri"/>
                <a:cs typeface="Calibri"/>
              </a:rPr>
              <a:t>+ y </a:t>
            </a:r>
            <a:r>
              <a:rPr sz="1800" spc="-5" dirty="0">
                <a:latin typeface="Calibri"/>
                <a:cs typeface="Calibri"/>
              </a:rPr>
              <a:t>=',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('x </a:t>
            </a:r>
            <a:r>
              <a:rPr sz="1800" dirty="0">
                <a:latin typeface="Calibri"/>
                <a:cs typeface="Calibri"/>
              </a:rPr>
              <a:t>- y </a:t>
            </a:r>
            <a:r>
              <a:rPr sz="1800" spc="-5" dirty="0">
                <a:latin typeface="Calibri"/>
                <a:cs typeface="Calibri"/>
              </a:rPr>
              <a:t>=',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('x </a:t>
            </a:r>
            <a:r>
              <a:rPr sz="1800" dirty="0">
                <a:latin typeface="Calibri"/>
                <a:cs typeface="Calibri"/>
              </a:rPr>
              <a:t>* y </a:t>
            </a:r>
            <a:r>
              <a:rPr sz="1800" spc="-5" dirty="0">
                <a:latin typeface="Calibri"/>
                <a:cs typeface="Calibri"/>
              </a:rPr>
              <a:t>=',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('x </a:t>
            </a:r>
            <a:r>
              <a:rPr sz="1800" dirty="0">
                <a:latin typeface="Calibri"/>
                <a:cs typeface="Calibri"/>
              </a:rPr>
              <a:t>/ y </a:t>
            </a:r>
            <a:r>
              <a:rPr sz="1800" spc="-5" dirty="0">
                <a:latin typeface="Calibri"/>
                <a:cs typeface="Calibri"/>
              </a:rPr>
              <a:t>=',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('x //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5" dirty="0">
                <a:latin typeface="Calibri"/>
                <a:cs typeface="Calibri"/>
              </a:rPr>
              <a:t>=',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('x **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5" dirty="0">
                <a:latin typeface="Calibri"/>
                <a:cs typeface="Calibri"/>
              </a:rPr>
              <a:t>=',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625)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41345" y="5232908"/>
            <a:ext cx="4920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Calibri"/>
                <a:cs typeface="Calibri"/>
              </a:rPr>
              <a:t>Write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program </a:t>
            </a:r>
            <a:r>
              <a:rPr sz="1800" dirty="0">
                <a:latin typeface="Calibri"/>
                <a:cs typeface="Calibri"/>
              </a:rPr>
              <a:t>in python </a:t>
            </a:r>
            <a:r>
              <a:rPr sz="1800" spc="-10" dirty="0">
                <a:latin typeface="Calibri"/>
                <a:cs typeface="Calibri"/>
              </a:rPr>
              <a:t>to calculate </a:t>
            </a:r>
            <a:r>
              <a:rPr sz="1800" dirty="0">
                <a:latin typeface="Calibri"/>
                <a:cs typeface="Calibri"/>
              </a:rPr>
              <a:t>the simple  </a:t>
            </a:r>
            <a:r>
              <a:rPr sz="1800" spc="-15" dirty="0">
                <a:latin typeface="Calibri"/>
                <a:cs typeface="Calibri"/>
              </a:rPr>
              <a:t>interest </a:t>
            </a:r>
            <a:r>
              <a:rPr sz="1800" spc="-5" dirty="0">
                <a:latin typeface="Calibri"/>
                <a:cs typeface="Calibri"/>
              </a:rPr>
              <a:t>based on </a:t>
            </a:r>
            <a:r>
              <a:rPr sz="1800" spc="-10" dirty="0">
                <a:latin typeface="Calibri"/>
                <a:cs typeface="Calibri"/>
              </a:rPr>
              <a:t>entered </a:t>
            </a:r>
            <a:r>
              <a:rPr sz="1800" spc="-5" dirty="0">
                <a:latin typeface="Calibri"/>
                <a:cs typeface="Calibri"/>
              </a:rPr>
              <a:t>amount </a:t>
            </a:r>
            <a:r>
              <a:rPr sz="1800" spc="-20" dirty="0">
                <a:latin typeface="Calibri"/>
                <a:cs typeface="Calibri"/>
              </a:rPr>
              <a:t>,rate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4409" y="923290"/>
            <a:ext cx="344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Operator</a:t>
            </a:r>
            <a:r>
              <a:rPr spc="-114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497586" y="1646682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4487" y="1664284"/>
            <a:ext cx="445452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Arithmatic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operator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continue</a:t>
            </a:r>
            <a:endParaRPr sz="1800">
              <a:latin typeface="Calibri"/>
              <a:cs typeface="Calibri"/>
            </a:endParaRPr>
          </a:p>
          <a:p>
            <a:pPr marL="12700" marR="1131570">
              <a:lnSpc>
                <a:spcPct val="2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EMI Calculator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program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Python 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def emi_calculator(p, </a:t>
            </a:r>
            <a:r>
              <a:rPr sz="1800" spc="-80" dirty="0">
                <a:solidFill>
                  <a:srgbClr val="00AFEF"/>
                </a:solidFill>
                <a:latin typeface="Calibri"/>
                <a:cs typeface="Calibri"/>
              </a:rPr>
              <a:t>r,</a:t>
            </a:r>
            <a:r>
              <a:rPr sz="1800" spc="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t):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ct val="100000"/>
              </a:lnSpc>
            </a:pP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r = r /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(12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* 100) #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one month</a:t>
            </a:r>
            <a:r>
              <a:rPr sz="1800" spc="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interest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ct val="100000"/>
              </a:lnSpc>
            </a:pP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t = t * 12 #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one month</a:t>
            </a:r>
            <a:r>
              <a:rPr sz="1800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period</a:t>
            </a:r>
            <a:endParaRPr sz="1800">
              <a:latin typeface="Calibri"/>
              <a:cs typeface="Calibri"/>
            </a:endParaRPr>
          </a:p>
          <a:p>
            <a:pPr marL="221615" marR="5080">
              <a:lnSpc>
                <a:spcPct val="100000"/>
              </a:lnSpc>
            </a:pP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emi =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(p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* r *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pow(1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+ </a:t>
            </a:r>
            <a:r>
              <a:rPr sz="1800" spc="-80" dirty="0">
                <a:solidFill>
                  <a:srgbClr val="00AFEF"/>
                </a:solidFill>
                <a:latin typeface="Calibri"/>
                <a:cs typeface="Calibri"/>
              </a:rPr>
              <a:t>r,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t))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/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(pow(1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+ </a:t>
            </a:r>
            <a:r>
              <a:rPr sz="1800" spc="-80" dirty="0">
                <a:solidFill>
                  <a:srgbClr val="00AFEF"/>
                </a:solidFill>
                <a:latin typeface="Calibri"/>
                <a:cs typeface="Calibri"/>
              </a:rPr>
              <a:t>r,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t) -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1) 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return</a:t>
            </a:r>
            <a:r>
              <a:rPr sz="1800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emi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277050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driver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code 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principal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10000;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00AFEF"/>
                </a:solidFill>
                <a:latin typeface="Calibri"/>
                <a:cs typeface="Calibri"/>
              </a:rPr>
              <a:t>rate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=</a:t>
            </a:r>
            <a:r>
              <a:rPr sz="1800" spc="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10;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time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=</a:t>
            </a:r>
            <a:r>
              <a:rPr sz="18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2;</a:t>
            </a:r>
            <a:endParaRPr sz="1800">
              <a:latin typeface="Calibri"/>
              <a:cs typeface="Calibri"/>
            </a:endParaRPr>
          </a:p>
          <a:p>
            <a:pPr marL="12700" marR="474980">
              <a:lnSpc>
                <a:spcPct val="100000"/>
              </a:lnSpc>
            </a:pP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emi =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emi_calculator(principal, </a:t>
            </a:r>
            <a:r>
              <a:rPr sz="1800" spc="-20" dirty="0">
                <a:solidFill>
                  <a:srgbClr val="00AFEF"/>
                </a:solidFill>
                <a:latin typeface="Calibri"/>
                <a:cs typeface="Calibri"/>
              </a:rPr>
              <a:t>rate,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time);  print("Monthly EMI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is= ",</a:t>
            </a:r>
            <a:r>
              <a:rPr sz="1800" spc="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emi)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591" y="901065"/>
            <a:ext cx="344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Operator</a:t>
            </a:r>
            <a:r>
              <a:rPr spc="-114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450341" y="1590294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4875" y="1597913"/>
            <a:ext cx="7153275" cy="4914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Arithmatic </a:t>
            </a:r>
            <a:r>
              <a:rPr sz="3200" spc="-20" dirty="0">
                <a:solidFill>
                  <a:srgbClr val="00AF50"/>
                </a:solidFill>
                <a:latin typeface="Calibri"/>
                <a:cs typeface="Calibri"/>
              </a:rPr>
              <a:t>operator</a:t>
            </a:r>
            <a:r>
              <a:rPr sz="32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continue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How to calculate</a:t>
            </a:r>
            <a:r>
              <a:rPr sz="1800" spc="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GST</a:t>
            </a:r>
            <a:endParaRPr sz="1800">
              <a:latin typeface="Calibri"/>
              <a:cs typeface="Calibri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GST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( Goods and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Services </a:t>
            </a:r>
            <a:r>
              <a:rPr sz="1800" spc="-55" dirty="0">
                <a:solidFill>
                  <a:srgbClr val="C00000"/>
                </a:solidFill>
                <a:latin typeface="Calibri"/>
                <a:cs typeface="Calibri"/>
              </a:rPr>
              <a:t>Tax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)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which is included in netprice of 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product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get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GST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% </a:t>
            </a:r>
            <a:r>
              <a:rPr sz="1800" spc="-20" dirty="0">
                <a:solidFill>
                  <a:srgbClr val="C00000"/>
                </a:solidFill>
                <a:latin typeface="Calibri"/>
                <a:cs typeface="Calibri"/>
              </a:rPr>
              <a:t>first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need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calculate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GST Amount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by subtract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original 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cost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from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Netprice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and then</a:t>
            </a:r>
            <a:r>
              <a:rPr sz="1800" spc="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apply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GST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%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formula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(GST_Amount*100)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1800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original_cost</a:t>
            </a:r>
            <a:endParaRPr sz="1800">
              <a:latin typeface="Calibri"/>
              <a:cs typeface="Calibri"/>
            </a:endParaRPr>
          </a:p>
          <a:p>
            <a:pPr marL="64135" marR="1132840" indent="-52069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# Python3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Program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to compute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GST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original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net prices. 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def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Calculate_GST(org_cost,</a:t>
            </a:r>
            <a:r>
              <a:rPr sz="1800" spc="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N_price):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#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return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value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after calculate</a:t>
            </a:r>
            <a:r>
              <a:rPr sz="18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GST%</a:t>
            </a:r>
            <a:endParaRPr sz="1800">
              <a:latin typeface="Calibri"/>
              <a:cs typeface="Calibri"/>
            </a:endParaRPr>
          </a:p>
          <a:p>
            <a:pPr marL="12700" marR="2549525" indent="208279">
              <a:lnSpc>
                <a:spcPct val="100000"/>
              </a:lnSpc>
            </a:pP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return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(((N_price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-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org_cost)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* 100) /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org_cost); 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#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Driver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program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test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above functions  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org_cost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=</a:t>
            </a:r>
            <a:r>
              <a:rPr sz="1800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  <a:p>
            <a:pPr marL="12700" marR="5158740">
              <a:lnSpc>
                <a:spcPct val="100000"/>
              </a:lnSpc>
            </a:pP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N_price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= 120 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print("GST 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=</a:t>
            </a:r>
            <a:r>
              <a:rPr sz="1800" spc="-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",end='')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print(round(Calculate_GST(org_cost,</a:t>
            </a:r>
            <a:r>
              <a:rPr sz="1800" spc="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N_price)),end='')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print("%")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* </a:t>
            </a:r>
            <a:r>
              <a:rPr sz="1800" spc="-20" dirty="0">
                <a:latin typeface="Calibri"/>
                <a:cs typeface="Calibri"/>
              </a:rPr>
              <a:t>Write </a:t>
            </a:r>
            <a:r>
              <a:rPr sz="1800" dirty="0">
                <a:latin typeface="Calibri"/>
                <a:cs typeface="Calibri"/>
              </a:rPr>
              <a:t>a Python </a:t>
            </a:r>
            <a:r>
              <a:rPr sz="1800" spc="-15" dirty="0">
                <a:latin typeface="Calibri"/>
                <a:cs typeface="Calibri"/>
              </a:rPr>
              <a:t>program </a:t>
            </a:r>
            <a:r>
              <a:rPr sz="1800" spc="-10" dirty="0">
                <a:latin typeface="Calibri"/>
                <a:cs typeface="Calibri"/>
              </a:rPr>
              <a:t>to calculate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standard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deviation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591" y="709117"/>
            <a:ext cx="34436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Operator</a:t>
            </a:r>
            <a:r>
              <a:rPr spc="-70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450341" y="1443989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1406" y="1457325"/>
            <a:ext cx="520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0680" algn="l"/>
              </a:tabLst>
            </a:pP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Comparison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operators	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 compare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1688" y="1959229"/>
          <a:ext cx="8336280" cy="4464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1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24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Operator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Meaning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Example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Greater that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- 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left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operand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greater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than the</a:t>
                      </a:r>
                      <a:r>
                        <a:rPr sz="16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right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x &gt;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672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&lt;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Less that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- 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left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operand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is less than the</a:t>
                      </a:r>
                      <a:r>
                        <a:rPr sz="16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right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x &lt;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==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Equal to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- 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if both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operands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equal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x ==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544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!=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Not equal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- 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operands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are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equal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x !=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1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&gt;=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35369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Greater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than or equal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- 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left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operand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greater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than or equal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 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right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x &gt;=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14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&lt;=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Less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than or equal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- 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left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operand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is less than or equal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right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x &lt;=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4409" y="1001979"/>
            <a:ext cx="34436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Operator</a:t>
            </a:r>
            <a:r>
              <a:rPr spc="-70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602741" y="1707642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8754" y="1784680"/>
            <a:ext cx="3933825" cy="457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Comparison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operators</a:t>
            </a:r>
            <a:r>
              <a:rPr sz="2400" spc="-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continue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5" dirty="0">
                <a:latin typeface="Calibri"/>
                <a:cs typeface="Calibri"/>
              </a:rPr>
              <a:t>e.g.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libri"/>
                <a:cs typeface="Calibri"/>
              </a:rPr>
              <a:t>x =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101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y =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121</a:t>
            </a:r>
            <a:endParaRPr sz="1600">
              <a:latin typeface="Calibri"/>
              <a:cs typeface="Calibri"/>
            </a:endParaRPr>
          </a:p>
          <a:p>
            <a:pPr marL="12700" marR="222377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print('x </a:t>
            </a:r>
            <a:r>
              <a:rPr sz="1600" spc="-5" dirty="0">
                <a:latin typeface="Calibri"/>
                <a:cs typeface="Calibri"/>
              </a:rPr>
              <a:t>&gt; y is',x&gt;y)  </a:t>
            </a:r>
            <a:r>
              <a:rPr sz="1600" spc="-10" dirty="0">
                <a:latin typeface="Calibri"/>
                <a:cs typeface="Calibri"/>
              </a:rPr>
              <a:t>print('x </a:t>
            </a:r>
            <a:r>
              <a:rPr sz="1600" spc="-5" dirty="0">
                <a:latin typeface="Calibri"/>
                <a:cs typeface="Calibri"/>
              </a:rPr>
              <a:t>&lt; y is',x&lt;y)  </a:t>
            </a:r>
            <a:r>
              <a:rPr sz="1600" spc="-10" dirty="0">
                <a:latin typeface="Calibri"/>
                <a:cs typeface="Calibri"/>
              </a:rPr>
              <a:t>print('x </a:t>
            </a:r>
            <a:r>
              <a:rPr sz="1600" spc="-5" dirty="0">
                <a:latin typeface="Calibri"/>
                <a:cs typeface="Calibri"/>
              </a:rPr>
              <a:t>== y is',x==y)  </a:t>
            </a:r>
            <a:r>
              <a:rPr sz="1600" spc="-10" dirty="0">
                <a:latin typeface="Calibri"/>
                <a:cs typeface="Calibri"/>
              </a:rPr>
              <a:t>print('x </a:t>
            </a:r>
            <a:r>
              <a:rPr sz="1600" spc="-5" dirty="0">
                <a:latin typeface="Calibri"/>
                <a:cs typeface="Calibri"/>
              </a:rPr>
              <a:t>!= y is',x!=y)  </a:t>
            </a:r>
            <a:r>
              <a:rPr sz="1600" spc="-10" dirty="0">
                <a:latin typeface="Calibri"/>
                <a:cs typeface="Calibri"/>
              </a:rPr>
              <a:t>print('x </a:t>
            </a:r>
            <a:r>
              <a:rPr sz="1600" spc="-5" dirty="0">
                <a:latin typeface="Calibri"/>
                <a:cs typeface="Calibri"/>
              </a:rPr>
              <a:t>&gt;= y is',x&gt;=y)  </a:t>
            </a:r>
            <a:r>
              <a:rPr sz="1600" spc="-10" dirty="0">
                <a:latin typeface="Calibri"/>
                <a:cs typeface="Calibri"/>
              </a:rPr>
              <a:t>print('x </a:t>
            </a:r>
            <a:r>
              <a:rPr sz="1600" spc="-5" dirty="0">
                <a:latin typeface="Calibri"/>
                <a:cs typeface="Calibri"/>
              </a:rPr>
              <a:t>&lt;= 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is',x&lt;=y)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Output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('x </a:t>
            </a:r>
            <a:r>
              <a:rPr sz="1600" spc="-5" dirty="0">
                <a:latin typeface="Calibri"/>
                <a:cs typeface="Calibri"/>
              </a:rPr>
              <a:t>&gt; y is',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False)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('x </a:t>
            </a:r>
            <a:r>
              <a:rPr sz="1600" spc="-5" dirty="0">
                <a:latin typeface="Calibri"/>
                <a:cs typeface="Calibri"/>
              </a:rPr>
              <a:t>&lt; y is',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True)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('x </a:t>
            </a:r>
            <a:r>
              <a:rPr sz="1600" spc="-5" dirty="0">
                <a:latin typeface="Calibri"/>
                <a:cs typeface="Calibri"/>
              </a:rPr>
              <a:t>== y is',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False)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('x </a:t>
            </a:r>
            <a:r>
              <a:rPr sz="1600" spc="-5" dirty="0">
                <a:latin typeface="Calibri"/>
                <a:cs typeface="Calibri"/>
              </a:rPr>
              <a:t>!= y is',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True)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('x </a:t>
            </a:r>
            <a:r>
              <a:rPr sz="1600" spc="-5" dirty="0">
                <a:latin typeface="Calibri"/>
                <a:cs typeface="Calibri"/>
              </a:rPr>
              <a:t>&gt;= y is',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False)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('x </a:t>
            </a:r>
            <a:r>
              <a:rPr sz="1600" spc="-5" dirty="0">
                <a:latin typeface="Calibri"/>
                <a:cs typeface="Calibri"/>
              </a:rPr>
              <a:t>&lt;= y is',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True)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5338" y="869441"/>
            <a:ext cx="3532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Features </a:t>
            </a:r>
            <a:r>
              <a:rPr spc="-5" dirty="0"/>
              <a:t>of</a:t>
            </a:r>
            <a:r>
              <a:rPr spc="-70" dirty="0"/>
              <a:t> </a:t>
            </a:r>
            <a:r>
              <a:rPr spc="5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345186" y="166497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396" y="1674952"/>
            <a:ext cx="778192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30" dirty="0">
                <a:solidFill>
                  <a:srgbClr val="333399"/>
                </a:solidFill>
                <a:latin typeface="Calibri"/>
                <a:cs typeface="Calibri"/>
              </a:rPr>
              <a:t>Easy </a:t>
            </a:r>
            <a:r>
              <a:rPr sz="2800" spc="-20" dirty="0">
                <a:solidFill>
                  <a:srgbClr val="333399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333399"/>
                </a:solidFill>
                <a:latin typeface="Calibri"/>
                <a:cs typeface="Calibri"/>
              </a:rPr>
              <a:t>use – </a:t>
            </a:r>
            <a:r>
              <a:rPr sz="2800" spc="-10" dirty="0">
                <a:latin typeface="Calibri"/>
                <a:cs typeface="Calibri"/>
              </a:rPr>
              <a:t>Due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simple </a:t>
            </a:r>
            <a:r>
              <a:rPr sz="2800" spc="-30" dirty="0">
                <a:latin typeface="Calibri"/>
                <a:cs typeface="Calibri"/>
              </a:rPr>
              <a:t>syntax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</a:t>
            </a:r>
            <a:endParaRPr sz="2800">
              <a:latin typeface="Calibri"/>
              <a:cs typeface="Calibri"/>
            </a:endParaRPr>
          </a:p>
          <a:p>
            <a:pPr marL="527685" marR="1324610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solidFill>
                  <a:srgbClr val="333399"/>
                </a:solidFill>
                <a:latin typeface="Calibri"/>
                <a:cs typeface="Calibri"/>
              </a:rPr>
              <a:t>Interpreted </a:t>
            </a:r>
            <a:r>
              <a:rPr sz="2800" spc="-5" dirty="0">
                <a:solidFill>
                  <a:srgbClr val="333399"/>
                </a:solidFill>
                <a:latin typeface="Calibri"/>
                <a:cs typeface="Calibri"/>
              </a:rPr>
              <a:t>language – </a:t>
            </a:r>
            <a:r>
              <a:rPr sz="2800" spc="-10" dirty="0">
                <a:latin typeface="Calibri"/>
                <a:cs typeface="Calibri"/>
              </a:rPr>
              <a:t>Code </a:t>
            </a:r>
            <a:r>
              <a:rPr sz="2800" spc="-20" dirty="0">
                <a:latin typeface="Calibri"/>
                <a:cs typeface="Calibri"/>
              </a:rPr>
              <a:t>execution </a:t>
            </a:r>
            <a:r>
              <a:rPr sz="2800" spc="-5" dirty="0">
                <a:latin typeface="Calibri"/>
                <a:cs typeface="Calibri"/>
              </a:rPr>
              <a:t>&amp;  </a:t>
            </a:r>
            <a:r>
              <a:rPr sz="2800" spc="-15" dirty="0">
                <a:latin typeface="Calibri"/>
                <a:cs typeface="Calibri"/>
              </a:rPr>
              <a:t>interpretation </a:t>
            </a:r>
            <a:r>
              <a:rPr sz="2800" spc="-10" dirty="0">
                <a:latin typeface="Calibri"/>
                <a:cs typeface="Calibri"/>
              </a:rPr>
              <a:t>line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line</a:t>
            </a:r>
            <a:endParaRPr sz="2800">
              <a:latin typeface="Calibri"/>
              <a:cs typeface="Calibri"/>
            </a:endParaRPr>
          </a:p>
          <a:p>
            <a:pPr marL="527685" marR="1560830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20" dirty="0">
                <a:solidFill>
                  <a:srgbClr val="333399"/>
                </a:solidFill>
                <a:latin typeface="Calibri"/>
                <a:cs typeface="Calibri"/>
              </a:rPr>
              <a:t>Cross-platform </a:t>
            </a:r>
            <a:r>
              <a:rPr sz="2800" spc="-5" dirty="0">
                <a:solidFill>
                  <a:srgbClr val="333399"/>
                </a:solidFill>
                <a:latin typeface="Calibri"/>
                <a:cs typeface="Calibri"/>
              </a:rPr>
              <a:t>language –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run </a:t>
            </a:r>
            <a:r>
              <a:rPr sz="2800" spc="-10" dirty="0">
                <a:latin typeface="Calibri"/>
                <a:cs typeface="Calibri"/>
              </a:rPr>
              <a:t>on  windows,linux,macinetosh </a:t>
            </a:r>
            <a:r>
              <a:rPr sz="2800" spc="-15" dirty="0">
                <a:latin typeface="Calibri"/>
                <a:cs typeface="Calibri"/>
              </a:rPr>
              <a:t>etc.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equally</a:t>
            </a:r>
            <a:endParaRPr sz="280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solidFill>
                  <a:srgbClr val="333399"/>
                </a:solidFill>
                <a:latin typeface="Calibri"/>
                <a:cs typeface="Calibri"/>
              </a:rPr>
              <a:t>Expressive </a:t>
            </a:r>
            <a:r>
              <a:rPr sz="2800" spc="-5" dirty="0">
                <a:solidFill>
                  <a:srgbClr val="333399"/>
                </a:solidFill>
                <a:latin typeface="Calibri"/>
                <a:cs typeface="Calibri"/>
              </a:rPr>
              <a:t>language – </a:t>
            </a:r>
            <a:r>
              <a:rPr sz="2800" spc="-10" dirty="0">
                <a:latin typeface="Calibri"/>
                <a:cs typeface="Calibri"/>
              </a:rPr>
              <a:t>Less code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written </a:t>
            </a:r>
            <a:r>
              <a:rPr sz="2800" spc="-5" dirty="0">
                <a:latin typeface="Calibri"/>
                <a:cs typeface="Calibri"/>
              </a:rPr>
              <a:t>as it  itself </a:t>
            </a:r>
            <a:r>
              <a:rPr sz="2800" spc="-20" dirty="0">
                <a:latin typeface="Calibri"/>
                <a:cs typeface="Calibri"/>
              </a:rPr>
              <a:t>express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purpose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code.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333399"/>
                </a:solidFill>
                <a:latin typeface="Calibri"/>
                <a:cs typeface="Calibri"/>
              </a:rPr>
              <a:t>Completeness </a:t>
            </a:r>
            <a:r>
              <a:rPr sz="2800" spc="-5" dirty="0">
                <a:solidFill>
                  <a:srgbClr val="333399"/>
                </a:solidFill>
                <a:latin typeface="Calibri"/>
                <a:cs typeface="Calibri"/>
              </a:rPr>
              <a:t>– </a:t>
            </a:r>
            <a:r>
              <a:rPr sz="2800" spc="-10" dirty="0">
                <a:latin typeface="Calibri"/>
                <a:cs typeface="Calibri"/>
              </a:rPr>
              <a:t>Support </a:t>
            </a:r>
            <a:r>
              <a:rPr sz="2800" spc="-5" dirty="0">
                <a:latin typeface="Calibri"/>
                <a:cs typeface="Calibri"/>
              </a:rPr>
              <a:t>wide </a:t>
            </a:r>
            <a:r>
              <a:rPr sz="2800" spc="-25" dirty="0">
                <a:latin typeface="Calibri"/>
                <a:cs typeface="Calibri"/>
              </a:rPr>
              <a:t>rage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library</a:t>
            </a:r>
            <a:endParaRPr sz="2800">
              <a:latin typeface="Calibri"/>
              <a:cs typeface="Calibri"/>
            </a:endParaRPr>
          </a:p>
          <a:p>
            <a:pPr marL="527685" marR="236854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solidFill>
                  <a:srgbClr val="333399"/>
                </a:solidFill>
                <a:latin typeface="Calibri"/>
                <a:cs typeface="Calibri"/>
              </a:rPr>
              <a:t>Free </a:t>
            </a:r>
            <a:r>
              <a:rPr sz="2800" spc="-5" dirty="0">
                <a:solidFill>
                  <a:srgbClr val="333399"/>
                </a:solidFill>
                <a:latin typeface="Calibri"/>
                <a:cs typeface="Calibri"/>
              </a:rPr>
              <a:t>&amp; </a:t>
            </a:r>
            <a:r>
              <a:rPr sz="2800" spc="-10" dirty="0">
                <a:solidFill>
                  <a:srgbClr val="333399"/>
                </a:solidFill>
                <a:latin typeface="Calibri"/>
                <a:cs typeface="Calibri"/>
              </a:rPr>
              <a:t>Open </a:t>
            </a:r>
            <a:r>
              <a:rPr sz="2800" spc="-15" dirty="0">
                <a:solidFill>
                  <a:srgbClr val="333399"/>
                </a:solidFill>
                <a:latin typeface="Calibri"/>
                <a:cs typeface="Calibri"/>
              </a:rPr>
              <a:t>Source </a:t>
            </a:r>
            <a:r>
              <a:rPr sz="2800" spc="-5" dirty="0">
                <a:solidFill>
                  <a:srgbClr val="333399"/>
                </a:solidFill>
                <a:latin typeface="Calibri"/>
                <a:cs typeface="Calibri"/>
              </a:rPr>
              <a:t>–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downloaded </a:t>
            </a:r>
            <a:r>
              <a:rPr sz="2800" spc="-10" dirty="0">
                <a:latin typeface="Calibri"/>
                <a:cs typeface="Calibri"/>
              </a:rPr>
              <a:t>freely 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source </a:t>
            </a:r>
            <a:r>
              <a:rPr sz="2800" spc="-10" dirty="0">
                <a:latin typeface="Calibri"/>
                <a:cs typeface="Calibri"/>
              </a:rPr>
              <a:t>code can </a:t>
            </a:r>
            <a:r>
              <a:rPr sz="2800" spc="-5" dirty="0">
                <a:latin typeface="Calibri"/>
                <a:cs typeface="Calibri"/>
              </a:rPr>
              <a:t>be modify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improvement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3076" y="826134"/>
            <a:ext cx="344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Operator</a:t>
            </a:r>
            <a:r>
              <a:rPr spc="-114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750569" y="1532382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0415" y="1494866"/>
            <a:ext cx="2482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Logical</a:t>
            </a:r>
            <a:r>
              <a:rPr sz="2800" spc="-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operators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0415" y="3853434"/>
            <a:ext cx="201930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e.g.</a:t>
            </a:r>
            <a:endParaRPr sz="1600">
              <a:latin typeface="Calibri"/>
              <a:cs typeface="Calibri"/>
            </a:endParaRPr>
          </a:p>
          <a:p>
            <a:pPr marL="12700" marR="130238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x = </a:t>
            </a:r>
            <a:r>
              <a:rPr sz="1600" spc="-30" dirty="0">
                <a:latin typeface="Calibri"/>
                <a:cs typeface="Calibri"/>
              </a:rPr>
              <a:t>True  </a:t>
            </a:r>
            <a:r>
              <a:rPr sz="1600" spc="-5" dirty="0">
                <a:latin typeface="Calibri"/>
                <a:cs typeface="Calibri"/>
              </a:rPr>
              <a:t>y =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False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print('x and y is',x and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y)  </a:t>
            </a:r>
            <a:r>
              <a:rPr sz="1600" spc="-10" dirty="0">
                <a:latin typeface="Calibri"/>
                <a:cs typeface="Calibri"/>
              </a:rPr>
              <a:t>print('x </a:t>
            </a:r>
            <a:r>
              <a:rPr sz="1600" spc="-5" dirty="0">
                <a:latin typeface="Calibri"/>
                <a:cs typeface="Calibri"/>
              </a:rPr>
              <a:t>or y </a:t>
            </a:r>
            <a:r>
              <a:rPr sz="1600" spc="-10" dirty="0">
                <a:latin typeface="Calibri"/>
                <a:cs typeface="Calibri"/>
              </a:rPr>
              <a:t>is',x </a:t>
            </a:r>
            <a:r>
              <a:rPr sz="1600" spc="-5" dirty="0">
                <a:latin typeface="Calibri"/>
                <a:cs typeface="Calibri"/>
              </a:rPr>
              <a:t>or y)  </a:t>
            </a:r>
            <a:r>
              <a:rPr sz="1600" spc="-10" dirty="0">
                <a:latin typeface="Calibri"/>
                <a:cs typeface="Calibri"/>
              </a:rPr>
              <a:t>print('not </a:t>
            </a:r>
            <a:r>
              <a:rPr sz="1600" spc="-5" dirty="0">
                <a:latin typeface="Calibri"/>
                <a:cs typeface="Calibri"/>
              </a:rPr>
              <a:t>x </a:t>
            </a:r>
            <a:r>
              <a:rPr sz="1600" spc="-10" dirty="0">
                <a:latin typeface="Calibri"/>
                <a:cs typeface="Calibri"/>
              </a:rPr>
              <a:t>is',not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x)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Outpur</a:t>
            </a:r>
            <a:endParaRPr sz="1600">
              <a:latin typeface="Calibri"/>
              <a:cs typeface="Calibri"/>
            </a:endParaRPr>
          </a:p>
          <a:p>
            <a:pPr marL="12700" marR="52578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('x </a:t>
            </a:r>
            <a:r>
              <a:rPr sz="1600" spc="-5" dirty="0">
                <a:latin typeface="Calibri"/>
                <a:cs typeface="Calibri"/>
              </a:rPr>
              <a:t>and y is', </a:t>
            </a:r>
            <a:r>
              <a:rPr sz="1600" spc="-15" dirty="0">
                <a:latin typeface="Calibri"/>
                <a:cs typeface="Calibri"/>
              </a:rPr>
              <a:t>False)  </a:t>
            </a:r>
            <a:r>
              <a:rPr sz="1600" spc="-10" dirty="0">
                <a:latin typeface="Calibri"/>
                <a:cs typeface="Calibri"/>
              </a:rPr>
              <a:t>('x </a:t>
            </a:r>
            <a:r>
              <a:rPr sz="1600" spc="-5" dirty="0">
                <a:latin typeface="Calibri"/>
                <a:cs typeface="Calibri"/>
              </a:rPr>
              <a:t>or y is',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True)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('not </a:t>
            </a:r>
            <a:r>
              <a:rPr sz="1600" spc="-5" dirty="0">
                <a:latin typeface="Calibri"/>
                <a:cs typeface="Calibri"/>
              </a:rPr>
              <a:t>x is',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False)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77214" y="2150110"/>
          <a:ext cx="7868284" cy="1807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64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Operator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Meaning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Example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14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if both the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operands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x and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14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if either of the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operands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x or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not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operand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false (complements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operand)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591" y="936447"/>
            <a:ext cx="34436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Operator</a:t>
            </a:r>
            <a:r>
              <a:rPr spc="-70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404622" y="1750314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1990" y="2062352"/>
            <a:ext cx="2908935" cy="798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AF50"/>
                </a:solidFill>
                <a:latin typeface="Calibri"/>
                <a:cs typeface="Calibri"/>
              </a:rPr>
              <a:t>Bitwise</a:t>
            </a:r>
            <a:r>
              <a:rPr sz="3200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AF50"/>
                </a:solidFill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 manipulate </a:t>
            </a:r>
            <a:r>
              <a:rPr sz="1800" spc="-5" dirty="0">
                <a:latin typeface="Calibri"/>
                <a:cs typeface="Calibri"/>
              </a:rPr>
              <a:t>bit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55980" y="3276320"/>
          <a:ext cx="6834505" cy="291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48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Operator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solidFill>
                      <a:srgbClr val="EAEAEB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Meaning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solidFill>
                      <a:srgbClr val="EAEAEB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Example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solidFill>
                      <a:srgbClr val="EA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9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&amp;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B w="9525">
                      <a:solidFill>
                        <a:srgbClr val="EAEA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Bitwise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B w="9525">
                      <a:solidFill>
                        <a:srgbClr val="EAEA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x&amp;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B w="9525">
                      <a:solidFill>
                        <a:srgbClr val="EAEA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5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|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Bitwise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x |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~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Bitwise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NOT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~x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85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^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Bitwise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XOR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x ^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84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Bitwise right shift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x&gt;&gt;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872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&lt;&lt;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Bitwise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shift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x&lt;&lt;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EAEAEB"/>
                      </a:solidFill>
                      <a:prstDash val="solid"/>
                    </a:lnL>
                    <a:lnR w="9525">
                      <a:solidFill>
                        <a:srgbClr val="EAEAEB"/>
                      </a:solidFill>
                      <a:prstDash val="solid"/>
                    </a:lnR>
                    <a:lnT w="9525">
                      <a:solidFill>
                        <a:srgbClr val="EAEAEB"/>
                      </a:solidFill>
                      <a:prstDash val="solid"/>
                    </a:lnT>
                    <a:lnB w="9525">
                      <a:solidFill>
                        <a:srgbClr val="EAEA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534" y="986485"/>
            <a:ext cx="3445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Operator</a:t>
            </a:r>
            <a:r>
              <a:rPr spc="-90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374141" y="1629917"/>
            <a:ext cx="8016875" cy="0"/>
          </a:xfrm>
          <a:custGeom>
            <a:avLst/>
            <a:gdLst/>
            <a:ahLst/>
            <a:cxnLst/>
            <a:rect l="l" t="t" r="r" b="b"/>
            <a:pathLst>
              <a:path w="8016875">
                <a:moveTo>
                  <a:pt x="0" y="0"/>
                </a:moveTo>
                <a:lnTo>
                  <a:pt x="8016366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Bitwise </a:t>
            </a:r>
            <a:r>
              <a:rPr spc="-25" dirty="0"/>
              <a:t>operators</a:t>
            </a:r>
            <a:r>
              <a:rPr spc="-15" dirty="0"/>
              <a:t> continue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600" spc="-5" dirty="0">
                <a:solidFill>
                  <a:srgbClr val="000000"/>
                </a:solidFill>
              </a:rPr>
              <a:t>a =</a:t>
            </a:r>
            <a:r>
              <a:rPr sz="1600" spc="-85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6</a:t>
            </a:r>
            <a:endParaRPr sz="1600"/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00"/>
                </a:solidFill>
              </a:rPr>
              <a:t>b =</a:t>
            </a:r>
            <a:r>
              <a:rPr sz="1600" spc="-90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3</a:t>
            </a:r>
            <a:endParaRPr sz="1600"/>
          </a:p>
          <a:p>
            <a:pPr marL="12700" marR="912494">
              <a:lnSpc>
                <a:spcPct val="100000"/>
              </a:lnSpc>
            </a:pPr>
            <a:r>
              <a:rPr sz="1600" spc="-10" dirty="0">
                <a:solidFill>
                  <a:srgbClr val="000000"/>
                </a:solidFill>
              </a:rPr>
              <a:t>print </a:t>
            </a:r>
            <a:r>
              <a:rPr sz="1600" spc="-5" dirty="0">
                <a:solidFill>
                  <a:srgbClr val="000000"/>
                </a:solidFill>
              </a:rPr>
              <a:t>('a=',a,':',bin(a),'b=',b,':',bin(b))  c = 0</a:t>
            </a:r>
            <a:endParaRPr sz="1600"/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00"/>
                </a:solidFill>
              </a:rPr>
              <a:t>c = a &amp;</a:t>
            </a:r>
            <a:r>
              <a:rPr sz="1600" dirty="0">
                <a:solidFill>
                  <a:srgbClr val="000000"/>
                </a:solidFill>
              </a:rPr>
              <a:t> </a:t>
            </a:r>
            <a:r>
              <a:rPr sz="1600" spc="-10" dirty="0">
                <a:solidFill>
                  <a:srgbClr val="000000"/>
                </a:solidFill>
              </a:rPr>
              <a:t>b;</a:t>
            </a:r>
            <a:endParaRPr sz="1600"/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00"/>
                </a:solidFill>
              </a:rPr>
              <a:t>print ("result </a:t>
            </a:r>
            <a:r>
              <a:rPr sz="1600" spc="-5" dirty="0">
                <a:solidFill>
                  <a:srgbClr val="000000"/>
                </a:solidFill>
              </a:rPr>
              <a:t>of AND is ",</a:t>
            </a:r>
            <a:r>
              <a:rPr sz="1600" spc="60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c,':',bin(c))</a:t>
            </a:r>
            <a:endParaRPr sz="1600"/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00"/>
                </a:solidFill>
              </a:rPr>
              <a:t>c = a |</a:t>
            </a:r>
            <a:r>
              <a:rPr sz="1600" spc="-70" dirty="0">
                <a:solidFill>
                  <a:srgbClr val="000000"/>
                </a:solidFill>
              </a:rPr>
              <a:t> </a:t>
            </a:r>
            <a:r>
              <a:rPr sz="1600" spc="-10" dirty="0">
                <a:solidFill>
                  <a:srgbClr val="000000"/>
                </a:solidFill>
              </a:rPr>
              <a:t>b;</a:t>
            </a:r>
            <a:endParaRPr sz="1600"/>
          </a:p>
          <a:p>
            <a:pPr marL="12700" marR="105346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00000"/>
                </a:solidFill>
              </a:rPr>
              <a:t>print ("result </a:t>
            </a:r>
            <a:r>
              <a:rPr sz="1600" spc="-5" dirty="0">
                <a:solidFill>
                  <a:srgbClr val="000000"/>
                </a:solidFill>
              </a:rPr>
              <a:t>of OR is ", c,':',bin(c))  c = a ^</a:t>
            </a:r>
            <a:r>
              <a:rPr sz="1600" dirty="0">
                <a:solidFill>
                  <a:srgbClr val="000000"/>
                </a:solidFill>
              </a:rPr>
              <a:t> </a:t>
            </a:r>
            <a:r>
              <a:rPr sz="1600" spc="-10" dirty="0">
                <a:solidFill>
                  <a:srgbClr val="000000"/>
                </a:solidFill>
              </a:rPr>
              <a:t>b;</a:t>
            </a:r>
            <a:endParaRPr sz="1600"/>
          </a:p>
          <a:p>
            <a:pPr marL="12700" marR="855344">
              <a:lnSpc>
                <a:spcPct val="100000"/>
              </a:lnSpc>
            </a:pPr>
            <a:r>
              <a:rPr sz="1600" spc="-10" dirty="0">
                <a:solidFill>
                  <a:srgbClr val="000000"/>
                </a:solidFill>
              </a:rPr>
              <a:t>print ("result </a:t>
            </a:r>
            <a:r>
              <a:rPr sz="1600" spc="-5" dirty="0">
                <a:solidFill>
                  <a:srgbClr val="000000"/>
                </a:solidFill>
              </a:rPr>
              <a:t>of </a:t>
            </a:r>
            <a:r>
              <a:rPr sz="1600" spc="-20" dirty="0">
                <a:solidFill>
                  <a:srgbClr val="000000"/>
                </a:solidFill>
              </a:rPr>
              <a:t>EXOR </a:t>
            </a:r>
            <a:r>
              <a:rPr sz="1600" spc="-5" dirty="0">
                <a:solidFill>
                  <a:srgbClr val="000000"/>
                </a:solidFill>
              </a:rPr>
              <a:t>is ", c,':',bin(c))  c = </a:t>
            </a:r>
            <a:r>
              <a:rPr sz="1600" spc="-10" dirty="0">
                <a:solidFill>
                  <a:srgbClr val="000000"/>
                </a:solidFill>
              </a:rPr>
              <a:t>~a;</a:t>
            </a:r>
            <a:endParaRPr sz="1600"/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00"/>
                </a:solidFill>
              </a:rPr>
              <a:t>print ("result </a:t>
            </a:r>
            <a:r>
              <a:rPr sz="1600" spc="-5" dirty="0">
                <a:solidFill>
                  <a:srgbClr val="000000"/>
                </a:solidFill>
              </a:rPr>
              <a:t>of </a:t>
            </a:r>
            <a:r>
              <a:rPr sz="1600" spc="-10" dirty="0">
                <a:solidFill>
                  <a:srgbClr val="000000"/>
                </a:solidFill>
              </a:rPr>
              <a:t>COMPLEMENT </a:t>
            </a:r>
            <a:r>
              <a:rPr sz="1600" spc="-5" dirty="0">
                <a:solidFill>
                  <a:srgbClr val="000000"/>
                </a:solidFill>
              </a:rPr>
              <a:t>is ",</a:t>
            </a:r>
            <a:r>
              <a:rPr sz="1600" spc="85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c,':',bin(c))</a:t>
            </a:r>
            <a:endParaRPr sz="1600"/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00"/>
                </a:solidFill>
              </a:rPr>
              <a:t>c = a &lt;&lt;</a:t>
            </a:r>
            <a:r>
              <a:rPr sz="1600" spc="-65" dirty="0">
                <a:solidFill>
                  <a:srgbClr val="000000"/>
                </a:solidFill>
              </a:rPr>
              <a:t> </a:t>
            </a:r>
            <a:r>
              <a:rPr sz="1600" spc="-10" dirty="0">
                <a:solidFill>
                  <a:srgbClr val="000000"/>
                </a:solidFill>
              </a:rPr>
              <a:t>2;</a:t>
            </a:r>
            <a:endParaRPr sz="1600"/>
          </a:p>
          <a:p>
            <a:pPr marL="12700" marR="413384">
              <a:lnSpc>
                <a:spcPct val="100000"/>
              </a:lnSpc>
            </a:pPr>
            <a:r>
              <a:rPr sz="1600" spc="-10" dirty="0">
                <a:solidFill>
                  <a:srgbClr val="000000"/>
                </a:solidFill>
              </a:rPr>
              <a:t>print ("result </a:t>
            </a:r>
            <a:r>
              <a:rPr sz="1600" spc="-5" dirty="0">
                <a:solidFill>
                  <a:srgbClr val="000000"/>
                </a:solidFill>
              </a:rPr>
              <a:t>of </a:t>
            </a:r>
            <a:r>
              <a:rPr sz="1600" spc="-10" dirty="0">
                <a:solidFill>
                  <a:srgbClr val="000000"/>
                </a:solidFill>
              </a:rPr>
              <a:t>LEFT </a:t>
            </a:r>
            <a:r>
              <a:rPr sz="1600" spc="-5" dirty="0">
                <a:solidFill>
                  <a:srgbClr val="000000"/>
                </a:solidFill>
              </a:rPr>
              <a:t>SHIFT </a:t>
            </a:r>
            <a:r>
              <a:rPr sz="1600" dirty="0">
                <a:solidFill>
                  <a:srgbClr val="000000"/>
                </a:solidFill>
              </a:rPr>
              <a:t>is </a:t>
            </a:r>
            <a:r>
              <a:rPr sz="1600" spc="-5" dirty="0">
                <a:solidFill>
                  <a:srgbClr val="000000"/>
                </a:solidFill>
              </a:rPr>
              <a:t>", c,':',bin(c))  c = a &gt;&gt;</a:t>
            </a:r>
            <a:r>
              <a:rPr sz="1600" spc="10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2;</a:t>
            </a:r>
            <a:endParaRPr sz="1600"/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00"/>
                </a:solidFill>
              </a:rPr>
              <a:t>print ("result </a:t>
            </a:r>
            <a:r>
              <a:rPr sz="1600" spc="-5" dirty="0">
                <a:solidFill>
                  <a:srgbClr val="000000"/>
                </a:solidFill>
              </a:rPr>
              <a:t>of RIGHT SHIFT is ",</a:t>
            </a:r>
            <a:r>
              <a:rPr sz="1600" spc="65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c,':',bin(c))</a:t>
            </a:r>
            <a:endParaRPr sz="16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09591" y="2887471"/>
            <a:ext cx="412686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('a=', </a:t>
            </a:r>
            <a:r>
              <a:rPr sz="1800" dirty="0">
                <a:latin typeface="Calibri"/>
                <a:cs typeface="Calibri"/>
              </a:rPr>
              <a:t>6, </a:t>
            </a:r>
            <a:r>
              <a:rPr sz="1800" spc="-5" dirty="0">
                <a:latin typeface="Calibri"/>
                <a:cs typeface="Calibri"/>
              </a:rPr>
              <a:t>':', </a:t>
            </a:r>
            <a:r>
              <a:rPr sz="1800" dirty="0">
                <a:latin typeface="Calibri"/>
                <a:cs typeface="Calibri"/>
              </a:rPr>
              <a:t>'0b110', 'b=', 3, </a:t>
            </a:r>
            <a:r>
              <a:rPr sz="1800" spc="-5" dirty="0">
                <a:latin typeface="Calibri"/>
                <a:cs typeface="Calibri"/>
              </a:rPr>
              <a:t>':',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'0b11')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('result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', 2, </a:t>
            </a:r>
            <a:r>
              <a:rPr sz="1800" spc="-5" dirty="0">
                <a:latin typeface="Calibri"/>
                <a:cs typeface="Calibri"/>
              </a:rPr>
              <a:t>':',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'0b10')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('result </a:t>
            </a:r>
            <a:r>
              <a:rPr sz="1800" spc="-5" dirty="0">
                <a:latin typeface="Calibri"/>
                <a:cs typeface="Calibri"/>
              </a:rPr>
              <a:t>of OR </a:t>
            </a:r>
            <a:r>
              <a:rPr sz="1800" dirty="0">
                <a:latin typeface="Calibri"/>
                <a:cs typeface="Calibri"/>
              </a:rPr>
              <a:t>is ', 7, </a:t>
            </a:r>
            <a:r>
              <a:rPr sz="1800" spc="-5" dirty="0">
                <a:latin typeface="Calibri"/>
                <a:cs typeface="Calibri"/>
              </a:rPr>
              <a:t>':',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'0b111')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('result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EXOR </a:t>
            </a:r>
            <a:r>
              <a:rPr sz="1800" dirty="0">
                <a:latin typeface="Calibri"/>
                <a:cs typeface="Calibri"/>
              </a:rPr>
              <a:t>is ', 5, </a:t>
            </a:r>
            <a:r>
              <a:rPr sz="1800" spc="-5" dirty="0">
                <a:latin typeface="Calibri"/>
                <a:cs typeface="Calibri"/>
              </a:rPr>
              <a:t>':',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'0b101')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('result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COMPLEMENT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', -7, </a:t>
            </a:r>
            <a:r>
              <a:rPr sz="1800" spc="-5" dirty="0">
                <a:latin typeface="Calibri"/>
                <a:cs typeface="Calibri"/>
              </a:rPr>
              <a:t>':', </a:t>
            </a:r>
            <a:r>
              <a:rPr sz="1800" dirty="0">
                <a:latin typeface="Calibri"/>
                <a:cs typeface="Calibri"/>
              </a:rPr>
              <a:t>'-0b111')  </a:t>
            </a:r>
            <a:r>
              <a:rPr sz="1800" spc="-10" dirty="0">
                <a:latin typeface="Calibri"/>
                <a:cs typeface="Calibri"/>
              </a:rPr>
              <a:t>('result </a:t>
            </a:r>
            <a:r>
              <a:rPr sz="1800" spc="-5" dirty="0">
                <a:latin typeface="Calibri"/>
                <a:cs typeface="Calibri"/>
              </a:rPr>
              <a:t>of LEFT SHIFT </a:t>
            </a:r>
            <a:r>
              <a:rPr sz="1800" dirty="0">
                <a:latin typeface="Calibri"/>
                <a:cs typeface="Calibri"/>
              </a:rPr>
              <a:t>is ', 24, </a:t>
            </a:r>
            <a:r>
              <a:rPr sz="1800" spc="-5" dirty="0">
                <a:latin typeface="Calibri"/>
                <a:cs typeface="Calibri"/>
              </a:rPr>
              <a:t>':',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'0b11000')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('result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RIGHT </a:t>
            </a:r>
            <a:r>
              <a:rPr sz="1800" spc="-5" dirty="0">
                <a:latin typeface="Calibri"/>
                <a:cs typeface="Calibri"/>
              </a:rPr>
              <a:t>SHIFT </a:t>
            </a:r>
            <a:r>
              <a:rPr sz="1800" dirty="0">
                <a:latin typeface="Calibri"/>
                <a:cs typeface="Calibri"/>
              </a:rPr>
              <a:t>is ', 1, </a:t>
            </a:r>
            <a:r>
              <a:rPr sz="1800" spc="-5" dirty="0">
                <a:latin typeface="Calibri"/>
                <a:cs typeface="Calibri"/>
              </a:rPr>
              <a:t>':',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'0b1')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591" y="663702"/>
            <a:ext cx="344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Operator</a:t>
            </a:r>
            <a:r>
              <a:rPr spc="-114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345186" y="13388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9460" y="1369821"/>
            <a:ext cx="46786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50"/>
                </a:solidFill>
                <a:latin typeface="Verdana"/>
                <a:cs typeface="Verdana"/>
              </a:rPr>
              <a:t>Python Membership</a:t>
            </a:r>
            <a:r>
              <a:rPr sz="2400" spc="3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Verdana"/>
                <a:cs typeface="Verdana"/>
              </a:rPr>
              <a:t>Operators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5" dirty="0">
                <a:latin typeface="Verdana"/>
                <a:cs typeface="Verdana"/>
              </a:rPr>
              <a:t>Test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membership </a:t>
            </a:r>
            <a:r>
              <a:rPr sz="1800" dirty="0">
                <a:latin typeface="Verdana"/>
                <a:cs typeface="Verdana"/>
              </a:rPr>
              <a:t>in a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sequence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9460" y="3381578"/>
            <a:ext cx="5861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e.g.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a =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5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460" y="3869816"/>
            <a:ext cx="538861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b = </a:t>
            </a:r>
            <a:r>
              <a:rPr sz="1600" dirty="0">
                <a:latin typeface="Verdana"/>
                <a:cs typeface="Verdana"/>
              </a:rPr>
              <a:t>10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list </a:t>
            </a:r>
            <a:r>
              <a:rPr sz="1600" spc="-5" dirty="0">
                <a:latin typeface="Verdana"/>
                <a:cs typeface="Verdana"/>
              </a:rPr>
              <a:t>= [1, 2, </a:t>
            </a:r>
            <a:r>
              <a:rPr sz="1600" dirty="0">
                <a:latin typeface="Verdana"/>
                <a:cs typeface="Verdana"/>
              </a:rPr>
              <a:t>3, 4, </a:t>
            </a:r>
            <a:r>
              <a:rPr sz="1600" spc="-5" dirty="0">
                <a:latin typeface="Verdana"/>
                <a:cs typeface="Verdana"/>
              </a:rPr>
              <a:t>5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if </a:t>
            </a:r>
            <a:r>
              <a:rPr sz="1600" spc="-5" dirty="0">
                <a:latin typeface="Verdana"/>
                <a:cs typeface="Verdana"/>
              </a:rPr>
              <a:t>( a </a:t>
            </a:r>
            <a:r>
              <a:rPr sz="1600" spc="-10" dirty="0">
                <a:latin typeface="Verdana"/>
                <a:cs typeface="Verdana"/>
              </a:rPr>
              <a:t>in list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):</a:t>
            </a:r>
            <a:endParaRPr sz="1600">
              <a:latin typeface="Verdana"/>
              <a:cs typeface="Verdana"/>
            </a:endParaRPr>
          </a:p>
          <a:p>
            <a:pPr marL="227329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print ("Line </a:t>
            </a:r>
            <a:r>
              <a:rPr sz="1600" spc="-5" dirty="0">
                <a:latin typeface="Verdana"/>
                <a:cs typeface="Verdana"/>
              </a:rPr>
              <a:t>1 - a is </a:t>
            </a:r>
            <a:r>
              <a:rPr sz="1600" spc="-10" dirty="0">
                <a:latin typeface="Verdana"/>
                <a:cs typeface="Verdana"/>
              </a:rPr>
              <a:t>available in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0" dirty="0">
                <a:latin typeface="Verdana"/>
                <a:cs typeface="Verdana"/>
              </a:rPr>
              <a:t>given</a:t>
            </a:r>
            <a:r>
              <a:rPr sz="1600" spc="1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list")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else:</a:t>
            </a:r>
            <a:endParaRPr sz="1600">
              <a:latin typeface="Verdana"/>
              <a:cs typeface="Verdana"/>
            </a:endParaRPr>
          </a:p>
          <a:p>
            <a:pPr marL="12700" marR="10795" indent="214629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print ("Line </a:t>
            </a:r>
            <a:r>
              <a:rPr sz="1600" spc="-5" dirty="0">
                <a:latin typeface="Verdana"/>
                <a:cs typeface="Verdana"/>
              </a:rPr>
              <a:t>1 - a is not </a:t>
            </a:r>
            <a:r>
              <a:rPr sz="1600" spc="-10" dirty="0">
                <a:latin typeface="Verdana"/>
                <a:cs typeface="Verdana"/>
              </a:rPr>
              <a:t>available in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0" dirty="0">
                <a:latin typeface="Verdana"/>
                <a:cs typeface="Verdana"/>
              </a:rPr>
              <a:t>given list")  if </a:t>
            </a:r>
            <a:r>
              <a:rPr sz="1600" spc="-5" dirty="0">
                <a:latin typeface="Verdana"/>
                <a:cs typeface="Verdana"/>
              </a:rPr>
              <a:t>( b not </a:t>
            </a:r>
            <a:r>
              <a:rPr sz="1600" spc="-10" dirty="0">
                <a:latin typeface="Verdana"/>
                <a:cs typeface="Verdana"/>
              </a:rPr>
              <a:t>in list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):</a:t>
            </a:r>
            <a:endParaRPr sz="1600">
              <a:latin typeface="Verdana"/>
              <a:cs typeface="Verdana"/>
            </a:endParaRPr>
          </a:p>
          <a:p>
            <a:pPr marL="12700" marR="5080" indent="214629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print ("Line </a:t>
            </a:r>
            <a:r>
              <a:rPr sz="1600" spc="-5" dirty="0">
                <a:latin typeface="Verdana"/>
                <a:cs typeface="Verdana"/>
              </a:rPr>
              <a:t>2 - b </a:t>
            </a:r>
            <a:r>
              <a:rPr sz="1600" spc="-10" dirty="0">
                <a:latin typeface="Verdana"/>
                <a:cs typeface="Verdana"/>
              </a:rPr>
              <a:t>is </a:t>
            </a:r>
            <a:r>
              <a:rPr sz="1600" spc="-5" dirty="0">
                <a:latin typeface="Verdana"/>
                <a:cs typeface="Verdana"/>
              </a:rPr>
              <a:t>not </a:t>
            </a:r>
            <a:r>
              <a:rPr sz="1600" spc="-10" dirty="0">
                <a:latin typeface="Verdana"/>
                <a:cs typeface="Verdana"/>
              </a:rPr>
              <a:t>available in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0" dirty="0">
                <a:latin typeface="Verdana"/>
                <a:cs typeface="Verdana"/>
              </a:rPr>
              <a:t>given list")  else:</a:t>
            </a:r>
            <a:endParaRPr sz="1600">
              <a:latin typeface="Verdana"/>
              <a:cs typeface="Verdana"/>
            </a:endParaRPr>
          </a:p>
          <a:p>
            <a:pPr marL="227329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print ("Line </a:t>
            </a:r>
            <a:r>
              <a:rPr sz="1600" spc="-5" dirty="0">
                <a:latin typeface="Verdana"/>
                <a:cs typeface="Verdana"/>
              </a:rPr>
              <a:t>2 - b </a:t>
            </a:r>
            <a:r>
              <a:rPr sz="1600" spc="-10" dirty="0">
                <a:latin typeface="Verdana"/>
                <a:cs typeface="Verdana"/>
              </a:rPr>
              <a:t>is available in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0" dirty="0">
                <a:latin typeface="Verdana"/>
                <a:cs typeface="Verdana"/>
              </a:rPr>
              <a:t>given</a:t>
            </a:r>
            <a:r>
              <a:rPr sz="1600" spc="1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list")</a:t>
            </a:r>
            <a:endParaRPr sz="160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25678" y="2201036"/>
          <a:ext cx="8283575" cy="1201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8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Operator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Evaluates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true if it finds 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variable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the specified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sequence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otherwise.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Evaluates 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if it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does not finds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variable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specified sequence and false</a:t>
                      </a:r>
                      <a:r>
                        <a:rPr sz="14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otherwise.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038215" y="5638291"/>
            <a:ext cx="3003550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output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Line </a:t>
            </a:r>
            <a:r>
              <a:rPr sz="1400" dirty="0">
                <a:latin typeface="Calibri"/>
                <a:cs typeface="Calibri"/>
              </a:rPr>
              <a:t>1 - a is </a:t>
            </a:r>
            <a:r>
              <a:rPr sz="1400" spc="-5" dirty="0">
                <a:latin typeface="Calibri"/>
                <a:cs typeface="Calibri"/>
              </a:rPr>
              <a:t>available </a:t>
            </a:r>
            <a:r>
              <a:rPr sz="1400" dirty="0">
                <a:latin typeface="Calibri"/>
                <a:cs typeface="Calibri"/>
              </a:rPr>
              <a:t>in the </a:t>
            </a:r>
            <a:r>
              <a:rPr sz="1400" spc="-5" dirty="0">
                <a:latin typeface="Calibri"/>
                <a:cs typeface="Calibri"/>
              </a:rPr>
              <a:t>given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sz="1400" spc="-5" dirty="0">
                <a:latin typeface="Calibri"/>
                <a:cs typeface="Calibri"/>
              </a:rPr>
              <a:t>Line </a:t>
            </a:r>
            <a:r>
              <a:rPr sz="1400" dirty="0">
                <a:latin typeface="Calibri"/>
                <a:cs typeface="Calibri"/>
              </a:rPr>
              <a:t>2 - b is </a:t>
            </a:r>
            <a:r>
              <a:rPr sz="1400" spc="-5" dirty="0">
                <a:latin typeface="Calibri"/>
                <a:cs typeface="Calibri"/>
              </a:rPr>
              <a:t>not available </a:t>
            </a:r>
            <a:r>
              <a:rPr sz="1400" dirty="0">
                <a:latin typeface="Calibri"/>
                <a:cs typeface="Calibri"/>
              </a:rPr>
              <a:t>in the </a:t>
            </a:r>
            <a:r>
              <a:rPr sz="1400" spc="-5" dirty="0">
                <a:latin typeface="Calibri"/>
                <a:cs typeface="Calibri"/>
              </a:rPr>
              <a:t>given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8153" y="38227"/>
            <a:ext cx="344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Operator</a:t>
            </a:r>
            <a:r>
              <a:rPr spc="-114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9572" y="749046"/>
            <a:ext cx="40119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50"/>
                </a:solidFill>
                <a:latin typeface="Verdana"/>
                <a:cs typeface="Verdana"/>
              </a:rPr>
              <a:t>Python Identity</a:t>
            </a:r>
            <a:r>
              <a:rPr sz="2400" spc="3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Verdana"/>
                <a:cs typeface="Verdana"/>
              </a:rPr>
              <a:t>Operators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9572" y="3309873"/>
            <a:ext cx="663384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e.g.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a =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10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b =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10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print </a:t>
            </a:r>
            <a:r>
              <a:rPr sz="1800" spc="-5" dirty="0">
                <a:latin typeface="Verdana"/>
                <a:cs typeface="Verdana"/>
              </a:rPr>
              <a:t>('Line 1','a=',a,':',id(a),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'b=',b,':',id(b))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if ( a is b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):</a:t>
            </a:r>
            <a:endParaRPr sz="1800">
              <a:latin typeface="Verdana"/>
              <a:cs typeface="Verdana"/>
            </a:endParaRPr>
          </a:p>
          <a:p>
            <a:pPr marL="12700" marR="1235075" indent="24193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print ("Line </a:t>
            </a:r>
            <a:r>
              <a:rPr sz="1800" dirty="0">
                <a:latin typeface="Verdana"/>
                <a:cs typeface="Verdana"/>
              </a:rPr>
              <a:t>2 - a and b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same </a:t>
            </a:r>
            <a:r>
              <a:rPr sz="1800" spc="-5" dirty="0">
                <a:latin typeface="Verdana"/>
                <a:cs typeface="Verdana"/>
              </a:rPr>
              <a:t>identity")  else:</a:t>
            </a:r>
            <a:endParaRPr sz="1800">
              <a:latin typeface="Verdana"/>
              <a:cs typeface="Verdana"/>
            </a:endParaRPr>
          </a:p>
          <a:p>
            <a:pPr marL="12700" marR="419734" indent="24193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print ("Line </a:t>
            </a:r>
            <a:r>
              <a:rPr sz="1800" dirty="0">
                <a:latin typeface="Verdana"/>
                <a:cs typeface="Verdana"/>
              </a:rPr>
              <a:t>2 - a and b </a:t>
            </a:r>
            <a:r>
              <a:rPr sz="1800" spc="-5" dirty="0">
                <a:latin typeface="Verdana"/>
                <a:cs typeface="Verdana"/>
              </a:rPr>
              <a:t>do </a:t>
            </a:r>
            <a:r>
              <a:rPr sz="1800" dirty="0">
                <a:latin typeface="Verdana"/>
                <a:cs typeface="Verdana"/>
              </a:rPr>
              <a:t>not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same </a:t>
            </a:r>
            <a:r>
              <a:rPr sz="1800" spc="-5" dirty="0">
                <a:latin typeface="Verdana"/>
                <a:cs typeface="Verdana"/>
              </a:rPr>
              <a:t>identity")  OUTPUT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('Line 1', 'a=', 10, ':', 20839436, 'b=', 10, ':',</a:t>
            </a:r>
            <a:r>
              <a:rPr sz="1800" spc="2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20839436)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Line </a:t>
            </a:r>
            <a:r>
              <a:rPr sz="1800" dirty="0">
                <a:latin typeface="Verdana"/>
                <a:cs typeface="Verdana"/>
              </a:rPr>
              <a:t>2 - a and b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same </a:t>
            </a:r>
            <a:r>
              <a:rPr sz="1800" spc="-5" dirty="0">
                <a:latin typeface="Verdana"/>
                <a:cs typeface="Verdana"/>
              </a:rPr>
              <a:t>identity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00392" y="1284732"/>
          <a:ext cx="8423275" cy="2003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7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700" spc="-10" dirty="0">
                          <a:latin typeface="Calibri"/>
                          <a:cs typeface="Calibri"/>
                        </a:rPr>
                        <a:t>Operat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or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Description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4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is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700" spc="-15" dirty="0">
                          <a:latin typeface="Calibri"/>
                          <a:cs typeface="Calibri"/>
                        </a:rPr>
                        <a:t>Evaluates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true if the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variables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on either side of the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operator point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same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object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otherwise.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4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not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700" spc="-15" dirty="0">
                          <a:latin typeface="Calibri"/>
                          <a:cs typeface="Calibri"/>
                        </a:rPr>
                        <a:t>Evaluates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false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if the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variables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on either side of the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operator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point to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same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object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and true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otherwise.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7064" y="3759"/>
            <a:ext cx="34436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Operator</a:t>
            </a:r>
            <a:r>
              <a:rPr spc="-70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685037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808" y="684021"/>
            <a:ext cx="712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50"/>
                </a:solidFill>
                <a:latin typeface="Verdana"/>
                <a:cs typeface="Verdana"/>
              </a:rPr>
              <a:t>Operators </a:t>
            </a:r>
            <a:r>
              <a:rPr sz="1800" spc="-5" dirty="0">
                <a:solidFill>
                  <a:srgbClr val="00AF50"/>
                </a:solidFill>
                <a:latin typeface="Verdana"/>
                <a:cs typeface="Verdana"/>
              </a:rPr>
              <a:t>Precedence :</a:t>
            </a:r>
            <a:r>
              <a:rPr sz="1800" spc="-5" dirty="0">
                <a:latin typeface="Calibri"/>
                <a:cs typeface="Calibri"/>
              </a:rPr>
              <a:t>highest precedence </a:t>
            </a:r>
            <a:r>
              <a:rPr sz="1800" spc="-10" dirty="0">
                <a:latin typeface="Calibri"/>
                <a:cs typeface="Calibri"/>
              </a:rPr>
              <a:t>to lowest </a:t>
            </a:r>
            <a:r>
              <a:rPr sz="1800" spc="-5" dirty="0">
                <a:latin typeface="Calibri"/>
                <a:cs typeface="Calibri"/>
              </a:rPr>
              <a:t>precedence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7160" y="1118361"/>
          <a:ext cx="8840470" cy="520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43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Operator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93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**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Exponentiation (raise to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power)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087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~ +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Complement,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unary plus and minus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(method names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 last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two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are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+@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-@)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1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* / %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//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Multiply,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divide, modulo and floor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division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6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Addition and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subtraction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293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&gt;&gt;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&lt;&lt;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Right and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left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bitwise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shift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43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&amp;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Bitwise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'AND'td&gt;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16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^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|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Bitwise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exclusive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`OR' and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regular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`OR'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294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&lt;= &lt; &gt;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&gt;=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Comparison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operators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43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&lt;&gt; ==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!=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Equality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operators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727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= %= /=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//=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-=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+=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*=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**=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Assignment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operators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423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is is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not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Identity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operators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217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Membership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operators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3448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not or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Logical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operators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6277" y="1069340"/>
            <a:ext cx="2011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607313" y="1750314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4987" y="2594863"/>
            <a:ext cx="696468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It is a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valid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combination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of </a:t>
            </a:r>
            <a:r>
              <a:rPr sz="2800" spc="-20" dirty="0">
                <a:solidFill>
                  <a:srgbClr val="FFC000"/>
                </a:solidFill>
                <a:latin typeface="Calibri"/>
                <a:cs typeface="Calibri"/>
              </a:rPr>
              <a:t>operators,literals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and 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variable.</a:t>
            </a:r>
            <a:endParaRPr sz="2800">
              <a:latin typeface="Calibri"/>
              <a:cs typeface="Calibri"/>
            </a:endParaRPr>
          </a:p>
          <a:p>
            <a:pPr marL="364490" indent="-352425">
              <a:lnSpc>
                <a:spcPct val="100000"/>
              </a:lnSpc>
              <a:buAutoNum type="arabicPeriod"/>
              <a:tabLst>
                <a:tab pos="365125" algn="l"/>
              </a:tabLst>
            </a:pPr>
            <a:r>
              <a:rPr sz="2800" spc="-10" dirty="0">
                <a:latin typeface="Calibri"/>
                <a:cs typeface="Calibri"/>
              </a:rPr>
              <a:t>Arithmatic </a:t>
            </a:r>
            <a:r>
              <a:rPr sz="2800" spc="-15" dirty="0">
                <a:latin typeface="Calibri"/>
                <a:cs typeface="Calibri"/>
              </a:rPr>
              <a:t>expression </a:t>
            </a:r>
            <a:r>
              <a:rPr sz="2800" spc="-25" dirty="0">
                <a:latin typeface="Calibri"/>
                <a:cs typeface="Calibri"/>
              </a:rPr>
              <a:t>:- </a:t>
            </a:r>
            <a:r>
              <a:rPr sz="2800" dirty="0">
                <a:latin typeface="Calibri"/>
                <a:cs typeface="Calibri"/>
              </a:rPr>
              <a:t>e.g.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c=a+b</a:t>
            </a:r>
            <a:endParaRPr sz="2800">
              <a:latin typeface="Calibri"/>
              <a:cs typeface="Calibri"/>
            </a:endParaRPr>
          </a:p>
          <a:p>
            <a:pPr marL="364490" indent="-352425">
              <a:lnSpc>
                <a:spcPct val="100000"/>
              </a:lnSpc>
              <a:buAutoNum type="arabicPeriod"/>
              <a:tabLst>
                <a:tab pos="365125" algn="l"/>
              </a:tabLst>
            </a:pPr>
            <a:r>
              <a:rPr sz="2800" spc="-15" dirty="0">
                <a:latin typeface="Calibri"/>
                <a:cs typeface="Calibri"/>
              </a:rPr>
              <a:t>Relational expression </a:t>
            </a:r>
            <a:r>
              <a:rPr sz="2800" dirty="0">
                <a:latin typeface="Calibri"/>
                <a:cs typeface="Calibri"/>
              </a:rPr>
              <a:t>:- e.g.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x&gt;y</a:t>
            </a:r>
            <a:endParaRPr sz="2800">
              <a:latin typeface="Calibri"/>
              <a:cs typeface="Calibri"/>
            </a:endParaRPr>
          </a:p>
          <a:p>
            <a:pPr marL="364490" indent="-352425">
              <a:lnSpc>
                <a:spcPct val="100000"/>
              </a:lnSpc>
              <a:buAutoNum type="arabicPeriod"/>
              <a:tabLst>
                <a:tab pos="365125" algn="l"/>
              </a:tabLst>
            </a:pPr>
            <a:r>
              <a:rPr sz="2800" spc="-10" dirty="0">
                <a:latin typeface="Calibri"/>
                <a:cs typeface="Calibri"/>
              </a:rPr>
              <a:t>Logical </a:t>
            </a:r>
            <a:r>
              <a:rPr sz="2800" spc="-15" dirty="0">
                <a:latin typeface="Calibri"/>
                <a:cs typeface="Calibri"/>
              </a:rPr>
              <a:t>expression </a:t>
            </a:r>
            <a:r>
              <a:rPr sz="2800" dirty="0">
                <a:latin typeface="Calibri"/>
                <a:cs typeface="Calibri"/>
              </a:rPr>
              <a:t>:- </a:t>
            </a:r>
            <a:r>
              <a:rPr sz="2800" spc="-5" dirty="0">
                <a:latin typeface="Calibri"/>
                <a:cs typeface="Calibri"/>
              </a:rPr>
              <a:t>a or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364490" indent="-352425">
              <a:lnSpc>
                <a:spcPct val="100000"/>
              </a:lnSpc>
              <a:buAutoNum type="arabicPeriod"/>
              <a:tabLst>
                <a:tab pos="365125" algn="l"/>
              </a:tabLst>
            </a:pPr>
            <a:r>
              <a:rPr sz="2800" spc="-10" dirty="0">
                <a:latin typeface="Calibri"/>
                <a:cs typeface="Calibri"/>
              </a:rPr>
              <a:t>String </a:t>
            </a:r>
            <a:r>
              <a:rPr sz="2800" spc="-15" dirty="0">
                <a:latin typeface="Calibri"/>
                <a:cs typeface="Calibri"/>
              </a:rPr>
              <a:t>expression </a:t>
            </a:r>
            <a:r>
              <a:rPr sz="2800" spc="5" dirty="0">
                <a:latin typeface="Calibri"/>
                <a:cs typeface="Calibri"/>
              </a:rPr>
              <a:t>:-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c=“comp”+”sc”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9444" y="881329"/>
            <a:ext cx="30168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Type</a:t>
            </a:r>
            <a:r>
              <a:rPr spc="-90" dirty="0"/>
              <a:t> </a:t>
            </a:r>
            <a:r>
              <a:rPr spc="-20" dirty="0"/>
              <a:t>conversion</a:t>
            </a:r>
          </a:p>
        </p:txBody>
      </p:sp>
      <p:sp>
        <p:nvSpPr>
          <p:cNvPr id="3" name="object 3"/>
          <p:cNvSpPr/>
          <p:nvPr/>
        </p:nvSpPr>
        <p:spPr>
          <a:xfrm>
            <a:off x="345186" y="152476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spc="-10" dirty="0"/>
              <a:t>process </a:t>
            </a:r>
            <a:r>
              <a:rPr spc="-5" dirty="0"/>
              <a:t>of </a:t>
            </a:r>
            <a:r>
              <a:rPr spc="-10" dirty="0"/>
              <a:t>converting </a:t>
            </a:r>
            <a:r>
              <a:rPr dirty="0"/>
              <a:t>the </a:t>
            </a:r>
            <a:r>
              <a:rPr spc="-5" dirty="0"/>
              <a:t>value of one </a:t>
            </a:r>
            <a:r>
              <a:rPr spc="-15" dirty="0"/>
              <a:t>data </a:t>
            </a:r>
            <a:r>
              <a:rPr dirty="0"/>
              <a:t>type </a:t>
            </a:r>
            <a:r>
              <a:rPr spc="-25" dirty="0"/>
              <a:t>(integer, </a:t>
            </a:r>
            <a:r>
              <a:rPr spc="-5" dirty="0"/>
              <a:t>string, float, </a:t>
            </a:r>
            <a:r>
              <a:rPr spc="-15" dirty="0"/>
              <a:t>etc.) </a:t>
            </a:r>
            <a:r>
              <a:rPr spc="-10" dirty="0"/>
              <a:t>to</a:t>
            </a:r>
            <a:r>
              <a:rPr spc="204" dirty="0"/>
              <a:t> </a:t>
            </a:r>
            <a:r>
              <a:rPr spc="-5" dirty="0"/>
              <a:t>another</a:t>
            </a:r>
          </a:p>
          <a:p>
            <a:pPr marL="12700">
              <a:lnSpc>
                <a:spcPct val="100000"/>
              </a:lnSpc>
            </a:pPr>
            <a:r>
              <a:rPr spc="-15" dirty="0"/>
              <a:t>data </a:t>
            </a:r>
            <a:r>
              <a:rPr dirty="0"/>
              <a:t>type is </a:t>
            </a:r>
            <a:r>
              <a:rPr spc="-10" dirty="0"/>
              <a:t>called </a:t>
            </a:r>
            <a:r>
              <a:rPr dirty="0"/>
              <a:t>type</a:t>
            </a:r>
            <a:r>
              <a:rPr spc="50" dirty="0"/>
              <a:t> </a:t>
            </a:r>
            <a:r>
              <a:rPr spc="-15" dirty="0"/>
              <a:t>conversion.</a:t>
            </a: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1F5F"/>
                </a:solidFill>
              </a:rPr>
              <a:t>Python has </a:t>
            </a:r>
            <a:r>
              <a:rPr spc="-10" dirty="0">
                <a:solidFill>
                  <a:srgbClr val="001F5F"/>
                </a:solidFill>
              </a:rPr>
              <a:t>two </a:t>
            </a:r>
            <a:r>
              <a:rPr dirty="0">
                <a:solidFill>
                  <a:srgbClr val="001F5F"/>
                </a:solidFill>
              </a:rPr>
              <a:t>types </a:t>
            </a:r>
            <a:r>
              <a:rPr spc="-5" dirty="0">
                <a:solidFill>
                  <a:srgbClr val="001F5F"/>
                </a:solidFill>
              </a:rPr>
              <a:t>of </a:t>
            </a:r>
            <a:r>
              <a:rPr dirty="0">
                <a:solidFill>
                  <a:srgbClr val="001F5F"/>
                </a:solidFill>
              </a:rPr>
              <a:t>type</a:t>
            </a:r>
            <a:r>
              <a:rPr spc="20" dirty="0">
                <a:solidFill>
                  <a:srgbClr val="001F5F"/>
                </a:solidFill>
              </a:rPr>
              <a:t> </a:t>
            </a:r>
            <a:r>
              <a:rPr spc="-15" dirty="0">
                <a:solidFill>
                  <a:srgbClr val="001F5F"/>
                </a:solidFill>
              </a:rPr>
              <a:t>conversion.</a:t>
            </a:r>
          </a:p>
          <a:p>
            <a:pPr marL="927100" marR="5223510">
              <a:lnSpc>
                <a:spcPct val="100000"/>
              </a:lnSpc>
            </a:pPr>
            <a:r>
              <a:rPr spc="-5" dirty="0">
                <a:solidFill>
                  <a:srgbClr val="006FC0"/>
                </a:solidFill>
              </a:rPr>
              <a:t>Implicit </a:t>
            </a:r>
            <a:r>
              <a:rPr spc="-25" dirty="0">
                <a:solidFill>
                  <a:srgbClr val="006FC0"/>
                </a:solidFill>
              </a:rPr>
              <a:t>Type </a:t>
            </a:r>
            <a:r>
              <a:rPr spc="-15" dirty="0">
                <a:solidFill>
                  <a:srgbClr val="006FC0"/>
                </a:solidFill>
              </a:rPr>
              <a:t>Conversion  </a:t>
            </a:r>
            <a:r>
              <a:rPr spc="-10" dirty="0">
                <a:solidFill>
                  <a:srgbClr val="006FC0"/>
                </a:solidFill>
              </a:rPr>
              <a:t>Explicit </a:t>
            </a:r>
            <a:r>
              <a:rPr spc="-25" dirty="0">
                <a:solidFill>
                  <a:srgbClr val="006FC0"/>
                </a:solidFill>
              </a:rPr>
              <a:t>Type</a:t>
            </a:r>
            <a:r>
              <a:rPr spc="20" dirty="0">
                <a:solidFill>
                  <a:srgbClr val="006FC0"/>
                </a:solidFill>
              </a:rPr>
              <a:t> </a:t>
            </a:r>
            <a:r>
              <a:rPr spc="-15" dirty="0">
                <a:solidFill>
                  <a:srgbClr val="006FC0"/>
                </a:solidFill>
              </a:rPr>
              <a:t>Conversion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/>
          </a:p>
          <a:p>
            <a:pPr marL="12700">
              <a:lnSpc>
                <a:spcPct val="100000"/>
              </a:lnSpc>
            </a:pPr>
            <a:r>
              <a:rPr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</a:rPr>
              <a:t>Implicit </a:t>
            </a:r>
            <a:r>
              <a:rPr u="heavy" spc="-2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</a:rPr>
              <a:t>Type</a:t>
            </a:r>
            <a:r>
              <a:rPr u="heavy" spc="2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</a:rPr>
              <a:t> </a:t>
            </a:r>
            <a:r>
              <a:rPr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</a:rPr>
              <a:t>Conversion:</a:t>
            </a:r>
          </a:p>
          <a:p>
            <a:pPr marL="12700" marR="5080">
              <a:lnSpc>
                <a:spcPct val="100000"/>
              </a:lnSpc>
            </a:pPr>
            <a:r>
              <a:rPr dirty="0">
                <a:solidFill>
                  <a:srgbClr val="333399"/>
                </a:solidFill>
              </a:rPr>
              <a:t>In </a:t>
            </a:r>
            <a:r>
              <a:rPr spc="-5" dirty="0">
                <a:solidFill>
                  <a:srgbClr val="333399"/>
                </a:solidFill>
              </a:rPr>
              <a:t>Implicit </a:t>
            </a:r>
            <a:r>
              <a:rPr dirty="0">
                <a:solidFill>
                  <a:srgbClr val="333399"/>
                </a:solidFill>
              </a:rPr>
              <a:t>type </a:t>
            </a:r>
            <a:r>
              <a:rPr spc="-15" dirty="0">
                <a:solidFill>
                  <a:srgbClr val="333399"/>
                </a:solidFill>
              </a:rPr>
              <a:t>conversion, </a:t>
            </a:r>
            <a:r>
              <a:rPr dirty="0">
                <a:solidFill>
                  <a:srgbClr val="333399"/>
                </a:solidFill>
              </a:rPr>
              <a:t>Python </a:t>
            </a:r>
            <a:r>
              <a:rPr spc="-5" dirty="0">
                <a:solidFill>
                  <a:srgbClr val="333399"/>
                </a:solidFill>
              </a:rPr>
              <a:t>automatically </a:t>
            </a:r>
            <a:r>
              <a:rPr spc="-10" dirty="0">
                <a:solidFill>
                  <a:srgbClr val="333399"/>
                </a:solidFill>
              </a:rPr>
              <a:t>converts </a:t>
            </a:r>
            <a:r>
              <a:rPr spc="-5" dirty="0">
                <a:solidFill>
                  <a:srgbClr val="333399"/>
                </a:solidFill>
              </a:rPr>
              <a:t>one </a:t>
            </a:r>
            <a:r>
              <a:rPr spc="-15" dirty="0">
                <a:solidFill>
                  <a:srgbClr val="333399"/>
                </a:solidFill>
              </a:rPr>
              <a:t>data </a:t>
            </a:r>
            <a:r>
              <a:rPr dirty="0">
                <a:solidFill>
                  <a:srgbClr val="333399"/>
                </a:solidFill>
              </a:rPr>
              <a:t>type </a:t>
            </a:r>
            <a:r>
              <a:rPr spc="-10" dirty="0">
                <a:solidFill>
                  <a:srgbClr val="333399"/>
                </a:solidFill>
              </a:rPr>
              <a:t>to </a:t>
            </a:r>
            <a:r>
              <a:rPr spc="-5" dirty="0">
                <a:solidFill>
                  <a:srgbClr val="333399"/>
                </a:solidFill>
              </a:rPr>
              <a:t>another </a:t>
            </a:r>
            <a:r>
              <a:rPr spc="-15" dirty="0">
                <a:solidFill>
                  <a:srgbClr val="333399"/>
                </a:solidFill>
              </a:rPr>
              <a:t>data  </a:t>
            </a:r>
            <a:r>
              <a:rPr dirty="0">
                <a:solidFill>
                  <a:srgbClr val="333399"/>
                </a:solidFill>
              </a:rPr>
              <a:t>type. </a:t>
            </a:r>
            <a:r>
              <a:rPr spc="-5" dirty="0">
                <a:solidFill>
                  <a:srgbClr val="333399"/>
                </a:solidFill>
              </a:rPr>
              <a:t>This </a:t>
            </a:r>
            <a:r>
              <a:rPr spc="-10" dirty="0">
                <a:solidFill>
                  <a:srgbClr val="333399"/>
                </a:solidFill>
              </a:rPr>
              <a:t>process </a:t>
            </a:r>
            <a:r>
              <a:rPr spc="-5" dirty="0">
                <a:solidFill>
                  <a:srgbClr val="333399"/>
                </a:solidFill>
              </a:rPr>
              <a:t>doesn't </a:t>
            </a:r>
            <a:r>
              <a:rPr dirty="0">
                <a:solidFill>
                  <a:srgbClr val="333399"/>
                </a:solidFill>
              </a:rPr>
              <a:t>need </a:t>
            </a:r>
            <a:r>
              <a:rPr spc="-15" dirty="0">
                <a:solidFill>
                  <a:srgbClr val="333399"/>
                </a:solidFill>
              </a:rPr>
              <a:t>any </a:t>
            </a:r>
            <a:r>
              <a:rPr spc="-5" dirty="0">
                <a:solidFill>
                  <a:srgbClr val="333399"/>
                </a:solidFill>
              </a:rPr>
              <a:t>user</a:t>
            </a:r>
            <a:r>
              <a:rPr spc="60" dirty="0">
                <a:solidFill>
                  <a:srgbClr val="333399"/>
                </a:solidFill>
              </a:rPr>
              <a:t> </a:t>
            </a:r>
            <a:r>
              <a:rPr spc="-10" dirty="0">
                <a:solidFill>
                  <a:srgbClr val="333399"/>
                </a:solidFill>
              </a:rPr>
              <a:t>involvement.</a:t>
            </a:r>
          </a:p>
          <a:p>
            <a:pPr marL="12700">
              <a:lnSpc>
                <a:spcPct val="100000"/>
              </a:lnSpc>
            </a:pPr>
            <a:r>
              <a:rPr spc="5" dirty="0">
                <a:solidFill>
                  <a:srgbClr val="1F487C"/>
                </a:solidFill>
              </a:rPr>
              <a:t>e.g.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10" dirty="0">
                <a:solidFill>
                  <a:srgbClr val="1F487C"/>
                </a:solidFill>
              </a:rPr>
              <a:t>num_int </a:t>
            </a:r>
            <a:r>
              <a:rPr sz="1600" spc="-5" dirty="0">
                <a:solidFill>
                  <a:srgbClr val="1F487C"/>
                </a:solidFill>
              </a:rPr>
              <a:t>=</a:t>
            </a:r>
            <a:r>
              <a:rPr sz="1600" spc="5" dirty="0">
                <a:solidFill>
                  <a:srgbClr val="1F487C"/>
                </a:solidFill>
              </a:rPr>
              <a:t> </a:t>
            </a:r>
            <a:r>
              <a:rPr sz="1600" spc="-10" dirty="0">
                <a:solidFill>
                  <a:srgbClr val="1F487C"/>
                </a:solidFill>
              </a:rPr>
              <a:t>12</a:t>
            </a:r>
            <a:endParaRPr sz="1600"/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F487C"/>
                </a:solidFill>
              </a:rPr>
              <a:t>num_flo =</a:t>
            </a:r>
            <a:r>
              <a:rPr sz="1600" spc="5" dirty="0">
                <a:solidFill>
                  <a:srgbClr val="1F487C"/>
                </a:solidFill>
              </a:rPr>
              <a:t> </a:t>
            </a:r>
            <a:r>
              <a:rPr sz="1600" spc="-5" dirty="0">
                <a:solidFill>
                  <a:srgbClr val="1F487C"/>
                </a:solidFill>
              </a:rPr>
              <a:t>10.23</a:t>
            </a:r>
            <a:endParaRPr sz="16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6788" y="4776038"/>
            <a:ext cx="39458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num_new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=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num_int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+ num_flo 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print("datatype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num_int:",type(num_int))  print("datatype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num_flo:",type(num_flo)) 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print("Value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num_new:",num_new)  print("datatype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num_new:",type(num_new))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9444" y="4824806"/>
            <a:ext cx="289623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OUTPUT</a:t>
            </a:r>
            <a:endParaRPr sz="1400">
              <a:latin typeface="Calibri"/>
              <a:cs typeface="Calibri"/>
            </a:endParaRPr>
          </a:p>
          <a:p>
            <a:pPr marL="12700" marR="12509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('datatype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10" dirty="0">
                <a:latin typeface="Calibri"/>
                <a:cs typeface="Calibri"/>
              </a:rPr>
              <a:t>num_int:', </a:t>
            </a:r>
            <a:r>
              <a:rPr sz="1400" spc="-5" dirty="0">
                <a:latin typeface="Calibri"/>
                <a:cs typeface="Calibri"/>
              </a:rPr>
              <a:t>&lt;type 'int'&gt;)  </a:t>
            </a:r>
            <a:r>
              <a:rPr sz="1400" spc="-10" dirty="0">
                <a:latin typeface="Calibri"/>
                <a:cs typeface="Calibri"/>
              </a:rPr>
              <a:t>('datatype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num_flo:', &lt;type 'float'&gt;)  </a:t>
            </a:r>
            <a:r>
              <a:rPr sz="1400" spc="-15" dirty="0">
                <a:latin typeface="Calibri"/>
                <a:cs typeface="Calibri"/>
              </a:rPr>
              <a:t>('Value </a:t>
            </a:r>
            <a:r>
              <a:rPr sz="1400" spc="-5" dirty="0">
                <a:latin typeface="Calibri"/>
                <a:cs typeface="Calibri"/>
              </a:rPr>
              <a:t>of num_new:',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22.23)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('datatype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num_new:', &lt;type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'float'&gt;)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138" y="881329"/>
            <a:ext cx="30168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Type</a:t>
            </a:r>
            <a:r>
              <a:rPr spc="-90" dirty="0"/>
              <a:t> </a:t>
            </a:r>
            <a:r>
              <a:rPr spc="-20" dirty="0"/>
              <a:t>conversion</a:t>
            </a:r>
          </a:p>
        </p:txBody>
      </p:sp>
      <p:sp>
        <p:nvSpPr>
          <p:cNvPr id="3" name="object 3"/>
          <p:cNvSpPr/>
          <p:nvPr/>
        </p:nvSpPr>
        <p:spPr>
          <a:xfrm>
            <a:off x="570737" y="152476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0771" y="1592326"/>
            <a:ext cx="7392034" cy="487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Explicit </a:t>
            </a:r>
            <a:r>
              <a:rPr sz="2400" spc="-40" dirty="0">
                <a:solidFill>
                  <a:srgbClr val="006FC0"/>
                </a:solidFill>
                <a:latin typeface="Arial"/>
                <a:cs typeface="Arial"/>
              </a:rPr>
              <a:t>Type</a:t>
            </a:r>
            <a:r>
              <a:rPr sz="24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Conversion: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Explicit </a:t>
            </a:r>
            <a:r>
              <a:rPr sz="1800" spc="-25" dirty="0">
                <a:latin typeface="Calibri"/>
                <a:cs typeface="Calibri"/>
              </a:rPr>
              <a:t>Type </a:t>
            </a:r>
            <a:r>
              <a:rPr sz="1800" spc="-10" dirty="0">
                <a:latin typeface="Calibri"/>
                <a:cs typeface="Calibri"/>
              </a:rPr>
              <a:t>Conversion, users convert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object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required</a:t>
            </a:r>
            <a:endParaRPr sz="1800">
              <a:latin typeface="Calibri"/>
              <a:cs typeface="Calibri"/>
            </a:endParaRPr>
          </a:p>
          <a:p>
            <a:pPr marL="12700" marR="10795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type. </a:t>
            </a:r>
            <a:r>
              <a:rPr sz="1800" spc="-35" dirty="0">
                <a:latin typeface="Calibri"/>
                <a:cs typeface="Calibri"/>
              </a:rPr>
              <a:t>We </a:t>
            </a:r>
            <a:r>
              <a:rPr sz="1800" spc="-5" dirty="0">
                <a:latin typeface="Calibri"/>
                <a:cs typeface="Calibri"/>
              </a:rPr>
              <a:t>use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predefined </a:t>
            </a:r>
            <a:r>
              <a:rPr sz="1800" spc="-5" dirty="0">
                <a:latin typeface="Calibri"/>
                <a:cs typeface="Calibri"/>
              </a:rPr>
              <a:t>functions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spc="-10" dirty="0">
                <a:latin typeface="Calibri"/>
                <a:cs typeface="Calibri"/>
              </a:rPr>
              <a:t>int(),float(),str() </a:t>
            </a:r>
            <a:r>
              <a:rPr sz="1800" spc="-15" dirty="0">
                <a:latin typeface="Calibri"/>
                <a:cs typeface="Calibri"/>
              </a:rPr>
              <a:t>etc.  </a:t>
            </a:r>
            <a:r>
              <a:rPr sz="1800" spc="5" dirty="0">
                <a:latin typeface="Calibri"/>
                <a:cs typeface="Calibri"/>
              </a:rPr>
              <a:t>e.g.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spc="-5" dirty="0">
                <a:latin typeface="Arial"/>
                <a:cs typeface="Arial"/>
              </a:rPr>
              <a:t>num_int =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num_str =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"45"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print("Data </a:t>
            </a:r>
            <a:r>
              <a:rPr sz="1600" spc="-1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num_int:",type(num_int))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print("Data </a:t>
            </a:r>
            <a:r>
              <a:rPr sz="1600" spc="-1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of num_str before </a:t>
            </a:r>
            <a:r>
              <a:rPr sz="1600" spc="-30" dirty="0">
                <a:latin typeface="Arial"/>
                <a:cs typeface="Arial"/>
              </a:rPr>
              <a:t>Type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Casting:",type(num_str))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num_str =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int(num_str)</a:t>
            </a:r>
            <a:endParaRPr sz="1600">
              <a:latin typeface="Arial"/>
              <a:cs typeface="Arial"/>
            </a:endParaRPr>
          </a:p>
          <a:p>
            <a:pPr marL="12700" marR="173863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print("Data </a:t>
            </a:r>
            <a:r>
              <a:rPr sz="1600" spc="-1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of num_str after </a:t>
            </a:r>
            <a:r>
              <a:rPr sz="1600" spc="-3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Casting:",type(num_str))  num_sum = num_int +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num_str</a:t>
            </a:r>
            <a:endParaRPr sz="1600">
              <a:latin typeface="Arial"/>
              <a:cs typeface="Arial"/>
            </a:endParaRPr>
          </a:p>
          <a:p>
            <a:pPr marL="12700" marR="308292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print("Sum of num_int and num_str:",num_sum)  print("Data </a:t>
            </a:r>
            <a:r>
              <a:rPr sz="1600" spc="-1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of the sum:",type(num_sum))  OUTPUT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('Data </a:t>
            </a:r>
            <a:r>
              <a:rPr sz="1600" spc="-1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of num_int:', &lt;type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'int'&gt;)</a:t>
            </a:r>
            <a:endParaRPr sz="1600">
              <a:latin typeface="Arial"/>
              <a:cs typeface="Arial"/>
            </a:endParaRPr>
          </a:p>
          <a:p>
            <a:pPr marL="12700" marR="224599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('Data </a:t>
            </a:r>
            <a:r>
              <a:rPr sz="1600" spc="-1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of num_str before </a:t>
            </a:r>
            <a:r>
              <a:rPr sz="1600" spc="-3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Casting:', &lt;type 'str'&gt;)  ('Data </a:t>
            </a:r>
            <a:r>
              <a:rPr sz="1600" spc="-1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of num_str after </a:t>
            </a:r>
            <a:r>
              <a:rPr sz="1600" spc="-3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Casting:', </a:t>
            </a:r>
            <a:r>
              <a:rPr sz="1600" spc="-10" dirty="0">
                <a:latin typeface="Arial"/>
                <a:cs typeface="Arial"/>
              </a:rPr>
              <a:t>&lt;type </a:t>
            </a:r>
            <a:r>
              <a:rPr sz="1600" spc="-5" dirty="0">
                <a:latin typeface="Arial"/>
                <a:cs typeface="Arial"/>
              </a:rPr>
              <a:t>'int'&gt;)  ('Sum of num_int and num_str:',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57)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('Data </a:t>
            </a:r>
            <a:r>
              <a:rPr sz="1600" spc="-1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of the sum:', &lt;type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'int'&gt;)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4713" y="234772"/>
            <a:ext cx="2525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math</a:t>
            </a:r>
            <a:r>
              <a:rPr spc="-65" dirty="0"/>
              <a:t> </a:t>
            </a:r>
            <a:r>
              <a:rPr dirty="0"/>
              <a:t>module</a:t>
            </a:r>
          </a:p>
        </p:txBody>
      </p:sp>
      <p:sp>
        <p:nvSpPr>
          <p:cNvPr id="3" name="object 3"/>
          <p:cNvSpPr/>
          <p:nvPr/>
        </p:nvSpPr>
        <p:spPr>
          <a:xfrm>
            <a:off x="750569" y="8359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5" name="object 5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661400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126" y="27152"/>
                </a:moveTo>
                <a:lnTo>
                  <a:pt x="27177" y="27152"/>
                </a:lnTo>
                <a:lnTo>
                  <a:pt x="37746" y="25019"/>
                </a:lnTo>
                <a:lnTo>
                  <a:pt x="46386" y="19200"/>
                </a:lnTo>
                <a:lnTo>
                  <a:pt x="52216" y="10570"/>
                </a:lnTo>
                <a:lnTo>
                  <a:pt x="54355" y="0"/>
                </a:lnTo>
              </a:path>
              <a:path w="54609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6334" y="931545"/>
            <a:ext cx="88817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It is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standard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module in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Python. </a:t>
            </a:r>
            <a:r>
              <a:rPr sz="2000" spc="-9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use mathematical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functions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 this module,we 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have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import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 module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using import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math.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38289" y="1658492"/>
          <a:ext cx="8390255" cy="4802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5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289"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dirty="0">
                          <a:solidFill>
                            <a:srgbClr val="24282F"/>
                          </a:solidFill>
                          <a:latin typeface="Agency FB"/>
                          <a:cs typeface="Agency FB"/>
                        </a:rPr>
                        <a:t>Function</a:t>
                      </a:r>
                      <a:endParaRPr sz="1400">
                        <a:latin typeface="Agency FB"/>
                        <a:cs typeface="Agency FB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B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dirty="0">
                          <a:solidFill>
                            <a:srgbClr val="24282F"/>
                          </a:solidFill>
                          <a:latin typeface="Agency FB"/>
                          <a:cs typeface="Agency FB"/>
                        </a:rPr>
                        <a:t>Description</a:t>
                      </a:r>
                      <a:endParaRPr sz="1400">
                        <a:latin typeface="Agency FB"/>
                        <a:cs typeface="Agency FB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dirty="0">
                          <a:solidFill>
                            <a:srgbClr val="24282F"/>
                          </a:solidFill>
                          <a:latin typeface="Agency FB"/>
                          <a:cs typeface="Agency FB"/>
                        </a:rPr>
                        <a:t>Example</a:t>
                      </a:r>
                      <a:endParaRPr sz="1400">
                        <a:latin typeface="Agency FB"/>
                        <a:cs typeface="Agency FB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27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ceil(n)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the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smallest integer greater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than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or equal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11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n.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math.ceil(4.2) returns</a:t>
                      </a:r>
                      <a:r>
                        <a:rPr sz="1200" spc="-5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54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factorial(n)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the factorial of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sz="1200" spc="-8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math.factorial(4)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3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27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floor(n)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the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largest integer less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than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or equal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9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math.floor(4.2)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4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fmod(x,</a:t>
                      </a:r>
                      <a:r>
                        <a:rPr sz="1200" spc="-3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y)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the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remainder when n is divided by</a:t>
                      </a:r>
                      <a:r>
                        <a:rPr sz="1200" spc="-7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math.fmod(10.5,2)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5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054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exp(n)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</a:t>
                      </a:r>
                      <a:r>
                        <a:rPr sz="1200" spc="-1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e**n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math.exp(1) return</a:t>
                      </a:r>
                      <a:r>
                        <a:rPr sz="1200" spc="-5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2.718281828459045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928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log2(n)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the base-2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logarithm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8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math.log2(4)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sz="1200" spc="-5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2.0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log10(n)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the base-10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logarithm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9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math.log10(4)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7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0.6020599913279624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927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pow(n,</a:t>
                      </a:r>
                      <a:r>
                        <a:rPr sz="1200" spc="-2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y)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n raised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the power</a:t>
                      </a:r>
                      <a:r>
                        <a:rPr sz="1200" spc="-6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math.pow(2,3)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5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8.0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sqrt(n)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the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square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root of</a:t>
                      </a:r>
                      <a:r>
                        <a:rPr sz="1200" spc="-7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math.sqrt(100) returns</a:t>
                      </a:r>
                      <a:r>
                        <a:rPr sz="1200" spc="-5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10.0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928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cos(n)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the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cosine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5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math.cos(100)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6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0.8623188722876839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054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sin(n)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the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sine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5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math.sin(100)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6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-0.5063656411097588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978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tan(n)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returns the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tangent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6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math.tan(100)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4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-0.5872139151569291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3004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pi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pi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sz="1200" spc="-2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(3.14159...)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is (3.14159...)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991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is mathematical </a:t>
                      </a: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constant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6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(2.71828...)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200" spc="-5" dirty="0">
                          <a:solidFill>
                            <a:srgbClr val="24282F"/>
                          </a:solidFill>
                          <a:latin typeface="Arial"/>
                          <a:cs typeface="Arial"/>
                        </a:rPr>
                        <a:t>is (2.71828...)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5252" y="934923"/>
            <a:ext cx="4464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Shortcomings </a:t>
            </a:r>
            <a:r>
              <a:rPr spc="-5" dirty="0"/>
              <a:t>of</a:t>
            </a:r>
            <a:r>
              <a:rPr spc="-105" dirty="0"/>
              <a:t> </a:t>
            </a:r>
            <a:r>
              <a:rPr spc="5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246125" y="1597913"/>
            <a:ext cx="8587105" cy="68580"/>
          </a:xfrm>
          <a:custGeom>
            <a:avLst/>
            <a:gdLst/>
            <a:ahLst/>
            <a:cxnLst/>
            <a:rect l="l" t="t" r="r" b="b"/>
            <a:pathLst>
              <a:path w="8587105" h="68580">
                <a:moveTo>
                  <a:pt x="0" y="68325"/>
                </a:moveTo>
                <a:lnTo>
                  <a:pt x="858697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396" y="1674952"/>
            <a:ext cx="791845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142811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333399"/>
                </a:solidFill>
                <a:latin typeface="Calibri"/>
                <a:cs typeface="Calibri"/>
              </a:rPr>
              <a:t>Lesser </a:t>
            </a:r>
            <a:r>
              <a:rPr sz="2800" spc="-15" dirty="0">
                <a:solidFill>
                  <a:srgbClr val="333399"/>
                </a:solidFill>
                <a:latin typeface="Calibri"/>
                <a:cs typeface="Calibri"/>
              </a:rPr>
              <a:t>libraries </a:t>
            </a:r>
            <a:r>
              <a:rPr sz="2800" spc="-5" dirty="0">
                <a:solidFill>
                  <a:srgbClr val="333399"/>
                </a:solidFill>
                <a:latin typeface="Calibri"/>
                <a:cs typeface="Calibri"/>
              </a:rPr>
              <a:t>–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compared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other  </a:t>
            </a:r>
            <a:r>
              <a:rPr sz="2800" spc="-20" dirty="0">
                <a:latin typeface="Calibri"/>
                <a:cs typeface="Calibri"/>
              </a:rPr>
              <a:t>programming </a:t>
            </a:r>
            <a:r>
              <a:rPr sz="2800" spc="-5" dirty="0">
                <a:latin typeface="Calibri"/>
                <a:cs typeface="Calibri"/>
              </a:rPr>
              <a:t>languages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c++,java,.net</a:t>
            </a:r>
            <a:endParaRPr sz="2800">
              <a:latin typeface="Calibri"/>
              <a:cs typeface="Calibri"/>
            </a:endParaRPr>
          </a:p>
          <a:p>
            <a:pPr marL="527685" marR="54673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333399"/>
                </a:solidFill>
                <a:latin typeface="Calibri"/>
                <a:cs typeface="Calibri"/>
              </a:rPr>
              <a:t>Slow </a:t>
            </a:r>
            <a:r>
              <a:rPr sz="2800" spc="-5" dirty="0">
                <a:solidFill>
                  <a:srgbClr val="333399"/>
                </a:solidFill>
                <a:latin typeface="Calibri"/>
                <a:cs typeface="Calibri"/>
              </a:rPr>
              <a:t>language – </a:t>
            </a:r>
            <a:r>
              <a:rPr sz="2800" spc="-5" dirty="0">
                <a:latin typeface="Calibri"/>
                <a:cs typeface="Calibri"/>
              </a:rPr>
              <a:t>as it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interpreted </a:t>
            </a:r>
            <a:r>
              <a:rPr sz="2800" spc="-5" dirty="0">
                <a:latin typeface="Calibri"/>
                <a:cs typeface="Calibri"/>
              </a:rPr>
              <a:t>languages,it  </a:t>
            </a:r>
            <a:r>
              <a:rPr sz="2800" spc="-25" dirty="0">
                <a:latin typeface="Calibri"/>
                <a:cs typeface="Calibri"/>
              </a:rPr>
              <a:t>executes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slowly.</a:t>
            </a:r>
            <a:endParaRPr sz="280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35" dirty="0">
                <a:solidFill>
                  <a:srgbClr val="333399"/>
                </a:solidFill>
                <a:latin typeface="Calibri"/>
                <a:cs typeface="Calibri"/>
              </a:rPr>
              <a:t>Weak </a:t>
            </a:r>
            <a:r>
              <a:rPr sz="2800" dirty="0">
                <a:solidFill>
                  <a:srgbClr val="333399"/>
                </a:solidFill>
                <a:latin typeface="Calibri"/>
                <a:cs typeface="Calibri"/>
              </a:rPr>
              <a:t>on </a:t>
            </a:r>
            <a:r>
              <a:rPr sz="2800" spc="-20" dirty="0">
                <a:solidFill>
                  <a:srgbClr val="333399"/>
                </a:solidFill>
                <a:latin typeface="Calibri"/>
                <a:cs typeface="Calibri"/>
              </a:rPr>
              <a:t>Type-binding </a:t>
            </a:r>
            <a:r>
              <a:rPr sz="2800" spc="-5" dirty="0">
                <a:solidFill>
                  <a:srgbClr val="333399"/>
                </a:solidFill>
                <a:latin typeface="Calibri"/>
                <a:cs typeface="Calibri"/>
              </a:rPr>
              <a:t>–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not pin </a:t>
            </a:r>
            <a:r>
              <a:rPr sz="2800" spc="-15" dirty="0">
                <a:latin typeface="Calibri"/>
                <a:cs typeface="Calibri"/>
              </a:rPr>
              <a:t>point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of a  </a:t>
            </a:r>
            <a:r>
              <a:rPr sz="2800" spc="-10" dirty="0">
                <a:latin typeface="Calibri"/>
                <a:cs typeface="Calibri"/>
              </a:rPr>
              <a:t>single variable </a:t>
            </a:r>
            <a:r>
              <a:rPr sz="2800" spc="-25" dirty="0">
                <a:latin typeface="Calibri"/>
                <a:cs typeface="Calibri"/>
              </a:rPr>
              <a:t>for different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59" y="718184"/>
            <a:ext cx="360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Control</a:t>
            </a:r>
            <a:r>
              <a:rPr spc="-55" dirty="0"/>
              <a:t> </a:t>
            </a:r>
            <a:r>
              <a:rPr spc="-20" dirty="0"/>
              <a:t>Statements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85037" y="15217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753" y="1695069"/>
            <a:ext cx="752094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399FF"/>
                </a:solidFill>
                <a:latin typeface="Calibri"/>
                <a:cs typeface="Calibri"/>
              </a:rPr>
              <a:t>Control </a:t>
            </a:r>
            <a:r>
              <a:rPr sz="2400" spc="-20" dirty="0">
                <a:solidFill>
                  <a:srgbClr val="3399FF"/>
                </a:solidFill>
                <a:latin typeface="Calibri"/>
                <a:cs typeface="Calibri"/>
              </a:rPr>
              <a:t>statements </a:t>
            </a:r>
            <a:r>
              <a:rPr sz="2400" spc="-15" dirty="0">
                <a:solidFill>
                  <a:srgbClr val="3399FF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used </a:t>
            </a:r>
            <a:r>
              <a:rPr sz="2400" spc="-15" dirty="0">
                <a:solidFill>
                  <a:srgbClr val="3399FF"/>
                </a:solidFill>
                <a:latin typeface="Calibri"/>
                <a:cs typeface="Calibri"/>
              </a:rPr>
              <a:t>to control 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3399FF"/>
                </a:solidFill>
                <a:latin typeface="Calibri"/>
                <a:cs typeface="Calibri"/>
              </a:rPr>
              <a:t>flow </a:t>
            </a:r>
            <a:r>
              <a:rPr sz="2400" spc="5" dirty="0">
                <a:solidFill>
                  <a:srgbClr val="3399FF"/>
                </a:solidFill>
                <a:latin typeface="Calibri"/>
                <a:cs typeface="Calibri"/>
              </a:rPr>
              <a:t>of  </a:t>
            </a:r>
            <a:r>
              <a:rPr sz="2400" spc="-15" dirty="0">
                <a:solidFill>
                  <a:srgbClr val="3399FF"/>
                </a:solidFill>
                <a:latin typeface="Calibri"/>
                <a:cs typeface="Calibri"/>
              </a:rPr>
              <a:t>execution 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depending upon 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specified</a:t>
            </a:r>
            <a:r>
              <a:rPr sz="2400" spc="-15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condition/logic.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There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three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types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control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statements.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26185" indent="-299720">
              <a:lnSpc>
                <a:spcPct val="100000"/>
              </a:lnSpc>
              <a:buAutoNum type="arabicPeriod"/>
              <a:tabLst>
                <a:tab pos="1226820" algn="l"/>
              </a:tabLst>
            </a:pP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Decision 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Making</a:t>
            </a:r>
            <a:r>
              <a:rPr sz="2400" spc="-1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Statements</a:t>
            </a:r>
            <a:endParaRPr sz="2400">
              <a:latin typeface="Calibri"/>
              <a:cs typeface="Calibri"/>
            </a:endParaRPr>
          </a:p>
          <a:p>
            <a:pPr marL="1226185" indent="-299720">
              <a:lnSpc>
                <a:spcPct val="100000"/>
              </a:lnSpc>
              <a:buAutoNum type="arabicPeriod"/>
              <a:tabLst>
                <a:tab pos="1226820" algn="l"/>
              </a:tabLst>
            </a:pP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Iteration 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Statements</a:t>
            </a:r>
            <a:r>
              <a:rPr sz="2400" spc="-9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(Loops)</a:t>
            </a:r>
            <a:endParaRPr sz="2400">
              <a:latin typeface="Calibri"/>
              <a:cs typeface="Calibri"/>
            </a:endParaRPr>
          </a:p>
          <a:p>
            <a:pPr marL="1226185" indent="-299720">
              <a:lnSpc>
                <a:spcPct val="100000"/>
              </a:lnSpc>
              <a:buAutoNum type="arabicPeriod"/>
              <a:tabLst>
                <a:tab pos="1226820" algn="l"/>
              </a:tabLst>
            </a:pP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Jump 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Statements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(break, 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continue,</a:t>
            </a:r>
            <a:r>
              <a:rPr sz="2400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pass)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6" name="object 6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920" y="878840"/>
            <a:ext cx="511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 </a:t>
            </a:r>
            <a:r>
              <a:rPr dirty="0"/>
              <a:t>Making</a:t>
            </a:r>
            <a:r>
              <a:rPr spc="-45" dirty="0"/>
              <a:t> </a:t>
            </a:r>
            <a:r>
              <a:rPr spc="-25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85037" y="1521713"/>
            <a:ext cx="8032115" cy="2540"/>
          </a:xfrm>
          <a:custGeom>
            <a:avLst/>
            <a:gdLst/>
            <a:ahLst/>
            <a:cxnLst/>
            <a:rect l="l" t="t" r="r" b="b"/>
            <a:pathLst>
              <a:path w="8032115" h="2540">
                <a:moveTo>
                  <a:pt x="0" y="0"/>
                </a:moveTo>
                <a:lnTo>
                  <a:pt x="8031734" y="2412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753" y="1695069"/>
            <a:ext cx="7520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Decision making 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statement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used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to control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flow 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execution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program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depending upon</a:t>
            </a:r>
            <a:r>
              <a:rPr sz="24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condition.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753" y="3158490"/>
            <a:ext cx="64801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There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three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types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of decision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making</a:t>
            </a:r>
            <a:r>
              <a:rPr sz="24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statement.</a:t>
            </a:r>
            <a:endParaRPr sz="2400">
              <a:latin typeface="Calibri"/>
              <a:cs typeface="Calibri"/>
            </a:endParaRPr>
          </a:p>
          <a:p>
            <a:pPr marL="1225550" indent="-299085">
              <a:lnSpc>
                <a:spcPct val="100000"/>
              </a:lnSpc>
              <a:buAutoNum type="arabicPeriod"/>
              <a:tabLst>
                <a:tab pos="1226185" algn="l"/>
              </a:tabLst>
            </a:pP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if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statements</a:t>
            </a:r>
            <a:endParaRPr sz="2400">
              <a:latin typeface="Calibri"/>
              <a:cs typeface="Calibri"/>
            </a:endParaRPr>
          </a:p>
          <a:p>
            <a:pPr marL="1225550" indent="-299085">
              <a:lnSpc>
                <a:spcPct val="100000"/>
              </a:lnSpc>
              <a:buAutoNum type="arabicPeriod"/>
              <a:tabLst>
                <a:tab pos="1226185" algn="l"/>
              </a:tabLst>
            </a:pP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if-else 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statements</a:t>
            </a:r>
            <a:endParaRPr sz="2400">
              <a:latin typeface="Calibri"/>
              <a:cs typeface="Calibri"/>
            </a:endParaRPr>
          </a:p>
          <a:p>
            <a:pPr marL="1225550" indent="-299085">
              <a:lnSpc>
                <a:spcPct val="100000"/>
              </a:lnSpc>
              <a:buAutoNum type="arabicPeriod"/>
              <a:tabLst>
                <a:tab pos="1226185" algn="l"/>
              </a:tabLst>
            </a:pP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Nested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if-else</a:t>
            </a:r>
            <a:r>
              <a:rPr sz="24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7" name="object 7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64" y="858723"/>
            <a:ext cx="5110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 </a:t>
            </a:r>
            <a:r>
              <a:rPr dirty="0"/>
              <a:t>Making</a:t>
            </a:r>
            <a:r>
              <a:rPr spc="-85" dirty="0"/>
              <a:t> </a:t>
            </a:r>
            <a:r>
              <a:rPr spc="-20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85037" y="1501902"/>
            <a:ext cx="8117205" cy="19685"/>
          </a:xfrm>
          <a:custGeom>
            <a:avLst/>
            <a:gdLst/>
            <a:ahLst/>
            <a:cxnLst/>
            <a:rect l="l" t="t" r="r" b="b"/>
            <a:pathLst>
              <a:path w="8117205" h="19684">
                <a:moveTo>
                  <a:pt x="0" y="19685"/>
                </a:moveTo>
                <a:lnTo>
                  <a:pt x="8117078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753" y="1695069"/>
            <a:ext cx="610552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1. 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if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 statements</a:t>
            </a:r>
            <a:endParaRPr sz="24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  <a:tabLst>
                <a:tab pos="1501775" algn="l"/>
                <a:tab pos="1902460" algn="l"/>
                <a:tab pos="3403600" algn="l"/>
                <a:tab pos="3830320" algn="l"/>
                <a:tab pos="4214495" algn="l"/>
              </a:tabLst>
            </a:pP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An	if	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statement	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	a	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programming 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statement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that,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if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proved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true,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performs</a:t>
            </a:r>
            <a:r>
              <a:rPr sz="2400" spc="-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or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displays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information.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6907" y="2060828"/>
            <a:ext cx="1409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8956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onditi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nal  function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7" name="object 7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499360" y="3235451"/>
            <a:ext cx="4010025" cy="3420110"/>
            <a:chOff x="2499360" y="3235451"/>
            <a:chExt cx="4010025" cy="3420110"/>
          </a:xfrm>
        </p:grpSpPr>
        <p:sp>
          <p:nvSpPr>
            <p:cNvPr id="10" name="object 10"/>
            <p:cNvSpPr/>
            <p:nvPr/>
          </p:nvSpPr>
          <p:spPr>
            <a:xfrm>
              <a:off x="2499360" y="3235451"/>
              <a:ext cx="4009643" cy="3419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94432" y="3430523"/>
              <a:ext cx="3421379" cy="28315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980" y="137617"/>
            <a:ext cx="5110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 </a:t>
            </a:r>
            <a:r>
              <a:rPr dirty="0"/>
              <a:t>Making</a:t>
            </a:r>
            <a:r>
              <a:rPr spc="-85" dirty="0"/>
              <a:t> </a:t>
            </a:r>
            <a:r>
              <a:rPr spc="-20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85037" y="83743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753" y="1050004"/>
            <a:ext cx="7416800" cy="53943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1.	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if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statements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00"/>
              </a:spcBef>
            </a:pP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Syntax: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if(condition):</a:t>
            </a:r>
            <a:endParaRPr sz="2000">
              <a:latin typeface="Calibri"/>
              <a:cs typeface="Calibri"/>
            </a:endParaRPr>
          </a:p>
          <a:p>
            <a:pPr marL="1841500" marR="425958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libri"/>
                <a:cs typeface="Calibri"/>
              </a:rPr>
              <a:t>statement  </a:t>
            </a:r>
            <a:r>
              <a:rPr sz="2000" dirty="0">
                <a:latin typeface="Calibri"/>
                <a:cs typeface="Calibri"/>
              </a:rPr>
              <a:t>[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ts]</a:t>
            </a:r>
            <a:endParaRPr sz="2000">
              <a:latin typeface="Calibri"/>
              <a:cs typeface="Calibri"/>
            </a:endParaRPr>
          </a:p>
          <a:p>
            <a:pPr marL="927100" marR="5020945">
              <a:lnSpc>
                <a:spcPct val="100000"/>
              </a:lnSpc>
            </a:pP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e.g.  </a:t>
            </a:r>
            <a:r>
              <a:rPr sz="2000" spc="-5" dirty="0">
                <a:latin typeface="Calibri"/>
                <a:cs typeface="Calibri"/>
              </a:rPr>
              <a:t>noofbooks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if (noofbooks </a:t>
            </a:r>
            <a:r>
              <a:rPr sz="2000" dirty="0">
                <a:latin typeface="Calibri"/>
                <a:cs typeface="Calibri"/>
              </a:rPr>
              <a:t>==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2):</a:t>
            </a:r>
            <a:endParaRPr sz="2000">
              <a:latin typeface="Calibri"/>
              <a:cs typeface="Calibri"/>
            </a:endParaRPr>
          </a:p>
          <a:p>
            <a:pPr marL="1841500" marR="3718560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print('You have </a:t>
            </a:r>
            <a:r>
              <a:rPr sz="2000" dirty="0">
                <a:latin typeface="Calibri"/>
                <a:cs typeface="Calibri"/>
              </a:rPr>
              <a:t>')  </a:t>
            </a:r>
            <a:r>
              <a:rPr sz="2000" spc="-5" dirty="0">
                <a:latin typeface="Calibri"/>
                <a:cs typeface="Calibri"/>
              </a:rPr>
              <a:t>print(‘two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books’)</a:t>
            </a:r>
            <a:endParaRPr sz="2000">
              <a:latin typeface="Calibri"/>
              <a:cs typeface="Calibri"/>
            </a:endParaRPr>
          </a:p>
          <a:p>
            <a:pPr marL="927100" marR="3361054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print(‘outside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5" dirty="0">
                <a:latin typeface="Calibri"/>
                <a:cs typeface="Calibri"/>
              </a:rPr>
              <a:t>statement’)  </a:t>
            </a:r>
            <a:r>
              <a:rPr sz="2000" dirty="0">
                <a:latin typeface="Calibri"/>
                <a:cs typeface="Calibri"/>
              </a:rPr>
              <a:t>Output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spc="-50" dirty="0">
                <a:latin typeface="Calibri"/>
                <a:cs typeface="Calibri"/>
              </a:rPr>
              <a:t>You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books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30" dirty="0">
                <a:solidFill>
                  <a:srgbClr val="3399FF"/>
                </a:solidFill>
                <a:latin typeface="Calibri"/>
                <a:cs typeface="Calibri"/>
              </a:rPr>
              <a:t>Note:To </a:t>
            </a:r>
            <a:r>
              <a:rPr sz="2000" spc="-10" dirty="0">
                <a:solidFill>
                  <a:srgbClr val="3399FF"/>
                </a:solidFill>
                <a:latin typeface="Calibri"/>
                <a:cs typeface="Calibri"/>
              </a:rPr>
              <a:t>indicate </a:t>
            </a:r>
            <a:r>
              <a:rPr sz="2000" dirty="0">
                <a:solidFill>
                  <a:srgbClr val="3399FF"/>
                </a:solidFill>
                <a:latin typeface="Calibri"/>
                <a:cs typeface="Calibri"/>
              </a:rPr>
              <a:t>a block </a:t>
            </a:r>
            <a:r>
              <a:rPr sz="2000" spc="-5" dirty="0">
                <a:solidFill>
                  <a:srgbClr val="3399FF"/>
                </a:solidFill>
                <a:latin typeface="Calibri"/>
                <a:cs typeface="Calibri"/>
              </a:rPr>
              <a:t>of code </a:t>
            </a:r>
            <a:r>
              <a:rPr sz="2000" dirty="0">
                <a:solidFill>
                  <a:srgbClr val="3399FF"/>
                </a:solidFill>
                <a:latin typeface="Calibri"/>
                <a:cs typeface="Calibri"/>
              </a:rPr>
              <a:t>in Python, </a:t>
            </a:r>
            <a:r>
              <a:rPr sz="2000" spc="-10" dirty="0">
                <a:solidFill>
                  <a:srgbClr val="3399FF"/>
                </a:solidFill>
                <a:latin typeface="Calibri"/>
                <a:cs typeface="Calibri"/>
              </a:rPr>
              <a:t>you must </a:t>
            </a:r>
            <a:r>
              <a:rPr sz="2000" spc="-5" dirty="0">
                <a:solidFill>
                  <a:srgbClr val="3399FF"/>
                </a:solidFill>
                <a:latin typeface="Calibri"/>
                <a:cs typeface="Calibri"/>
              </a:rPr>
              <a:t>indent </a:t>
            </a:r>
            <a:r>
              <a:rPr sz="2000" dirty="0">
                <a:solidFill>
                  <a:srgbClr val="3399FF"/>
                </a:solidFill>
                <a:latin typeface="Calibri"/>
                <a:cs typeface="Calibri"/>
              </a:rPr>
              <a:t>each </a:t>
            </a:r>
            <a:r>
              <a:rPr sz="2000" spc="-5" dirty="0">
                <a:solidFill>
                  <a:srgbClr val="3399FF"/>
                </a:solidFill>
                <a:latin typeface="Calibri"/>
                <a:cs typeface="Calibri"/>
              </a:rPr>
              <a:t>line of  </a:t>
            </a:r>
            <a:r>
              <a:rPr sz="2000" dirty="0">
                <a:solidFill>
                  <a:srgbClr val="3399FF"/>
                </a:solidFill>
                <a:latin typeface="Calibri"/>
                <a:cs typeface="Calibri"/>
              </a:rPr>
              <a:t>the block </a:t>
            </a:r>
            <a:r>
              <a:rPr sz="2000" spc="-5" dirty="0">
                <a:solidFill>
                  <a:srgbClr val="3399FF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3399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3399FF"/>
                </a:solidFill>
                <a:latin typeface="Calibri"/>
                <a:cs typeface="Calibri"/>
              </a:rPr>
              <a:t>same amount. </a:t>
            </a:r>
            <a:r>
              <a:rPr sz="2000" dirty="0">
                <a:solidFill>
                  <a:srgbClr val="3399FF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3399FF"/>
                </a:solidFill>
                <a:latin typeface="Calibri"/>
                <a:cs typeface="Calibri"/>
              </a:rPr>
              <a:t>above </a:t>
            </a:r>
            <a:r>
              <a:rPr sz="2000" spc="5" dirty="0">
                <a:solidFill>
                  <a:srgbClr val="3399FF"/>
                </a:solidFill>
                <a:latin typeface="Calibri"/>
                <a:cs typeface="Calibri"/>
              </a:rPr>
              <a:t>e.g. </a:t>
            </a:r>
            <a:r>
              <a:rPr sz="2000" spc="-5" dirty="0">
                <a:solidFill>
                  <a:srgbClr val="3399FF"/>
                </a:solidFill>
                <a:latin typeface="Calibri"/>
                <a:cs typeface="Calibri"/>
              </a:rPr>
              <a:t>both </a:t>
            </a:r>
            <a:r>
              <a:rPr sz="2000" spc="-10" dirty="0">
                <a:solidFill>
                  <a:srgbClr val="3399FF"/>
                </a:solidFill>
                <a:latin typeface="Calibri"/>
                <a:cs typeface="Calibri"/>
              </a:rPr>
              <a:t>print </a:t>
            </a:r>
            <a:r>
              <a:rPr sz="2000" spc="-15" dirty="0">
                <a:solidFill>
                  <a:srgbClr val="3399FF"/>
                </a:solidFill>
                <a:latin typeface="Calibri"/>
                <a:cs typeface="Calibri"/>
              </a:rPr>
              <a:t>statements </a:t>
            </a:r>
            <a:r>
              <a:rPr sz="2000" spc="-10" dirty="0">
                <a:solidFill>
                  <a:srgbClr val="3399FF"/>
                </a:solidFill>
                <a:latin typeface="Calibri"/>
                <a:cs typeface="Calibri"/>
              </a:rPr>
              <a:t>are  </a:t>
            </a:r>
            <a:r>
              <a:rPr sz="2000" spc="-5" dirty="0">
                <a:solidFill>
                  <a:srgbClr val="3399FF"/>
                </a:solidFill>
                <a:latin typeface="Calibri"/>
                <a:cs typeface="Calibri"/>
              </a:rPr>
              <a:t>part of if </a:t>
            </a:r>
            <a:r>
              <a:rPr sz="2000" dirty="0">
                <a:solidFill>
                  <a:srgbClr val="3399FF"/>
                </a:solidFill>
                <a:latin typeface="Calibri"/>
                <a:cs typeface="Calibri"/>
              </a:rPr>
              <a:t>condition </a:t>
            </a:r>
            <a:r>
              <a:rPr sz="2000" spc="-5" dirty="0">
                <a:solidFill>
                  <a:srgbClr val="3399FF"/>
                </a:solidFill>
                <a:latin typeface="Calibri"/>
                <a:cs typeface="Calibri"/>
              </a:rPr>
              <a:t>because of both </a:t>
            </a:r>
            <a:r>
              <a:rPr sz="2000" spc="-10" dirty="0">
                <a:solidFill>
                  <a:srgbClr val="3399FF"/>
                </a:solidFill>
                <a:latin typeface="Calibri"/>
                <a:cs typeface="Calibri"/>
              </a:rPr>
              <a:t>are </a:t>
            </a:r>
            <a:r>
              <a:rPr sz="2000" spc="-15" dirty="0">
                <a:solidFill>
                  <a:srgbClr val="3399FF"/>
                </a:solidFill>
                <a:latin typeface="Calibri"/>
                <a:cs typeface="Calibri"/>
              </a:rPr>
              <a:t>at </a:t>
            </a:r>
            <a:r>
              <a:rPr sz="2000" spc="-5" dirty="0">
                <a:solidFill>
                  <a:srgbClr val="3399FF"/>
                </a:solidFill>
                <a:latin typeface="Calibri"/>
                <a:cs typeface="Calibri"/>
              </a:rPr>
              <a:t>same </a:t>
            </a:r>
            <a:r>
              <a:rPr sz="2000" spc="-10" dirty="0">
                <a:solidFill>
                  <a:srgbClr val="3399FF"/>
                </a:solidFill>
                <a:latin typeface="Calibri"/>
                <a:cs typeface="Calibri"/>
              </a:rPr>
              <a:t>level </a:t>
            </a:r>
            <a:r>
              <a:rPr sz="2000" spc="-5" dirty="0">
                <a:solidFill>
                  <a:srgbClr val="3399FF"/>
                </a:solidFill>
                <a:latin typeface="Calibri"/>
                <a:cs typeface="Calibri"/>
              </a:rPr>
              <a:t>indented </a:t>
            </a:r>
            <a:r>
              <a:rPr sz="2000" dirty="0">
                <a:solidFill>
                  <a:srgbClr val="3399FF"/>
                </a:solidFill>
                <a:latin typeface="Calibri"/>
                <a:cs typeface="Calibri"/>
              </a:rPr>
              <a:t>but </a:t>
            </a:r>
            <a:r>
              <a:rPr sz="2000" spc="-5" dirty="0">
                <a:solidFill>
                  <a:srgbClr val="3399FF"/>
                </a:solidFill>
                <a:latin typeface="Calibri"/>
                <a:cs typeface="Calibri"/>
              </a:rPr>
              <a:t>not  </a:t>
            </a:r>
            <a:r>
              <a:rPr sz="2000" dirty="0">
                <a:solidFill>
                  <a:srgbClr val="3399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3399FF"/>
                </a:solidFill>
                <a:latin typeface="Calibri"/>
                <a:cs typeface="Calibri"/>
              </a:rPr>
              <a:t>third </a:t>
            </a:r>
            <a:r>
              <a:rPr sz="2000" spc="-10" dirty="0">
                <a:solidFill>
                  <a:srgbClr val="3399FF"/>
                </a:solidFill>
                <a:latin typeface="Calibri"/>
                <a:cs typeface="Calibri"/>
              </a:rPr>
              <a:t>print </a:t>
            </a:r>
            <a:r>
              <a:rPr sz="2000" spc="-15" dirty="0">
                <a:solidFill>
                  <a:srgbClr val="3399FF"/>
                </a:solidFill>
                <a:latin typeface="Calibri"/>
                <a:cs typeface="Calibri"/>
              </a:rPr>
              <a:t>statement.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6" name="object 6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326" y="98882"/>
            <a:ext cx="5110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 </a:t>
            </a:r>
            <a:r>
              <a:rPr dirty="0"/>
              <a:t>Making</a:t>
            </a:r>
            <a:r>
              <a:rPr spc="-85" dirty="0"/>
              <a:t> </a:t>
            </a:r>
            <a:r>
              <a:rPr spc="-20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85037" y="74295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2272" y="3978275"/>
            <a:ext cx="6000115" cy="0"/>
          </a:xfrm>
          <a:custGeom>
            <a:avLst/>
            <a:gdLst/>
            <a:ahLst/>
            <a:cxnLst/>
            <a:rect l="l" t="t" r="r" b="b"/>
            <a:pathLst>
              <a:path w="6000115">
                <a:moveTo>
                  <a:pt x="0" y="0"/>
                </a:moveTo>
                <a:lnTo>
                  <a:pt x="5999988" y="0"/>
                </a:lnTo>
              </a:path>
            </a:pathLst>
          </a:custGeom>
          <a:ln w="22555">
            <a:solidFill>
              <a:srgbClr val="6C6C6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9572" y="939495"/>
            <a:ext cx="5494020" cy="5012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1.	if </a:t>
            </a:r>
            <a:r>
              <a:rPr sz="3200" spc="-20" dirty="0">
                <a:solidFill>
                  <a:srgbClr val="FFC000"/>
                </a:solidFill>
                <a:latin typeface="Calibri"/>
                <a:cs typeface="Calibri"/>
              </a:rPr>
              <a:t>statements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5"/>
              </a:spcBef>
            </a:pP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Using logical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operator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in if</a:t>
            </a:r>
            <a:r>
              <a:rPr sz="2400" spc="-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marL="12700" marR="5139055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latin typeface="Calibri"/>
                <a:cs typeface="Calibri"/>
              </a:rPr>
              <a:t>x=1  y=2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if(x==1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y==2):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print(‘condition </a:t>
            </a:r>
            <a:r>
              <a:rPr sz="1800" spc="-10" dirty="0">
                <a:latin typeface="Calibri"/>
                <a:cs typeface="Calibri"/>
              </a:rPr>
              <a:t>matcing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criteria')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condition matcing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criteria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D6D6D"/>
                </a:solidFill>
                <a:latin typeface="Times New Roman"/>
                <a:cs typeface="Times New Roman"/>
              </a:rPr>
              <a:t>a=100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8AC1"/>
                </a:solidFill>
                <a:latin typeface="Times New Roman"/>
                <a:cs typeface="Times New Roman"/>
              </a:rPr>
              <a:t>if </a:t>
            </a:r>
            <a:r>
              <a:rPr sz="2000" dirty="0">
                <a:solidFill>
                  <a:srgbClr val="008AC1"/>
                </a:solidFill>
                <a:latin typeface="Times New Roman"/>
                <a:cs typeface="Times New Roman"/>
              </a:rPr>
              <a:t>not</a:t>
            </a:r>
            <a:r>
              <a:rPr sz="2000" dirty="0">
                <a:solidFill>
                  <a:srgbClr val="6D6D6D"/>
                </a:solidFill>
                <a:latin typeface="Times New Roman"/>
                <a:cs typeface="Times New Roman"/>
              </a:rPr>
              <a:t>(a ==</a:t>
            </a:r>
            <a:r>
              <a:rPr sz="2000" spc="-50" dirty="0">
                <a:solidFill>
                  <a:srgbClr val="6D6D6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D6D6D"/>
                </a:solidFill>
                <a:latin typeface="Times New Roman"/>
                <a:cs typeface="Times New Roman"/>
              </a:rPr>
              <a:t>20):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50"/>
              </a:spcBef>
            </a:pPr>
            <a:r>
              <a:rPr sz="2000" dirty="0">
                <a:solidFill>
                  <a:srgbClr val="008AC1"/>
                </a:solidFill>
                <a:latin typeface="Times New Roman"/>
                <a:cs typeface="Times New Roman"/>
              </a:rPr>
              <a:t>print</a:t>
            </a:r>
            <a:r>
              <a:rPr sz="2000" dirty="0">
                <a:solidFill>
                  <a:srgbClr val="6D6D6D"/>
                </a:solidFill>
                <a:latin typeface="Times New Roman"/>
                <a:cs typeface="Times New Roman"/>
              </a:rPr>
              <a:t>('a is </a:t>
            </a:r>
            <a:r>
              <a:rPr sz="2000" spc="5" dirty="0">
                <a:solidFill>
                  <a:srgbClr val="6D6D6D"/>
                </a:solidFill>
                <a:latin typeface="Times New Roman"/>
                <a:cs typeface="Times New Roman"/>
              </a:rPr>
              <a:t>not </a:t>
            </a:r>
            <a:r>
              <a:rPr sz="2000" dirty="0">
                <a:solidFill>
                  <a:srgbClr val="6D6D6D"/>
                </a:solidFill>
                <a:latin typeface="Times New Roman"/>
                <a:cs typeface="Times New Roman"/>
              </a:rPr>
              <a:t>equal to</a:t>
            </a:r>
            <a:r>
              <a:rPr sz="2000" spc="-110" dirty="0">
                <a:solidFill>
                  <a:srgbClr val="6D6D6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D6D6D"/>
                </a:solidFill>
                <a:latin typeface="Times New Roman"/>
                <a:cs typeface="Times New Roman"/>
              </a:rPr>
              <a:t>20')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Output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:-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solidFill>
                  <a:srgbClr val="6D6D6D"/>
                </a:solidFill>
                <a:latin typeface="Times New Roman"/>
                <a:cs typeface="Times New Roman"/>
              </a:rPr>
              <a:t>a is </a:t>
            </a:r>
            <a:r>
              <a:rPr sz="2000" spc="5" dirty="0">
                <a:solidFill>
                  <a:srgbClr val="6D6D6D"/>
                </a:solidFill>
                <a:latin typeface="Times New Roman"/>
                <a:cs typeface="Times New Roman"/>
              </a:rPr>
              <a:t>not </a:t>
            </a:r>
            <a:r>
              <a:rPr sz="2000" dirty="0">
                <a:solidFill>
                  <a:srgbClr val="6D6D6D"/>
                </a:solidFill>
                <a:latin typeface="Times New Roman"/>
                <a:cs typeface="Times New Roman"/>
              </a:rPr>
              <a:t>equal to</a:t>
            </a:r>
            <a:r>
              <a:rPr sz="2000" spc="-90" dirty="0">
                <a:solidFill>
                  <a:srgbClr val="6D6D6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D6D6D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7" name="object 7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7785" y="723341"/>
            <a:ext cx="5111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 </a:t>
            </a:r>
            <a:r>
              <a:rPr dirty="0"/>
              <a:t>Making</a:t>
            </a:r>
            <a:r>
              <a:rPr spc="-80" dirty="0"/>
              <a:t> </a:t>
            </a:r>
            <a:r>
              <a:rPr spc="-20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74369" y="1445513"/>
            <a:ext cx="8032115" cy="0"/>
          </a:xfrm>
          <a:custGeom>
            <a:avLst/>
            <a:gdLst/>
            <a:ahLst/>
            <a:cxnLst/>
            <a:rect l="l" t="t" r="r" b="b"/>
            <a:pathLst>
              <a:path w="8032115">
                <a:moveTo>
                  <a:pt x="0" y="0"/>
                </a:moveTo>
                <a:lnTo>
                  <a:pt x="803173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3819" y="1455166"/>
            <a:ext cx="6826884" cy="1068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2. if-else</a:t>
            </a:r>
            <a:r>
              <a:rPr sz="2800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Statements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If-else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statement executes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some code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if the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test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expression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000" spc="1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true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(nonzero)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some other code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if the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test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expression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000" spc="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false.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852" y="2877311"/>
            <a:ext cx="8380730" cy="3979545"/>
            <a:chOff x="339852" y="2877311"/>
            <a:chExt cx="8380730" cy="3979545"/>
          </a:xfrm>
        </p:grpSpPr>
        <p:sp>
          <p:nvSpPr>
            <p:cNvPr id="6" name="object 6"/>
            <p:cNvSpPr/>
            <p:nvPr/>
          </p:nvSpPr>
          <p:spPr>
            <a:xfrm>
              <a:off x="344424" y="6417564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424" y="6417564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6356" y="2877311"/>
              <a:ext cx="4715256" cy="36697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1428" y="3072479"/>
              <a:ext cx="4113627" cy="30555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0509" y="683514"/>
            <a:ext cx="511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 </a:t>
            </a:r>
            <a:r>
              <a:rPr dirty="0"/>
              <a:t>Making</a:t>
            </a:r>
            <a:r>
              <a:rPr spc="-40" dirty="0"/>
              <a:t> </a:t>
            </a:r>
            <a:r>
              <a:rPr spc="-25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750569" y="132664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1685" y="1305361"/>
            <a:ext cx="7412355" cy="51244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3200" dirty="0">
                <a:solidFill>
                  <a:srgbClr val="FFC000"/>
                </a:solidFill>
                <a:latin typeface="Calibri"/>
                <a:cs typeface="Calibri"/>
              </a:rPr>
              <a:t>2. 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if-else</a:t>
            </a:r>
            <a:r>
              <a:rPr sz="3200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C000"/>
                </a:solidFill>
                <a:latin typeface="Calibri"/>
                <a:cs typeface="Calibri"/>
              </a:rPr>
              <a:t>Statements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spc="-5" dirty="0">
                <a:solidFill>
                  <a:srgbClr val="535353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if(condition):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else: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ts val="2365"/>
              </a:lnSpc>
            </a:pP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  <a:p>
            <a:pPr marL="12700" marR="6884670">
              <a:lnSpc>
                <a:spcPts val="2400"/>
              </a:lnSpc>
              <a:spcBef>
                <a:spcPts val="45"/>
              </a:spcBef>
            </a:pPr>
            <a:r>
              <a:rPr sz="2000" spc="5" dirty="0">
                <a:latin typeface="Calibri"/>
                <a:cs typeface="Calibri"/>
              </a:rPr>
              <a:t>e.g.  </a:t>
            </a:r>
            <a:r>
              <a:rPr sz="2000" dirty="0">
                <a:latin typeface="Calibri"/>
                <a:cs typeface="Calibri"/>
              </a:rPr>
              <a:t>a=10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25"/>
              </a:lnSpc>
            </a:pPr>
            <a:r>
              <a:rPr sz="2000" dirty="0">
                <a:latin typeface="Calibri"/>
                <a:cs typeface="Calibri"/>
              </a:rPr>
              <a:t>if(a &lt;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100):</a:t>
            </a:r>
            <a:endParaRPr sz="2000">
              <a:latin typeface="Calibri"/>
              <a:cs typeface="Calibri"/>
            </a:endParaRPr>
          </a:p>
          <a:p>
            <a:pPr marL="12700" marR="5086350" indent="1701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print(‘less </a:t>
            </a:r>
            <a:r>
              <a:rPr sz="2000" dirty="0">
                <a:latin typeface="Calibri"/>
                <a:cs typeface="Calibri"/>
              </a:rPr>
              <a:t>than 100')  </a:t>
            </a:r>
            <a:r>
              <a:rPr sz="2000" spc="-5" dirty="0">
                <a:latin typeface="Calibri"/>
                <a:cs typeface="Calibri"/>
              </a:rPr>
              <a:t>else:</a:t>
            </a:r>
            <a:endParaRPr sz="20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print(‘more </a:t>
            </a:r>
            <a:r>
              <a:rPr sz="2000" dirty="0">
                <a:latin typeface="Calibri"/>
                <a:cs typeface="Calibri"/>
              </a:rPr>
              <a:t>than </a:t>
            </a:r>
            <a:r>
              <a:rPr sz="2000" spc="-5" dirty="0">
                <a:latin typeface="Calibri"/>
                <a:cs typeface="Calibri"/>
              </a:rPr>
              <a:t>equal</a:t>
            </a:r>
            <a:r>
              <a:rPr sz="2000" dirty="0">
                <a:latin typeface="Calibri"/>
                <a:cs typeface="Calibri"/>
              </a:rPr>
              <a:t> 100')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OUTPUT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less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*Write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program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 python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check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that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entered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numer is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even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odd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6" name="object 6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5735" y="884935"/>
            <a:ext cx="511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 </a:t>
            </a:r>
            <a:r>
              <a:rPr dirty="0"/>
              <a:t>Making</a:t>
            </a:r>
            <a:r>
              <a:rPr spc="-45" dirty="0"/>
              <a:t> </a:t>
            </a:r>
            <a:r>
              <a:rPr spc="-25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25601" y="15979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753" y="1737004"/>
            <a:ext cx="7412990" cy="13982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3.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Nested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if-else</a:t>
            </a:r>
            <a:r>
              <a:rPr sz="2800" spc="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C000"/>
                </a:solidFill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98700"/>
              </a:lnSpc>
              <a:spcBef>
                <a:spcPts val="160"/>
              </a:spcBef>
            </a:pPr>
            <a:r>
              <a:rPr sz="2000" dirty="0">
                <a:solidFill>
                  <a:srgbClr val="00AF50"/>
                </a:solidFill>
                <a:latin typeface="Arial"/>
                <a:cs typeface="Arial"/>
              </a:rPr>
              <a:t>The nested </a:t>
            </a:r>
            <a:r>
              <a:rPr sz="2000" spc="-5" dirty="0">
                <a:solidFill>
                  <a:srgbClr val="00AF50"/>
                </a:solidFill>
                <a:latin typeface="Arial"/>
                <a:cs typeface="Arial"/>
              </a:rPr>
              <a:t>if...else </a:t>
            </a:r>
            <a:r>
              <a:rPr sz="2000" dirty="0">
                <a:solidFill>
                  <a:srgbClr val="00AF50"/>
                </a:solidFill>
                <a:latin typeface="Arial"/>
                <a:cs typeface="Arial"/>
              </a:rPr>
              <a:t>statement allows you to check for multiple</a:t>
            </a:r>
            <a:r>
              <a:rPr sz="2000" spc="-18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AF50"/>
                </a:solidFill>
                <a:latin typeface="Arial"/>
                <a:cs typeface="Arial"/>
              </a:rPr>
              <a:t>test  expressions and execute </a:t>
            </a:r>
            <a:r>
              <a:rPr sz="2000" spc="-5" dirty="0">
                <a:solidFill>
                  <a:srgbClr val="00AF50"/>
                </a:solidFill>
                <a:latin typeface="Arial"/>
                <a:cs typeface="Arial"/>
              </a:rPr>
              <a:t>different </a:t>
            </a:r>
            <a:r>
              <a:rPr sz="2000" dirty="0">
                <a:solidFill>
                  <a:srgbClr val="00AF50"/>
                </a:solidFill>
                <a:latin typeface="Arial"/>
                <a:cs typeface="Arial"/>
              </a:rPr>
              <a:t>codes for more than two  conditions</a:t>
            </a:r>
            <a:r>
              <a:rPr sz="2000" dirty="0">
                <a:solidFill>
                  <a:srgbClr val="24282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852" y="3112007"/>
            <a:ext cx="8380730" cy="3744595"/>
            <a:chOff x="339852" y="3112007"/>
            <a:chExt cx="8380730" cy="3744595"/>
          </a:xfrm>
        </p:grpSpPr>
        <p:sp>
          <p:nvSpPr>
            <p:cNvPr id="6" name="object 6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38756" y="3112007"/>
              <a:ext cx="4090416" cy="34823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828" y="3307050"/>
              <a:ext cx="3490836" cy="28733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989" y="21412"/>
            <a:ext cx="5113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 </a:t>
            </a:r>
            <a:r>
              <a:rPr dirty="0"/>
              <a:t>Making</a:t>
            </a:r>
            <a:r>
              <a:rPr spc="-65" dirty="0"/>
              <a:t> </a:t>
            </a:r>
            <a:r>
              <a:rPr spc="-20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78941" y="1443989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1627" y="889761"/>
            <a:ext cx="4716780" cy="5553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FC000"/>
                </a:solidFill>
                <a:latin typeface="Calibri"/>
                <a:cs typeface="Calibri"/>
              </a:rPr>
              <a:t>3.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Nested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if-else</a:t>
            </a:r>
            <a:r>
              <a:rPr sz="2800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C000"/>
                </a:solidFill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spc="-15" dirty="0">
                <a:latin typeface="Calibri"/>
                <a:cs typeface="Calibri"/>
              </a:rPr>
              <a:t>Syntax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(condition):</a:t>
            </a:r>
            <a:endParaRPr sz="1800">
              <a:latin typeface="Calibri"/>
              <a:cs typeface="Calibri"/>
            </a:endParaRPr>
          </a:p>
          <a:p>
            <a:pPr marL="12700" marR="2743835" indent="9144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  </a:t>
            </a:r>
            <a:r>
              <a:rPr sz="1800" spc="-5" dirty="0">
                <a:latin typeface="Calibri"/>
                <a:cs typeface="Calibri"/>
              </a:rPr>
              <a:t>elif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(condition):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statements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else: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statements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E.G.</a:t>
            </a:r>
            <a:endParaRPr sz="1600">
              <a:latin typeface="Calibri"/>
              <a:cs typeface="Calibri"/>
            </a:endParaRPr>
          </a:p>
          <a:p>
            <a:pPr marL="12700" marR="15240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num = </a:t>
            </a:r>
            <a:r>
              <a:rPr sz="1600" spc="-10" dirty="0">
                <a:latin typeface="Calibri"/>
                <a:cs typeface="Calibri"/>
              </a:rPr>
              <a:t>float(input("Enter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number: </a:t>
            </a:r>
            <a:r>
              <a:rPr sz="1600" spc="-5" dirty="0">
                <a:latin typeface="Calibri"/>
                <a:cs typeface="Calibri"/>
              </a:rPr>
              <a:t>"))  </a:t>
            </a:r>
            <a:r>
              <a:rPr sz="1600" dirty="0">
                <a:latin typeface="Calibri"/>
                <a:cs typeface="Calibri"/>
              </a:rPr>
              <a:t>if </a:t>
            </a:r>
            <a:r>
              <a:rPr sz="1600" spc="-5" dirty="0">
                <a:latin typeface="Calibri"/>
                <a:cs typeface="Calibri"/>
              </a:rPr>
              <a:t>num &gt;=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0:</a:t>
            </a:r>
            <a:endParaRPr sz="1600">
              <a:latin typeface="Calibri"/>
              <a:cs typeface="Calibri"/>
            </a:endParaRPr>
          </a:p>
          <a:p>
            <a:pPr marL="381000" marR="3280410" indent="-18478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if </a:t>
            </a:r>
            <a:r>
              <a:rPr sz="1600" spc="-5" dirty="0">
                <a:latin typeface="Calibri"/>
                <a:cs typeface="Calibri"/>
              </a:rPr>
              <a:t>num == 0:  </a:t>
            </a:r>
            <a:r>
              <a:rPr sz="1600" spc="-10" dirty="0">
                <a:latin typeface="Calibri"/>
                <a:cs typeface="Calibri"/>
              </a:rPr>
              <a:t>pri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spc="-15" dirty="0">
                <a:latin typeface="Calibri"/>
                <a:cs typeface="Calibri"/>
              </a:rPr>
              <a:t>"</a:t>
            </a:r>
            <a:r>
              <a:rPr sz="1600" spc="-35" dirty="0">
                <a:latin typeface="Calibri"/>
                <a:cs typeface="Calibri"/>
              </a:rPr>
              <a:t>Z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"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else:</a:t>
            </a:r>
            <a:endParaRPr sz="1600">
              <a:latin typeface="Calibri"/>
              <a:cs typeface="Calibri"/>
            </a:endParaRPr>
          </a:p>
          <a:p>
            <a:pPr marL="12700" marR="2308225" indent="3683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print("Positive number")  </a:t>
            </a:r>
            <a:r>
              <a:rPr sz="1600" spc="-5" dirty="0">
                <a:latin typeface="Calibri"/>
                <a:cs typeface="Calibri"/>
              </a:rPr>
              <a:t>else:</a:t>
            </a:r>
            <a:endParaRPr sz="1600">
              <a:latin typeface="Calibri"/>
              <a:cs typeface="Calibri"/>
            </a:endParaRPr>
          </a:p>
          <a:p>
            <a:pPr marL="12700" marR="2406650" indent="18415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print("Negative number")  </a:t>
            </a:r>
            <a:r>
              <a:rPr sz="1600" spc="-5" dirty="0">
                <a:latin typeface="Calibri"/>
                <a:cs typeface="Calibri"/>
              </a:rPr>
              <a:t>OUTPUT</a:t>
            </a:r>
            <a:endParaRPr sz="1600">
              <a:latin typeface="Calibri"/>
              <a:cs typeface="Calibri"/>
            </a:endParaRPr>
          </a:p>
          <a:p>
            <a:pPr marL="12700" marR="320611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Enter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number: </a:t>
            </a:r>
            <a:r>
              <a:rPr sz="1600" spc="-5" dirty="0">
                <a:latin typeface="Calibri"/>
                <a:cs typeface="Calibri"/>
              </a:rPr>
              <a:t>5  </a:t>
            </a:r>
            <a:r>
              <a:rPr sz="1600" spc="-10" dirty="0">
                <a:latin typeface="Calibri"/>
                <a:cs typeface="Calibri"/>
              </a:rPr>
              <a:t>Positive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* </a:t>
            </a:r>
            <a:r>
              <a:rPr sz="1600" spc="-20" dirty="0">
                <a:solidFill>
                  <a:srgbClr val="FF0000"/>
                </a:solidFill>
                <a:latin typeface="Calibri"/>
                <a:cs typeface="Calibri"/>
              </a:rPr>
              <a:t>Write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python 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program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find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out largest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of 3</a:t>
            </a:r>
            <a:r>
              <a:rPr sz="1600" spc="1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numbers.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6" name="object 6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8885" y="963295"/>
            <a:ext cx="5299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Iteration Statements</a:t>
            </a:r>
            <a:r>
              <a:rPr spc="-45" dirty="0"/>
              <a:t> </a:t>
            </a:r>
            <a:r>
              <a:rPr spc="-10" dirty="0"/>
              <a:t>(Loops)</a:t>
            </a:r>
          </a:p>
        </p:txBody>
      </p:sp>
      <p:sp>
        <p:nvSpPr>
          <p:cNvPr id="3" name="object 3"/>
          <p:cNvSpPr/>
          <p:nvPr/>
        </p:nvSpPr>
        <p:spPr>
          <a:xfrm>
            <a:off x="678941" y="1724405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8657" y="1737486"/>
            <a:ext cx="7522209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07135" algn="l"/>
                <a:tab pos="3454400" algn="l"/>
                <a:tab pos="3986529" algn="l"/>
                <a:tab pos="4707255" algn="l"/>
                <a:tab pos="5097145" algn="l"/>
                <a:tab pos="6189980" algn="l"/>
                <a:tab pos="6467475" algn="l"/>
                <a:tab pos="7256145" algn="l"/>
              </a:tabLst>
            </a:pP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I</a:t>
            </a:r>
            <a:r>
              <a:rPr sz="2400" spc="-30" dirty="0">
                <a:solidFill>
                  <a:srgbClr val="3399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3399F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3399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tion	</a:t>
            </a:r>
            <a:r>
              <a:rPr sz="2400" spc="-40" dirty="0">
                <a:solidFill>
                  <a:srgbClr val="3399FF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3399FF"/>
                </a:solidFill>
                <a:latin typeface="Calibri"/>
                <a:cs typeface="Calibri"/>
              </a:rPr>
              <a:t>t</a:t>
            </a:r>
            <a:r>
              <a:rPr sz="2400" spc="-35" dirty="0">
                <a:solidFill>
                  <a:srgbClr val="3399F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3399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3399FF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3399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3399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(loop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)	a</a:t>
            </a:r>
            <a:r>
              <a:rPr sz="2400" spc="-30" dirty="0">
                <a:solidFill>
                  <a:srgbClr val="3399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e	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use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d	</a:t>
            </a:r>
            <a:r>
              <a:rPr sz="2400" spc="-25" dirty="0">
                <a:solidFill>
                  <a:srgbClr val="3399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o	</a:t>
            </a:r>
            <a:r>
              <a:rPr sz="2400" spc="-45" dirty="0">
                <a:solidFill>
                  <a:srgbClr val="3399FF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3399FF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3399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3399FF"/>
                </a:solidFill>
                <a:latin typeface="Calibri"/>
                <a:cs typeface="Calibri"/>
              </a:rPr>
              <a:t>u</a:t>
            </a:r>
            <a:r>
              <a:rPr sz="2400" spc="-25" dirty="0">
                <a:solidFill>
                  <a:srgbClr val="3399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e	a	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blo</a:t>
            </a:r>
            <a:r>
              <a:rPr sz="2400" spc="-15" dirty="0">
                <a:solidFill>
                  <a:srgbClr val="3399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k	</a:t>
            </a:r>
            <a:r>
              <a:rPr sz="2400" spc="-10" dirty="0">
                <a:solidFill>
                  <a:srgbClr val="3399FF"/>
                </a:solidFill>
                <a:latin typeface="Calibri"/>
                <a:cs typeface="Calibri"/>
              </a:rPr>
              <a:t>of  statements 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as long as the </a:t>
            </a:r>
            <a:r>
              <a:rPr sz="2400" spc="-10" dirty="0">
                <a:solidFill>
                  <a:srgbClr val="3399FF"/>
                </a:solidFill>
                <a:latin typeface="Calibri"/>
                <a:cs typeface="Calibri"/>
              </a:rPr>
              <a:t>condition 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is</a:t>
            </a:r>
            <a:r>
              <a:rPr sz="2400" spc="-105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true.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10" dirty="0">
                <a:solidFill>
                  <a:srgbClr val="3399FF"/>
                </a:solidFill>
                <a:latin typeface="Calibri"/>
                <a:cs typeface="Calibri"/>
              </a:rPr>
              <a:t>Loops </a:t>
            </a:r>
            <a:r>
              <a:rPr sz="2400" spc="-15" dirty="0">
                <a:solidFill>
                  <a:srgbClr val="3399FF"/>
                </a:solidFill>
                <a:latin typeface="Calibri"/>
                <a:cs typeface="Calibri"/>
              </a:rPr>
              <a:t>statements are 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used 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when </a:t>
            </a:r>
            <a:r>
              <a:rPr sz="2400" spc="-10" dirty="0">
                <a:solidFill>
                  <a:srgbClr val="3399FF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need </a:t>
            </a:r>
            <a:r>
              <a:rPr sz="2400" spc="-15" dirty="0">
                <a:solidFill>
                  <a:srgbClr val="3399F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run 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same </a:t>
            </a:r>
            <a:r>
              <a:rPr sz="2400" spc="-10" dirty="0">
                <a:solidFill>
                  <a:srgbClr val="3399FF"/>
                </a:solidFill>
                <a:latin typeface="Calibri"/>
                <a:cs typeface="Calibri"/>
              </a:rPr>
              <a:t>code  again 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99FF"/>
                </a:solidFill>
                <a:latin typeface="Calibri"/>
                <a:cs typeface="Calibri"/>
              </a:rPr>
              <a:t>again.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Python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Iteration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(Loops)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statements are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three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type</a:t>
            </a:r>
            <a:r>
              <a:rPr sz="2400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:-</a:t>
            </a:r>
            <a:endParaRPr sz="2400">
              <a:latin typeface="Calibri"/>
              <a:cs typeface="Calibri"/>
            </a:endParaRPr>
          </a:p>
          <a:p>
            <a:pPr marL="1225550" indent="-29908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1226185" algn="l"/>
              </a:tabLst>
            </a:pP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While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C000"/>
              </a:buClr>
              <a:buFont typeface="Calibri"/>
              <a:buAutoNum type="arabicPeriod"/>
            </a:pPr>
            <a:endParaRPr sz="2350">
              <a:latin typeface="Calibri"/>
              <a:cs typeface="Calibri"/>
            </a:endParaRPr>
          </a:p>
          <a:p>
            <a:pPr marL="1225550" indent="-299085">
              <a:lnSpc>
                <a:spcPct val="100000"/>
              </a:lnSpc>
              <a:buAutoNum type="arabicPeriod"/>
              <a:tabLst>
                <a:tab pos="1226185" algn="l"/>
              </a:tabLst>
            </a:pP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 Loop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C000"/>
              </a:buClr>
              <a:buFont typeface="Calibri"/>
              <a:buAutoNum type="arabicPeriod"/>
            </a:pPr>
            <a:endParaRPr sz="2350">
              <a:latin typeface="Calibri"/>
              <a:cs typeface="Calibri"/>
            </a:endParaRPr>
          </a:p>
          <a:p>
            <a:pPr marL="1225550" indent="-299085">
              <a:lnSpc>
                <a:spcPct val="100000"/>
              </a:lnSpc>
              <a:buAutoNum type="arabicPeriod"/>
              <a:tabLst>
                <a:tab pos="1226185" algn="l"/>
              </a:tabLst>
            </a:pP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Nested 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Loops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6" name="object 6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390" y="828802"/>
            <a:ext cx="4274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 </a:t>
            </a:r>
            <a:r>
              <a:rPr spc="-25" dirty="0"/>
              <a:t>to </a:t>
            </a:r>
            <a:r>
              <a:rPr spc="-15" dirty="0"/>
              <a:t>work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755141" y="15979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2937" y="1567941"/>
            <a:ext cx="7696834" cy="240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9125" algn="l"/>
              </a:tabLst>
            </a:pPr>
            <a:r>
              <a:rPr sz="3600" spc="-5" dirty="0">
                <a:solidFill>
                  <a:srgbClr val="3399FF"/>
                </a:solidFill>
                <a:latin typeface="Calibri"/>
                <a:cs typeface="Calibri"/>
              </a:rPr>
              <a:t>(i)	</a:t>
            </a:r>
            <a:r>
              <a:rPr sz="3600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3600" spc="-20" dirty="0">
                <a:solidFill>
                  <a:srgbClr val="00AF50"/>
                </a:solidFill>
                <a:latin typeface="Calibri"/>
                <a:cs typeface="Calibri"/>
              </a:rPr>
              <a:t>Interactive</a:t>
            </a:r>
            <a:r>
              <a:rPr sz="3600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AF50"/>
                </a:solidFill>
                <a:latin typeface="Calibri"/>
                <a:cs typeface="Calibri"/>
              </a:rPr>
              <a:t>mode</a:t>
            </a:r>
            <a:endParaRPr sz="3600">
              <a:latin typeface="Calibri"/>
              <a:cs typeface="Calibri"/>
            </a:endParaRPr>
          </a:p>
          <a:p>
            <a:pPr marL="12700" marR="5080">
              <a:lnSpc>
                <a:spcPts val="3560"/>
              </a:lnSpc>
              <a:spcBef>
                <a:spcPts val="750"/>
              </a:spcBef>
            </a:pPr>
            <a:r>
              <a:rPr sz="3600" dirty="0">
                <a:solidFill>
                  <a:srgbClr val="C00000"/>
                </a:solidFill>
                <a:latin typeface="Calibri"/>
                <a:cs typeface="Calibri"/>
              </a:rPr>
              <a:t>* </a:t>
            </a:r>
            <a:r>
              <a:rPr sz="2800" spc="-15" dirty="0">
                <a:solidFill>
                  <a:srgbClr val="3399FF"/>
                </a:solidFill>
                <a:latin typeface="Calibri"/>
                <a:cs typeface="Calibri"/>
              </a:rPr>
              <a:t>Search </a:t>
            </a:r>
            <a:r>
              <a:rPr sz="2800" spc="-5" dirty="0">
                <a:solidFill>
                  <a:srgbClr val="3399FF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python.exe </a:t>
            </a:r>
            <a:r>
              <a:rPr sz="2800" spc="-10" dirty="0">
                <a:solidFill>
                  <a:srgbClr val="3399FF"/>
                </a:solidFill>
                <a:latin typeface="Calibri"/>
                <a:cs typeface="Calibri"/>
              </a:rPr>
              <a:t>file </a:t>
            </a:r>
            <a:r>
              <a:rPr sz="2800" spc="-5" dirty="0">
                <a:solidFill>
                  <a:srgbClr val="3399FF"/>
                </a:solidFill>
                <a:latin typeface="Calibri"/>
                <a:cs typeface="Calibri"/>
              </a:rPr>
              <a:t>in the </a:t>
            </a:r>
            <a:r>
              <a:rPr sz="2800" spc="-15" dirty="0">
                <a:solidFill>
                  <a:srgbClr val="3399FF"/>
                </a:solidFill>
                <a:latin typeface="Calibri"/>
                <a:cs typeface="Calibri"/>
              </a:rPr>
              <a:t>drive </a:t>
            </a:r>
            <a:r>
              <a:rPr sz="2800" spc="-5" dirty="0">
                <a:solidFill>
                  <a:srgbClr val="3399FF"/>
                </a:solidFill>
                <a:latin typeface="Calibri"/>
                <a:cs typeface="Calibri"/>
              </a:rPr>
              <a:t>in which it is  </a:t>
            </a:r>
            <a:r>
              <a:rPr sz="2800" spc="-15" dirty="0">
                <a:solidFill>
                  <a:srgbClr val="3399FF"/>
                </a:solidFill>
                <a:latin typeface="Calibri"/>
                <a:cs typeface="Calibri"/>
              </a:rPr>
              <a:t>installed.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15"/>
              </a:lnSpc>
            </a:pPr>
            <a:r>
              <a:rPr sz="2800" spc="-5" dirty="0">
                <a:solidFill>
                  <a:srgbClr val="3399FF"/>
                </a:solidFill>
                <a:latin typeface="Calibri"/>
                <a:cs typeface="Calibri"/>
              </a:rPr>
              <a:t>If </a:t>
            </a:r>
            <a:r>
              <a:rPr sz="2800" spc="-20" dirty="0">
                <a:solidFill>
                  <a:srgbClr val="3399FF"/>
                </a:solidFill>
                <a:latin typeface="Calibri"/>
                <a:cs typeface="Calibri"/>
              </a:rPr>
              <a:t>found </a:t>
            </a:r>
            <a:r>
              <a:rPr sz="2800" spc="-10" dirty="0">
                <a:solidFill>
                  <a:srgbClr val="3399FF"/>
                </a:solidFill>
                <a:latin typeface="Calibri"/>
                <a:cs typeface="Calibri"/>
              </a:rPr>
              <a:t>double </a:t>
            </a:r>
            <a:r>
              <a:rPr sz="2800" spc="-5" dirty="0">
                <a:solidFill>
                  <a:srgbClr val="3399FF"/>
                </a:solidFill>
                <a:latin typeface="Calibri"/>
                <a:cs typeface="Calibri"/>
              </a:rPr>
              <a:t>click it </a:t>
            </a:r>
            <a:r>
              <a:rPr sz="2800" spc="-20" dirty="0">
                <a:solidFill>
                  <a:srgbClr val="3399FF"/>
                </a:solidFill>
                <a:latin typeface="Calibri"/>
                <a:cs typeface="Calibri"/>
              </a:rPr>
              <a:t>to start </a:t>
            </a:r>
            <a:r>
              <a:rPr sz="2800" spc="-10" dirty="0">
                <a:solidFill>
                  <a:srgbClr val="3399FF"/>
                </a:solidFill>
                <a:latin typeface="Calibri"/>
                <a:cs typeface="Calibri"/>
              </a:rPr>
              <a:t>python </a:t>
            </a:r>
            <a:r>
              <a:rPr sz="2800" spc="-5" dirty="0">
                <a:solidFill>
                  <a:srgbClr val="3399FF"/>
                </a:solidFill>
                <a:latin typeface="Calibri"/>
                <a:cs typeface="Calibri"/>
              </a:rPr>
              <a:t>in</a:t>
            </a:r>
            <a:r>
              <a:rPr sz="2800" spc="235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99FF"/>
                </a:solidFill>
                <a:latin typeface="Calibri"/>
                <a:cs typeface="Calibri"/>
              </a:rPr>
              <a:t>interactive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399FF"/>
                </a:solidFill>
                <a:latin typeface="Calibri"/>
                <a:cs typeface="Calibri"/>
              </a:rPr>
              <a:t>mode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7363" y="3933444"/>
            <a:ext cx="6524244" cy="2391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337" y="145796"/>
            <a:ext cx="7691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4110" algn="l"/>
              </a:tabLst>
            </a:pPr>
            <a:r>
              <a:rPr u="heavy" dirty="0">
                <a:uFill>
                  <a:solidFill>
                    <a:srgbClr val="000000"/>
                  </a:solidFill>
                </a:uFill>
              </a:rPr>
              <a:t> 	</a:t>
            </a:r>
            <a:r>
              <a:rPr u="heavy" spc="-20" dirty="0">
                <a:uFill>
                  <a:solidFill>
                    <a:srgbClr val="000000"/>
                  </a:solidFill>
                </a:uFill>
              </a:rPr>
              <a:t>Iteration Statements</a:t>
            </a:r>
            <a:r>
              <a:rPr u="heavy" spc="-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(Loops)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9572" y="795274"/>
            <a:ext cx="8131175" cy="3933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1. </a:t>
            </a:r>
            <a:r>
              <a:rPr sz="3200" dirty="0">
                <a:solidFill>
                  <a:srgbClr val="FFC000"/>
                </a:solidFill>
                <a:latin typeface="Calibri"/>
                <a:cs typeface="Calibri"/>
              </a:rPr>
              <a:t>While</a:t>
            </a:r>
            <a:r>
              <a:rPr sz="32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Loop</a:t>
            </a:r>
            <a:endParaRPr sz="3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40"/>
              </a:spcBef>
            </a:pP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used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to execute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block of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statement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as long as a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given  condition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true. And when the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condition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become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false,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control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will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come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out of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loop. The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condition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checked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every 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time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beginning of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 loop.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spc="-15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while (condition):</a:t>
            </a:r>
            <a:endParaRPr sz="2000">
              <a:latin typeface="Calibri"/>
              <a:cs typeface="Calibri"/>
            </a:endParaRPr>
          </a:p>
          <a:p>
            <a:pPr marL="927100" marR="5888355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statement  </a:t>
            </a:r>
            <a:r>
              <a:rPr sz="2000" dirty="0">
                <a:latin typeface="Calibri"/>
                <a:cs typeface="Calibri"/>
              </a:rPr>
              <a:t>[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ts]</a:t>
            </a:r>
            <a:endParaRPr sz="2000">
              <a:latin typeface="Calibri"/>
              <a:cs typeface="Calibri"/>
            </a:endParaRPr>
          </a:p>
          <a:p>
            <a:pPr marL="12700" marR="7534909">
              <a:lnSpc>
                <a:spcPts val="2880"/>
              </a:lnSpc>
              <a:spcBef>
                <a:spcPts val="65"/>
              </a:spcBef>
            </a:pP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e.g.  </a:t>
            </a:r>
            <a:r>
              <a:rPr sz="2400" dirty="0">
                <a:latin typeface="Calibri"/>
                <a:cs typeface="Calibri"/>
              </a:rPr>
              <a:t>x =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572" y="4703826"/>
            <a:ext cx="175831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marR="5080" indent="-20447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while (x </a:t>
            </a:r>
            <a:r>
              <a:rPr sz="2400" spc="-5" dirty="0">
                <a:latin typeface="Calibri"/>
                <a:cs typeface="Calibri"/>
              </a:rPr>
              <a:t>&lt;=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4):  </a:t>
            </a:r>
            <a:r>
              <a:rPr sz="2400" spc="-5" dirty="0">
                <a:latin typeface="Calibri"/>
                <a:cs typeface="Calibri"/>
              </a:rPr>
              <a:t>print(x)</a:t>
            </a:r>
            <a:endParaRPr sz="2400">
              <a:latin typeface="Calibri"/>
              <a:cs typeface="Calibri"/>
            </a:endParaRPr>
          </a:p>
          <a:p>
            <a:pPr marL="21653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x = x +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852" y="2759962"/>
            <a:ext cx="8380730" cy="4097020"/>
            <a:chOff x="339852" y="2759962"/>
            <a:chExt cx="8380730" cy="4097020"/>
          </a:xfrm>
        </p:grpSpPr>
        <p:sp>
          <p:nvSpPr>
            <p:cNvPr id="6" name="object 6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79948" y="2759962"/>
              <a:ext cx="2855976" cy="4003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5019" y="2955036"/>
              <a:ext cx="2267712" cy="34152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46247" y="4619244"/>
              <a:ext cx="486156" cy="17480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72918" y="4664201"/>
              <a:ext cx="360045" cy="1603375"/>
            </a:xfrm>
            <a:custGeom>
              <a:avLst/>
              <a:gdLst/>
              <a:ahLst/>
              <a:cxnLst/>
              <a:rect l="l" t="t" r="r" b="b"/>
              <a:pathLst>
                <a:path w="360044" h="1603375">
                  <a:moveTo>
                    <a:pt x="0" y="0"/>
                  </a:moveTo>
                  <a:lnTo>
                    <a:pt x="69996" y="2361"/>
                  </a:lnTo>
                  <a:lnTo>
                    <a:pt x="127158" y="8794"/>
                  </a:lnTo>
                  <a:lnTo>
                    <a:pt x="165699" y="18323"/>
                  </a:lnTo>
                  <a:lnTo>
                    <a:pt x="179831" y="29972"/>
                  </a:lnTo>
                  <a:lnTo>
                    <a:pt x="179831" y="771652"/>
                  </a:lnTo>
                  <a:lnTo>
                    <a:pt x="193964" y="783300"/>
                  </a:lnTo>
                  <a:lnTo>
                    <a:pt x="232505" y="792829"/>
                  </a:lnTo>
                  <a:lnTo>
                    <a:pt x="289667" y="799262"/>
                  </a:lnTo>
                  <a:lnTo>
                    <a:pt x="359663" y="801624"/>
                  </a:lnTo>
                  <a:lnTo>
                    <a:pt x="289667" y="803985"/>
                  </a:lnTo>
                  <a:lnTo>
                    <a:pt x="232505" y="810418"/>
                  </a:lnTo>
                  <a:lnTo>
                    <a:pt x="193964" y="819947"/>
                  </a:lnTo>
                  <a:lnTo>
                    <a:pt x="179831" y="831596"/>
                  </a:lnTo>
                  <a:lnTo>
                    <a:pt x="179831" y="1573276"/>
                  </a:lnTo>
                  <a:lnTo>
                    <a:pt x="165699" y="1584940"/>
                  </a:lnTo>
                  <a:lnTo>
                    <a:pt x="127158" y="1594467"/>
                  </a:lnTo>
                  <a:lnTo>
                    <a:pt x="69996" y="1600891"/>
                  </a:lnTo>
                  <a:lnTo>
                    <a:pt x="0" y="1603248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76600" y="5426964"/>
              <a:ext cx="774065" cy="76200"/>
            </a:xfrm>
            <a:custGeom>
              <a:avLst/>
              <a:gdLst/>
              <a:ahLst/>
              <a:cxnLst/>
              <a:rect l="l" t="t" r="r" b="b"/>
              <a:pathLst>
                <a:path w="774064" h="76200">
                  <a:moveTo>
                    <a:pt x="697864" y="0"/>
                  </a:moveTo>
                  <a:lnTo>
                    <a:pt x="697864" y="76200"/>
                  </a:lnTo>
                  <a:lnTo>
                    <a:pt x="761364" y="44450"/>
                  </a:lnTo>
                  <a:lnTo>
                    <a:pt x="710564" y="44450"/>
                  </a:lnTo>
                  <a:lnTo>
                    <a:pt x="710564" y="31750"/>
                  </a:lnTo>
                  <a:lnTo>
                    <a:pt x="761364" y="31750"/>
                  </a:lnTo>
                  <a:lnTo>
                    <a:pt x="697864" y="0"/>
                  </a:lnTo>
                  <a:close/>
                </a:path>
                <a:path w="774064" h="76200">
                  <a:moveTo>
                    <a:pt x="69786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97864" y="44450"/>
                  </a:lnTo>
                  <a:lnTo>
                    <a:pt x="697864" y="31750"/>
                  </a:lnTo>
                  <a:close/>
                </a:path>
                <a:path w="774064" h="76200">
                  <a:moveTo>
                    <a:pt x="761364" y="31750"/>
                  </a:moveTo>
                  <a:lnTo>
                    <a:pt x="710564" y="31750"/>
                  </a:lnTo>
                  <a:lnTo>
                    <a:pt x="710564" y="44450"/>
                  </a:lnTo>
                  <a:lnTo>
                    <a:pt x="761364" y="44450"/>
                  </a:lnTo>
                  <a:lnTo>
                    <a:pt x="774064" y="38100"/>
                  </a:lnTo>
                  <a:lnTo>
                    <a:pt x="761364" y="3175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29532" y="4807661"/>
            <a:ext cx="69024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1486" y="718565"/>
            <a:ext cx="5299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Iteration Statements</a:t>
            </a:r>
            <a:r>
              <a:rPr spc="-45" dirty="0"/>
              <a:t> </a:t>
            </a:r>
            <a:r>
              <a:rPr spc="-10" dirty="0"/>
              <a:t>(Loops)</a:t>
            </a:r>
          </a:p>
        </p:txBody>
      </p:sp>
      <p:sp>
        <p:nvSpPr>
          <p:cNvPr id="3" name="object 3"/>
          <p:cNvSpPr/>
          <p:nvPr/>
        </p:nvSpPr>
        <p:spPr>
          <a:xfrm>
            <a:off x="514350" y="1433322"/>
            <a:ext cx="8032115" cy="46990"/>
          </a:xfrm>
          <a:custGeom>
            <a:avLst/>
            <a:gdLst/>
            <a:ahLst/>
            <a:cxnLst/>
            <a:rect l="l" t="t" r="r" b="b"/>
            <a:pathLst>
              <a:path w="8032115" h="46990">
                <a:moveTo>
                  <a:pt x="0" y="0"/>
                </a:moveTo>
                <a:lnTo>
                  <a:pt x="8031733" y="46481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59763" y="1744979"/>
            <a:ext cx="3302635" cy="680085"/>
            <a:chOff x="1159763" y="1744979"/>
            <a:chExt cx="3302635" cy="680085"/>
          </a:xfrm>
        </p:grpSpPr>
        <p:sp>
          <p:nvSpPr>
            <p:cNvPr id="5" name="object 5"/>
            <p:cNvSpPr/>
            <p:nvPr/>
          </p:nvSpPr>
          <p:spPr>
            <a:xfrm>
              <a:off x="1159763" y="1744979"/>
              <a:ext cx="1252727" cy="6797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2643" y="2165603"/>
              <a:ext cx="2936748" cy="624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7108" y="1744979"/>
              <a:ext cx="2455164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3468" y="1446098"/>
            <a:ext cx="7266940" cy="5090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While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Loop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 continue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ts val="283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C1EEFF"/>
                </a:solidFill>
                <a:uFill>
                  <a:solidFill>
                    <a:srgbClr val="C1EEFF"/>
                  </a:solidFill>
                </a:uFill>
                <a:latin typeface="Arial"/>
                <a:cs typeface="Arial"/>
              </a:rPr>
              <a:t>While Loop </a:t>
            </a:r>
            <a:r>
              <a:rPr sz="2400" u="heavy" dirty="0">
                <a:solidFill>
                  <a:srgbClr val="C1EEFF"/>
                </a:solidFill>
                <a:uFill>
                  <a:solidFill>
                    <a:srgbClr val="C1EEFF"/>
                  </a:solidFill>
                </a:uFill>
                <a:latin typeface="Arial"/>
                <a:cs typeface="Arial"/>
              </a:rPr>
              <a:t>With</a:t>
            </a:r>
            <a:r>
              <a:rPr sz="2400" u="heavy" spc="25" dirty="0">
                <a:solidFill>
                  <a:srgbClr val="C1EEFF"/>
                </a:solidFill>
                <a:uFill>
                  <a:solidFill>
                    <a:srgbClr val="C1EEF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C1EEFF"/>
                </a:solidFill>
                <a:uFill>
                  <a:solidFill>
                    <a:srgbClr val="C1EEFF"/>
                  </a:solidFill>
                </a:uFill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30"/>
              </a:lnSpc>
            </a:pPr>
            <a:r>
              <a:rPr sz="2400" spc="5" dirty="0">
                <a:latin typeface="Calibri"/>
                <a:cs typeface="Calibri"/>
              </a:rPr>
              <a:t>e.g.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x 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while (x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3):</a:t>
            </a:r>
            <a:endParaRPr sz="2000">
              <a:latin typeface="Calibri"/>
              <a:cs typeface="Calibri"/>
            </a:endParaRPr>
          </a:p>
          <a:p>
            <a:pPr marL="182880" marR="307530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print('inside while </a:t>
            </a:r>
            <a:r>
              <a:rPr sz="2000" dirty="0">
                <a:latin typeface="Calibri"/>
                <a:cs typeface="Calibri"/>
              </a:rPr>
              <a:t>loop </a:t>
            </a:r>
            <a:r>
              <a:rPr sz="2000" spc="-5" dirty="0">
                <a:latin typeface="Calibri"/>
                <a:cs typeface="Calibri"/>
              </a:rPr>
              <a:t>value of </a:t>
            </a:r>
            <a:r>
              <a:rPr sz="2000" dirty="0">
                <a:latin typeface="Calibri"/>
                <a:cs typeface="Calibri"/>
              </a:rPr>
              <a:t>x is ',x)  x = x +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else:</a:t>
            </a:r>
            <a:endParaRPr sz="20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print('inside else value of </a:t>
            </a:r>
            <a:r>
              <a:rPr sz="2000" dirty="0">
                <a:latin typeface="Calibri"/>
                <a:cs typeface="Calibri"/>
              </a:rPr>
              <a:t>x is ',</a:t>
            </a:r>
            <a:r>
              <a:rPr sz="2000" spc="5" dirty="0">
                <a:latin typeface="Calibri"/>
                <a:cs typeface="Calibri"/>
              </a:rPr>
              <a:t> x)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Output</a:t>
            </a:r>
            <a:endParaRPr sz="2000">
              <a:latin typeface="Calibri"/>
              <a:cs typeface="Calibri"/>
            </a:endParaRPr>
          </a:p>
          <a:p>
            <a:pPr marL="12700" marR="4056379" algn="just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inside while </a:t>
            </a:r>
            <a:r>
              <a:rPr sz="2000" dirty="0">
                <a:latin typeface="Calibri"/>
                <a:cs typeface="Calibri"/>
              </a:rPr>
              <a:t>loop </a:t>
            </a:r>
            <a:r>
              <a:rPr sz="2000" spc="-5" dirty="0">
                <a:latin typeface="Calibri"/>
                <a:cs typeface="Calibri"/>
              </a:rPr>
              <a:t>value of </a:t>
            </a:r>
            <a:r>
              <a:rPr sz="2000" dirty="0">
                <a:latin typeface="Calibri"/>
                <a:cs typeface="Calibri"/>
              </a:rPr>
              <a:t>x is 1  </a:t>
            </a:r>
            <a:r>
              <a:rPr sz="2000" spc="-5" dirty="0">
                <a:latin typeface="Calibri"/>
                <a:cs typeface="Calibri"/>
              </a:rPr>
              <a:t>inside while </a:t>
            </a:r>
            <a:r>
              <a:rPr sz="2000" dirty="0">
                <a:latin typeface="Calibri"/>
                <a:cs typeface="Calibri"/>
              </a:rPr>
              <a:t>loop </a:t>
            </a:r>
            <a:r>
              <a:rPr sz="2000" spc="-5" dirty="0">
                <a:latin typeface="Calibri"/>
                <a:cs typeface="Calibri"/>
              </a:rPr>
              <a:t>value of </a:t>
            </a:r>
            <a:r>
              <a:rPr sz="2000" dirty="0">
                <a:latin typeface="Calibri"/>
                <a:cs typeface="Calibri"/>
              </a:rPr>
              <a:t>x is 2  inside </a:t>
            </a:r>
            <a:r>
              <a:rPr sz="2000" spc="-5" dirty="0">
                <a:latin typeface="Calibri"/>
                <a:cs typeface="Calibri"/>
              </a:rPr>
              <a:t>else </a:t>
            </a:r>
            <a:r>
              <a:rPr sz="2000" spc="-10" dirty="0">
                <a:latin typeface="Calibri"/>
                <a:cs typeface="Calibri"/>
              </a:rPr>
              <a:t>value </a:t>
            </a:r>
            <a:r>
              <a:rPr sz="2000" dirty="0">
                <a:latin typeface="Calibri"/>
                <a:cs typeface="Calibri"/>
              </a:rPr>
              <a:t>of x 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*Write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program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 python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find out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factorial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given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10" name="object 10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545" y="648665"/>
            <a:ext cx="5299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Iteration Statements</a:t>
            </a:r>
            <a:r>
              <a:rPr spc="-50" dirty="0"/>
              <a:t> </a:t>
            </a:r>
            <a:r>
              <a:rPr spc="-10" dirty="0"/>
              <a:t>(Loops)</a:t>
            </a:r>
          </a:p>
        </p:txBody>
      </p:sp>
      <p:sp>
        <p:nvSpPr>
          <p:cNvPr id="3" name="object 3"/>
          <p:cNvSpPr/>
          <p:nvPr/>
        </p:nvSpPr>
        <p:spPr>
          <a:xfrm>
            <a:off x="678941" y="1291589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0831" y="1571244"/>
            <a:ext cx="7678420" cy="4893945"/>
          </a:xfrm>
          <a:custGeom>
            <a:avLst/>
            <a:gdLst/>
            <a:ahLst/>
            <a:cxnLst/>
            <a:rect l="l" t="t" r="r" b="b"/>
            <a:pathLst>
              <a:path w="7678420" h="4893945">
                <a:moveTo>
                  <a:pt x="0" y="4893564"/>
                </a:moveTo>
                <a:lnTo>
                  <a:pt x="7677911" y="4893564"/>
                </a:lnTo>
                <a:lnTo>
                  <a:pt x="7677911" y="0"/>
                </a:lnTo>
                <a:lnTo>
                  <a:pt x="0" y="0"/>
                </a:lnTo>
                <a:lnTo>
                  <a:pt x="0" y="4893564"/>
                </a:lnTo>
                <a:close/>
              </a:path>
            </a:pathLst>
          </a:custGeom>
          <a:ln w="9144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9572" y="1583893"/>
            <a:ext cx="328739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While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Loop</a:t>
            </a:r>
            <a:r>
              <a:rPr sz="2400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continue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ts val="2870"/>
              </a:lnSpc>
              <a:spcBef>
                <a:spcPts val="25"/>
              </a:spcBef>
            </a:pPr>
            <a:r>
              <a:rPr sz="2400" spc="-10" dirty="0">
                <a:solidFill>
                  <a:srgbClr val="C1EEFF"/>
                </a:solidFill>
                <a:latin typeface="Calibri"/>
                <a:cs typeface="Calibri"/>
              </a:rPr>
              <a:t>Infinite </a:t>
            </a:r>
            <a:r>
              <a:rPr sz="2400" dirty="0">
                <a:solidFill>
                  <a:srgbClr val="C1EEFF"/>
                </a:solidFill>
                <a:latin typeface="Calibri"/>
                <a:cs typeface="Calibri"/>
              </a:rPr>
              <a:t>While</a:t>
            </a:r>
            <a:r>
              <a:rPr sz="2400" spc="-60" dirty="0">
                <a:solidFill>
                  <a:srgbClr val="C1EE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1EEFF"/>
                </a:solidFill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 marL="12700" marR="2691130">
              <a:lnSpc>
                <a:spcPts val="2880"/>
              </a:lnSpc>
              <a:spcBef>
                <a:spcPts val="85"/>
              </a:spcBef>
            </a:pPr>
            <a:r>
              <a:rPr sz="2400" spc="5" dirty="0">
                <a:latin typeface="Calibri"/>
                <a:cs typeface="Calibri"/>
              </a:rPr>
              <a:t>e.g.  </a:t>
            </a:r>
            <a:r>
              <a:rPr sz="2400" dirty="0">
                <a:latin typeface="Calibri"/>
                <a:cs typeface="Calibri"/>
              </a:rPr>
              <a:t>x =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85"/>
              </a:lnSpc>
            </a:pP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5" dirty="0">
                <a:latin typeface="Calibri"/>
                <a:cs typeface="Calibri"/>
              </a:rPr>
              <a:t>(x ==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5):</a:t>
            </a:r>
            <a:endParaRPr sz="2400">
              <a:latin typeface="Calibri"/>
              <a:cs typeface="Calibri"/>
            </a:endParaRPr>
          </a:p>
          <a:p>
            <a:pPr marL="21653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print(‘inside</a:t>
            </a:r>
            <a:r>
              <a:rPr sz="2400" spc="-5" dirty="0">
                <a:latin typeface="Calibri"/>
                <a:cs typeface="Calibri"/>
              </a:rPr>
              <a:t> loop')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1907539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Output  Inside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  Inside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7" name="object 7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326" y="122682"/>
            <a:ext cx="5299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Iteration Statements</a:t>
            </a:r>
            <a:r>
              <a:rPr spc="-45" dirty="0"/>
              <a:t> </a:t>
            </a:r>
            <a:r>
              <a:rPr spc="-10" dirty="0"/>
              <a:t>(Loops)</a:t>
            </a:r>
          </a:p>
        </p:txBody>
      </p:sp>
      <p:sp>
        <p:nvSpPr>
          <p:cNvPr id="3" name="object 3"/>
          <p:cNvSpPr/>
          <p:nvPr/>
        </p:nvSpPr>
        <p:spPr>
          <a:xfrm>
            <a:off x="561594" y="1443989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1395" y="1524000"/>
            <a:ext cx="7679690" cy="5017135"/>
          </a:xfrm>
          <a:custGeom>
            <a:avLst/>
            <a:gdLst/>
            <a:ahLst/>
            <a:cxnLst/>
            <a:rect l="l" t="t" r="r" b="b"/>
            <a:pathLst>
              <a:path w="7679690" h="5017134">
                <a:moveTo>
                  <a:pt x="0" y="5017008"/>
                </a:moveTo>
                <a:lnTo>
                  <a:pt x="7679435" y="5017008"/>
                </a:lnTo>
                <a:lnTo>
                  <a:pt x="7679435" y="0"/>
                </a:lnTo>
                <a:lnTo>
                  <a:pt x="0" y="0"/>
                </a:lnTo>
                <a:lnTo>
                  <a:pt x="0" y="5017008"/>
                </a:lnTo>
                <a:close/>
              </a:path>
            </a:pathLst>
          </a:custGeom>
          <a:ln w="9144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0745" y="1530807"/>
            <a:ext cx="7472045" cy="4912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C000"/>
                </a:solidFill>
                <a:latin typeface="Calibri"/>
                <a:cs typeface="Calibri"/>
              </a:rPr>
              <a:t>2. </a:t>
            </a:r>
            <a:r>
              <a:rPr sz="3200" spc="-20" dirty="0">
                <a:solidFill>
                  <a:srgbClr val="FFC000"/>
                </a:solidFill>
                <a:latin typeface="Calibri"/>
                <a:cs typeface="Calibri"/>
              </a:rPr>
              <a:t>For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 Loop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It is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used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iterate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over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items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any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sequence, such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as a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list 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or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string.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val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sequence: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statements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e.g.</a:t>
            </a:r>
            <a:endParaRPr sz="2400">
              <a:latin typeface="Calibri"/>
              <a:cs typeface="Calibri"/>
            </a:endParaRPr>
          </a:p>
          <a:p>
            <a:pPr marL="216535" marR="5242560" indent="-20447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i in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range(3,5):  </a:t>
            </a:r>
            <a:r>
              <a:rPr sz="2400" spc="-5" dirty="0">
                <a:latin typeface="Calibri"/>
                <a:cs typeface="Calibri"/>
              </a:rPr>
              <a:t>print(i)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65652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Output  </a:t>
            </a: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7" name="object 7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337" y="993775"/>
            <a:ext cx="7599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1400" algn="l"/>
              </a:tabLst>
            </a:pPr>
            <a:r>
              <a:rPr u="heavy" dirty="0">
                <a:uFill>
                  <a:solidFill>
                    <a:srgbClr val="000000"/>
                  </a:solidFill>
                </a:uFill>
              </a:rPr>
              <a:t> 	</a:t>
            </a:r>
            <a:r>
              <a:rPr u="heavy" spc="-20" dirty="0">
                <a:uFill>
                  <a:solidFill>
                    <a:srgbClr val="000000"/>
                  </a:solidFill>
                </a:uFill>
              </a:rPr>
              <a:t>Iteration Statements</a:t>
            </a:r>
            <a:r>
              <a:rPr u="heavy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(Loops)</a:t>
            </a:r>
          </a:p>
        </p:txBody>
      </p:sp>
      <p:sp>
        <p:nvSpPr>
          <p:cNvPr id="3" name="object 3"/>
          <p:cNvSpPr/>
          <p:nvPr/>
        </p:nvSpPr>
        <p:spPr>
          <a:xfrm>
            <a:off x="565404" y="1708404"/>
            <a:ext cx="7679690" cy="4770120"/>
          </a:xfrm>
          <a:custGeom>
            <a:avLst/>
            <a:gdLst/>
            <a:ahLst/>
            <a:cxnLst/>
            <a:rect l="l" t="t" r="r" b="b"/>
            <a:pathLst>
              <a:path w="7679690" h="4770120">
                <a:moveTo>
                  <a:pt x="0" y="4770120"/>
                </a:moveTo>
                <a:lnTo>
                  <a:pt x="7679435" y="4770120"/>
                </a:lnTo>
                <a:lnTo>
                  <a:pt x="7679435" y="0"/>
                </a:lnTo>
                <a:lnTo>
                  <a:pt x="0" y="0"/>
                </a:lnTo>
                <a:lnTo>
                  <a:pt x="0" y="4770120"/>
                </a:lnTo>
                <a:close/>
              </a:path>
            </a:pathLst>
          </a:custGeom>
          <a:ln w="9143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753" y="1715211"/>
            <a:ext cx="7504430" cy="4364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C000"/>
                </a:solidFill>
                <a:latin typeface="Calibri"/>
                <a:cs typeface="Calibri"/>
              </a:rPr>
              <a:t>2. </a:t>
            </a:r>
            <a:r>
              <a:rPr sz="3200" spc="-20" dirty="0">
                <a:solidFill>
                  <a:srgbClr val="FFC000"/>
                </a:solidFill>
                <a:latin typeface="Calibri"/>
                <a:cs typeface="Calibri"/>
              </a:rPr>
              <a:t>For 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Loop</a:t>
            </a:r>
            <a:r>
              <a:rPr sz="32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C000"/>
                </a:solidFill>
                <a:latin typeface="Calibri"/>
                <a:cs typeface="Calibri"/>
              </a:rPr>
              <a:t>continue</a:t>
            </a:r>
            <a:endParaRPr sz="3200">
              <a:latin typeface="Calibri"/>
              <a:cs typeface="Calibri"/>
            </a:endParaRPr>
          </a:p>
          <a:p>
            <a:pPr marL="12700" marR="4279900" indent="914400">
              <a:lnSpc>
                <a:spcPct val="100000"/>
              </a:lnSpc>
              <a:spcBef>
                <a:spcPts val="45"/>
              </a:spcBef>
            </a:pP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Example</a:t>
            </a:r>
            <a:r>
              <a:rPr sz="2400" spc="-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programs 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i 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range(5,3,-1):</a:t>
            </a:r>
            <a:endParaRPr sz="2400">
              <a:latin typeface="Calibri"/>
              <a:cs typeface="Calibri"/>
            </a:endParaRPr>
          </a:p>
          <a:p>
            <a:pPr marL="21653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print(i)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 marR="659701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Output  </a:t>
            </a:r>
            <a:r>
              <a:rPr sz="2400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range()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Function</a:t>
            </a:r>
            <a:r>
              <a:rPr sz="2400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spc="-10" dirty="0">
                <a:latin typeface="Calibri"/>
                <a:cs typeface="Calibri"/>
              </a:rPr>
              <a:t>start: </a:t>
            </a:r>
            <a:r>
              <a:rPr sz="2000" spc="-5" dirty="0">
                <a:latin typeface="Calibri"/>
                <a:cs typeface="Calibri"/>
              </a:rPr>
              <a:t>Starting number 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sequence.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stop: Generate </a:t>
            </a:r>
            <a:r>
              <a:rPr sz="2000" spc="-5" dirty="0">
                <a:latin typeface="Calibri"/>
                <a:cs typeface="Calibri"/>
              </a:rPr>
              <a:t>numbers up </a:t>
            </a:r>
            <a:r>
              <a:rPr sz="2000" spc="-25" dirty="0">
                <a:latin typeface="Calibri"/>
                <a:cs typeface="Calibri"/>
              </a:rPr>
              <a:t>to, </a:t>
            </a:r>
            <a:r>
              <a:rPr sz="2000" dirty="0">
                <a:latin typeface="Calibri"/>
                <a:cs typeface="Calibri"/>
              </a:rPr>
              <a:t>but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dirty="0">
                <a:latin typeface="Calibri"/>
                <a:cs typeface="Calibri"/>
              </a:rPr>
              <a:t>including this </a:t>
            </a:r>
            <a:r>
              <a:rPr sz="2000" spc="-30" dirty="0">
                <a:latin typeface="Calibri"/>
                <a:cs typeface="Calibri"/>
              </a:rPr>
              <a:t>number.  </a:t>
            </a:r>
            <a:r>
              <a:rPr sz="2000" spc="-5" dirty="0">
                <a:latin typeface="Calibri"/>
                <a:cs typeface="Calibri"/>
              </a:rPr>
              <a:t>step(Optional): Determines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increment between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5" dirty="0">
                <a:latin typeface="Calibri"/>
                <a:cs typeface="Calibri"/>
              </a:rPr>
              <a:t>numbers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6" name="object 6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4753" y="6117132"/>
            <a:ext cx="10788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5" dirty="0">
                <a:latin typeface="Calibri"/>
                <a:cs typeface="Calibri"/>
              </a:rPr>
              <a:t>sequence.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6054" y="792226"/>
            <a:ext cx="5299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Iteration Statements</a:t>
            </a:r>
            <a:r>
              <a:rPr spc="-40" dirty="0"/>
              <a:t> </a:t>
            </a:r>
            <a:r>
              <a:rPr spc="-10" dirty="0"/>
              <a:t>(Loops)</a:t>
            </a:r>
          </a:p>
        </p:txBody>
      </p:sp>
      <p:sp>
        <p:nvSpPr>
          <p:cNvPr id="3" name="object 3"/>
          <p:cNvSpPr/>
          <p:nvPr/>
        </p:nvSpPr>
        <p:spPr>
          <a:xfrm>
            <a:off x="672845" y="1434846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9852" y="1591055"/>
            <a:ext cx="8380730" cy="5271770"/>
            <a:chOff x="339852" y="1591055"/>
            <a:chExt cx="8380730" cy="5271770"/>
          </a:xfrm>
        </p:grpSpPr>
        <p:sp>
          <p:nvSpPr>
            <p:cNvPr id="5" name="object 5"/>
            <p:cNvSpPr/>
            <p:nvPr/>
          </p:nvSpPr>
          <p:spPr>
            <a:xfrm>
              <a:off x="553211" y="1595627"/>
              <a:ext cx="7679690" cy="5262880"/>
            </a:xfrm>
            <a:custGeom>
              <a:avLst/>
              <a:gdLst/>
              <a:ahLst/>
              <a:cxnLst/>
              <a:rect l="l" t="t" r="r" b="b"/>
              <a:pathLst>
                <a:path w="7679690" h="5262880">
                  <a:moveTo>
                    <a:pt x="7679436" y="5262369"/>
                  </a:moveTo>
                  <a:lnTo>
                    <a:pt x="7679436" y="0"/>
                  </a:lnTo>
                  <a:lnTo>
                    <a:pt x="0" y="0"/>
                  </a:lnTo>
                  <a:lnTo>
                    <a:pt x="0" y="5262369"/>
                  </a:lnTo>
                </a:path>
              </a:pathLst>
            </a:custGeom>
            <a:ln w="9144">
              <a:solidFill>
                <a:srgbClr val="33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" y="6417564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424" y="6417564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4766" y="1602181"/>
            <a:ext cx="5281930" cy="5203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C000"/>
                </a:solidFill>
                <a:latin typeface="Calibri"/>
                <a:cs typeface="Calibri"/>
              </a:rPr>
              <a:t>2. </a:t>
            </a:r>
            <a:r>
              <a:rPr sz="3200" spc="-20" dirty="0">
                <a:solidFill>
                  <a:srgbClr val="FFC000"/>
                </a:solidFill>
                <a:latin typeface="Calibri"/>
                <a:cs typeface="Calibri"/>
              </a:rPr>
              <a:t>For 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Loop</a:t>
            </a:r>
            <a:r>
              <a:rPr sz="3200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C000"/>
                </a:solidFill>
                <a:latin typeface="Calibri"/>
                <a:cs typeface="Calibri"/>
              </a:rPr>
              <a:t>continue</a:t>
            </a:r>
            <a:endParaRPr sz="3200">
              <a:latin typeface="Calibri"/>
              <a:cs typeface="Calibri"/>
            </a:endParaRPr>
          </a:p>
          <a:p>
            <a:pPr marL="964565">
              <a:lnSpc>
                <a:spcPts val="2830"/>
              </a:lnSpc>
              <a:spcBef>
                <a:spcPts val="140"/>
              </a:spcBef>
            </a:pP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Loop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With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 Else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ts val="2830"/>
              </a:lnSpc>
            </a:pPr>
            <a:r>
              <a:rPr sz="2400" spc="5" dirty="0">
                <a:latin typeface="Calibri"/>
                <a:cs typeface="Calibri"/>
              </a:rPr>
              <a:t>e.g.</a:t>
            </a:r>
            <a:endParaRPr sz="2400">
              <a:latin typeface="Calibri"/>
              <a:cs typeface="Calibri"/>
            </a:endParaRPr>
          </a:p>
          <a:p>
            <a:pPr marL="323215" marR="2944495" indent="-27305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i in </a:t>
            </a:r>
            <a:r>
              <a:rPr sz="2400" spc="-10" dirty="0">
                <a:latin typeface="Calibri"/>
                <a:cs typeface="Calibri"/>
              </a:rPr>
              <a:t>range(1,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4):  </a:t>
            </a:r>
            <a:r>
              <a:rPr sz="2400" spc="-5" dirty="0">
                <a:latin typeface="Calibri"/>
                <a:cs typeface="Calibri"/>
              </a:rPr>
              <a:t>print(i)</a:t>
            </a:r>
            <a:endParaRPr sz="2400">
              <a:latin typeface="Calibri"/>
              <a:cs typeface="Calibri"/>
            </a:endParaRPr>
          </a:p>
          <a:p>
            <a:pPr marL="323215" marR="204470" indent="-273050">
              <a:lnSpc>
                <a:spcPct val="100000"/>
              </a:lnSpc>
              <a:spcBef>
                <a:spcPts val="5"/>
              </a:spcBef>
              <a:tabLst>
                <a:tab pos="762635" algn="l"/>
              </a:tabLst>
            </a:pPr>
            <a:r>
              <a:rPr sz="2400" dirty="0">
                <a:latin typeface="Calibri"/>
                <a:cs typeface="Calibri"/>
              </a:rPr>
              <a:t>else:	# </a:t>
            </a:r>
            <a:r>
              <a:rPr sz="2400" spc="-15" dirty="0">
                <a:latin typeface="Calibri"/>
                <a:cs typeface="Calibri"/>
              </a:rPr>
              <a:t>Executed </a:t>
            </a:r>
            <a:r>
              <a:rPr sz="2400" spc="-5" dirty="0">
                <a:latin typeface="Calibri"/>
                <a:cs typeface="Calibri"/>
              </a:rPr>
              <a:t>because no </a:t>
            </a:r>
            <a:r>
              <a:rPr sz="2400" spc="-10" dirty="0">
                <a:latin typeface="Calibri"/>
                <a:cs typeface="Calibri"/>
              </a:rPr>
              <a:t>break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5" dirty="0">
                <a:latin typeface="Calibri"/>
                <a:cs typeface="Calibri"/>
              </a:rPr>
              <a:t>for  </a:t>
            </a:r>
            <a:r>
              <a:rPr sz="2400" spc="-5" dirty="0">
                <a:latin typeface="Calibri"/>
                <a:cs typeface="Calibri"/>
              </a:rPr>
              <a:t>print("No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Break")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ts val="2600"/>
              </a:lnSpc>
            </a:pP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ts val="2600"/>
              </a:lnSpc>
              <a:tabLst>
                <a:tab pos="1310005" algn="l"/>
              </a:tabLst>
            </a:pPr>
            <a:r>
              <a:rPr sz="3600" baseline="-12731" dirty="0">
                <a:latin typeface="Calibri"/>
                <a:cs typeface="Calibri"/>
              </a:rPr>
              <a:t>No</a:t>
            </a:r>
            <a:r>
              <a:rPr sz="3600" spc="-7" baseline="-12731" dirty="0">
                <a:latin typeface="Calibri"/>
                <a:cs typeface="Calibri"/>
              </a:rPr>
              <a:t> </a:t>
            </a:r>
            <a:r>
              <a:rPr sz="3600" spc="-15" baseline="-12731" dirty="0">
                <a:latin typeface="Calibri"/>
                <a:cs typeface="Calibri"/>
              </a:rPr>
              <a:t>Break	</a:t>
            </a:r>
            <a:r>
              <a:rPr sz="1800" spc="-5" dirty="0">
                <a:latin typeface="Calibri"/>
                <a:cs typeface="Calibri"/>
              </a:rPr>
              <a:t>Visit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python.mykvs.in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regular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updates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0929" y="729488"/>
            <a:ext cx="5299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Iteration Statements</a:t>
            </a:r>
            <a:r>
              <a:rPr spc="-40" dirty="0"/>
              <a:t> </a:t>
            </a:r>
            <a:r>
              <a:rPr spc="-10" dirty="0"/>
              <a:t>(Loops)</a:t>
            </a:r>
          </a:p>
        </p:txBody>
      </p:sp>
      <p:sp>
        <p:nvSpPr>
          <p:cNvPr id="3" name="object 3"/>
          <p:cNvSpPr/>
          <p:nvPr/>
        </p:nvSpPr>
        <p:spPr>
          <a:xfrm>
            <a:off x="678941" y="1443989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0831" y="1524000"/>
            <a:ext cx="7678420" cy="4893945"/>
          </a:xfrm>
          <a:custGeom>
            <a:avLst/>
            <a:gdLst/>
            <a:ahLst/>
            <a:cxnLst/>
            <a:rect l="l" t="t" r="r" b="b"/>
            <a:pathLst>
              <a:path w="7678420" h="4893945">
                <a:moveTo>
                  <a:pt x="0" y="4893564"/>
                </a:moveTo>
                <a:lnTo>
                  <a:pt x="7677911" y="4893564"/>
                </a:lnTo>
                <a:lnTo>
                  <a:pt x="7677911" y="0"/>
                </a:lnTo>
                <a:lnTo>
                  <a:pt x="0" y="0"/>
                </a:lnTo>
                <a:lnTo>
                  <a:pt x="0" y="4893564"/>
                </a:lnTo>
                <a:close/>
              </a:path>
            </a:pathLst>
          </a:custGeom>
          <a:ln w="9144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9572" y="1537208"/>
            <a:ext cx="310515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2. 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Loop</a:t>
            </a:r>
            <a:r>
              <a:rPr sz="2400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continue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ts val="2870"/>
              </a:lnSpc>
              <a:spcBef>
                <a:spcPts val="25"/>
              </a:spcBef>
            </a:pP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Nested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24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5" dirty="0">
                <a:latin typeface="Calibri"/>
                <a:cs typeface="Calibri"/>
              </a:rPr>
              <a:t>e.g.</a:t>
            </a:r>
            <a:endParaRPr sz="2400">
              <a:latin typeface="Calibri"/>
              <a:cs typeface="Calibri"/>
            </a:endParaRPr>
          </a:p>
          <a:p>
            <a:pPr marL="216535" marR="512445" indent="-20447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i in </a:t>
            </a:r>
            <a:r>
              <a:rPr sz="2400" spc="-10" dirty="0">
                <a:latin typeface="Calibri"/>
                <a:cs typeface="Calibri"/>
              </a:rPr>
              <a:t>range(1,3): 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j 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range(1,11):</a:t>
            </a:r>
            <a:endParaRPr sz="24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k=i*j</a:t>
            </a:r>
            <a:endParaRPr sz="2400">
              <a:latin typeface="Calibri"/>
              <a:cs typeface="Calibri"/>
            </a:endParaRPr>
          </a:p>
          <a:p>
            <a:pPr marL="216535" marR="716915" indent="20574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print </a:t>
            </a:r>
            <a:r>
              <a:rPr sz="2400" spc="-5" dirty="0">
                <a:latin typeface="Calibri"/>
                <a:cs typeface="Calibri"/>
              </a:rPr>
              <a:t>(k, </a:t>
            </a:r>
            <a:r>
              <a:rPr sz="2400" dirty="0">
                <a:latin typeface="Calibri"/>
                <a:cs typeface="Calibri"/>
              </a:rPr>
              <a:t>end='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')  </a:t>
            </a:r>
            <a:r>
              <a:rPr sz="2400" spc="-10" dirty="0">
                <a:latin typeface="Calibri"/>
                <a:cs typeface="Calibri"/>
              </a:rPr>
              <a:t>print()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1 2 3 4 5 6 7 8 9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2 4 6 8 10 </a:t>
            </a:r>
            <a:r>
              <a:rPr sz="2400" spc="-5" dirty="0">
                <a:latin typeface="Calibri"/>
                <a:cs typeface="Calibri"/>
              </a:rPr>
              <a:t>12 </a:t>
            </a:r>
            <a:r>
              <a:rPr sz="2400" dirty="0">
                <a:latin typeface="Calibri"/>
                <a:cs typeface="Calibri"/>
              </a:rPr>
              <a:t>14 </a:t>
            </a:r>
            <a:r>
              <a:rPr sz="2400" spc="-5" dirty="0">
                <a:latin typeface="Calibri"/>
                <a:cs typeface="Calibri"/>
              </a:rPr>
              <a:t>16 </a:t>
            </a:r>
            <a:r>
              <a:rPr sz="2400" dirty="0">
                <a:latin typeface="Calibri"/>
                <a:cs typeface="Calibri"/>
              </a:rPr>
              <a:t>18</a:t>
            </a:r>
            <a:r>
              <a:rPr sz="2400" spc="-1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7" name="object 7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6534" y="801446"/>
            <a:ext cx="5299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Iteration Statements</a:t>
            </a:r>
            <a:r>
              <a:rPr spc="-50" dirty="0"/>
              <a:t> </a:t>
            </a:r>
            <a:r>
              <a:rPr spc="-10" dirty="0"/>
              <a:t>(Loops)</a:t>
            </a:r>
          </a:p>
        </p:txBody>
      </p:sp>
      <p:sp>
        <p:nvSpPr>
          <p:cNvPr id="3" name="object 3"/>
          <p:cNvSpPr/>
          <p:nvPr/>
        </p:nvSpPr>
        <p:spPr>
          <a:xfrm>
            <a:off x="750569" y="15979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404" y="1901951"/>
            <a:ext cx="7679690" cy="4646930"/>
          </a:xfrm>
          <a:custGeom>
            <a:avLst/>
            <a:gdLst/>
            <a:ahLst/>
            <a:cxnLst/>
            <a:rect l="l" t="t" r="r" b="b"/>
            <a:pathLst>
              <a:path w="7679690" h="4646930">
                <a:moveTo>
                  <a:pt x="0" y="4646676"/>
                </a:moveTo>
                <a:lnTo>
                  <a:pt x="7679435" y="4646676"/>
                </a:lnTo>
                <a:lnTo>
                  <a:pt x="7679435" y="0"/>
                </a:lnTo>
                <a:lnTo>
                  <a:pt x="0" y="0"/>
                </a:lnTo>
                <a:lnTo>
                  <a:pt x="0" y="4646676"/>
                </a:lnTo>
                <a:close/>
              </a:path>
            </a:pathLst>
          </a:custGeom>
          <a:ln w="9144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753" y="1909699"/>
            <a:ext cx="7524115" cy="4177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415290" algn="l"/>
              </a:tabLst>
            </a:pPr>
            <a:r>
              <a:rPr sz="3200" dirty="0">
                <a:solidFill>
                  <a:srgbClr val="FFC000"/>
                </a:solidFill>
                <a:latin typeface="Calibri"/>
                <a:cs typeface="Calibri"/>
              </a:rPr>
              <a:t>Jump </a:t>
            </a:r>
            <a:r>
              <a:rPr sz="3200" spc="-15" dirty="0">
                <a:solidFill>
                  <a:srgbClr val="FFC000"/>
                </a:solidFill>
                <a:latin typeface="Calibri"/>
                <a:cs typeface="Calibri"/>
              </a:rPr>
              <a:t>Statements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C000"/>
              </a:buClr>
              <a:buFont typeface="Calibri"/>
              <a:buAutoNum type="arabicPeriod" startAt="3"/>
            </a:pPr>
            <a:endParaRPr sz="2350">
              <a:latin typeface="Calibri"/>
              <a:cs typeface="Calibri"/>
            </a:endParaRPr>
          </a:p>
          <a:p>
            <a:pPr marL="12700" marR="5080" indent="91440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Jump </a:t>
            </a:r>
            <a:r>
              <a:rPr sz="2400" spc="-15" dirty="0">
                <a:latin typeface="Calibri"/>
                <a:cs typeface="Calibri"/>
              </a:rPr>
              <a:t>statements are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transfer 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program's control from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35" dirty="0">
                <a:latin typeface="Calibri"/>
                <a:cs typeface="Calibri"/>
              </a:rPr>
              <a:t>another. </a:t>
            </a:r>
            <a:r>
              <a:rPr sz="2400" dirty="0">
                <a:latin typeface="Calibri"/>
                <a:cs typeface="Calibri"/>
              </a:rPr>
              <a:t>Means  these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alter </a:t>
            </a:r>
            <a:r>
              <a:rPr sz="2400" spc="-10" dirty="0">
                <a:latin typeface="Calibri"/>
                <a:cs typeface="Calibri"/>
              </a:rPr>
              <a:t>the flow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loop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skip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part 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loop or </a:t>
            </a:r>
            <a:r>
              <a:rPr sz="2400" spc="-10" dirty="0">
                <a:latin typeface="Calibri"/>
                <a:cs typeface="Calibri"/>
              </a:rPr>
              <a:t>terminate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three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 jump </a:t>
            </a:r>
            <a:r>
              <a:rPr sz="2400" spc="-15" dirty="0">
                <a:latin typeface="Calibri"/>
                <a:cs typeface="Calibri"/>
              </a:rPr>
              <a:t>statements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python.</a:t>
            </a:r>
            <a:endParaRPr sz="2400">
              <a:latin typeface="Calibri"/>
              <a:cs typeface="Calibri"/>
            </a:endParaRPr>
          </a:p>
          <a:p>
            <a:pPr marL="927100" marR="5270500" lvl="1">
              <a:lnSpc>
                <a:spcPct val="100000"/>
              </a:lnSpc>
              <a:spcBef>
                <a:spcPts val="5"/>
              </a:spcBef>
              <a:buSzPct val="95833"/>
              <a:buAutoNum type="arabicPeriod"/>
              <a:tabLst>
                <a:tab pos="1159510" algn="l"/>
              </a:tabLst>
            </a:pP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break 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2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tinue 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3.pass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7" name="object 7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337" y="145796"/>
            <a:ext cx="765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3470" algn="l"/>
              </a:tabLst>
            </a:pPr>
            <a:r>
              <a:rPr u="heavy" dirty="0">
                <a:uFill>
                  <a:solidFill>
                    <a:srgbClr val="000000"/>
                  </a:solidFill>
                </a:uFill>
              </a:rPr>
              <a:t> 	</a:t>
            </a:r>
            <a:r>
              <a:rPr u="heavy" spc="-20" dirty="0">
                <a:uFill>
                  <a:solidFill>
                    <a:srgbClr val="000000"/>
                  </a:solidFill>
                </a:uFill>
              </a:rPr>
              <a:t>Iteration Statements</a:t>
            </a:r>
            <a:r>
              <a:rPr u="heavy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(Loops)</a:t>
            </a:r>
          </a:p>
        </p:txBody>
      </p:sp>
      <p:sp>
        <p:nvSpPr>
          <p:cNvPr id="3" name="object 3"/>
          <p:cNvSpPr/>
          <p:nvPr/>
        </p:nvSpPr>
        <p:spPr>
          <a:xfrm>
            <a:off x="565404" y="986027"/>
            <a:ext cx="7679690" cy="5872480"/>
          </a:xfrm>
          <a:custGeom>
            <a:avLst/>
            <a:gdLst/>
            <a:ahLst/>
            <a:cxnLst/>
            <a:rect l="l" t="t" r="r" b="b"/>
            <a:pathLst>
              <a:path w="7679690" h="5872480">
                <a:moveTo>
                  <a:pt x="7679435" y="5871968"/>
                </a:moveTo>
                <a:lnTo>
                  <a:pt x="7679435" y="0"/>
                </a:lnTo>
                <a:lnTo>
                  <a:pt x="0" y="0"/>
                </a:lnTo>
                <a:lnTo>
                  <a:pt x="0" y="5871968"/>
                </a:lnTo>
              </a:path>
            </a:pathLst>
          </a:custGeom>
          <a:ln w="9143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753" y="999235"/>
            <a:ext cx="482790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1.break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terminate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Calibri"/>
                <a:cs typeface="Calibri"/>
              </a:rPr>
              <a:t>e.g.</a:t>
            </a:r>
            <a:endParaRPr sz="2400">
              <a:latin typeface="Calibri"/>
              <a:cs typeface="Calibri"/>
            </a:endParaRPr>
          </a:p>
          <a:p>
            <a:pPr marL="285115" marR="2644775" indent="-27305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val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"string": 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val </a:t>
            </a:r>
            <a:r>
              <a:rPr sz="2400" spc="-5" dirty="0">
                <a:latin typeface="Calibri"/>
                <a:cs typeface="Calibri"/>
              </a:rPr>
              <a:t>==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"i":</a:t>
            </a:r>
            <a:endParaRPr sz="2400">
              <a:latin typeface="Calibri"/>
              <a:cs typeface="Calibri"/>
            </a:endParaRPr>
          </a:p>
          <a:p>
            <a:pPr marL="285115" marR="3404235" indent="27241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break  </a:t>
            </a:r>
            <a:r>
              <a:rPr sz="2400" spc="-5" dirty="0">
                <a:latin typeface="Calibri"/>
                <a:cs typeface="Calibri"/>
              </a:rPr>
              <a:t>pri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print("The end")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  <a:p>
            <a:pPr marL="12700" marR="4688205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s  t  r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6" name="object 6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545" y="98882"/>
            <a:ext cx="5299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Iteration Statements</a:t>
            </a:r>
            <a:r>
              <a:rPr spc="-50" dirty="0"/>
              <a:t> </a:t>
            </a:r>
            <a:r>
              <a:rPr spc="-10" dirty="0"/>
              <a:t>(Loops)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6259" y="717804"/>
            <a:ext cx="7689850" cy="4723130"/>
            <a:chOff x="556259" y="717804"/>
            <a:chExt cx="7689850" cy="4723130"/>
          </a:xfrm>
        </p:grpSpPr>
        <p:sp>
          <p:nvSpPr>
            <p:cNvPr id="4" name="object 4"/>
            <p:cNvSpPr/>
            <p:nvPr/>
          </p:nvSpPr>
          <p:spPr>
            <a:xfrm>
              <a:off x="685037" y="742950"/>
              <a:ext cx="7560945" cy="0"/>
            </a:xfrm>
            <a:custGeom>
              <a:avLst/>
              <a:gdLst/>
              <a:ahLst/>
              <a:cxnLst/>
              <a:rect l="l" t="t" r="r" b="b"/>
              <a:pathLst>
                <a:path w="7560945">
                  <a:moveTo>
                    <a:pt x="0" y="0"/>
                  </a:moveTo>
                  <a:lnTo>
                    <a:pt x="7560817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0831" y="787908"/>
              <a:ext cx="7678420" cy="4648200"/>
            </a:xfrm>
            <a:custGeom>
              <a:avLst/>
              <a:gdLst/>
              <a:ahLst/>
              <a:cxnLst/>
              <a:rect l="l" t="t" r="r" b="b"/>
              <a:pathLst>
                <a:path w="7678420" h="4648200">
                  <a:moveTo>
                    <a:pt x="0" y="4648200"/>
                  </a:moveTo>
                  <a:lnTo>
                    <a:pt x="7677911" y="4648200"/>
                  </a:lnTo>
                  <a:lnTo>
                    <a:pt x="7677911" y="0"/>
                  </a:lnTo>
                  <a:lnTo>
                    <a:pt x="0" y="0"/>
                  </a:lnTo>
                  <a:lnTo>
                    <a:pt x="0" y="4648200"/>
                  </a:lnTo>
                  <a:close/>
                </a:path>
              </a:pathLst>
            </a:custGeom>
            <a:ln w="9144">
              <a:solidFill>
                <a:srgbClr val="33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9572" y="801370"/>
            <a:ext cx="7301230" cy="454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2.continue</a:t>
            </a:r>
            <a:endParaRPr sz="2400">
              <a:latin typeface="Calibri"/>
              <a:cs typeface="Calibri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It 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used 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skip </a:t>
            </a:r>
            <a:r>
              <a:rPr sz="2400" dirty="0">
                <a:latin typeface="Calibri"/>
                <a:cs typeface="Calibri"/>
              </a:rPr>
              <a:t>all the </a:t>
            </a:r>
            <a:r>
              <a:rPr sz="2400" spc="-5" dirty="0">
                <a:latin typeface="Calibri"/>
                <a:cs typeface="Calibri"/>
              </a:rPr>
              <a:t>remaining </a:t>
            </a:r>
            <a:r>
              <a:rPr sz="2400" spc="-15" dirty="0">
                <a:latin typeface="Calibri"/>
                <a:cs typeface="Calibri"/>
              </a:rPr>
              <a:t>statements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loop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move controls </a:t>
            </a:r>
            <a:r>
              <a:rPr sz="2400" spc="-5" dirty="0">
                <a:latin typeface="Calibri"/>
                <a:cs typeface="Calibri"/>
              </a:rPr>
              <a:t>back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top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Calibri"/>
                <a:cs typeface="Calibri"/>
              </a:rPr>
              <a:t>e.g.</a:t>
            </a:r>
            <a:endParaRPr sz="2400">
              <a:latin typeface="Calibri"/>
              <a:cs typeface="Calibri"/>
            </a:endParaRPr>
          </a:p>
          <a:p>
            <a:pPr marL="241300" marR="5723255" indent="-228600">
              <a:lnSpc>
                <a:spcPct val="100000"/>
              </a:lnSpc>
              <a:spcBef>
                <a:spcPts val="30"/>
              </a:spcBef>
            </a:pP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val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"init": 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val </a:t>
            </a:r>
            <a:r>
              <a:rPr sz="2000" spc="-5" dirty="0">
                <a:latin typeface="Calibri"/>
                <a:cs typeface="Calibri"/>
              </a:rPr>
              <a:t>==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"i":</a:t>
            </a:r>
            <a:endParaRPr sz="2000">
              <a:latin typeface="Calibri"/>
              <a:cs typeface="Calibri"/>
            </a:endParaRPr>
          </a:p>
          <a:p>
            <a:pPr marL="241300" marR="5913755" indent="2286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tinue  </a:t>
            </a:r>
            <a:r>
              <a:rPr sz="2000" spc="-10" dirty="0">
                <a:latin typeface="Calibri"/>
                <a:cs typeface="Calibri"/>
              </a:rPr>
              <a:t>print(val)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print("The </a:t>
            </a:r>
            <a:r>
              <a:rPr sz="2000" dirty="0">
                <a:latin typeface="Calibri"/>
                <a:cs typeface="Calibri"/>
              </a:rPr>
              <a:t>end")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Output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8" name="object 8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00" y="96865"/>
            <a:ext cx="7810500" cy="169163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48379">
              <a:lnSpc>
                <a:spcPct val="100000"/>
              </a:lnSpc>
              <a:spcBef>
                <a:spcPts val="640"/>
              </a:spcBef>
            </a:pPr>
            <a:r>
              <a:rPr spc="-10" dirty="0"/>
              <a:t>How </a:t>
            </a:r>
            <a:r>
              <a:rPr spc="-30" dirty="0"/>
              <a:t>to </a:t>
            </a:r>
            <a:r>
              <a:rPr spc="-15" dirty="0"/>
              <a:t>work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Python</a:t>
            </a:r>
          </a:p>
          <a:p>
            <a:pPr marL="12700" marR="2276475">
              <a:lnSpc>
                <a:spcPct val="101000"/>
              </a:lnSpc>
              <a:spcBef>
                <a:spcPts val="490"/>
              </a:spcBef>
              <a:tabLst>
                <a:tab pos="5240655" algn="l"/>
              </a:tabLst>
            </a:pPr>
            <a:r>
              <a:rPr dirty="0"/>
              <a:t>*</a:t>
            </a:r>
            <a:r>
              <a:rPr spc="-5" dirty="0"/>
              <a:t> </a:t>
            </a:r>
            <a:r>
              <a:rPr sz="2800" spc="-10" dirty="0">
                <a:solidFill>
                  <a:srgbClr val="3399FF"/>
                </a:solidFill>
              </a:rPr>
              <a:t>C</a:t>
            </a:r>
            <a:r>
              <a:rPr sz="2800" spc="-15" dirty="0">
                <a:solidFill>
                  <a:srgbClr val="3399FF"/>
                </a:solidFill>
              </a:rPr>
              <a:t>l</a:t>
            </a:r>
            <a:r>
              <a:rPr sz="2800" spc="-5" dirty="0">
                <a:solidFill>
                  <a:srgbClr val="3399FF"/>
                </a:solidFill>
              </a:rPr>
              <a:t>ick</a:t>
            </a:r>
            <a:r>
              <a:rPr sz="2800" dirty="0">
                <a:solidFill>
                  <a:srgbClr val="3399FF"/>
                </a:solidFill>
              </a:rPr>
              <a:t> </a:t>
            </a:r>
            <a:r>
              <a:rPr sz="2800" spc="-45" dirty="0">
                <a:solidFill>
                  <a:srgbClr val="3399FF"/>
                </a:solidFill>
              </a:rPr>
              <a:t>st</a:t>
            </a:r>
            <a:r>
              <a:rPr sz="2800" spc="-5" dirty="0">
                <a:solidFill>
                  <a:srgbClr val="3399FF"/>
                </a:solidFill>
              </a:rPr>
              <a:t>art</a:t>
            </a:r>
            <a:r>
              <a:rPr sz="2800" spc="20" dirty="0">
                <a:solidFill>
                  <a:srgbClr val="3399FF"/>
                </a:solidFill>
              </a:rPr>
              <a:t> </a:t>
            </a:r>
            <a:r>
              <a:rPr sz="2800" spc="-10" dirty="0">
                <a:solidFill>
                  <a:srgbClr val="3399FF"/>
                </a:solidFill>
              </a:rPr>
              <a:t>bu</a:t>
            </a:r>
            <a:r>
              <a:rPr sz="2800" spc="-55" dirty="0">
                <a:solidFill>
                  <a:srgbClr val="3399FF"/>
                </a:solidFill>
              </a:rPr>
              <a:t>t</a:t>
            </a:r>
            <a:r>
              <a:rPr sz="2800" spc="-35" dirty="0">
                <a:solidFill>
                  <a:srgbClr val="3399FF"/>
                </a:solidFill>
              </a:rPr>
              <a:t>t</a:t>
            </a:r>
            <a:r>
              <a:rPr sz="2800" spc="-10" dirty="0">
                <a:solidFill>
                  <a:srgbClr val="3399FF"/>
                </a:solidFill>
              </a:rPr>
              <a:t>o</a:t>
            </a:r>
            <a:r>
              <a:rPr sz="2800" spc="-5" dirty="0">
                <a:solidFill>
                  <a:srgbClr val="3399FF"/>
                </a:solidFill>
              </a:rPr>
              <a:t>n</a:t>
            </a:r>
            <a:r>
              <a:rPr sz="2800" spc="30" dirty="0">
                <a:solidFill>
                  <a:srgbClr val="3399FF"/>
                </a:solidFill>
              </a:rPr>
              <a:t> </a:t>
            </a:r>
            <a:r>
              <a:rPr sz="2800" spc="-10" dirty="0">
                <a:solidFill>
                  <a:srgbClr val="3399FF"/>
                </a:solidFill>
              </a:rPr>
              <a:t>-</a:t>
            </a:r>
            <a:r>
              <a:rPr sz="2800" spc="-5" dirty="0">
                <a:solidFill>
                  <a:srgbClr val="3399FF"/>
                </a:solidFill>
              </a:rPr>
              <a:t>&gt;</a:t>
            </a:r>
            <a:r>
              <a:rPr sz="2800" spc="20" dirty="0">
                <a:solidFill>
                  <a:srgbClr val="3399FF"/>
                </a:solidFill>
              </a:rPr>
              <a:t> </a:t>
            </a:r>
            <a:r>
              <a:rPr sz="2800" spc="-5" dirty="0">
                <a:solidFill>
                  <a:srgbClr val="3399FF"/>
                </a:solidFill>
              </a:rPr>
              <a:t>All</a:t>
            </a:r>
            <a:r>
              <a:rPr sz="2800" spc="-15" dirty="0">
                <a:solidFill>
                  <a:srgbClr val="3399FF"/>
                </a:solidFill>
              </a:rPr>
              <a:t> </a:t>
            </a:r>
            <a:r>
              <a:rPr sz="2800" spc="-10" dirty="0">
                <a:solidFill>
                  <a:srgbClr val="3399FF"/>
                </a:solidFill>
              </a:rPr>
              <a:t>p</a:t>
            </a:r>
            <a:r>
              <a:rPr sz="2800" spc="-60" dirty="0">
                <a:solidFill>
                  <a:srgbClr val="3399FF"/>
                </a:solidFill>
              </a:rPr>
              <a:t>r</a:t>
            </a:r>
            <a:r>
              <a:rPr sz="2800" spc="-10" dirty="0">
                <a:solidFill>
                  <a:srgbClr val="3399FF"/>
                </a:solidFill>
              </a:rPr>
              <a:t>og</a:t>
            </a:r>
            <a:r>
              <a:rPr sz="2800" spc="-65" dirty="0">
                <a:solidFill>
                  <a:srgbClr val="3399FF"/>
                </a:solidFill>
              </a:rPr>
              <a:t>r</a:t>
            </a:r>
            <a:r>
              <a:rPr sz="2800" spc="-5" dirty="0">
                <a:solidFill>
                  <a:srgbClr val="3399FF"/>
                </a:solidFill>
              </a:rPr>
              <a:t>ams</a:t>
            </a:r>
            <a:r>
              <a:rPr sz="2800" dirty="0">
                <a:solidFill>
                  <a:srgbClr val="3399FF"/>
                </a:solidFill>
              </a:rPr>
              <a:t>	</a:t>
            </a:r>
            <a:r>
              <a:rPr sz="2800" spc="-10" dirty="0">
                <a:solidFill>
                  <a:srgbClr val="3399FF"/>
                </a:solidFill>
              </a:rPr>
              <a:t>-</a:t>
            </a:r>
            <a:r>
              <a:rPr sz="2800" spc="-5" dirty="0">
                <a:solidFill>
                  <a:srgbClr val="3399FF"/>
                </a:solidFill>
              </a:rPr>
              <a:t>&gt;  </a:t>
            </a:r>
            <a:r>
              <a:rPr sz="2800" spc="-10" dirty="0">
                <a:solidFill>
                  <a:srgbClr val="3399FF"/>
                </a:solidFill>
              </a:rPr>
              <a:t>python&lt;version&gt;-&gt;IDLE(Python</a:t>
            </a:r>
            <a:r>
              <a:rPr sz="2800" spc="60" dirty="0">
                <a:solidFill>
                  <a:srgbClr val="3399FF"/>
                </a:solidFill>
              </a:rPr>
              <a:t> </a:t>
            </a:r>
            <a:r>
              <a:rPr sz="2800" spc="-5" dirty="0">
                <a:solidFill>
                  <a:srgbClr val="3399FF"/>
                </a:solidFill>
              </a:rPr>
              <a:t>GUI)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685800" y="1917199"/>
            <a:ext cx="7245616" cy="4175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337" y="145796"/>
            <a:ext cx="7912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5090" algn="l"/>
              </a:tabLst>
            </a:pPr>
            <a:r>
              <a:rPr u="heavy" dirty="0">
                <a:uFill>
                  <a:solidFill>
                    <a:srgbClr val="000000"/>
                  </a:solidFill>
                </a:uFill>
              </a:rPr>
              <a:t> 	</a:t>
            </a:r>
            <a:r>
              <a:rPr u="heavy" spc="-20" dirty="0">
                <a:uFill>
                  <a:solidFill>
                    <a:srgbClr val="000000"/>
                  </a:solidFill>
                </a:uFill>
              </a:rPr>
              <a:t>Iteration Statements</a:t>
            </a:r>
            <a:r>
              <a:rPr u="heavy" spc="-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(Loop</a:t>
            </a:r>
            <a:r>
              <a:rPr spc="-10" dirty="0"/>
              <a:t>s)</a:t>
            </a:r>
          </a:p>
        </p:txBody>
      </p:sp>
      <p:sp>
        <p:nvSpPr>
          <p:cNvPr id="3" name="object 3"/>
          <p:cNvSpPr/>
          <p:nvPr/>
        </p:nvSpPr>
        <p:spPr>
          <a:xfrm>
            <a:off x="452627" y="1520952"/>
            <a:ext cx="8155305" cy="5017135"/>
          </a:xfrm>
          <a:custGeom>
            <a:avLst/>
            <a:gdLst/>
            <a:ahLst/>
            <a:cxnLst/>
            <a:rect l="l" t="t" r="r" b="b"/>
            <a:pathLst>
              <a:path w="8155305" h="5017134">
                <a:moveTo>
                  <a:pt x="0" y="5017008"/>
                </a:moveTo>
                <a:lnTo>
                  <a:pt x="8154924" y="5017008"/>
                </a:lnTo>
                <a:lnTo>
                  <a:pt x="8154924" y="0"/>
                </a:lnTo>
                <a:lnTo>
                  <a:pt x="0" y="0"/>
                </a:lnTo>
                <a:lnTo>
                  <a:pt x="0" y="5017008"/>
                </a:lnTo>
                <a:close/>
              </a:path>
            </a:pathLst>
          </a:custGeom>
          <a:ln w="9144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1368" y="1534795"/>
            <a:ext cx="7998459" cy="490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3. pass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 Statement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statement </a:t>
            </a:r>
            <a:r>
              <a:rPr sz="2400" spc="-5" dirty="0">
                <a:latin typeface="Calibri"/>
                <a:cs typeface="Calibri"/>
              </a:rPr>
              <a:t>does nothing. It </a:t>
            </a:r>
            <a:r>
              <a:rPr sz="2400" spc="-15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dirty="0">
                <a:latin typeface="Calibri"/>
                <a:cs typeface="Calibri"/>
              </a:rPr>
              <a:t>when a </a:t>
            </a:r>
            <a:r>
              <a:rPr sz="2400" spc="-20" dirty="0">
                <a:latin typeface="Calibri"/>
                <a:cs typeface="Calibri"/>
              </a:rPr>
              <a:t>statement </a:t>
            </a:r>
            <a:r>
              <a:rPr sz="2400" dirty="0">
                <a:latin typeface="Calibri"/>
                <a:cs typeface="Calibri"/>
              </a:rPr>
              <a:t>is  </a:t>
            </a:r>
            <a:r>
              <a:rPr sz="2400" spc="-10" dirty="0">
                <a:latin typeface="Calibri"/>
                <a:cs typeface="Calibri"/>
              </a:rPr>
              <a:t>required syntactically </a:t>
            </a:r>
            <a:r>
              <a:rPr sz="2400" spc="-5" dirty="0">
                <a:latin typeface="Calibri"/>
                <a:cs typeface="Calibri"/>
              </a:rPr>
              <a:t>but the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10" dirty="0">
                <a:latin typeface="Calibri"/>
                <a:cs typeface="Calibri"/>
              </a:rPr>
              <a:t>requires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 in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latin typeface="Calibri"/>
                <a:cs typeface="Calibri"/>
              </a:rPr>
              <a:t>while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True: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ts val="2385"/>
              </a:lnSpc>
            </a:pPr>
            <a:r>
              <a:rPr sz="2000" spc="-5" dirty="0">
                <a:latin typeface="Calibri"/>
                <a:cs typeface="Calibri"/>
              </a:rPr>
              <a:t>pass </a:t>
            </a:r>
            <a:r>
              <a:rPr sz="2000" dirty="0">
                <a:latin typeface="Calibri"/>
                <a:cs typeface="Calibri"/>
              </a:rPr>
              <a:t># </a:t>
            </a:r>
            <a:r>
              <a:rPr sz="2000" spc="-10" dirty="0">
                <a:latin typeface="Calibri"/>
                <a:cs typeface="Calibri"/>
              </a:rPr>
              <a:t>Busy-wait </a:t>
            </a:r>
            <a:r>
              <a:rPr sz="2000" spc="-15" dirty="0">
                <a:latin typeface="Calibri"/>
                <a:cs typeface="Calibri"/>
              </a:rPr>
              <a:t>for keyboard </a:t>
            </a:r>
            <a:r>
              <a:rPr sz="2000" spc="-10" dirty="0">
                <a:latin typeface="Calibri"/>
                <a:cs typeface="Calibri"/>
              </a:rPr>
              <a:t>interrupt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(Ctrl+C)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12700" marR="1814195">
              <a:lnSpc>
                <a:spcPct val="100000"/>
              </a:lnSpc>
              <a:spcBef>
                <a:spcPts val="30"/>
              </a:spcBef>
            </a:pP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spc="-15" dirty="0">
                <a:latin typeface="Calibri"/>
                <a:cs typeface="Calibri"/>
              </a:rPr>
              <a:t>makes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controller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pass by </a:t>
            </a:r>
            <a:r>
              <a:rPr sz="2000" dirty="0">
                <a:latin typeface="Calibri"/>
                <a:cs typeface="Calibri"/>
              </a:rPr>
              <a:t>without </a:t>
            </a:r>
            <a:r>
              <a:rPr sz="2000" spc="-10" dirty="0">
                <a:latin typeface="Calibri"/>
                <a:cs typeface="Calibri"/>
              </a:rPr>
              <a:t>executing any </a:t>
            </a:r>
            <a:r>
              <a:rPr sz="2000" spc="-5" dirty="0">
                <a:latin typeface="Calibri"/>
                <a:cs typeface="Calibri"/>
              </a:rPr>
              <a:t>code.  </a:t>
            </a:r>
            <a:r>
              <a:rPr sz="2000" spc="5" dirty="0">
                <a:latin typeface="Calibri"/>
                <a:cs typeface="Calibri"/>
              </a:rPr>
              <a:t>e.g.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def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myfun():</a:t>
            </a:r>
            <a:endParaRPr sz="2000">
              <a:latin typeface="Calibri"/>
              <a:cs typeface="Calibri"/>
            </a:endParaRPr>
          </a:p>
          <a:p>
            <a:pPr marL="297815">
              <a:lnSpc>
                <a:spcPct val="100000"/>
              </a:lnSpc>
              <a:tabLst>
                <a:tab pos="924560" algn="l"/>
              </a:tabLst>
            </a:pPr>
            <a:r>
              <a:rPr sz="2000" spc="-5" dirty="0">
                <a:latin typeface="Calibri"/>
                <a:cs typeface="Calibri"/>
              </a:rPr>
              <a:t>pass	#if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dirty="0">
                <a:latin typeface="Calibri"/>
                <a:cs typeface="Calibri"/>
              </a:rPr>
              <a:t>don’t </a:t>
            </a:r>
            <a:r>
              <a:rPr sz="2000" spc="-5" dirty="0">
                <a:latin typeface="Calibri"/>
                <a:cs typeface="Calibri"/>
              </a:rPr>
              <a:t>use pass </a:t>
            </a:r>
            <a:r>
              <a:rPr sz="2000" spc="-10" dirty="0">
                <a:latin typeface="Calibri"/>
                <a:cs typeface="Calibri"/>
              </a:rPr>
              <a:t>here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10" dirty="0">
                <a:latin typeface="Calibri"/>
                <a:cs typeface="Calibri"/>
              </a:rPr>
              <a:t>error </a:t>
            </a:r>
            <a:r>
              <a:rPr sz="2000" spc="-5" dirty="0">
                <a:latin typeface="Calibri"/>
                <a:cs typeface="Calibri"/>
              </a:rPr>
              <a:t>message will be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print(‘my program')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OUTPUT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6" name="object 6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061" y="67817"/>
            <a:ext cx="5299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Iteration Statements</a:t>
            </a:r>
            <a:r>
              <a:rPr spc="-45" dirty="0"/>
              <a:t> </a:t>
            </a:r>
            <a:r>
              <a:rPr spc="-10" dirty="0"/>
              <a:t>(Loops)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6259" y="717804"/>
            <a:ext cx="8164195" cy="5400040"/>
            <a:chOff x="556259" y="717804"/>
            <a:chExt cx="8164195" cy="5400040"/>
          </a:xfrm>
        </p:grpSpPr>
        <p:sp>
          <p:nvSpPr>
            <p:cNvPr id="4" name="object 4"/>
            <p:cNvSpPr/>
            <p:nvPr/>
          </p:nvSpPr>
          <p:spPr>
            <a:xfrm>
              <a:off x="685037" y="742950"/>
              <a:ext cx="7560945" cy="0"/>
            </a:xfrm>
            <a:custGeom>
              <a:avLst/>
              <a:gdLst/>
              <a:ahLst/>
              <a:cxnLst/>
              <a:rect l="l" t="t" r="r" b="b"/>
              <a:pathLst>
                <a:path w="7560945">
                  <a:moveTo>
                    <a:pt x="0" y="0"/>
                  </a:moveTo>
                  <a:lnTo>
                    <a:pt x="7560817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0831" y="787908"/>
              <a:ext cx="8155305" cy="5325110"/>
            </a:xfrm>
            <a:custGeom>
              <a:avLst/>
              <a:gdLst/>
              <a:ahLst/>
              <a:cxnLst/>
              <a:rect l="l" t="t" r="r" b="b"/>
              <a:pathLst>
                <a:path w="8155305" h="5325110">
                  <a:moveTo>
                    <a:pt x="0" y="5324856"/>
                  </a:moveTo>
                  <a:lnTo>
                    <a:pt x="8154924" y="5324856"/>
                  </a:lnTo>
                  <a:lnTo>
                    <a:pt x="8154924" y="0"/>
                  </a:lnTo>
                  <a:lnTo>
                    <a:pt x="0" y="0"/>
                  </a:lnTo>
                  <a:lnTo>
                    <a:pt x="0" y="5324856"/>
                  </a:lnTo>
                  <a:close/>
                </a:path>
              </a:pathLst>
            </a:custGeom>
            <a:ln w="9144">
              <a:solidFill>
                <a:srgbClr val="33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9572" y="801370"/>
            <a:ext cx="7999730" cy="520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2661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3. pass 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Statement</a:t>
            </a:r>
            <a:r>
              <a:rPr sz="2400" spc="-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continue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e.g.</a:t>
            </a:r>
            <a:endParaRPr sz="2400">
              <a:latin typeface="Calibri"/>
              <a:cs typeface="Calibri"/>
            </a:endParaRPr>
          </a:p>
          <a:p>
            <a:pPr marR="6494780" algn="ctr">
              <a:lnSpc>
                <a:spcPct val="100000"/>
              </a:lnSpc>
              <a:spcBef>
                <a:spcPts val="25"/>
              </a:spcBef>
            </a:pP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i 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'initial':</a:t>
            </a:r>
            <a:endParaRPr sz="2000">
              <a:latin typeface="Calibri"/>
              <a:cs typeface="Calibri"/>
            </a:endParaRPr>
          </a:p>
          <a:p>
            <a:pPr marL="297180" marR="6736080"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if(i ==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'i'):  </a:t>
            </a:r>
            <a:r>
              <a:rPr sz="2000" spc="-5" dirty="0">
                <a:latin typeface="Calibri"/>
                <a:cs typeface="Calibri"/>
              </a:rPr>
              <a:t>pass</a:t>
            </a:r>
            <a:endParaRPr sz="2000">
              <a:latin typeface="Calibri"/>
              <a:cs typeface="Calibri"/>
            </a:endParaRPr>
          </a:p>
          <a:p>
            <a:pPr marR="6917690" algn="ct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else:</a:t>
            </a:r>
            <a:endParaRPr sz="2000">
              <a:latin typeface="Calibri"/>
              <a:cs typeface="Calibri"/>
            </a:endParaRPr>
          </a:p>
          <a:p>
            <a:pPr marR="6113145" algn="ct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print(i)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OUTPUT</a:t>
            </a:r>
            <a:endParaRPr sz="2000">
              <a:latin typeface="Calibri"/>
              <a:cs typeface="Calibri"/>
            </a:endParaRPr>
          </a:p>
          <a:p>
            <a:pPr marL="12700" marR="7844790" algn="just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n  t  a  L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ts val="2880"/>
              </a:lnSpc>
              <a:spcBef>
                <a:spcPts val="70"/>
              </a:spcBef>
            </a:pP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NOTE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continue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forces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loop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to start at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next iteration 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while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pass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means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"there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no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code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execute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here"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and  will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continue through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remainder or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loop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body.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9852" y="6412991"/>
            <a:ext cx="8380730" cy="443865"/>
            <a:chOff x="339852" y="6412991"/>
            <a:chExt cx="8380730" cy="443865"/>
          </a:xfrm>
        </p:grpSpPr>
        <p:sp>
          <p:nvSpPr>
            <p:cNvPr id="8" name="object 8"/>
            <p:cNvSpPr/>
            <p:nvPr/>
          </p:nvSpPr>
          <p:spPr>
            <a:xfrm>
              <a:off x="344424" y="6417563"/>
              <a:ext cx="8371332" cy="434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851" y="149428"/>
            <a:ext cx="42741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 </a:t>
            </a:r>
            <a:r>
              <a:rPr spc="-30" dirty="0"/>
              <a:t>to </a:t>
            </a:r>
            <a:r>
              <a:rPr spc="-15" dirty="0"/>
              <a:t>work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3961638" y="680466"/>
            <a:ext cx="4283710" cy="50165"/>
          </a:xfrm>
          <a:custGeom>
            <a:avLst/>
            <a:gdLst/>
            <a:ahLst/>
            <a:cxnLst/>
            <a:rect l="l" t="t" r="r" b="b"/>
            <a:pathLst>
              <a:path w="4283709" h="50165">
                <a:moveTo>
                  <a:pt x="0" y="0"/>
                </a:moveTo>
                <a:lnTo>
                  <a:pt x="4283202" y="50164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85800" y="993457"/>
            <a:ext cx="7245984" cy="5099685"/>
            <a:chOff x="685800" y="993457"/>
            <a:chExt cx="7245984" cy="5099685"/>
          </a:xfrm>
        </p:grpSpPr>
        <p:sp>
          <p:nvSpPr>
            <p:cNvPr id="8" name="object 8"/>
            <p:cNvSpPr/>
            <p:nvPr/>
          </p:nvSpPr>
          <p:spPr>
            <a:xfrm>
              <a:off x="685800" y="1917199"/>
              <a:ext cx="7245616" cy="41753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5568" y="998219"/>
              <a:ext cx="2449195" cy="2066289"/>
            </a:xfrm>
            <a:custGeom>
              <a:avLst/>
              <a:gdLst/>
              <a:ahLst/>
              <a:cxnLst/>
              <a:rect l="l" t="t" r="r" b="b"/>
              <a:pathLst>
                <a:path w="2449195" h="2066289">
                  <a:moveTo>
                    <a:pt x="2449068" y="0"/>
                  </a:moveTo>
                  <a:lnTo>
                    <a:pt x="0" y="0"/>
                  </a:lnTo>
                  <a:lnTo>
                    <a:pt x="0" y="1836419"/>
                  </a:lnTo>
                  <a:lnTo>
                    <a:pt x="408178" y="1836419"/>
                  </a:lnTo>
                  <a:lnTo>
                    <a:pt x="714375" y="2065908"/>
                  </a:lnTo>
                  <a:lnTo>
                    <a:pt x="1020444" y="1836419"/>
                  </a:lnTo>
                  <a:lnTo>
                    <a:pt x="2449068" y="1836419"/>
                  </a:lnTo>
                  <a:lnTo>
                    <a:pt x="244906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5568" y="998219"/>
              <a:ext cx="2449195" cy="2066289"/>
            </a:xfrm>
            <a:custGeom>
              <a:avLst/>
              <a:gdLst/>
              <a:ahLst/>
              <a:cxnLst/>
              <a:rect l="l" t="t" r="r" b="b"/>
              <a:pathLst>
                <a:path w="2449195" h="2066289">
                  <a:moveTo>
                    <a:pt x="0" y="0"/>
                  </a:moveTo>
                  <a:lnTo>
                    <a:pt x="408178" y="0"/>
                  </a:lnTo>
                  <a:lnTo>
                    <a:pt x="1020444" y="0"/>
                  </a:lnTo>
                  <a:lnTo>
                    <a:pt x="2449068" y="0"/>
                  </a:lnTo>
                  <a:lnTo>
                    <a:pt x="2449068" y="1071244"/>
                  </a:lnTo>
                  <a:lnTo>
                    <a:pt x="2449068" y="1530350"/>
                  </a:lnTo>
                  <a:lnTo>
                    <a:pt x="2449068" y="1836419"/>
                  </a:lnTo>
                  <a:lnTo>
                    <a:pt x="1020444" y="1836419"/>
                  </a:lnTo>
                  <a:lnTo>
                    <a:pt x="714375" y="2065908"/>
                  </a:lnTo>
                  <a:lnTo>
                    <a:pt x="408178" y="1836419"/>
                  </a:lnTo>
                  <a:lnTo>
                    <a:pt x="0" y="1836419"/>
                  </a:lnTo>
                  <a:lnTo>
                    <a:pt x="0" y="1530350"/>
                  </a:lnTo>
                  <a:lnTo>
                    <a:pt x="0" y="1071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94612" y="1026033"/>
            <a:ext cx="1941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command  prompt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&gt;&gt;&gt;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08504" y="3604259"/>
            <a:ext cx="4041775" cy="1903730"/>
            <a:chOff x="2508504" y="3604259"/>
            <a:chExt cx="4041775" cy="1903730"/>
          </a:xfrm>
        </p:grpSpPr>
        <p:sp>
          <p:nvSpPr>
            <p:cNvPr id="13" name="object 13"/>
            <p:cNvSpPr/>
            <p:nvPr/>
          </p:nvSpPr>
          <p:spPr>
            <a:xfrm>
              <a:off x="2513076" y="3608831"/>
              <a:ext cx="4032885" cy="1894839"/>
            </a:xfrm>
            <a:custGeom>
              <a:avLst/>
              <a:gdLst/>
              <a:ahLst/>
              <a:cxnLst/>
              <a:rect l="l" t="t" r="r" b="b"/>
              <a:pathLst>
                <a:path w="4032884" h="1894839">
                  <a:moveTo>
                    <a:pt x="4032504" y="0"/>
                  </a:moveTo>
                  <a:lnTo>
                    <a:pt x="0" y="0"/>
                  </a:lnTo>
                  <a:lnTo>
                    <a:pt x="0" y="1894332"/>
                  </a:lnTo>
                  <a:lnTo>
                    <a:pt x="4032504" y="1894332"/>
                  </a:lnTo>
                  <a:lnTo>
                    <a:pt x="4032504" y="0"/>
                  </a:lnTo>
                  <a:close/>
                </a:path>
              </a:pathLst>
            </a:custGeom>
            <a:solidFill>
              <a:srgbClr val="C1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13076" y="3608831"/>
              <a:ext cx="4032885" cy="1894839"/>
            </a:xfrm>
            <a:custGeom>
              <a:avLst/>
              <a:gdLst/>
              <a:ahLst/>
              <a:cxnLst/>
              <a:rect l="l" t="t" r="r" b="b"/>
              <a:pathLst>
                <a:path w="4032884" h="1894839">
                  <a:moveTo>
                    <a:pt x="0" y="1894332"/>
                  </a:moveTo>
                  <a:lnTo>
                    <a:pt x="4032504" y="1894332"/>
                  </a:lnTo>
                  <a:lnTo>
                    <a:pt x="4032504" y="0"/>
                  </a:lnTo>
                  <a:lnTo>
                    <a:pt x="0" y="0"/>
                  </a:lnTo>
                  <a:lnTo>
                    <a:pt x="0" y="18943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13076" y="3608832"/>
            <a:ext cx="4032885" cy="189483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ts val="2125"/>
              </a:lnSpc>
              <a:spcBef>
                <a:spcPts val="320"/>
              </a:spcBef>
            </a:pPr>
            <a:r>
              <a:rPr sz="1800" b="1" spc="-40" dirty="0">
                <a:latin typeface="Arial"/>
                <a:cs typeface="Arial"/>
              </a:rPr>
              <a:t>Type </a:t>
            </a:r>
            <a:r>
              <a:rPr sz="1800" b="1" spc="-5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following </a:t>
            </a:r>
            <a:r>
              <a:rPr sz="1800" b="1" spc="-5" dirty="0">
                <a:latin typeface="Arial"/>
                <a:cs typeface="Arial"/>
              </a:rPr>
              <a:t>at </a:t>
            </a:r>
            <a:r>
              <a:rPr sz="1800" b="1" dirty="0">
                <a:latin typeface="Arial"/>
                <a:cs typeface="Arial"/>
              </a:rPr>
              <a:t>prompt</a:t>
            </a:r>
            <a:endParaRPr sz="1800">
              <a:latin typeface="Arial"/>
              <a:cs typeface="Arial"/>
            </a:endParaRPr>
          </a:p>
          <a:p>
            <a:pPr marL="92710">
              <a:lnSpc>
                <a:spcPts val="2125"/>
              </a:lnSpc>
            </a:pP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“hello”</a:t>
            </a:r>
            <a:endParaRPr sz="1800">
              <a:latin typeface="Calibri"/>
              <a:cs typeface="Calibri"/>
            </a:endParaRPr>
          </a:p>
          <a:p>
            <a:pPr marL="92710" marR="29724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print </a:t>
            </a:r>
            <a:r>
              <a:rPr sz="1800" dirty="0">
                <a:latin typeface="Calibri"/>
                <a:cs typeface="Calibri"/>
              </a:rPr>
              <a:t>8*3 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3**3  k=3+4*3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 k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851" y="657605"/>
            <a:ext cx="4274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 </a:t>
            </a:r>
            <a:r>
              <a:rPr spc="-25" dirty="0"/>
              <a:t>to </a:t>
            </a:r>
            <a:r>
              <a:rPr spc="-15" dirty="0"/>
              <a:t>work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750569" y="1443989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2937" y="1333246"/>
            <a:ext cx="7794625" cy="5213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399FF"/>
                </a:solidFill>
                <a:latin typeface="Calibri"/>
                <a:cs typeface="Calibri"/>
              </a:rPr>
              <a:t>(ii) </a:t>
            </a:r>
            <a:r>
              <a:rPr sz="3600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3600" spc="-5" dirty="0">
                <a:solidFill>
                  <a:srgbClr val="00AF50"/>
                </a:solidFill>
                <a:latin typeface="Calibri"/>
                <a:cs typeface="Calibri"/>
              </a:rPr>
              <a:t>Script</a:t>
            </a:r>
            <a:r>
              <a:rPr sz="3600" spc="-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AF50"/>
                </a:solidFill>
                <a:latin typeface="Calibri"/>
                <a:cs typeface="Calibri"/>
              </a:rPr>
              <a:t>mode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6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Step </a:t>
            </a:r>
            <a:r>
              <a:rPr sz="36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1 </a:t>
            </a:r>
            <a:r>
              <a:rPr sz="36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(Create </a:t>
            </a:r>
            <a:r>
              <a:rPr sz="3600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program</a:t>
            </a:r>
            <a:r>
              <a:rPr sz="3600" u="heavy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file)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Below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steps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simple hello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world</a:t>
            </a:r>
            <a:r>
              <a:rPr sz="2000" u="heavy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  <a:p>
            <a:pPr marL="449580" indent="-437515">
              <a:lnSpc>
                <a:spcPts val="4270"/>
              </a:lnSpc>
              <a:buSzPct val="128571"/>
              <a:buAutoNum type="alphaLcPeriod"/>
              <a:tabLst>
                <a:tab pos="450215" algn="l"/>
                <a:tab pos="5211445" algn="l"/>
              </a:tabLst>
            </a:pPr>
            <a:r>
              <a:rPr sz="2800" spc="-5" dirty="0">
                <a:solidFill>
                  <a:srgbClr val="3399FF"/>
                </a:solidFill>
                <a:latin typeface="Calibri"/>
                <a:cs typeface="Calibri"/>
              </a:rPr>
              <a:t>Click 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Start</a:t>
            </a:r>
            <a:r>
              <a:rPr sz="28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button-&gt;All</a:t>
            </a:r>
            <a:r>
              <a:rPr sz="28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Programs	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-&gt;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Python&lt;version&gt;-&gt;IDLE</a:t>
            </a:r>
            <a:endParaRPr sz="2800">
              <a:latin typeface="Calibri"/>
              <a:cs typeface="Calibri"/>
            </a:endParaRPr>
          </a:p>
          <a:p>
            <a:pPr marL="12700" marR="1570990">
              <a:lnSpc>
                <a:spcPct val="100000"/>
              </a:lnSpc>
              <a:buAutoNum type="alphaLcPeriod" startAt="2"/>
              <a:tabLst>
                <a:tab pos="370840" algn="l"/>
              </a:tabLst>
            </a:pPr>
            <a:r>
              <a:rPr sz="2800" spc="-10" dirty="0">
                <a:solidFill>
                  <a:srgbClr val="3399FF"/>
                </a:solidFill>
                <a:latin typeface="Calibri"/>
                <a:cs typeface="Calibri"/>
              </a:rPr>
              <a:t>Now </a:t>
            </a:r>
            <a:r>
              <a:rPr sz="2800" spc="-5" dirty="0">
                <a:solidFill>
                  <a:srgbClr val="3399FF"/>
                </a:solidFill>
                <a:latin typeface="Calibri"/>
                <a:cs typeface="Calibri"/>
              </a:rPr>
              <a:t>click </a:t>
            </a:r>
            <a:r>
              <a:rPr sz="2800" spc="-10" dirty="0">
                <a:latin typeface="Calibri"/>
                <a:cs typeface="Calibri"/>
              </a:rPr>
              <a:t>File-&gt;New </a:t>
            </a:r>
            <a:r>
              <a:rPr sz="2800" spc="-5" dirty="0">
                <a:solidFill>
                  <a:srgbClr val="3399FF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IDLE Python </a:t>
            </a:r>
            <a:r>
              <a:rPr sz="2800" spc="-10" dirty="0">
                <a:latin typeface="Calibri"/>
                <a:cs typeface="Calibri"/>
              </a:rPr>
              <a:t>Shell </a:t>
            </a:r>
            <a:r>
              <a:rPr sz="2800" spc="-10" dirty="0">
                <a:solidFill>
                  <a:srgbClr val="3399FF"/>
                </a:solidFill>
                <a:latin typeface="Calibri"/>
                <a:cs typeface="Calibri"/>
              </a:rPr>
              <a:t> Now</a:t>
            </a:r>
            <a:r>
              <a:rPr sz="2800" spc="10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99FF"/>
                </a:solidFill>
                <a:latin typeface="Calibri"/>
                <a:cs typeface="Calibri"/>
              </a:rPr>
              <a:t>type</a:t>
            </a:r>
            <a:endParaRPr sz="2800">
              <a:latin typeface="Calibri"/>
              <a:cs typeface="Calibri"/>
            </a:endParaRPr>
          </a:p>
          <a:p>
            <a:pPr marL="12700" marR="6142355">
              <a:lnSpc>
                <a:spcPct val="100000"/>
              </a:lnSpc>
              <a:spcBef>
                <a:spcPts val="30"/>
              </a:spcBef>
            </a:pPr>
            <a:r>
              <a:rPr sz="2400" spc="-10" dirty="0">
                <a:latin typeface="Calibri"/>
                <a:cs typeface="Calibri"/>
              </a:rPr>
              <a:t>print </a:t>
            </a:r>
            <a:r>
              <a:rPr sz="2400" spc="-5" dirty="0">
                <a:latin typeface="Calibri"/>
                <a:cs typeface="Calibri"/>
              </a:rPr>
              <a:t>“hello”  </a:t>
            </a:r>
            <a:r>
              <a:rPr sz="2400" spc="-10" dirty="0">
                <a:latin typeface="Calibri"/>
                <a:cs typeface="Calibri"/>
              </a:rPr>
              <a:t>print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“world”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print </a:t>
            </a:r>
            <a:r>
              <a:rPr sz="2400" spc="-5" dirty="0">
                <a:latin typeface="Calibri"/>
                <a:cs typeface="Calibri"/>
              </a:rPr>
              <a:t>“python </a:t>
            </a:r>
            <a:r>
              <a:rPr sz="2400" spc="-55" dirty="0">
                <a:latin typeface="Calibri"/>
                <a:cs typeface="Calibri"/>
              </a:rPr>
              <a:t>is”,”object </a:t>
            </a:r>
            <a:r>
              <a:rPr sz="2400" spc="-10" dirty="0">
                <a:latin typeface="Calibri"/>
                <a:cs typeface="Calibri"/>
              </a:rPr>
              <a:t>oriented programming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lang.”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3360"/>
              </a:lnSpc>
              <a:spcBef>
                <a:spcPts val="95"/>
              </a:spcBef>
              <a:buAutoNum type="alphaLcPeriod" startAt="3"/>
              <a:tabLst>
                <a:tab pos="334010" algn="l"/>
              </a:tabLst>
            </a:pPr>
            <a:r>
              <a:rPr sz="2800" spc="-10" dirty="0">
                <a:solidFill>
                  <a:srgbClr val="3399FF"/>
                </a:solidFill>
                <a:latin typeface="Calibri"/>
                <a:cs typeface="Calibri"/>
              </a:rPr>
              <a:t>Click </a:t>
            </a:r>
            <a:r>
              <a:rPr sz="2800" spc="-15" dirty="0">
                <a:latin typeface="Calibri"/>
                <a:cs typeface="Calibri"/>
              </a:rPr>
              <a:t>File-&gt;Save </a:t>
            </a:r>
            <a:r>
              <a:rPr sz="2800" spc="-5" dirty="0">
                <a:solidFill>
                  <a:srgbClr val="3399FF"/>
                </a:solidFill>
                <a:latin typeface="Calibri"/>
                <a:cs typeface="Calibri"/>
              </a:rPr>
              <a:t>and then </a:t>
            </a:r>
            <a:r>
              <a:rPr sz="2800" spc="-25" dirty="0">
                <a:solidFill>
                  <a:srgbClr val="3399FF"/>
                </a:solidFill>
                <a:latin typeface="Calibri"/>
                <a:cs typeface="Calibri"/>
              </a:rPr>
              <a:t>save </a:t>
            </a:r>
            <a:r>
              <a:rPr sz="2800" spc="-5" dirty="0">
                <a:solidFill>
                  <a:srgbClr val="3399F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3399FF"/>
                </a:solidFill>
                <a:latin typeface="Calibri"/>
                <a:cs typeface="Calibri"/>
              </a:rPr>
              <a:t>file </a:t>
            </a:r>
            <a:r>
              <a:rPr sz="2800" spc="-5" dirty="0">
                <a:solidFill>
                  <a:srgbClr val="3399FF"/>
                </a:solidFill>
                <a:latin typeface="Calibri"/>
                <a:cs typeface="Calibri"/>
              </a:rPr>
              <a:t>with filename  and </a:t>
            </a:r>
            <a:r>
              <a:rPr sz="2800" spc="-10" dirty="0">
                <a:latin typeface="Calibri"/>
                <a:cs typeface="Calibri"/>
              </a:rPr>
              <a:t>.py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399FF"/>
                </a:solidFill>
                <a:latin typeface="Calibri"/>
                <a:cs typeface="Calibri"/>
              </a:rPr>
              <a:t>extension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851" y="883665"/>
            <a:ext cx="4274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 </a:t>
            </a:r>
            <a:r>
              <a:rPr spc="-25" dirty="0"/>
              <a:t>to </a:t>
            </a:r>
            <a:r>
              <a:rPr spc="-15" dirty="0"/>
              <a:t>work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750569" y="15979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9993" y="1600657"/>
            <a:ext cx="7717155" cy="469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399FF"/>
                </a:solidFill>
                <a:latin typeface="Calibri"/>
                <a:cs typeface="Calibri"/>
              </a:rPr>
              <a:t>(ii) </a:t>
            </a:r>
            <a:r>
              <a:rPr sz="3600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3600" spc="-5" dirty="0">
                <a:solidFill>
                  <a:srgbClr val="00AF50"/>
                </a:solidFill>
                <a:latin typeface="Calibri"/>
                <a:cs typeface="Calibri"/>
              </a:rPr>
              <a:t>Script</a:t>
            </a:r>
            <a:r>
              <a:rPr sz="3600" spc="-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AF50"/>
                </a:solidFill>
                <a:latin typeface="Calibri"/>
                <a:cs typeface="Calibri"/>
              </a:rPr>
              <a:t>mode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Step </a:t>
            </a:r>
            <a:r>
              <a:rPr sz="36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2 </a:t>
            </a:r>
            <a:r>
              <a:rPr sz="3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(Run </a:t>
            </a:r>
            <a:r>
              <a:rPr sz="3600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program</a:t>
            </a:r>
            <a:r>
              <a:rPr sz="3600" u="heavy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file)</a:t>
            </a:r>
            <a:endParaRPr sz="3600">
              <a:latin typeface="Calibri"/>
              <a:cs typeface="Calibri"/>
            </a:endParaRPr>
          </a:p>
          <a:p>
            <a:pPr marL="756285" marR="268605" indent="-744220">
              <a:lnSpc>
                <a:spcPct val="100000"/>
              </a:lnSpc>
              <a:spcBef>
                <a:spcPts val="70"/>
              </a:spcBef>
              <a:buAutoNum type="alphaLcPeriod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Click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spc="-10" dirty="0">
                <a:solidFill>
                  <a:srgbClr val="3399FF"/>
                </a:solidFill>
                <a:latin typeface="Calibri"/>
                <a:cs typeface="Calibri"/>
              </a:rPr>
              <a:t>command </a:t>
            </a:r>
            <a:r>
              <a:rPr sz="2400" spc="-15" dirty="0">
                <a:solidFill>
                  <a:srgbClr val="3399FF"/>
                </a:solidFill>
                <a:latin typeface="Calibri"/>
                <a:cs typeface="Calibri"/>
              </a:rPr>
              <a:t>from </a:t>
            </a:r>
            <a:r>
              <a:rPr sz="2400" spc="-25" dirty="0">
                <a:latin typeface="Calibri"/>
                <a:cs typeface="Calibri"/>
              </a:rPr>
              <a:t>IDLE’s 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File 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menu and 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select  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file </a:t>
            </a:r>
            <a:r>
              <a:rPr sz="2400" spc="-10" dirty="0">
                <a:solidFill>
                  <a:srgbClr val="3399FF"/>
                </a:solidFill>
                <a:latin typeface="Calibri"/>
                <a:cs typeface="Calibri"/>
              </a:rPr>
              <a:t>you </a:t>
            </a:r>
            <a:r>
              <a:rPr sz="2400" spc="-20" dirty="0">
                <a:solidFill>
                  <a:srgbClr val="3399FF"/>
                </a:solidFill>
                <a:latin typeface="Calibri"/>
                <a:cs typeface="Calibri"/>
              </a:rPr>
              <a:t>have 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already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99FF"/>
                </a:solidFill>
                <a:latin typeface="Calibri"/>
                <a:cs typeface="Calibri"/>
              </a:rPr>
              <a:t>saved</a:t>
            </a:r>
            <a:endParaRPr sz="240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buAutoNum type="alphaLcPeriod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Click </a:t>
            </a:r>
            <a:r>
              <a:rPr sz="2400" spc="-5" dirty="0">
                <a:latin typeface="Calibri"/>
                <a:cs typeface="Calibri"/>
              </a:rPr>
              <a:t>Run-&gt; Run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</a:t>
            </a:r>
            <a:endParaRPr sz="2400">
              <a:latin typeface="Calibri"/>
              <a:cs typeface="Calibri"/>
            </a:endParaRPr>
          </a:p>
          <a:p>
            <a:pPr marL="756285" marR="554990" indent="-744220">
              <a:lnSpc>
                <a:spcPct val="100000"/>
              </a:lnSpc>
              <a:buAutoNum type="alphaLcPeriod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It will </a:t>
            </a:r>
            <a:r>
              <a:rPr sz="2400" spc="-20" dirty="0">
                <a:solidFill>
                  <a:srgbClr val="3399FF"/>
                </a:solidFill>
                <a:latin typeface="Calibri"/>
                <a:cs typeface="Calibri"/>
              </a:rPr>
              <a:t>execute 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all the </a:t>
            </a:r>
            <a:r>
              <a:rPr sz="2400" spc="-10" dirty="0">
                <a:solidFill>
                  <a:srgbClr val="3399FF"/>
                </a:solidFill>
                <a:latin typeface="Calibri"/>
                <a:cs typeface="Calibri"/>
              </a:rPr>
              <a:t>commands 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3399FF"/>
                </a:solidFill>
                <a:latin typeface="Calibri"/>
                <a:cs typeface="Calibri"/>
              </a:rPr>
              <a:t>program 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file</a:t>
            </a:r>
            <a:r>
              <a:rPr sz="2400" spc="-105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and  </a:t>
            </a:r>
            <a:r>
              <a:rPr sz="2400" spc="-15" dirty="0">
                <a:solidFill>
                  <a:srgbClr val="3399FF"/>
                </a:solidFill>
                <a:latin typeface="Calibri"/>
                <a:cs typeface="Calibri"/>
              </a:rPr>
              <a:t>display 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output 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in </a:t>
            </a:r>
            <a:r>
              <a:rPr sz="2400" spc="-15" dirty="0">
                <a:solidFill>
                  <a:srgbClr val="3399FF"/>
                </a:solidFill>
                <a:latin typeface="Calibri"/>
                <a:cs typeface="Calibri"/>
              </a:rPr>
              <a:t>separate </a:t>
            </a:r>
            <a:r>
              <a:rPr sz="2400" dirty="0">
                <a:solidFill>
                  <a:srgbClr val="3399FF"/>
                </a:solidFill>
                <a:latin typeface="Calibri"/>
                <a:cs typeface="Calibri"/>
              </a:rPr>
              <a:t>python 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shell</a:t>
            </a:r>
            <a:r>
              <a:rPr sz="2400" spc="-30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99FF"/>
                </a:solidFill>
                <a:latin typeface="Calibri"/>
                <a:cs typeface="Calibri"/>
              </a:rPr>
              <a:t>window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99"/>
              </a:lnSpc>
              <a:spcBef>
                <a:spcPts val="30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Note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:-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Python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comes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 2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flavours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– python 2.x and python 3.x .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Later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one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is 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Backward incompatible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language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as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decide by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Python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Software foundation(PSF). 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Mean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code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written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2.x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will not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execute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on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3.x .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Visit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below link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for difference 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between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2.x &amp;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3.x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spc="-10" dirty="0">
                <a:solidFill>
                  <a:srgbClr val="3399FF"/>
                </a:solidFill>
                <a:latin typeface="Calibri"/>
                <a:cs typeface="Calibri"/>
              </a:rPr>
              <a:t>http</a:t>
            </a:r>
            <a:r>
              <a:rPr sz="1800" spc="-10" dirty="0">
                <a:solidFill>
                  <a:srgbClr val="3399FF"/>
                </a:solidFill>
                <a:latin typeface="Calibri"/>
                <a:cs typeface="Calibri"/>
                <a:hlinkClick r:id="rId2"/>
              </a:rPr>
              <a:t>s://w</a:t>
            </a:r>
            <a:r>
              <a:rPr sz="1800" spc="-10" dirty="0">
                <a:solidFill>
                  <a:srgbClr val="3399FF"/>
                </a:solidFill>
                <a:latin typeface="Calibri"/>
                <a:cs typeface="Calibri"/>
              </a:rPr>
              <a:t>ww.g</a:t>
            </a:r>
            <a:r>
              <a:rPr sz="1800" spc="-10" dirty="0">
                <a:solidFill>
                  <a:srgbClr val="3399FF"/>
                </a:solidFill>
                <a:latin typeface="Calibri"/>
                <a:cs typeface="Calibri"/>
                <a:hlinkClick r:id="rId2"/>
              </a:rPr>
              <a:t>eeksforgeeks.org/important-differences-between-python-2-x-and-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399FF"/>
                </a:solidFill>
                <a:latin typeface="Calibri"/>
                <a:cs typeface="Calibri"/>
              </a:rPr>
              <a:t>python-3-x-with-examples/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5742</Words>
  <Application>Microsoft Office PowerPoint</Application>
  <PresentationFormat>On-screen Show (4:3)</PresentationFormat>
  <Paragraphs>805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Agency FB</vt:lpstr>
      <vt:lpstr>Arial</vt:lpstr>
      <vt:lpstr>Calibri</vt:lpstr>
      <vt:lpstr>Century Gothic</vt:lpstr>
      <vt:lpstr>Times New Roman</vt:lpstr>
      <vt:lpstr>Verdana</vt:lpstr>
      <vt:lpstr>Office Theme</vt:lpstr>
      <vt:lpstr>PowerPoint Presentation</vt:lpstr>
      <vt:lpstr>Introduction</vt:lpstr>
      <vt:lpstr>Features of Python</vt:lpstr>
      <vt:lpstr>Shortcomings of Python</vt:lpstr>
      <vt:lpstr>How to work in Python</vt:lpstr>
      <vt:lpstr>How to work in Python * Click start button -&gt; All programs -&gt;  python&lt;version&gt;-&gt;IDLE(Python GUI)</vt:lpstr>
      <vt:lpstr>How to work in Python</vt:lpstr>
      <vt:lpstr>How to work in Python</vt:lpstr>
      <vt:lpstr>How to work in Python</vt:lpstr>
      <vt:lpstr>Data Handling</vt:lpstr>
      <vt:lpstr>Data type continue</vt:lpstr>
      <vt:lpstr>Data type continue</vt:lpstr>
      <vt:lpstr>Data type continue</vt:lpstr>
      <vt:lpstr>Data type continue</vt:lpstr>
      <vt:lpstr>Data type continue</vt:lpstr>
      <vt:lpstr>Data type continue</vt:lpstr>
      <vt:lpstr>Data type continue</vt:lpstr>
      <vt:lpstr>Data type continue</vt:lpstr>
      <vt:lpstr>Data type continue</vt:lpstr>
      <vt:lpstr>Data type continue</vt:lpstr>
      <vt:lpstr>Data type continue</vt:lpstr>
      <vt:lpstr>Data type continue</vt:lpstr>
      <vt:lpstr>Data type continue</vt:lpstr>
      <vt:lpstr>Operator</vt:lpstr>
      <vt:lpstr>Operator continue</vt:lpstr>
      <vt:lpstr>Operator continue</vt:lpstr>
      <vt:lpstr>Operator continue</vt:lpstr>
      <vt:lpstr>Operator continue</vt:lpstr>
      <vt:lpstr>Operator continue</vt:lpstr>
      <vt:lpstr>Operator continue</vt:lpstr>
      <vt:lpstr>Operator continue</vt:lpstr>
      <vt:lpstr>Operator continue</vt:lpstr>
      <vt:lpstr>Operator continue</vt:lpstr>
      <vt:lpstr>Operator continue</vt:lpstr>
      <vt:lpstr>Operator continue</vt:lpstr>
      <vt:lpstr>Expression</vt:lpstr>
      <vt:lpstr>Type conversion</vt:lpstr>
      <vt:lpstr>Type conversion</vt:lpstr>
      <vt:lpstr>math module</vt:lpstr>
      <vt:lpstr>Control Statements</vt:lpstr>
      <vt:lpstr>Decision Making Statement</vt:lpstr>
      <vt:lpstr>Decision Making Statement</vt:lpstr>
      <vt:lpstr>Decision Making Statement</vt:lpstr>
      <vt:lpstr>Decision Making Statement</vt:lpstr>
      <vt:lpstr>Decision Making Statement</vt:lpstr>
      <vt:lpstr>Decision Making Statement</vt:lpstr>
      <vt:lpstr>Decision Making Statement</vt:lpstr>
      <vt:lpstr>Decision Making Statement</vt:lpstr>
      <vt:lpstr>Iteration Statements (Loops)</vt:lpstr>
      <vt:lpstr>  Iteration Statements (Loops)</vt:lpstr>
      <vt:lpstr>Iteration Statements (Loops)</vt:lpstr>
      <vt:lpstr>Iteration Statements (Loops)</vt:lpstr>
      <vt:lpstr>Iteration Statements (Loops)</vt:lpstr>
      <vt:lpstr>  Iteration Statements (Loops)</vt:lpstr>
      <vt:lpstr>Iteration Statements (Loops)</vt:lpstr>
      <vt:lpstr>Iteration Statements (Loops)</vt:lpstr>
      <vt:lpstr>Iteration Statements (Loops)</vt:lpstr>
      <vt:lpstr>  Iteration Statements (Loops)</vt:lpstr>
      <vt:lpstr>Iteration Statements (Loops)</vt:lpstr>
      <vt:lpstr>  Iteration Statements (Loops)</vt:lpstr>
      <vt:lpstr>Iteration Statements (Loops)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Nihar Ranjan Bhuyan</cp:lastModifiedBy>
  <cp:revision>1</cp:revision>
  <dcterms:created xsi:type="dcterms:W3CDTF">2020-04-09T13:36:59Z</dcterms:created>
  <dcterms:modified xsi:type="dcterms:W3CDTF">2020-04-09T15:20:25Z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2020-04-09T00:00:00Z</vt:filetime>
  </property>
</Properties>
</file>