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9"/>
  </p:notesMasterIdLst>
  <p:handoutMasterIdLst>
    <p:handoutMasterId r:id="rId60"/>
  </p:handoutMasterIdLst>
  <p:sldIdLst>
    <p:sldId id="503" r:id="rId2"/>
    <p:sldId id="260" r:id="rId3"/>
    <p:sldId id="725" r:id="rId4"/>
    <p:sldId id="504" r:id="rId5"/>
    <p:sldId id="623" r:id="rId6"/>
    <p:sldId id="726" r:id="rId7"/>
    <p:sldId id="727" r:id="rId8"/>
    <p:sldId id="728" r:id="rId9"/>
    <p:sldId id="729" r:id="rId10"/>
    <p:sldId id="730" r:id="rId11"/>
    <p:sldId id="731" r:id="rId12"/>
    <p:sldId id="732" r:id="rId13"/>
    <p:sldId id="733" r:id="rId14"/>
    <p:sldId id="734" r:id="rId15"/>
    <p:sldId id="735" r:id="rId16"/>
    <p:sldId id="736" r:id="rId17"/>
    <p:sldId id="737" r:id="rId18"/>
    <p:sldId id="738" r:id="rId19"/>
    <p:sldId id="739" r:id="rId20"/>
    <p:sldId id="740" r:id="rId21"/>
    <p:sldId id="741" r:id="rId22"/>
    <p:sldId id="742" r:id="rId23"/>
    <p:sldId id="743" r:id="rId24"/>
    <p:sldId id="744" r:id="rId25"/>
    <p:sldId id="745" r:id="rId26"/>
    <p:sldId id="746" r:id="rId27"/>
    <p:sldId id="747" r:id="rId28"/>
    <p:sldId id="748" r:id="rId29"/>
    <p:sldId id="749" r:id="rId30"/>
    <p:sldId id="750" r:id="rId31"/>
    <p:sldId id="751" r:id="rId32"/>
    <p:sldId id="752" r:id="rId33"/>
    <p:sldId id="753" r:id="rId34"/>
    <p:sldId id="755" r:id="rId35"/>
    <p:sldId id="779" r:id="rId36"/>
    <p:sldId id="773" r:id="rId37"/>
    <p:sldId id="774" r:id="rId38"/>
    <p:sldId id="775" r:id="rId39"/>
    <p:sldId id="756" r:id="rId40"/>
    <p:sldId id="776" r:id="rId41"/>
    <p:sldId id="777" r:id="rId42"/>
    <p:sldId id="778" r:id="rId43"/>
    <p:sldId id="757" r:id="rId44"/>
    <p:sldId id="758" r:id="rId45"/>
    <p:sldId id="759" r:id="rId46"/>
    <p:sldId id="762" r:id="rId47"/>
    <p:sldId id="763" r:id="rId48"/>
    <p:sldId id="764" r:id="rId49"/>
    <p:sldId id="765" r:id="rId50"/>
    <p:sldId id="766" r:id="rId51"/>
    <p:sldId id="767" r:id="rId52"/>
    <p:sldId id="768" r:id="rId53"/>
    <p:sldId id="769" r:id="rId54"/>
    <p:sldId id="770" r:id="rId55"/>
    <p:sldId id="771" r:id="rId56"/>
    <p:sldId id="772" r:id="rId57"/>
    <p:sldId id="66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00"/>
    <a:srgbClr val="FF0066"/>
    <a:srgbClr val="D68B1C"/>
    <a:srgbClr val="FF00FF"/>
    <a:srgbClr val="FF5050"/>
    <a:srgbClr val="006600"/>
    <a:srgbClr val="66FF33"/>
    <a:srgbClr val="0000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0080" autoAdjust="0"/>
  </p:normalViewPr>
  <p:slideViewPr>
    <p:cSldViewPr>
      <p:cViewPr varScale="1">
        <p:scale>
          <a:sx n="78" d="100"/>
          <a:sy n="78" d="100"/>
        </p:scale>
        <p:origin x="8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016F2-B6ED-42E5-8E54-3C6B19592197}" type="datetimeFigureOut">
              <a:rPr lang="en-US" smtClean="0"/>
              <a:pPr/>
              <a:t>6/23/2020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5696F-DCF2-4690-8A98-9515D05694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54763-DEE3-4C80-8709-AD268736AE5C}" type="datetimeFigureOut">
              <a:rPr lang="en-US" smtClean="0"/>
              <a:pPr/>
              <a:t>6/23/2020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8E3DC-0B46-48CA-85FC-1799844C021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E3DC-0B46-48CA-85FC-1799844C021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E3DC-0B46-48CA-85FC-1799844C021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47</a:t>
            </a:fld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49</a:t>
            </a:fld>
            <a:endParaRPr lang="en-I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50</a:t>
            </a:fld>
            <a:endParaRPr lang="en-I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51</a:t>
            </a:fld>
            <a:endParaRPr lang="en-I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52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53</a:t>
            </a:fld>
            <a:endParaRPr lang="en-I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54</a:t>
            </a:fld>
            <a:endParaRPr lang="en-I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55</a:t>
            </a:fld>
            <a:endParaRPr lang="en-I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56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14414" y="5429264"/>
            <a:ext cx="6858080" cy="785818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- III</a:t>
            </a:r>
            <a:br>
              <a:rPr lang="en-US" sz="4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785786" y="428604"/>
            <a:ext cx="8143932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IMPORTING MODULES – import STATEMENT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85852" y="1785926"/>
            <a:ext cx="7572428" cy="4214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	import statement : used to import entire module.</a:t>
            </a: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Syntax:       import   </a:t>
            </a:r>
            <a:r>
              <a:rPr kumimoji="0" lang="en-IN" sz="32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modulename</a:t>
            </a: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example: import math</a:t>
            </a: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3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00100" y="428604"/>
            <a:ext cx="7929618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IMPORTING MODULES – import STATEMENT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85852" y="1785926"/>
            <a:ext cx="7572428" cy="4214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ii)	from: import all functions or selected one.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     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module name import function name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 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random import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randint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428728" y="500042"/>
            <a:ext cx="7215238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3) USER DEFINED FUNCIONS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5852" y="1500174"/>
            <a:ext cx="7500990" cy="4643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Function is a set of statements that performs specific task.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</a:br>
            <a:b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</a:b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Syntax of user defined function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 </a:t>
            </a:r>
            <a:b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</a:br>
            <a:b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</a:b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def </a:t>
            </a:r>
            <a:r>
              <a:rPr kumimoji="0" lang="en-IN" sz="36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function_name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(list of parameters)</a:t>
            </a:r>
            <a:b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</a:b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        ................</a:t>
            </a:r>
            <a:b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</a:b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        ................</a:t>
            </a:r>
            <a:b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</a:b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        Statements</a:t>
            </a:r>
          </a:p>
        </p:txBody>
      </p:sp>
      <p:sp>
        <p:nvSpPr>
          <p:cNvPr id="6" name="Bent Arrow 5"/>
          <p:cNvSpPr/>
          <p:nvPr/>
        </p:nvSpPr>
        <p:spPr>
          <a:xfrm rot="5400000" flipH="1" flipV="1">
            <a:off x="3107521" y="3321843"/>
            <a:ext cx="1285884" cy="4786346"/>
          </a:xfrm>
          <a:prstGeom prst="bentArrow">
            <a:avLst>
              <a:gd name="adj1" fmla="val 4444"/>
              <a:gd name="adj2" fmla="val 137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29322" y="5786454"/>
            <a:ext cx="2714644" cy="8572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is keyword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428728" y="500042"/>
            <a:ext cx="7215238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3) USER DEFINED FUNCIONS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976" y="1571612"/>
            <a:ext cx="6929486" cy="4643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lvl="0">
              <a:spcBef>
                <a:spcPct val="0"/>
              </a:spcBef>
            </a:pP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sum_diff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add=</a:t>
            </a:r>
            <a:r>
              <a:rPr lang="en-I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x+y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diff=x-y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</a:t>
            </a:r>
            <a:r>
              <a:rPr lang="en-I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add,diff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spcBef>
                <a:spcPct val="0"/>
              </a:spcBef>
            </a:pP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main():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x=9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y=3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I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I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sum_diff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print("Sum = ",a)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print("diff = ",b)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214414" y="571480"/>
            <a:ext cx="7643866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PARAMETERS AND ARGUMENTS IN FUNCTION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85852" y="1357298"/>
            <a:ext cx="7572428" cy="364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	Parameters are the values which are provided at the time of  function definition.</a:t>
            </a: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15008" y="3357562"/>
            <a:ext cx="2714644" cy="571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</a:p>
        </p:txBody>
      </p:sp>
      <p:sp>
        <p:nvSpPr>
          <p:cNvPr id="9" name="Bent Arrow 8"/>
          <p:cNvSpPr/>
          <p:nvPr/>
        </p:nvSpPr>
        <p:spPr>
          <a:xfrm rot="5400000" flipH="1" flipV="1">
            <a:off x="4286248" y="3652550"/>
            <a:ext cx="1000132" cy="1714512"/>
          </a:xfrm>
          <a:prstGeom prst="bentArrow">
            <a:avLst>
              <a:gd name="adj1" fmla="val 6292"/>
              <a:gd name="adj2" fmla="val 13757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143636" y="4643446"/>
            <a:ext cx="2714644" cy="1857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Parameter is also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called as formal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 parameter or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formal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argument</a:t>
            </a:r>
          </a:p>
        </p:txBody>
      </p:sp>
      <p:sp>
        <p:nvSpPr>
          <p:cNvPr id="11" name="Bent Arrow 10"/>
          <p:cNvSpPr/>
          <p:nvPr/>
        </p:nvSpPr>
        <p:spPr>
          <a:xfrm rot="5400000" flipH="1">
            <a:off x="5169699" y="3902871"/>
            <a:ext cx="1081094" cy="1133484"/>
          </a:xfrm>
          <a:prstGeom prst="bentArrow">
            <a:avLst>
              <a:gd name="adj1" fmla="val 6292"/>
              <a:gd name="adj2" fmla="val 13757"/>
              <a:gd name="adj3" fmla="val 25000"/>
              <a:gd name="adj4" fmla="val 400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28728" y="34290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sum_diff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p,q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add=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p+q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diff=p-q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add,diff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6143636" y="4643446"/>
            <a:ext cx="2714644" cy="1857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Parameter is also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called as formal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parameter or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formal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argument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142976" y="571480"/>
            <a:ext cx="7715304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PARAMETERS AND ARGUMENTS IN FUNCTION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428728" y="1857364"/>
            <a:ext cx="7358114" cy="1857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Arguments are the values which are passed while calling a function</a:t>
            </a: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</a:b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</a:br>
            <a:endParaRPr kumimoji="0" lang="en-IN" sz="3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85852" y="3000372"/>
            <a:ext cx="40719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main():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x=9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y=3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sum_diff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print("Sum = ",a)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print("diff = ",b)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</a:t>
            </a:r>
            <a:endParaRPr lang="en-IN" sz="3200" dirty="0"/>
          </a:p>
        </p:txBody>
      </p:sp>
      <p:sp>
        <p:nvSpPr>
          <p:cNvPr id="16" name="Bent Arrow 15"/>
          <p:cNvSpPr/>
          <p:nvPr/>
        </p:nvSpPr>
        <p:spPr>
          <a:xfrm rot="5400000" flipV="1">
            <a:off x="4321967" y="3178967"/>
            <a:ext cx="1143008" cy="1643074"/>
          </a:xfrm>
          <a:prstGeom prst="bentArrow">
            <a:avLst>
              <a:gd name="adj1" fmla="val 4444"/>
              <a:gd name="adj2" fmla="val 13757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86446" y="3000372"/>
            <a:ext cx="2714644" cy="8572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66" y="1785926"/>
            <a:ext cx="7000924" cy="1285884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	Python supports following type of arguments: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571480"/>
            <a:ext cx="7572428" cy="64294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ARGUMENTS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857356" y="3500438"/>
            <a:ext cx="64294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Positional arguments</a:t>
            </a:r>
          </a:p>
          <a:p>
            <a:pPr marL="514350" indent="-514350">
              <a:buAutoNum type="arabicPeriod"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Arguments</a:t>
            </a:r>
          </a:p>
          <a:p>
            <a:pPr marL="514350" indent="-514350">
              <a:buAutoNum type="arabicPeriod"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Arguments</a:t>
            </a:r>
          </a:p>
          <a:p>
            <a:pPr marL="514350" indent="-514350">
              <a:buAutoNum type="arabicPeriod"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Length Arguments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071546"/>
            <a:ext cx="8286808" cy="1285884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These are the arguments passed to a function in correct positional order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18" y="285728"/>
            <a:ext cx="6715172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POSITIONAL ARGUMENTS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1538" y="2333685"/>
            <a:ext cx="700092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</a:t>
            </a:r>
          </a:p>
          <a:p>
            <a:pPr marL="514350" indent="-514350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substract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 marL="514350" indent="-514350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print(a-b)</a:t>
            </a:r>
          </a:p>
          <a:p>
            <a:pPr marL="514350" indent="-514350"/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substract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514350" indent="-514350"/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substract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(100,200)</a:t>
            </a:r>
          </a:p>
          <a:p>
            <a:pPr marL="514350" indent="-514350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-100</a:t>
            </a:r>
          </a:p>
          <a:p>
            <a:pPr marL="514350" indent="-514350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substract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(150,100)</a:t>
            </a:r>
          </a:p>
          <a:p>
            <a:pPr marL="514350" indent="-514350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285860"/>
            <a:ext cx="8143932" cy="1285884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	When a function call is made without arguments, the function has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defalut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 values for it for example: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285728"/>
            <a:ext cx="7286676" cy="64294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	</a:t>
            </a: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DEFAULT ARGUMENTS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3042" y="2714620"/>
            <a:ext cx="68580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(name=“Mohan”):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print(“Hello “, name)</a:t>
            </a:r>
          </a:p>
          <a:p>
            <a:pPr marL="514350" indent="-514350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514350" indent="-514350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Vinay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  	# valid</a:t>
            </a:r>
          </a:p>
          <a:p>
            <a:pPr marL="514350" indent="-514350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		#valid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142984"/>
            <a:ext cx="8215370" cy="1285884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	When a function call is made without arguments, the function has default values for it 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for example: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285728"/>
            <a:ext cx="6858048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2.	</a:t>
            </a: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DEFAULT ARGUMENTS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34" y="2643182"/>
            <a:ext cx="8429684" cy="3600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IN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</a:t>
            </a:r>
          </a:p>
          <a:p>
            <a:pPr marL="514350" indent="-514350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 </a:t>
            </a:r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(name=“</a:t>
            </a:r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Mohan”,msg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</a:t>
            </a:r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GoodMorning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”):</a:t>
            </a:r>
          </a:p>
          <a:p>
            <a:pPr marL="514350" indent="-514350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print(</a:t>
            </a:r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name,msg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514350" indent="-514350"/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514350" indent="-514350"/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 </a:t>
            </a:r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(name=“</a:t>
            </a:r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Mohan”,msg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 # invalid</a:t>
            </a:r>
          </a:p>
          <a:p>
            <a:pPr marL="514350" indent="-514350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print(</a:t>
            </a:r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name,msg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514350" indent="-514350"/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ainik\Desktop\Python_logo-large.png"/>
          <p:cNvPicPr>
            <a:picLocks noChangeAspect="1" noChangeArrowheads="1"/>
          </p:cNvPicPr>
          <p:nvPr/>
        </p:nvPicPr>
        <p:blipFill>
          <a:blip r:embed="rId3">
            <a:lum bright="-23000" contrast="25000"/>
          </a:blip>
          <a:srcRect/>
          <a:stretch>
            <a:fillRect/>
          </a:stretch>
        </p:blipFill>
        <p:spPr bwMode="auto">
          <a:xfrm>
            <a:off x="2214546" y="642918"/>
            <a:ext cx="5249617" cy="3947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00100" y="4572008"/>
            <a:ext cx="7715304" cy="1500198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BOOK</a:t>
            </a:r>
            <a:br>
              <a:rPr lang="en-US" sz="4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SUMITA ARORA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1071546"/>
            <a:ext cx="7286676" cy="2143140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if function containing many arguments, and we wish to specify some among them, then value for such parameter can be provided by using the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285728"/>
            <a:ext cx="6858048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3.	</a:t>
            </a: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KEYWORD ARGUMENTS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4414" y="3286124"/>
            <a:ext cx="764386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 example: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print(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514350" indent="-514350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#calling function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(name=“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Mohan”,msg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=“Hi”):  #  valid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O/p -&gt; Mohan Hi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57290" y="1714488"/>
            <a:ext cx="75009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#calling function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Hi”,name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=“Mohan”):  #  valid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O/p -&gt; Mohan Hi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85852" y="285728"/>
            <a:ext cx="6858048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	</a:t>
            </a:r>
            <a:r>
              <a:rPr kumimoji="0" lang="en-I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KEYWORD ARGUMENTS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85728"/>
            <a:ext cx="7286676" cy="64294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4.	VARIABLE LENGTH ARGUMENTS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000240"/>
            <a:ext cx="73581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In some situation one needs to pass as many as argument to a function, python provides a way to pass number of argument to  a function, such type of arguments are called variable length arguments. 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Variable length arguments are defined with * symbol.</a:t>
            </a:r>
          </a:p>
          <a:p>
            <a:pPr marL="514350" indent="-514350" algn="just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For Example:    (next slide)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429552" cy="64294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4.	VARIABLE LENGTH ARGUMENTS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32" y="1428736"/>
            <a:ext cx="64294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sum(*n):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total=0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for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n: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total+=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print(“Sum = “, total)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 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Calling function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			o/p  sum=0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sum(10)		o/p  sum=10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sum(10,20,30,40)   o/p sum=100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285728"/>
            <a:ext cx="7858180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PASSING ARRAYS/LISTS TO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472" y="1428736"/>
            <a:ext cx="83582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Arrays in basic python are lists that contain mixed data types and can be passed as an argument to a function.</a:t>
            </a:r>
          </a:p>
          <a:p>
            <a:pPr marL="514350" indent="-514350" algn="just"/>
            <a:r>
              <a:rPr lang="en-I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 Example: # Arithmetic mean of list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def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list_avg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lst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l=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lst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sum=0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for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lst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sum+=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return sum/l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0562" y="3571876"/>
            <a:ext cx="4214842" cy="3000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main():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print(“Input integers”)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a=input()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a=</a:t>
            </a:r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a.split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range(</a:t>
            </a:r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):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</a:t>
            </a:r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]=</a:t>
            </a:r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(a[</a:t>
            </a:r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</a:p>
          <a:p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avg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list_ave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(“Average is = “, </a:t>
            </a:r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avg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285728"/>
            <a:ext cx="7143800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SCOPE OF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357298"/>
            <a:ext cx="83582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Scope mean measure of access of variable or constants in a program. Generally there are two types of scope of variables: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	Global (Module)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ii)	Local (Function)</a:t>
            </a:r>
          </a:p>
          <a:p>
            <a:pPr marL="514350" indent="-514350" algn="just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 algn="just">
              <a:buAutoNum type="romanLcParenR"/>
            </a:pPr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variables 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accessed throughout the program their scope is global</a:t>
            </a:r>
          </a:p>
          <a:p>
            <a:pPr marL="571500" indent="-571500" algn="just">
              <a:buAutoNum type="romanLcParenR"/>
            </a:pPr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variables 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accessed within the program and their scope is local only.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786742" cy="64294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GLOBAL VARIABLES &amp; LOCAL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158" y="1142984"/>
            <a:ext cx="2428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20" y="2818528"/>
            <a:ext cx="64294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m=100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add_diff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add=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x+y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diff=x-y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global m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m= m +10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print("m in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add_diff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function=",m)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add,diff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4712" y="1571612"/>
            <a:ext cx="5286444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main():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x=9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y=3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add_diff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print("Sum = ",a)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print("diff = ",b)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print("m in main function = ",m)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500694" y="2214554"/>
            <a:ext cx="3143272" cy="500066"/>
          </a:xfrm>
          <a:prstGeom prst="rect">
            <a:avLst/>
          </a:prstGeom>
          <a:solidFill>
            <a:srgbClr val="D68B1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>LOCAL VARIABLES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57158" y="1714488"/>
            <a:ext cx="3143272" cy="500066"/>
          </a:xfrm>
          <a:prstGeom prst="rect">
            <a:avLst/>
          </a:prstGeom>
          <a:solidFill>
            <a:srgbClr val="FF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GLOBAL 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>VARIABLE</a:t>
            </a:r>
          </a:p>
        </p:txBody>
      </p:sp>
      <p:sp>
        <p:nvSpPr>
          <p:cNvPr id="10" name="Left Arrow 9"/>
          <p:cNvSpPr/>
          <p:nvPr/>
        </p:nvSpPr>
        <p:spPr>
          <a:xfrm>
            <a:off x="4714876" y="2285992"/>
            <a:ext cx="785818" cy="35719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Arrow 10"/>
          <p:cNvSpPr/>
          <p:nvPr/>
        </p:nvSpPr>
        <p:spPr>
          <a:xfrm rot="16200000">
            <a:off x="428596" y="2428868"/>
            <a:ext cx="642942" cy="357190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85728"/>
            <a:ext cx="6572296" cy="642942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RECURSION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472" y="1571612"/>
            <a:ext cx="80724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 recursive function is a function that calls itself until a “base condition” is true, and execution stops. While false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Recursion in computer science is a method of solving a problem where the solution depends on solutions to smaller instances of the same problem (as opposed to iteration). ... 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 computer programming languages support recursion by allowing a function to call itself from within its own code.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500990" cy="64294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RECURSION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472" y="2285992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functions make the code look clean and elegant.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complex task can be broken down into simpler sub-problems using recursion.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generation is easier with recursion than using some nested iteration</a:t>
            </a:r>
            <a:r>
              <a:rPr lang="en-IN" sz="2800" dirty="0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57166"/>
            <a:ext cx="6572296" cy="64294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OF RECURSION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910" y="2285992"/>
            <a:ext cx="79296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Sometimes the logic behind recursion is hard to follow through.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calls are expensive (inefficient) as they take up a lot of memory and time.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functions are hard to debug</a:t>
            </a:r>
            <a:r>
              <a:rPr lang="en-IN" sz="2800" dirty="0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43108" y="3214686"/>
            <a:ext cx="6000792" cy="785818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 algn="ctr"/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Function?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042" y="500042"/>
            <a:ext cx="6715172" cy="64294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3042" y="2357430"/>
            <a:ext cx="700092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 of given number using recursion: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algn="just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factorial(n): 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if n == 1: 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return 1 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else: 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return n * factorial(n-1)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1357298"/>
            <a:ext cx="83582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track the recursive function: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def factorial(n):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print("factorial has been called with n = " +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(n))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n == 1: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1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res = n * factorial(n-1)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print("intermediate result for ", n, " * factorial(" ,n-1, "): ",res)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res	</a:t>
            </a:r>
          </a:p>
          <a:p>
            <a:pPr algn="just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print(factorial(5))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28696" y="428604"/>
            <a:ext cx="6715204" cy="642942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RECURSION  - PROGRAM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5852" y="1643050"/>
            <a:ext cx="764386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 has been called with n = 5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 has been called with n = 4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 has been called with n = 3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 has been called with n = 2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 has been called with n = 1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intermediate result for  2  * factorial( 1 ):  2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intermediate result for  3  * factorial( 2 ):  6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intermediate result for  4  * factorial( 3 ):  24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intermediate result for  5  * factorial( 4 ):  120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14414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RECURSION  - PROGRAM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290" y="1928802"/>
            <a:ext cx="74295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Fibonacci series using recursive function:</a:t>
            </a:r>
          </a:p>
          <a:p>
            <a:pPr algn="just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fib(n):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n == 0: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0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== 1: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1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fib(n-1) + fib(n-2)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57224" y="285728"/>
            <a:ext cx="7429552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RECURSION  - PROGRAM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1538" y="1142984"/>
            <a:ext cx="7715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Pascal triangle using recursion: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57290" y="285728"/>
            <a:ext cx="6858048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pic>
        <p:nvPicPr>
          <p:cNvPr id="2051" name="Picture 3" descr="C:\Users\AdmOfficer\Desktop\PaulHartalPascalTriang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428868"/>
            <a:ext cx="8503970" cy="37147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1538" y="1142984"/>
            <a:ext cx="7715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Pascal triangle using recursion: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57290" y="285728"/>
            <a:ext cx="6858048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2976" y="1857364"/>
            <a:ext cx="75009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#to print a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triangle of 'n' rows</a:t>
            </a:r>
          </a:p>
          <a:p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factorial(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==1: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*factorial(val-1)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1142984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Pascal triangle using recursion: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57290" y="285728"/>
            <a:ext cx="6858048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754" y="2357430"/>
            <a:ext cx="80010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combination(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n,r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n&lt;r or r==0 or r==n: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t=1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(t)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t=factorial(n)/(factorial(r)*factorial(n-r))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1142984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Pascal triangle using recursion: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57290" y="285728"/>
            <a:ext cx="6858048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2976" y="1857364"/>
            <a:ext cx="7500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print('\t'*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x,end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='1\n')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for row in range(1,x):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gaps=x-row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for j in range(gaps,0,-1):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print('\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t',end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='')</a:t>
            </a:r>
          </a:p>
          <a:p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4414" y="1142984"/>
            <a:ext cx="77867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Pascal triangle using recursion: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57290" y="285728"/>
            <a:ext cx="6858048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2976" y="1857364"/>
            <a:ext cx="7500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for b in range(row):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=combination(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row,b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print(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val,end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='\t\t')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print('1')</a:t>
            </a:r>
          </a:p>
          <a:p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(input('Enter the no. of rows :'))</a:t>
            </a:r>
          </a:p>
          <a:p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3042" y="1142984"/>
            <a:ext cx="71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Tower of Hanoi Python Program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85852" y="285728"/>
            <a:ext cx="6429420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7290" y="1857364"/>
            <a:ext cx="76438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Tower of Hanoi is a mathematical puzzle where we have three rods and n disks. The objective of the puzzle is to move the entire stack to another rod, obeying the following simple rules:</a:t>
            </a:r>
          </a:p>
          <a:p>
            <a:pPr algn="just"/>
            <a:br>
              <a:rPr lang="en-I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Only one disk can be moved at a time.</a:t>
            </a:r>
            <a:br>
              <a:rPr lang="en-I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2800" b="1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Each move consists of taking the upper disk from one of the stacks and placing it on top of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8286808" cy="78581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 algn="ctr"/>
            <a:r>
              <a:rPr lang="en-I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Function?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14348" y="1714488"/>
            <a:ext cx="8286808" cy="4643470"/>
          </a:xfrm>
        </p:spPr>
        <p:txBody>
          <a:bodyPr>
            <a:noAutofit/>
          </a:bodyPr>
          <a:lstStyle/>
          <a:p>
            <a:pPr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 function is a group of statements that is executed when it is called from some point of the program.</a:t>
            </a:r>
          </a:p>
          <a:p>
            <a:pPr algn="just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It’s a divide and conquer approach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/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	</a:t>
            </a: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5720" y="2000240"/>
            <a:ext cx="857256" cy="785818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50800" dir="5400000" algn="ctr" rotWithShape="0">
              <a:schemeClr val="accent6">
                <a:lumMod val="60000"/>
                <a:lumOff val="40000"/>
              </a:schemeClr>
            </a:outerShdw>
          </a:effectLst>
          <a:scene3d>
            <a:camera prst="perspectiveRelaxed"/>
            <a:lightRig rig="threePt" dir="t"/>
          </a:scene3d>
          <a:sp3d extrusionH="254000">
            <a:bevelT w="508000" h="635000" prst="cross"/>
            <a:bevelB w="0" h="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642910" y="4000504"/>
            <a:ext cx="857256" cy="71438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50800" dir="5400000" algn="ctr" rotWithShape="0">
              <a:schemeClr val="accent6">
                <a:lumMod val="60000"/>
                <a:lumOff val="40000"/>
              </a:schemeClr>
            </a:outerShdw>
          </a:effectLst>
          <a:scene3d>
            <a:camera prst="perspectiveRelaxed"/>
            <a:lightRig rig="threePt" dir="t"/>
          </a:scene3d>
          <a:sp3d extrusionH="254000">
            <a:bevelT w="508000" h="635000" prst="cross"/>
            <a:bevelB w="0" h="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3042" y="1142984"/>
            <a:ext cx="71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Tower of Hanoi Python Program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85852" y="285728"/>
            <a:ext cx="6429420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00" y="1857364"/>
            <a:ext cx="80010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stack i.e. a disk can only be moved if it is the uppermost disk on a stack.</a:t>
            </a:r>
          </a:p>
          <a:p>
            <a:pPr algn="just"/>
            <a:br>
              <a:rPr lang="en-I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No disk may be placed on top of a smaller disk.</a:t>
            </a:r>
          </a:p>
        </p:txBody>
      </p:sp>
      <p:pic>
        <p:nvPicPr>
          <p:cNvPr id="1026" name="Picture 2" descr="C:\Users\AdmOfficer\Desktop\tower-of-hano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857628"/>
            <a:ext cx="4857784" cy="2726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3042" y="1142984"/>
            <a:ext cx="71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Tower of Hanoi Python Program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85852" y="285728"/>
            <a:ext cx="6429420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1538" y="1857364"/>
            <a:ext cx="79296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TowerOfHanoi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 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aux_rod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</a:t>
            </a:r>
          </a:p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if n == 1: </a:t>
            </a:r>
          </a:p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    print ("Move disk 1 from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rod",from_rod,"to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rod",to_rod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</a:p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    return</a:t>
            </a:r>
          </a:p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TowerOfHanoi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(n-1,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aux_rod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print( "Move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disk",n,"from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rod",from_rod,"to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rod",to_rod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</a:p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TowerOfHanoi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(n-1,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aux_rod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1142984"/>
            <a:ext cx="71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Tower of Hanoi Python Program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85852" y="285728"/>
            <a:ext cx="6429420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1538" y="1857364"/>
            <a:ext cx="79296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Driver code </a:t>
            </a:r>
          </a:p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= 4</a:t>
            </a:r>
          </a:p>
          <a:p>
            <a:pPr fontAlgn="base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TowerOfHanoi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(n, \'A\', \'C\', \'B\')  </a:t>
            </a:r>
          </a:p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A, C, B are the name of rods </a:t>
            </a:r>
          </a:p>
          <a:p>
            <a:pPr algn="just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1071546"/>
            <a:ext cx="83582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Python program to find the H.C.F of two input number</a:t>
            </a:r>
          </a:p>
          <a:p>
            <a:pPr marL="514350" indent="-514350"/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define a function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computeHCF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y):</a:t>
            </a:r>
          </a:p>
          <a:p>
            <a:pPr marL="514350" indent="-514350"/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choose the smaller number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x &gt; y: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smaller = y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smaller = x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for </a:t>
            </a:r>
            <a:r>
              <a:rPr lang="en-I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range(1, smaller+1):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if((x % </a:t>
            </a:r>
            <a:r>
              <a:rPr lang="en-I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0) and (y % </a:t>
            </a:r>
            <a:r>
              <a:rPr lang="en-I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0)):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I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hcf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I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</a:t>
            </a:r>
            <a:r>
              <a:rPr lang="en-I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hcf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2976" y="285728"/>
            <a:ext cx="6643734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643438" y="1714488"/>
            <a:ext cx="4214842" cy="47397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7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def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gcd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,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b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7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if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b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==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0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7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return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a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7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else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: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7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return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gcd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b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,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a%b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a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=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int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input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483D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"Enter first number:"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))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b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=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int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input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483D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"Enter second number:"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))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GCD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=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gcd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,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b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7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print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483D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"GCD is: "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7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print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GCD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endParaRPr kumimoji="0" 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1604" y="1643050"/>
            <a:ext cx="7143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take input from the user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num1 =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(input("Enter first number: "))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num2 =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(input("Enter second number: "))</a:t>
            </a:r>
          </a:p>
          <a:p>
            <a:pPr marL="514350" indent="-514350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print("The H.C.F. of", num1,"and", num2,"is",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computeHCF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(num1, num2))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2976" y="285728"/>
            <a:ext cx="6786610" cy="64294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RECURSION  - PROGRAM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214422"/>
            <a:ext cx="87154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sum_recursive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current_number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accumulated_sum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# Base case</a:t>
            </a: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# Return the final state</a:t>
            </a: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current_number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11:</a:t>
            </a: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accumulated_sum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# Recursive case</a:t>
            </a: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# Thread the state through the recursive call</a:t>
            </a: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sum_recursive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current_number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+ 1,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accumulated_sum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current_number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14414" y="285728"/>
            <a:ext cx="7643866" cy="64294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RECURSION  - PROGRAM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10" y="1571612"/>
            <a:ext cx="81439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Recursive Python function to  find sum of natural numbers.</a:t>
            </a:r>
          </a:p>
          <a:p>
            <a:pPr algn="just"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Recursive Python function to  find sum of even numbers.</a:t>
            </a:r>
          </a:p>
          <a:p>
            <a:pPr algn="just"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Recursive Python function to  find sum of odd numbers.</a:t>
            </a:r>
          </a:p>
          <a:p>
            <a:pPr algn="just"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Recursive Python function to  find sum of fib series.</a:t>
            </a:r>
          </a:p>
          <a:p>
            <a:pPr algn="just"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Recursive Python function to  find given number is prime or not.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RECURSION  - PROGRAM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472" y="1428736"/>
            <a:ext cx="81439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of the following is the use of function in python?</a:t>
            </a:r>
          </a:p>
          <a:p>
            <a:pPr marL="514350" indent="-514350"/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Functions are reusable pieces of programs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Functions don’t provide better modularity for your application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you can’t also create your own functions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All of the mentioned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Which keyword is use for function?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Fun 		b) Define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def		d) Function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428736"/>
            <a:ext cx="82868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What is the output of the below program?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sayHello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print('Hello World!') </a:t>
            </a:r>
          </a:p>
          <a:p>
            <a:pPr lvl="2"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sayHello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</a:p>
          <a:p>
            <a:pPr lvl="2"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sayHello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2" fontAlgn="t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Hello World!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World!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‘Hello World!’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‘Hello World!’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Hello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428736"/>
            <a:ext cx="82868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What is the output of the below program?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printMax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(a, b):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if a &gt; b: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print(a, 'is maximum')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== b: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print(a, 'is equal to', b)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else: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print(b, 'is maximum')</a:t>
            </a:r>
          </a:p>
          <a:p>
            <a:pPr lvl="2"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printMax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(3, 4)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3 			b) 4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4 is maximum	d) None of the mentioned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57356" y="2928934"/>
            <a:ext cx="6786610" cy="78581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428736"/>
            <a:ext cx="82868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What is the output of the below program ?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50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(x):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print('x is', x)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2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print('Changed local x to', x)</a:t>
            </a:r>
          </a:p>
          <a:p>
            <a:pPr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print('x is now', x)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x is now 50	b) x is now 2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x is now 100	d) None of the mentioned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58" y="1785926"/>
            <a:ext cx="75724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What is the output of the below program?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50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x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print('x is', x)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2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print('Changed global x to', x)</a:t>
            </a:r>
          </a:p>
          <a:p>
            <a:pPr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print('Value of x is', x)</a:t>
            </a:r>
            <a:r>
              <a:rPr lang="en-IN" sz="28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57752" y="2285992"/>
            <a:ext cx="41434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x is 50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Changed global x to 2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of x is 50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x is 50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Changed global x to 2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of x is 2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x is 50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Changed global x to 50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of x is 50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None of the mentioned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1214422"/>
            <a:ext cx="75724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What is the output of below program?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say(message, times = 1):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print(message * times)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say('Hello')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say('World', 5)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Hello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WorldWorldWorldWorldWorld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Hello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 5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6314" y="4254065"/>
            <a:ext cx="41434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Hello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World,World,World,World,World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Hello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HelloHelloHelloHelloHello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1428736"/>
            <a:ext cx="75724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What is the output of the below program?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(a, b=5, c=10):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print('a is', a, 'and b is', b, 'and c is', c)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(3, 7)</a:t>
            </a:r>
          </a:p>
          <a:p>
            <a:pPr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(25, c = 24)</a:t>
            </a:r>
          </a:p>
          <a:p>
            <a:pPr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 = 50, a = 100)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a is 7 and b is 3 and c is 10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is 25 and b is 5 and c is 24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is 5 and b is 100 and c is 50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928934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a is 3 and b is 7 and c is 10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is 5 and b is 25 and c is 24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is 50 and b is 100 and c is 5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a is 3 and b is 7 and c is 10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is 25 and b is 5 and c is 24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is 100 and b is 5 and c is 50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None of the mentioned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2976" y="1428736"/>
            <a:ext cx="77867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What is the output of below program?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maximum(x, y):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x &gt; y: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x</a:t>
            </a:r>
          </a:p>
          <a:p>
            <a:pPr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== y: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'The numbers are equal'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else: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y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print(maximum(2, 3))</a:t>
            </a:r>
          </a:p>
          <a:p>
            <a:pPr marL="514350" indent="-514350">
              <a:buAutoNum type="alphaLcParenR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		b) 3    c) The numbers are equal	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None of the mentioned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1428736"/>
            <a:ext cx="83582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Which of the following is a features of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DocString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Provide a convenient way of associating documentation with Python modules, functions, classes, and methods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All functions should have a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docstring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Docstrings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accessed by the __doc__ attribute on objects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All of the mentioned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26" y="1357298"/>
            <a:ext cx="40719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	A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	C	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	A	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	C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	A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	B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	A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	C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	B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	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3000372"/>
            <a:ext cx="6643734" cy="1143008"/>
          </a:xfrm>
        </p:spPr>
        <p:txBody>
          <a:bodyPr>
            <a:normAutofit/>
          </a:bodyPr>
          <a:lstStyle/>
          <a:p>
            <a:pPr marL="514350" indent="-514350"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71604" y="285728"/>
            <a:ext cx="6357982" cy="78581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FUNCTIONS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86808" cy="492922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can be categorized into three types:-</a:t>
            </a:r>
          </a:p>
          <a:p>
            <a:pPr algn="just">
              <a:buNone/>
            </a:pP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	Built in Functions.</a:t>
            </a:r>
          </a:p>
          <a:p>
            <a:pPr>
              <a:buNone/>
            </a:pP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	Modules.</a:t>
            </a:r>
          </a:p>
          <a:p>
            <a:pPr>
              <a:buNone/>
            </a:pP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	User  - defined functions.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1538" y="285728"/>
            <a:ext cx="750099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FUNCTIONS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00166" y="1500174"/>
            <a:ext cx="7286676" cy="492922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00100" y="2357430"/>
            <a:ext cx="7929618" cy="4214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These are predefined function in python and are used as and when there is need by</a:t>
            </a:r>
            <a:r>
              <a:rPr kumimoji="0" lang="en-IN" sz="2800" b="1" i="0" u="none" strike="noStrike" kern="1200" cap="none" spc="0" normalizeH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simply calling them. For example: </a:t>
            </a:r>
            <a:b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		</a:t>
            </a:r>
            <a:r>
              <a:rPr kumimoji="0" lang="en-IN" sz="28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()</a:t>
            </a:r>
            <a:b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	float()</a:t>
            </a:r>
            <a:b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	</a:t>
            </a:r>
            <a:r>
              <a:rPr kumimoji="0" lang="en-IN" sz="28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()</a:t>
            </a:r>
            <a:b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	min()</a:t>
            </a:r>
            <a:b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	max() ...etc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143108" y="1285860"/>
            <a:ext cx="5400668" cy="5000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1)		BUILT IN FUNCTIONS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57290" y="285728"/>
            <a:ext cx="6786610" cy="78581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FUNCTIONS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00166" y="1500174"/>
            <a:ext cx="7286676" cy="492922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7224" y="2928934"/>
            <a:ext cx="7572428" cy="2286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Module is a container of functions, variables, constants, class in a separate file which can be reused.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43174" y="1285860"/>
            <a:ext cx="4757726" cy="571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2)	MODULES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4546" y="2428868"/>
            <a:ext cx="6357982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	Import statement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ii)	from statement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357290" y="571480"/>
            <a:ext cx="7358114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IMPORTING MODULES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7375</TotalTime>
  <Words>3508</Words>
  <Application>Microsoft Office PowerPoint</Application>
  <PresentationFormat>On-screen Show (4:3)</PresentationFormat>
  <Paragraphs>469</Paragraphs>
  <Slides>57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Times New Roman</vt:lpstr>
      <vt:lpstr>Office Theme</vt:lpstr>
      <vt:lpstr>CHAPTER - III WORKING WITH FUNCTIONS</vt:lpstr>
      <vt:lpstr>REFERENCE BOOK SUMITA ARORA</vt:lpstr>
      <vt:lpstr>What is Function?</vt:lpstr>
      <vt:lpstr>What is Function?</vt:lpstr>
      <vt:lpstr>TYPES OF FUNCTIONS</vt:lpstr>
      <vt:lpstr>TYPES OF FUNCTIONS</vt:lpstr>
      <vt:lpstr>TYPES OF FUNCTIONS</vt:lpstr>
      <vt:lpstr>TYPES OF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Python supports following type of arguments: </vt:lpstr>
      <vt:lpstr>These are the arguments passed to a function in correct positional order</vt:lpstr>
      <vt:lpstr> When a function call is made without arguments, the function has defalut values for it for example: </vt:lpstr>
      <vt:lpstr> When a function call is made without arguments, the function has default values for it  for example: </vt:lpstr>
      <vt:lpstr>  if function containing many arguments, and we wish to specify some among them, then value for such parameter can be provided by using the 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Nihar Ranjan Bhuyan</cp:lastModifiedBy>
  <cp:revision>764</cp:revision>
  <dcterms:created xsi:type="dcterms:W3CDTF">2013-08-21T19:17:07Z</dcterms:created>
  <dcterms:modified xsi:type="dcterms:W3CDTF">2020-06-23T17:15:43Z</dcterms:modified>
</cp:coreProperties>
</file>