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503" r:id="rId2"/>
    <p:sldId id="785" r:id="rId3"/>
    <p:sldId id="261" r:id="rId4"/>
    <p:sldId id="807" r:id="rId5"/>
    <p:sldId id="808" r:id="rId6"/>
    <p:sldId id="874" r:id="rId7"/>
    <p:sldId id="880" r:id="rId8"/>
    <p:sldId id="879" r:id="rId9"/>
    <p:sldId id="875" r:id="rId10"/>
    <p:sldId id="876" r:id="rId11"/>
    <p:sldId id="877" r:id="rId12"/>
    <p:sldId id="878" r:id="rId13"/>
    <p:sldId id="887" r:id="rId14"/>
    <p:sldId id="888" r:id="rId15"/>
    <p:sldId id="889" r:id="rId16"/>
    <p:sldId id="890" r:id="rId17"/>
    <p:sldId id="891" r:id="rId18"/>
    <p:sldId id="892" r:id="rId19"/>
    <p:sldId id="893" r:id="rId20"/>
    <p:sldId id="894" r:id="rId21"/>
    <p:sldId id="895" r:id="rId22"/>
    <p:sldId id="896" r:id="rId23"/>
    <p:sldId id="897" r:id="rId24"/>
    <p:sldId id="898" r:id="rId25"/>
    <p:sldId id="899" r:id="rId26"/>
    <p:sldId id="910" r:id="rId27"/>
    <p:sldId id="911" r:id="rId28"/>
    <p:sldId id="943" r:id="rId29"/>
    <p:sldId id="944" r:id="rId30"/>
    <p:sldId id="945" r:id="rId31"/>
    <p:sldId id="946" r:id="rId32"/>
    <p:sldId id="942" r:id="rId33"/>
    <p:sldId id="912" r:id="rId34"/>
    <p:sldId id="914" r:id="rId35"/>
    <p:sldId id="915" r:id="rId36"/>
    <p:sldId id="913" r:id="rId37"/>
    <p:sldId id="916" r:id="rId38"/>
    <p:sldId id="917" r:id="rId39"/>
    <p:sldId id="918" r:id="rId40"/>
    <p:sldId id="919" r:id="rId41"/>
    <p:sldId id="939" r:id="rId42"/>
    <p:sldId id="811" r:id="rId43"/>
    <p:sldId id="810" r:id="rId44"/>
    <p:sldId id="921" r:id="rId45"/>
    <p:sldId id="922" r:id="rId46"/>
    <p:sldId id="923" r:id="rId47"/>
    <p:sldId id="924" r:id="rId48"/>
    <p:sldId id="920" r:id="rId49"/>
    <p:sldId id="925" r:id="rId50"/>
    <p:sldId id="926" r:id="rId51"/>
    <p:sldId id="927" r:id="rId52"/>
    <p:sldId id="928" r:id="rId53"/>
    <p:sldId id="931" r:id="rId54"/>
    <p:sldId id="932" r:id="rId55"/>
    <p:sldId id="933" r:id="rId56"/>
    <p:sldId id="934" r:id="rId57"/>
    <p:sldId id="936" r:id="rId58"/>
    <p:sldId id="937" r:id="rId59"/>
    <p:sldId id="956" r:id="rId60"/>
    <p:sldId id="957" r:id="rId61"/>
    <p:sldId id="958" r:id="rId62"/>
    <p:sldId id="959" r:id="rId63"/>
    <p:sldId id="960" r:id="rId64"/>
    <p:sldId id="961" r:id="rId65"/>
    <p:sldId id="962" r:id="rId66"/>
    <p:sldId id="963" r:id="rId67"/>
    <p:sldId id="965" r:id="rId68"/>
    <p:sldId id="969"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0033"/>
    <a:srgbClr val="66FF33"/>
    <a:srgbClr val="FF0000"/>
    <a:srgbClr val="990033"/>
    <a:srgbClr val="66FFFF"/>
    <a:srgbClr val="FF00FF"/>
    <a:srgbClr val="FF0066"/>
    <a:srgbClr val="0033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9" autoAdjust="0"/>
    <p:restoredTop sz="90143" autoAdjust="0"/>
  </p:normalViewPr>
  <p:slideViewPr>
    <p:cSldViewPr>
      <p:cViewPr varScale="1">
        <p:scale>
          <a:sx n="78" d="100"/>
          <a:sy n="78" d="100"/>
        </p:scale>
        <p:origin x="1598" y="58"/>
      </p:cViewPr>
      <p:guideLst>
        <p:guide orient="horz" pos="2160"/>
        <p:guide pos="2880"/>
      </p:guideLst>
    </p:cSldViewPr>
  </p:slideViewPr>
  <p:outlineViewPr>
    <p:cViewPr>
      <p:scale>
        <a:sx n="33" d="100"/>
        <a:sy n="33" d="100"/>
      </p:scale>
      <p:origin x="0" y="13548"/>
    </p:cViewPr>
  </p:outlineViewPr>
  <p:notesTextViewPr>
    <p:cViewPr>
      <p:scale>
        <a:sx n="1" d="1"/>
        <a:sy n="1" d="1"/>
      </p:scale>
      <p:origin x="0" y="0"/>
    </p:cViewPr>
  </p:notesTextViewPr>
  <p:sorterViewPr>
    <p:cViewPr>
      <p:scale>
        <a:sx n="66" d="100"/>
        <a:sy n="66" d="100"/>
      </p:scale>
      <p:origin x="0" y="14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016F2-B6ED-42E5-8E54-3C6B19592197}" type="datetimeFigureOut">
              <a:rPr lang="en-US" smtClean="0"/>
              <a:pPr/>
              <a:t>7/14/2020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05696F-DCF2-4690-8A98-9515D05694EB}"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354763-DEE3-4C80-8709-AD268736AE5C}" type="datetimeFigureOut">
              <a:rPr lang="en-US" smtClean="0"/>
              <a:pPr/>
              <a:t>7/14/2020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D8E3DC-0B46-48CA-85FC-1799844C021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6260" y="5414165"/>
            <a:ext cx="7772400" cy="85920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96260" y="4345230"/>
            <a:ext cx="6400800" cy="1140865"/>
          </a:xfrm>
        </p:spPr>
        <p:txBody>
          <a:bodyPr>
            <a:normAutofit/>
          </a:bodyPr>
          <a:lstStyle>
            <a:lvl1pPr marL="0" indent="0" algn="l">
              <a:buNone/>
              <a:defRPr sz="2800">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2195"/>
            <a:ext cx="8229600" cy="1143000"/>
          </a:xfrm>
        </p:spPr>
        <p:txBody>
          <a:bodyPr>
            <a:normAutofit/>
          </a:bodyPr>
          <a:lstStyle>
            <a:lvl1pPr algn="l">
              <a:defRPr sz="3600">
                <a:solidFill>
                  <a:srgbClr val="FF0000"/>
                </a:solidFill>
              </a:defRPr>
            </a:lvl1pPr>
          </a:lstStyle>
          <a:p>
            <a:r>
              <a:rPr lang="en-US" dirty="0"/>
              <a:t>Click to edit Master title style</a:t>
            </a:r>
          </a:p>
        </p:txBody>
      </p:sp>
      <p:sp>
        <p:nvSpPr>
          <p:cNvPr id="3" name="Content Placeholder 2"/>
          <p:cNvSpPr>
            <a:spLocks noGrp="1"/>
          </p:cNvSpPr>
          <p:nvPr>
            <p:ph idx="1"/>
          </p:nvPr>
        </p:nvSpPr>
        <p:spPr>
          <a:xfrm>
            <a:off x="457200" y="1443835"/>
            <a:ext cx="8229600" cy="3918803"/>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31545" y="274637"/>
            <a:ext cx="7016195" cy="1143000"/>
          </a:xfrm>
        </p:spPr>
        <p:txBody>
          <a:bodyPr>
            <a:normAutofit/>
          </a:bodyPr>
          <a:lstStyle>
            <a:lvl1pPr algn="l">
              <a:defRPr sz="3600">
                <a:solidFill>
                  <a:srgbClr val="FF0000"/>
                </a:solidFill>
              </a:defRPr>
            </a:lvl1pPr>
          </a:lstStyle>
          <a:p>
            <a:r>
              <a:rPr lang="en-US" dirty="0"/>
              <a:t>Click to edit Master title style</a:t>
            </a:r>
          </a:p>
        </p:txBody>
      </p:sp>
      <p:sp>
        <p:nvSpPr>
          <p:cNvPr id="3" name="Content Placeholder 2"/>
          <p:cNvSpPr>
            <a:spLocks noGrp="1"/>
          </p:cNvSpPr>
          <p:nvPr>
            <p:ph idx="1"/>
          </p:nvPr>
        </p:nvSpPr>
        <p:spPr>
          <a:xfrm>
            <a:off x="1831545" y="1443835"/>
            <a:ext cx="7016195" cy="4275740"/>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22195"/>
            <a:ext cx="8229600" cy="1143000"/>
          </a:xfrm>
        </p:spPr>
        <p:txBody>
          <a:bodyPr>
            <a:normAutofit/>
          </a:bodyPr>
          <a:lstStyle>
            <a:lvl1pPr algn="l">
              <a:defRPr sz="3600">
                <a:solidFill>
                  <a:srgbClr val="FF0000"/>
                </a:solidFill>
              </a:defRPr>
            </a:lvl1pPr>
          </a:lstStyle>
          <a:p>
            <a:r>
              <a:rPr lang="en-US" dirty="0"/>
              <a:t>Click to edit Master title style</a:t>
            </a:r>
          </a:p>
        </p:txBody>
      </p:sp>
      <p:sp>
        <p:nvSpPr>
          <p:cNvPr id="3" name="Text Placeholder 2"/>
          <p:cNvSpPr>
            <a:spLocks noGrp="1"/>
          </p:cNvSpPr>
          <p:nvPr>
            <p:ph type="body" idx="1"/>
          </p:nvPr>
        </p:nvSpPr>
        <p:spPr>
          <a:xfrm>
            <a:off x="448965" y="1882907"/>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512770"/>
            <a:ext cx="4040188"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1882907"/>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512770"/>
            <a:ext cx="4041775"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3568" y="2060848"/>
            <a:ext cx="8143932" cy="1285884"/>
          </a:xfrm>
        </p:spPr>
        <p:style>
          <a:lnRef idx="0">
            <a:schemeClr val="accent2"/>
          </a:lnRef>
          <a:fillRef idx="3">
            <a:schemeClr val="accent2"/>
          </a:fillRef>
          <a:effectRef idx="3">
            <a:schemeClr val="accent2"/>
          </a:effectRef>
          <a:fontRef idx="minor">
            <a:schemeClr val="lt1"/>
          </a:fontRef>
        </p:style>
        <p:txBody>
          <a:bodyPr>
            <a:noAutofit/>
          </a:bodyPr>
          <a:lstStyle/>
          <a:p>
            <a:pPr algn="ctr"/>
            <a:r>
              <a:rPr lang="en-US" sz="4000" b="1" u="sng" dirty="0">
                <a:solidFill>
                  <a:srgbClr val="FFFF00"/>
                </a:solidFill>
                <a:effectLst>
                  <a:outerShdw blurRad="38100" dist="38100" dir="2700000" algn="tl">
                    <a:srgbClr val="000000">
                      <a:alpha val="43137"/>
                    </a:srgbClr>
                  </a:outerShdw>
                </a:effectLst>
              </a:rPr>
              <a:t>CHAPTER - X</a:t>
            </a:r>
            <a:br>
              <a:rPr lang="en-US" sz="4000" b="1" u="sng" dirty="0">
                <a:solidFill>
                  <a:srgbClr val="FFFF00"/>
                </a:solidFill>
                <a:effectLst>
                  <a:outerShdw blurRad="38100" dist="38100" dir="2700000" algn="tl">
                    <a:srgbClr val="000000">
                      <a:alpha val="43137"/>
                    </a:srgbClr>
                  </a:outerShdw>
                </a:effectLst>
              </a:rPr>
            </a:br>
            <a:r>
              <a:rPr lang="en-US" sz="4000" b="1" u="sng" dirty="0">
                <a:solidFill>
                  <a:srgbClr val="FFFF00"/>
                </a:solidFill>
                <a:effectLst>
                  <a:outerShdw blurRad="38100" dist="38100" dir="2700000" algn="tl">
                    <a:srgbClr val="000000">
                      <a:alpha val="43137"/>
                    </a:srgbClr>
                  </a:outerShdw>
                </a:effectLst>
              </a:rPr>
              <a:t>DATA STRUCTURES  II</a:t>
            </a:r>
          </a:p>
        </p:txBody>
      </p:sp>
    </p:spTree>
    <p:extLst>
      <p:ext uri="{BB962C8B-B14F-4D97-AF65-F5344CB8AC3E}">
        <p14:creationId xmlns:p14="http://schemas.microsoft.com/office/powerpoint/2010/main" val="110163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500166" y="428604"/>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STACK TERMINOLOGIES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Rectangle 2"/>
          <p:cNvSpPr/>
          <p:nvPr/>
        </p:nvSpPr>
        <p:spPr>
          <a:xfrm>
            <a:off x="1142976" y="1357299"/>
            <a:ext cx="7715304" cy="5216813"/>
          </a:xfrm>
          <a:prstGeom prst="rect">
            <a:avLst/>
          </a:prstGeom>
        </p:spPr>
        <p:txBody>
          <a:bodyPr wrap="square">
            <a:spAutoFit/>
          </a:bodyPr>
          <a:lstStyle/>
          <a:p>
            <a:pPr algn="just"/>
            <a:endParaRPr lang="en-US" sz="1400" b="1" dirty="0">
              <a:solidFill>
                <a:schemeClr val="bg1"/>
              </a:solidFill>
              <a:effectLst>
                <a:outerShdw blurRad="38100" dist="38100" dir="2700000" algn="tl">
                  <a:srgbClr val="000000">
                    <a:alpha val="43137"/>
                  </a:srgbClr>
                </a:outerShdw>
              </a:effectLst>
            </a:endParaRPr>
          </a:p>
          <a:p>
            <a:pPr algn="just"/>
            <a:r>
              <a:rPr lang="en-US" sz="2800" b="1" dirty="0">
                <a:solidFill>
                  <a:schemeClr val="bg1"/>
                </a:solidFill>
                <a:effectLst>
                  <a:outerShdw blurRad="38100" dist="38100" dir="2700000" algn="tl">
                    <a:srgbClr val="000000">
                      <a:alpha val="43137"/>
                    </a:srgbClr>
                  </a:outerShdw>
                </a:effectLst>
              </a:rPr>
              <a:t>The following are the terms which are frequently used to denote some kind of operation in stack.</a:t>
            </a:r>
          </a:p>
          <a:p>
            <a:pPr algn="just"/>
            <a:endParaRPr lang="en-US" sz="2800" b="1" dirty="0">
              <a:solidFill>
                <a:schemeClr val="bg1"/>
              </a:solidFill>
              <a:effectLst>
                <a:outerShdw blurRad="38100" dist="38100" dir="2700000" algn="tl">
                  <a:srgbClr val="000000">
                    <a:alpha val="43137"/>
                  </a:srgbClr>
                </a:outerShdw>
              </a:effectLst>
            </a:endParaRPr>
          </a:p>
          <a:p>
            <a:pPr algn="just"/>
            <a:r>
              <a:rPr lang="en-US" sz="2800" b="1" dirty="0">
                <a:solidFill>
                  <a:schemeClr val="bg1"/>
                </a:solidFill>
                <a:effectLst>
                  <a:outerShdw blurRad="38100" dist="38100" dir="2700000" algn="tl">
                    <a:srgbClr val="000000">
                      <a:alpha val="43137"/>
                    </a:srgbClr>
                  </a:outerShdw>
                </a:effectLst>
              </a:rPr>
              <a:t> </a:t>
            </a:r>
          </a:p>
          <a:p>
            <a:pPr algn="just"/>
            <a:endParaRPr lang="en-US" sz="2800" b="1" dirty="0">
              <a:solidFill>
                <a:schemeClr val="bg1"/>
              </a:solidFill>
              <a:effectLst>
                <a:outerShdw blurRad="38100" dist="38100" dir="2700000" algn="tl">
                  <a:srgbClr val="000000">
                    <a:alpha val="43137"/>
                  </a:srgbClr>
                </a:outerShdw>
              </a:effectLst>
            </a:endParaRPr>
          </a:p>
          <a:p>
            <a:pPr algn="just"/>
            <a:r>
              <a:rPr lang="en-US" sz="2800" b="1" dirty="0">
                <a:solidFill>
                  <a:schemeClr val="bg1"/>
                </a:solidFill>
                <a:effectLst>
                  <a:outerShdw blurRad="38100" dist="38100" dir="2700000" algn="tl">
                    <a:srgbClr val="000000">
                      <a:alpha val="43137"/>
                    </a:srgbClr>
                  </a:outerShdw>
                </a:effectLst>
              </a:rPr>
              <a:t>It is also called as inspection, refers to inspecting the value at the stack.</a:t>
            </a:r>
          </a:p>
          <a:p>
            <a:pPr algn="just"/>
            <a:endParaRPr lang="en-US" sz="1100" b="1" dirty="0">
              <a:solidFill>
                <a:schemeClr val="bg1"/>
              </a:solidFill>
              <a:effectLst>
                <a:outerShdw blurRad="38100" dist="38100" dir="2700000" algn="tl">
                  <a:srgbClr val="000000">
                    <a:alpha val="43137"/>
                  </a:srgbClr>
                </a:outerShdw>
              </a:effectLst>
            </a:endParaRPr>
          </a:p>
          <a:p>
            <a:pPr algn="just"/>
            <a:endParaRPr lang="en-US" sz="2800" b="1" dirty="0">
              <a:solidFill>
                <a:schemeClr val="bg1"/>
              </a:solidFill>
              <a:effectLst>
                <a:outerShdw blurRad="38100" dist="38100" dir="2700000" algn="tl">
                  <a:srgbClr val="000000">
                    <a:alpha val="43137"/>
                  </a:srgbClr>
                </a:outerShdw>
              </a:effectLst>
            </a:endParaRPr>
          </a:p>
          <a:p>
            <a:pPr algn="just"/>
            <a:endParaRPr lang="en-US" sz="2800" b="1" dirty="0">
              <a:solidFill>
                <a:schemeClr val="bg1"/>
              </a:solidFill>
              <a:effectLst>
                <a:outerShdw blurRad="38100" dist="38100" dir="2700000" algn="tl">
                  <a:srgbClr val="000000">
                    <a:alpha val="43137"/>
                  </a:srgbClr>
                </a:outerShdw>
              </a:effectLst>
            </a:endParaRPr>
          </a:p>
          <a:p>
            <a:pPr algn="just"/>
            <a:r>
              <a:rPr lang="en-US" sz="2800" b="1" dirty="0">
                <a:solidFill>
                  <a:schemeClr val="bg1"/>
                </a:solidFill>
                <a:effectLst>
                  <a:outerShdw blurRad="38100" dist="38100" dir="2700000" algn="tl">
                    <a:srgbClr val="000000">
                      <a:alpha val="43137"/>
                    </a:srgbClr>
                  </a:outerShdw>
                </a:effectLst>
              </a:rPr>
              <a:t>Its an Error, when some one tries to push an item in stack that is full.</a:t>
            </a:r>
            <a:endParaRPr lang="en-IN" sz="2800" b="1" dirty="0">
              <a:solidFill>
                <a:schemeClr val="bg1"/>
              </a:solidFill>
              <a:effectLst>
                <a:outerShdw blurRad="38100" dist="38100" dir="2700000" algn="tl">
                  <a:srgbClr val="000000">
                    <a:alpha val="43137"/>
                  </a:srgbClr>
                </a:outerShdw>
              </a:effectLst>
            </a:endParaRPr>
          </a:p>
        </p:txBody>
      </p:sp>
      <p:sp>
        <p:nvSpPr>
          <p:cNvPr id="4" name="Title 1"/>
          <p:cNvSpPr txBox="1">
            <a:spLocks/>
          </p:cNvSpPr>
          <p:nvPr/>
        </p:nvSpPr>
        <p:spPr>
          <a:xfrm>
            <a:off x="1357290" y="2786058"/>
            <a:ext cx="2928958"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3.	PEEK </a:t>
            </a:r>
          </a:p>
        </p:txBody>
      </p:sp>
      <p:sp>
        <p:nvSpPr>
          <p:cNvPr id="5" name="Title 1"/>
          <p:cNvSpPr txBox="1">
            <a:spLocks/>
          </p:cNvSpPr>
          <p:nvPr/>
        </p:nvSpPr>
        <p:spPr>
          <a:xfrm>
            <a:off x="1357290" y="4714884"/>
            <a:ext cx="3000396" cy="785818"/>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4. OVER FLOW</a:t>
            </a:r>
          </a:p>
        </p:txBody>
      </p:sp>
    </p:spTree>
    <p:extLst>
      <p:ext uri="{BB962C8B-B14F-4D97-AF65-F5344CB8AC3E}">
        <p14:creationId xmlns:p14="http://schemas.microsoft.com/office/powerpoint/2010/main" val="1101633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500166" y="428604"/>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STACK TERMINOLOGIES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Rectangle 2"/>
          <p:cNvSpPr/>
          <p:nvPr/>
        </p:nvSpPr>
        <p:spPr>
          <a:xfrm>
            <a:off x="1142976" y="1357299"/>
            <a:ext cx="7715304" cy="3924151"/>
          </a:xfrm>
          <a:prstGeom prst="rect">
            <a:avLst/>
          </a:prstGeom>
        </p:spPr>
        <p:txBody>
          <a:bodyPr wrap="square">
            <a:spAutoFit/>
          </a:bodyPr>
          <a:lstStyle/>
          <a:p>
            <a:pPr algn="just"/>
            <a:endParaRPr lang="en-US" sz="1400" b="1" dirty="0">
              <a:solidFill>
                <a:schemeClr val="bg1"/>
              </a:solidFill>
              <a:effectLst>
                <a:outerShdw blurRad="38100" dist="38100" dir="2700000" algn="tl">
                  <a:srgbClr val="000000">
                    <a:alpha val="43137"/>
                  </a:srgbClr>
                </a:outerShdw>
              </a:effectLst>
            </a:endParaRPr>
          </a:p>
          <a:p>
            <a:pPr algn="just"/>
            <a:endParaRPr lang="en-US" sz="2800" b="1" dirty="0">
              <a:solidFill>
                <a:schemeClr val="bg1"/>
              </a:solidFill>
              <a:effectLst>
                <a:outerShdw blurRad="38100" dist="38100" dir="2700000" algn="tl">
                  <a:srgbClr val="000000">
                    <a:alpha val="43137"/>
                  </a:srgbClr>
                </a:outerShdw>
              </a:effectLst>
            </a:endParaRPr>
          </a:p>
          <a:p>
            <a:pPr algn="just"/>
            <a:r>
              <a:rPr lang="en-US" sz="2800" b="1" dirty="0">
                <a:solidFill>
                  <a:schemeClr val="bg1"/>
                </a:solidFill>
                <a:effectLst>
                  <a:outerShdw blurRad="38100" dist="38100" dir="2700000" algn="tl">
                    <a:srgbClr val="000000">
                      <a:alpha val="43137"/>
                    </a:srgbClr>
                  </a:outerShdw>
                </a:effectLst>
              </a:rPr>
              <a:t>.</a:t>
            </a:r>
          </a:p>
          <a:p>
            <a:pPr algn="just"/>
            <a:endParaRPr lang="en-US" sz="2800" b="1" dirty="0">
              <a:solidFill>
                <a:schemeClr val="bg1"/>
              </a:solidFill>
              <a:effectLst>
                <a:outerShdw blurRad="38100" dist="38100" dir="2700000" algn="tl">
                  <a:srgbClr val="000000">
                    <a:alpha val="43137"/>
                  </a:srgbClr>
                </a:outerShdw>
              </a:effectLst>
            </a:endParaRPr>
          </a:p>
          <a:p>
            <a:pPr algn="just"/>
            <a:endParaRPr lang="en-US" sz="2800" b="1" dirty="0">
              <a:solidFill>
                <a:schemeClr val="bg1"/>
              </a:solidFill>
              <a:effectLst>
                <a:outerShdw blurRad="38100" dist="38100" dir="2700000" algn="tl">
                  <a:srgbClr val="000000">
                    <a:alpha val="43137"/>
                  </a:srgbClr>
                </a:outerShdw>
              </a:effectLst>
            </a:endParaRPr>
          </a:p>
          <a:p>
            <a:pPr algn="just"/>
            <a:r>
              <a:rPr lang="en-US" sz="2800" b="1" dirty="0">
                <a:solidFill>
                  <a:schemeClr val="bg1"/>
                </a:solidFill>
                <a:effectLst>
                  <a:outerShdw blurRad="38100" dist="38100" dir="2700000" algn="tl">
                    <a:srgbClr val="000000">
                      <a:alpha val="43137"/>
                    </a:srgbClr>
                  </a:outerShdw>
                </a:effectLst>
              </a:rPr>
              <a:t>Its an Error, when some one tries to pop or delete an item from an empty stack.</a:t>
            </a:r>
            <a:endParaRPr lang="en-IN" sz="2800" b="1" dirty="0">
              <a:solidFill>
                <a:schemeClr val="bg1"/>
              </a:solidFill>
              <a:effectLst>
                <a:outerShdw blurRad="38100" dist="38100" dir="2700000" algn="tl">
                  <a:srgbClr val="000000">
                    <a:alpha val="43137"/>
                  </a:srgbClr>
                </a:outerShdw>
              </a:effectLst>
            </a:endParaRPr>
          </a:p>
          <a:p>
            <a:pPr algn="just"/>
            <a:endParaRPr lang="en-US" sz="1100" b="1" dirty="0">
              <a:solidFill>
                <a:schemeClr val="bg1"/>
              </a:solidFill>
              <a:effectLst>
                <a:outerShdw blurRad="38100" dist="38100" dir="2700000" algn="tl">
                  <a:srgbClr val="000000">
                    <a:alpha val="43137"/>
                  </a:srgbClr>
                </a:outerShdw>
              </a:effectLst>
            </a:endParaRPr>
          </a:p>
          <a:p>
            <a:pPr algn="just"/>
            <a:endParaRPr lang="en-US" sz="2800" b="1" dirty="0">
              <a:solidFill>
                <a:schemeClr val="bg1"/>
              </a:solidFill>
              <a:effectLst>
                <a:outerShdw blurRad="38100" dist="38100" dir="2700000" algn="tl">
                  <a:srgbClr val="000000">
                    <a:alpha val="43137"/>
                  </a:srgbClr>
                </a:outerShdw>
              </a:effectLst>
            </a:endParaRPr>
          </a:p>
          <a:p>
            <a:pPr algn="just"/>
            <a:endParaRPr lang="en-US" sz="2800" b="1" dirty="0">
              <a:solidFill>
                <a:schemeClr val="bg1"/>
              </a:solidFill>
              <a:effectLst>
                <a:outerShdw blurRad="38100" dist="38100" dir="2700000" algn="tl">
                  <a:srgbClr val="000000">
                    <a:alpha val="43137"/>
                  </a:srgbClr>
                </a:outerShdw>
              </a:effectLst>
            </a:endParaRPr>
          </a:p>
        </p:txBody>
      </p:sp>
      <p:sp>
        <p:nvSpPr>
          <p:cNvPr id="4" name="Title 1"/>
          <p:cNvSpPr txBox="1">
            <a:spLocks/>
          </p:cNvSpPr>
          <p:nvPr/>
        </p:nvSpPr>
        <p:spPr>
          <a:xfrm>
            <a:off x="1214414" y="2214554"/>
            <a:ext cx="3000396"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00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5. UNDER FLOW</a:t>
            </a:r>
          </a:p>
        </p:txBody>
      </p:sp>
    </p:spTree>
    <p:extLst>
      <p:ext uri="{BB962C8B-B14F-4D97-AF65-F5344CB8AC3E}">
        <p14:creationId xmlns:p14="http://schemas.microsoft.com/office/powerpoint/2010/main" val="1101633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571604" y="3000372"/>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STACK PROGRAM</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Rectangle 2"/>
          <p:cNvSpPr/>
          <p:nvPr/>
        </p:nvSpPr>
        <p:spPr>
          <a:xfrm>
            <a:off x="1142976" y="1357299"/>
            <a:ext cx="7715304" cy="1769715"/>
          </a:xfrm>
          <a:prstGeom prst="rect">
            <a:avLst/>
          </a:prstGeom>
        </p:spPr>
        <p:txBody>
          <a:bodyPr wrap="square">
            <a:spAutoFit/>
          </a:bodyPr>
          <a:lstStyle/>
          <a:p>
            <a:pPr algn="just"/>
            <a:endParaRPr lang="en-US" sz="1400" b="1" dirty="0">
              <a:solidFill>
                <a:schemeClr val="bg1"/>
              </a:solidFill>
              <a:effectLst>
                <a:outerShdw blurRad="38100" dist="38100" dir="2700000" algn="tl">
                  <a:srgbClr val="000000">
                    <a:alpha val="43137"/>
                  </a:srgbClr>
                </a:outerShdw>
              </a:effectLst>
            </a:endParaRPr>
          </a:p>
          <a:p>
            <a:pPr algn="just"/>
            <a:endParaRPr lang="en-US" sz="2800" b="1" dirty="0">
              <a:solidFill>
                <a:schemeClr val="bg1"/>
              </a:solidFill>
              <a:effectLst>
                <a:outerShdw blurRad="38100" dist="38100" dir="2700000" algn="tl">
                  <a:srgbClr val="000000">
                    <a:alpha val="43137"/>
                  </a:srgbClr>
                </a:outerShdw>
              </a:effectLst>
            </a:endParaRPr>
          </a:p>
          <a:p>
            <a:pPr algn="just"/>
            <a:endParaRPr lang="en-US" sz="1100" b="1" dirty="0">
              <a:solidFill>
                <a:schemeClr val="bg1"/>
              </a:solidFill>
              <a:effectLst>
                <a:outerShdw blurRad="38100" dist="38100" dir="2700000" algn="tl">
                  <a:srgbClr val="000000">
                    <a:alpha val="43137"/>
                  </a:srgbClr>
                </a:outerShdw>
              </a:effectLst>
            </a:endParaRPr>
          </a:p>
          <a:p>
            <a:pPr algn="just"/>
            <a:endParaRPr lang="en-US" sz="2800" b="1" dirty="0">
              <a:solidFill>
                <a:schemeClr val="bg1"/>
              </a:solidFill>
              <a:effectLst>
                <a:outerShdw blurRad="38100" dist="38100" dir="2700000" algn="tl">
                  <a:srgbClr val="000000">
                    <a:alpha val="43137"/>
                  </a:srgbClr>
                </a:outerShdw>
              </a:effectLst>
            </a:endParaRPr>
          </a:p>
          <a:p>
            <a:pPr algn="just"/>
            <a:endParaRPr lang="en-US" sz="28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85918" y="3286124"/>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APPLICATIONS OF STACKS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85918" y="571480"/>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APPLICATIONS OF STACKS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Title 1"/>
          <p:cNvSpPr txBox="1">
            <a:spLocks/>
          </p:cNvSpPr>
          <p:nvPr/>
        </p:nvSpPr>
        <p:spPr>
          <a:xfrm>
            <a:off x="714348" y="1928802"/>
            <a:ext cx="6929486"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lvl="0" indent="-514350">
              <a:spcBef>
                <a:spcPct val="0"/>
              </a:spcBef>
              <a:defRPr/>
            </a:pPr>
            <a:r>
              <a:rPr lang="en-IN" sz="3600" b="1" dirty="0"/>
              <a:t>1. EXPRESSION EVALUATION</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5" name="Title 1"/>
          <p:cNvSpPr txBox="1">
            <a:spLocks/>
          </p:cNvSpPr>
          <p:nvPr/>
        </p:nvSpPr>
        <p:spPr>
          <a:xfrm>
            <a:off x="785786" y="3000372"/>
            <a:ext cx="6929486" cy="78581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7500"/>
          </a:bodyPr>
          <a:lstStyle/>
          <a:p>
            <a:pPr marL="514350" lvl="0" indent="-514350">
              <a:spcBef>
                <a:spcPct val="0"/>
              </a:spcBef>
              <a:defRPr/>
            </a:pPr>
            <a:r>
              <a:rPr lang="en-IN" sz="3600" b="1" dirty="0"/>
              <a:t>2. EXPRESSION CONVERSION</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6" name="Title 1"/>
          <p:cNvSpPr txBox="1">
            <a:spLocks/>
          </p:cNvSpPr>
          <p:nvPr/>
        </p:nvSpPr>
        <p:spPr>
          <a:xfrm>
            <a:off x="785786" y="4214818"/>
            <a:ext cx="6929486"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lvl="0" indent="-514350">
              <a:spcBef>
                <a:spcPct val="0"/>
              </a:spcBef>
              <a:defRPr/>
            </a:pPr>
            <a:r>
              <a:rPr lang="en-IN" sz="3600" b="1" dirty="0"/>
              <a:t>3. SYNTAX PARSING</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7" name="Title 1"/>
          <p:cNvSpPr txBox="1">
            <a:spLocks/>
          </p:cNvSpPr>
          <p:nvPr/>
        </p:nvSpPr>
        <p:spPr>
          <a:xfrm>
            <a:off x="785786" y="5357826"/>
            <a:ext cx="6929486"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lvl="0" indent="-514350">
              <a:spcBef>
                <a:spcPct val="0"/>
              </a:spcBef>
              <a:defRPr/>
            </a:pPr>
            <a:r>
              <a:rPr lang="en-IN" sz="3600" b="1" dirty="0"/>
              <a:t>4. BACKTRACKING</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8" name="Rectangle 7"/>
          <p:cNvSpPr/>
          <p:nvPr/>
        </p:nvSpPr>
        <p:spPr>
          <a:xfrm>
            <a:off x="6643702" y="6215082"/>
            <a:ext cx="2143140" cy="523220"/>
          </a:xfrm>
          <a:prstGeom prst="rect">
            <a:avLst/>
          </a:prstGeom>
        </p:spPr>
        <p:txBody>
          <a:bodyPr wrap="square">
            <a:spAutoFit/>
          </a:bodyPr>
          <a:lstStyle/>
          <a:p>
            <a:pPr algn="ctr"/>
            <a:r>
              <a:rPr lang="en-US" sz="2800" b="1" dirty="0">
                <a:solidFill>
                  <a:srgbClr val="FFFF00"/>
                </a:solidFill>
                <a:effectLst>
                  <a:outerShdw blurRad="38100" dist="38100" dir="2700000" algn="tl">
                    <a:srgbClr val="000000">
                      <a:alpha val="43137"/>
                    </a:srgbClr>
                  </a:outerShdw>
                </a:effectLst>
              </a:rPr>
              <a:t>Continued….</a:t>
            </a:r>
            <a:endParaRPr lang="en-IN" sz="28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85918" y="571480"/>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APPLICATIONS OF STACKS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Title 1"/>
          <p:cNvSpPr txBox="1">
            <a:spLocks/>
          </p:cNvSpPr>
          <p:nvPr/>
        </p:nvSpPr>
        <p:spPr>
          <a:xfrm>
            <a:off x="1571604" y="2857496"/>
            <a:ext cx="6929486"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lvl="0" indent="-514350">
              <a:spcBef>
                <a:spcPct val="0"/>
              </a:spcBef>
              <a:defRPr/>
            </a:pPr>
            <a:r>
              <a:rPr lang="en-IN" sz="3600" b="1" dirty="0"/>
              <a:t>5. PARENTHESIS CHECKING</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5" name="Title 1"/>
          <p:cNvSpPr txBox="1">
            <a:spLocks/>
          </p:cNvSpPr>
          <p:nvPr/>
        </p:nvSpPr>
        <p:spPr>
          <a:xfrm>
            <a:off x="1571604" y="3929066"/>
            <a:ext cx="6929486" cy="78581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7500"/>
          </a:bodyPr>
          <a:lstStyle/>
          <a:p>
            <a:pPr marL="514350" lvl="0" indent="-514350">
              <a:spcBef>
                <a:spcPct val="0"/>
              </a:spcBef>
              <a:defRPr/>
            </a:pPr>
            <a:r>
              <a:rPr lang="en-IN" sz="3600" b="1" dirty="0"/>
              <a:t>6. STRING REVERSAL</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6" name="Title 1"/>
          <p:cNvSpPr txBox="1">
            <a:spLocks/>
          </p:cNvSpPr>
          <p:nvPr/>
        </p:nvSpPr>
        <p:spPr>
          <a:xfrm>
            <a:off x="1571604" y="5143512"/>
            <a:ext cx="6929486"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lvl="0" indent="-514350">
              <a:spcBef>
                <a:spcPct val="0"/>
              </a:spcBef>
              <a:defRPr/>
            </a:pPr>
            <a:r>
              <a:rPr lang="en-IN" sz="3600" b="1" dirty="0"/>
              <a:t>7. FUNCTION CALL</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85918" y="571480"/>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APPLICATIONS OF STACKS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Title 1"/>
          <p:cNvSpPr txBox="1">
            <a:spLocks/>
          </p:cNvSpPr>
          <p:nvPr/>
        </p:nvSpPr>
        <p:spPr>
          <a:xfrm>
            <a:off x="357158" y="2285992"/>
            <a:ext cx="6929486"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lvl="0" indent="-514350">
              <a:spcBef>
                <a:spcPct val="0"/>
              </a:spcBef>
              <a:defRPr/>
            </a:pPr>
            <a:r>
              <a:rPr lang="en-IN" sz="3600" b="1" dirty="0"/>
              <a:t>1. EXPRESSION EVALUATION</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8" name="Rectangle 7"/>
          <p:cNvSpPr/>
          <p:nvPr/>
        </p:nvSpPr>
        <p:spPr>
          <a:xfrm>
            <a:off x="1428728" y="3786190"/>
            <a:ext cx="7429552" cy="1384995"/>
          </a:xfrm>
          <a:prstGeom prst="rect">
            <a:avLst/>
          </a:prstGeom>
        </p:spPr>
        <p:txBody>
          <a:bodyPr wrap="square">
            <a:spAutoFit/>
          </a:bodyPr>
          <a:lstStyle/>
          <a:p>
            <a:pPr algn="just"/>
            <a:r>
              <a:rPr lang="en-IN" sz="2800" b="1" dirty="0">
                <a:solidFill>
                  <a:schemeClr val="bg1"/>
                </a:solidFill>
                <a:effectLst>
                  <a:outerShdw blurRad="38100" dist="38100" dir="2700000" algn="tl">
                    <a:srgbClr val="000000">
                      <a:alpha val="43137"/>
                    </a:srgbClr>
                  </a:outerShdw>
                </a:effectLst>
              </a:rPr>
              <a:t>	Stack is used to evaluate prefix, postfix and infix expressions. (infix, Prefix and postfix expressions you will study in next topic.)</a:t>
            </a:r>
            <a:endParaRPr lang="en-US" sz="28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85918" y="571480"/>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APPLICATIONS OF STACKS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5" name="Title 1"/>
          <p:cNvSpPr txBox="1">
            <a:spLocks/>
          </p:cNvSpPr>
          <p:nvPr/>
        </p:nvSpPr>
        <p:spPr>
          <a:xfrm>
            <a:off x="357158" y="2143116"/>
            <a:ext cx="6929486" cy="78581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7500"/>
          </a:bodyPr>
          <a:lstStyle/>
          <a:p>
            <a:pPr marL="514350" lvl="0" indent="-514350">
              <a:spcBef>
                <a:spcPct val="0"/>
              </a:spcBef>
              <a:defRPr/>
            </a:pPr>
            <a:r>
              <a:rPr lang="en-IN" sz="3600" b="1" dirty="0"/>
              <a:t>2. EXPRESSION CONVERSION</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8" name="Rectangle 7"/>
          <p:cNvSpPr/>
          <p:nvPr/>
        </p:nvSpPr>
        <p:spPr>
          <a:xfrm>
            <a:off x="1357290" y="3286124"/>
            <a:ext cx="7500990" cy="2246769"/>
          </a:xfrm>
          <a:prstGeom prst="rect">
            <a:avLst/>
          </a:prstGeom>
        </p:spPr>
        <p:txBody>
          <a:bodyPr wrap="square">
            <a:spAutoFit/>
          </a:bodyPr>
          <a:lstStyle/>
          <a:p>
            <a:pPr algn="just"/>
            <a:r>
              <a:rPr lang="en-IN" sz="2800" b="1" dirty="0">
                <a:solidFill>
                  <a:schemeClr val="bg1"/>
                </a:solidFill>
                <a:effectLst>
                  <a:outerShdw blurRad="38100" dist="38100" dir="2700000" algn="tl">
                    <a:srgbClr val="000000">
                      <a:alpha val="43137"/>
                    </a:srgbClr>
                  </a:outerShdw>
                </a:effectLst>
              </a:rPr>
              <a:t>		An expression can be represented in prefix, postfix or infix notation.</a:t>
            </a:r>
          </a:p>
          <a:p>
            <a:pPr algn="just"/>
            <a:r>
              <a:rPr lang="en-IN" sz="2800" b="1" dirty="0">
                <a:solidFill>
                  <a:schemeClr val="bg1"/>
                </a:solidFill>
                <a:effectLst>
                  <a:outerShdw blurRad="38100" dist="38100" dir="2700000" algn="tl">
                    <a:srgbClr val="000000">
                      <a:alpha val="43137"/>
                    </a:srgbClr>
                  </a:outerShdw>
                </a:effectLst>
              </a:rPr>
              <a:t>	</a:t>
            </a:r>
          </a:p>
          <a:p>
            <a:pPr algn="just"/>
            <a:r>
              <a:rPr lang="en-IN" sz="2800" b="1" dirty="0">
                <a:solidFill>
                  <a:schemeClr val="bg1"/>
                </a:solidFill>
                <a:effectLst>
                  <a:outerShdw blurRad="38100" dist="38100" dir="2700000" algn="tl">
                    <a:srgbClr val="000000">
                      <a:alpha val="43137"/>
                    </a:srgbClr>
                  </a:outerShdw>
                </a:effectLst>
              </a:rPr>
              <a:t>		Stack can be used to convert one form of expression to another.</a:t>
            </a:r>
            <a:endParaRPr lang="en-US" sz="28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85918" y="571480"/>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APPLICATIONS OF STACKS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6" name="Title 1"/>
          <p:cNvSpPr txBox="1">
            <a:spLocks/>
          </p:cNvSpPr>
          <p:nvPr/>
        </p:nvSpPr>
        <p:spPr>
          <a:xfrm>
            <a:off x="428596" y="1714488"/>
            <a:ext cx="6929486"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lvl="0" indent="-514350">
              <a:spcBef>
                <a:spcPct val="0"/>
              </a:spcBef>
              <a:defRPr/>
            </a:pPr>
            <a:r>
              <a:rPr lang="en-IN" sz="3600" b="1" dirty="0"/>
              <a:t>3. SYNTAX PARSING</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8" name="Rectangle 7"/>
          <p:cNvSpPr/>
          <p:nvPr/>
        </p:nvSpPr>
        <p:spPr>
          <a:xfrm>
            <a:off x="1357290" y="2714620"/>
            <a:ext cx="7500990" cy="4062651"/>
          </a:xfrm>
          <a:prstGeom prst="rect">
            <a:avLst/>
          </a:prstGeom>
        </p:spPr>
        <p:txBody>
          <a:bodyPr wrap="square">
            <a:spAutoFit/>
          </a:bodyPr>
          <a:lstStyle/>
          <a:p>
            <a:pPr algn="just"/>
            <a:r>
              <a:rPr lang="en-IN" sz="2800" b="1" dirty="0">
                <a:solidFill>
                  <a:schemeClr val="bg1"/>
                </a:solidFill>
                <a:effectLst>
                  <a:outerShdw blurRad="38100" dist="38100" dir="2700000" algn="tl">
                    <a:srgbClr val="000000">
                      <a:alpha val="43137"/>
                    </a:srgbClr>
                  </a:outerShdw>
                </a:effectLst>
              </a:rPr>
              <a:t>		</a:t>
            </a:r>
            <a:r>
              <a:rPr lang="en-IN" sz="2800" dirty="0"/>
              <a:t> </a:t>
            </a:r>
            <a:r>
              <a:rPr lang="en-IN" sz="2800" b="1" dirty="0">
                <a:solidFill>
                  <a:schemeClr val="bg1"/>
                </a:solidFill>
                <a:effectLst>
                  <a:outerShdw blurRad="38100" dist="38100" dir="2700000" algn="tl">
                    <a:srgbClr val="000000">
                      <a:alpha val="43137"/>
                    </a:srgbClr>
                  </a:outerShdw>
                </a:effectLst>
              </a:rPr>
              <a:t>Many compilers use a stack for parsing the syntax of expressions, program blocks etc. before translating into low level code.</a:t>
            </a:r>
          </a:p>
          <a:p>
            <a:pPr algn="just"/>
            <a:endParaRPr lang="en-IN" sz="1600" b="1" dirty="0">
              <a:solidFill>
                <a:schemeClr val="bg1"/>
              </a:solidFill>
              <a:effectLst>
                <a:outerShdw blurRad="38100" dist="38100" dir="2700000" algn="tl">
                  <a:srgbClr val="000000">
                    <a:alpha val="43137"/>
                  </a:srgbClr>
                </a:outerShdw>
              </a:effectLst>
            </a:endParaRPr>
          </a:p>
          <a:p>
            <a:pPr algn="just"/>
            <a:r>
              <a:rPr lang="en-IN" sz="2800" b="1" dirty="0">
                <a:solidFill>
                  <a:srgbClr val="FFFF00"/>
                </a:solidFill>
                <a:effectLst>
                  <a:outerShdw blurRad="38100" dist="38100" dir="2700000" algn="tl">
                    <a:srgbClr val="000000">
                      <a:alpha val="43137"/>
                    </a:srgbClr>
                  </a:outerShdw>
                </a:effectLst>
              </a:rPr>
              <a:t>What is parsing?</a:t>
            </a:r>
          </a:p>
          <a:p>
            <a:pPr algn="just"/>
            <a:endParaRPr lang="en-IN" b="1" dirty="0">
              <a:solidFill>
                <a:schemeClr val="bg1"/>
              </a:solidFill>
              <a:effectLst>
                <a:outerShdw blurRad="38100" dist="38100" dir="2700000" algn="tl">
                  <a:srgbClr val="000000">
                    <a:alpha val="43137"/>
                  </a:srgbClr>
                </a:outerShdw>
              </a:effectLst>
            </a:endParaRPr>
          </a:p>
          <a:p>
            <a:pPr algn="just"/>
            <a:r>
              <a:rPr lang="en-IN" sz="2800" b="1" dirty="0">
                <a:solidFill>
                  <a:schemeClr val="bg1"/>
                </a:solidFill>
                <a:effectLst>
                  <a:outerShdw blurRad="38100" dist="38100" dir="2700000" algn="tl">
                    <a:srgbClr val="000000">
                      <a:alpha val="43137"/>
                    </a:srgbClr>
                  </a:outerShdw>
                </a:effectLst>
              </a:rPr>
              <a:t>	A parser is a compiler or interpreter component that breaks data into smaller elements for easy translation into another language.</a:t>
            </a:r>
            <a:endParaRPr lang="en-US" sz="28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85918" y="571480"/>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APPLICATIONS OF STACKS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7" name="Title 1"/>
          <p:cNvSpPr txBox="1">
            <a:spLocks/>
          </p:cNvSpPr>
          <p:nvPr/>
        </p:nvSpPr>
        <p:spPr>
          <a:xfrm>
            <a:off x="428596" y="1857364"/>
            <a:ext cx="6929486"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lvl="0" indent="-514350">
              <a:spcBef>
                <a:spcPct val="0"/>
              </a:spcBef>
              <a:defRPr/>
            </a:pPr>
            <a:r>
              <a:rPr lang="en-IN" sz="3600" b="1" dirty="0"/>
              <a:t>4. BACKTRACKING</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8" name="Rectangle 7"/>
          <p:cNvSpPr/>
          <p:nvPr/>
        </p:nvSpPr>
        <p:spPr>
          <a:xfrm>
            <a:off x="1357290" y="3214686"/>
            <a:ext cx="7500990" cy="2677656"/>
          </a:xfrm>
          <a:prstGeom prst="rect">
            <a:avLst/>
          </a:prstGeom>
        </p:spPr>
        <p:txBody>
          <a:bodyPr wrap="square">
            <a:spAutoFit/>
          </a:bodyPr>
          <a:lstStyle/>
          <a:p>
            <a:pPr algn="just"/>
            <a:r>
              <a:rPr lang="en-IN" sz="2800" b="1" dirty="0">
                <a:solidFill>
                  <a:schemeClr val="bg1"/>
                </a:solidFill>
                <a:effectLst>
                  <a:outerShdw blurRad="38100" dist="38100" dir="2700000" algn="tl">
                    <a:srgbClr val="000000">
                      <a:alpha val="43137"/>
                    </a:srgbClr>
                  </a:outerShdw>
                </a:effectLst>
              </a:rPr>
              <a:t>		 Suppose we are finding a path for solving maze problem. We choose a path and after following it we realize that it is wrong. Now we need to go back to the beginning of the path to start with new path. This can be done with the help of stack.</a:t>
            </a:r>
          </a:p>
        </p:txBody>
      </p:sp>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571604" y="285728"/>
            <a:ext cx="6929486" cy="785818"/>
          </a:xfrm>
        </p:spPr>
        <p:style>
          <a:lnRef idx="0">
            <a:schemeClr val="accent4"/>
          </a:lnRef>
          <a:fillRef idx="3">
            <a:schemeClr val="accent4"/>
          </a:fillRef>
          <a:effectRef idx="3">
            <a:schemeClr val="accent4"/>
          </a:effectRef>
          <a:fontRef idx="minor">
            <a:schemeClr val="lt1"/>
          </a:fontRef>
        </p:style>
        <p:txBody>
          <a:bodyPr>
            <a:normAutofit/>
          </a:bodyPr>
          <a:lstStyle/>
          <a:p>
            <a:pPr marL="514350" indent="-514350" algn="ctr"/>
            <a:r>
              <a:rPr lang="en-IN" b="1" dirty="0">
                <a:solidFill>
                  <a:schemeClr val="bg1"/>
                </a:solidFill>
                <a:effectLst>
                  <a:outerShdw blurRad="38100" dist="38100" dir="2700000" algn="tl">
                    <a:srgbClr val="000000">
                      <a:alpha val="43137"/>
                    </a:srgbClr>
                  </a:outerShdw>
                </a:effectLst>
              </a:rPr>
              <a:t>INTRODUCTION</a:t>
            </a:r>
          </a:p>
        </p:txBody>
      </p:sp>
      <p:sp>
        <p:nvSpPr>
          <p:cNvPr id="9" name="Content Placeholder 2"/>
          <p:cNvSpPr>
            <a:spLocks noGrp="1"/>
          </p:cNvSpPr>
          <p:nvPr>
            <p:ph idx="1"/>
          </p:nvPr>
        </p:nvSpPr>
        <p:spPr>
          <a:xfrm>
            <a:off x="539552" y="1714488"/>
            <a:ext cx="8390166" cy="4857760"/>
          </a:xfrm>
        </p:spPr>
        <p:txBody>
          <a:bodyPr>
            <a:noAutofit/>
          </a:bodyPr>
          <a:lstStyle/>
          <a:p>
            <a:pPr lvl="1" algn="just">
              <a:buNone/>
            </a:pPr>
            <a:r>
              <a:rPr lang="en-IN" b="1" dirty="0">
                <a:solidFill>
                  <a:srgbClr val="FFFF00"/>
                </a:solidFill>
                <a:effectLst>
                  <a:outerShdw blurRad="38100" dist="38100" dir="2700000" algn="tl">
                    <a:srgbClr val="000000">
                      <a:alpha val="43137"/>
                    </a:srgbClr>
                  </a:outerShdw>
                </a:effectLst>
              </a:rPr>
              <a:t>What is Data Structure?</a:t>
            </a:r>
          </a:p>
          <a:p>
            <a:pPr lvl="1" algn="just">
              <a:buNone/>
            </a:pPr>
            <a:r>
              <a:rPr lang="en-IN" b="1" dirty="0">
                <a:effectLst>
                  <a:outerShdw blurRad="38100" dist="38100" dir="2700000" algn="tl">
                    <a:srgbClr val="000000">
                      <a:alpha val="43137"/>
                    </a:srgbClr>
                  </a:outerShdw>
                </a:effectLst>
              </a:rPr>
              <a:t>			In computer science, a data structure is a particular way of organizing data in a computer so that it can be used</a:t>
            </a:r>
          </a:p>
          <a:p>
            <a:pPr algn="just">
              <a:buNone/>
            </a:pPr>
            <a:r>
              <a:rPr lang="en-IN" b="1" dirty="0">
                <a:effectLst>
                  <a:outerShdw blurRad="38100" dist="38100" dir="2700000" algn="tl">
                    <a:srgbClr val="000000">
                      <a:alpha val="43137"/>
                    </a:srgbClr>
                  </a:outerShdw>
                </a:effectLst>
              </a:rPr>
              <a:t>			Data structures provide a means to 	manage large amounts of data efficiently for 	uses such as large databases and internet 	indexing services. Usually, efficient data 	structures are key to designing 	efficient algorithms. </a:t>
            </a:r>
          </a:p>
        </p:txBody>
      </p:sp>
    </p:spTree>
    <p:extLst>
      <p:ext uri="{BB962C8B-B14F-4D97-AF65-F5344CB8AC3E}">
        <p14:creationId xmlns:p14="http://schemas.microsoft.com/office/powerpoint/2010/main" val="110163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85918" y="571480"/>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APPLICATIONS OF STACKS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7" name="Title 1"/>
          <p:cNvSpPr txBox="1">
            <a:spLocks/>
          </p:cNvSpPr>
          <p:nvPr/>
        </p:nvSpPr>
        <p:spPr>
          <a:xfrm>
            <a:off x="357158" y="2143116"/>
            <a:ext cx="6929486"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lvl="0" indent="-514350">
              <a:spcBef>
                <a:spcPct val="0"/>
              </a:spcBef>
              <a:defRPr/>
            </a:pPr>
            <a:r>
              <a:rPr lang="en-IN" sz="3600" b="1" dirty="0"/>
              <a:t>4. BACKTRACKING</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8" name="Rectangle 7"/>
          <p:cNvSpPr/>
          <p:nvPr/>
        </p:nvSpPr>
        <p:spPr>
          <a:xfrm>
            <a:off x="1357290" y="3214686"/>
            <a:ext cx="7500990" cy="3277820"/>
          </a:xfrm>
          <a:prstGeom prst="rect">
            <a:avLst/>
          </a:prstGeom>
        </p:spPr>
        <p:txBody>
          <a:bodyPr wrap="square">
            <a:spAutoFit/>
          </a:bodyPr>
          <a:lstStyle/>
          <a:p>
            <a:pPr algn="just"/>
            <a:r>
              <a:rPr lang="en-IN" sz="2800" b="1" dirty="0">
                <a:solidFill>
                  <a:srgbClr val="FFFF00"/>
                </a:solidFill>
                <a:effectLst>
                  <a:outerShdw blurRad="38100" dist="38100" dir="2700000" algn="tl">
                    <a:srgbClr val="000000">
                      <a:alpha val="43137"/>
                    </a:srgbClr>
                  </a:outerShdw>
                </a:effectLst>
              </a:rPr>
              <a:t>What is Maze problem?</a:t>
            </a:r>
          </a:p>
          <a:p>
            <a:pPr algn="just"/>
            <a:endParaRPr lang="en-IN" sz="1100" b="1" dirty="0">
              <a:solidFill>
                <a:schemeClr val="bg1"/>
              </a:solidFill>
              <a:effectLst>
                <a:outerShdw blurRad="38100" dist="38100" dir="2700000" algn="tl">
                  <a:srgbClr val="000000">
                    <a:alpha val="43137"/>
                  </a:srgbClr>
                </a:outerShdw>
              </a:effectLst>
            </a:endParaRPr>
          </a:p>
          <a:p>
            <a:pPr algn="just"/>
            <a:r>
              <a:rPr lang="en-IN" sz="2800" b="1" dirty="0">
                <a:solidFill>
                  <a:schemeClr val="bg1"/>
                </a:solidFill>
                <a:effectLst>
                  <a:outerShdw blurRad="38100" dist="38100" dir="2700000" algn="tl">
                    <a:srgbClr val="000000">
                      <a:alpha val="43137"/>
                    </a:srgbClr>
                  </a:outerShdw>
                </a:effectLst>
              </a:rPr>
              <a:t>	</a:t>
            </a:r>
            <a:r>
              <a:rPr lang="en-IN" sz="2800" dirty="0"/>
              <a:t> </a:t>
            </a:r>
            <a:r>
              <a:rPr lang="en-IN" sz="2800" b="1" dirty="0">
                <a:solidFill>
                  <a:schemeClr val="bg1"/>
                </a:solidFill>
                <a:effectLst>
                  <a:outerShdw blurRad="38100" dist="38100" dir="2700000" algn="tl">
                    <a:srgbClr val="000000">
                      <a:alpha val="43137"/>
                    </a:srgbClr>
                  </a:outerShdw>
                </a:effectLst>
              </a:rPr>
              <a:t>A maze is a path or collection of paths, typically from an entrance to a goal.</a:t>
            </a:r>
          </a:p>
          <a:p>
            <a:pPr algn="ctr"/>
            <a:r>
              <a:rPr lang="en-IN" sz="2800" b="1" dirty="0">
                <a:solidFill>
                  <a:srgbClr val="FFFF00"/>
                </a:solidFill>
                <a:effectLst>
                  <a:outerShdw blurRad="38100" dist="38100" dir="2700000" algn="tl">
                    <a:srgbClr val="000000">
                      <a:alpha val="43137"/>
                    </a:srgbClr>
                  </a:outerShdw>
                </a:effectLst>
              </a:rPr>
              <a:t>OR</a:t>
            </a:r>
          </a:p>
          <a:p>
            <a:pPr algn="just"/>
            <a:r>
              <a:rPr lang="en-IN" sz="2800" b="1" dirty="0">
                <a:solidFill>
                  <a:schemeClr val="bg1"/>
                </a:solidFill>
                <a:effectLst>
                  <a:outerShdw blurRad="38100" dist="38100" dir="2700000" algn="tl">
                    <a:srgbClr val="000000">
                      <a:alpha val="43137"/>
                    </a:srgbClr>
                  </a:outerShdw>
                </a:effectLst>
              </a:rPr>
              <a:t>	Find the total number of unique paths which the robot can take in a given maze to reach the destination from given source.</a:t>
            </a:r>
            <a:endParaRPr lang="en-US" sz="28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85918" y="571480"/>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APPLICATIONS OF STACKS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7" name="Title 1"/>
          <p:cNvSpPr txBox="1">
            <a:spLocks/>
          </p:cNvSpPr>
          <p:nvPr/>
        </p:nvSpPr>
        <p:spPr>
          <a:xfrm>
            <a:off x="357158" y="2143116"/>
            <a:ext cx="6929486"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lvl="0" indent="-514350">
              <a:spcBef>
                <a:spcPct val="0"/>
              </a:spcBef>
              <a:defRPr/>
            </a:pPr>
            <a:r>
              <a:rPr lang="en-IN" sz="3600" b="1" dirty="0"/>
              <a:t>4. BACKTRACKING</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8" name="Rectangle 7"/>
          <p:cNvSpPr/>
          <p:nvPr/>
        </p:nvSpPr>
        <p:spPr>
          <a:xfrm>
            <a:off x="1357290" y="3071810"/>
            <a:ext cx="7500990" cy="3539430"/>
          </a:xfrm>
          <a:prstGeom prst="rect">
            <a:avLst/>
          </a:prstGeom>
        </p:spPr>
        <p:txBody>
          <a:bodyPr wrap="square">
            <a:spAutoFit/>
          </a:bodyPr>
          <a:lstStyle/>
          <a:p>
            <a:r>
              <a:rPr lang="en-IN" sz="2800" b="1" dirty="0">
                <a:solidFill>
                  <a:srgbClr val="FFFF00"/>
                </a:solidFill>
              </a:rPr>
              <a:t>The Problem</a:t>
            </a:r>
          </a:p>
          <a:p>
            <a:pPr algn="just"/>
            <a:r>
              <a:rPr lang="en-IN" sz="2800" b="1" dirty="0">
                <a:solidFill>
                  <a:schemeClr val="bg1"/>
                </a:solidFill>
                <a:effectLst>
                  <a:outerShdw blurRad="38100" dist="38100" dir="2700000" algn="tl">
                    <a:srgbClr val="000000">
                      <a:alpha val="43137"/>
                    </a:srgbClr>
                  </a:outerShdw>
                </a:effectLst>
              </a:rPr>
              <a:t>	A robot is asked to navigate a maze. It is placed at a certain position (the </a:t>
            </a:r>
            <a:r>
              <a:rPr lang="en-IN" sz="2800" b="1" i="1" dirty="0">
                <a:solidFill>
                  <a:schemeClr val="bg1"/>
                </a:solidFill>
                <a:effectLst>
                  <a:outerShdw blurRad="38100" dist="38100" dir="2700000" algn="tl">
                    <a:srgbClr val="000000">
                      <a:alpha val="43137"/>
                    </a:srgbClr>
                  </a:outerShdw>
                </a:effectLst>
              </a:rPr>
              <a:t>starting</a:t>
            </a:r>
            <a:r>
              <a:rPr lang="en-IN" sz="2800" b="1" dirty="0">
                <a:solidFill>
                  <a:schemeClr val="bg1"/>
                </a:solidFill>
                <a:effectLst>
                  <a:outerShdw blurRad="38100" dist="38100" dir="2700000" algn="tl">
                    <a:srgbClr val="000000">
                      <a:alpha val="43137"/>
                    </a:srgbClr>
                  </a:outerShdw>
                </a:effectLst>
              </a:rPr>
              <a:t> position) in the maze and is asked to try to reach another position (the </a:t>
            </a:r>
            <a:r>
              <a:rPr lang="en-IN" sz="2800" b="1" i="1" dirty="0">
                <a:solidFill>
                  <a:schemeClr val="bg1"/>
                </a:solidFill>
                <a:effectLst>
                  <a:outerShdw blurRad="38100" dist="38100" dir="2700000" algn="tl">
                    <a:srgbClr val="000000">
                      <a:alpha val="43137"/>
                    </a:srgbClr>
                  </a:outerShdw>
                </a:effectLst>
              </a:rPr>
              <a:t>goal</a:t>
            </a:r>
            <a:r>
              <a:rPr lang="en-IN" sz="2800" b="1" dirty="0">
                <a:solidFill>
                  <a:schemeClr val="bg1"/>
                </a:solidFill>
                <a:effectLst>
                  <a:outerShdw blurRad="38100" dist="38100" dir="2700000" algn="tl">
                    <a:srgbClr val="000000">
                      <a:alpha val="43137"/>
                    </a:srgbClr>
                  </a:outerShdw>
                </a:effectLst>
              </a:rPr>
              <a:t> position). Positions in the maze will either be open or blocked with an obstacle. Positions are identified by (</a:t>
            </a:r>
            <a:r>
              <a:rPr lang="en-IN" sz="2800" b="1" dirty="0" err="1">
                <a:solidFill>
                  <a:schemeClr val="bg1"/>
                </a:solidFill>
                <a:effectLst>
                  <a:outerShdw blurRad="38100" dist="38100" dir="2700000" algn="tl">
                    <a:srgbClr val="000000">
                      <a:alpha val="43137"/>
                    </a:srgbClr>
                  </a:outerShdw>
                </a:effectLst>
              </a:rPr>
              <a:t>x,y</a:t>
            </a:r>
            <a:r>
              <a:rPr lang="en-IN" sz="2800" b="1" dirty="0">
                <a:solidFill>
                  <a:schemeClr val="bg1"/>
                </a:solidFill>
                <a:effectLst>
                  <a:outerShdw blurRad="38100" dist="38100" dir="2700000" algn="tl">
                    <a:srgbClr val="000000">
                      <a:alpha val="43137"/>
                    </a:srgbClr>
                  </a:outerShdw>
                </a:effectLst>
              </a:rPr>
              <a:t>) coordinates.</a:t>
            </a:r>
            <a:endParaRPr lang="en-US" sz="28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85918" y="571480"/>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APPLICATIONS OF STACKS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7" name="Title 1"/>
          <p:cNvSpPr txBox="1">
            <a:spLocks/>
          </p:cNvSpPr>
          <p:nvPr/>
        </p:nvSpPr>
        <p:spPr>
          <a:xfrm>
            <a:off x="357158" y="2143116"/>
            <a:ext cx="6929486"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lvl="0" indent="-514350">
              <a:spcBef>
                <a:spcPct val="0"/>
              </a:spcBef>
              <a:defRPr/>
            </a:pPr>
            <a:r>
              <a:rPr lang="en-IN" sz="3600" b="1" dirty="0"/>
              <a:t>4. BACKTRACKING</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8" name="Rectangle 7"/>
          <p:cNvSpPr/>
          <p:nvPr/>
        </p:nvSpPr>
        <p:spPr>
          <a:xfrm>
            <a:off x="1357290" y="3071810"/>
            <a:ext cx="7500990" cy="3539430"/>
          </a:xfrm>
          <a:prstGeom prst="rect">
            <a:avLst/>
          </a:prstGeom>
        </p:spPr>
        <p:txBody>
          <a:bodyPr wrap="square">
            <a:spAutoFit/>
          </a:bodyPr>
          <a:lstStyle/>
          <a:p>
            <a:r>
              <a:rPr lang="en-IN" sz="2800" b="1" dirty="0">
                <a:solidFill>
                  <a:srgbClr val="FFFF00"/>
                </a:solidFill>
              </a:rPr>
              <a:t>The Problem</a:t>
            </a:r>
          </a:p>
          <a:p>
            <a:pPr algn="just"/>
            <a:r>
              <a:rPr lang="en-IN" sz="2800" b="1" dirty="0">
                <a:solidFill>
                  <a:schemeClr val="bg1"/>
                </a:solidFill>
                <a:effectLst>
                  <a:outerShdw blurRad="38100" dist="38100" dir="2700000" algn="tl">
                    <a:srgbClr val="000000">
                      <a:alpha val="43137"/>
                    </a:srgbClr>
                  </a:outerShdw>
                </a:effectLst>
              </a:rPr>
              <a:t>	A robot is asked to navigate a maze. It is placed at a certain position (the </a:t>
            </a:r>
            <a:r>
              <a:rPr lang="en-IN" sz="2800" b="1" i="1" dirty="0">
                <a:solidFill>
                  <a:schemeClr val="bg1"/>
                </a:solidFill>
                <a:effectLst>
                  <a:outerShdw blurRad="38100" dist="38100" dir="2700000" algn="tl">
                    <a:srgbClr val="000000">
                      <a:alpha val="43137"/>
                    </a:srgbClr>
                  </a:outerShdw>
                </a:effectLst>
              </a:rPr>
              <a:t>starting</a:t>
            </a:r>
            <a:r>
              <a:rPr lang="en-IN" sz="2800" b="1" dirty="0">
                <a:solidFill>
                  <a:schemeClr val="bg1"/>
                </a:solidFill>
                <a:effectLst>
                  <a:outerShdw blurRad="38100" dist="38100" dir="2700000" algn="tl">
                    <a:srgbClr val="000000">
                      <a:alpha val="43137"/>
                    </a:srgbClr>
                  </a:outerShdw>
                </a:effectLst>
              </a:rPr>
              <a:t> position) in the maze and is asked to try to reach another position (the </a:t>
            </a:r>
            <a:r>
              <a:rPr lang="en-IN" sz="2800" b="1" i="1" dirty="0">
                <a:solidFill>
                  <a:schemeClr val="bg1"/>
                </a:solidFill>
                <a:effectLst>
                  <a:outerShdw blurRad="38100" dist="38100" dir="2700000" algn="tl">
                    <a:srgbClr val="000000">
                      <a:alpha val="43137"/>
                    </a:srgbClr>
                  </a:outerShdw>
                </a:effectLst>
              </a:rPr>
              <a:t>goal</a:t>
            </a:r>
            <a:r>
              <a:rPr lang="en-IN" sz="2800" b="1" dirty="0">
                <a:solidFill>
                  <a:schemeClr val="bg1"/>
                </a:solidFill>
                <a:effectLst>
                  <a:outerShdw blurRad="38100" dist="38100" dir="2700000" algn="tl">
                    <a:srgbClr val="000000">
                      <a:alpha val="43137"/>
                    </a:srgbClr>
                  </a:outerShdw>
                </a:effectLst>
              </a:rPr>
              <a:t> position). Positions in the maze will either be open or blocked with an obstacle. Positions are identified by (</a:t>
            </a:r>
            <a:r>
              <a:rPr lang="en-IN" sz="2800" b="1" dirty="0" err="1">
                <a:solidFill>
                  <a:schemeClr val="bg1"/>
                </a:solidFill>
                <a:effectLst>
                  <a:outerShdw blurRad="38100" dist="38100" dir="2700000" algn="tl">
                    <a:srgbClr val="000000">
                      <a:alpha val="43137"/>
                    </a:srgbClr>
                  </a:outerShdw>
                </a:effectLst>
              </a:rPr>
              <a:t>x,y</a:t>
            </a:r>
            <a:r>
              <a:rPr lang="en-IN" sz="2800" b="1" dirty="0">
                <a:solidFill>
                  <a:schemeClr val="bg1"/>
                </a:solidFill>
                <a:effectLst>
                  <a:outerShdw blurRad="38100" dist="38100" dir="2700000" algn="tl">
                    <a:srgbClr val="000000">
                      <a:alpha val="43137"/>
                    </a:srgbClr>
                  </a:outerShdw>
                </a:effectLst>
              </a:rPr>
              <a:t>) coordinates.</a:t>
            </a:r>
            <a:endParaRPr lang="en-US" sz="28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85918" y="571480"/>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APPLICATIONS OF STACKS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Title 1"/>
          <p:cNvSpPr txBox="1">
            <a:spLocks/>
          </p:cNvSpPr>
          <p:nvPr/>
        </p:nvSpPr>
        <p:spPr>
          <a:xfrm>
            <a:off x="428596" y="2000240"/>
            <a:ext cx="6929486"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lvl="0" indent="-514350">
              <a:spcBef>
                <a:spcPct val="0"/>
              </a:spcBef>
              <a:defRPr/>
            </a:pPr>
            <a:r>
              <a:rPr lang="en-IN" sz="3600" b="1" dirty="0"/>
              <a:t>5. PARENTHESIS CHECKING</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7" name="Rectangle 6"/>
          <p:cNvSpPr/>
          <p:nvPr/>
        </p:nvSpPr>
        <p:spPr>
          <a:xfrm>
            <a:off x="1357290" y="3071810"/>
            <a:ext cx="7500990" cy="954107"/>
          </a:xfrm>
          <a:prstGeom prst="rect">
            <a:avLst/>
          </a:prstGeom>
        </p:spPr>
        <p:txBody>
          <a:bodyPr wrap="square">
            <a:spAutoFit/>
          </a:bodyPr>
          <a:lstStyle/>
          <a:p>
            <a:pPr algn="just" fontAlgn="base"/>
            <a:r>
              <a:rPr lang="en-IN" sz="2800" b="1" dirty="0">
                <a:solidFill>
                  <a:schemeClr val="bg1"/>
                </a:solidFill>
                <a:effectLst>
                  <a:outerShdw blurRad="38100" dist="38100" dir="2700000" algn="tl">
                    <a:srgbClr val="000000">
                      <a:alpha val="43137"/>
                    </a:srgbClr>
                  </a:outerShdw>
                </a:effectLst>
              </a:rPr>
              <a:t>Stack is used to check the proper opening and closing of parenthesis</a:t>
            </a:r>
            <a:r>
              <a:rPr lang="en-IN" sz="2800" dirty="0"/>
              <a:t>.</a:t>
            </a:r>
          </a:p>
        </p:txBody>
      </p:sp>
      <p:sp>
        <p:nvSpPr>
          <p:cNvPr id="8" name="Title 1"/>
          <p:cNvSpPr txBox="1">
            <a:spLocks/>
          </p:cNvSpPr>
          <p:nvPr/>
        </p:nvSpPr>
        <p:spPr>
          <a:xfrm>
            <a:off x="500034" y="4357694"/>
            <a:ext cx="6929486" cy="785818"/>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fontScale="97500"/>
          </a:bodyPr>
          <a:lstStyle/>
          <a:p>
            <a:pPr marL="514350" lvl="0" indent="-514350">
              <a:spcBef>
                <a:spcPct val="0"/>
              </a:spcBef>
              <a:defRPr/>
            </a:pPr>
            <a:r>
              <a:rPr lang="en-IN" sz="3600" b="1" dirty="0"/>
              <a:t>6. STRING REVERSAL</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9" name="Rectangle 8"/>
          <p:cNvSpPr/>
          <p:nvPr/>
        </p:nvSpPr>
        <p:spPr>
          <a:xfrm>
            <a:off x="1214414" y="5286388"/>
            <a:ext cx="7500990" cy="1384995"/>
          </a:xfrm>
          <a:prstGeom prst="rect">
            <a:avLst/>
          </a:prstGeom>
        </p:spPr>
        <p:txBody>
          <a:bodyPr wrap="square">
            <a:spAutoFit/>
          </a:bodyPr>
          <a:lstStyle/>
          <a:p>
            <a:pPr algn="just" fontAlgn="base"/>
            <a:r>
              <a:rPr lang="en-IN" sz="2800" b="1" dirty="0">
                <a:solidFill>
                  <a:schemeClr val="bg1"/>
                </a:solidFill>
                <a:effectLst>
                  <a:outerShdw blurRad="38100" dist="38100" dir="2700000" algn="tl">
                    <a:srgbClr val="000000">
                      <a:alpha val="43137"/>
                    </a:srgbClr>
                  </a:outerShdw>
                </a:effectLst>
              </a:rPr>
              <a:t>Stack is used to reverse a string. We push the characters of string one by one into stack and then pop character from stack.</a:t>
            </a:r>
          </a:p>
        </p:txBody>
      </p:sp>
    </p:spTree>
    <p:extLst>
      <p:ext uri="{BB962C8B-B14F-4D97-AF65-F5344CB8AC3E}">
        <p14:creationId xmlns:p14="http://schemas.microsoft.com/office/powerpoint/2010/main" val="1101633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85918" y="571480"/>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APPLICATIONS OF STACKS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6" name="Title 1"/>
          <p:cNvSpPr txBox="1">
            <a:spLocks/>
          </p:cNvSpPr>
          <p:nvPr/>
        </p:nvSpPr>
        <p:spPr>
          <a:xfrm>
            <a:off x="642910" y="2143116"/>
            <a:ext cx="6929486"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lvl="0" indent="-514350">
              <a:spcBef>
                <a:spcPct val="0"/>
              </a:spcBef>
              <a:defRPr/>
            </a:pPr>
            <a:r>
              <a:rPr lang="en-IN" sz="3600" b="1" dirty="0"/>
              <a:t>7. FUNCTION CALL</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7" name="Rectangle 6"/>
          <p:cNvSpPr/>
          <p:nvPr/>
        </p:nvSpPr>
        <p:spPr>
          <a:xfrm>
            <a:off x="1285852" y="3429000"/>
            <a:ext cx="7500990" cy="954107"/>
          </a:xfrm>
          <a:prstGeom prst="rect">
            <a:avLst/>
          </a:prstGeom>
        </p:spPr>
        <p:txBody>
          <a:bodyPr wrap="square">
            <a:spAutoFit/>
          </a:bodyPr>
          <a:lstStyle/>
          <a:p>
            <a:pPr algn="just" fontAlgn="base"/>
            <a:r>
              <a:rPr lang="en-IN" sz="2800" b="1" dirty="0">
                <a:solidFill>
                  <a:schemeClr val="bg1"/>
                </a:solidFill>
                <a:effectLst>
                  <a:outerShdw blurRad="38100" dist="38100" dir="2700000" algn="tl">
                    <a:srgbClr val="000000">
                      <a:alpha val="43137"/>
                    </a:srgbClr>
                  </a:outerShdw>
                </a:effectLst>
              </a:rPr>
              <a:t>	Stack is used to keep information about the active functions or subroutines..</a:t>
            </a:r>
          </a:p>
        </p:txBody>
      </p:sp>
    </p:spTree>
    <p:extLst>
      <p:ext uri="{BB962C8B-B14F-4D97-AF65-F5344CB8AC3E}">
        <p14:creationId xmlns:p14="http://schemas.microsoft.com/office/powerpoint/2010/main" val="1101633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43042" y="3143248"/>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0000"/>
          </a:bodyPr>
          <a:lstStyle/>
          <a:p>
            <a:pPr marL="514350" lvl="0" indent="-514350" algn="ctr">
              <a:spcBef>
                <a:spcPct val="0"/>
              </a:spcBef>
              <a:defRPr/>
            </a:pPr>
            <a:r>
              <a:rPr lang="en-IN" sz="3600" b="1" dirty="0"/>
              <a:t>DIFFERENT ALGEBRAIC EXPRESSIONS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85918" y="571480"/>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0000"/>
          </a:bodyPr>
          <a:lstStyle/>
          <a:p>
            <a:pPr marL="514350" lvl="0" indent="-514350" algn="ctr">
              <a:spcBef>
                <a:spcPct val="0"/>
              </a:spcBef>
              <a:defRPr/>
            </a:pPr>
            <a:r>
              <a:rPr lang="en-IN" sz="3600" b="1" dirty="0"/>
              <a:t>DIFFERENT ALGEBRAIC EXPRESSIONS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graphicFrame>
        <p:nvGraphicFramePr>
          <p:cNvPr id="6" name="Table 5"/>
          <p:cNvGraphicFramePr>
            <a:graphicFrameLocks noGrp="1"/>
          </p:cNvGraphicFramePr>
          <p:nvPr/>
        </p:nvGraphicFramePr>
        <p:xfrm>
          <a:off x="500034" y="2857496"/>
          <a:ext cx="8072494" cy="2561694"/>
        </p:xfrm>
        <a:graphic>
          <a:graphicData uri="http://schemas.openxmlformats.org/drawingml/2006/table">
            <a:tbl>
              <a:tblPr>
                <a:tableStyleId>{5940675A-B579-460E-94D1-54222C63F5DA}</a:tableStyleId>
              </a:tblPr>
              <a:tblGrid>
                <a:gridCol w="3857652">
                  <a:extLst>
                    <a:ext uri="{9D8B030D-6E8A-4147-A177-3AD203B41FA5}">
                      <a16:colId xmlns:a16="http://schemas.microsoft.com/office/drawing/2014/main" val="20000"/>
                    </a:ext>
                  </a:extLst>
                </a:gridCol>
                <a:gridCol w="4214842">
                  <a:extLst>
                    <a:ext uri="{9D8B030D-6E8A-4147-A177-3AD203B41FA5}">
                      <a16:colId xmlns:a16="http://schemas.microsoft.com/office/drawing/2014/main" val="20001"/>
                    </a:ext>
                  </a:extLst>
                </a:gridCol>
              </a:tblGrid>
              <a:tr h="342661">
                <a:tc>
                  <a:txBody>
                    <a:bodyPr/>
                    <a:lstStyle/>
                    <a:p>
                      <a:pPr algn="ctr" fontAlgn="t"/>
                      <a:r>
                        <a:rPr lang="en-IN" sz="3600" b="1" u="sng" dirty="0">
                          <a:solidFill>
                            <a:srgbClr val="FF0000"/>
                          </a:solidFill>
                          <a:effectLst>
                            <a:outerShdw blurRad="38100" dist="38100" dir="2700000" algn="tl">
                              <a:srgbClr val="000000">
                                <a:alpha val="43137"/>
                              </a:srgbClr>
                            </a:outerShdw>
                          </a:effectLst>
                        </a:rPr>
                        <a:t>INFIX EXPRESSION</a:t>
                      </a:r>
                    </a:p>
                  </a:txBody>
                  <a:tcPr marL="61189" marR="61189" marT="61189" marB="61189">
                    <a:solidFill>
                      <a:schemeClr val="bg1"/>
                    </a:solidFill>
                  </a:tcPr>
                </a:tc>
                <a:tc>
                  <a:txBody>
                    <a:bodyPr/>
                    <a:lstStyle/>
                    <a:p>
                      <a:pPr algn="ctr" fontAlgn="t"/>
                      <a:r>
                        <a:rPr lang="en-IN" sz="3600" b="1" u="sng" dirty="0">
                          <a:solidFill>
                            <a:srgbClr val="FF0000"/>
                          </a:solidFill>
                          <a:effectLst>
                            <a:outerShdw blurRad="38100" dist="38100" dir="2700000" algn="tl">
                              <a:srgbClr val="000000">
                                <a:alpha val="43137"/>
                              </a:srgbClr>
                            </a:outerShdw>
                          </a:effectLst>
                        </a:rPr>
                        <a:t>POSTFIX EXPRESSION</a:t>
                      </a:r>
                    </a:p>
                  </a:txBody>
                  <a:tcPr marL="61189" marR="61189" marT="61189" marB="61189">
                    <a:solidFill>
                      <a:schemeClr val="bg1"/>
                    </a:solidFill>
                  </a:tcPr>
                </a:tc>
                <a:extLst>
                  <a:ext uri="{0D108BD9-81ED-4DB2-BD59-A6C34878D82A}">
                    <a16:rowId xmlns:a16="http://schemas.microsoft.com/office/drawing/2014/main" val="10000"/>
                  </a:ext>
                </a:extLst>
              </a:tr>
              <a:tr h="342661">
                <a:tc>
                  <a:txBody>
                    <a:bodyPr/>
                    <a:lstStyle/>
                    <a:p>
                      <a:pPr algn="l" fontAlgn="t"/>
                      <a:r>
                        <a:rPr lang="en-IN" sz="3600" b="1" dirty="0">
                          <a:effectLst>
                            <a:outerShdw blurRad="38100" dist="38100" dir="2700000" algn="tl">
                              <a:srgbClr val="000000">
                                <a:alpha val="43137"/>
                              </a:srgbClr>
                            </a:outerShdw>
                          </a:effectLst>
                        </a:rPr>
                        <a:t>(P+Q)*(M-N)</a:t>
                      </a:r>
                    </a:p>
                  </a:txBody>
                  <a:tcPr marL="61189" marR="61189" marT="61189" marB="61189">
                    <a:solidFill>
                      <a:schemeClr val="bg1"/>
                    </a:solidFill>
                  </a:tcPr>
                </a:tc>
                <a:tc>
                  <a:txBody>
                    <a:bodyPr/>
                    <a:lstStyle/>
                    <a:p>
                      <a:pPr algn="l" fontAlgn="t"/>
                      <a:r>
                        <a:rPr lang="en-IN" sz="3600" b="1" dirty="0">
                          <a:effectLst>
                            <a:outerShdw blurRad="38100" dist="38100" dir="2700000" algn="tl">
                              <a:srgbClr val="000000">
                                <a:alpha val="43137"/>
                              </a:srgbClr>
                            </a:outerShdw>
                          </a:effectLst>
                        </a:rPr>
                        <a:t>PQ+MN-*</a:t>
                      </a:r>
                    </a:p>
                  </a:txBody>
                  <a:tcPr marL="61189" marR="61189" marT="61189" marB="61189">
                    <a:solidFill>
                      <a:schemeClr val="bg1"/>
                    </a:solidFill>
                  </a:tcPr>
                </a:tc>
                <a:extLst>
                  <a:ext uri="{0D108BD9-81ED-4DB2-BD59-A6C34878D82A}">
                    <a16:rowId xmlns:a16="http://schemas.microsoft.com/office/drawing/2014/main" val="10001"/>
                  </a:ext>
                </a:extLst>
              </a:tr>
              <a:tr h="342661">
                <a:tc>
                  <a:txBody>
                    <a:bodyPr/>
                    <a:lstStyle/>
                    <a:p>
                      <a:pPr algn="l" fontAlgn="t"/>
                      <a:r>
                        <a:rPr lang="en-IN" sz="3600" b="1">
                          <a:effectLst>
                            <a:outerShdw blurRad="38100" dist="38100" dir="2700000" algn="tl">
                              <a:srgbClr val="000000">
                                <a:alpha val="43137"/>
                              </a:srgbClr>
                            </a:outerShdw>
                          </a:effectLst>
                        </a:rPr>
                        <a:t>(P+Q) / (M-N) - (A*B)</a:t>
                      </a:r>
                    </a:p>
                  </a:txBody>
                  <a:tcPr marL="61189" marR="61189" marT="61189" marB="61189">
                    <a:solidFill>
                      <a:schemeClr val="bg1"/>
                    </a:solidFill>
                  </a:tcPr>
                </a:tc>
                <a:tc>
                  <a:txBody>
                    <a:bodyPr/>
                    <a:lstStyle/>
                    <a:p>
                      <a:pPr algn="l" fontAlgn="t"/>
                      <a:r>
                        <a:rPr lang="en-IN" sz="3600" b="1" dirty="0">
                          <a:effectLst>
                            <a:outerShdw blurRad="38100" dist="38100" dir="2700000" algn="tl">
                              <a:srgbClr val="000000">
                                <a:alpha val="43137"/>
                              </a:srgbClr>
                            </a:outerShdw>
                          </a:effectLst>
                        </a:rPr>
                        <a:t>PQ+MN-/AB*-</a:t>
                      </a:r>
                    </a:p>
                  </a:txBody>
                  <a:tcPr marL="61189" marR="61189" marT="61189" marB="61189">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01633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00166" y="3000372"/>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lvl="0" indent="-514350" algn="ctr">
              <a:spcBef>
                <a:spcPct val="0"/>
              </a:spcBef>
              <a:defRPr/>
            </a:pPr>
            <a:r>
              <a:rPr lang="en-IN" sz="3600" b="1" dirty="0"/>
              <a:t>EXPRESSION CONVERSION METHOD </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85852" y="357166"/>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lvl="0" indent="-514350" algn="ctr">
              <a:spcBef>
                <a:spcPct val="0"/>
              </a:spcBef>
              <a:defRPr/>
            </a:pPr>
            <a:r>
              <a:rPr lang="en-IN" sz="3600" b="1" dirty="0"/>
              <a:t>EXPRESSION CONVERSION METHOD </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Title 1"/>
          <p:cNvSpPr txBox="1">
            <a:spLocks/>
          </p:cNvSpPr>
          <p:nvPr/>
        </p:nvSpPr>
        <p:spPr>
          <a:xfrm>
            <a:off x="714348" y="1357298"/>
            <a:ext cx="8072494"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lvl="0" indent="-514350" algn="ctr">
              <a:spcBef>
                <a:spcPct val="0"/>
              </a:spcBef>
              <a:defRPr/>
            </a:pPr>
            <a:r>
              <a:rPr lang="en-IN" sz="3600" b="1" dirty="0">
                <a:solidFill>
                  <a:schemeClr val="bg1"/>
                </a:solidFill>
                <a:effectLst>
                  <a:outerShdw blurRad="38100" dist="38100" dir="2700000" algn="tl">
                    <a:srgbClr val="000000">
                      <a:alpha val="43137"/>
                    </a:srgbClr>
                  </a:outerShdw>
                </a:effectLst>
              </a:rPr>
              <a:t>Converting from Infix to Postfix</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5" name="Rectangle 4"/>
          <p:cNvSpPr/>
          <p:nvPr/>
        </p:nvSpPr>
        <p:spPr>
          <a:xfrm>
            <a:off x="1357290" y="3286124"/>
            <a:ext cx="7358114" cy="2246769"/>
          </a:xfrm>
          <a:prstGeom prst="rect">
            <a:avLst/>
          </a:prstGeom>
        </p:spPr>
        <p:txBody>
          <a:bodyPr wrap="square">
            <a:spAutoFit/>
          </a:bodyPr>
          <a:lstStyle/>
          <a:p>
            <a:pPr algn="just"/>
            <a:r>
              <a:rPr lang="en-IN" sz="2800" b="1" dirty="0">
                <a:solidFill>
                  <a:schemeClr val="bg1"/>
                </a:solidFill>
                <a:effectLst>
                  <a:outerShdw blurRad="38100" dist="38100" dir="2700000" algn="tl">
                    <a:srgbClr val="000000">
                      <a:alpha val="43137"/>
                    </a:srgbClr>
                  </a:outerShdw>
                </a:effectLst>
              </a:rPr>
              <a:t>	Infix expressions can be easily converted by hand to postfix notation. </a:t>
            </a:r>
          </a:p>
          <a:p>
            <a:pPr algn="just"/>
            <a:r>
              <a:rPr lang="en-IN" sz="2800" b="1" dirty="0">
                <a:solidFill>
                  <a:schemeClr val="bg1"/>
                </a:solidFill>
                <a:effectLst>
                  <a:outerShdw blurRad="38100" dist="38100" dir="2700000" algn="tl">
                    <a:srgbClr val="000000">
                      <a:alpha val="43137"/>
                    </a:srgbClr>
                  </a:outerShdw>
                </a:effectLst>
              </a:rPr>
              <a:t>The expression :            </a:t>
            </a:r>
          </a:p>
          <a:p>
            <a:pPr algn="just"/>
            <a:r>
              <a:rPr lang="en-IN" sz="2800" b="1" dirty="0">
                <a:solidFill>
                  <a:schemeClr val="bg1"/>
                </a:solidFill>
                <a:effectLst>
                  <a:outerShdw blurRad="38100" dist="38100" dir="2700000" algn="tl">
                    <a:srgbClr val="000000">
                      <a:alpha val="43137"/>
                    </a:srgbClr>
                  </a:outerShdw>
                </a:effectLst>
              </a:rPr>
              <a:t>			A + B - C </a:t>
            </a:r>
          </a:p>
          <a:p>
            <a:pPr algn="just"/>
            <a:r>
              <a:rPr lang="en-IN" sz="2800" b="1" dirty="0">
                <a:solidFill>
                  <a:schemeClr val="bg1"/>
                </a:solidFill>
                <a:effectLst>
                  <a:outerShdw blurRad="38100" dist="38100" dir="2700000" algn="tl">
                    <a:srgbClr val="000000">
                      <a:alpha val="43137"/>
                    </a:srgbClr>
                  </a:outerShdw>
                </a:effectLst>
              </a:rPr>
              <a:t>would be written as AB+C- in postfix form</a:t>
            </a:r>
          </a:p>
        </p:txBody>
      </p:sp>
    </p:spTree>
    <p:extLst>
      <p:ext uri="{BB962C8B-B14F-4D97-AF65-F5344CB8AC3E}">
        <p14:creationId xmlns:p14="http://schemas.microsoft.com/office/powerpoint/2010/main" val="1101633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85852" y="357166"/>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lvl="0" indent="-514350" algn="ctr">
              <a:spcBef>
                <a:spcPct val="0"/>
              </a:spcBef>
              <a:defRPr/>
            </a:pPr>
            <a:r>
              <a:rPr lang="en-IN" sz="3600" b="1" dirty="0"/>
              <a:t>EXPRESSION CONVERSION METHOD </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Title 1"/>
          <p:cNvSpPr txBox="1">
            <a:spLocks/>
          </p:cNvSpPr>
          <p:nvPr/>
        </p:nvSpPr>
        <p:spPr>
          <a:xfrm>
            <a:off x="714348" y="1357298"/>
            <a:ext cx="8072494"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lvl="0" indent="-514350" algn="ctr">
              <a:spcBef>
                <a:spcPct val="0"/>
              </a:spcBef>
              <a:defRPr/>
            </a:pPr>
            <a:r>
              <a:rPr lang="en-IN" sz="3600" b="1" dirty="0">
                <a:solidFill>
                  <a:schemeClr val="bg1"/>
                </a:solidFill>
                <a:effectLst>
                  <a:outerShdw blurRad="38100" dist="38100" dir="2700000" algn="tl">
                    <a:srgbClr val="000000">
                      <a:alpha val="43137"/>
                    </a:srgbClr>
                  </a:outerShdw>
                </a:effectLst>
              </a:rPr>
              <a:t>Converting from Infix to Postfix</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5" name="Rectangle 4"/>
          <p:cNvSpPr/>
          <p:nvPr/>
        </p:nvSpPr>
        <p:spPr>
          <a:xfrm>
            <a:off x="1428728" y="3286124"/>
            <a:ext cx="7358114" cy="2246769"/>
          </a:xfrm>
          <a:prstGeom prst="rect">
            <a:avLst/>
          </a:prstGeom>
        </p:spPr>
        <p:txBody>
          <a:bodyPr wrap="square">
            <a:spAutoFit/>
          </a:bodyPr>
          <a:lstStyle/>
          <a:p>
            <a:pPr marL="514350" indent="-514350" algn="just">
              <a:buAutoNum type="arabicPeriod"/>
            </a:pPr>
            <a:r>
              <a:rPr lang="en-IN" sz="2800" b="1" dirty="0">
                <a:solidFill>
                  <a:schemeClr val="bg1"/>
                </a:solidFill>
                <a:effectLst>
                  <a:outerShdw blurRad="38100" dist="38100" dir="2700000" algn="tl">
                    <a:srgbClr val="000000">
                      <a:alpha val="43137"/>
                    </a:srgbClr>
                  </a:outerShdw>
                </a:effectLst>
              </a:rPr>
              <a:t>Place parentheses around every group of operators in the correct order of evaluation. There should be one set of parentheses for every operator in the infix expression. </a:t>
            </a:r>
          </a:p>
          <a:p>
            <a:pPr marL="514350" indent="-514350" algn="just"/>
            <a:r>
              <a:rPr lang="en-IN" sz="2800" b="1" dirty="0">
                <a:solidFill>
                  <a:schemeClr val="bg1"/>
                </a:solidFill>
                <a:effectLst>
                  <a:outerShdw blurRad="38100" dist="38100" dir="2700000" algn="tl">
                    <a:srgbClr val="000000">
                      <a:alpha val="43137"/>
                    </a:srgbClr>
                  </a:outerShdw>
                </a:effectLst>
              </a:rPr>
              <a:t>			((A * B) + (C / D))</a:t>
            </a:r>
          </a:p>
        </p:txBody>
      </p:sp>
      <p:sp>
        <p:nvSpPr>
          <p:cNvPr id="6" name="Title 1"/>
          <p:cNvSpPr txBox="1">
            <a:spLocks/>
          </p:cNvSpPr>
          <p:nvPr/>
        </p:nvSpPr>
        <p:spPr>
          <a:xfrm>
            <a:off x="642910" y="2285992"/>
            <a:ext cx="2071702" cy="78581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7500"/>
          </a:bodyPr>
          <a:lstStyle/>
          <a:p>
            <a:pPr marL="514350" lvl="0" indent="-514350" algn="ctr">
              <a:spcBef>
                <a:spcPct val="0"/>
              </a:spcBef>
              <a:defRPr/>
            </a:pPr>
            <a:r>
              <a:rPr lang="en-IN" sz="3600" b="1" dirty="0">
                <a:solidFill>
                  <a:schemeClr val="bg1"/>
                </a:solidFill>
                <a:effectLst>
                  <a:outerShdw blurRad="38100" dist="38100" dir="2700000" algn="tl">
                    <a:srgbClr val="000000">
                      <a:alpha val="43137"/>
                    </a:srgbClr>
                  </a:outerShdw>
                </a:effectLst>
              </a:rPr>
              <a:t>STEP 1</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7" name="Rectangle 6"/>
          <p:cNvSpPr/>
          <p:nvPr/>
        </p:nvSpPr>
        <p:spPr>
          <a:xfrm>
            <a:off x="3571868" y="2428868"/>
            <a:ext cx="2020105" cy="646331"/>
          </a:xfrm>
          <a:prstGeom prst="rect">
            <a:avLst/>
          </a:prstGeom>
        </p:spPr>
        <p:txBody>
          <a:bodyPr wrap="none">
            <a:spAutoFit/>
          </a:bodyPr>
          <a:lstStyle/>
          <a:p>
            <a:r>
              <a:rPr lang="en-IN" sz="3600" b="1" dirty="0">
                <a:solidFill>
                  <a:schemeClr val="bg1"/>
                </a:solidFill>
                <a:effectLst>
                  <a:outerShdw blurRad="38100" dist="38100" dir="2700000" algn="tl">
                    <a:srgbClr val="000000">
                      <a:alpha val="43137"/>
                    </a:srgbClr>
                  </a:outerShdw>
                </a:effectLst>
              </a:rPr>
              <a:t> A*B+C/D</a:t>
            </a:r>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3568" y="404664"/>
            <a:ext cx="5003165"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0000"/>
                </a:solidFill>
                <a:latin typeface="Calibri"/>
                <a:cs typeface="Calibri"/>
              </a:rPr>
              <a:t>Important </a:t>
            </a:r>
            <a:r>
              <a:rPr sz="2400" spc="-5" dirty="0">
                <a:solidFill>
                  <a:srgbClr val="FF0000"/>
                </a:solidFill>
                <a:latin typeface="Calibri"/>
                <a:cs typeface="Calibri"/>
              </a:rPr>
              <a:t>methods </a:t>
            </a:r>
            <a:r>
              <a:rPr sz="2400" dirty="0">
                <a:solidFill>
                  <a:srgbClr val="FF0000"/>
                </a:solidFill>
                <a:latin typeface="Calibri"/>
                <a:cs typeface="Calibri"/>
              </a:rPr>
              <a:t>and </a:t>
            </a:r>
            <a:r>
              <a:rPr sz="2400" spc="-5" dirty="0">
                <a:solidFill>
                  <a:srgbClr val="FF0000"/>
                </a:solidFill>
                <a:latin typeface="Calibri"/>
                <a:cs typeface="Calibri"/>
              </a:rPr>
              <a:t>functions of</a:t>
            </a:r>
            <a:r>
              <a:rPr sz="2400" spc="-70" dirty="0">
                <a:solidFill>
                  <a:srgbClr val="FF0000"/>
                </a:solidFill>
                <a:latin typeface="Calibri"/>
                <a:cs typeface="Calibri"/>
              </a:rPr>
              <a:t> </a:t>
            </a:r>
            <a:r>
              <a:rPr sz="2400" spc="-10" dirty="0">
                <a:solidFill>
                  <a:srgbClr val="FF0000"/>
                </a:solidFill>
                <a:latin typeface="Calibri"/>
                <a:cs typeface="Calibri"/>
              </a:rPr>
              <a:t>List</a:t>
            </a:r>
            <a:endParaRPr sz="2400">
              <a:latin typeface="Calibri"/>
              <a:cs typeface="Calibri"/>
            </a:endParaRPr>
          </a:p>
        </p:txBody>
      </p:sp>
      <p:graphicFrame>
        <p:nvGraphicFramePr>
          <p:cNvPr id="10" name="object 10"/>
          <p:cNvGraphicFramePr>
            <a:graphicFrameLocks noGrp="1"/>
          </p:cNvGraphicFramePr>
          <p:nvPr>
            <p:extLst>
              <p:ext uri="{D42A27DB-BD31-4B8C-83A1-F6EECF244321}">
                <p14:modId xmlns:p14="http://schemas.microsoft.com/office/powerpoint/2010/main" val="1947256486"/>
              </p:ext>
            </p:extLst>
          </p:nvPr>
        </p:nvGraphicFramePr>
        <p:xfrm>
          <a:off x="755576" y="1052736"/>
          <a:ext cx="7704856" cy="5400603"/>
        </p:xfrm>
        <a:graphic>
          <a:graphicData uri="http://schemas.openxmlformats.org/drawingml/2006/table">
            <a:tbl>
              <a:tblPr firstRow="1" bandRow="1">
                <a:tableStyleId>{2D5ABB26-0587-4C30-8999-92F81FD0307C}</a:tableStyleId>
              </a:tblPr>
              <a:tblGrid>
                <a:gridCol w="1725114">
                  <a:extLst>
                    <a:ext uri="{9D8B030D-6E8A-4147-A177-3AD203B41FA5}">
                      <a16:colId xmlns:a16="http://schemas.microsoft.com/office/drawing/2014/main" val="20000"/>
                    </a:ext>
                  </a:extLst>
                </a:gridCol>
                <a:gridCol w="5979742">
                  <a:extLst>
                    <a:ext uri="{9D8B030D-6E8A-4147-A177-3AD203B41FA5}">
                      <a16:colId xmlns:a16="http://schemas.microsoft.com/office/drawing/2014/main" val="20001"/>
                    </a:ext>
                  </a:extLst>
                </a:gridCol>
              </a:tblGrid>
              <a:tr h="357454">
                <a:tc>
                  <a:txBody>
                    <a:bodyPr/>
                    <a:lstStyle/>
                    <a:p>
                      <a:pPr marL="24130">
                        <a:lnSpc>
                          <a:spcPct val="100000"/>
                        </a:lnSpc>
                        <a:spcBef>
                          <a:spcPts val="95"/>
                        </a:spcBef>
                      </a:pPr>
                      <a:r>
                        <a:rPr sz="1600" spc="-10" dirty="0">
                          <a:solidFill>
                            <a:srgbClr val="6D6D6D"/>
                          </a:solidFill>
                          <a:latin typeface="Calibri"/>
                          <a:cs typeface="Calibri"/>
                        </a:rPr>
                        <a:t>Function</a:t>
                      </a:r>
                      <a:endParaRPr sz="1600" dirty="0">
                        <a:latin typeface="Calibri"/>
                        <a:cs typeface="Calibri"/>
                      </a:endParaRPr>
                    </a:p>
                  </a:txBody>
                  <a:tcPr marL="0" marR="0" marT="12065"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tc>
                  <a:txBody>
                    <a:bodyPr/>
                    <a:lstStyle/>
                    <a:p>
                      <a:pPr marL="24130">
                        <a:lnSpc>
                          <a:spcPct val="100000"/>
                        </a:lnSpc>
                        <a:spcBef>
                          <a:spcPts val="95"/>
                        </a:spcBef>
                      </a:pPr>
                      <a:r>
                        <a:rPr sz="1600" spc="-10" dirty="0">
                          <a:solidFill>
                            <a:srgbClr val="6D6D6D"/>
                          </a:solidFill>
                          <a:latin typeface="Calibri"/>
                          <a:cs typeface="Calibri"/>
                        </a:rPr>
                        <a:t>Description</a:t>
                      </a:r>
                      <a:endParaRPr sz="1600">
                        <a:latin typeface="Calibri"/>
                        <a:cs typeface="Calibri"/>
                      </a:endParaRPr>
                    </a:p>
                  </a:txBody>
                  <a:tcPr marL="0" marR="0" marT="12065"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extLst>
                  <a:ext uri="{0D108BD9-81ED-4DB2-BD59-A6C34878D82A}">
                    <a16:rowId xmlns:a16="http://schemas.microsoft.com/office/drawing/2014/main" val="10000"/>
                  </a:ext>
                </a:extLst>
              </a:tr>
              <a:tr h="357608">
                <a:tc>
                  <a:txBody>
                    <a:bodyPr/>
                    <a:lstStyle/>
                    <a:p>
                      <a:pPr marL="24130">
                        <a:lnSpc>
                          <a:spcPct val="100000"/>
                        </a:lnSpc>
                        <a:spcBef>
                          <a:spcPts val="95"/>
                        </a:spcBef>
                      </a:pPr>
                      <a:r>
                        <a:rPr sz="1600" spc="-5" dirty="0">
                          <a:solidFill>
                            <a:srgbClr val="6D6D6D"/>
                          </a:solidFill>
                          <a:latin typeface="Calibri"/>
                          <a:cs typeface="Calibri"/>
                        </a:rPr>
                        <a:t>list.</a:t>
                      </a:r>
                      <a:r>
                        <a:rPr sz="1600" spc="-5" dirty="0">
                          <a:solidFill>
                            <a:srgbClr val="008AC1"/>
                          </a:solidFill>
                          <a:latin typeface="Calibri"/>
                          <a:cs typeface="Calibri"/>
                        </a:rPr>
                        <a:t>append</a:t>
                      </a:r>
                      <a:r>
                        <a:rPr sz="1600" spc="-5" dirty="0">
                          <a:solidFill>
                            <a:srgbClr val="6D6D6D"/>
                          </a:solidFill>
                          <a:latin typeface="Calibri"/>
                          <a:cs typeface="Calibri"/>
                        </a:rPr>
                        <a:t>()</a:t>
                      </a:r>
                      <a:endParaRPr sz="1600" dirty="0">
                        <a:latin typeface="Calibri"/>
                        <a:cs typeface="Calibri"/>
                      </a:endParaRPr>
                    </a:p>
                  </a:txBody>
                  <a:tcPr marL="0" marR="0" marT="12065"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tc>
                  <a:txBody>
                    <a:bodyPr/>
                    <a:lstStyle/>
                    <a:p>
                      <a:pPr marL="24130">
                        <a:lnSpc>
                          <a:spcPct val="100000"/>
                        </a:lnSpc>
                        <a:spcBef>
                          <a:spcPts val="95"/>
                        </a:spcBef>
                      </a:pPr>
                      <a:r>
                        <a:rPr sz="1600" spc="-5" dirty="0">
                          <a:solidFill>
                            <a:srgbClr val="6D6D6D"/>
                          </a:solidFill>
                          <a:latin typeface="Calibri"/>
                          <a:cs typeface="Calibri"/>
                        </a:rPr>
                        <a:t>Add an Item </a:t>
                      </a:r>
                      <a:r>
                        <a:rPr sz="1600" spc="-10" dirty="0">
                          <a:solidFill>
                            <a:srgbClr val="6D6D6D"/>
                          </a:solidFill>
                          <a:latin typeface="Calibri"/>
                          <a:cs typeface="Calibri"/>
                        </a:rPr>
                        <a:t>at </a:t>
                      </a:r>
                      <a:r>
                        <a:rPr sz="1600" spc="-5" dirty="0">
                          <a:solidFill>
                            <a:srgbClr val="6D6D6D"/>
                          </a:solidFill>
                          <a:latin typeface="Calibri"/>
                          <a:cs typeface="Calibri"/>
                        </a:rPr>
                        <a:t>end of a</a:t>
                      </a:r>
                      <a:r>
                        <a:rPr sz="1600" spc="5" dirty="0">
                          <a:solidFill>
                            <a:srgbClr val="6D6D6D"/>
                          </a:solidFill>
                          <a:latin typeface="Calibri"/>
                          <a:cs typeface="Calibri"/>
                        </a:rPr>
                        <a:t> </a:t>
                      </a:r>
                      <a:r>
                        <a:rPr sz="1600" spc="-5" dirty="0">
                          <a:solidFill>
                            <a:srgbClr val="6D6D6D"/>
                          </a:solidFill>
                          <a:latin typeface="Calibri"/>
                          <a:cs typeface="Calibri"/>
                        </a:rPr>
                        <a:t>list</a:t>
                      </a:r>
                      <a:endParaRPr sz="1600">
                        <a:latin typeface="Calibri"/>
                        <a:cs typeface="Calibri"/>
                      </a:endParaRPr>
                    </a:p>
                  </a:txBody>
                  <a:tcPr marL="0" marR="0" marT="12065"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extLst>
                  <a:ext uri="{0D108BD9-81ED-4DB2-BD59-A6C34878D82A}">
                    <a16:rowId xmlns:a16="http://schemas.microsoft.com/office/drawing/2014/main" val="10001"/>
                  </a:ext>
                </a:extLst>
              </a:tr>
              <a:tr h="357454">
                <a:tc>
                  <a:txBody>
                    <a:bodyPr/>
                    <a:lstStyle/>
                    <a:p>
                      <a:pPr marL="24130">
                        <a:lnSpc>
                          <a:spcPct val="100000"/>
                        </a:lnSpc>
                        <a:spcBef>
                          <a:spcPts val="95"/>
                        </a:spcBef>
                      </a:pPr>
                      <a:r>
                        <a:rPr sz="1600" spc="-10" dirty="0">
                          <a:solidFill>
                            <a:srgbClr val="6D6D6D"/>
                          </a:solidFill>
                          <a:latin typeface="Calibri"/>
                          <a:cs typeface="Calibri"/>
                        </a:rPr>
                        <a:t>list.</a:t>
                      </a:r>
                      <a:r>
                        <a:rPr sz="1600" spc="-10" dirty="0">
                          <a:solidFill>
                            <a:srgbClr val="008AC1"/>
                          </a:solidFill>
                          <a:latin typeface="Calibri"/>
                          <a:cs typeface="Calibri"/>
                        </a:rPr>
                        <a:t>extend</a:t>
                      </a:r>
                      <a:r>
                        <a:rPr sz="1600" spc="-10" dirty="0">
                          <a:solidFill>
                            <a:srgbClr val="6D6D6D"/>
                          </a:solidFill>
                          <a:latin typeface="Calibri"/>
                          <a:cs typeface="Calibri"/>
                        </a:rPr>
                        <a:t>()</a:t>
                      </a:r>
                      <a:endParaRPr sz="1600">
                        <a:latin typeface="Calibri"/>
                        <a:cs typeface="Calibri"/>
                      </a:endParaRPr>
                    </a:p>
                  </a:txBody>
                  <a:tcPr marL="0" marR="0" marT="12065"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tc>
                  <a:txBody>
                    <a:bodyPr/>
                    <a:lstStyle/>
                    <a:p>
                      <a:pPr marL="24130">
                        <a:lnSpc>
                          <a:spcPct val="100000"/>
                        </a:lnSpc>
                        <a:spcBef>
                          <a:spcPts val="95"/>
                        </a:spcBef>
                      </a:pPr>
                      <a:r>
                        <a:rPr sz="1600" spc="-5" dirty="0">
                          <a:solidFill>
                            <a:srgbClr val="6D6D6D"/>
                          </a:solidFill>
                          <a:latin typeface="Calibri"/>
                          <a:cs typeface="Calibri"/>
                        </a:rPr>
                        <a:t>Add multiple Items </a:t>
                      </a:r>
                      <a:r>
                        <a:rPr sz="1600" spc="-10" dirty="0">
                          <a:solidFill>
                            <a:srgbClr val="6D6D6D"/>
                          </a:solidFill>
                          <a:latin typeface="Calibri"/>
                          <a:cs typeface="Calibri"/>
                        </a:rPr>
                        <a:t>at </a:t>
                      </a:r>
                      <a:r>
                        <a:rPr sz="1600" spc="-5" dirty="0">
                          <a:solidFill>
                            <a:srgbClr val="6D6D6D"/>
                          </a:solidFill>
                          <a:latin typeface="Calibri"/>
                          <a:cs typeface="Calibri"/>
                        </a:rPr>
                        <a:t>end of a</a:t>
                      </a:r>
                      <a:r>
                        <a:rPr sz="1600" spc="-10" dirty="0">
                          <a:solidFill>
                            <a:srgbClr val="6D6D6D"/>
                          </a:solidFill>
                          <a:latin typeface="Calibri"/>
                          <a:cs typeface="Calibri"/>
                        </a:rPr>
                        <a:t> </a:t>
                      </a:r>
                      <a:r>
                        <a:rPr sz="1600" spc="-5" dirty="0">
                          <a:solidFill>
                            <a:srgbClr val="6D6D6D"/>
                          </a:solidFill>
                          <a:latin typeface="Calibri"/>
                          <a:cs typeface="Calibri"/>
                        </a:rPr>
                        <a:t>list</a:t>
                      </a:r>
                      <a:endParaRPr sz="1600" dirty="0">
                        <a:latin typeface="Calibri"/>
                        <a:cs typeface="Calibri"/>
                      </a:endParaRPr>
                    </a:p>
                  </a:txBody>
                  <a:tcPr marL="0" marR="0" marT="12065"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extLst>
                  <a:ext uri="{0D108BD9-81ED-4DB2-BD59-A6C34878D82A}">
                    <a16:rowId xmlns:a16="http://schemas.microsoft.com/office/drawing/2014/main" val="10002"/>
                  </a:ext>
                </a:extLst>
              </a:tr>
              <a:tr h="357454">
                <a:tc>
                  <a:txBody>
                    <a:bodyPr/>
                    <a:lstStyle/>
                    <a:p>
                      <a:pPr marL="24130">
                        <a:lnSpc>
                          <a:spcPct val="100000"/>
                        </a:lnSpc>
                        <a:spcBef>
                          <a:spcPts val="100"/>
                        </a:spcBef>
                      </a:pPr>
                      <a:r>
                        <a:rPr sz="1600" spc="-5" dirty="0">
                          <a:solidFill>
                            <a:srgbClr val="6D6D6D"/>
                          </a:solidFill>
                          <a:latin typeface="Calibri"/>
                          <a:cs typeface="Calibri"/>
                        </a:rPr>
                        <a:t>list.</a:t>
                      </a:r>
                      <a:r>
                        <a:rPr sz="1600" spc="-5" dirty="0">
                          <a:solidFill>
                            <a:srgbClr val="008AC1"/>
                          </a:solidFill>
                          <a:latin typeface="Calibri"/>
                          <a:cs typeface="Calibri"/>
                        </a:rPr>
                        <a:t>insert</a:t>
                      </a:r>
                      <a:r>
                        <a:rPr sz="1600" spc="-5" dirty="0">
                          <a:solidFill>
                            <a:srgbClr val="6D6D6D"/>
                          </a:solidFill>
                          <a:latin typeface="Calibri"/>
                          <a:cs typeface="Calibri"/>
                        </a:rPr>
                        <a:t>()</a:t>
                      </a:r>
                      <a:endParaRPr sz="1600">
                        <a:latin typeface="Calibri"/>
                        <a:cs typeface="Calibri"/>
                      </a:endParaRPr>
                    </a:p>
                  </a:txBody>
                  <a:tcPr marL="0" marR="0" marT="12700"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tc>
                  <a:txBody>
                    <a:bodyPr/>
                    <a:lstStyle/>
                    <a:p>
                      <a:pPr marL="24130">
                        <a:lnSpc>
                          <a:spcPct val="100000"/>
                        </a:lnSpc>
                        <a:spcBef>
                          <a:spcPts val="100"/>
                        </a:spcBef>
                      </a:pPr>
                      <a:r>
                        <a:rPr sz="1600" spc="-10" dirty="0">
                          <a:solidFill>
                            <a:srgbClr val="6D6D6D"/>
                          </a:solidFill>
                          <a:latin typeface="Calibri"/>
                          <a:cs typeface="Calibri"/>
                        </a:rPr>
                        <a:t>insert </a:t>
                      </a:r>
                      <a:r>
                        <a:rPr sz="1600" spc="-5" dirty="0">
                          <a:solidFill>
                            <a:srgbClr val="6D6D6D"/>
                          </a:solidFill>
                          <a:latin typeface="Calibri"/>
                          <a:cs typeface="Calibri"/>
                        </a:rPr>
                        <a:t>an Item </a:t>
                      </a:r>
                      <a:r>
                        <a:rPr sz="1600" spc="-10" dirty="0">
                          <a:solidFill>
                            <a:srgbClr val="6D6D6D"/>
                          </a:solidFill>
                          <a:latin typeface="Calibri"/>
                          <a:cs typeface="Calibri"/>
                        </a:rPr>
                        <a:t>at </a:t>
                      </a:r>
                      <a:r>
                        <a:rPr sz="1600" spc="-5" dirty="0">
                          <a:solidFill>
                            <a:srgbClr val="6D6D6D"/>
                          </a:solidFill>
                          <a:latin typeface="Calibri"/>
                          <a:cs typeface="Calibri"/>
                        </a:rPr>
                        <a:t>a </a:t>
                      </a:r>
                      <a:r>
                        <a:rPr sz="1600" spc="-10" dirty="0">
                          <a:solidFill>
                            <a:srgbClr val="6D6D6D"/>
                          </a:solidFill>
                          <a:latin typeface="Calibri"/>
                          <a:cs typeface="Calibri"/>
                        </a:rPr>
                        <a:t>defined</a:t>
                      </a:r>
                      <a:r>
                        <a:rPr sz="1600" spc="5" dirty="0">
                          <a:solidFill>
                            <a:srgbClr val="6D6D6D"/>
                          </a:solidFill>
                          <a:latin typeface="Calibri"/>
                          <a:cs typeface="Calibri"/>
                        </a:rPr>
                        <a:t> </a:t>
                      </a:r>
                      <a:r>
                        <a:rPr sz="1600" spc="-10" dirty="0">
                          <a:solidFill>
                            <a:srgbClr val="6D6D6D"/>
                          </a:solidFill>
                          <a:latin typeface="Calibri"/>
                          <a:cs typeface="Calibri"/>
                        </a:rPr>
                        <a:t>index</a:t>
                      </a:r>
                      <a:endParaRPr sz="1600">
                        <a:latin typeface="Calibri"/>
                        <a:cs typeface="Calibri"/>
                      </a:endParaRPr>
                    </a:p>
                  </a:txBody>
                  <a:tcPr marL="0" marR="0" marT="12700"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extLst>
                  <a:ext uri="{0D108BD9-81ED-4DB2-BD59-A6C34878D82A}">
                    <a16:rowId xmlns:a16="http://schemas.microsoft.com/office/drawing/2014/main" val="10003"/>
                  </a:ext>
                </a:extLst>
              </a:tr>
              <a:tr h="357608">
                <a:tc>
                  <a:txBody>
                    <a:bodyPr/>
                    <a:lstStyle/>
                    <a:p>
                      <a:pPr marL="24130">
                        <a:lnSpc>
                          <a:spcPct val="100000"/>
                        </a:lnSpc>
                        <a:spcBef>
                          <a:spcPts val="100"/>
                        </a:spcBef>
                      </a:pPr>
                      <a:r>
                        <a:rPr sz="1600" spc="-10" dirty="0">
                          <a:solidFill>
                            <a:srgbClr val="6D6D6D"/>
                          </a:solidFill>
                          <a:latin typeface="Calibri"/>
                          <a:cs typeface="Calibri"/>
                        </a:rPr>
                        <a:t>list.</a:t>
                      </a:r>
                      <a:r>
                        <a:rPr sz="1600" spc="-10" dirty="0">
                          <a:solidFill>
                            <a:srgbClr val="008AC1"/>
                          </a:solidFill>
                          <a:latin typeface="Calibri"/>
                          <a:cs typeface="Calibri"/>
                        </a:rPr>
                        <a:t>remove</a:t>
                      </a:r>
                      <a:r>
                        <a:rPr sz="1600" spc="-10" dirty="0">
                          <a:solidFill>
                            <a:srgbClr val="6D6D6D"/>
                          </a:solidFill>
                          <a:latin typeface="Calibri"/>
                          <a:cs typeface="Calibri"/>
                        </a:rPr>
                        <a:t>()</a:t>
                      </a:r>
                      <a:endParaRPr sz="1600">
                        <a:latin typeface="Calibri"/>
                        <a:cs typeface="Calibri"/>
                      </a:endParaRPr>
                    </a:p>
                  </a:txBody>
                  <a:tcPr marL="0" marR="0" marT="12700"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tc>
                  <a:txBody>
                    <a:bodyPr/>
                    <a:lstStyle/>
                    <a:p>
                      <a:pPr marL="24130">
                        <a:lnSpc>
                          <a:spcPct val="100000"/>
                        </a:lnSpc>
                        <a:spcBef>
                          <a:spcPts val="100"/>
                        </a:spcBef>
                      </a:pPr>
                      <a:r>
                        <a:rPr sz="1600" spc="-15" dirty="0">
                          <a:solidFill>
                            <a:srgbClr val="6D6D6D"/>
                          </a:solidFill>
                          <a:latin typeface="Calibri"/>
                          <a:cs typeface="Calibri"/>
                        </a:rPr>
                        <a:t>remove </a:t>
                      </a:r>
                      <a:r>
                        <a:rPr sz="1600" spc="-5" dirty="0">
                          <a:solidFill>
                            <a:srgbClr val="6D6D6D"/>
                          </a:solidFill>
                          <a:latin typeface="Calibri"/>
                          <a:cs typeface="Calibri"/>
                        </a:rPr>
                        <a:t>an Item </a:t>
                      </a:r>
                      <a:r>
                        <a:rPr sz="1600" spc="-15" dirty="0">
                          <a:solidFill>
                            <a:srgbClr val="6D6D6D"/>
                          </a:solidFill>
                          <a:latin typeface="Calibri"/>
                          <a:cs typeface="Calibri"/>
                        </a:rPr>
                        <a:t>from </a:t>
                      </a:r>
                      <a:r>
                        <a:rPr sz="1600" spc="-5" dirty="0">
                          <a:solidFill>
                            <a:srgbClr val="6D6D6D"/>
                          </a:solidFill>
                          <a:latin typeface="Calibri"/>
                          <a:cs typeface="Calibri"/>
                        </a:rPr>
                        <a:t>a</a:t>
                      </a:r>
                      <a:r>
                        <a:rPr sz="1600" spc="75" dirty="0">
                          <a:solidFill>
                            <a:srgbClr val="6D6D6D"/>
                          </a:solidFill>
                          <a:latin typeface="Calibri"/>
                          <a:cs typeface="Calibri"/>
                        </a:rPr>
                        <a:t> </a:t>
                      </a:r>
                      <a:r>
                        <a:rPr sz="1600" spc="-5" dirty="0">
                          <a:solidFill>
                            <a:srgbClr val="6D6D6D"/>
                          </a:solidFill>
                          <a:latin typeface="Calibri"/>
                          <a:cs typeface="Calibri"/>
                        </a:rPr>
                        <a:t>list</a:t>
                      </a:r>
                      <a:endParaRPr sz="1600">
                        <a:latin typeface="Calibri"/>
                        <a:cs typeface="Calibri"/>
                      </a:endParaRPr>
                    </a:p>
                  </a:txBody>
                  <a:tcPr marL="0" marR="0" marT="12700"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extLst>
                  <a:ext uri="{0D108BD9-81ED-4DB2-BD59-A6C34878D82A}">
                    <a16:rowId xmlns:a16="http://schemas.microsoft.com/office/drawing/2014/main" val="10004"/>
                  </a:ext>
                </a:extLst>
              </a:tr>
              <a:tr h="357454">
                <a:tc>
                  <a:txBody>
                    <a:bodyPr/>
                    <a:lstStyle/>
                    <a:p>
                      <a:pPr marL="24130">
                        <a:lnSpc>
                          <a:spcPct val="100000"/>
                        </a:lnSpc>
                        <a:spcBef>
                          <a:spcPts val="95"/>
                        </a:spcBef>
                      </a:pPr>
                      <a:r>
                        <a:rPr sz="1600" spc="-5" dirty="0">
                          <a:solidFill>
                            <a:srgbClr val="008AC1"/>
                          </a:solidFill>
                          <a:latin typeface="Calibri"/>
                          <a:cs typeface="Calibri"/>
                        </a:rPr>
                        <a:t>del</a:t>
                      </a:r>
                      <a:r>
                        <a:rPr sz="1600" spc="-10" dirty="0">
                          <a:solidFill>
                            <a:srgbClr val="008AC1"/>
                          </a:solidFill>
                          <a:latin typeface="Calibri"/>
                          <a:cs typeface="Calibri"/>
                        </a:rPr>
                        <a:t> </a:t>
                      </a:r>
                      <a:r>
                        <a:rPr sz="1600" spc="-10" dirty="0">
                          <a:solidFill>
                            <a:srgbClr val="6D6D6D"/>
                          </a:solidFill>
                          <a:latin typeface="Calibri"/>
                          <a:cs typeface="Calibri"/>
                        </a:rPr>
                        <a:t>list[index]</a:t>
                      </a:r>
                      <a:endParaRPr sz="1600">
                        <a:latin typeface="Calibri"/>
                        <a:cs typeface="Calibri"/>
                      </a:endParaRPr>
                    </a:p>
                  </a:txBody>
                  <a:tcPr marL="0" marR="0" marT="12065"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tc>
                  <a:txBody>
                    <a:bodyPr/>
                    <a:lstStyle/>
                    <a:p>
                      <a:pPr marL="24130">
                        <a:lnSpc>
                          <a:spcPct val="100000"/>
                        </a:lnSpc>
                        <a:spcBef>
                          <a:spcPts val="95"/>
                        </a:spcBef>
                      </a:pPr>
                      <a:r>
                        <a:rPr sz="1600" spc="-10" dirty="0">
                          <a:solidFill>
                            <a:srgbClr val="6D6D6D"/>
                          </a:solidFill>
                          <a:latin typeface="Calibri"/>
                          <a:cs typeface="Calibri"/>
                        </a:rPr>
                        <a:t>Delete </a:t>
                      </a:r>
                      <a:r>
                        <a:rPr sz="1600" spc="-5" dirty="0">
                          <a:solidFill>
                            <a:srgbClr val="6D6D6D"/>
                          </a:solidFill>
                          <a:latin typeface="Calibri"/>
                          <a:cs typeface="Calibri"/>
                        </a:rPr>
                        <a:t>an Item </a:t>
                      </a:r>
                      <a:r>
                        <a:rPr sz="1600" spc="-15" dirty="0">
                          <a:solidFill>
                            <a:srgbClr val="6D6D6D"/>
                          </a:solidFill>
                          <a:latin typeface="Calibri"/>
                          <a:cs typeface="Calibri"/>
                        </a:rPr>
                        <a:t>from </a:t>
                      </a:r>
                      <a:r>
                        <a:rPr sz="1600" spc="-5" dirty="0">
                          <a:solidFill>
                            <a:srgbClr val="6D6D6D"/>
                          </a:solidFill>
                          <a:latin typeface="Calibri"/>
                          <a:cs typeface="Calibri"/>
                        </a:rPr>
                        <a:t>a</a:t>
                      </a:r>
                      <a:r>
                        <a:rPr sz="1600" spc="35" dirty="0">
                          <a:solidFill>
                            <a:srgbClr val="6D6D6D"/>
                          </a:solidFill>
                          <a:latin typeface="Calibri"/>
                          <a:cs typeface="Calibri"/>
                        </a:rPr>
                        <a:t> </a:t>
                      </a:r>
                      <a:r>
                        <a:rPr sz="1600" spc="-5" dirty="0">
                          <a:solidFill>
                            <a:srgbClr val="6D6D6D"/>
                          </a:solidFill>
                          <a:latin typeface="Calibri"/>
                          <a:cs typeface="Calibri"/>
                        </a:rPr>
                        <a:t>list</a:t>
                      </a:r>
                      <a:endParaRPr sz="1600">
                        <a:latin typeface="Calibri"/>
                        <a:cs typeface="Calibri"/>
                      </a:endParaRPr>
                    </a:p>
                  </a:txBody>
                  <a:tcPr marL="0" marR="0" marT="12065"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extLst>
                  <a:ext uri="{0D108BD9-81ED-4DB2-BD59-A6C34878D82A}">
                    <a16:rowId xmlns:a16="http://schemas.microsoft.com/office/drawing/2014/main" val="10005"/>
                  </a:ext>
                </a:extLst>
              </a:tr>
              <a:tr h="357609">
                <a:tc>
                  <a:txBody>
                    <a:bodyPr/>
                    <a:lstStyle/>
                    <a:p>
                      <a:pPr marL="24130">
                        <a:lnSpc>
                          <a:spcPct val="100000"/>
                        </a:lnSpc>
                        <a:spcBef>
                          <a:spcPts val="100"/>
                        </a:spcBef>
                      </a:pPr>
                      <a:r>
                        <a:rPr sz="1600" spc="-5" dirty="0">
                          <a:solidFill>
                            <a:srgbClr val="6D6D6D"/>
                          </a:solidFill>
                          <a:latin typeface="Calibri"/>
                          <a:cs typeface="Calibri"/>
                        </a:rPr>
                        <a:t>list.</a:t>
                      </a:r>
                      <a:r>
                        <a:rPr sz="1600" spc="-5" dirty="0">
                          <a:solidFill>
                            <a:srgbClr val="008AC1"/>
                          </a:solidFill>
                          <a:latin typeface="Calibri"/>
                          <a:cs typeface="Calibri"/>
                        </a:rPr>
                        <a:t>clear</a:t>
                      </a:r>
                      <a:r>
                        <a:rPr sz="1600" spc="-5" dirty="0">
                          <a:solidFill>
                            <a:srgbClr val="6D6D6D"/>
                          </a:solidFill>
                          <a:latin typeface="Calibri"/>
                          <a:cs typeface="Calibri"/>
                        </a:rPr>
                        <a:t>()</a:t>
                      </a:r>
                      <a:endParaRPr sz="1600">
                        <a:latin typeface="Calibri"/>
                        <a:cs typeface="Calibri"/>
                      </a:endParaRPr>
                    </a:p>
                  </a:txBody>
                  <a:tcPr marL="0" marR="0" marT="12700"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tc>
                  <a:txBody>
                    <a:bodyPr/>
                    <a:lstStyle/>
                    <a:p>
                      <a:pPr marL="24130">
                        <a:lnSpc>
                          <a:spcPct val="100000"/>
                        </a:lnSpc>
                        <a:spcBef>
                          <a:spcPts val="100"/>
                        </a:spcBef>
                      </a:pPr>
                      <a:r>
                        <a:rPr sz="1600" spc="-10" dirty="0">
                          <a:solidFill>
                            <a:srgbClr val="6D6D6D"/>
                          </a:solidFill>
                          <a:latin typeface="Calibri"/>
                          <a:cs typeface="Calibri"/>
                        </a:rPr>
                        <a:t>empty </a:t>
                      </a:r>
                      <a:r>
                        <a:rPr sz="1600" dirty="0">
                          <a:solidFill>
                            <a:srgbClr val="6D6D6D"/>
                          </a:solidFill>
                          <a:latin typeface="Calibri"/>
                          <a:cs typeface="Calibri"/>
                        </a:rPr>
                        <a:t>all </a:t>
                      </a:r>
                      <a:r>
                        <a:rPr sz="1600" spc="-5" dirty="0">
                          <a:solidFill>
                            <a:srgbClr val="6D6D6D"/>
                          </a:solidFill>
                          <a:latin typeface="Calibri"/>
                          <a:cs typeface="Calibri"/>
                        </a:rPr>
                        <a:t>the</a:t>
                      </a:r>
                      <a:r>
                        <a:rPr sz="1600" spc="-10" dirty="0">
                          <a:solidFill>
                            <a:srgbClr val="6D6D6D"/>
                          </a:solidFill>
                          <a:latin typeface="Calibri"/>
                          <a:cs typeface="Calibri"/>
                        </a:rPr>
                        <a:t> </a:t>
                      </a:r>
                      <a:r>
                        <a:rPr sz="1600" spc="-5" dirty="0">
                          <a:solidFill>
                            <a:srgbClr val="6D6D6D"/>
                          </a:solidFill>
                          <a:latin typeface="Calibri"/>
                          <a:cs typeface="Calibri"/>
                        </a:rPr>
                        <a:t>list</a:t>
                      </a:r>
                      <a:endParaRPr sz="1600">
                        <a:latin typeface="Calibri"/>
                        <a:cs typeface="Calibri"/>
                      </a:endParaRPr>
                    </a:p>
                  </a:txBody>
                  <a:tcPr marL="0" marR="0" marT="12700"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extLst>
                  <a:ext uri="{0D108BD9-81ED-4DB2-BD59-A6C34878D82A}">
                    <a16:rowId xmlns:a16="http://schemas.microsoft.com/office/drawing/2014/main" val="10006"/>
                  </a:ext>
                </a:extLst>
              </a:tr>
              <a:tr h="357454">
                <a:tc>
                  <a:txBody>
                    <a:bodyPr/>
                    <a:lstStyle/>
                    <a:p>
                      <a:pPr marL="24130">
                        <a:lnSpc>
                          <a:spcPct val="100000"/>
                        </a:lnSpc>
                        <a:spcBef>
                          <a:spcPts val="95"/>
                        </a:spcBef>
                      </a:pPr>
                      <a:r>
                        <a:rPr sz="1600" spc="-5" dirty="0">
                          <a:solidFill>
                            <a:srgbClr val="6D6D6D"/>
                          </a:solidFill>
                          <a:latin typeface="Calibri"/>
                          <a:cs typeface="Calibri"/>
                        </a:rPr>
                        <a:t>list.</a:t>
                      </a:r>
                      <a:r>
                        <a:rPr sz="1600" spc="-5" dirty="0">
                          <a:solidFill>
                            <a:srgbClr val="008AC1"/>
                          </a:solidFill>
                          <a:latin typeface="Calibri"/>
                          <a:cs typeface="Calibri"/>
                        </a:rPr>
                        <a:t>pop</a:t>
                      </a:r>
                      <a:r>
                        <a:rPr sz="1600" spc="-5" dirty="0">
                          <a:solidFill>
                            <a:srgbClr val="6D6D6D"/>
                          </a:solidFill>
                          <a:latin typeface="Calibri"/>
                          <a:cs typeface="Calibri"/>
                        </a:rPr>
                        <a:t>()</a:t>
                      </a:r>
                      <a:endParaRPr sz="1600">
                        <a:latin typeface="Calibri"/>
                        <a:cs typeface="Calibri"/>
                      </a:endParaRPr>
                    </a:p>
                  </a:txBody>
                  <a:tcPr marL="0" marR="0" marT="12065"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tc>
                  <a:txBody>
                    <a:bodyPr/>
                    <a:lstStyle/>
                    <a:p>
                      <a:pPr marL="24130">
                        <a:lnSpc>
                          <a:spcPct val="100000"/>
                        </a:lnSpc>
                        <a:spcBef>
                          <a:spcPts val="95"/>
                        </a:spcBef>
                      </a:pPr>
                      <a:r>
                        <a:rPr sz="1600" spc="-15" dirty="0">
                          <a:solidFill>
                            <a:srgbClr val="6D6D6D"/>
                          </a:solidFill>
                          <a:latin typeface="Calibri"/>
                          <a:cs typeface="Calibri"/>
                        </a:rPr>
                        <a:t>Remove </a:t>
                      </a:r>
                      <a:r>
                        <a:rPr sz="1600" spc="-5" dirty="0">
                          <a:solidFill>
                            <a:srgbClr val="6D6D6D"/>
                          </a:solidFill>
                          <a:latin typeface="Calibri"/>
                          <a:cs typeface="Calibri"/>
                        </a:rPr>
                        <a:t>an Item </a:t>
                      </a:r>
                      <a:r>
                        <a:rPr sz="1600" spc="-10" dirty="0">
                          <a:solidFill>
                            <a:srgbClr val="6D6D6D"/>
                          </a:solidFill>
                          <a:latin typeface="Calibri"/>
                          <a:cs typeface="Calibri"/>
                        </a:rPr>
                        <a:t>at </a:t>
                      </a:r>
                      <a:r>
                        <a:rPr sz="1600" spc="-5" dirty="0">
                          <a:solidFill>
                            <a:srgbClr val="6D6D6D"/>
                          </a:solidFill>
                          <a:latin typeface="Calibri"/>
                          <a:cs typeface="Calibri"/>
                        </a:rPr>
                        <a:t>a defined</a:t>
                      </a:r>
                      <a:r>
                        <a:rPr sz="1600" spc="30" dirty="0">
                          <a:solidFill>
                            <a:srgbClr val="6D6D6D"/>
                          </a:solidFill>
                          <a:latin typeface="Calibri"/>
                          <a:cs typeface="Calibri"/>
                        </a:rPr>
                        <a:t> </a:t>
                      </a:r>
                      <a:r>
                        <a:rPr sz="1600" spc="-10" dirty="0">
                          <a:solidFill>
                            <a:srgbClr val="6D6D6D"/>
                          </a:solidFill>
                          <a:latin typeface="Calibri"/>
                          <a:cs typeface="Calibri"/>
                        </a:rPr>
                        <a:t>index</a:t>
                      </a:r>
                      <a:endParaRPr sz="1600">
                        <a:latin typeface="Calibri"/>
                        <a:cs typeface="Calibri"/>
                      </a:endParaRPr>
                    </a:p>
                  </a:txBody>
                  <a:tcPr marL="0" marR="0" marT="12065"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extLst>
                  <a:ext uri="{0D108BD9-81ED-4DB2-BD59-A6C34878D82A}">
                    <a16:rowId xmlns:a16="http://schemas.microsoft.com/office/drawing/2014/main" val="10007"/>
                  </a:ext>
                </a:extLst>
              </a:tr>
              <a:tr h="357608">
                <a:tc>
                  <a:txBody>
                    <a:bodyPr/>
                    <a:lstStyle/>
                    <a:p>
                      <a:pPr marL="24130">
                        <a:lnSpc>
                          <a:spcPct val="100000"/>
                        </a:lnSpc>
                        <a:spcBef>
                          <a:spcPts val="100"/>
                        </a:spcBef>
                      </a:pPr>
                      <a:r>
                        <a:rPr sz="1600" spc="-10" dirty="0">
                          <a:solidFill>
                            <a:srgbClr val="6D6D6D"/>
                          </a:solidFill>
                          <a:latin typeface="Calibri"/>
                          <a:cs typeface="Calibri"/>
                        </a:rPr>
                        <a:t>list.</a:t>
                      </a:r>
                      <a:r>
                        <a:rPr sz="1600" spc="-10" dirty="0">
                          <a:solidFill>
                            <a:srgbClr val="008AC1"/>
                          </a:solidFill>
                          <a:latin typeface="Calibri"/>
                          <a:cs typeface="Calibri"/>
                        </a:rPr>
                        <a:t>index</a:t>
                      </a:r>
                      <a:r>
                        <a:rPr sz="1600" spc="-10" dirty="0">
                          <a:solidFill>
                            <a:srgbClr val="6D6D6D"/>
                          </a:solidFill>
                          <a:latin typeface="Calibri"/>
                          <a:cs typeface="Calibri"/>
                        </a:rPr>
                        <a:t>()</a:t>
                      </a:r>
                      <a:endParaRPr sz="1600">
                        <a:latin typeface="Calibri"/>
                        <a:cs typeface="Calibri"/>
                      </a:endParaRPr>
                    </a:p>
                  </a:txBody>
                  <a:tcPr marL="0" marR="0" marT="12700"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tc>
                  <a:txBody>
                    <a:bodyPr/>
                    <a:lstStyle/>
                    <a:p>
                      <a:pPr marL="24130">
                        <a:lnSpc>
                          <a:spcPct val="100000"/>
                        </a:lnSpc>
                        <a:spcBef>
                          <a:spcPts val="100"/>
                        </a:spcBef>
                      </a:pPr>
                      <a:r>
                        <a:rPr sz="1600" spc="-15" dirty="0">
                          <a:solidFill>
                            <a:srgbClr val="6D6D6D"/>
                          </a:solidFill>
                          <a:latin typeface="Calibri"/>
                          <a:cs typeface="Calibri"/>
                        </a:rPr>
                        <a:t>Return </a:t>
                      </a:r>
                      <a:r>
                        <a:rPr sz="1600" spc="-10" dirty="0">
                          <a:solidFill>
                            <a:srgbClr val="6D6D6D"/>
                          </a:solidFill>
                          <a:latin typeface="Calibri"/>
                          <a:cs typeface="Calibri"/>
                        </a:rPr>
                        <a:t>index </a:t>
                      </a:r>
                      <a:r>
                        <a:rPr sz="1600" spc="-5" dirty="0">
                          <a:solidFill>
                            <a:srgbClr val="6D6D6D"/>
                          </a:solidFill>
                          <a:latin typeface="Calibri"/>
                          <a:cs typeface="Calibri"/>
                        </a:rPr>
                        <a:t>of </a:t>
                      </a:r>
                      <a:r>
                        <a:rPr sz="1600" spc="-15" dirty="0">
                          <a:solidFill>
                            <a:srgbClr val="6D6D6D"/>
                          </a:solidFill>
                          <a:latin typeface="Calibri"/>
                          <a:cs typeface="Calibri"/>
                        </a:rPr>
                        <a:t>first </a:t>
                      </a:r>
                      <a:r>
                        <a:rPr sz="1600" spc="-10" dirty="0">
                          <a:solidFill>
                            <a:srgbClr val="6D6D6D"/>
                          </a:solidFill>
                          <a:latin typeface="Calibri"/>
                          <a:cs typeface="Calibri"/>
                        </a:rPr>
                        <a:t>matched</a:t>
                      </a:r>
                      <a:r>
                        <a:rPr sz="1600" spc="30" dirty="0">
                          <a:solidFill>
                            <a:srgbClr val="6D6D6D"/>
                          </a:solidFill>
                          <a:latin typeface="Calibri"/>
                          <a:cs typeface="Calibri"/>
                        </a:rPr>
                        <a:t> </a:t>
                      </a:r>
                      <a:r>
                        <a:rPr sz="1600" spc="-5" dirty="0">
                          <a:solidFill>
                            <a:srgbClr val="6D6D6D"/>
                          </a:solidFill>
                          <a:latin typeface="Calibri"/>
                          <a:cs typeface="Calibri"/>
                        </a:rPr>
                        <a:t>item</a:t>
                      </a:r>
                      <a:endParaRPr sz="1600">
                        <a:latin typeface="Calibri"/>
                        <a:cs typeface="Calibri"/>
                      </a:endParaRPr>
                    </a:p>
                  </a:txBody>
                  <a:tcPr marL="0" marR="0" marT="12700"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extLst>
                  <a:ext uri="{0D108BD9-81ED-4DB2-BD59-A6C34878D82A}">
                    <a16:rowId xmlns:a16="http://schemas.microsoft.com/office/drawing/2014/main" val="10008"/>
                  </a:ext>
                </a:extLst>
              </a:tr>
              <a:tr h="357454">
                <a:tc>
                  <a:txBody>
                    <a:bodyPr/>
                    <a:lstStyle/>
                    <a:p>
                      <a:pPr marL="24130">
                        <a:lnSpc>
                          <a:spcPct val="100000"/>
                        </a:lnSpc>
                        <a:spcBef>
                          <a:spcPts val="100"/>
                        </a:spcBef>
                      </a:pPr>
                      <a:r>
                        <a:rPr sz="1600" spc="-5" dirty="0">
                          <a:solidFill>
                            <a:srgbClr val="6D6D6D"/>
                          </a:solidFill>
                          <a:latin typeface="Calibri"/>
                          <a:cs typeface="Calibri"/>
                        </a:rPr>
                        <a:t>list.</a:t>
                      </a:r>
                      <a:r>
                        <a:rPr sz="1600" spc="-5" dirty="0">
                          <a:solidFill>
                            <a:srgbClr val="008AC1"/>
                          </a:solidFill>
                          <a:latin typeface="Calibri"/>
                          <a:cs typeface="Calibri"/>
                        </a:rPr>
                        <a:t>sort</a:t>
                      </a:r>
                      <a:r>
                        <a:rPr sz="1600" spc="-5" dirty="0">
                          <a:solidFill>
                            <a:srgbClr val="6D6D6D"/>
                          </a:solidFill>
                          <a:latin typeface="Calibri"/>
                          <a:cs typeface="Calibri"/>
                        </a:rPr>
                        <a:t>()</a:t>
                      </a:r>
                      <a:endParaRPr sz="1600">
                        <a:latin typeface="Calibri"/>
                        <a:cs typeface="Calibri"/>
                      </a:endParaRPr>
                    </a:p>
                  </a:txBody>
                  <a:tcPr marL="0" marR="0" marT="12700"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tc>
                  <a:txBody>
                    <a:bodyPr/>
                    <a:lstStyle/>
                    <a:p>
                      <a:pPr marL="24130">
                        <a:lnSpc>
                          <a:spcPct val="100000"/>
                        </a:lnSpc>
                        <a:spcBef>
                          <a:spcPts val="100"/>
                        </a:spcBef>
                      </a:pPr>
                      <a:r>
                        <a:rPr sz="1600" spc="-10" dirty="0">
                          <a:solidFill>
                            <a:srgbClr val="6D6D6D"/>
                          </a:solidFill>
                          <a:latin typeface="Calibri"/>
                          <a:cs typeface="Calibri"/>
                        </a:rPr>
                        <a:t>Sort </a:t>
                      </a:r>
                      <a:r>
                        <a:rPr sz="1600" spc="-5" dirty="0">
                          <a:solidFill>
                            <a:srgbClr val="6D6D6D"/>
                          </a:solidFill>
                          <a:latin typeface="Calibri"/>
                          <a:cs typeface="Calibri"/>
                        </a:rPr>
                        <a:t>the items of a list in ascending or </a:t>
                      </a:r>
                      <a:r>
                        <a:rPr sz="1600" spc="-10" dirty="0">
                          <a:solidFill>
                            <a:srgbClr val="6D6D6D"/>
                          </a:solidFill>
                          <a:latin typeface="Calibri"/>
                          <a:cs typeface="Calibri"/>
                        </a:rPr>
                        <a:t>descending</a:t>
                      </a:r>
                      <a:r>
                        <a:rPr sz="1600" spc="25" dirty="0">
                          <a:solidFill>
                            <a:srgbClr val="6D6D6D"/>
                          </a:solidFill>
                          <a:latin typeface="Calibri"/>
                          <a:cs typeface="Calibri"/>
                        </a:rPr>
                        <a:t> </a:t>
                      </a:r>
                      <a:r>
                        <a:rPr sz="1600" spc="-15" dirty="0">
                          <a:solidFill>
                            <a:srgbClr val="6D6D6D"/>
                          </a:solidFill>
                          <a:latin typeface="Calibri"/>
                          <a:cs typeface="Calibri"/>
                        </a:rPr>
                        <a:t>order</a:t>
                      </a:r>
                      <a:endParaRPr sz="1600">
                        <a:latin typeface="Calibri"/>
                        <a:cs typeface="Calibri"/>
                      </a:endParaRPr>
                    </a:p>
                  </a:txBody>
                  <a:tcPr marL="0" marR="0" marT="12700"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extLst>
                  <a:ext uri="{0D108BD9-81ED-4DB2-BD59-A6C34878D82A}">
                    <a16:rowId xmlns:a16="http://schemas.microsoft.com/office/drawing/2014/main" val="10009"/>
                  </a:ext>
                </a:extLst>
              </a:tr>
              <a:tr h="357454">
                <a:tc>
                  <a:txBody>
                    <a:bodyPr/>
                    <a:lstStyle/>
                    <a:p>
                      <a:pPr marL="24130">
                        <a:lnSpc>
                          <a:spcPct val="100000"/>
                        </a:lnSpc>
                        <a:spcBef>
                          <a:spcPts val="100"/>
                        </a:spcBef>
                      </a:pPr>
                      <a:r>
                        <a:rPr sz="1600" spc="-10" dirty="0">
                          <a:solidFill>
                            <a:srgbClr val="6D6D6D"/>
                          </a:solidFill>
                          <a:latin typeface="Calibri"/>
                          <a:cs typeface="Calibri"/>
                        </a:rPr>
                        <a:t>list.</a:t>
                      </a:r>
                      <a:r>
                        <a:rPr sz="1600" spc="-10" dirty="0">
                          <a:solidFill>
                            <a:srgbClr val="008AC1"/>
                          </a:solidFill>
                          <a:latin typeface="Calibri"/>
                          <a:cs typeface="Calibri"/>
                        </a:rPr>
                        <a:t>reverse</a:t>
                      </a:r>
                      <a:r>
                        <a:rPr sz="1600" spc="-10" dirty="0">
                          <a:solidFill>
                            <a:srgbClr val="6D6D6D"/>
                          </a:solidFill>
                          <a:latin typeface="Calibri"/>
                          <a:cs typeface="Calibri"/>
                        </a:rPr>
                        <a:t>()</a:t>
                      </a:r>
                      <a:endParaRPr sz="1600">
                        <a:latin typeface="Calibri"/>
                        <a:cs typeface="Calibri"/>
                      </a:endParaRPr>
                    </a:p>
                  </a:txBody>
                  <a:tcPr marL="0" marR="0" marT="12700"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tc>
                  <a:txBody>
                    <a:bodyPr/>
                    <a:lstStyle/>
                    <a:p>
                      <a:pPr marL="24130">
                        <a:lnSpc>
                          <a:spcPct val="100000"/>
                        </a:lnSpc>
                        <a:spcBef>
                          <a:spcPts val="100"/>
                        </a:spcBef>
                      </a:pPr>
                      <a:r>
                        <a:rPr sz="1600" spc="-20" dirty="0">
                          <a:solidFill>
                            <a:srgbClr val="6D6D6D"/>
                          </a:solidFill>
                          <a:latin typeface="Calibri"/>
                          <a:cs typeface="Calibri"/>
                        </a:rPr>
                        <a:t>Reverse </a:t>
                      </a:r>
                      <a:r>
                        <a:rPr sz="1600" spc="-5" dirty="0">
                          <a:solidFill>
                            <a:srgbClr val="6D6D6D"/>
                          </a:solidFill>
                          <a:latin typeface="Calibri"/>
                          <a:cs typeface="Calibri"/>
                        </a:rPr>
                        <a:t>the items of a</a:t>
                      </a:r>
                      <a:r>
                        <a:rPr sz="1600" spc="65" dirty="0">
                          <a:solidFill>
                            <a:srgbClr val="6D6D6D"/>
                          </a:solidFill>
                          <a:latin typeface="Calibri"/>
                          <a:cs typeface="Calibri"/>
                        </a:rPr>
                        <a:t> </a:t>
                      </a:r>
                      <a:r>
                        <a:rPr sz="1600" spc="-5" dirty="0">
                          <a:solidFill>
                            <a:srgbClr val="6D6D6D"/>
                          </a:solidFill>
                          <a:latin typeface="Calibri"/>
                          <a:cs typeface="Calibri"/>
                        </a:rPr>
                        <a:t>list</a:t>
                      </a:r>
                      <a:endParaRPr sz="1600">
                        <a:latin typeface="Calibri"/>
                        <a:cs typeface="Calibri"/>
                      </a:endParaRPr>
                    </a:p>
                  </a:txBody>
                  <a:tcPr marL="0" marR="0" marT="12700"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extLst>
                  <a:ext uri="{0D108BD9-81ED-4DB2-BD59-A6C34878D82A}">
                    <a16:rowId xmlns:a16="http://schemas.microsoft.com/office/drawing/2014/main" val="10010"/>
                  </a:ext>
                </a:extLst>
              </a:tr>
              <a:tr h="357608">
                <a:tc>
                  <a:txBody>
                    <a:bodyPr/>
                    <a:lstStyle/>
                    <a:p>
                      <a:pPr marL="24130">
                        <a:lnSpc>
                          <a:spcPct val="100000"/>
                        </a:lnSpc>
                        <a:spcBef>
                          <a:spcPts val="100"/>
                        </a:spcBef>
                      </a:pPr>
                      <a:r>
                        <a:rPr sz="1600" spc="-5" dirty="0">
                          <a:solidFill>
                            <a:srgbClr val="008AC1"/>
                          </a:solidFill>
                          <a:latin typeface="Calibri"/>
                          <a:cs typeface="Calibri"/>
                        </a:rPr>
                        <a:t>len</a:t>
                      </a:r>
                      <a:r>
                        <a:rPr sz="1600" spc="-5" dirty="0">
                          <a:solidFill>
                            <a:srgbClr val="6D6D6D"/>
                          </a:solidFill>
                          <a:latin typeface="Calibri"/>
                          <a:cs typeface="Calibri"/>
                        </a:rPr>
                        <a:t>(list)</a:t>
                      </a:r>
                      <a:endParaRPr sz="1600">
                        <a:latin typeface="Calibri"/>
                        <a:cs typeface="Calibri"/>
                      </a:endParaRPr>
                    </a:p>
                  </a:txBody>
                  <a:tcPr marL="0" marR="0" marT="12700"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tc>
                  <a:txBody>
                    <a:bodyPr/>
                    <a:lstStyle/>
                    <a:p>
                      <a:pPr marL="24130">
                        <a:lnSpc>
                          <a:spcPct val="100000"/>
                        </a:lnSpc>
                        <a:spcBef>
                          <a:spcPts val="100"/>
                        </a:spcBef>
                      </a:pPr>
                      <a:r>
                        <a:rPr sz="1600" spc="-15" dirty="0">
                          <a:solidFill>
                            <a:srgbClr val="6D6D6D"/>
                          </a:solidFill>
                          <a:latin typeface="Calibri"/>
                          <a:cs typeface="Calibri"/>
                        </a:rPr>
                        <a:t>Return </a:t>
                      </a:r>
                      <a:r>
                        <a:rPr sz="1600" spc="-10" dirty="0">
                          <a:solidFill>
                            <a:srgbClr val="6D6D6D"/>
                          </a:solidFill>
                          <a:latin typeface="Calibri"/>
                          <a:cs typeface="Calibri"/>
                        </a:rPr>
                        <a:t>total length </a:t>
                      </a:r>
                      <a:r>
                        <a:rPr sz="1600" spc="-5" dirty="0">
                          <a:solidFill>
                            <a:srgbClr val="6D6D6D"/>
                          </a:solidFill>
                          <a:latin typeface="Calibri"/>
                          <a:cs typeface="Calibri"/>
                        </a:rPr>
                        <a:t>of the</a:t>
                      </a:r>
                      <a:r>
                        <a:rPr sz="1600" spc="40" dirty="0">
                          <a:solidFill>
                            <a:srgbClr val="6D6D6D"/>
                          </a:solidFill>
                          <a:latin typeface="Calibri"/>
                          <a:cs typeface="Calibri"/>
                        </a:rPr>
                        <a:t> </a:t>
                      </a:r>
                      <a:r>
                        <a:rPr sz="1600" spc="-5" dirty="0">
                          <a:solidFill>
                            <a:srgbClr val="6D6D6D"/>
                          </a:solidFill>
                          <a:latin typeface="Calibri"/>
                          <a:cs typeface="Calibri"/>
                        </a:rPr>
                        <a:t>list.</a:t>
                      </a:r>
                      <a:endParaRPr sz="1600">
                        <a:latin typeface="Calibri"/>
                        <a:cs typeface="Calibri"/>
                      </a:endParaRPr>
                    </a:p>
                  </a:txBody>
                  <a:tcPr marL="0" marR="0" marT="12700"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extLst>
                  <a:ext uri="{0D108BD9-81ED-4DB2-BD59-A6C34878D82A}">
                    <a16:rowId xmlns:a16="http://schemas.microsoft.com/office/drawing/2014/main" val="10011"/>
                  </a:ext>
                </a:extLst>
              </a:tr>
              <a:tr h="357454">
                <a:tc>
                  <a:txBody>
                    <a:bodyPr/>
                    <a:lstStyle/>
                    <a:p>
                      <a:pPr marL="24130">
                        <a:lnSpc>
                          <a:spcPct val="100000"/>
                        </a:lnSpc>
                        <a:spcBef>
                          <a:spcPts val="100"/>
                        </a:spcBef>
                      </a:pPr>
                      <a:r>
                        <a:rPr sz="1600" spc="-10" dirty="0">
                          <a:solidFill>
                            <a:srgbClr val="008AC1"/>
                          </a:solidFill>
                          <a:latin typeface="Calibri"/>
                          <a:cs typeface="Calibri"/>
                        </a:rPr>
                        <a:t>max</a:t>
                      </a:r>
                      <a:r>
                        <a:rPr sz="1600" spc="-10" dirty="0">
                          <a:solidFill>
                            <a:srgbClr val="6D6D6D"/>
                          </a:solidFill>
                          <a:latin typeface="Calibri"/>
                          <a:cs typeface="Calibri"/>
                        </a:rPr>
                        <a:t>(list)</a:t>
                      </a:r>
                      <a:endParaRPr sz="1600">
                        <a:latin typeface="Calibri"/>
                        <a:cs typeface="Calibri"/>
                      </a:endParaRPr>
                    </a:p>
                  </a:txBody>
                  <a:tcPr marL="0" marR="0" marT="12700"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tc>
                  <a:txBody>
                    <a:bodyPr/>
                    <a:lstStyle/>
                    <a:p>
                      <a:pPr marL="24130">
                        <a:lnSpc>
                          <a:spcPct val="100000"/>
                        </a:lnSpc>
                        <a:spcBef>
                          <a:spcPts val="100"/>
                        </a:spcBef>
                      </a:pPr>
                      <a:r>
                        <a:rPr sz="1600" spc="-15" dirty="0">
                          <a:solidFill>
                            <a:srgbClr val="6D6D6D"/>
                          </a:solidFill>
                          <a:latin typeface="Calibri"/>
                          <a:cs typeface="Calibri"/>
                        </a:rPr>
                        <a:t>Return </a:t>
                      </a:r>
                      <a:r>
                        <a:rPr sz="1600" spc="-5" dirty="0">
                          <a:solidFill>
                            <a:srgbClr val="6D6D6D"/>
                          </a:solidFill>
                          <a:latin typeface="Calibri"/>
                          <a:cs typeface="Calibri"/>
                        </a:rPr>
                        <a:t>item with maximum </a:t>
                      </a:r>
                      <a:r>
                        <a:rPr sz="1600" spc="-10" dirty="0">
                          <a:solidFill>
                            <a:srgbClr val="6D6D6D"/>
                          </a:solidFill>
                          <a:latin typeface="Calibri"/>
                          <a:cs typeface="Calibri"/>
                        </a:rPr>
                        <a:t>value </a:t>
                      </a:r>
                      <a:r>
                        <a:rPr sz="1600" spc="-5" dirty="0">
                          <a:solidFill>
                            <a:srgbClr val="6D6D6D"/>
                          </a:solidFill>
                          <a:latin typeface="Calibri"/>
                          <a:cs typeface="Calibri"/>
                        </a:rPr>
                        <a:t>in the</a:t>
                      </a:r>
                      <a:r>
                        <a:rPr sz="1600" spc="15" dirty="0">
                          <a:solidFill>
                            <a:srgbClr val="6D6D6D"/>
                          </a:solidFill>
                          <a:latin typeface="Calibri"/>
                          <a:cs typeface="Calibri"/>
                        </a:rPr>
                        <a:t> </a:t>
                      </a:r>
                      <a:r>
                        <a:rPr sz="1600" spc="-5" dirty="0">
                          <a:solidFill>
                            <a:srgbClr val="6D6D6D"/>
                          </a:solidFill>
                          <a:latin typeface="Calibri"/>
                          <a:cs typeface="Calibri"/>
                        </a:rPr>
                        <a:t>list.</a:t>
                      </a:r>
                      <a:endParaRPr sz="1600">
                        <a:latin typeface="Calibri"/>
                        <a:cs typeface="Calibri"/>
                      </a:endParaRPr>
                    </a:p>
                  </a:txBody>
                  <a:tcPr marL="0" marR="0" marT="12700"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extLst>
                  <a:ext uri="{0D108BD9-81ED-4DB2-BD59-A6C34878D82A}">
                    <a16:rowId xmlns:a16="http://schemas.microsoft.com/office/drawing/2014/main" val="10012"/>
                  </a:ext>
                </a:extLst>
              </a:tr>
              <a:tr h="357546">
                <a:tc>
                  <a:txBody>
                    <a:bodyPr/>
                    <a:lstStyle/>
                    <a:p>
                      <a:pPr marL="24130">
                        <a:lnSpc>
                          <a:spcPct val="100000"/>
                        </a:lnSpc>
                        <a:spcBef>
                          <a:spcPts val="100"/>
                        </a:spcBef>
                      </a:pPr>
                      <a:r>
                        <a:rPr sz="1600" spc="-5" dirty="0">
                          <a:solidFill>
                            <a:srgbClr val="008AC1"/>
                          </a:solidFill>
                          <a:latin typeface="Calibri"/>
                          <a:cs typeface="Calibri"/>
                        </a:rPr>
                        <a:t>min</a:t>
                      </a:r>
                      <a:r>
                        <a:rPr sz="1600" spc="-5" dirty="0">
                          <a:solidFill>
                            <a:srgbClr val="6D6D6D"/>
                          </a:solidFill>
                          <a:latin typeface="Calibri"/>
                          <a:cs typeface="Calibri"/>
                        </a:rPr>
                        <a:t>(list)</a:t>
                      </a:r>
                      <a:endParaRPr sz="1600">
                        <a:latin typeface="Calibri"/>
                        <a:cs typeface="Calibri"/>
                      </a:endParaRPr>
                    </a:p>
                  </a:txBody>
                  <a:tcPr marL="0" marR="0" marT="12700"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tc>
                  <a:txBody>
                    <a:bodyPr/>
                    <a:lstStyle/>
                    <a:p>
                      <a:pPr marL="24130">
                        <a:lnSpc>
                          <a:spcPct val="100000"/>
                        </a:lnSpc>
                        <a:spcBef>
                          <a:spcPts val="100"/>
                        </a:spcBef>
                      </a:pPr>
                      <a:r>
                        <a:rPr sz="1600" spc="-15" dirty="0">
                          <a:solidFill>
                            <a:srgbClr val="6D6D6D"/>
                          </a:solidFill>
                          <a:latin typeface="Calibri"/>
                          <a:cs typeface="Calibri"/>
                        </a:rPr>
                        <a:t>Return </a:t>
                      </a:r>
                      <a:r>
                        <a:rPr sz="1600" spc="-5" dirty="0">
                          <a:solidFill>
                            <a:srgbClr val="6D6D6D"/>
                          </a:solidFill>
                          <a:latin typeface="Calibri"/>
                          <a:cs typeface="Calibri"/>
                        </a:rPr>
                        <a:t>item with min </a:t>
                      </a:r>
                      <a:r>
                        <a:rPr sz="1600" spc="-10" dirty="0">
                          <a:solidFill>
                            <a:srgbClr val="6D6D6D"/>
                          </a:solidFill>
                          <a:latin typeface="Calibri"/>
                          <a:cs typeface="Calibri"/>
                        </a:rPr>
                        <a:t>value </a:t>
                      </a:r>
                      <a:r>
                        <a:rPr sz="1600" spc="-5" dirty="0">
                          <a:solidFill>
                            <a:srgbClr val="6D6D6D"/>
                          </a:solidFill>
                          <a:latin typeface="Calibri"/>
                          <a:cs typeface="Calibri"/>
                        </a:rPr>
                        <a:t>in the</a:t>
                      </a:r>
                      <a:r>
                        <a:rPr sz="1600" spc="25" dirty="0">
                          <a:solidFill>
                            <a:srgbClr val="6D6D6D"/>
                          </a:solidFill>
                          <a:latin typeface="Calibri"/>
                          <a:cs typeface="Calibri"/>
                        </a:rPr>
                        <a:t> </a:t>
                      </a:r>
                      <a:r>
                        <a:rPr sz="1600" spc="-5" dirty="0">
                          <a:solidFill>
                            <a:srgbClr val="6D6D6D"/>
                          </a:solidFill>
                          <a:latin typeface="Calibri"/>
                          <a:cs typeface="Calibri"/>
                        </a:rPr>
                        <a:t>list.</a:t>
                      </a:r>
                      <a:endParaRPr sz="1600">
                        <a:latin typeface="Calibri"/>
                        <a:cs typeface="Calibri"/>
                      </a:endParaRPr>
                    </a:p>
                  </a:txBody>
                  <a:tcPr marL="0" marR="0" marT="12700"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extLst>
                  <a:ext uri="{0D108BD9-81ED-4DB2-BD59-A6C34878D82A}">
                    <a16:rowId xmlns:a16="http://schemas.microsoft.com/office/drawing/2014/main" val="10013"/>
                  </a:ext>
                </a:extLst>
              </a:tr>
              <a:tr h="395384">
                <a:tc>
                  <a:txBody>
                    <a:bodyPr/>
                    <a:lstStyle/>
                    <a:p>
                      <a:pPr marL="24130">
                        <a:lnSpc>
                          <a:spcPct val="100000"/>
                        </a:lnSpc>
                        <a:spcBef>
                          <a:spcPts val="225"/>
                        </a:spcBef>
                      </a:pPr>
                      <a:r>
                        <a:rPr sz="1600" spc="-5" dirty="0">
                          <a:solidFill>
                            <a:srgbClr val="008AC1"/>
                          </a:solidFill>
                          <a:latin typeface="Calibri"/>
                          <a:cs typeface="Calibri"/>
                        </a:rPr>
                        <a:t>list</a:t>
                      </a:r>
                      <a:r>
                        <a:rPr sz="1600" spc="-5" dirty="0">
                          <a:solidFill>
                            <a:srgbClr val="6D6D6D"/>
                          </a:solidFill>
                          <a:latin typeface="Calibri"/>
                          <a:cs typeface="Calibri"/>
                        </a:rPr>
                        <a:t>(seq)</a:t>
                      </a:r>
                      <a:endParaRPr sz="1600" dirty="0">
                        <a:latin typeface="Calibri"/>
                        <a:cs typeface="Calibri"/>
                      </a:endParaRPr>
                    </a:p>
                  </a:txBody>
                  <a:tcPr marL="0" marR="0" marT="28575"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tc>
                  <a:txBody>
                    <a:bodyPr/>
                    <a:lstStyle/>
                    <a:p>
                      <a:pPr marL="24130">
                        <a:lnSpc>
                          <a:spcPct val="100000"/>
                        </a:lnSpc>
                        <a:spcBef>
                          <a:spcPts val="225"/>
                        </a:spcBef>
                      </a:pPr>
                      <a:r>
                        <a:rPr sz="1600" spc="-10" dirty="0">
                          <a:solidFill>
                            <a:srgbClr val="6D6D6D"/>
                          </a:solidFill>
                          <a:latin typeface="Calibri"/>
                          <a:cs typeface="Calibri"/>
                        </a:rPr>
                        <a:t>Converts </a:t>
                      </a:r>
                      <a:r>
                        <a:rPr sz="1600" spc="-5" dirty="0">
                          <a:solidFill>
                            <a:srgbClr val="6D6D6D"/>
                          </a:solidFill>
                          <a:latin typeface="Calibri"/>
                          <a:cs typeface="Calibri"/>
                        </a:rPr>
                        <a:t>a tuple, string, </a:t>
                      </a:r>
                      <a:r>
                        <a:rPr sz="1600" spc="-10" dirty="0">
                          <a:solidFill>
                            <a:srgbClr val="6D6D6D"/>
                          </a:solidFill>
                          <a:latin typeface="Calibri"/>
                          <a:cs typeface="Calibri"/>
                        </a:rPr>
                        <a:t>set, </a:t>
                      </a:r>
                      <a:r>
                        <a:rPr sz="1600" spc="-5" dirty="0">
                          <a:solidFill>
                            <a:srgbClr val="6D6D6D"/>
                          </a:solidFill>
                          <a:latin typeface="Calibri"/>
                          <a:cs typeface="Calibri"/>
                        </a:rPr>
                        <a:t>dictionary </a:t>
                      </a:r>
                      <a:r>
                        <a:rPr sz="1600" spc="-10" dirty="0">
                          <a:solidFill>
                            <a:srgbClr val="6D6D6D"/>
                          </a:solidFill>
                          <a:latin typeface="Calibri"/>
                          <a:cs typeface="Calibri"/>
                        </a:rPr>
                        <a:t>into</a:t>
                      </a:r>
                      <a:r>
                        <a:rPr sz="1600" spc="15" dirty="0">
                          <a:solidFill>
                            <a:srgbClr val="6D6D6D"/>
                          </a:solidFill>
                          <a:latin typeface="Calibri"/>
                          <a:cs typeface="Calibri"/>
                        </a:rPr>
                        <a:t> </a:t>
                      </a:r>
                      <a:r>
                        <a:rPr sz="1600" spc="-5" dirty="0">
                          <a:solidFill>
                            <a:srgbClr val="6D6D6D"/>
                          </a:solidFill>
                          <a:latin typeface="Calibri"/>
                          <a:cs typeface="Calibri"/>
                        </a:rPr>
                        <a:t>list.</a:t>
                      </a:r>
                      <a:endParaRPr sz="1600" dirty="0">
                        <a:latin typeface="Calibri"/>
                        <a:cs typeface="Calibri"/>
                      </a:endParaRPr>
                    </a:p>
                  </a:txBody>
                  <a:tcPr marL="0" marR="0" marT="28575" marB="0">
                    <a:lnL w="9525">
                      <a:solidFill>
                        <a:srgbClr val="535353"/>
                      </a:solidFill>
                      <a:prstDash val="solid"/>
                    </a:lnL>
                    <a:lnR w="9525">
                      <a:solidFill>
                        <a:srgbClr val="535353"/>
                      </a:solidFill>
                      <a:prstDash val="solid"/>
                    </a:lnR>
                    <a:lnT w="9525">
                      <a:solidFill>
                        <a:srgbClr val="535353"/>
                      </a:solidFill>
                      <a:prstDash val="solid"/>
                    </a:lnT>
                    <a:lnB w="9525">
                      <a:solidFill>
                        <a:srgbClr val="535353"/>
                      </a:solidFill>
                      <a:prstDash val="solid"/>
                    </a:lnB>
                    <a:solidFill>
                      <a:srgbClr val="E6E6E6"/>
                    </a:solid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85786" y="285728"/>
            <a:ext cx="8072494"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lvl="0" indent="-514350" algn="ctr">
              <a:spcBef>
                <a:spcPct val="0"/>
              </a:spcBef>
              <a:defRPr/>
            </a:pPr>
            <a:r>
              <a:rPr lang="en-IN" sz="3600" b="1" dirty="0">
                <a:solidFill>
                  <a:schemeClr val="bg1"/>
                </a:solidFill>
                <a:effectLst>
                  <a:outerShdw blurRad="38100" dist="38100" dir="2700000" algn="tl">
                    <a:srgbClr val="000000">
                      <a:alpha val="43137"/>
                    </a:srgbClr>
                  </a:outerShdw>
                </a:effectLst>
              </a:rPr>
              <a:t>Converting from Infix to Postfix</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5" name="Rectangle 4"/>
          <p:cNvSpPr/>
          <p:nvPr/>
        </p:nvSpPr>
        <p:spPr>
          <a:xfrm>
            <a:off x="1357290" y="3357562"/>
            <a:ext cx="7358114" cy="1815882"/>
          </a:xfrm>
          <a:prstGeom prst="rect">
            <a:avLst/>
          </a:prstGeom>
        </p:spPr>
        <p:txBody>
          <a:bodyPr wrap="square">
            <a:spAutoFit/>
          </a:bodyPr>
          <a:lstStyle/>
          <a:p>
            <a:pPr marL="514350" indent="-514350" algn="just">
              <a:buAutoNum type="arabicPeriod" startAt="2"/>
            </a:pPr>
            <a:r>
              <a:rPr lang="en-IN" sz="2800" b="1" dirty="0">
                <a:solidFill>
                  <a:schemeClr val="bg1"/>
                </a:solidFill>
                <a:effectLst>
                  <a:outerShdw blurRad="38100" dist="38100" dir="2700000" algn="tl">
                    <a:srgbClr val="000000">
                      <a:alpha val="43137"/>
                    </a:srgbClr>
                  </a:outerShdw>
                </a:effectLst>
              </a:rPr>
              <a:t>For each set of parentheses, move the operator from the middle to the end preceding the corresponding closing parenthesis. ((A B *) (C D /) +) </a:t>
            </a:r>
          </a:p>
        </p:txBody>
      </p:sp>
      <p:sp>
        <p:nvSpPr>
          <p:cNvPr id="6" name="Title 1"/>
          <p:cNvSpPr txBox="1">
            <a:spLocks/>
          </p:cNvSpPr>
          <p:nvPr/>
        </p:nvSpPr>
        <p:spPr>
          <a:xfrm>
            <a:off x="714348" y="1714488"/>
            <a:ext cx="2071702"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lvl="0" indent="-514350" algn="ctr">
              <a:spcBef>
                <a:spcPct val="0"/>
              </a:spcBef>
              <a:defRPr/>
            </a:pPr>
            <a:r>
              <a:rPr lang="en-IN" sz="3600" b="1" dirty="0">
                <a:solidFill>
                  <a:schemeClr val="bg1"/>
                </a:solidFill>
                <a:effectLst>
                  <a:outerShdw blurRad="38100" dist="38100" dir="2700000" algn="tl">
                    <a:srgbClr val="000000">
                      <a:alpha val="43137"/>
                    </a:srgbClr>
                  </a:outerShdw>
                </a:effectLst>
              </a:rPr>
              <a:t>STEP 2</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85786" y="285728"/>
            <a:ext cx="8072494"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lvl="0" indent="-514350" algn="ctr">
              <a:spcBef>
                <a:spcPct val="0"/>
              </a:spcBef>
              <a:defRPr/>
            </a:pPr>
            <a:r>
              <a:rPr lang="en-IN" sz="3600" b="1" dirty="0">
                <a:solidFill>
                  <a:schemeClr val="bg1"/>
                </a:solidFill>
                <a:effectLst>
                  <a:outerShdw blurRad="38100" dist="38100" dir="2700000" algn="tl">
                    <a:srgbClr val="000000">
                      <a:alpha val="43137"/>
                    </a:srgbClr>
                  </a:outerShdw>
                </a:effectLst>
              </a:rPr>
              <a:t>Converting from Infix to Postfix</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5" name="Rectangle 4"/>
          <p:cNvSpPr/>
          <p:nvPr/>
        </p:nvSpPr>
        <p:spPr>
          <a:xfrm>
            <a:off x="1357290" y="2214554"/>
            <a:ext cx="7358114" cy="1384995"/>
          </a:xfrm>
          <a:prstGeom prst="rect">
            <a:avLst/>
          </a:prstGeom>
        </p:spPr>
        <p:txBody>
          <a:bodyPr wrap="square">
            <a:spAutoFit/>
          </a:bodyPr>
          <a:lstStyle/>
          <a:p>
            <a:pPr marL="514350" indent="-514350" algn="just"/>
            <a:r>
              <a:rPr lang="en-IN" sz="2800" b="1" dirty="0">
                <a:solidFill>
                  <a:schemeClr val="bg1"/>
                </a:solidFill>
                <a:effectLst>
                  <a:outerShdw blurRad="38100" dist="38100" dir="2700000" algn="tl">
                    <a:srgbClr val="000000">
                      <a:alpha val="43137"/>
                    </a:srgbClr>
                  </a:outerShdw>
                </a:effectLst>
              </a:rPr>
              <a:t>3.	Remove all of the parentheses, resulting in the equivalent postfix expression.</a:t>
            </a:r>
          </a:p>
          <a:p>
            <a:pPr marL="514350" indent="-514350" algn="just"/>
            <a:r>
              <a:rPr lang="en-IN" sz="2800" b="1" dirty="0">
                <a:solidFill>
                  <a:schemeClr val="bg1"/>
                </a:solidFill>
                <a:effectLst>
                  <a:outerShdw blurRad="38100" dist="38100" dir="2700000" algn="tl">
                    <a:srgbClr val="000000">
                      <a:alpha val="43137"/>
                    </a:srgbClr>
                  </a:outerShdw>
                </a:effectLst>
              </a:rPr>
              <a:t>				 A B * C D / +</a:t>
            </a:r>
          </a:p>
        </p:txBody>
      </p:sp>
      <p:sp>
        <p:nvSpPr>
          <p:cNvPr id="6" name="Title 1"/>
          <p:cNvSpPr txBox="1">
            <a:spLocks/>
          </p:cNvSpPr>
          <p:nvPr/>
        </p:nvSpPr>
        <p:spPr>
          <a:xfrm>
            <a:off x="571472" y="1285860"/>
            <a:ext cx="2071702"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lvl="0" indent="-514350" algn="ctr">
              <a:spcBef>
                <a:spcPct val="0"/>
              </a:spcBef>
              <a:defRPr/>
            </a:pPr>
            <a:r>
              <a:rPr lang="en-IN" sz="3600" b="1" dirty="0">
                <a:solidFill>
                  <a:schemeClr val="bg1"/>
                </a:solidFill>
                <a:effectLst>
                  <a:outerShdw blurRad="38100" dist="38100" dir="2700000" algn="tl">
                    <a:srgbClr val="000000">
                      <a:alpha val="43137"/>
                    </a:srgbClr>
                  </a:outerShdw>
                </a:effectLst>
              </a:rPr>
              <a:t>STEP 3</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00166" y="3000372"/>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lvl="0" indent="-514350" algn="ctr">
              <a:spcBef>
                <a:spcPct val="0"/>
              </a:spcBef>
              <a:defRPr/>
            </a:pPr>
            <a:r>
              <a:rPr lang="en-IN" sz="3600" b="1" dirty="0"/>
              <a:t>CONVERSION METHOD </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00166" y="428604"/>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lvl="0" indent="-514350" algn="ctr">
              <a:spcBef>
                <a:spcPct val="0"/>
              </a:spcBef>
              <a:defRPr/>
            </a:pPr>
            <a:r>
              <a:rPr lang="en-IN" sz="3600" b="1" dirty="0"/>
              <a:t>CONVERSION – Example 1</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Rectangle 6"/>
          <p:cNvSpPr>
            <a:spLocks noChangeArrowheads="1"/>
          </p:cNvSpPr>
          <p:nvPr/>
        </p:nvSpPr>
        <p:spPr bwMode="auto">
          <a:xfrm>
            <a:off x="1285852" y="1785926"/>
            <a:ext cx="7591420" cy="3539430"/>
          </a:xfrm>
          <a:prstGeom prst="rect">
            <a:avLst/>
          </a:prstGeom>
          <a:noFill/>
          <a:ln w="9525">
            <a:noFill/>
            <a:miter lim="800000"/>
            <a:headEnd/>
            <a:tailEnd/>
          </a:ln>
        </p:spPr>
        <p:txBody>
          <a:bodyPr wrap="square" anchor="ctr">
            <a:spAutoFit/>
          </a:bodyPr>
          <a:lstStyle/>
          <a:p>
            <a:r>
              <a:rPr lang="en-US" sz="3200" b="1" dirty="0">
                <a:solidFill>
                  <a:schemeClr val="bg1"/>
                </a:solidFill>
                <a:effectLst>
                  <a:outerShdw blurRad="38100" dist="38100" dir="2700000" algn="tl">
                    <a:srgbClr val="000000">
                      <a:alpha val="43137"/>
                    </a:srgbClr>
                  </a:outerShdw>
                </a:effectLst>
              </a:rPr>
              <a:t> </a:t>
            </a:r>
          </a:p>
          <a:p>
            <a:pPr algn="just"/>
            <a:r>
              <a:rPr lang="en-US" sz="3200" b="1" dirty="0">
                <a:solidFill>
                  <a:schemeClr val="bg1"/>
                </a:solidFill>
                <a:effectLst>
                  <a:outerShdw blurRad="38100" dist="38100" dir="2700000" algn="tl">
                    <a:srgbClr val="000000">
                      <a:alpha val="43137"/>
                    </a:srgbClr>
                  </a:outerShdw>
                </a:effectLst>
              </a:rPr>
              <a:t>For example convert the infix expression </a:t>
            </a:r>
          </a:p>
          <a:p>
            <a:pPr algn="just"/>
            <a:endParaRPr lang="en-US" sz="3200" b="1" dirty="0">
              <a:solidFill>
                <a:schemeClr val="bg1"/>
              </a:solidFill>
              <a:effectLst>
                <a:outerShdw blurRad="38100" dist="38100" dir="2700000" algn="tl">
                  <a:srgbClr val="000000">
                    <a:alpha val="43137"/>
                  </a:srgbClr>
                </a:outerShdw>
              </a:effectLst>
            </a:endParaRPr>
          </a:p>
          <a:p>
            <a:pPr algn="ctr"/>
            <a:r>
              <a:rPr lang="en-US" sz="3200" b="1" dirty="0">
                <a:solidFill>
                  <a:schemeClr val="bg1"/>
                </a:solidFill>
                <a:effectLst>
                  <a:outerShdw blurRad="38100" dist="38100" dir="2700000" algn="tl">
                    <a:srgbClr val="000000">
                      <a:alpha val="43137"/>
                    </a:srgbClr>
                  </a:outerShdw>
                </a:effectLst>
              </a:rPr>
              <a:t>(A+B)*(C-D)/E </a:t>
            </a:r>
          </a:p>
          <a:p>
            <a:pPr algn="just"/>
            <a:endParaRPr lang="en-US" sz="3200" b="1" dirty="0">
              <a:solidFill>
                <a:schemeClr val="bg1"/>
              </a:solidFill>
              <a:effectLst>
                <a:outerShdw blurRad="38100" dist="38100" dir="2700000" algn="tl">
                  <a:srgbClr val="000000">
                    <a:alpha val="43137"/>
                  </a:srgbClr>
                </a:outerShdw>
              </a:effectLst>
            </a:endParaRPr>
          </a:p>
          <a:p>
            <a:pPr algn="just"/>
            <a:r>
              <a:rPr lang="en-US" sz="3200" b="1" dirty="0">
                <a:solidFill>
                  <a:schemeClr val="bg1"/>
                </a:solidFill>
                <a:effectLst>
                  <a:outerShdw blurRad="38100" dist="38100" dir="2700000" algn="tl">
                    <a:srgbClr val="000000">
                      <a:alpha val="43137"/>
                    </a:srgbClr>
                  </a:outerShdw>
                </a:effectLst>
              </a:rPr>
              <a:t>into postfix expression showing stack status after every step.</a:t>
            </a:r>
          </a:p>
        </p:txBody>
      </p:sp>
    </p:spTree>
    <p:extLst>
      <p:ext uri="{BB962C8B-B14F-4D97-AF65-F5344CB8AC3E}">
        <p14:creationId xmlns:p14="http://schemas.microsoft.com/office/powerpoint/2010/main" val="1101633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928794" y="357166"/>
          <a:ext cx="6858048" cy="6072229"/>
        </p:xfrm>
        <a:graphic>
          <a:graphicData uri="http://schemas.openxmlformats.org/drawingml/2006/table">
            <a:tbl>
              <a:tblPr/>
              <a:tblGrid>
                <a:gridCol w="2580256">
                  <a:extLst>
                    <a:ext uri="{9D8B030D-6E8A-4147-A177-3AD203B41FA5}">
                      <a16:colId xmlns:a16="http://schemas.microsoft.com/office/drawing/2014/main" val="20000"/>
                    </a:ext>
                  </a:extLst>
                </a:gridCol>
                <a:gridCol w="2037044">
                  <a:extLst>
                    <a:ext uri="{9D8B030D-6E8A-4147-A177-3AD203B41FA5}">
                      <a16:colId xmlns:a16="http://schemas.microsoft.com/office/drawing/2014/main" val="20001"/>
                    </a:ext>
                  </a:extLst>
                </a:gridCol>
                <a:gridCol w="2240748">
                  <a:extLst>
                    <a:ext uri="{9D8B030D-6E8A-4147-A177-3AD203B41FA5}">
                      <a16:colId xmlns:a16="http://schemas.microsoft.com/office/drawing/2014/main" val="20002"/>
                    </a:ext>
                  </a:extLst>
                </a:gridCol>
              </a:tblGrid>
              <a:tr h="4253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FFFF00"/>
                          </a:solidFill>
                          <a:latin typeface="+mn-lt"/>
                          <a:ea typeface="Times New Roman"/>
                          <a:cs typeface="Times New Roman"/>
                        </a:rPr>
                        <a:t>Symbol scanned</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00"/>
                    </a:solidFill>
                  </a:tcPr>
                </a:tc>
                <a:tc>
                  <a:txBody>
                    <a:bodyPr/>
                    <a:lstStyle/>
                    <a:p>
                      <a:pPr marL="0" marR="0" algn="ctr">
                        <a:spcBef>
                          <a:spcPts val="0"/>
                        </a:spcBef>
                        <a:spcAft>
                          <a:spcPts val="0"/>
                        </a:spcAft>
                      </a:pPr>
                      <a:r>
                        <a:rPr lang="en-US" sz="2400" b="1" dirty="0">
                          <a:solidFill>
                            <a:srgbClr val="FFFF00"/>
                          </a:solidFill>
                          <a:latin typeface="Arial"/>
                          <a:ea typeface="Times New Roman"/>
                          <a:cs typeface="Times New Roman"/>
                        </a:rPr>
                        <a:t>Stack status</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00"/>
                    </a:solidFill>
                  </a:tcPr>
                </a:tc>
                <a:tc>
                  <a:txBody>
                    <a:bodyPr/>
                    <a:lstStyle/>
                    <a:p>
                      <a:pPr marL="0" marR="0" algn="ctr">
                        <a:spcBef>
                          <a:spcPts val="0"/>
                        </a:spcBef>
                        <a:spcAft>
                          <a:spcPts val="0"/>
                        </a:spcAft>
                      </a:pPr>
                      <a:r>
                        <a:rPr lang="en-US" sz="2400" b="1" dirty="0">
                          <a:solidFill>
                            <a:srgbClr val="FFFF00"/>
                          </a:solidFill>
                          <a:latin typeface="Arial"/>
                          <a:ea typeface="Times New Roman"/>
                          <a:cs typeface="Times New Roman"/>
                        </a:rPr>
                        <a:t>Postfix </a:t>
                      </a:r>
                      <a:r>
                        <a:rPr lang="en-US" sz="2400" b="1" dirty="0" err="1">
                          <a:solidFill>
                            <a:srgbClr val="FFFF00"/>
                          </a:solidFill>
                          <a:latin typeface="Arial"/>
                          <a:ea typeface="Times New Roman"/>
                          <a:cs typeface="Times New Roman"/>
                        </a:rPr>
                        <a:t>expr</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00"/>
                    </a:solidFill>
                  </a:tcPr>
                </a:tc>
                <a:extLst>
                  <a:ext uri="{0D108BD9-81ED-4DB2-BD59-A6C34878D82A}">
                    <a16:rowId xmlns:a16="http://schemas.microsoft.com/office/drawing/2014/main" val="10000"/>
                  </a:ext>
                </a:extLst>
              </a:tr>
              <a:tr h="376460">
                <a:tc>
                  <a:txBody>
                    <a:bodyPr/>
                    <a:lstStyle/>
                    <a:p>
                      <a:pPr marL="0" marR="0" algn="ctr">
                        <a:spcBef>
                          <a:spcPts val="0"/>
                        </a:spcBef>
                        <a:spcAft>
                          <a:spcPts val="0"/>
                        </a:spcAft>
                      </a:pPr>
                      <a:endParaRPr lang="en-US" sz="2400" b="1" dirty="0">
                        <a:solidFill>
                          <a:srgbClr val="FFFF00"/>
                        </a:solidFill>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b="1" dirty="0">
                          <a:solidFill>
                            <a:srgbClr val="FFFF00"/>
                          </a:solidFill>
                          <a:latin typeface="Arial"/>
                          <a:ea typeface="Times New Roman"/>
                          <a:cs typeface="Times New Roman"/>
                        </a:rPr>
                        <a:t>(</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spcBef>
                          <a:spcPts val="0"/>
                        </a:spcBef>
                        <a:spcAft>
                          <a:spcPts val="0"/>
                        </a:spcAft>
                      </a:pPr>
                      <a:endParaRPr lang="en-US" sz="2400" b="1" dirty="0">
                        <a:solidFill>
                          <a:srgbClr val="FFFF00"/>
                        </a:solidFill>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76460">
                <a:tc>
                  <a:txBody>
                    <a:bodyPr/>
                    <a:lstStyle/>
                    <a:p>
                      <a:pPr marL="0" marR="0" algn="ctr">
                        <a:spcBef>
                          <a:spcPts val="0"/>
                        </a:spcBef>
                        <a:spcAft>
                          <a:spcPts val="0"/>
                        </a:spcAft>
                      </a:pPr>
                      <a:r>
                        <a:rPr lang="en-US" sz="2400" b="1" dirty="0">
                          <a:solidFill>
                            <a:srgbClr val="FFFF00"/>
                          </a:solidFill>
                          <a:latin typeface="Arial"/>
                          <a:ea typeface="Times New Roman"/>
                          <a:cs typeface="Times New Roman"/>
                        </a:rPr>
                        <a:t>(</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b="1">
                          <a:solidFill>
                            <a:srgbClr val="FFFF00"/>
                          </a:solidFill>
                          <a:latin typeface="Arial"/>
                          <a:ea typeface="Times New Roman"/>
                          <a:cs typeface="Times New Roman"/>
                        </a:rPr>
                        <a:t>((</a:t>
                      </a:r>
                      <a:endParaRPr lang="en-US" sz="2800" b="1">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spcBef>
                          <a:spcPts val="0"/>
                        </a:spcBef>
                        <a:spcAft>
                          <a:spcPts val="0"/>
                        </a:spcAft>
                      </a:pPr>
                      <a:endParaRPr lang="en-US" sz="2400" b="1">
                        <a:solidFill>
                          <a:srgbClr val="FFFF00"/>
                        </a:solidFill>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376460">
                <a:tc>
                  <a:txBody>
                    <a:bodyPr/>
                    <a:lstStyle/>
                    <a:p>
                      <a:pPr marL="0" marR="0" algn="ctr">
                        <a:spcBef>
                          <a:spcPts val="0"/>
                        </a:spcBef>
                        <a:spcAft>
                          <a:spcPts val="0"/>
                        </a:spcAft>
                      </a:pPr>
                      <a:r>
                        <a:rPr lang="en-US" sz="2400" b="1" dirty="0">
                          <a:solidFill>
                            <a:srgbClr val="FFFF00"/>
                          </a:solidFill>
                          <a:latin typeface="Arial"/>
                          <a:ea typeface="Times New Roman"/>
                          <a:cs typeface="Times New Roman"/>
                        </a:rPr>
                        <a:t>A</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b="1">
                          <a:solidFill>
                            <a:srgbClr val="FFFF00"/>
                          </a:solidFill>
                          <a:latin typeface="Arial"/>
                          <a:ea typeface="Times New Roman"/>
                          <a:cs typeface="Times New Roman"/>
                        </a:rPr>
                        <a:t>((</a:t>
                      </a:r>
                      <a:endParaRPr lang="en-US" sz="2800" b="1">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2400" b="1" dirty="0">
                          <a:solidFill>
                            <a:srgbClr val="FFFF00"/>
                          </a:solidFill>
                          <a:latin typeface="Arial"/>
                          <a:ea typeface="Times New Roman"/>
                          <a:cs typeface="Times New Roman"/>
                        </a:rPr>
                        <a:t>A</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376460">
                <a:tc>
                  <a:txBody>
                    <a:bodyPr/>
                    <a:lstStyle/>
                    <a:p>
                      <a:pPr marL="0" marR="0" algn="ctr">
                        <a:spcBef>
                          <a:spcPts val="0"/>
                        </a:spcBef>
                        <a:spcAft>
                          <a:spcPts val="0"/>
                        </a:spcAft>
                      </a:pPr>
                      <a:r>
                        <a:rPr lang="en-US" sz="2400" b="1" dirty="0">
                          <a:solidFill>
                            <a:srgbClr val="FFFF00"/>
                          </a:solidFill>
                          <a:latin typeface="Arial"/>
                          <a:ea typeface="Times New Roman"/>
                          <a:cs typeface="Times New Roman"/>
                        </a:rPr>
                        <a:t>+</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b="1">
                          <a:solidFill>
                            <a:srgbClr val="FFFF00"/>
                          </a:solidFill>
                          <a:latin typeface="Arial"/>
                          <a:ea typeface="Times New Roman"/>
                          <a:cs typeface="Times New Roman"/>
                        </a:rPr>
                        <a:t>((+</a:t>
                      </a:r>
                      <a:endParaRPr lang="en-US" sz="2800" b="1">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2400" b="1" dirty="0">
                          <a:solidFill>
                            <a:srgbClr val="FFFF00"/>
                          </a:solidFill>
                          <a:latin typeface="Arial"/>
                          <a:ea typeface="Times New Roman"/>
                          <a:cs typeface="Times New Roman"/>
                        </a:rPr>
                        <a:t>A</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376460">
                <a:tc>
                  <a:txBody>
                    <a:bodyPr/>
                    <a:lstStyle/>
                    <a:p>
                      <a:pPr marL="0" marR="0" algn="ctr">
                        <a:spcBef>
                          <a:spcPts val="0"/>
                        </a:spcBef>
                        <a:spcAft>
                          <a:spcPts val="0"/>
                        </a:spcAft>
                      </a:pPr>
                      <a:r>
                        <a:rPr lang="en-US" sz="2400" b="1" dirty="0">
                          <a:solidFill>
                            <a:srgbClr val="FFFF00"/>
                          </a:solidFill>
                          <a:latin typeface="Arial"/>
                          <a:ea typeface="Times New Roman"/>
                          <a:cs typeface="Times New Roman"/>
                        </a:rPr>
                        <a:t>B</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b="1">
                          <a:solidFill>
                            <a:srgbClr val="FFFF00"/>
                          </a:solidFill>
                          <a:latin typeface="Arial"/>
                          <a:ea typeface="Times New Roman"/>
                          <a:cs typeface="Times New Roman"/>
                        </a:rPr>
                        <a:t>((+</a:t>
                      </a:r>
                      <a:endParaRPr lang="en-US" sz="2800" b="1">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2400" b="1" dirty="0">
                          <a:solidFill>
                            <a:srgbClr val="FFFF00"/>
                          </a:solidFill>
                          <a:latin typeface="Arial"/>
                          <a:ea typeface="Times New Roman"/>
                          <a:cs typeface="Times New Roman"/>
                        </a:rPr>
                        <a:t>AB</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r h="376460">
                <a:tc>
                  <a:txBody>
                    <a:bodyPr/>
                    <a:lstStyle/>
                    <a:p>
                      <a:pPr marL="0" marR="0" algn="ctr">
                        <a:spcBef>
                          <a:spcPts val="0"/>
                        </a:spcBef>
                        <a:spcAft>
                          <a:spcPts val="0"/>
                        </a:spcAft>
                      </a:pPr>
                      <a:r>
                        <a:rPr lang="en-US" sz="2400" b="1" dirty="0">
                          <a:solidFill>
                            <a:srgbClr val="FFFF00"/>
                          </a:solidFill>
                          <a:latin typeface="Arial"/>
                          <a:ea typeface="Times New Roman"/>
                          <a:cs typeface="Times New Roman"/>
                        </a:rPr>
                        <a:t>)</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b="1">
                          <a:solidFill>
                            <a:srgbClr val="FFFF00"/>
                          </a:solidFill>
                          <a:latin typeface="Arial"/>
                          <a:ea typeface="Times New Roman"/>
                          <a:cs typeface="Times New Roman"/>
                        </a:rPr>
                        <a:t>(</a:t>
                      </a:r>
                      <a:endParaRPr lang="en-US" sz="2800" b="1">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endParaRPr lang="en-US" sz="2400" b="1" dirty="0">
                        <a:solidFill>
                          <a:srgbClr val="FFFF00"/>
                        </a:solidFill>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6"/>
                  </a:ext>
                </a:extLst>
              </a:tr>
              <a:tr h="376460">
                <a:tc>
                  <a:txBody>
                    <a:bodyPr/>
                    <a:lstStyle/>
                    <a:p>
                      <a:pPr marL="0" marR="0" algn="ctr">
                        <a:spcBef>
                          <a:spcPts val="0"/>
                        </a:spcBef>
                        <a:spcAft>
                          <a:spcPts val="0"/>
                        </a:spcAft>
                      </a:pPr>
                      <a:r>
                        <a:rPr lang="en-US" sz="2400" b="1" dirty="0">
                          <a:solidFill>
                            <a:srgbClr val="FFFF00"/>
                          </a:solidFill>
                          <a:latin typeface="Arial"/>
                          <a:ea typeface="Times New Roman"/>
                          <a:cs typeface="Times New Roman"/>
                        </a:rPr>
                        <a:t>*</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b="1" dirty="0">
                          <a:solidFill>
                            <a:srgbClr val="FFFF00"/>
                          </a:solidFill>
                          <a:latin typeface="Arial"/>
                          <a:ea typeface="Times New Roman"/>
                          <a:cs typeface="Times New Roman"/>
                        </a:rPr>
                        <a:t>(*</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endParaRPr lang="en-US" sz="2400" b="1" dirty="0">
                        <a:solidFill>
                          <a:srgbClr val="FFFF00"/>
                        </a:solidFill>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7"/>
                  </a:ext>
                </a:extLst>
              </a:tr>
              <a:tr h="376460">
                <a:tc>
                  <a:txBody>
                    <a:bodyPr/>
                    <a:lstStyle/>
                    <a:p>
                      <a:pPr marL="0" marR="0" algn="ctr">
                        <a:spcBef>
                          <a:spcPts val="0"/>
                        </a:spcBef>
                        <a:spcAft>
                          <a:spcPts val="0"/>
                        </a:spcAft>
                      </a:pPr>
                      <a:r>
                        <a:rPr lang="en-US" sz="2400" b="1">
                          <a:solidFill>
                            <a:srgbClr val="FFFF00"/>
                          </a:solidFill>
                          <a:latin typeface="Arial"/>
                          <a:ea typeface="Times New Roman"/>
                          <a:cs typeface="Times New Roman"/>
                        </a:rPr>
                        <a:t>(</a:t>
                      </a:r>
                      <a:endParaRPr lang="en-US" sz="2800" b="1">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b="1" dirty="0">
                          <a:solidFill>
                            <a:srgbClr val="FFFF00"/>
                          </a:solidFill>
                          <a:latin typeface="Arial"/>
                          <a:ea typeface="Times New Roman"/>
                          <a:cs typeface="Times New Roman"/>
                        </a:rPr>
                        <a:t>(*(</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endParaRPr lang="en-US" sz="2400" b="1" dirty="0">
                        <a:solidFill>
                          <a:srgbClr val="FFFF00"/>
                        </a:solidFill>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8"/>
                  </a:ext>
                </a:extLst>
              </a:tr>
              <a:tr h="376460">
                <a:tc>
                  <a:txBody>
                    <a:bodyPr/>
                    <a:lstStyle/>
                    <a:p>
                      <a:pPr marL="0" marR="0" algn="ctr">
                        <a:spcBef>
                          <a:spcPts val="0"/>
                        </a:spcBef>
                        <a:spcAft>
                          <a:spcPts val="0"/>
                        </a:spcAft>
                      </a:pPr>
                      <a:r>
                        <a:rPr lang="en-US" sz="2400" b="1">
                          <a:solidFill>
                            <a:srgbClr val="FFFF00"/>
                          </a:solidFill>
                          <a:latin typeface="Arial"/>
                          <a:ea typeface="Times New Roman"/>
                          <a:cs typeface="Times New Roman"/>
                        </a:rPr>
                        <a:t>C</a:t>
                      </a:r>
                      <a:endParaRPr lang="en-US" sz="2800" b="1">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b="1" dirty="0">
                          <a:solidFill>
                            <a:srgbClr val="FFFF00"/>
                          </a:solidFill>
                          <a:latin typeface="Arial"/>
                          <a:ea typeface="Times New Roman"/>
                          <a:cs typeface="Times New Roman"/>
                        </a:rPr>
                        <a:t>(*(</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2400" b="1" dirty="0">
                          <a:solidFill>
                            <a:srgbClr val="FFFF00"/>
                          </a:solidFill>
                          <a:latin typeface="Arial"/>
                          <a:ea typeface="Times New Roman"/>
                          <a:cs typeface="Times New Roman"/>
                        </a:rPr>
                        <a:t>AB+C</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9"/>
                  </a:ext>
                </a:extLst>
              </a:tr>
              <a:tr h="376460">
                <a:tc>
                  <a:txBody>
                    <a:bodyPr/>
                    <a:lstStyle/>
                    <a:p>
                      <a:pPr marL="0" marR="0" algn="ctr">
                        <a:spcBef>
                          <a:spcPts val="0"/>
                        </a:spcBef>
                        <a:spcAft>
                          <a:spcPts val="0"/>
                        </a:spcAft>
                      </a:pPr>
                      <a:r>
                        <a:rPr lang="en-US" sz="2400" b="1">
                          <a:solidFill>
                            <a:srgbClr val="FFFF00"/>
                          </a:solidFill>
                          <a:latin typeface="Arial"/>
                          <a:ea typeface="Times New Roman"/>
                          <a:cs typeface="Times New Roman"/>
                        </a:rPr>
                        <a:t>-</a:t>
                      </a:r>
                      <a:endParaRPr lang="en-US" sz="2800" b="1">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b="1" dirty="0">
                          <a:solidFill>
                            <a:srgbClr val="FFFF00"/>
                          </a:solidFill>
                          <a:latin typeface="Arial"/>
                          <a:ea typeface="Times New Roman"/>
                          <a:cs typeface="Times New Roman"/>
                        </a:rPr>
                        <a:t>(*(-</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2400" b="1" dirty="0">
                          <a:solidFill>
                            <a:srgbClr val="FFFF00"/>
                          </a:solidFill>
                          <a:latin typeface="Arial"/>
                          <a:ea typeface="Times New Roman"/>
                          <a:cs typeface="Times New Roman"/>
                        </a:rPr>
                        <a:t>AB+C</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0"/>
                  </a:ext>
                </a:extLst>
              </a:tr>
              <a:tr h="376460">
                <a:tc>
                  <a:txBody>
                    <a:bodyPr/>
                    <a:lstStyle/>
                    <a:p>
                      <a:pPr marL="0" marR="0" algn="ctr">
                        <a:spcBef>
                          <a:spcPts val="0"/>
                        </a:spcBef>
                        <a:spcAft>
                          <a:spcPts val="0"/>
                        </a:spcAft>
                      </a:pPr>
                      <a:r>
                        <a:rPr lang="en-US" sz="2400" b="1">
                          <a:solidFill>
                            <a:srgbClr val="FFFF00"/>
                          </a:solidFill>
                          <a:latin typeface="Arial"/>
                          <a:ea typeface="Times New Roman"/>
                          <a:cs typeface="Times New Roman"/>
                        </a:rPr>
                        <a:t>D</a:t>
                      </a:r>
                      <a:endParaRPr lang="en-US" sz="2800" b="1">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b="1">
                          <a:solidFill>
                            <a:srgbClr val="FFFF00"/>
                          </a:solidFill>
                          <a:latin typeface="Arial"/>
                          <a:ea typeface="Times New Roman"/>
                          <a:cs typeface="Times New Roman"/>
                        </a:rPr>
                        <a:t>(*(-</a:t>
                      </a:r>
                      <a:endParaRPr lang="en-US" sz="2800" b="1">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2400" b="1" dirty="0">
                          <a:solidFill>
                            <a:srgbClr val="FFFF00"/>
                          </a:solidFill>
                          <a:latin typeface="Arial"/>
                          <a:ea typeface="Times New Roman"/>
                          <a:cs typeface="Times New Roman"/>
                        </a:rPr>
                        <a:t>AB+CD</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1"/>
                  </a:ext>
                </a:extLst>
              </a:tr>
              <a:tr h="376460">
                <a:tc>
                  <a:txBody>
                    <a:bodyPr/>
                    <a:lstStyle/>
                    <a:p>
                      <a:pPr marL="0" marR="0" algn="ctr">
                        <a:spcBef>
                          <a:spcPts val="0"/>
                        </a:spcBef>
                        <a:spcAft>
                          <a:spcPts val="0"/>
                        </a:spcAft>
                      </a:pPr>
                      <a:r>
                        <a:rPr lang="en-US" sz="2400" b="1">
                          <a:solidFill>
                            <a:srgbClr val="FFFF00"/>
                          </a:solidFill>
                          <a:latin typeface="Arial"/>
                          <a:ea typeface="Times New Roman"/>
                          <a:cs typeface="Times New Roman"/>
                        </a:rPr>
                        <a:t>)</a:t>
                      </a:r>
                      <a:endParaRPr lang="en-US" sz="2800" b="1">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b="1">
                          <a:solidFill>
                            <a:srgbClr val="FFFF00"/>
                          </a:solidFill>
                          <a:latin typeface="Arial"/>
                          <a:ea typeface="Times New Roman"/>
                          <a:cs typeface="Times New Roman"/>
                        </a:rPr>
                        <a:t>(*</a:t>
                      </a:r>
                      <a:endParaRPr lang="en-US" sz="2800" b="1">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2400" b="1" dirty="0">
                          <a:solidFill>
                            <a:srgbClr val="FFFF00"/>
                          </a:solidFill>
                          <a:latin typeface="Arial"/>
                          <a:ea typeface="Times New Roman"/>
                          <a:cs typeface="Times New Roman"/>
                        </a:rPr>
                        <a:t>AB+CD-</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2"/>
                  </a:ext>
                </a:extLst>
              </a:tr>
              <a:tr h="376460">
                <a:tc>
                  <a:txBody>
                    <a:bodyPr/>
                    <a:lstStyle/>
                    <a:p>
                      <a:pPr marL="0" marR="0" algn="ctr">
                        <a:spcBef>
                          <a:spcPts val="0"/>
                        </a:spcBef>
                        <a:spcAft>
                          <a:spcPts val="0"/>
                        </a:spcAft>
                      </a:pPr>
                      <a:r>
                        <a:rPr lang="en-US" sz="2400" b="1">
                          <a:solidFill>
                            <a:srgbClr val="FFFF00"/>
                          </a:solidFill>
                          <a:latin typeface="Arial"/>
                          <a:ea typeface="Times New Roman"/>
                          <a:cs typeface="Times New Roman"/>
                        </a:rPr>
                        <a:t>/</a:t>
                      </a:r>
                      <a:endParaRPr lang="en-US" sz="2800" b="1">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b="1" dirty="0">
                          <a:solidFill>
                            <a:srgbClr val="FFFF00"/>
                          </a:solidFill>
                          <a:latin typeface="Arial"/>
                          <a:ea typeface="Times New Roman"/>
                          <a:cs typeface="Times New Roman"/>
                        </a:rPr>
                        <a:t>(/</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2400" b="1" dirty="0">
                          <a:solidFill>
                            <a:srgbClr val="FFFF00"/>
                          </a:solidFill>
                          <a:latin typeface="Arial"/>
                          <a:ea typeface="Times New Roman"/>
                          <a:cs typeface="Times New Roman"/>
                        </a:rPr>
                        <a:t>AB+CD-*</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3"/>
                  </a:ext>
                </a:extLst>
              </a:tr>
              <a:tr h="376460">
                <a:tc>
                  <a:txBody>
                    <a:bodyPr/>
                    <a:lstStyle/>
                    <a:p>
                      <a:pPr marL="0" marR="0" algn="ctr">
                        <a:spcBef>
                          <a:spcPts val="0"/>
                        </a:spcBef>
                        <a:spcAft>
                          <a:spcPts val="0"/>
                        </a:spcAft>
                      </a:pPr>
                      <a:r>
                        <a:rPr lang="en-US" sz="2400" b="1">
                          <a:solidFill>
                            <a:srgbClr val="FFFF00"/>
                          </a:solidFill>
                          <a:latin typeface="Arial"/>
                          <a:ea typeface="Times New Roman"/>
                          <a:cs typeface="Times New Roman"/>
                        </a:rPr>
                        <a:t>E</a:t>
                      </a:r>
                      <a:endParaRPr lang="en-US" sz="2800" b="1">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b="1" dirty="0">
                          <a:solidFill>
                            <a:srgbClr val="FFFF00"/>
                          </a:solidFill>
                          <a:latin typeface="Arial"/>
                          <a:ea typeface="Times New Roman"/>
                          <a:cs typeface="Times New Roman"/>
                        </a:rPr>
                        <a:t>(/</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2400" b="1" dirty="0">
                          <a:solidFill>
                            <a:srgbClr val="FFFF00"/>
                          </a:solidFill>
                          <a:latin typeface="Arial"/>
                          <a:ea typeface="Times New Roman"/>
                          <a:cs typeface="Times New Roman"/>
                        </a:rPr>
                        <a:t>AB+CD-*E</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4"/>
                  </a:ext>
                </a:extLst>
              </a:tr>
              <a:tr h="376460">
                <a:tc>
                  <a:txBody>
                    <a:bodyPr/>
                    <a:lstStyle/>
                    <a:p>
                      <a:pPr marL="0" marR="0" algn="ctr">
                        <a:spcBef>
                          <a:spcPts val="0"/>
                        </a:spcBef>
                        <a:spcAft>
                          <a:spcPts val="0"/>
                        </a:spcAft>
                      </a:pPr>
                      <a:r>
                        <a:rPr lang="en-US" sz="2400" b="1" dirty="0">
                          <a:solidFill>
                            <a:srgbClr val="FFFF00"/>
                          </a:solidFill>
                          <a:latin typeface="Arial"/>
                          <a:ea typeface="Times New Roman"/>
                          <a:cs typeface="Times New Roman"/>
                        </a:rPr>
                        <a:t>)</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endParaRPr lang="en-US" sz="2400" b="1" dirty="0">
                        <a:solidFill>
                          <a:srgbClr val="FFFF00"/>
                        </a:solidFill>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2400" b="1" dirty="0">
                          <a:solidFill>
                            <a:srgbClr val="FFFF00"/>
                          </a:solidFill>
                          <a:latin typeface="Arial"/>
                          <a:ea typeface="Times New Roman"/>
                          <a:cs typeface="Times New Roman"/>
                        </a:rPr>
                        <a:t>AB+CD-*E/</a:t>
                      </a:r>
                      <a:endParaRPr lang="en-US" sz="2800" b="1" dirty="0">
                        <a:solidFill>
                          <a:srgbClr val="FFFF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5"/>
                  </a:ext>
                </a:extLst>
              </a:tr>
            </a:tbl>
          </a:graphicData>
        </a:graphic>
      </p:graphicFrame>
      <p:sp>
        <p:nvSpPr>
          <p:cNvPr id="5" name="Rectangle 3"/>
          <p:cNvSpPr>
            <a:spLocks noChangeArrowheads="1"/>
          </p:cNvSpPr>
          <p:nvPr/>
        </p:nvSpPr>
        <p:spPr bwMode="auto">
          <a:xfrm>
            <a:off x="3319454" y="6182380"/>
            <a:ext cx="3276600" cy="523220"/>
          </a:xfrm>
          <a:prstGeom prst="rect">
            <a:avLst/>
          </a:prstGeom>
          <a:noFill/>
          <a:ln w="9525">
            <a:noFill/>
            <a:miter lim="800000"/>
            <a:headEnd/>
            <a:tailEnd/>
          </a:ln>
        </p:spPr>
        <p:txBody>
          <a:bodyPr>
            <a:spAutoFit/>
          </a:bodyPr>
          <a:lstStyle/>
          <a:p>
            <a:r>
              <a:rPr lang="en-US" sz="2800" b="1" dirty="0">
                <a:solidFill>
                  <a:srgbClr val="FFFF00"/>
                </a:solidFill>
                <a:effectLst>
                  <a:outerShdw blurRad="38100" dist="38100" dir="2700000" algn="tl">
                    <a:srgbClr val="000000">
                      <a:alpha val="43137"/>
                    </a:srgbClr>
                  </a:outerShdw>
                </a:effectLst>
                <a:cs typeface="Times New Roman" pitchFamily="18" charset="0"/>
              </a:rPr>
              <a:t>Answer : AB+CD-*E/</a:t>
            </a:r>
            <a:endParaRPr lang="en-US" sz="3200"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101633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1357290" y="1785926"/>
            <a:ext cx="7405710" cy="3046988"/>
          </a:xfrm>
          <a:prstGeom prst="rect">
            <a:avLst/>
          </a:prstGeom>
          <a:noFill/>
          <a:ln w="9525">
            <a:noFill/>
            <a:miter lim="800000"/>
            <a:headEnd/>
            <a:tailEnd/>
          </a:ln>
        </p:spPr>
        <p:txBody>
          <a:bodyPr wrap="square" anchor="ctr">
            <a:spAutoFit/>
          </a:bodyPr>
          <a:lstStyle/>
          <a:p>
            <a:r>
              <a:rPr lang="en-US" sz="3200" b="1" dirty="0">
                <a:solidFill>
                  <a:srgbClr val="FFFF00"/>
                </a:solidFill>
                <a:effectLst>
                  <a:outerShdw blurRad="38100" dist="38100" dir="2700000" algn="tl">
                    <a:srgbClr val="000000">
                      <a:alpha val="43137"/>
                    </a:srgbClr>
                  </a:outerShdw>
                </a:effectLst>
              </a:rPr>
              <a:t> </a:t>
            </a:r>
          </a:p>
          <a:p>
            <a:r>
              <a:rPr lang="en-US" sz="3200" b="1" dirty="0">
                <a:solidFill>
                  <a:srgbClr val="FFFF00"/>
                </a:solidFill>
                <a:effectLst>
                  <a:outerShdw blurRad="38100" dist="38100" dir="2700000" algn="tl">
                    <a:srgbClr val="000000">
                      <a:alpha val="43137"/>
                    </a:srgbClr>
                  </a:outerShdw>
                </a:effectLst>
              </a:rPr>
              <a:t>Evaluate the following postfix expression showing stack status after every step</a:t>
            </a:r>
          </a:p>
          <a:p>
            <a:endParaRPr lang="en-US" sz="3200" b="1" dirty="0">
              <a:solidFill>
                <a:srgbClr val="FFFF00"/>
              </a:solidFill>
              <a:effectLst>
                <a:outerShdw blurRad="38100" dist="38100" dir="2700000" algn="tl">
                  <a:srgbClr val="000000">
                    <a:alpha val="43137"/>
                  </a:srgbClr>
                </a:outerShdw>
              </a:effectLst>
            </a:endParaRPr>
          </a:p>
          <a:p>
            <a:endParaRPr lang="en-US" sz="3200" b="1" dirty="0">
              <a:solidFill>
                <a:srgbClr val="FFFF00"/>
              </a:solidFill>
              <a:effectLst>
                <a:outerShdw blurRad="38100" dist="38100" dir="2700000" algn="tl">
                  <a:srgbClr val="000000">
                    <a:alpha val="43137"/>
                  </a:srgbClr>
                </a:outerShdw>
              </a:effectLst>
            </a:endParaRPr>
          </a:p>
          <a:p>
            <a:r>
              <a:rPr lang="en-US" sz="3200" b="1" dirty="0">
                <a:solidFill>
                  <a:srgbClr val="FFFF00"/>
                </a:solidFill>
                <a:effectLst>
                  <a:outerShdw blurRad="38100" dist="38100" dir="2700000" algn="tl">
                    <a:srgbClr val="000000">
                      <a:alpha val="43137"/>
                    </a:srgbClr>
                  </a:outerShdw>
                </a:effectLst>
              </a:rPr>
              <a:t>	8, 2, +, 5, 3, -, *, 4 /	</a:t>
            </a:r>
          </a:p>
        </p:txBody>
      </p:sp>
      <p:sp>
        <p:nvSpPr>
          <p:cNvPr id="6" name="Title 1"/>
          <p:cNvSpPr txBox="1">
            <a:spLocks/>
          </p:cNvSpPr>
          <p:nvPr/>
        </p:nvSpPr>
        <p:spPr>
          <a:xfrm>
            <a:off x="1500166" y="428604"/>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lvl="0" indent="-514350" algn="ctr">
              <a:spcBef>
                <a:spcPct val="0"/>
              </a:spcBef>
              <a:defRPr/>
            </a:pPr>
            <a:r>
              <a:rPr lang="en-IN" sz="3600" b="1" dirty="0"/>
              <a:t>EVALUATION – Example 2</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00166" y="428604"/>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lvl="0" indent="-514350" algn="ctr">
              <a:spcBef>
                <a:spcPct val="0"/>
              </a:spcBef>
              <a:defRPr/>
            </a:pPr>
            <a:r>
              <a:rPr lang="en-IN" sz="3600" b="1" dirty="0"/>
              <a:t>EVALUATION – Example 2</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graphicFrame>
        <p:nvGraphicFramePr>
          <p:cNvPr id="5" name="Table 4"/>
          <p:cNvGraphicFramePr>
            <a:graphicFrameLocks noGrp="1"/>
          </p:cNvGraphicFramePr>
          <p:nvPr/>
        </p:nvGraphicFramePr>
        <p:xfrm>
          <a:off x="1000100" y="2214554"/>
          <a:ext cx="7796209" cy="4114797"/>
        </p:xfrm>
        <a:graphic>
          <a:graphicData uri="http://schemas.openxmlformats.org/drawingml/2006/table">
            <a:tbl>
              <a:tblPr/>
              <a:tblGrid>
                <a:gridCol w="1504152">
                  <a:extLst>
                    <a:ext uri="{9D8B030D-6E8A-4147-A177-3AD203B41FA5}">
                      <a16:colId xmlns:a16="http://schemas.microsoft.com/office/drawing/2014/main" val="20000"/>
                    </a:ext>
                  </a:extLst>
                </a:gridCol>
                <a:gridCol w="1955398">
                  <a:extLst>
                    <a:ext uri="{9D8B030D-6E8A-4147-A177-3AD203B41FA5}">
                      <a16:colId xmlns:a16="http://schemas.microsoft.com/office/drawing/2014/main" val="20001"/>
                    </a:ext>
                  </a:extLst>
                </a:gridCol>
                <a:gridCol w="4336659">
                  <a:extLst>
                    <a:ext uri="{9D8B030D-6E8A-4147-A177-3AD203B41FA5}">
                      <a16:colId xmlns:a16="http://schemas.microsoft.com/office/drawing/2014/main" val="20002"/>
                    </a:ext>
                  </a:extLst>
                </a:gridCol>
              </a:tblGrid>
              <a:tr h="457197">
                <a:tc>
                  <a:txBody>
                    <a:bodyPr/>
                    <a:lstStyle/>
                    <a:p>
                      <a:pPr marL="0" marR="0" algn="ctr">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scanned</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00"/>
                    </a:solidFill>
                  </a:tcPr>
                </a:tc>
                <a:tc>
                  <a:txBody>
                    <a:bodyPr/>
                    <a:lstStyle/>
                    <a:p>
                      <a:pPr marL="0" marR="0" algn="ctr">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Stack status</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00"/>
                    </a:solidFill>
                  </a:tcPr>
                </a:tc>
                <a:tc>
                  <a:txBody>
                    <a:bodyPr/>
                    <a:lstStyle/>
                    <a:p>
                      <a:pPr marL="0" marR="0" algn="ctr">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Operation performed</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00"/>
                    </a:solidFill>
                  </a:tcPr>
                </a:tc>
                <a:extLst>
                  <a:ext uri="{0D108BD9-81ED-4DB2-BD59-A6C34878D82A}">
                    <a16:rowId xmlns:a16="http://schemas.microsoft.com/office/drawing/2014/main" val="10000"/>
                  </a:ext>
                </a:extLst>
              </a:tr>
              <a:tr h="249381">
                <a:tc>
                  <a:txBody>
                    <a:bodyPr/>
                    <a:lstStyle/>
                    <a:p>
                      <a:pPr marL="0" marR="0" algn="ctr">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8</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        8</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Push 8</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9381">
                <a:tc>
                  <a:txBody>
                    <a:bodyPr/>
                    <a:lstStyle/>
                    <a:p>
                      <a:pPr marL="0" marR="0" algn="ctr">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2</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        8, 2</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a:solidFill>
                            <a:srgbClr val="FFFF00"/>
                          </a:solidFill>
                          <a:effectLst>
                            <a:outerShdw blurRad="38100" dist="38100" dir="2700000" algn="tl">
                              <a:srgbClr val="000000">
                                <a:alpha val="43137"/>
                              </a:srgbClr>
                            </a:outerShdw>
                          </a:effectLst>
                          <a:latin typeface="Arial"/>
                          <a:ea typeface="Times New Roman"/>
                          <a:cs typeface="Times New Roman"/>
                        </a:rPr>
                        <a:t>Push 2</a:t>
                      </a:r>
                      <a:endParaRPr lang="en-US" sz="2800" b="1">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48145">
                <a:tc>
                  <a:txBody>
                    <a:bodyPr/>
                    <a:lstStyle/>
                    <a:p>
                      <a:pPr marL="0" marR="0" algn="ctr">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        10</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Op2=pop() </a:t>
                      </a:r>
                      <a:r>
                        <a:rPr lang="en-US" sz="2400" b="1" dirty="0" err="1">
                          <a:solidFill>
                            <a:srgbClr val="FFFF00"/>
                          </a:solidFill>
                          <a:effectLst>
                            <a:outerShdw blurRad="38100" dist="38100" dir="2700000" algn="tl">
                              <a:srgbClr val="000000">
                                <a:alpha val="43137"/>
                              </a:srgbClr>
                            </a:outerShdw>
                          </a:effectLst>
                          <a:latin typeface="Arial"/>
                          <a:ea typeface="Times New Roman"/>
                          <a:cs typeface="Times New Roman"/>
                        </a:rPr>
                        <a:t>i.e</a:t>
                      </a: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 2</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Op1=pop() </a:t>
                      </a:r>
                      <a:r>
                        <a:rPr lang="en-US" sz="2400" b="1" dirty="0" err="1">
                          <a:solidFill>
                            <a:srgbClr val="FFFF00"/>
                          </a:solidFill>
                          <a:effectLst>
                            <a:outerShdw blurRad="38100" dist="38100" dir="2700000" algn="tl">
                              <a:srgbClr val="000000">
                                <a:alpha val="43137"/>
                              </a:srgbClr>
                            </a:outerShdw>
                          </a:effectLst>
                          <a:latin typeface="Arial"/>
                          <a:ea typeface="Times New Roman"/>
                          <a:cs typeface="Times New Roman"/>
                        </a:rPr>
                        <a:t>i.e</a:t>
                      </a: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 8</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Push(op1+op2) i.e. 8+2 </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9381">
                <a:tc>
                  <a:txBody>
                    <a:bodyPr/>
                    <a:lstStyle/>
                    <a:p>
                      <a:pPr marL="0" marR="0" algn="ctr">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5</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        10, 5</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Push(5)</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9381">
                <a:tc>
                  <a:txBody>
                    <a:bodyPr/>
                    <a:lstStyle/>
                    <a:p>
                      <a:pPr marL="0" marR="0" algn="ctr">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3</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       10, 5, 3</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Push(3)</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48145">
                <a:tc>
                  <a:txBody>
                    <a:bodyPr/>
                    <a:lstStyle/>
                    <a:p>
                      <a:pPr marL="0" marR="0" algn="ctr">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        10, 2</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Op2=pop() i.e. 3 </a:t>
                      </a:r>
                    </a:p>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Op1=pop() i.e. 5</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Push(op1-op2) i.e. 5-3</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Rectangle 6"/>
          <p:cNvSpPr>
            <a:spLocks noChangeArrowheads="1"/>
          </p:cNvSpPr>
          <p:nvPr/>
        </p:nvSpPr>
        <p:spPr bwMode="auto">
          <a:xfrm>
            <a:off x="1571604" y="1428736"/>
            <a:ext cx="3246438" cy="523875"/>
          </a:xfrm>
          <a:prstGeom prst="rect">
            <a:avLst/>
          </a:prstGeom>
          <a:noFill/>
          <a:ln w="9525">
            <a:noFill/>
            <a:miter lim="800000"/>
            <a:headEnd/>
            <a:tailEnd/>
          </a:ln>
        </p:spPr>
        <p:txBody>
          <a:bodyPr wrap="none">
            <a:spAutoFit/>
          </a:bodyPr>
          <a:lstStyle/>
          <a:p>
            <a:r>
              <a:rPr lang="en-US" sz="2800" b="1" dirty="0">
                <a:solidFill>
                  <a:srgbClr val="FFFF00"/>
                </a:solidFill>
              </a:rPr>
              <a:t>8, 2, +, 5, 3, -, *, 4 /</a:t>
            </a:r>
            <a:endParaRPr lang="en-US" sz="2800" dirty="0"/>
          </a:p>
        </p:txBody>
      </p:sp>
    </p:spTree>
    <p:extLst>
      <p:ext uri="{BB962C8B-B14F-4D97-AF65-F5344CB8AC3E}">
        <p14:creationId xmlns:p14="http://schemas.microsoft.com/office/powerpoint/2010/main" val="1101633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00166" y="428604"/>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lvl="0" indent="-514350" algn="ctr">
              <a:spcBef>
                <a:spcPct val="0"/>
              </a:spcBef>
              <a:defRPr/>
            </a:pPr>
            <a:r>
              <a:rPr lang="en-IN" sz="3600" b="1" dirty="0"/>
              <a:t>EVALUATION – Example 2</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graphicFrame>
        <p:nvGraphicFramePr>
          <p:cNvPr id="7" name="Table 6"/>
          <p:cNvGraphicFramePr>
            <a:graphicFrameLocks noGrp="1"/>
          </p:cNvGraphicFramePr>
          <p:nvPr/>
        </p:nvGraphicFramePr>
        <p:xfrm>
          <a:off x="1214414" y="2071678"/>
          <a:ext cx="7581927" cy="4023360"/>
        </p:xfrm>
        <a:graphic>
          <a:graphicData uri="http://schemas.openxmlformats.org/drawingml/2006/table">
            <a:tbl>
              <a:tblPr/>
              <a:tblGrid>
                <a:gridCol w="1462810">
                  <a:extLst>
                    <a:ext uri="{9D8B030D-6E8A-4147-A177-3AD203B41FA5}">
                      <a16:colId xmlns:a16="http://schemas.microsoft.com/office/drawing/2014/main" val="20000"/>
                    </a:ext>
                  </a:extLst>
                </a:gridCol>
                <a:gridCol w="1901653">
                  <a:extLst>
                    <a:ext uri="{9D8B030D-6E8A-4147-A177-3AD203B41FA5}">
                      <a16:colId xmlns:a16="http://schemas.microsoft.com/office/drawing/2014/main" val="20001"/>
                    </a:ext>
                  </a:extLst>
                </a:gridCol>
                <a:gridCol w="4217464">
                  <a:extLst>
                    <a:ext uri="{9D8B030D-6E8A-4147-A177-3AD203B41FA5}">
                      <a16:colId xmlns:a16="http://schemas.microsoft.com/office/drawing/2014/main" val="20002"/>
                    </a:ext>
                  </a:extLst>
                </a:gridCol>
              </a:tblGrid>
              <a:tr h="457197">
                <a:tc>
                  <a:txBody>
                    <a:bodyPr/>
                    <a:lstStyle/>
                    <a:p>
                      <a:pPr marL="0" marR="0" algn="ctr">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scanned</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00"/>
                    </a:solidFill>
                  </a:tcPr>
                </a:tc>
                <a:tc>
                  <a:txBody>
                    <a:bodyPr/>
                    <a:lstStyle/>
                    <a:p>
                      <a:pPr marL="0" marR="0" algn="ctr">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Stack status</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00"/>
                    </a:solidFill>
                  </a:tcPr>
                </a:tc>
                <a:tc>
                  <a:txBody>
                    <a:bodyPr/>
                    <a:lstStyle/>
                    <a:p>
                      <a:pPr marL="0" marR="0" algn="ctr">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Operation performed</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00"/>
                    </a:solidFill>
                  </a:tcPr>
                </a:tc>
                <a:extLst>
                  <a:ext uri="{0D108BD9-81ED-4DB2-BD59-A6C34878D82A}">
                    <a16:rowId xmlns:a16="http://schemas.microsoft.com/office/drawing/2014/main" val="10000"/>
                  </a:ext>
                </a:extLst>
              </a:tr>
              <a:tr h="249381">
                <a:tc>
                  <a:txBody>
                    <a:bodyPr/>
                    <a:lstStyle/>
                    <a:p>
                      <a:pPr marL="0" marR="0" algn="ctr">
                        <a:spcBef>
                          <a:spcPts val="0"/>
                        </a:spcBef>
                        <a:spcAft>
                          <a:spcPts val="0"/>
                        </a:spcAft>
                      </a:pPr>
                      <a:endParaRPr lang="en-US" sz="2400" b="1" dirty="0">
                        <a:solidFill>
                          <a:srgbClr val="FFFF00"/>
                        </a:solidFill>
                        <a:effectLst>
                          <a:outerShdw blurRad="38100" dist="38100" dir="2700000" algn="tl">
                            <a:srgbClr val="000000">
                              <a:alpha val="43137"/>
                            </a:srgbClr>
                          </a:outerShdw>
                        </a:effectLst>
                        <a:latin typeface="Arial"/>
                        <a:ea typeface="Times New Roman"/>
                        <a:cs typeface="Times New Roman"/>
                      </a:endParaRPr>
                    </a:p>
                    <a:p>
                      <a:pPr marL="0" marR="0" algn="ctr">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400" b="1" dirty="0">
                        <a:solidFill>
                          <a:srgbClr val="FFFF00"/>
                        </a:solidFill>
                        <a:effectLst>
                          <a:outerShdw blurRad="38100" dist="38100" dir="2700000" algn="tl">
                            <a:srgbClr val="000000">
                              <a:alpha val="43137"/>
                            </a:srgbClr>
                          </a:outerShdw>
                        </a:effectLst>
                        <a:latin typeface="Arial"/>
                        <a:ea typeface="Times New Roman"/>
                        <a:cs typeface="Times New Roman"/>
                      </a:endParaRPr>
                    </a:p>
                    <a:p>
                      <a:pPr marL="0" marR="0" algn="ctr">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20</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Op2=pop() i.e. 2</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Op1=pop() i.e. 10</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Push(op1-op2) i.e. 10*2</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9381">
                <a:tc>
                  <a:txBody>
                    <a:bodyPr/>
                    <a:lstStyle/>
                    <a:p>
                      <a:pPr marL="0" marR="0" algn="ctr">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4</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         20, 4</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Push 4</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48145">
                <a:tc>
                  <a:txBody>
                    <a:bodyPr/>
                    <a:lstStyle/>
                    <a:p>
                      <a:pPr marL="0" marR="0" algn="ctr">
                        <a:spcBef>
                          <a:spcPts val="0"/>
                        </a:spcBef>
                        <a:spcAft>
                          <a:spcPts val="0"/>
                        </a:spcAft>
                      </a:pPr>
                      <a:endParaRPr lang="en-US" sz="2400" b="1">
                        <a:solidFill>
                          <a:srgbClr val="FFFF00"/>
                        </a:solidFill>
                        <a:effectLst>
                          <a:outerShdw blurRad="38100" dist="38100" dir="2700000" algn="tl">
                            <a:srgbClr val="000000">
                              <a:alpha val="43137"/>
                            </a:srgbClr>
                          </a:outerShdw>
                        </a:effectLst>
                        <a:latin typeface="Arial"/>
                        <a:ea typeface="Times New Roman"/>
                        <a:cs typeface="Times New Roman"/>
                      </a:endParaRPr>
                    </a:p>
                    <a:p>
                      <a:pPr marL="0" marR="0" algn="ctr">
                        <a:spcBef>
                          <a:spcPts val="0"/>
                        </a:spcBef>
                        <a:spcAft>
                          <a:spcPts val="0"/>
                        </a:spcAft>
                      </a:pPr>
                      <a:r>
                        <a:rPr lang="en-US" sz="2400" b="1">
                          <a:solidFill>
                            <a:srgbClr val="FFFF00"/>
                          </a:solidFill>
                          <a:effectLst>
                            <a:outerShdw blurRad="38100" dist="38100" dir="2700000" algn="tl">
                              <a:srgbClr val="000000">
                                <a:alpha val="43137"/>
                              </a:srgbClr>
                            </a:outerShdw>
                          </a:effectLst>
                          <a:latin typeface="Arial"/>
                          <a:ea typeface="Times New Roman"/>
                          <a:cs typeface="Times New Roman"/>
                        </a:rPr>
                        <a:t>/</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5</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a:solidFill>
                            <a:srgbClr val="FFFF00"/>
                          </a:solidFill>
                          <a:effectLst>
                            <a:outerShdw blurRad="38100" dist="38100" dir="2700000" algn="tl">
                              <a:srgbClr val="000000">
                                <a:alpha val="43137"/>
                              </a:srgbClr>
                            </a:outerShdw>
                          </a:effectLst>
                          <a:latin typeface="Arial"/>
                          <a:ea typeface="Times New Roman"/>
                          <a:cs typeface="Times New Roman"/>
                        </a:rPr>
                        <a:t>Op2=pop() i.e. 4</a:t>
                      </a:r>
                      <a:endParaRPr lang="en-US" sz="2800" b="1">
                        <a:solidFill>
                          <a:srgbClr val="FFFF00"/>
                        </a:solidFill>
                        <a:effectLst>
                          <a:outerShdw blurRad="38100" dist="38100" dir="2700000" algn="tl">
                            <a:srgbClr val="000000">
                              <a:alpha val="43137"/>
                            </a:srgbClr>
                          </a:outerShdw>
                        </a:effectLst>
                        <a:latin typeface="Times New Roman"/>
                        <a:ea typeface="Times New Roman"/>
                        <a:cs typeface="Times New Roman"/>
                      </a:endParaRPr>
                    </a:p>
                    <a:p>
                      <a:pPr marL="0" marR="0" algn="just">
                        <a:spcBef>
                          <a:spcPts val="0"/>
                        </a:spcBef>
                        <a:spcAft>
                          <a:spcPts val="0"/>
                        </a:spcAft>
                      </a:pPr>
                      <a:r>
                        <a:rPr lang="en-US" sz="2400" b="1">
                          <a:solidFill>
                            <a:srgbClr val="FFFF00"/>
                          </a:solidFill>
                          <a:effectLst>
                            <a:outerShdw blurRad="38100" dist="38100" dir="2700000" algn="tl">
                              <a:srgbClr val="000000">
                                <a:alpha val="43137"/>
                              </a:srgbClr>
                            </a:outerShdw>
                          </a:effectLst>
                          <a:latin typeface="Arial"/>
                          <a:ea typeface="Times New Roman"/>
                          <a:cs typeface="Times New Roman"/>
                        </a:rPr>
                        <a:t>Op1=pop() i.e. 20</a:t>
                      </a:r>
                      <a:endParaRPr lang="en-US" sz="2800" b="1">
                        <a:solidFill>
                          <a:srgbClr val="FFFF00"/>
                        </a:solidFill>
                        <a:effectLst>
                          <a:outerShdw blurRad="38100" dist="38100" dir="2700000" algn="tl">
                            <a:srgbClr val="000000">
                              <a:alpha val="43137"/>
                            </a:srgbClr>
                          </a:outerShdw>
                        </a:effectLst>
                        <a:latin typeface="Times New Roman"/>
                        <a:ea typeface="Times New Roman"/>
                        <a:cs typeface="Times New Roman"/>
                      </a:endParaRPr>
                    </a:p>
                    <a:p>
                      <a:pPr marL="0" marR="0" algn="just">
                        <a:spcBef>
                          <a:spcPts val="0"/>
                        </a:spcBef>
                        <a:spcAft>
                          <a:spcPts val="0"/>
                        </a:spcAft>
                      </a:pPr>
                      <a:r>
                        <a:rPr lang="en-US" sz="2400" b="1">
                          <a:solidFill>
                            <a:srgbClr val="FFFF00"/>
                          </a:solidFill>
                          <a:effectLst>
                            <a:outerShdw blurRad="38100" dist="38100" dir="2700000" algn="tl">
                              <a:srgbClr val="000000">
                                <a:alpha val="43137"/>
                              </a:srgbClr>
                            </a:outerShdw>
                          </a:effectLst>
                          <a:latin typeface="Arial"/>
                          <a:ea typeface="Times New Roman"/>
                          <a:cs typeface="Times New Roman"/>
                        </a:rPr>
                        <a:t>Push(op1/op2) i.e. 20/4</a:t>
                      </a:r>
                      <a:endParaRPr lang="en-US" sz="2800" b="1">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9381">
                <a:tc>
                  <a:txBody>
                    <a:bodyPr/>
                    <a:lstStyle/>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NULL</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a:solidFill>
                            <a:srgbClr val="FFFF00"/>
                          </a:solidFill>
                          <a:effectLst>
                            <a:outerShdw blurRad="38100" dist="38100" dir="2700000" algn="tl">
                              <a:srgbClr val="000000">
                                <a:alpha val="43137"/>
                              </a:srgbClr>
                            </a:outerShdw>
                          </a:effectLst>
                          <a:latin typeface="Arial"/>
                          <a:ea typeface="Times New Roman"/>
                          <a:cs typeface="Times New Roman"/>
                        </a:rPr>
                        <a:t>Final result 5</a:t>
                      </a:r>
                      <a:endParaRPr lang="en-US" sz="2800" b="1">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Pop 5 and return 5</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Rectangle 6"/>
          <p:cNvSpPr>
            <a:spLocks noChangeArrowheads="1"/>
          </p:cNvSpPr>
          <p:nvPr/>
        </p:nvSpPr>
        <p:spPr bwMode="auto">
          <a:xfrm>
            <a:off x="2143108" y="1428736"/>
            <a:ext cx="3246438" cy="523875"/>
          </a:xfrm>
          <a:prstGeom prst="rect">
            <a:avLst/>
          </a:prstGeom>
          <a:noFill/>
          <a:ln w="9525">
            <a:noFill/>
            <a:miter lim="800000"/>
            <a:headEnd/>
            <a:tailEnd/>
          </a:ln>
        </p:spPr>
        <p:txBody>
          <a:bodyPr wrap="none">
            <a:spAutoFit/>
          </a:bodyPr>
          <a:lstStyle/>
          <a:p>
            <a:r>
              <a:rPr lang="en-US" sz="2800" b="1" dirty="0">
                <a:solidFill>
                  <a:srgbClr val="FFFF00"/>
                </a:solidFill>
              </a:rPr>
              <a:t>8, 2, +, 5, 3, -, *, 4 /</a:t>
            </a:r>
            <a:endParaRPr lang="en-US" sz="2800" dirty="0"/>
          </a:p>
        </p:txBody>
      </p:sp>
      <p:sp>
        <p:nvSpPr>
          <p:cNvPr id="9" name="Rectangle 6"/>
          <p:cNvSpPr>
            <a:spLocks noChangeArrowheads="1"/>
          </p:cNvSpPr>
          <p:nvPr/>
        </p:nvSpPr>
        <p:spPr bwMode="auto">
          <a:xfrm>
            <a:off x="3428992" y="6119835"/>
            <a:ext cx="2590800" cy="523875"/>
          </a:xfrm>
          <a:prstGeom prst="rect">
            <a:avLst/>
          </a:prstGeom>
          <a:noFill/>
          <a:ln w="9525">
            <a:noFill/>
            <a:miter lim="800000"/>
            <a:headEnd/>
            <a:tailEnd/>
          </a:ln>
        </p:spPr>
        <p:txBody>
          <a:bodyPr>
            <a:spAutoFit/>
          </a:bodyPr>
          <a:lstStyle/>
          <a:p>
            <a:pPr algn="ctr"/>
            <a:r>
              <a:rPr lang="en-US" sz="2800" b="1" dirty="0">
                <a:solidFill>
                  <a:srgbClr val="FFFF00"/>
                </a:solidFill>
                <a:cs typeface="Times New Roman" pitchFamily="18" charset="0"/>
              </a:rPr>
              <a:t>Answer : 5</a:t>
            </a:r>
            <a:endParaRPr lang="en-US" sz="3200" b="1"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1101633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00166" y="428604"/>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lvl="0" indent="-514350" algn="ctr">
              <a:spcBef>
                <a:spcPct val="0"/>
              </a:spcBef>
              <a:defRPr/>
            </a:pPr>
            <a:r>
              <a:rPr lang="en-IN" sz="3600" b="1" dirty="0"/>
              <a:t>EVALUATION – Example 3</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6" name="Rectangle 6"/>
          <p:cNvSpPr>
            <a:spLocks noChangeArrowheads="1"/>
          </p:cNvSpPr>
          <p:nvPr/>
        </p:nvSpPr>
        <p:spPr bwMode="auto">
          <a:xfrm>
            <a:off x="1428728" y="2143116"/>
            <a:ext cx="7334272" cy="3108543"/>
          </a:xfrm>
          <a:prstGeom prst="rect">
            <a:avLst/>
          </a:prstGeom>
          <a:noFill/>
          <a:ln w="9525">
            <a:noFill/>
            <a:miter lim="800000"/>
            <a:headEnd/>
            <a:tailEnd/>
          </a:ln>
        </p:spPr>
        <p:txBody>
          <a:bodyPr wrap="square" anchor="ctr">
            <a:spAutoFit/>
          </a:bodyPr>
          <a:lstStyle/>
          <a:p>
            <a:r>
              <a:rPr lang="en-US" sz="2800" b="1" dirty="0">
                <a:solidFill>
                  <a:srgbClr val="FFFF00"/>
                </a:solidFill>
                <a:effectLst>
                  <a:outerShdw blurRad="38100" dist="38100" dir="2700000" algn="tl">
                    <a:srgbClr val="000000">
                      <a:alpha val="43137"/>
                    </a:srgbClr>
                  </a:outerShdw>
                </a:effectLst>
              </a:rPr>
              <a:t> </a:t>
            </a:r>
          </a:p>
          <a:p>
            <a:r>
              <a:rPr lang="en-US" sz="2800" b="1" dirty="0">
                <a:solidFill>
                  <a:srgbClr val="FFFF00"/>
                </a:solidFill>
                <a:effectLst>
                  <a:outerShdw blurRad="38100" dist="38100" dir="2700000" algn="tl">
                    <a:srgbClr val="000000">
                      <a:alpha val="43137"/>
                    </a:srgbClr>
                  </a:outerShdw>
                </a:effectLst>
              </a:rPr>
              <a:t>Evaluate the following Boolean postfix 	expression showing stack status after every step.</a:t>
            </a:r>
          </a:p>
          <a:p>
            <a:endParaRPr lang="en-US" sz="2800" b="1" dirty="0">
              <a:solidFill>
                <a:srgbClr val="FFFF00"/>
              </a:solidFill>
              <a:effectLst>
                <a:outerShdw blurRad="38100" dist="38100" dir="2700000" algn="tl">
                  <a:srgbClr val="000000">
                    <a:alpha val="43137"/>
                  </a:srgbClr>
                </a:outerShdw>
              </a:effectLst>
            </a:endParaRPr>
          </a:p>
          <a:p>
            <a:endParaRPr lang="en-US" sz="2800" b="1" dirty="0">
              <a:solidFill>
                <a:srgbClr val="FFFF00"/>
              </a:solidFill>
              <a:effectLst>
                <a:outerShdw blurRad="38100" dist="38100" dir="2700000" algn="tl">
                  <a:srgbClr val="000000">
                    <a:alpha val="43137"/>
                  </a:srgbClr>
                </a:outerShdw>
              </a:effectLst>
            </a:endParaRPr>
          </a:p>
          <a:p>
            <a:pPr algn="ctr"/>
            <a:r>
              <a:rPr lang="en-US" sz="2800" b="1" dirty="0">
                <a:solidFill>
                  <a:srgbClr val="FFFF00"/>
                </a:solidFill>
                <a:effectLst>
                  <a:outerShdw blurRad="38100" dist="38100" dir="2700000" algn="tl">
                    <a:srgbClr val="000000">
                      <a:alpha val="43137"/>
                    </a:srgbClr>
                  </a:outerShdw>
                </a:effectLst>
              </a:rPr>
              <a:t>True, False, True, AND, OR, False, NOT, AND</a:t>
            </a:r>
          </a:p>
        </p:txBody>
      </p:sp>
    </p:spTree>
    <p:extLst>
      <p:ext uri="{BB962C8B-B14F-4D97-AF65-F5344CB8AC3E}">
        <p14:creationId xmlns:p14="http://schemas.microsoft.com/office/powerpoint/2010/main" val="1101633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00166" y="428604"/>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lvl="0" indent="-514350" algn="ctr">
              <a:spcBef>
                <a:spcPct val="0"/>
              </a:spcBef>
              <a:defRPr/>
            </a:pPr>
            <a:r>
              <a:rPr lang="en-IN" sz="3600" b="1" dirty="0"/>
              <a:t>EVALUATION – Example 3</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graphicFrame>
        <p:nvGraphicFramePr>
          <p:cNvPr id="4" name="Table 3"/>
          <p:cNvGraphicFramePr>
            <a:graphicFrameLocks noGrp="1"/>
          </p:cNvGraphicFramePr>
          <p:nvPr/>
        </p:nvGraphicFramePr>
        <p:xfrm>
          <a:off x="1214414" y="1792628"/>
          <a:ext cx="7572428" cy="4922520"/>
        </p:xfrm>
        <a:graphic>
          <a:graphicData uri="http://schemas.openxmlformats.org/drawingml/2006/table">
            <a:tbl>
              <a:tblPr/>
              <a:tblGrid>
                <a:gridCol w="1432621">
                  <a:extLst>
                    <a:ext uri="{9D8B030D-6E8A-4147-A177-3AD203B41FA5}">
                      <a16:colId xmlns:a16="http://schemas.microsoft.com/office/drawing/2014/main" val="20000"/>
                    </a:ext>
                  </a:extLst>
                </a:gridCol>
                <a:gridCol w="1978382">
                  <a:extLst>
                    <a:ext uri="{9D8B030D-6E8A-4147-A177-3AD203B41FA5}">
                      <a16:colId xmlns:a16="http://schemas.microsoft.com/office/drawing/2014/main" val="20001"/>
                    </a:ext>
                  </a:extLst>
                </a:gridCol>
                <a:gridCol w="4161425">
                  <a:extLst>
                    <a:ext uri="{9D8B030D-6E8A-4147-A177-3AD203B41FA5}">
                      <a16:colId xmlns:a16="http://schemas.microsoft.com/office/drawing/2014/main" val="20002"/>
                    </a:ext>
                  </a:extLst>
                </a:gridCol>
              </a:tblGrid>
              <a:tr h="533400">
                <a:tc>
                  <a:txBody>
                    <a:bodyPr/>
                    <a:lstStyle/>
                    <a:p>
                      <a:pPr marL="0" marR="0" algn="ctr">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scanned</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00"/>
                    </a:solidFill>
                  </a:tcPr>
                </a:tc>
                <a:tc>
                  <a:txBody>
                    <a:bodyPr/>
                    <a:lstStyle/>
                    <a:p>
                      <a:pPr marL="0" marR="0" algn="ctr">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Stack status</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00"/>
                    </a:solidFill>
                  </a:tcPr>
                </a:tc>
                <a:tc>
                  <a:txBody>
                    <a:bodyPr/>
                    <a:lstStyle/>
                    <a:p>
                      <a:pPr marL="0" marR="0" algn="ctr">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Operation performed </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00"/>
                    </a:solidFill>
                  </a:tcPr>
                </a:tc>
                <a:extLst>
                  <a:ext uri="{0D108BD9-81ED-4DB2-BD59-A6C34878D82A}">
                    <a16:rowId xmlns:a16="http://schemas.microsoft.com/office/drawing/2014/main" val="10000"/>
                  </a:ext>
                </a:extLst>
              </a:tr>
              <a:tr h="269924">
                <a:tc>
                  <a:txBody>
                    <a:bodyPr/>
                    <a:lstStyle/>
                    <a:p>
                      <a:pPr marL="0" marR="0" algn="just">
                        <a:spcBef>
                          <a:spcPts val="0"/>
                        </a:spcBef>
                        <a:spcAft>
                          <a:spcPts val="0"/>
                        </a:spcAft>
                      </a:pPr>
                      <a:r>
                        <a:rPr lang="en-US" sz="2400" b="1">
                          <a:solidFill>
                            <a:srgbClr val="FFFF00"/>
                          </a:solidFill>
                          <a:effectLst>
                            <a:outerShdw blurRad="38100" dist="38100" dir="2700000" algn="tl">
                              <a:srgbClr val="000000">
                                <a:alpha val="43137"/>
                              </a:srgbClr>
                            </a:outerShdw>
                          </a:effectLst>
                          <a:latin typeface="Arial"/>
                          <a:ea typeface="Times New Roman"/>
                          <a:cs typeface="Times New Roman"/>
                        </a:rPr>
                        <a:t>True</a:t>
                      </a:r>
                      <a:endParaRPr lang="en-US" sz="2800" b="1">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True</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a:solidFill>
                            <a:srgbClr val="FFFF00"/>
                          </a:solidFill>
                          <a:effectLst>
                            <a:outerShdw blurRad="38100" dist="38100" dir="2700000" algn="tl">
                              <a:srgbClr val="000000">
                                <a:alpha val="43137"/>
                              </a:srgbClr>
                            </a:outerShdw>
                          </a:effectLst>
                          <a:latin typeface="Arial"/>
                          <a:ea typeface="Times New Roman"/>
                          <a:cs typeface="Times New Roman"/>
                        </a:rPr>
                        <a:t>Push True</a:t>
                      </a:r>
                      <a:endParaRPr lang="en-US" sz="2800" b="1">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9924">
                <a:tc>
                  <a:txBody>
                    <a:bodyPr/>
                    <a:lstStyle/>
                    <a:p>
                      <a:pPr marL="0" marR="0" algn="just">
                        <a:spcBef>
                          <a:spcPts val="0"/>
                        </a:spcBef>
                        <a:spcAft>
                          <a:spcPts val="0"/>
                        </a:spcAft>
                      </a:pPr>
                      <a:r>
                        <a:rPr lang="en-US" sz="2400" b="1">
                          <a:solidFill>
                            <a:srgbClr val="FFFF00"/>
                          </a:solidFill>
                          <a:effectLst>
                            <a:outerShdw blurRad="38100" dist="38100" dir="2700000" algn="tl">
                              <a:srgbClr val="000000">
                                <a:alpha val="43137"/>
                              </a:srgbClr>
                            </a:outerShdw>
                          </a:effectLst>
                          <a:latin typeface="Arial"/>
                          <a:ea typeface="Times New Roman"/>
                          <a:cs typeface="Times New Roman"/>
                        </a:rPr>
                        <a:t>False</a:t>
                      </a:r>
                      <a:endParaRPr lang="en-US" sz="2800" b="1">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True, False</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a:solidFill>
                            <a:srgbClr val="FFFF00"/>
                          </a:solidFill>
                          <a:effectLst>
                            <a:outerShdw blurRad="38100" dist="38100" dir="2700000" algn="tl">
                              <a:srgbClr val="000000">
                                <a:alpha val="43137"/>
                              </a:srgbClr>
                            </a:outerShdw>
                          </a:effectLst>
                          <a:latin typeface="Arial"/>
                          <a:ea typeface="Times New Roman"/>
                          <a:cs typeface="Times New Roman"/>
                        </a:rPr>
                        <a:t>Push False</a:t>
                      </a:r>
                      <a:endParaRPr lang="en-US" sz="2800" b="1">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9924">
                <a:tc>
                  <a:txBody>
                    <a:bodyPr/>
                    <a:lstStyle/>
                    <a:p>
                      <a:pPr marL="0" marR="0" algn="just">
                        <a:spcBef>
                          <a:spcPts val="0"/>
                        </a:spcBef>
                        <a:spcAft>
                          <a:spcPts val="0"/>
                        </a:spcAft>
                      </a:pPr>
                      <a:r>
                        <a:rPr lang="en-US" sz="2400" b="1">
                          <a:solidFill>
                            <a:srgbClr val="FFFF00"/>
                          </a:solidFill>
                          <a:effectLst>
                            <a:outerShdw blurRad="38100" dist="38100" dir="2700000" algn="tl">
                              <a:srgbClr val="000000">
                                <a:alpha val="43137"/>
                              </a:srgbClr>
                            </a:outerShdw>
                          </a:effectLst>
                          <a:latin typeface="Arial"/>
                          <a:ea typeface="Times New Roman"/>
                          <a:cs typeface="Times New Roman"/>
                        </a:rPr>
                        <a:t>True</a:t>
                      </a:r>
                      <a:endParaRPr lang="en-US" sz="2800" b="1">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True, False, True</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a:solidFill>
                            <a:srgbClr val="FFFF00"/>
                          </a:solidFill>
                          <a:effectLst>
                            <a:outerShdw blurRad="38100" dist="38100" dir="2700000" algn="tl">
                              <a:srgbClr val="000000">
                                <a:alpha val="43137"/>
                              </a:srgbClr>
                            </a:outerShdw>
                          </a:effectLst>
                          <a:latin typeface="Arial"/>
                          <a:ea typeface="Times New Roman"/>
                          <a:cs typeface="Times New Roman"/>
                        </a:rPr>
                        <a:t>Push True</a:t>
                      </a:r>
                      <a:endParaRPr lang="en-US" sz="2800" b="1">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79695">
                <a:tc>
                  <a:txBody>
                    <a:bodyPr/>
                    <a:lstStyle/>
                    <a:p>
                      <a:pPr marL="0" marR="0" algn="just">
                        <a:spcBef>
                          <a:spcPts val="0"/>
                        </a:spcBef>
                        <a:spcAft>
                          <a:spcPts val="0"/>
                        </a:spcAft>
                      </a:pPr>
                      <a:r>
                        <a:rPr lang="en-US" sz="2400" b="1">
                          <a:solidFill>
                            <a:srgbClr val="FFFF00"/>
                          </a:solidFill>
                          <a:effectLst>
                            <a:outerShdw blurRad="38100" dist="38100" dir="2700000" algn="tl">
                              <a:srgbClr val="000000">
                                <a:alpha val="43137"/>
                              </a:srgbClr>
                            </a:outerShdw>
                          </a:effectLst>
                          <a:latin typeface="Arial"/>
                          <a:ea typeface="Times New Roman"/>
                          <a:cs typeface="Times New Roman"/>
                        </a:rPr>
                        <a:t>AND</a:t>
                      </a:r>
                      <a:endParaRPr lang="en-US" sz="2800" b="1">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True, False</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Op2=pop() i.e. True</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Op1=pop() i.e. False</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Push(Op2 AND Op1) </a:t>
                      </a:r>
                    </a:p>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i.e. False AND True=False</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79695">
                <a:tc>
                  <a:txBody>
                    <a:bodyPr/>
                    <a:lstStyle/>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OR</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True</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Op2=pop() i.e. False</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Op1=pop() i.e. True</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Push(Op2 OR Op1) </a:t>
                      </a:r>
                    </a:p>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i.e. True OR False=True</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8"/>
          <p:cNvSpPr>
            <a:spLocks noChangeArrowheads="1"/>
          </p:cNvSpPr>
          <p:nvPr/>
        </p:nvSpPr>
        <p:spPr bwMode="auto">
          <a:xfrm>
            <a:off x="819176" y="1219200"/>
            <a:ext cx="7467600" cy="523220"/>
          </a:xfrm>
          <a:prstGeom prst="rect">
            <a:avLst/>
          </a:prstGeom>
          <a:noFill/>
          <a:ln w="9525">
            <a:noFill/>
            <a:miter lim="800000"/>
            <a:headEnd/>
            <a:tailEnd/>
          </a:ln>
        </p:spPr>
        <p:txBody>
          <a:bodyPr>
            <a:spAutoFit/>
          </a:bodyPr>
          <a:lstStyle/>
          <a:p>
            <a:r>
              <a:rPr lang="en-US" sz="2800" b="1" dirty="0">
                <a:solidFill>
                  <a:srgbClr val="FFFF00"/>
                </a:solidFill>
                <a:effectLst>
                  <a:outerShdw blurRad="38100" dist="38100" dir="2700000" algn="tl">
                    <a:srgbClr val="000000">
                      <a:alpha val="43137"/>
                    </a:srgbClr>
                  </a:outerShdw>
                </a:effectLst>
              </a:rPr>
              <a:t>True, False, True, AND, OR, False, NOT, AND</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571604" y="3143248"/>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STACKS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00166" y="428604"/>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lvl="0" indent="-514350" algn="ctr">
              <a:spcBef>
                <a:spcPct val="0"/>
              </a:spcBef>
              <a:defRPr/>
            </a:pPr>
            <a:r>
              <a:rPr lang="en-IN" sz="3600" b="1" dirty="0"/>
              <a:t>EVALUATION – Example 3</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graphicFrame>
        <p:nvGraphicFramePr>
          <p:cNvPr id="6" name="Table 5"/>
          <p:cNvGraphicFramePr>
            <a:graphicFrameLocks noGrp="1"/>
          </p:cNvGraphicFramePr>
          <p:nvPr/>
        </p:nvGraphicFramePr>
        <p:xfrm>
          <a:off x="533400" y="1981200"/>
          <a:ext cx="8306203" cy="4191000"/>
        </p:xfrm>
        <a:graphic>
          <a:graphicData uri="http://schemas.openxmlformats.org/drawingml/2006/table">
            <a:tbl>
              <a:tblPr/>
              <a:tblGrid>
                <a:gridCol w="1450022">
                  <a:extLst>
                    <a:ext uri="{9D8B030D-6E8A-4147-A177-3AD203B41FA5}">
                      <a16:colId xmlns:a16="http://schemas.microsoft.com/office/drawing/2014/main" val="20000"/>
                    </a:ext>
                  </a:extLst>
                </a:gridCol>
                <a:gridCol w="2399983">
                  <a:extLst>
                    <a:ext uri="{9D8B030D-6E8A-4147-A177-3AD203B41FA5}">
                      <a16:colId xmlns:a16="http://schemas.microsoft.com/office/drawing/2014/main" val="20001"/>
                    </a:ext>
                  </a:extLst>
                </a:gridCol>
                <a:gridCol w="4456198">
                  <a:extLst>
                    <a:ext uri="{9D8B030D-6E8A-4147-A177-3AD203B41FA5}">
                      <a16:colId xmlns:a16="http://schemas.microsoft.com/office/drawing/2014/main" val="20002"/>
                    </a:ext>
                  </a:extLst>
                </a:gridCol>
              </a:tblGrid>
              <a:tr h="533400">
                <a:tc>
                  <a:txBody>
                    <a:bodyPr/>
                    <a:lstStyle/>
                    <a:p>
                      <a:pPr marL="0" marR="0" algn="ctr">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Scanned</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00"/>
                    </a:solidFill>
                  </a:tcPr>
                </a:tc>
                <a:tc>
                  <a:txBody>
                    <a:bodyPr/>
                    <a:lstStyle/>
                    <a:p>
                      <a:pPr marL="0" marR="0" algn="ctr">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Stack status</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00"/>
                    </a:solidFill>
                  </a:tcPr>
                </a:tc>
                <a:tc>
                  <a:txBody>
                    <a:bodyPr/>
                    <a:lstStyle/>
                    <a:p>
                      <a:pPr marL="0" marR="0" algn="ctr">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Operation Performed </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00"/>
                    </a:solidFill>
                  </a:tcPr>
                </a:tc>
                <a:extLst>
                  <a:ext uri="{0D108BD9-81ED-4DB2-BD59-A6C34878D82A}">
                    <a16:rowId xmlns:a16="http://schemas.microsoft.com/office/drawing/2014/main" val="10000"/>
                  </a:ext>
                </a:extLst>
              </a:tr>
              <a:tr h="269924">
                <a:tc>
                  <a:txBody>
                    <a:bodyPr/>
                    <a:lstStyle/>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False</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a:solidFill>
                            <a:srgbClr val="FFFF00"/>
                          </a:solidFill>
                          <a:effectLst>
                            <a:outerShdw blurRad="38100" dist="38100" dir="2700000" algn="tl">
                              <a:srgbClr val="000000">
                                <a:alpha val="43137"/>
                              </a:srgbClr>
                            </a:outerShdw>
                          </a:effectLst>
                          <a:latin typeface="Arial"/>
                          <a:ea typeface="Times New Roman"/>
                          <a:cs typeface="Times New Roman"/>
                        </a:rPr>
                        <a:t>True, False</a:t>
                      </a:r>
                      <a:endParaRPr lang="en-US" sz="2800" b="1">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a:solidFill>
                            <a:srgbClr val="FFFF00"/>
                          </a:solidFill>
                          <a:effectLst>
                            <a:outerShdw blurRad="38100" dist="38100" dir="2700000" algn="tl">
                              <a:srgbClr val="000000">
                                <a:alpha val="43137"/>
                              </a:srgbClr>
                            </a:outerShdw>
                          </a:effectLst>
                          <a:latin typeface="Arial"/>
                          <a:ea typeface="Times New Roman"/>
                          <a:cs typeface="Times New Roman"/>
                        </a:rPr>
                        <a:t>Push False</a:t>
                      </a:r>
                      <a:endParaRPr lang="en-US" sz="2800" b="1">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09772">
                <a:tc>
                  <a:txBody>
                    <a:bodyPr/>
                    <a:lstStyle/>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NOT</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True, True</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Op1=pop() i.e. False</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Push(NOT False) </a:t>
                      </a:r>
                    </a:p>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i.e. NOT False=True</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79695">
                <a:tc>
                  <a:txBody>
                    <a:bodyPr/>
                    <a:lstStyle/>
                    <a:p>
                      <a:pPr marL="0" marR="0" algn="just">
                        <a:spcBef>
                          <a:spcPts val="0"/>
                        </a:spcBef>
                        <a:spcAft>
                          <a:spcPts val="0"/>
                        </a:spcAft>
                      </a:pPr>
                      <a:r>
                        <a:rPr lang="en-US" sz="2400" b="1">
                          <a:solidFill>
                            <a:srgbClr val="FFFF00"/>
                          </a:solidFill>
                          <a:effectLst>
                            <a:outerShdw blurRad="38100" dist="38100" dir="2700000" algn="tl">
                              <a:srgbClr val="000000">
                                <a:alpha val="43137"/>
                              </a:srgbClr>
                            </a:outerShdw>
                          </a:effectLst>
                          <a:latin typeface="Arial"/>
                          <a:ea typeface="Times New Roman"/>
                          <a:cs typeface="Times New Roman"/>
                        </a:rPr>
                        <a:t>AND</a:t>
                      </a:r>
                      <a:endParaRPr lang="en-US" sz="2800" b="1">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True</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Op2=pop() i.e. True</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Op1=pop() i.e. True</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Push(Op2 AND Op1) </a:t>
                      </a:r>
                    </a:p>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i.e. True AND True=True</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9924">
                <a:tc>
                  <a:txBody>
                    <a:bodyPr/>
                    <a:lstStyle/>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NULL</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Final result True</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a:ea typeface="Times New Roman"/>
                          <a:cs typeface="Times New Roman"/>
                        </a:rPr>
                        <a:t>Pop True and Return True</a:t>
                      </a:r>
                      <a:endParaRPr lang="en-US" sz="2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Rectangle 4"/>
          <p:cNvSpPr>
            <a:spLocks noChangeArrowheads="1"/>
          </p:cNvSpPr>
          <p:nvPr/>
        </p:nvSpPr>
        <p:spPr bwMode="auto">
          <a:xfrm>
            <a:off x="457200" y="1219200"/>
            <a:ext cx="8115328" cy="584775"/>
          </a:xfrm>
          <a:prstGeom prst="rect">
            <a:avLst/>
          </a:prstGeom>
          <a:noFill/>
          <a:ln w="9525">
            <a:noFill/>
            <a:miter lim="800000"/>
            <a:headEnd/>
            <a:tailEnd/>
          </a:ln>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True, False, True, AND, OR, False, NOT, AND</a:t>
            </a:r>
            <a:endParaRPr lang="en-US" sz="3200" dirty="0">
              <a:solidFill>
                <a:srgbClr val="FFFF00"/>
              </a:solidFill>
              <a:effectLst>
                <a:outerShdw blurRad="38100" dist="38100" dir="2700000" algn="tl">
                  <a:srgbClr val="000000">
                    <a:alpha val="43137"/>
                  </a:srgbClr>
                </a:outerShdw>
              </a:effectLst>
            </a:endParaRPr>
          </a:p>
        </p:txBody>
      </p:sp>
      <p:sp>
        <p:nvSpPr>
          <p:cNvPr id="8" name="Rectangle 6"/>
          <p:cNvSpPr>
            <a:spLocks noChangeArrowheads="1"/>
          </p:cNvSpPr>
          <p:nvPr/>
        </p:nvSpPr>
        <p:spPr bwMode="auto">
          <a:xfrm>
            <a:off x="2928926" y="6048397"/>
            <a:ext cx="3200400" cy="584775"/>
          </a:xfrm>
          <a:prstGeom prst="rect">
            <a:avLst/>
          </a:prstGeom>
          <a:noFill/>
          <a:ln w="9525">
            <a:noFill/>
            <a:miter lim="800000"/>
            <a:headEnd/>
            <a:tailEnd/>
          </a:ln>
        </p:spPr>
        <p:txBody>
          <a:bodyPr>
            <a:spAutoFit/>
          </a:bodyPr>
          <a:lstStyle/>
          <a:p>
            <a:pPr algn="ctr"/>
            <a:r>
              <a:rPr lang="en-US" sz="3200" b="1" dirty="0">
                <a:solidFill>
                  <a:srgbClr val="FFFF00"/>
                </a:solidFill>
                <a:effectLst>
                  <a:outerShdw blurRad="38100" dist="38100" dir="2700000" algn="tl">
                    <a:srgbClr val="000000">
                      <a:alpha val="43137"/>
                    </a:srgbClr>
                  </a:outerShdw>
                </a:effectLst>
                <a:cs typeface="Times New Roman" pitchFamily="18" charset="0"/>
              </a:rPr>
              <a:t>Answer :True</a:t>
            </a:r>
            <a:endParaRPr lang="en-US" sz="3600"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1016338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643042" y="214290"/>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75000" lnSpcReduction="20000"/>
          </a:bodyPr>
          <a:lstStyle/>
          <a:p>
            <a:pPr marL="514350" lvl="0" indent="-514350" algn="ctr">
              <a:spcBef>
                <a:spcPct val="0"/>
              </a:spcBef>
              <a:defRPr/>
            </a:pPr>
            <a:r>
              <a:rPr lang="en-IN" sz="3600" b="1" dirty="0"/>
              <a:t>EXPRESSION TRANSLATION</a:t>
            </a:r>
          </a:p>
          <a:p>
            <a:pPr marL="514350" lvl="0" indent="-514350" algn="ctr">
              <a:spcBef>
                <a:spcPct val="0"/>
              </a:spcBef>
              <a:defRPr/>
            </a:pPr>
            <a:r>
              <a:rPr lang="en-IN" sz="3600" b="1" dirty="0"/>
              <a:t>CLASSWORK/HOME WORK</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4" name="Rectangle 3"/>
          <p:cNvSpPr/>
          <p:nvPr/>
        </p:nvSpPr>
        <p:spPr>
          <a:xfrm>
            <a:off x="1500166" y="2214554"/>
            <a:ext cx="7143800" cy="4031873"/>
          </a:xfrm>
          <a:prstGeom prst="rect">
            <a:avLst/>
          </a:prstGeom>
        </p:spPr>
        <p:txBody>
          <a:bodyPr wrap="square">
            <a:spAutoFit/>
          </a:bodyPr>
          <a:lstStyle/>
          <a:p>
            <a:pPr algn="just"/>
            <a:r>
              <a:rPr lang="en-IN" sz="3200" b="1" dirty="0">
                <a:solidFill>
                  <a:schemeClr val="bg1"/>
                </a:solidFill>
                <a:effectLst>
                  <a:outerShdw blurRad="38100" dist="38100" dir="2700000" algn="tl">
                    <a:srgbClr val="000000">
                      <a:alpha val="43137"/>
                    </a:srgbClr>
                  </a:outerShdw>
                </a:effectLst>
              </a:rPr>
              <a:t>Translate each of the following infix expressions into postfix. </a:t>
            </a:r>
          </a:p>
          <a:p>
            <a:pPr algn="just"/>
            <a:endParaRPr lang="en-IN" sz="3200" b="1" dirty="0">
              <a:solidFill>
                <a:schemeClr val="bg1"/>
              </a:solidFill>
              <a:effectLst>
                <a:outerShdw blurRad="38100" dist="38100" dir="2700000" algn="tl">
                  <a:srgbClr val="000000">
                    <a:alpha val="43137"/>
                  </a:srgbClr>
                </a:outerShdw>
              </a:effectLst>
            </a:endParaRPr>
          </a:p>
          <a:p>
            <a:pPr marL="514350" indent="-514350">
              <a:buAutoNum type="alphaLcParenBoth"/>
            </a:pPr>
            <a:r>
              <a:rPr lang="en-IN" sz="3200" b="1" dirty="0">
                <a:solidFill>
                  <a:schemeClr val="bg1"/>
                </a:solidFill>
                <a:effectLst>
                  <a:outerShdw blurRad="38100" dist="38100" dir="2700000" algn="tl">
                    <a:srgbClr val="000000">
                      <a:alpha val="43137"/>
                    </a:srgbClr>
                  </a:outerShdw>
                </a:effectLst>
              </a:rPr>
              <a:t>(A * B) / C </a:t>
            </a:r>
          </a:p>
          <a:p>
            <a:pPr marL="514350" indent="-514350">
              <a:buAutoNum type="alphaLcParenBoth"/>
            </a:pPr>
            <a:r>
              <a:rPr lang="en-IN" sz="3200" b="1" dirty="0">
                <a:solidFill>
                  <a:schemeClr val="bg1"/>
                </a:solidFill>
                <a:effectLst>
                  <a:outerShdw blurRad="38100" dist="38100" dir="2700000" algn="tl">
                    <a:srgbClr val="000000">
                      <a:alpha val="43137"/>
                    </a:srgbClr>
                  </a:outerShdw>
                </a:effectLst>
              </a:rPr>
              <a:t>(A - (B * C) + D / E </a:t>
            </a:r>
          </a:p>
          <a:p>
            <a:pPr marL="514350" indent="-514350">
              <a:buAutoNum type="alphaLcParenBoth"/>
            </a:pPr>
            <a:r>
              <a:rPr lang="en-IN" sz="3200" b="1" dirty="0">
                <a:solidFill>
                  <a:schemeClr val="bg1"/>
                </a:solidFill>
                <a:effectLst>
                  <a:outerShdw blurRad="38100" dist="38100" dir="2700000" algn="tl">
                    <a:srgbClr val="000000">
                      <a:alpha val="43137"/>
                    </a:srgbClr>
                  </a:outerShdw>
                </a:effectLst>
              </a:rPr>
              <a:t> (X - Y) + (W * Z) / V </a:t>
            </a:r>
          </a:p>
          <a:p>
            <a:pPr marL="514350" indent="-514350">
              <a:buAutoNum type="alphaLcParenBoth"/>
            </a:pPr>
            <a:r>
              <a:rPr lang="en-IN" sz="3200" b="1" dirty="0">
                <a:solidFill>
                  <a:schemeClr val="bg1"/>
                </a:solidFill>
                <a:effectLst>
                  <a:outerShdw blurRad="38100" dist="38100" dir="2700000" algn="tl">
                    <a:srgbClr val="000000">
                      <a:alpha val="43137"/>
                    </a:srgbClr>
                  </a:outerShdw>
                </a:effectLst>
              </a:rPr>
              <a:t>V * W * X + Y - Z </a:t>
            </a:r>
          </a:p>
          <a:p>
            <a:pPr marL="514350" indent="-514350">
              <a:buAutoNum type="alphaLcParenBoth"/>
            </a:pPr>
            <a:r>
              <a:rPr lang="en-IN" sz="3200" b="1" dirty="0">
                <a:solidFill>
                  <a:schemeClr val="bg1"/>
                </a:solidFill>
                <a:effectLst>
                  <a:outerShdw blurRad="38100" dist="38100" dir="2700000" algn="tl">
                    <a:srgbClr val="000000">
                      <a:alpha val="43137"/>
                    </a:srgbClr>
                  </a:outerShdw>
                </a:effectLst>
              </a:rPr>
              <a:t>A / B * C - D + E </a:t>
            </a:r>
          </a:p>
        </p:txBody>
      </p:sp>
      <p:sp>
        <p:nvSpPr>
          <p:cNvPr id="5" name="Title 1"/>
          <p:cNvSpPr txBox="1">
            <a:spLocks/>
          </p:cNvSpPr>
          <p:nvPr/>
        </p:nvSpPr>
        <p:spPr>
          <a:xfrm>
            <a:off x="1500166" y="1142984"/>
            <a:ext cx="6929486"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lvl="0" indent="-514350" algn="ctr">
              <a:spcBef>
                <a:spcPct val="0"/>
              </a:spcBef>
              <a:defRPr/>
            </a:pPr>
            <a:r>
              <a:rPr lang="en-IN" sz="3600" b="1" dirty="0">
                <a:solidFill>
                  <a:schemeClr val="bg1"/>
                </a:solidFill>
                <a:effectLst>
                  <a:outerShdw blurRad="38100" dist="38100" dir="2700000" algn="tl">
                    <a:srgbClr val="000000">
                      <a:alpha val="43137"/>
                    </a:srgbClr>
                  </a:outerShdw>
                </a:effectLst>
              </a:rPr>
              <a:t>INFIX EXPRESSIONS INTO POSTFIX</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643042" y="3214686"/>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QUEUE</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500166" y="428604"/>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QUEUE</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4" name="Rectangle 3"/>
          <p:cNvSpPr/>
          <p:nvPr/>
        </p:nvSpPr>
        <p:spPr>
          <a:xfrm>
            <a:off x="4500562" y="1643050"/>
            <a:ext cx="4357718" cy="4832092"/>
          </a:xfrm>
          <a:prstGeom prst="rect">
            <a:avLst/>
          </a:prstGeom>
        </p:spPr>
        <p:txBody>
          <a:bodyPr wrap="square">
            <a:spAutoFit/>
          </a:bodyPr>
          <a:lstStyle/>
          <a:p>
            <a:pPr algn="just"/>
            <a:r>
              <a:rPr lang="en-US" sz="2800" b="1" dirty="0">
                <a:solidFill>
                  <a:schemeClr val="bg1"/>
                </a:solidFill>
                <a:effectLst>
                  <a:outerShdw blurRad="38100" dist="38100" dir="2700000" algn="tl">
                    <a:srgbClr val="000000">
                      <a:alpha val="43137"/>
                    </a:srgbClr>
                  </a:outerShdw>
                </a:effectLst>
              </a:rPr>
              <a:t>Queue is a linear data structure which follows First In First Out (FIFO) rule in which a new item is added at the rear end and deletion of item is from the front end of the queue. In a FIFO data structure, the first element added to the queue will be the first one to be removed.</a:t>
            </a:r>
          </a:p>
        </p:txBody>
      </p:sp>
      <p:pic>
        <p:nvPicPr>
          <p:cNvPr id="5" name="Picture 5" descr="C:\Users\AdmOfficer\Desktop\queue.png"/>
          <p:cNvPicPr>
            <a:picLocks noChangeAspect="1" noChangeArrowheads="1"/>
          </p:cNvPicPr>
          <p:nvPr/>
        </p:nvPicPr>
        <p:blipFill>
          <a:blip r:embed="rId2"/>
          <a:srcRect/>
          <a:stretch>
            <a:fillRect/>
          </a:stretch>
        </p:blipFill>
        <p:spPr bwMode="auto">
          <a:xfrm>
            <a:off x="219724" y="2571745"/>
            <a:ext cx="4133199" cy="3214710"/>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1500166" y="1643050"/>
            <a:ext cx="3143272" cy="523220"/>
          </a:xfrm>
          <a:prstGeom prst="rect">
            <a:avLst/>
          </a:prstGeom>
        </p:spPr>
        <p:txBody>
          <a:bodyPr wrap="square">
            <a:spAutoFit/>
          </a:bodyPr>
          <a:lstStyle/>
          <a:p>
            <a:r>
              <a:rPr lang="en-US" sz="2800" b="1" dirty="0">
                <a:solidFill>
                  <a:srgbClr val="FFFF00"/>
                </a:solidFill>
                <a:effectLst>
                  <a:outerShdw blurRad="38100" dist="38100" dir="2700000" algn="tl">
                    <a:srgbClr val="000000">
                      <a:alpha val="43137"/>
                    </a:srgbClr>
                  </a:outerShdw>
                </a:effectLst>
              </a:rPr>
              <a:t>What is Queue?</a:t>
            </a:r>
          </a:p>
        </p:txBody>
      </p:sp>
    </p:spTree>
    <p:extLst>
      <p:ext uri="{BB962C8B-B14F-4D97-AF65-F5344CB8AC3E}">
        <p14:creationId xmlns:p14="http://schemas.microsoft.com/office/powerpoint/2010/main" val="1101633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714480" y="3000372"/>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QUEUE TERMINOLOGIES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500166" y="428604"/>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indent="-514350" algn="ctr">
              <a:spcBef>
                <a:spcPct val="0"/>
              </a:spcBef>
              <a:defRPr/>
            </a:pPr>
            <a:r>
              <a:rPr lang="en-IN" sz="3600" b="1" dirty="0">
                <a:solidFill>
                  <a:schemeClr val="bg1"/>
                </a:solidFill>
                <a:effectLst>
                  <a:outerShdw blurRad="38100" dist="38100" dir="2700000" algn="tl">
                    <a:srgbClr val="000000">
                      <a:alpha val="43137"/>
                    </a:srgbClr>
                  </a:outerShdw>
                </a:effectLst>
              </a:rPr>
              <a:t>QUEUE</a:t>
            </a: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TERMINOLOGIES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Rectangle 2"/>
          <p:cNvSpPr/>
          <p:nvPr/>
        </p:nvSpPr>
        <p:spPr>
          <a:xfrm>
            <a:off x="1142976" y="1357299"/>
            <a:ext cx="7715304" cy="5216813"/>
          </a:xfrm>
          <a:prstGeom prst="rect">
            <a:avLst/>
          </a:prstGeom>
        </p:spPr>
        <p:txBody>
          <a:bodyPr wrap="square">
            <a:spAutoFit/>
          </a:bodyPr>
          <a:lstStyle/>
          <a:p>
            <a:pPr algn="just"/>
            <a:endParaRPr lang="en-US" sz="1400" b="1" dirty="0">
              <a:solidFill>
                <a:schemeClr val="bg1"/>
              </a:solidFill>
              <a:effectLst>
                <a:outerShdw blurRad="38100" dist="38100" dir="2700000" algn="tl">
                  <a:srgbClr val="000000">
                    <a:alpha val="43137"/>
                  </a:srgbClr>
                </a:outerShdw>
              </a:effectLst>
            </a:endParaRPr>
          </a:p>
          <a:p>
            <a:pPr algn="just"/>
            <a:r>
              <a:rPr lang="en-US" sz="2800" b="1" dirty="0">
                <a:solidFill>
                  <a:schemeClr val="bg1"/>
                </a:solidFill>
                <a:effectLst>
                  <a:outerShdw blurRad="38100" dist="38100" dir="2700000" algn="tl">
                    <a:srgbClr val="000000">
                      <a:alpha val="43137"/>
                    </a:srgbClr>
                  </a:outerShdw>
                </a:effectLst>
              </a:rPr>
              <a:t>The following are the terms which are frequently used to denote some kind of operation in queue.</a:t>
            </a:r>
          </a:p>
          <a:p>
            <a:pPr algn="just"/>
            <a:endParaRPr lang="en-US" sz="2800" b="1" dirty="0">
              <a:solidFill>
                <a:schemeClr val="bg1"/>
              </a:solidFill>
              <a:effectLst>
                <a:outerShdw blurRad="38100" dist="38100" dir="2700000" algn="tl">
                  <a:srgbClr val="000000">
                    <a:alpha val="43137"/>
                  </a:srgbClr>
                </a:outerShdw>
              </a:effectLst>
            </a:endParaRPr>
          </a:p>
          <a:p>
            <a:pPr algn="just"/>
            <a:r>
              <a:rPr lang="en-US" sz="2800" b="1" dirty="0">
                <a:solidFill>
                  <a:schemeClr val="bg1"/>
                </a:solidFill>
                <a:effectLst>
                  <a:outerShdw blurRad="38100" dist="38100" dir="2700000" algn="tl">
                    <a:srgbClr val="000000">
                      <a:alpha val="43137"/>
                    </a:srgbClr>
                  </a:outerShdw>
                </a:effectLst>
              </a:rPr>
              <a:t> </a:t>
            </a:r>
          </a:p>
          <a:p>
            <a:pPr algn="just"/>
            <a:endParaRPr lang="en-US" sz="2800" b="1" dirty="0">
              <a:solidFill>
                <a:schemeClr val="bg1"/>
              </a:solidFill>
              <a:effectLst>
                <a:outerShdw blurRad="38100" dist="38100" dir="2700000" algn="tl">
                  <a:srgbClr val="000000">
                    <a:alpha val="43137"/>
                  </a:srgbClr>
                </a:outerShdw>
              </a:effectLst>
            </a:endParaRPr>
          </a:p>
          <a:p>
            <a:pPr algn="just"/>
            <a:r>
              <a:rPr lang="en-US" sz="2800" b="1" dirty="0">
                <a:solidFill>
                  <a:schemeClr val="bg1"/>
                </a:solidFill>
                <a:effectLst>
                  <a:outerShdw blurRad="38100" dist="38100" dir="2700000" algn="tl">
                    <a:srgbClr val="000000">
                      <a:alpha val="43137"/>
                    </a:srgbClr>
                  </a:outerShdw>
                </a:effectLst>
              </a:rPr>
              <a:t>The add or append or pushing operation in queue, adds an item to the </a:t>
            </a:r>
            <a:r>
              <a:rPr lang="en-US" sz="2800" b="1" dirty="0">
                <a:solidFill>
                  <a:srgbClr val="FFFF00"/>
                </a:solidFill>
                <a:effectLst>
                  <a:outerShdw blurRad="38100" dist="38100" dir="2700000" algn="tl">
                    <a:srgbClr val="000000">
                      <a:alpha val="43137"/>
                    </a:srgbClr>
                  </a:outerShdw>
                </a:effectLst>
              </a:rPr>
              <a:t>REAR</a:t>
            </a:r>
            <a:r>
              <a:rPr lang="en-US" sz="2800" b="1" dirty="0">
                <a:solidFill>
                  <a:schemeClr val="bg1"/>
                </a:solidFill>
                <a:effectLst>
                  <a:outerShdw blurRad="38100" dist="38100" dir="2700000" algn="tl">
                    <a:srgbClr val="000000">
                      <a:alpha val="43137"/>
                    </a:srgbClr>
                  </a:outerShdw>
                </a:effectLst>
              </a:rPr>
              <a:t> of the queue.</a:t>
            </a:r>
          </a:p>
          <a:p>
            <a:pPr algn="just"/>
            <a:endParaRPr lang="en-US" sz="1100" b="1" dirty="0">
              <a:solidFill>
                <a:schemeClr val="bg1"/>
              </a:solidFill>
              <a:effectLst>
                <a:outerShdw blurRad="38100" dist="38100" dir="2700000" algn="tl">
                  <a:srgbClr val="000000">
                    <a:alpha val="43137"/>
                  </a:srgbClr>
                </a:outerShdw>
              </a:effectLst>
            </a:endParaRPr>
          </a:p>
          <a:p>
            <a:pPr algn="just"/>
            <a:endParaRPr lang="en-US" sz="2800" b="1" dirty="0">
              <a:solidFill>
                <a:schemeClr val="bg1"/>
              </a:solidFill>
              <a:effectLst>
                <a:outerShdw blurRad="38100" dist="38100" dir="2700000" algn="tl">
                  <a:srgbClr val="000000">
                    <a:alpha val="43137"/>
                  </a:srgbClr>
                </a:outerShdw>
              </a:effectLst>
            </a:endParaRPr>
          </a:p>
          <a:p>
            <a:pPr algn="just"/>
            <a:endParaRPr lang="en-US" sz="2800" b="1" dirty="0">
              <a:solidFill>
                <a:schemeClr val="bg1"/>
              </a:solidFill>
              <a:effectLst>
                <a:outerShdw blurRad="38100" dist="38100" dir="2700000" algn="tl">
                  <a:srgbClr val="000000">
                    <a:alpha val="43137"/>
                  </a:srgbClr>
                </a:outerShdw>
              </a:effectLst>
            </a:endParaRPr>
          </a:p>
          <a:p>
            <a:pPr algn="just"/>
            <a:r>
              <a:rPr lang="en-US" sz="2800" b="1" dirty="0">
                <a:solidFill>
                  <a:schemeClr val="bg1"/>
                </a:solidFill>
                <a:effectLst>
                  <a:outerShdw blurRad="38100" dist="38100" dir="2700000" algn="tl">
                    <a:srgbClr val="000000">
                      <a:alpha val="43137"/>
                    </a:srgbClr>
                  </a:outerShdw>
                </a:effectLst>
              </a:rPr>
              <a:t>The deleting or popping operation, removes an item from the front end of queue.</a:t>
            </a:r>
            <a:endParaRPr lang="en-IN" sz="2800" b="1" dirty="0">
              <a:solidFill>
                <a:schemeClr val="bg1"/>
              </a:solidFill>
              <a:effectLst>
                <a:outerShdw blurRad="38100" dist="38100" dir="2700000" algn="tl">
                  <a:srgbClr val="000000">
                    <a:alpha val="43137"/>
                  </a:srgbClr>
                </a:outerShdw>
              </a:effectLst>
            </a:endParaRPr>
          </a:p>
        </p:txBody>
      </p:sp>
      <p:sp>
        <p:nvSpPr>
          <p:cNvPr id="4" name="Title 1"/>
          <p:cNvSpPr txBox="1">
            <a:spLocks/>
          </p:cNvSpPr>
          <p:nvPr/>
        </p:nvSpPr>
        <p:spPr>
          <a:xfrm>
            <a:off x="1357290" y="2786058"/>
            <a:ext cx="2571768"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1.	ENQUEUE</a:t>
            </a:r>
          </a:p>
        </p:txBody>
      </p:sp>
      <p:sp>
        <p:nvSpPr>
          <p:cNvPr id="5" name="Title 1"/>
          <p:cNvSpPr txBox="1">
            <a:spLocks/>
          </p:cNvSpPr>
          <p:nvPr/>
        </p:nvSpPr>
        <p:spPr>
          <a:xfrm>
            <a:off x="1357290" y="4714884"/>
            <a:ext cx="2643206" cy="785818"/>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2.	DEQUEUE </a:t>
            </a:r>
          </a:p>
        </p:txBody>
      </p:sp>
    </p:spTree>
    <p:extLst>
      <p:ext uri="{BB962C8B-B14F-4D97-AF65-F5344CB8AC3E}">
        <p14:creationId xmlns:p14="http://schemas.microsoft.com/office/powerpoint/2010/main" val="1101633878"/>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500166" y="428604"/>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indent="-514350" algn="ctr">
              <a:spcBef>
                <a:spcPct val="0"/>
              </a:spcBef>
              <a:defRPr/>
            </a:pPr>
            <a:r>
              <a:rPr lang="en-IN" sz="3600" b="1" dirty="0">
                <a:solidFill>
                  <a:schemeClr val="bg1"/>
                </a:solidFill>
                <a:effectLst>
                  <a:outerShdw blurRad="38100" dist="38100" dir="2700000" algn="tl">
                    <a:srgbClr val="000000">
                      <a:alpha val="43137"/>
                    </a:srgbClr>
                  </a:outerShdw>
                </a:effectLst>
              </a:rPr>
              <a:t>QUEUE </a:t>
            </a: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TERMINOLOGIES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Rectangle 2"/>
          <p:cNvSpPr/>
          <p:nvPr/>
        </p:nvSpPr>
        <p:spPr>
          <a:xfrm>
            <a:off x="1142976" y="1357299"/>
            <a:ext cx="7715304" cy="5216813"/>
          </a:xfrm>
          <a:prstGeom prst="rect">
            <a:avLst/>
          </a:prstGeom>
        </p:spPr>
        <p:txBody>
          <a:bodyPr wrap="square">
            <a:spAutoFit/>
          </a:bodyPr>
          <a:lstStyle/>
          <a:p>
            <a:pPr algn="just"/>
            <a:endParaRPr lang="en-US" sz="1400" b="1" dirty="0">
              <a:solidFill>
                <a:schemeClr val="bg1"/>
              </a:solidFill>
              <a:effectLst>
                <a:outerShdw blurRad="38100" dist="38100" dir="2700000" algn="tl">
                  <a:srgbClr val="000000">
                    <a:alpha val="43137"/>
                  </a:srgbClr>
                </a:outerShdw>
              </a:effectLst>
            </a:endParaRPr>
          </a:p>
          <a:p>
            <a:pPr algn="just"/>
            <a:r>
              <a:rPr lang="en-US" sz="2800" b="1" dirty="0">
                <a:solidFill>
                  <a:schemeClr val="bg1"/>
                </a:solidFill>
                <a:effectLst>
                  <a:outerShdw blurRad="38100" dist="38100" dir="2700000" algn="tl">
                    <a:srgbClr val="000000">
                      <a:alpha val="43137"/>
                    </a:srgbClr>
                  </a:outerShdw>
                </a:effectLst>
              </a:rPr>
              <a:t>The following are the terms which are frequently used to denote some kind of operation in stack.</a:t>
            </a:r>
          </a:p>
          <a:p>
            <a:pPr algn="just"/>
            <a:endParaRPr lang="en-US" sz="2800" b="1" dirty="0">
              <a:solidFill>
                <a:schemeClr val="bg1"/>
              </a:solidFill>
              <a:effectLst>
                <a:outerShdw blurRad="38100" dist="38100" dir="2700000" algn="tl">
                  <a:srgbClr val="000000">
                    <a:alpha val="43137"/>
                  </a:srgbClr>
                </a:outerShdw>
              </a:effectLst>
            </a:endParaRPr>
          </a:p>
          <a:p>
            <a:pPr algn="just"/>
            <a:r>
              <a:rPr lang="en-US" sz="2800" b="1" dirty="0">
                <a:solidFill>
                  <a:schemeClr val="bg1"/>
                </a:solidFill>
                <a:effectLst>
                  <a:outerShdw blurRad="38100" dist="38100" dir="2700000" algn="tl">
                    <a:srgbClr val="000000">
                      <a:alpha val="43137"/>
                    </a:srgbClr>
                  </a:outerShdw>
                </a:effectLst>
              </a:rPr>
              <a:t> </a:t>
            </a:r>
          </a:p>
          <a:p>
            <a:pPr algn="just"/>
            <a:endParaRPr lang="en-US" sz="2800" b="1" dirty="0">
              <a:solidFill>
                <a:schemeClr val="bg1"/>
              </a:solidFill>
              <a:effectLst>
                <a:outerShdw blurRad="38100" dist="38100" dir="2700000" algn="tl">
                  <a:srgbClr val="000000">
                    <a:alpha val="43137"/>
                  </a:srgbClr>
                </a:outerShdw>
              </a:effectLst>
            </a:endParaRPr>
          </a:p>
          <a:p>
            <a:pPr algn="just"/>
            <a:r>
              <a:rPr lang="en-US" sz="2800" b="1" dirty="0">
                <a:solidFill>
                  <a:schemeClr val="bg1"/>
                </a:solidFill>
                <a:effectLst>
                  <a:outerShdw blurRad="38100" dist="38100" dir="2700000" algn="tl">
                    <a:srgbClr val="000000">
                      <a:alpha val="43137"/>
                    </a:srgbClr>
                  </a:outerShdw>
                </a:effectLst>
              </a:rPr>
              <a:t>It is also called as inspection, refers to inspecting the value at the queue.</a:t>
            </a:r>
          </a:p>
          <a:p>
            <a:pPr algn="just"/>
            <a:endParaRPr lang="en-US" sz="1100" b="1" dirty="0">
              <a:solidFill>
                <a:schemeClr val="bg1"/>
              </a:solidFill>
              <a:effectLst>
                <a:outerShdw blurRad="38100" dist="38100" dir="2700000" algn="tl">
                  <a:srgbClr val="000000">
                    <a:alpha val="43137"/>
                  </a:srgbClr>
                </a:outerShdw>
              </a:effectLst>
            </a:endParaRPr>
          </a:p>
          <a:p>
            <a:pPr algn="just"/>
            <a:endParaRPr lang="en-US" sz="2800" b="1" dirty="0">
              <a:solidFill>
                <a:schemeClr val="bg1"/>
              </a:solidFill>
              <a:effectLst>
                <a:outerShdw blurRad="38100" dist="38100" dir="2700000" algn="tl">
                  <a:srgbClr val="000000">
                    <a:alpha val="43137"/>
                  </a:srgbClr>
                </a:outerShdw>
              </a:effectLst>
            </a:endParaRPr>
          </a:p>
          <a:p>
            <a:pPr algn="just"/>
            <a:endParaRPr lang="en-US" sz="2800" b="1" dirty="0">
              <a:solidFill>
                <a:schemeClr val="bg1"/>
              </a:solidFill>
              <a:effectLst>
                <a:outerShdw blurRad="38100" dist="38100" dir="2700000" algn="tl">
                  <a:srgbClr val="000000">
                    <a:alpha val="43137"/>
                  </a:srgbClr>
                </a:outerShdw>
              </a:effectLst>
            </a:endParaRPr>
          </a:p>
          <a:p>
            <a:pPr algn="just"/>
            <a:r>
              <a:rPr lang="en-US" sz="2800" b="1" dirty="0">
                <a:solidFill>
                  <a:schemeClr val="bg1"/>
                </a:solidFill>
                <a:effectLst>
                  <a:outerShdw blurRad="38100" dist="38100" dir="2700000" algn="tl">
                    <a:srgbClr val="000000">
                      <a:alpha val="43137"/>
                    </a:srgbClr>
                  </a:outerShdw>
                </a:effectLst>
              </a:rPr>
              <a:t>Its an Error, when some one tries to push an item in queue that is full.</a:t>
            </a:r>
            <a:endParaRPr lang="en-IN" sz="2800" b="1" dirty="0">
              <a:solidFill>
                <a:schemeClr val="bg1"/>
              </a:solidFill>
              <a:effectLst>
                <a:outerShdw blurRad="38100" dist="38100" dir="2700000" algn="tl">
                  <a:srgbClr val="000000">
                    <a:alpha val="43137"/>
                  </a:srgbClr>
                </a:outerShdw>
              </a:effectLst>
            </a:endParaRPr>
          </a:p>
        </p:txBody>
      </p:sp>
      <p:sp>
        <p:nvSpPr>
          <p:cNvPr id="4" name="Title 1"/>
          <p:cNvSpPr txBox="1">
            <a:spLocks/>
          </p:cNvSpPr>
          <p:nvPr/>
        </p:nvSpPr>
        <p:spPr>
          <a:xfrm>
            <a:off x="1357290" y="2786058"/>
            <a:ext cx="2928958"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3.	PEEK </a:t>
            </a:r>
          </a:p>
        </p:txBody>
      </p:sp>
      <p:sp>
        <p:nvSpPr>
          <p:cNvPr id="5" name="Title 1"/>
          <p:cNvSpPr txBox="1">
            <a:spLocks/>
          </p:cNvSpPr>
          <p:nvPr/>
        </p:nvSpPr>
        <p:spPr>
          <a:xfrm>
            <a:off x="1357290" y="4714884"/>
            <a:ext cx="3000396" cy="785818"/>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4. OVER FLOW</a:t>
            </a:r>
          </a:p>
        </p:txBody>
      </p:sp>
    </p:spTree>
    <p:extLst>
      <p:ext uri="{BB962C8B-B14F-4D97-AF65-F5344CB8AC3E}">
        <p14:creationId xmlns:p14="http://schemas.microsoft.com/office/powerpoint/2010/main" val="1101633878"/>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500166" y="428604"/>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indent="-514350" algn="ctr">
              <a:spcBef>
                <a:spcPct val="0"/>
              </a:spcBef>
              <a:defRPr/>
            </a:pPr>
            <a:r>
              <a:rPr lang="en-IN" sz="3600" b="1" dirty="0">
                <a:solidFill>
                  <a:schemeClr val="bg1"/>
                </a:solidFill>
                <a:effectLst>
                  <a:outerShdw blurRad="38100" dist="38100" dir="2700000" algn="tl">
                    <a:srgbClr val="000000">
                      <a:alpha val="43137"/>
                    </a:srgbClr>
                  </a:outerShdw>
                </a:effectLst>
              </a:rPr>
              <a:t>QUEUE</a:t>
            </a: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TERMINOLOGIES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Rectangle 2"/>
          <p:cNvSpPr/>
          <p:nvPr/>
        </p:nvSpPr>
        <p:spPr>
          <a:xfrm>
            <a:off x="1071538" y="2933849"/>
            <a:ext cx="7715304" cy="1384995"/>
          </a:xfrm>
          <a:prstGeom prst="rect">
            <a:avLst/>
          </a:prstGeom>
        </p:spPr>
        <p:txBody>
          <a:bodyPr wrap="square">
            <a:spAutoFit/>
          </a:bodyPr>
          <a:lstStyle/>
          <a:p>
            <a:pPr algn="just"/>
            <a:endParaRPr lang="en-US" sz="2800" b="1" dirty="0">
              <a:solidFill>
                <a:schemeClr val="bg1"/>
              </a:solidFill>
              <a:effectLst>
                <a:outerShdw blurRad="38100" dist="38100" dir="2700000" algn="tl">
                  <a:srgbClr val="000000">
                    <a:alpha val="43137"/>
                  </a:srgbClr>
                </a:outerShdw>
              </a:effectLst>
            </a:endParaRPr>
          </a:p>
          <a:p>
            <a:pPr algn="just"/>
            <a:r>
              <a:rPr lang="en-US" sz="2800" b="1" dirty="0">
                <a:solidFill>
                  <a:schemeClr val="bg1"/>
                </a:solidFill>
                <a:effectLst>
                  <a:outerShdw blurRad="38100" dist="38100" dir="2700000" algn="tl">
                    <a:srgbClr val="000000">
                      <a:alpha val="43137"/>
                    </a:srgbClr>
                  </a:outerShdw>
                </a:effectLst>
              </a:rPr>
              <a:t>Its an Error, when some one tries to pop or delete an item from an empty queue.</a:t>
            </a:r>
          </a:p>
        </p:txBody>
      </p:sp>
      <p:sp>
        <p:nvSpPr>
          <p:cNvPr id="4" name="Title 1"/>
          <p:cNvSpPr txBox="1">
            <a:spLocks/>
          </p:cNvSpPr>
          <p:nvPr/>
        </p:nvSpPr>
        <p:spPr>
          <a:xfrm>
            <a:off x="1214414" y="2214554"/>
            <a:ext cx="3000396"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00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5. UNDER FLOW</a:t>
            </a:r>
          </a:p>
        </p:txBody>
      </p:sp>
    </p:spTree>
    <p:extLst>
      <p:ext uri="{BB962C8B-B14F-4D97-AF65-F5344CB8AC3E}">
        <p14:creationId xmlns:p14="http://schemas.microsoft.com/office/powerpoint/2010/main" val="1101633878"/>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214414" y="3286124"/>
            <a:ext cx="7572428"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00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DIAGRAMATIC REPRESENTATION OF QUEUE</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285852" y="357166"/>
            <a:ext cx="7572428"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00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DIAGRAMATIC REPRESENTATION OF QUEUE</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graphicFrame>
        <p:nvGraphicFramePr>
          <p:cNvPr id="3" name="Table 2"/>
          <p:cNvGraphicFramePr>
            <a:graphicFrameLocks noGrp="1"/>
          </p:cNvGraphicFramePr>
          <p:nvPr/>
        </p:nvGraphicFramePr>
        <p:xfrm>
          <a:off x="1928794" y="2428868"/>
          <a:ext cx="5080000" cy="370840"/>
        </p:xfrm>
        <a:graphic>
          <a:graphicData uri="http://schemas.openxmlformats.org/drawingml/2006/table">
            <a:tbl>
              <a:tblPr firstRow="1" bandRow="1"/>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tblGrid>
              <a:tr h="370840">
                <a:tc>
                  <a:txBody>
                    <a:bodyPr/>
                    <a:lstStyle/>
                    <a:p>
                      <a:endParaRPr lang="en-IN" dirty="0"/>
                    </a:p>
                  </a:txBody>
                  <a:tcPr>
                    <a:solidFill>
                      <a:srgbClr val="FFFF00"/>
                    </a:solidFill>
                  </a:tcPr>
                </a:tc>
                <a:tc>
                  <a:txBody>
                    <a:bodyPr/>
                    <a:lstStyle/>
                    <a:p>
                      <a:endParaRPr lang="en-IN"/>
                    </a:p>
                  </a:txBody>
                  <a:tcPr>
                    <a:solidFill>
                      <a:srgbClr val="FFFF00"/>
                    </a:solidFill>
                  </a:tcPr>
                </a:tc>
                <a:tc>
                  <a:txBody>
                    <a:bodyPr/>
                    <a:lstStyle/>
                    <a:p>
                      <a:endParaRPr lang="en-IN" dirty="0"/>
                    </a:p>
                  </a:txBody>
                  <a:tcPr>
                    <a:solidFill>
                      <a:srgbClr val="FFFF00"/>
                    </a:solidFill>
                  </a:tcPr>
                </a:tc>
                <a:tc>
                  <a:txBody>
                    <a:bodyPr/>
                    <a:lstStyle/>
                    <a:p>
                      <a:endParaRPr lang="en-IN" dirty="0"/>
                    </a:p>
                  </a:txBody>
                  <a:tcPr>
                    <a:solidFill>
                      <a:srgbClr val="FFFF00"/>
                    </a:solidFill>
                  </a:tcPr>
                </a:tc>
                <a:tc>
                  <a:txBody>
                    <a:bodyPr/>
                    <a:lstStyle/>
                    <a:p>
                      <a:endParaRPr lang="en-IN" dirty="0"/>
                    </a:p>
                  </a:txBody>
                  <a:tcPr>
                    <a:solidFill>
                      <a:srgbClr val="FFFF00"/>
                    </a:solidFill>
                  </a:tcPr>
                </a:tc>
                <a:extLst>
                  <a:ext uri="{0D108BD9-81ED-4DB2-BD59-A6C34878D82A}">
                    <a16:rowId xmlns:a16="http://schemas.microsoft.com/office/drawing/2014/main" val="10000"/>
                  </a:ext>
                </a:extLst>
              </a:tr>
            </a:tbl>
          </a:graphicData>
        </a:graphic>
      </p:graphicFrame>
      <p:sp>
        <p:nvSpPr>
          <p:cNvPr id="4" name="Rectangle 3"/>
          <p:cNvSpPr/>
          <p:nvPr/>
        </p:nvSpPr>
        <p:spPr>
          <a:xfrm>
            <a:off x="3071802" y="1714488"/>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1</a:t>
            </a:r>
            <a:endParaRPr lang="en-IN" sz="5400" b="1" dirty="0">
              <a:solidFill>
                <a:srgbClr val="FFFF00"/>
              </a:solidFill>
              <a:effectLst>
                <a:outerShdw blurRad="38100" dist="38100" dir="2700000" algn="tl">
                  <a:srgbClr val="000000">
                    <a:alpha val="43137"/>
                  </a:srgbClr>
                </a:outerShdw>
              </a:effectLst>
            </a:endParaRPr>
          </a:p>
        </p:txBody>
      </p:sp>
      <p:sp>
        <p:nvSpPr>
          <p:cNvPr id="5" name="Rectangle 4"/>
          <p:cNvSpPr/>
          <p:nvPr/>
        </p:nvSpPr>
        <p:spPr>
          <a:xfrm>
            <a:off x="4143372" y="172775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2</a:t>
            </a:r>
            <a:endParaRPr lang="en-IN" sz="5400" b="1" dirty="0">
              <a:solidFill>
                <a:srgbClr val="FFFF00"/>
              </a:solidFill>
              <a:effectLst>
                <a:outerShdw blurRad="38100" dist="38100" dir="2700000" algn="tl">
                  <a:srgbClr val="000000">
                    <a:alpha val="43137"/>
                  </a:srgbClr>
                </a:outerShdw>
              </a:effectLst>
            </a:endParaRPr>
          </a:p>
        </p:txBody>
      </p:sp>
      <p:sp>
        <p:nvSpPr>
          <p:cNvPr id="6" name="Rectangle 5"/>
          <p:cNvSpPr/>
          <p:nvPr/>
        </p:nvSpPr>
        <p:spPr>
          <a:xfrm>
            <a:off x="5143504" y="172775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3</a:t>
            </a:r>
            <a:endParaRPr lang="en-IN" sz="5400" b="1" dirty="0">
              <a:solidFill>
                <a:srgbClr val="FFFF00"/>
              </a:solidFill>
              <a:effectLst>
                <a:outerShdw blurRad="38100" dist="38100" dir="2700000" algn="tl">
                  <a:srgbClr val="000000">
                    <a:alpha val="43137"/>
                  </a:srgbClr>
                </a:outerShdw>
              </a:effectLst>
            </a:endParaRPr>
          </a:p>
        </p:txBody>
      </p:sp>
      <p:sp>
        <p:nvSpPr>
          <p:cNvPr id="7" name="Rectangle 6"/>
          <p:cNvSpPr/>
          <p:nvPr/>
        </p:nvSpPr>
        <p:spPr>
          <a:xfrm>
            <a:off x="6215074" y="172775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4</a:t>
            </a:r>
            <a:endParaRPr lang="en-IN" sz="5400" b="1" dirty="0">
              <a:solidFill>
                <a:srgbClr val="FFFF00"/>
              </a:solidFill>
              <a:effectLst>
                <a:outerShdw blurRad="38100" dist="38100" dir="2700000" algn="tl">
                  <a:srgbClr val="000000">
                    <a:alpha val="43137"/>
                  </a:srgbClr>
                </a:outerShdw>
              </a:effectLst>
            </a:endParaRPr>
          </a:p>
        </p:txBody>
      </p:sp>
      <p:sp>
        <p:nvSpPr>
          <p:cNvPr id="8" name="Rectangle 7"/>
          <p:cNvSpPr/>
          <p:nvPr/>
        </p:nvSpPr>
        <p:spPr>
          <a:xfrm>
            <a:off x="2000232" y="1714488"/>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0</a:t>
            </a:r>
            <a:endParaRPr lang="en-IN" sz="5400" b="1" dirty="0">
              <a:solidFill>
                <a:srgbClr val="FFFF00"/>
              </a:solidFill>
              <a:effectLst>
                <a:outerShdw blurRad="38100" dist="38100" dir="2700000" algn="tl">
                  <a:srgbClr val="000000">
                    <a:alpha val="43137"/>
                  </a:srgbClr>
                </a:outerShdw>
              </a:effectLst>
            </a:endParaRPr>
          </a:p>
        </p:txBody>
      </p:sp>
      <p:sp>
        <p:nvSpPr>
          <p:cNvPr id="10" name="Rectangle 9"/>
          <p:cNvSpPr/>
          <p:nvPr/>
        </p:nvSpPr>
        <p:spPr>
          <a:xfrm>
            <a:off x="2071670" y="2933849"/>
            <a:ext cx="6715172" cy="2062103"/>
          </a:xfrm>
          <a:prstGeom prst="rect">
            <a:avLst/>
          </a:prstGeom>
        </p:spPr>
        <p:txBody>
          <a:bodyPr wrap="square">
            <a:spAutoFit/>
          </a:bodyPr>
          <a:lstStyle/>
          <a:p>
            <a:pPr algn="just"/>
            <a:endParaRPr lang="en-US" sz="3200" b="1" dirty="0">
              <a:solidFill>
                <a:schemeClr val="bg1"/>
              </a:solidFill>
              <a:effectLst>
                <a:outerShdw blurRad="38100" dist="38100" dir="2700000" algn="tl">
                  <a:srgbClr val="000000">
                    <a:alpha val="43137"/>
                  </a:srgbClr>
                </a:outerShdw>
              </a:effectLst>
            </a:endParaRPr>
          </a:p>
          <a:p>
            <a:pPr algn="just"/>
            <a:r>
              <a:rPr lang="en-US" sz="3200" b="1" dirty="0">
                <a:solidFill>
                  <a:schemeClr val="bg1"/>
                </a:solidFill>
                <a:effectLst>
                  <a:outerShdw blurRad="38100" dist="38100" dir="2700000" algn="tl">
                    <a:srgbClr val="000000">
                      <a:alpha val="43137"/>
                    </a:srgbClr>
                  </a:outerShdw>
                </a:effectLst>
              </a:rPr>
              <a:t>Now, QUEUE is Empty so,</a:t>
            </a:r>
          </a:p>
          <a:p>
            <a:pPr algn="just"/>
            <a:r>
              <a:rPr lang="en-US" sz="3200" b="1" dirty="0">
                <a:solidFill>
                  <a:schemeClr val="bg1"/>
                </a:solidFill>
                <a:effectLst>
                  <a:outerShdw blurRad="38100" dist="38100" dir="2700000" algn="tl">
                    <a:srgbClr val="000000">
                      <a:alpha val="43137"/>
                    </a:srgbClr>
                  </a:outerShdw>
                </a:effectLst>
              </a:rPr>
              <a:t> </a:t>
            </a:r>
          </a:p>
          <a:p>
            <a:pPr algn="just"/>
            <a:r>
              <a:rPr lang="en-US" sz="3200" b="1" dirty="0">
                <a:solidFill>
                  <a:schemeClr val="bg1"/>
                </a:solidFill>
                <a:effectLst>
                  <a:outerShdw blurRad="38100" dist="38100" dir="2700000" algn="tl">
                    <a:srgbClr val="000000">
                      <a:alpha val="43137"/>
                    </a:srgbClr>
                  </a:outerShdw>
                </a:effectLst>
              </a:rPr>
              <a:t>FRONT = REAR = </a:t>
            </a:r>
            <a:r>
              <a:rPr lang="en-US" sz="3200" b="1" dirty="0">
                <a:solidFill>
                  <a:srgbClr val="FFFF00"/>
                </a:solidFill>
                <a:effectLst>
                  <a:outerShdw blurRad="38100" dist="38100" dir="2700000" algn="tl">
                    <a:srgbClr val="000000">
                      <a:alpha val="43137"/>
                    </a:srgbClr>
                  </a:outerShdw>
                </a:effectLst>
              </a:rPr>
              <a:t>None</a:t>
            </a:r>
          </a:p>
        </p:txBody>
      </p:sp>
      <p:sp>
        <p:nvSpPr>
          <p:cNvPr id="11" name="Title 1"/>
          <p:cNvSpPr txBox="1">
            <a:spLocks/>
          </p:cNvSpPr>
          <p:nvPr/>
        </p:nvSpPr>
        <p:spPr>
          <a:xfrm>
            <a:off x="285720" y="5143512"/>
            <a:ext cx="2571768"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00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UNDERFLOW</a:t>
            </a:r>
          </a:p>
        </p:txBody>
      </p:sp>
      <p:sp>
        <p:nvSpPr>
          <p:cNvPr id="12" name="Rectangle 11"/>
          <p:cNvSpPr/>
          <p:nvPr/>
        </p:nvSpPr>
        <p:spPr>
          <a:xfrm>
            <a:off x="3071802" y="5214950"/>
            <a:ext cx="5715040" cy="1384995"/>
          </a:xfrm>
          <a:prstGeom prst="rect">
            <a:avLst/>
          </a:prstGeom>
        </p:spPr>
        <p:txBody>
          <a:bodyPr wrap="square">
            <a:spAutoFit/>
          </a:bodyPr>
          <a:lstStyle/>
          <a:p>
            <a:pPr algn="just"/>
            <a:r>
              <a:rPr lang="en-US" sz="2800" b="1" dirty="0">
                <a:solidFill>
                  <a:schemeClr val="bg1"/>
                </a:solidFill>
                <a:effectLst>
                  <a:outerShdw blurRad="38100" dist="38100" dir="2700000" algn="tl">
                    <a:srgbClr val="000000">
                      <a:alpha val="43137"/>
                    </a:srgbClr>
                  </a:outerShdw>
                </a:effectLst>
              </a:rPr>
              <a:t>FRONT = REAR = </a:t>
            </a:r>
            <a:r>
              <a:rPr lang="en-US" sz="2800" b="1" dirty="0">
                <a:solidFill>
                  <a:srgbClr val="FFFF00"/>
                </a:solidFill>
                <a:effectLst>
                  <a:outerShdw blurRad="38100" dist="38100" dir="2700000" algn="tl">
                    <a:srgbClr val="000000">
                      <a:alpha val="43137"/>
                    </a:srgbClr>
                  </a:outerShdw>
                </a:effectLst>
              </a:rPr>
              <a:t>None, </a:t>
            </a:r>
            <a:r>
              <a:rPr lang="en-US" sz="2800" b="1" dirty="0">
                <a:solidFill>
                  <a:schemeClr val="bg1"/>
                </a:solidFill>
                <a:effectLst>
                  <a:outerShdw blurRad="38100" dist="38100" dir="2700000" algn="tl">
                    <a:srgbClr val="000000">
                      <a:alpha val="43137"/>
                    </a:srgbClr>
                  </a:outerShdw>
                </a:effectLst>
              </a:rPr>
              <a:t>so if you try to delete or </a:t>
            </a:r>
            <a:r>
              <a:rPr lang="en-US" sz="2800" b="1" dirty="0" err="1">
                <a:solidFill>
                  <a:schemeClr val="bg1"/>
                </a:solidFill>
                <a:effectLst>
                  <a:outerShdw blurRad="38100" dist="38100" dir="2700000" algn="tl">
                    <a:srgbClr val="000000">
                      <a:alpha val="43137"/>
                    </a:srgbClr>
                  </a:outerShdw>
                </a:effectLst>
              </a:rPr>
              <a:t>dequeue</a:t>
            </a:r>
            <a:r>
              <a:rPr lang="en-US" sz="2800" b="1" dirty="0">
                <a:solidFill>
                  <a:schemeClr val="bg1"/>
                </a:solidFill>
                <a:effectLst>
                  <a:outerShdw blurRad="38100" dist="38100" dir="2700000" algn="tl">
                    <a:srgbClr val="000000">
                      <a:alpha val="43137"/>
                    </a:srgbClr>
                  </a:outerShdw>
                </a:effectLst>
              </a:rPr>
              <a:t>, underflow occurs, since no element to delete</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500166" y="428604"/>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STACKS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Rectangle 2"/>
          <p:cNvSpPr/>
          <p:nvPr/>
        </p:nvSpPr>
        <p:spPr>
          <a:xfrm>
            <a:off x="1142976" y="1357299"/>
            <a:ext cx="7715304" cy="4616648"/>
          </a:xfrm>
          <a:prstGeom prst="rect">
            <a:avLst/>
          </a:prstGeom>
        </p:spPr>
        <p:txBody>
          <a:bodyPr wrap="square">
            <a:spAutoFit/>
          </a:bodyPr>
          <a:lstStyle/>
          <a:p>
            <a:pPr algn="just"/>
            <a:endParaRPr lang="en-US" sz="2800" b="1" dirty="0">
              <a:solidFill>
                <a:srgbClr val="FFFF00"/>
              </a:solidFill>
              <a:effectLst>
                <a:outerShdw blurRad="38100" dist="38100" dir="2700000" algn="tl">
                  <a:srgbClr val="000000">
                    <a:alpha val="43137"/>
                  </a:srgbClr>
                </a:outerShdw>
              </a:effectLst>
            </a:endParaRPr>
          </a:p>
          <a:p>
            <a:pPr algn="just"/>
            <a:endParaRPr lang="en-US" sz="2800" b="1" dirty="0">
              <a:solidFill>
                <a:srgbClr val="FFFF00"/>
              </a:solidFill>
              <a:effectLst>
                <a:outerShdw blurRad="38100" dist="38100" dir="2700000" algn="tl">
                  <a:srgbClr val="000000">
                    <a:alpha val="43137"/>
                  </a:srgbClr>
                </a:outerShdw>
              </a:effectLst>
            </a:endParaRPr>
          </a:p>
          <a:p>
            <a:pPr algn="just"/>
            <a:r>
              <a:rPr lang="en-US" sz="2800" b="1" dirty="0">
                <a:solidFill>
                  <a:srgbClr val="FFFF00"/>
                </a:solidFill>
                <a:effectLst>
                  <a:outerShdw blurRad="38100" dist="38100" dir="2700000" algn="tl">
                    <a:srgbClr val="000000">
                      <a:alpha val="43137"/>
                    </a:srgbClr>
                  </a:outerShdw>
                </a:effectLst>
              </a:rPr>
              <a:t>What is STACK?</a:t>
            </a:r>
          </a:p>
          <a:p>
            <a:pPr algn="just"/>
            <a:endParaRPr lang="en-US" sz="2800" b="1" dirty="0">
              <a:solidFill>
                <a:srgbClr val="FFFF00"/>
              </a:solidFill>
              <a:effectLst>
                <a:outerShdw blurRad="38100" dist="38100" dir="2700000" algn="tl">
                  <a:srgbClr val="000000">
                    <a:alpha val="43137"/>
                  </a:srgbClr>
                </a:outerShdw>
              </a:effectLst>
            </a:endParaRPr>
          </a:p>
          <a:p>
            <a:pPr algn="just"/>
            <a:endParaRPr lang="en-US" sz="2800" b="1" dirty="0">
              <a:solidFill>
                <a:srgbClr val="FFFF00"/>
              </a:solidFill>
              <a:effectLst>
                <a:outerShdw blurRad="38100" dist="38100" dir="2700000" algn="tl">
                  <a:srgbClr val="000000">
                    <a:alpha val="43137"/>
                  </a:srgbClr>
                </a:outerShdw>
              </a:effectLst>
            </a:endParaRPr>
          </a:p>
          <a:p>
            <a:pPr algn="just"/>
            <a:r>
              <a:rPr lang="en-US" sz="2800" b="1" dirty="0">
                <a:solidFill>
                  <a:schemeClr val="bg1"/>
                </a:solidFill>
                <a:effectLst>
                  <a:outerShdw blurRad="38100" dist="38100" dir="2700000" algn="tl">
                    <a:srgbClr val="000000">
                      <a:alpha val="43137"/>
                    </a:srgbClr>
                  </a:outerShdw>
                </a:effectLst>
              </a:rPr>
              <a:t>	In computer science, a stack is a last in, first out (LIFO) data structure. A stack is dynamic data structure as it can grow or shrink. A static data structure is the one that has fixed size.</a:t>
            </a:r>
          </a:p>
          <a:p>
            <a:pPr algn="just"/>
            <a:endParaRPr lang="en-US" sz="1400" b="1" dirty="0">
              <a:solidFill>
                <a:schemeClr val="bg1"/>
              </a:solidFill>
              <a:effectLst>
                <a:outerShdw blurRad="38100" dist="38100" dir="2700000" algn="tl">
                  <a:srgbClr val="000000">
                    <a:alpha val="43137"/>
                  </a:srgbClr>
                </a:outerShdw>
              </a:effectLst>
            </a:endParaRPr>
          </a:p>
          <a:p>
            <a:pPr algn="just"/>
            <a:r>
              <a:rPr lang="en-US" sz="2800" b="1" dirty="0">
                <a:solidFill>
                  <a:schemeClr val="bg1"/>
                </a:solidFill>
                <a:effectLst>
                  <a:outerShdw blurRad="38100" dist="38100" dir="2700000" algn="tl">
                    <a:srgbClr val="000000">
                      <a:alpha val="43137"/>
                    </a:srgbClr>
                  </a:outerShdw>
                </a:effectLst>
              </a:rPr>
              <a:t> </a:t>
            </a:r>
            <a:endParaRPr lang="en-IN" sz="28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285852" y="357166"/>
            <a:ext cx="7572428"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00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DIAGRAMATIC REPRESENTATION OF QUEUE</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graphicFrame>
        <p:nvGraphicFramePr>
          <p:cNvPr id="3" name="Table 2"/>
          <p:cNvGraphicFramePr>
            <a:graphicFrameLocks noGrp="1"/>
          </p:cNvGraphicFramePr>
          <p:nvPr/>
        </p:nvGraphicFramePr>
        <p:xfrm>
          <a:off x="3135338" y="5286388"/>
          <a:ext cx="5080000" cy="518160"/>
        </p:xfrm>
        <a:graphic>
          <a:graphicData uri="http://schemas.openxmlformats.org/drawingml/2006/table">
            <a:tbl>
              <a:tblPr firstRow="1" bandRow="1"/>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tblGrid>
              <a:tr h="370840">
                <a:tc>
                  <a:txBody>
                    <a:bodyPr/>
                    <a:lstStyle/>
                    <a:p>
                      <a:pPr algn="ctr"/>
                      <a:r>
                        <a:rPr lang="en-IN" sz="2800" b="1" dirty="0">
                          <a:effectLst>
                            <a:outerShdw blurRad="38100" dist="38100" dir="2700000" algn="tl">
                              <a:srgbClr val="000000">
                                <a:alpha val="43137"/>
                              </a:srgbClr>
                            </a:outerShdw>
                          </a:effectLst>
                        </a:rPr>
                        <a:t>56</a:t>
                      </a:r>
                    </a:p>
                  </a:txBody>
                  <a:tcPr>
                    <a:solidFill>
                      <a:srgbClr val="FFFF00"/>
                    </a:solidFill>
                  </a:tcPr>
                </a:tc>
                <a:tc>
                  <a:txBody>
                    <a:bodyPr/>
                    <a:lstStyle/>
                    <a:p>
                      <a:endParaRPr lang="en-IN"/>
                    </a:p>
                  </a:txBody>
                  <a:tcPr>
                    <a:solidFill>
                      <a:srgbClr val="FFFF00"/>
                    </a:solidFill>
                  </a:tcPr>
                </a:tc>
                <a:tc>
                  <a:txBody>
                    <a:bodyPr/>
                    <a:lstStyle/>
                    <a:p>
                      <a:endParaRPr lang="en-IN" dirty="0"/>
                    </a:p>
                  </a:txBody>
                  <a:tcPr>
                    <a:solidFill>
                      <a:srgbClr val="FFFF00"/>
                    </a:solidFill>
                  </a:tcPr>
                </a:tc>
                <a:tc>
                  <a:txBody>
                    <a:bodyPr/>
                    <a:lstStyle/>
                    <a:p>
                      <a:endParaRPr lang="en-IN" dirty="0"/>
                    </a:p>
                  </a:txBody>
                  <a:tcPr>
                    <a:solidFill>
                      <a:srgbClr val="FFFF00"/>
                    </a:solidFill>
                  </a:tcPr>
                </a:tc>
                <a:tc>
                  <a:txBody>
                    <a:bodyPr/>
                    <a:lstStyle/>
                    <a:p>
                      <a:endParaRPr lang="en-IN" dirty="0"/>
                    </a:p>
                  </a:txBody>
                  <a:tcPr>
                    <a:solidFill>
                      <a:srgbClr val="FFFF00"/>
                    </a:solidFill>
                  </a:tcPr>
                </a:tc>
                <a:extLst>
                  <a:ext uri="{0D108BD9-81ED-4DB2-BD59-A6C34878D82A}">
                    <a16:rowId xmlns:a16="http://schemas.microsoft.com/office/drawing/2014/main" val="10000"/>
                  </a:ext>
                </a:extLst>
              </a:tr>
            </a:tbl>
          </a:graphicData>
        </a:graphic>
      </p:graphicFrame>
      <p:sp>
        <p:nvSpPr>
          <p:cNvPr id="4" name="Rectangle 3"/>
          <p:cNvSpPr/>
          <p:nvPr/>
        </p:nvSpPr>
        <p:spPr>
          <a:xfrm>
            <a:off x="4278346" y="4572008"/>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1</a:t>
            </a:r>
            <a:endParaRPr lang="en-IN" sz="5400" b="1" dirty="0">
              <a:solidFill>
                <a:srgbClr val="FFFF00"/>
              </a:solidFill>
              <a:effectLst>
                <a:outerShdw blurRad="38100" dist="38100" dir="2700000" algn="tl">
                  <a:srgbClr val="000000">
                    <a:alpha val="43137"/>
                  </a:srgbClr>
                </a:outerShdw>
              </a:effectLst>
            </a:endParaRPr>
          </a:p>
        </p:txBody>
      </p:sp>
      <p:sp>
        <p:nvSpPr>
          <p:cNvPr id="5" name="Rectangle 4"/>
          <p:cNvSpPr/>
          <p:nvPr/>
        </p:nvSpPr>
        <p:spPr>
          <a:xfrm>
            <a:off x="5349916" y="458527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2</a:t>
            </a:r>
            <a:endParaRPr lang="en-IN" sz="5400" b="1" dirty="0">
              <a:solidFill>
                <a:srgbClr val="FFFF00"/>
              </a:solidFill>
              <a:effectLst>
                <a:outerShdw blurRad="38100" dist="38100" dir="2700000" algn="tl">
                  <a:srgbClr val="000000">
                    <a:alpha val="43137"/>
                  </a:srgbClr>
                </a:outerShdw>
              </a:effectLst>
            </a:endParaRPr>
          </a:p>
        </p:txBody>
      </p:sp>
      <p:sp>
        <p:nvSpPr>
          <p:cNvPr id="6" name="Rectangle 5"/>
          <p:cNvSpPr/>
          <p:nvPr/>
        </p:nvSpPr>
        <p:spPr>
          <a:xfrm>
            <a:off x="6350048" y="458527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3</a:t>
            </a:r>
            <a:endParaRPr lang="en-IN" sz="5400" b="1" dirty="0">
              <a:solidFill>
                <a:srgbClr val="FFFF00"/>
              </a:solidFill>
              <a:effectLst>
                <a:outerShdw blurRad="38100" dist="38100" dir="2700000" algn="tl">
                  <a:srgbClr val="000000">
                    <a:alpha val="43137"/>
                  </a:srgbClr>
                </a:outerShdw>
              </a:effectLst>
            </a:endParaRPr>
          </a:p>
        </p:txBody>
      </p:sp>
      <p:sp>
        <p:nvSpPr>
          <p:cNvPr id="7" name="Rectangle 6"/>
          <p:cNvSpPr/>
          <p:nvPr/>
        </p:nvSpPr>
        <p:spPr>
          <a:xfrm>
            <a:off x="7421618" y="458527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4</a:t>
            </a:r>
            <a:endParaRPr lang="en-IN" sz="5400" b="1" dirty="0">
              <a:solidFill>
                <a:srgbClr val="FFFF00"/>
              </a:solidFill>
              <a:effectLst>
                <a:outerShdw blurRad="38100" dist="38100" dir="2700000" algn="tl">
                  <a:srgbClr val="000000">
                    <a:alpha val="43137"/>
                  </a:srgbClr>
                </a:outerShdw>
              </a:effectLst>
            </a:endParaRPr>
          </a:p>
        </p:txBody>
      </p:sp>
      <p:sp>
        <p:nvSpPr>
          <p:cNvPr id="8" name="Rectangle 7"/>
          <p:cNvSpPr/>
          <p:nvPr/>
        </p:nvSpPr>
        <p:spPr>
          <a:xfrm>
            <a:off x="3206776" y="4572008"/>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0</a:t>
            </a:r>
            <a:endParaRPr lang="en-IN" sz="5400" b="1" dirty="0">
              <a:solidFill>
                <a:srgbClr val="FFFF00"/>
              </a:solidFill>
              <a:effectLst>
                <a:outerShdw blurRad="38100" dist="38100" dir="2700000" algn="tl">
                  <a:srgbClr val="000000">
                    <a:alpha val="43137"/>
                  </a:srgbClr>
                </a:outerShdw>
              </a:effectLst>
            </a:endParaRPr>
          </a:p>
        </p:txBody>
      </p:sp>
      <p:sp>
        <p:nvSpPr>
          <p:cNvPr id="10" name="Rectangle 9"/>
          <p:cNvSpPr/>
          <p:nvPr/>
        </p:nvSpPr>
        <p:spPr>
          <a:xfrm>
            <a:off x="1928794" y="2643182"/>
            <a:ext cx="6715172" cy="1569660"/>
          </a:xfrm>
          <a:prstGeom prst="rect">
            <a:avLst/>
          </a:prstGeom>
        </p:spPr>
        <p:txBody>
          <a:bodyPr wrap="square">
            <a:spAutoFit/>
          </a:bodyPr>
          <a:lstStyle/>
          <a:p>
            <a:pPr algn="just"/>
            <a:r>
              <a:rPr lang="en-US" sz="3200" b="1" dirty="0">
                <a:solidFill>
                  <a:schemeClr val="bg1"/>
                </a:solidFill>
                <a:effectLst>
                  <a:outerShdw blurRad="38100" dist="38100" dir="2700000" algn="tl">
                    <a:srgbClr val="000000">
                      <a:alpha val="43137"/>
                    </a:srgbClr>
                  </a:outerShdw>
                </a:effectLst>
              </a:rPr>
              <a:t>Now, ENQUEUE with 56, then</a:t>
            </a:r>
          </a:p>
          <a:p>
            <a:pPr algn="just"/>
            <a:r>
              <a:rPr lang="en-US" sz="3200" b="1" dirty="0">
                <a:solidFill>
                  <a:schemeClr val="bg1"/>
                </a:solidFill>
                <a:effectLst>
                  <a:outerShdw blurRad="38100" dist="38100" dir="2700000" algn="tl">
                    <a:srgbClr val="000000">
                      <a:alpha val="43137"/>
                    </a:srgbClr>
                  </a:outerShdw>
                </a:effectLst>
              </a:rPr>
              <a:t> </a:t>
            </a:r>
          </a:p>
          <a:p>
            <a:pPr algn="just"/>
            <a:r>
              <a:rPr lang="en-US" sz="3200" b="1" dirty="0">
                <a:solidFill>
                  <a:schemeClr val="bg1"/>
                </a:solidFill>
                <a:effectLst>
                  <a:outerShdw blurRad="38100" dist="38100" dir="2700000" algn="tl">
                    <a:srgbClr val="000000">
                      <a:alpha val="43137"/>
                    </a:srgbClr>
                  </a:outerShdw>
                </a:effectLst>
              </a:rPr>
              <a:t>FRONT = REAR = 0</a:t>
            </a:r>
          </a:p>
        </p:txBody>
      </p:sp>
      <p:sp>
        <p:nvSpPr>
          <p:cNvPr id="11" name="Title 1"/>
          <p:cNvSpPr txBox="1">
            <a:spLocks/>
          </p:cNvSpPr>
          <p:nvPr/>
        </p:nvSpPr>
        <p:spPr>
          <a:xfrm>
            <a:off x="571472" y="1714488"/>
            <a:ext cx="2571768"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ENQUEUE</a:t>
            </a:r>
          </a:p>
        </p:txBody>
      </p:sp>
      <p:sp>
        <p:nvSpPr>
          <p:cNvPr id="12" name="Rectangle 11"/>
          <p:cNvSpPr/>
          <p:nvPr/>
        </p:nvSpPr>
        <p:spPr>
          <a:xfrm>
            <a:off x="500066" y="5140123"/>
            <a:ext cx="1571604"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FRONT</a:t>
            </a:r>
            <a:endParaRPr lang="en-IN" sz="3200" b="1" dirty="0">
              <a:solidFill>
                <a:schemeClr val="bg1"/>
              </a:solidFill>
              <a:effectLst>
                <a:outerShdw blurRad="38100" dist="38100" dir="2700000" algn="tl">
                  <a:srgbClr val="000000">
                    <a:alpha val="43137"/>
                  </a:srgbClr>
                </a:outerShdw>
              </a:effectLst>
            </a:endParaRPr>
          </a:p>
        </p:txBody>
      </p:sp>
      <p:cxnSp>
        <p:nvCxnSpPr>
          <p:cNvPr id="13" name="Straight Arrow Connector 12"/>
          <p:cNvCxnSpPr/>
          <p:nvPr/>
        </p:nvCxnSpPr>
        <p:spPr>
          <a:xfrm>
            <a:off x="2143108" y="5427676"/>
            <a:ext cx="1000132" cy="1588"/>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00034" y="5572140"/>
            <a:ext cx="1571604"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REAR</a:t>
            </a:r>
            <a:endParaRPr lang="en-IN" sz="3200" b="1" dirty="0">
              <a:solidFill>
                <a:schemeClr val="bg1"/>
              </a:solidFill>
              <a:effectLst>
                <a:outerShdw blurRad="38100" dist="38100" dir="2700000" algn="tl">
                  <a:srgbClr val="000000">
                    <a:alpha val="43137"/>
                  </a:srgbClr>
                </a:outerShdw>
              </a:effectLst>
            </a:endParaRPr>
          </a:p>
        </p:txBody>
      </p:sp>
      <p:cxnSp>
        <p:nvCxnSpPr>
          <p:cNvPr id="19" name="Straight Arrow Connector 18"/>
          <p:cNvCxnSpPr/>
          <p:nvPr/>
        </p:nvCxnSpPr>
        <p:spPr>
          <a:xfrm>
            <a:off x="2071670" y="5786454"/>
            <a:ext cx="1000132" cy="1588"/>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6338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285852" y="357166"/>
            <a:ext cx="7572428"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00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DIAGRAMATIC REPRESENTATION OF QUEUE</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graphicFrame>
        <p:nvGraphicFramePr>
          <p:cNvPr id="3" name="Table 2"/>
          <p:cNvGraphicFramePr>
            <a:graphicFrameLocks noGrp="1"/>
          </p:cNvGraphicFramePr>
          <p:nvPr/>
        </p:nvGraphicFramePr>
        <p:xfrm>
          <a:off x="3135338" y="5286388"/>
          <a:ext cx="5080000" cy="518160"/>
        </p:xfrm>
        <a:graphic>
          <a:graphicData uri="http://schemas.openxmlformats.org/drawingml/2006/table">
            <a:tbl>
              <a:tblPr firstRow="1" bandRow="1"/>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tblGrid>
              <a:tr h="370840">
                <a:tc>
                  <a:txBody>
                    <a:bodyPr/>
                    <a:lstStyle/>
                    <a:p>
                      <a:pPr algn="ctr"/>
                      <a:r>
                        <a:rPr lang="en-IN" sz="2800" b="1" dirty="0">
                          <a:effectLst>
                            <a:outerShdw blurRad="38100" dist="38100" dir="2700000" algn="tl">
                              <a:srgbClr val="000000">
                                <a:alpha val="43137"/>
                              </a:srgbClr>
                            </a:outerShdw>
                          </a:effectLst>
                        </a:rPr>
                        <a:t>56</a:t>
                      </a:r>
                    </a:p>
                  </a:txBody>
                  <a:tcPr>
                    <a:solidFill>
                      <a:srgbClr val="FFFF00"/>
                    </a:solidFill>
                  </a:tcPr>
                </a:tc>
                <a:tc>
                  <a:txBody>
                    <a:bodyPr/>
                    <a:lstStyle/>
                    <a:p>
                      <a:pPr algn="ctr"/>
                      <a:r>
                        <a:rPr lang="en-IN" sz="2800" b="1" kern="1200" dirty="0">
                          <a:solidFill>
                            <a:schemeClr val="tx1"/>
                          </a:solidFill>
                          <a:effectLst>
                            <a:outerShdw blurRad="38100" dist="38100" dir="2700000" algn="tl">
                              <a:srgbClr val="000000">
                                <a:alpha val="43137"/>
                              </a:srgbClr>
                            </a:outerShdw>
                          </a:effectLst>
                          <a:latin typeface="+mn-lt"/>
                          <a:ea typeface="+mn-ea"/>
                          <a:cs typeface="+mn-cs"/>
                        </a:rPr>
                        <a:t>783</a:t>
                      </a:r>
                    </a:p>
                  </a:txBody>
                  <a:tcPr>
                    <a:solidFill>
                      <a:srgbClr val="FFFF00"/>
                    </a:solidFill>
                  </a:tcPr>
                </a:tc>
                <a:tc>
                  <a:txBody>
                    <a:bodyPr/>
                    <a:lstStyle/>
                    <a:p>
                      <a:endParaRPr lang="en-IN" sz="2800" b="1" kern="1200" dirty="0">
                        <a:solidFill>
                          <a:schemeClr val="tx1"/>
                        </a:solidFill>
                        <a:effectLst>
                          <a:outerShdw blurRad="38100" dist="38100" dir="2700000" algn="tl">
                            <a:srgbClr val="000000">
                              <a:alpha val="43137"/>
                            </a:srgbClr>
                          </a:outerShdw>
                        </a:effectLst>
                        <a:latin typeface="+mn-lt"/>
                        <a:ea typeface="+mn-ea"/>
                        <a:cs typeface="+mn-cs"/>
                      </a:endParaRPr>
                    </a:p>
                  </a:txBody>
                  <a:tcPr>
                    <a:solidFill>
                      <a:srgbClr val="FFFF00"/>
                    </a:solidFill>
                  </a:tcPr>
                </a:tc>
                <a:tc>
                  <a:txBody>
                    <a:bodyPr/>
                    <a:lstStyle/>
                    <a:p>
                      <a:endParaRPr lang="en-IN" sz="2800" b="1" kern="1200" dirty="0">
                        <a:solidFill>
                          <a:schemeClr val="tx1"/>
                        </a:solidFill>
                        <a:effectLst>
                          <a:outerShdw blurRad="38100" dist="38100" dir="2700000" algn="tl">
                            <a:srgbClr val="000000">
                              <a:alpha val="43137"/>
                            </a:srgbClr>
                          </a:outerShdw>
                        </a:effectLst>
                        <a:latin typeface="+mn-lt"/>
                        <a:ea typeface="+mn-ea"/>
                        <a:cs typeface="+mn-cs"/>
                      </a:endParaRPr>
                    </a:p>
                  </a:txBody>
                  <a:tcPr>
                    <a:solidFill>
                      <a:srgbClr val="FFFF00"/>
                    </a:solidFill>
                  </a:tcPr>
                </a:tc>
                <a:tc>
                  <a:txBody>
                    <a:bodyPr/>
                    <a:lstStyle/>
                    <a:p>
                      <a:endParaRPr lang="en-IN" sz="2800" b="1" kern="1200" dirty="0">
                        <a:solidFill>
                          <a:schemeClr val="tx1"/>
                        </a:solidFill>
                        <a:effectLst>
                          <a:outerShdw blurRad="38100" dist="38100" dir="2700000" algn="tl">
                            <a:srgbClr val="000000">
                              <a:alpha val="43137"/>
                            </a:srgbClr>
                          </a:outerShdw>
                        </a:effectLst>
                        <a:latin typeface="+mn-lt"/>
                        <a:ea typeface="+mn-ea"/>
                        <a:cs typeface="+mn-cs"/>
                      </a:endParaRPr>
                    </a:p>
                  </a:txBody>
                  <a:tcPr>
                    <a:solidFill>
                      <a:srgbClr val="FFFF00"/>
                    </a:solidFill>
                  </a:tcPr>
                </a:tc>
                <a:extLst>
                  <a:ext uri="{0D108BD9-81ED-4DB2-BD59-A6C34878D82A}">
                    <a16:rowId xmlns:a16="http://schemas.microsoft.com/office/drawing/2014/main" val="10000"/>
                  </a:ext>
                </a:extLst>
              </a:tr>
            </a:tbl>
          </a:graphicData>
        </a:graphic>
      </p:graphicFrame>
      <p:sp>
        <p:nvSpPr>
          <p:cNvPr id="4" name="Rectangle 3"/>
          <p:cNvSpPr/>
          <p:nvPr/>
        </p:nvSpPr>
        <p:spPr>
          <a:xfrm>
            <a:off x="4278346" y="4572008"/>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1</a:t>
            </a:r>
            <a:endParaRPr lang="en-IN" sz="5400" b="1" dirty="0">
              <a:solidFill>
                <a:srgbClr val="FFFF00"/>
              </a:solidFill>
              <a:effectLst>
                <a:outerShdw blurRad="38100" dist="38100" dir="2700000" algn="tl">
                  <a:srgbClr val="000000">
                    <a:alpha val="43137"/>
                  </a:srgbClr>
                </a:outerShdw>
              </a:effectLst>
            </a:endParaRPr>
          </a:p>
        </p:txBody>
      </p:sp>
      <p:sp>
        <p:nvSpPr>
          <p:cNvPr id="5" name="Rectangle 4"/>
          <p:cNvSpPr/>
          <p:nvPr/>
        </p:nvSpPr>
        <p:spPr>
          <a:xfrm>
            <a:off x="5349916" y="458527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2</a:t>
            </a:r>
            <a:endParaRPr lang="en-IN" sz="5400" b="1" dirty="0">
              <a:solidFill>
                <a:srgbClr val="FFFF00"/>
              </a:solidFill>
              <a:effectLst>
                <a:outerShdw blurRad="38100" dist="38100" dir="2700000" algn="tl">
                  <a:srgbClr val="000000">
                    <a:alpha val="43137"/>
                  </a:srgbClr>
                </a:outerShdw>
              </a:effectLst>
            </a:endParaRPr>
          </a:p>
        </p:txBody>
      </p:sp>
      <p:sp>
        <p:nvSpPr>
          <p:cNvPr id="6" name="Rectangle 5"/>
          <p:cNvSpPr/>
          <p:nvPr/>
        </p:nvSpPr>
        <p:spPr>
          <a:xfrm>
            <a:off x="6350048" y="458527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3</a:t>
            </a:r>
            <a:endParaRPr lang="en-IN" sz="5400" b="1" dirty="0">
              <a:solidFill>
                <a:srgbClr val="FFFF00"/>
              </a:solidFill>
              <a:effectLst>
                <a:outerShdw blurRad="38100" dist="38100" dir="2700000" algn="tl">
                  <a:srgbClr val="000000">
                    <a:alpha val="43137"/>
                  </a:srgbClr>
                </a:outerShdw>
              </a:effectLst>
            </a:endParaRPr>
          </a:p>
        </p:txBody>
      </p:sp>
      <p:sp>
        <p:nvSpPr>
          <p:cNvPr id="7" name="Rectangle 6"/>
          <p:cNvSpPr/>
          <p:nvPr/>
        </p:nvSpPr>
        <p:spPr>
          <a:xfrm>
            <a:off x="7421618" y="458527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4</a:t>
            </a:r>
            <a:endParaRPr lang="en-IN" sz="5400" b="1" dirty="0">
              <a:solidFill>
                <a:srgbClr val="FFFF00"/>
              </a:solidFill>
              <a:effectLst>
                <a:outerShdw blurRad="38100" dist="38100" dir="2700000" algn="tl">
                  <a:srgbClr val="000000">
                    <a:alpha val="43137"/>
                  </a:srgbClr>
                </a:outerShdw>
              </a:effectLst>
            </a:endParaRPr>
          </a:p>
        </p:txBody>
      </p:sp>
      <p:sp>
        <p:nvSpPr>
          <p:cNvPr id="8" name="Rectangle 7"/>
          <p:cNvSpPr/>
          <p:nvPr/>
        </p:nvSpPr>
        <p:spPr>
          <a:xfrm>
            <a:off x="3206776" y="4572008"/>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0</a:t>
            </a:r>
            <a:endParaRPr lang="en-IN" sz="5400" b="1" dirty="0">
              <a:solidFill>
                <a:srgbClr val="FFFF00"/>
              </a:solidFill>
              <a:effectLst>
                <a:outerShdw blurRad="38100" dist="38100" dir="2700000" algn="tl">
                  <a:srgbClr val="000000">
                    <a:alpha val="43137"/>
                  </a:srgbClr>
                </a:outerShdw>
              </a:effectLst>
            </a:endParaRPr>
          </a:p>
        </p:txBody>
      </p:sp>
      <p:sp>
        <p:nvSpPr>
          <p:cNvPr id="10" name="Rectangle 9"/>
          <p:cNvSpPr/>
          <p:nvPr/>
        </p:nvSpPr>
        <p:spPr>
          <a:xfrm>
            <a:off x="1928794" y="2643182"/>
            <a:ext cx="6715172" cy="1569660"/>
          </a:xfrm>
          <a:prstGeom prst="rect">
            <a:avLst/>
          </a:prstGeom>
        </p:spPr>
        <p:txBody>
          <a:bodyPr wrap="square">
            <a:spAutoFit/>
          </a:bodyPr>
          <a:lstStyle/>
          <a:p>
            <a:pPr algn="just"/>
            <a:r>
              <a:rPr lang="en-US" sz="3200" b="1" dirty="0">
                <a:solidFill>
                  <a:schemeClr val="bg1"/>
                </a:solidFill>
                <a:effectLst>
                  <a:outerShdw blurRad="38100" dist="38100" dir="2700000" algn="tl">
                    <a:srgbClr val="000000">
                      <a:alpha val="43137"/>
                    </a:srgbClr>
                  </a:outerShdw>
                </a:effectLst>
              </a:rPr>
              <a:t>Now, ENQUEUE with 783, then</a:t>
            </a:r>
          </a:p>
          <a:p>
            <a:pPr algn="just"/>
            <a:r>
              <a:rPr lang="en-US" sz="3200" b="1" dirty="0">
                <a:solidFill>
                  <a:schemeClr val="bg1"/>
                </a:solidFill>
                <a:effectLst>
                  <a:outerShdw blurRad="38100" dist="38100" dir="2700000" algn="tl">
                    <a:srgbClr val="000000">
                      <a:alpha val="43137"/>
                    </a:srgbClr>
                  </a:outerShdw>
                </a:effectLst>
              </a:rPr>
              <a:t> </a:t>
            </a:r>
          </a:p>
          <a:p>
            <a:pPr algn="just"/>
            <a:r>
              <a:rPr lang="en-US" sz="3200" b="1" dirty="0">
                <a:solidFill>
                  <a:schemeClr val="bg1"/>
                </a:solidFill>
                <a:effectLst>
                  <a:outerShdw blurRad="38100" dist="38100" dir="2700000" algn="tl">
                    <a:srgbClr val="000000">
                      <a:alpha val="43137"/>
                    </a:srgbClr>
                  </a:outerShdw>
                </a:effectLst>
              </a:rPr>
              <a:t>FRONT = 0  and REAR = 1</a:t>
            </a:r>
          </a:p>
        </p:txBody>
      </p:sp>
      <p:sp>
        <p:nvSpPr>
          <p:cNvPr id="11" name="Title 1"/>
          <p:cNvSpPr txBox="1">
            <a:spLocks/>
          </p:cNvSpPr>
          <p:nvPr/>
        </p:nvSpPr>
        <p:spPr>
          <a:xfrm>
            <a:off x="571472" y="1714488"/>
            <a:ext cx="2571768"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ENQUEUE</a:t>
            </a:r>
          </a:p>
        </p:txBody>
      </p:sp>
      <p:sp>
        <p:nvSpPr>
          <p:cNvPr id="12" name="Rectangle 11"/>
          <p:cNvSpPr/>
          <p:nvPr/>
        </p:nvSpPr>
        <p:spPr>
          <a:xfrm>
            <a:off x="642910" y="5140123"/>
            <a:ext cx="1571604"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FRONT</a:t>
            </a:r>
            <a:endParaRPr lang="en-IN" sz="3200" b="1" dirty="0">
              <a:solidFill>
                <a:schemeClr val="bg1"/>
              </a:solidFill>
              <a:effectLst>
                <a:outerShdw blurRad="38100" dist="38100" dir="2700000" algn="tl">
                  <a:srgbClr val="000000">
                    <a:alpha val="43137"/>
                  </a:srgbClr>
                </a:outerShdw>
              </a:effectLst>
            </a:endParaRPr>
          </a:p>
        </p:txBody>
      </p:sp>
      <p:cxnSp>
        <p:nvCxnSpPr>
          <p:cNvPr id="13" name="Straight Arrow Connector 12"/>
          <p:cNvCxnSpPr/>
          <p:nvPr/>
        </p:nvCxnSpPr>
        <p:spPr>
          <a:xfrm>
            <a:off x="2143108" y="5427676"/>
            <a:ext cx="1000132" cy="1588"/>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786346" y="6130373"/>
            <a:ext cx="1571604"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REAR</a:t>
            </a:r>
            <a:endParaRPr lang="en-IN" sz="3200" b="1" dirty="0">
              <a:solidFill>
                <a:schemeClr val="bg1"/>
              </a:solidFill>
              <a:effectLst>
                <a:outerShdw blurRad="38100" dist="38100" dir="2700000" algn="tl">
                  <a:srgbClr val="000000">
                    <a:alpha val="43137"/>
                  </a:srgbClr>
                </a:outerShdw>
              </a:effectLst>
            </a:endParaRPr>
          </a:p>
        </p:txBody>
      </p:sp>
      <p:cxnSp>
        <p:nvCxnSpPr>
          <p:cNvPr id="19" name="Straight Arrow Connector 18"/>
          <p:cNvCxnSpPr/>
          <p:nvPr/>
        </p:nvCxnSpPr>
        <p:spPr>
          <a:xfrm rot="5400000" flipH="1" flipV="1">
            <a:off x="4645026" y="6070618"/>
            <a:ext cx="569916" cy="1588"/>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633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285852" y="357166"/>
            <a:ext cx="7572428"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00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DIAGRAMATIC REPRESENTATION OF QUEUE</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graphicFrame>
        <p:nvGraphicFramePr>
          <p:cNvPr id="3" name="Table 2"/>
          <p:cNvGraphicFramePr>
            <a:graphicFrameLocks noGrp="1"/>
          </p:cNvGraphicFramePr>
          <p:nvPr/>
        </p:nvGraphicFramePr>
        <p:xfrm>
          <a:off x="3135338" y="5286388"/>
          <a:ext cx="5080000" cy="518160"/>
        </p:xfrm>
        <a:graphic>
          <a:graphicData uri="http://schemas.openxmlformats.org/drawingml/2006/table">
            <a:tbl>
              <a:tblPr firstRow="1" bandRow="1"/>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tblGrid>
              <a:tr h="370840">
                <a:tc>
                  <a:txBody>
                    <a:bodyPr/>
                    <a:lstStyle/>
                    <a:p>
                      <a:pPr algn="ctr"/>
                      <a:r>
                        <a:rPr lang="en-IN" sz="2800" b="1" dirty="0">
                          <a:effectLst>
                            <a:outerShdw blurRad="38100" dist="38100" dir="2700000" algn="tl">
                              <a:srgbClr val="000000">
                                <a:alpha val="43137"/>
                              </a:srgbClr>
                            </a:outerShdw>
                          </a:effectLst>
                        </a:rPr>
                        <a:t>56</a:t>
                      </a:r>
                    </a:p>
                  </a:txBody>
                  <a:tcPr>
                    <a:solidFill>
                      <a:srgbClr val="FFFF00"/>
                    </a:solidFill>
                  </a:tcPr>
                </a:tc>
                <a:tc>
                  <a:txBody>
                    <a:bodyPr/>
                    <a:lstStyle/>
                    <a:p>
                      <a:pPr algn="ctr"/>
                      <a:r>
                        <a:rPr lang="en-IN" sz="2800" b="1" kern="1200" dirty="0">
                          <a:solidFill>
                            <a:schemeClr val="tx1"/>
                          </a:solidFill>
                          <a:effectLst>
                            <a:outerShdw blurRad="38100" dist="38100" dir="2700000" algn="tl">
                              <a:srgbClr val="000000">
                                <a:alpha val="43137"/>
                              </a:srgbClr>
                            </a:outerShdw>
                          </a:effectLst>
                          <a:latin typeface="+mn-lt"/>
                          <a:ea typeface="+mn-ea"/>
                          <a:cs typeface="+mn-cs"/>
                        </a:rPr>
                        <a:t>783</a:t>
                      </a:r>
                    </a:p>
                  </a:txBody>
                  <a:tcPr>
                    <a:solidFill>
                      <a:srgbClr val="FFFF00"/>
                    </a:solidFill>
                  </a:tcPr>
                </a:tc>
                <a:tc>
                  <a:txBody>
                    <a:bodyPr/>
                    <a:lstStyle/>
                    <a:p>
                      <a:pPr algn="ctr"/>
                      <a:r>
                        <a:rPr lang="en-IN" sz="2800" b="1" kern="1200" dirty="0">
                          <a:solidFill>
                            <a:schemeClr val="tx1"/>
                          </a:solidFill>
                          <a:effectLst>
                            <a:outerShdw blurRad="38100" dist="38100" dir="2700000" algn="tl">
                              <a:srgbClr val="000000">
                                <a:alpha val="43137"/>
                              </a:srgbClr>
                            </a:outerShdw>
                          </a:effectLst>
                          <a:latin typeface="+mn-lt"/>
                          <a:ea typeface="+mn-ea"/>
                          <a:cs typeface="+mn-cs"/>
                        </a:rPr>
                        <a:t>126</a:t>
                      </a:r>
                    </a:p>
                  </a:txBody>
                  <a:tcPr>
                    <a:solidFill>
                      <a:srgbClr val="FFFF00"/>
                    </a:solidFill>
                  </a:tcPr>
                </a:tc>
                <a:tc>
                  <a:txBody>
                    <a:bodyPr/>
                    <a:lstStyle/>
                    <a:p>
                      <a:pPr algn="ctr"/>
                      <a:endParaRPr lang="en-IN" sz="2800" b="1" kern="1200" dirty="0">
                        <a:solidFill>
                          <a:schemeClr val="tx1"/>
                        </a:solidFill>
                        <a:effectLst>
                          <a:outerShdw blurRad="38100" dist="38100" dir="2700000" algn="tl">
                            <a:srgbClr val="000000">
                              <a:alpha val="43137"/>
                            </a:srgbClr>
                          </a:outerShdw>
                        </a:effectLst>
                        <a:latin typeface="+mn-lt"/>
                        <a:ea typeface="+mn-ea"/>
                        <a:cs typeface="+mn-cs"/>
                      </a:endParaRPr>
                    </a:p>
                  </a:txBody>
                  <a:tcPr>
                    <a:solidFill>
                      <a:srgbClr val="FFFF00"/>
                    </a:solidFill>
                  </a:tcPr>
                </a:tc>
                <a:tc>
                  <a:txBody>
                    <a:bodyPr/>
                    <a:lstStyle/>
                    <a:p>
                      <a:pPr algn="ctr"/>
                      <a:endParaRPr lang="en-IN" sz="2800" b="1" kern="1200" dirty="0">
                        <a:solidFill>
                          <a:schemeClr val="tx1"/>
                        </a:solidFill>
                        <a:effectLst>
                          <a:outerShdw blurRad="38100" dist="38100" dir="2700000" algn="tl">
                            <a:srgbClr val="000000">
                              <a:alpha val="43137"/>
                            </a:srgbClr>
                          </a:outerShdw>
                        </a:effectLst>
                        <a:latin typeface="+mn-lt"/>
                        <a:ea typeface="+mn-ea"/>
                        <a:cs typeface="+mn-cs"/>
                      </a:endParaRPr>
                    </a:p>
                  </a:txBody>
                  <a:tcPr>
                    <a:solidFill>
                      <a:srgbClr val="FFFF00"/>
                    </a:solidFill>
                  </a:tcPr>
                </a:tc>
                <a:extLst>
                  <a:ext uri="{0D108BD9-81ED-4DB2-BD59-A6C34878D82A}">
                    <a16:rowId xmlns:a16="http://schemas.microsoft.com/office/drawing/2014/main" val="10000"/>
                  </a:ext>
                </a:extLst>
              </a:tr>
            </a:tbl>
          </a:graphicData>
        </a:graphic>
      </p:graphicFrame>
      <p:sp>
        <p:nvSpPr>
          <p:cNvPr id="4" name="Rectangle 3"/>
          <p:cNvSpPr/>
          <p:nvPr/>
        </p:nvSpPr>
        <p:spPr>
          <a:xfrm>
            <a:off x="4278346" y="4572008"/>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1</a:t>
            </a:r>
            <a:endParaRPr lang="en-IN" sz="5400" b="1" dirty="0">
              <a:solidFill>
                <a:srgbClr val="FFFF00"/>
              </a:solidFill>
              <a:effectLst>
                <a:outerShdw blurRad="38100" dist="38100" dir="2700000" algn="tl">
                  <a:srgbClr val="000000">
                    <a:alpha val="43137"/>
                  </a:srgbClr>
                </a:outerShdw>
              </a:effectLst>
            </a:endParaRPr>
          </a:p>
        </p:txBody>
      </p:sp>
      <p:sp>
        <p:nvSpPr>
          <p:cNvPr id="5" name="Rectangle 4"/>
          <p:cNvSpPr/>
          <p:nvPr/>
        </p:nvSpPr>
        <p:spPr>
          <a:xfrm>
            <a:off x="5349916" y="458527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2</a:t>
            </a:r>
            <a:endParaRPr lang="en-IN" sz="5400" b="1" dirty="0">
              <a:solidFill>
                <a:srgbClr val="FFFF00"/>
              </a:solidFill>
              <a:effectLst>
                <a:outerShdw blurRad="38100" dist="38100" dir="2700000" algn="tl">
                  <a:srgbClr val="000000">
                    <a:alpha val="43137"/>
                  </a:srgbClr>
                </a:outerShdw>
              </a:effectLst>
            </a:endParaRPr>
          </a:p>
        </p:txBody>
      </p:sp>
      <p:sp>
        <p:nvSpPr>
          <p:cNvPr id="6" name="Rectangle 5"/>
          <p:cNvSpPr/>
          <p:nvPr/>
        </p:nvSpPr>
        <p:spPr>
          <a:xfrm>
            <a:off x="6350048" y="458527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3</a:t>
            </a:r>
            <a:endParaRPr lang="en-IN" sz="5400" b="1" dirty="0">
              <a:solidFill>
                <a:srgbClr val="FFFF00"/>
              </a:solidFill>
              <a:effectLst>
                <a:outerShdw blurRad="38100" dist="38100" dir="2700000" algn="tl">
                  <a:srgbClr val="000000">
                    <a:alpha val="43137"/>
                  </a:srgbClr>
                </a:outerShdw>
              </a:effectLst>
            </a:endParaRPr>
          </a:p>
        </p:txBody>
      </p:sp>
      <p:sp>
        <p:nvSpPr>
          <p:cNvPr id="7" name="Rectangle 6"/>
          <p:cNvSpPr/>
          <p:nvPr/>
        </p:nvSpPr>
        <p:spPr>
          <a:xfrm>
            <a:off x="7421618" y="458527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4</a:t>
            </a:r>
            <a:endParaRPr lang="en-IN" sz="5400" b="1" dirty="0">
              <a:solidFill>
                <a:srgbClr val="FFFF00"/>
              </a:solidFill>
              <a:effectLst>
                <a:outerShdw blurRad="38100" dist="38100" dir="2700000" algn="tl">
                  <a:srgbClr val="000000">
                    <a:alpha val="43137"/>
                  </a:srgbClr>
                </a:outerShdw>
              </a:effectLst>
            </a:endParaRPr>
          </a:p>
        </p:txBody>
      </p:sp>
      <p:sp>
        <p:nvSpPr>
          <p:cNvPr id="8" name="Rectangle 7"/>
          <p:cNvSpPr/>
          <p:nvPr/>
        </p:nvSpPr>
        <p:spPr>
          <a:xfrm>
            <a:off x="3206776" y="4572008"/>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0</a:t>
            </a:r>
            <a:endParaRPr lang="en-IN" sz="5400" b="1" dirty="0">
              <a:solidFill>
                <a:srgbClr val="FFFF00"/>
              </a:solidFill>
              <a:effectLst>
                <a:outerShdw blurRad="38100" dist="38100" dir="2700000" algn="tl">
                  <a:srgbClr val="000000">
                    <a:alpha val="43137"/>
                  </a:srgbClr>
                </a:outerShdw>
              </a:effectLst>
            </a:endParaRPr>
          </a:p>
        </p:txBody>
      </p:sp>
      <p:sp>
        <p:nvSpPr>
          <p:cNvPr id="10" name="Rectangle 9"/>
          <p:cNvSpPr/>
          <p:nvPr/>
        </p:nvSpPr>
        <p:spPr>
          <a:xfrm>
            <a:off x="1928794" y="2643182"/>
            <a:ext cx="6715172" cy="1569660"/>
          </a:xfrm>
          <a:prstGeom prst="rect">
            <a:avLst/>
          </a:prstGeom>
        </p:spPr>
        <p:txBody>
          <a:bodyPr wrap="square">
            <a:spAutoFit/>
          </a:bodyPr>
          <a:lstStyle/>
          <a:p>
            <a:pPr algn="just"/>
            <a:r>
              <a:rPr lang="en-US" sz="3200" b="1" dirty="0">
                <a:solidFill>
                  <a:schemeClr val="bg1"/>
                </a:solidFill>
                <a:effectLst>
                  <a:outerShdw blurRad="38100" dist="38100" dir="2700000" algn="tl">
                    <a:srgbClr val="000000">
                      <a:alpha val="43137"/>
                    </a:srgbClr>
                  </a:outerShdw>
                </a:effectLst>
              </a:rPr>
              <a:t>Now, ENQUEUE with 126, then</a:t>
            </a:r>
          </a:p>
          <a:p>
            <a:pPr algn="just"/>
            <a:r>
              <a:rPr lang="en-US" sz="3200" b="1" dirty="0">
                <a:solidFill>
                  <a:schemeClr val="bg1"/>
                </a:solidFill>
                <a:effectLst>
                  <a:outerShdw blurRad="38100" dist="38100" dir="2700000" algn="tl">
                    <a:srgbClr val="000000">
                      <a:alpha val="43137"/>
                    </a:srgbClr>
                  </a:outerShdw>
                </a:effectLst>
              </a:rPr>
              <a:t> </a:t>
            </a:r>
          </a:p>
          <a:p>
            <a:pPr algn="just"/>
            <a:r>
              <a:rPr lang="en-US" sz="3200" b="1" dirty="0">
                <a:solidFill>
                  <a:schemeClr val="bg1"/>
                </a:solidFill>
                <a:effectLst>
                  <a:outerShdw blurRad="38100" dist="38100" dir="2700000" algn="tl">
                    <a:srgbClr val="000000">
                      <a:alpha val="43137"/>
                    </a:srgbClr>
                  </a:outerShdw>
                </a:effectLst>
              </a:rPr>
              <a:t>FRONT = 0  and REAR = 2</a:t>
            </a:r>
          </a:p>
        </p:txBody>
      </p:sp>
      <p:sp>
        <p:nvSpPr>
          <p:cNvPr id="11" name="Title 1"/>
          <p:cNvSpPr txBox="1">
            <a:spLocks/>
          </p:cNvSpPr>
          <p:nvPr/>
        </p:nvSpPr>
        <p:spPr>
          <a:xfrm>
            <a:off x="571472" y="1714488"/>
            <a:ext cx="2571768"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ENQUEUE</a:t>
            </a:r>
          </a:p>
        </p:txBody>
      </p:sp>
      <p:sp>
        <p:nvSpPr>
          <p:cNvPr id="12" name="Rectangle 11"/>
          <p:cNvSpPr/>
          <p:nvPr/>
        </p:nvSpPr>
        <p:spPr>
          <a:xfrm>
            <a:off x="642910" y="5140123"/>
            <a:ext cx="1571604"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FRONT</a:t>
            </a:r>
            <a:endParaRPr lang="en-IN" sz="3200" b="1" dirty="0">
              <a:solidFill>
                <a:schemeClr val="bg1"/>
              </a:solidFill>
              <a:effectLst>
                <a:outerShdw blurRad="38100" dist="38100" dir="2700000" algn="tl">
                  <a:srgbClr val="000000">
                    <a:alpha val="43137"/>
                  </a:srgbClr>
                </a:outerShdw>
              </a:effectLst>
            </a:endParaRPr>
          </a:p>
        </p:txBody>
      </p:sp>
      <p:cxnSp>
        <p:nvCxnSpPr>
          <p:cNvPr id="13" name="Straight Arrow Connector 12"/>
          <p:cNvCxnSpPr/>
          <p:nvPr/>
        </p:nvCxnSpPr>
        <p:spPr>
          <a:xfrm>
            <a:off x="2143108" y="5427676"/>
            <a:ext cx="1000132" cy="1588"/>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715008" y="6143644"/>
            <a:ext cx="1571604"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REAR</a:t>
            </a:r>
            <a:endParaRPr lang="en-IN" sz="3200" b="1" dirty="0">
              <a:solidFill>
                <a:schemeClr val="bg1"/>
              </a:solidFill>
              <a:effectLst>
                <a:outerShdw blurRad="38100" dist="38100" dir="2700000" algn="tl">
                  <a:srgbClr val="000000">
                    <a:alpha val="43137"/>
                  </a:srgbClr>
                </a:outerShdw>
              </a:effectLst>
            </a:endParaRPr>
          </a:p>
        </p:txBody>
      </p:sp>
      <p:cxnSp>
        <p:nvCxnSpPr>
          <p:cNvPr id="19" name="Straight Arrow Connector 18"/>
          <p:cNvCxnSpPr/>
          <p:nvPr/>
        </p:nvCxnSpPr>
        <p:spPr>
          <a:xfrm rot="5400000" flipH="1" flipV="1">
            <a:off x="5502282" y="6070618"/>
            <a:ext cx="569916" cy="1588"/>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6338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285852" y="357166"/>
            <a:ext cx="7572428"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00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DIAGRAMATIC REPRESENTATION OF QUEUE</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graphicFrame>
        <p:nvGraphicFramePr>
          <p:cNvPr id="3" name="Table 2"/>
          <p:cNvGraphicFramePr>
            <a:graphicFrameLocks noGrp="1"/>
          </p:cNvGraphicFramePr>
          <p:nvPr/>
        </p:nvGraphicFramePr>
        <p:xfrm>
          <a:off x="3135338" y="5286388"/>
          <a:ext cx="5080000" cy="518160"/>
        </p:xfrm>
        <a:graphic>
          <a:graphicData uri="http://schemas.openxmlformats.org/drawingml/2006/table">
            <a:tbl>
              <a:tblPr firstRow="1" bandRow="1"/>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tblGrid>
              <a:tr h="370840">
                <a:tc>
                  <a:txBody>
                    <a:bodyPr/>
                    <a:lstStyle/>
                    <a:p>
                      <a:pPr algn="ctr"/>
                      <a:endParaRPr lang="en-IN" sz="2800" b="1" dirty="0">
                        <a:effectLst>
                          <a:outerShdw blurRad="38100" dist="38100" dir="2700000" algn="tl">
                            <a:srgbClr val="000000">
                              <a:alpha val="43137"/>
                            </a:srgbClr>
                          </a:outerShdw>
                        </a:effectLst>
                      </a:endParaRPr>
                    </a:p>
                  </a:txBody>
                  <a:tcPr>
                    <a:solidFill>
                      <a:srgbClr val="FFFF00"/>
                    </a:solidFill>
                  </a:tcPr>
                </a:tc>
                <a:tc>
                  <a:txBody>
                    <a:bodyPr/>
                    <a:lstStyle/>
                    <a:p>
                      <a:pPr algn="ctr"/>
                      <a:r>
                        <a:rPr lang="en-IN" sz="2800" b="1" kern="1200" dirty="0">
                          <a:solidFill>
                            <a:schemeClr val="tx1"/>
                          </a:solidFill>
                          <a:effectLst>
                            <a:outerShdw blurRad="38100" dist="38100" dir="2700000" algn="tl">
                              <a:srgbClr val="000000">
                                <a:alpha val="43137"/>
                              </a:srgbClr>
                            </a:outerShdw>
                          </a:effectLst>
                          <a:latin typeface="+mn-lt"/>
                          <a:ea typeface="+mn-ea"/>
                          <a:cs typeface="+mn-cs"/>
                        </a:rPr>
                        <a:t>783</a:t>
                      </a:r>
                    </a:p>
                  </a:txBody>
                  <a:tcPr>
                    <a:solidFill>
                      <a:srgbClr val="FFFF00"/>
                    </a:solidFill>
                  </a:tcPr>
                </a:tc>
                <a:tc>
                  <a:txBody>
                    <a:bodyPr/>
                    <a:lstStyle/>
                    <a:p>
                      <a:pPr algn="ctr"/>
                      <a:r>
                        <a:rPr lang="en-IN" sz="2800" b="1" kern="1200" dirty="0">
                          <a:solidFill>
                            <a:schemeClr val="tx1"/>
                          </a:solidFill>
                          <a:effectLst>
                            <a:outerShdw blurRad="38100" dist="38100" dir="2700000" algn="tl">
                              <a:srgbClr val="000000">
                                <a:alpha val="43137"/>
                              </a:srgbClr>
                            </a:outerShdw>
                          </a:effectLst>
                          <a:latin typeface="+mn-lt"/>
                          <a:ea typeface="+mn-ea"/>
                          <a:cs typeface="+mn-cs"/>
                        </a:rPr>
                        <a:t>126</a:t>
                      </a:r>
                    </a:p>
                  </a:txBody>
                  <a:tcPr>
                    <a:solidFill>
                      <a:srgbClr val="FFFF00"/>
                    </a:solidFill>
                  </a:tcPr>
                </a:tc>
                <a:tc>
                  <a:txBody>
                    <a:bodyPr/>
                    <a:lstStyle/>
                    <a:p>
                      <a:pPr algn="ctr"/>
                      <a:endParaRPr lang="en-IN" sz="2800" b="1" kern="1200" dirty="0">
                        <a:solidFill>
                          <a:schemeClr val="tx1"/>
                        </a:solidFill>
                        <a:effectLst>
                          <a:outerShdw blurRad="38100" dist="38100" dir="2700000" algn="tl">
                            <a:srgbClr val="000000">
                              <a:alpha val="43137"/>
                            </a:srgbClr>
                          </a:outerShdw>
                        </a:effectLst>
                        <a:latin typeface="+mn-lt"/>
                        <a:ea typeface="+mn-ea"/>
                        <a:cs typeface="+mn-cs"/>
                      </a:endParaRPr>
                    </a:p>
                  </a:txBody>
                  <a:tcPr>
                    <a:solidFill>
                      <a:srgbClr val="FFFF00"/>
                    </a:solidFill>
                  </a:tcPr>
                </a:tc>
                <a:tc>
                  <a:txBody>
                    <a:bodyPr/>
                    <a:lstStyle/>
                    <a:p>
                      <a:pPr algn="ctr"/>
                      <a:endParaRPr lang="en-IN" sz="2800" b="1" kern="1200" dirty="0">
                        <a:solidFill>
                          <a:schemeClr val="tx1"/>
                        </a:solidFill>
                        <a:effectLst>
                          <a:outerShdw blurRad="38100" dist="38100" dir="2700000" algn="tl">
                            <a:srgbClr val="000000">
                              <a:alpha val="43137"/>
                            </a:srgbClr>
                          </a:outerShdw>
                        </a:effectLst>
                        <a:latin typeface="+mn-lt"/>
                        <a:ea typeface="+mn-ea"/>
                        <a:cs typeface="+mn-cs"/>
                      </a:endParaRPr>
                    </a:p>
                  </a:txBody>
                  <a:tcPr>
                    <a:solidFill>
                      <a:srgbClr val="FFFF00"/>
                    </a:solidFill>
                  </a:tcPr>
                </a:tc>
                <a:extLst>
                  <a:ext uri="{0D108BD9-81ED-4DB2-BD59-A6C34878D82A}">
                    <a16:rowId xmlns:a16="http://schemas.microsoft.com/office/drawing/2014/main" val="10000"/>
                  </a:ext>
                </a:extLst>
              </a:tr>
            </a:tbl>
          </a:graphicData>
        </a:graphic>
      </p:graphicFrame>
      <p:sp>
        <p:nvSpPr>
          <p:cNvPr id="4" name="Rectangle 3"/>
          <p:cNvSpPr/>
          <p:nvPr/>
        </p:nvSpPr>
        <p:spPr>
          <a:xfrm>
            <a:off x="4278346" y="4572008"/>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1</a:t>
            </a:r>
            <a:endParaRPr lang="en-IN" sz="5400" b="1" dirty="0">
              <a:solidFill>
                <a:srgbClr val="FFFF00"/>
              </a:solidFill>
              <a:effectLst>
                <a:outerShdw blurRad="38100" dist="38100" dir="2700000" algn="tl">
                  <a:srgbClr val="000000">
                    <a:alpha val="43137"/>
                  </a:srgbClr>
                </a:outerShdw>
              </a:effectLst>
            </a:endParaRPr>
          </a:p>
        </p:txBody>
      </p:sp>
      <p:sp>
        <p:nvSpPr>
          <p:cNvPr id="5" name="Rectangle 4"/>
          <p:cNvSpPr/>
          <p:nvPr/>
        </p:nvSpPr>
        <p:spPr>
          <a:xfrm>
            <a:off x="5349916" y="458527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2</a:t>
            </a:r>
            <a:endParaRPr lang="en-IN" sz="5400" b="1" dirty="0">
              <a:solidFill>
                <a:srgbClr val="FFFF00"/>
              </a:solidFill>
              <a:effectLst>
                <a:outerShdw blurRad="38100" dist="38100" dir="2700000" algn="tl">
                  <a:srgbClr val="000000">
                    <a:alpha val="43137"/>
                  </a:srgbClr>
                </a:outerShdw>
              </a:effectLst>
            </a:endParaRPr>
          </a:p>
        </p:txBody>
      </p:sp>
      <p:sp>
        <p:nvSpPr>
          <p:cNvPr id="6" name="Rectangle 5"/>
          <p:cNvSpPr/>
          <p:nvPr/>
        </p:nvSpPr>
        <p:spPr>
          <a:xfrm>
            <a:off x="6350048" y="458527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3</a:t>
            </a:r>
            <a:endParaRPr lang="en-IN" sz="5400" b="1" dirty="0">
              <a:solidFill>
                <a:srgbClr val="FFFF00"/>
              </a:solidFill>
              <a:effectLst>
                <a:outerShdw blurRad="38100" dist="38100" dir="2700000" algn="tl">
                  <a:srgbClr val="000000">
                    <a:alpha val="43137"/>
                  </a:srgbClr>
                </a:outerShdw>
              </a:effectLst>
            </a:endParaRPr>
          </a:p>
        </p:txBody>
      </p:sp>
      <p:sp>
        <p:nvSpPr>
          <p:cNvPr id="7" name="Rectangle 6"/>
          <p:cNvSpPr/>
          <p:nvPr/>
        </p:nvSpPr>
        <p:spPr>
          <a:xfrm>
            <a:off x="7421618" y="458527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4</a:t>
            </a:r>
            <a:endParaRPr lang="en-IN" sz="5400" b="1" dirty="0">
              <a:solidFill>
                <a:srgbClr val="FFFF00"/>
              </a:solidFill>
              <a:effectLst>
                <a:outerShdw blurRad="38100" dist="38100" dir="2700000" algn="tl">
                  <a:srgbClr val="000000">
                    <a:alpha val="43137"/>
                  </a:srgbClr>
                </a:outerShdw>
              </a:effectLst>
            </a:endParaRPr>
          </a:p>
        </p:txBody>
      </p:sp>
      <p:sp>
        <p:nvSpPr>
          <p:cNvPr id="8" name="Rectangle 7"/>
          <p:cNvSpPr/>
          <p:nvPr/>
        </p:nvSpPr>
        <p:spPr>
          <a:xfrm>
            <a:off x="3206776" y="4572008"/>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0</a:t>
            </a:r>
            <a:endParaRPr lang="en-IN" sz="5400" b="1" dirty="0">
              <a:solidFill>
                <a:srgbClr val="FFFF00"/>
              </a:solidFill>
              <a:effectLst>
                <a:outerShdw blurRad="38100" dist="38100" dir="2700000" algn="tl">
                  <a:srgbClr val="000000">
                    <a:alpha val="43137"/>
                  </a:srgbClr>
                </a:outerShdw>
              </a:effectLst>
            </a:endParaRPr>
          </a:p>
        </p:txBody>
      </p:sp>
      <p:sp>
        <p:nvSpPr>
          <p:cNvPr id="10" name="Rectangle 9"/>
          <p:cNvSpPr/>
          <p:nvPr/>
        </p:nvSpPr>
        <p:spPr>
          <a:xfrm>
            <a:off x="1928794" y="2643182"/>
            <a:ext cx="6715172" cy="1569660"/>
          </a:xfrm>
          <a:prstGeom prst="rect">
            <a:avLst/>
          </a:prstGeom>
        </p:spPr>
        <p:txBody>
          <a:bodyPr wrap="square">
            <a:spAutoFit/>
          </a:bodyPr>
          <a:lstStyle/>
          <a:p>
            <a:pPr algn="just"/>
            <a:r>
              <a:rPr lang="en-US" sz="3200" b="1" dirty="0">
                <a:solidFill>
                  <a:schemeClr val="bg1"/>
                </a:solidFill>
                <a:effectLst>
                  <a:outerShdw blurRad="38100" dist="38100" dir="2700000" algn="tl">
                    <a:srgbClr val="000000">
                      <a:alpha val="43137"/>
                    </a:srgbClr>
                  </a:outerShdw>
                </a:effectLst>
              </a:rPr>
              <a:t>Now, DEQUEUE, then</a:t>
            </a:r>
          </a:p>
          <a:p>
            <a:pPr algn="just"/>
            <a:r>
              <a:rPr lang="en-US" sz="3200" b="1" dirty="0">
                <a:solidFill>
                  <a:schemeClr val="bg1"/>
                </a:solidFill>
                <a:effectLst>
                  <a:outerShdw blurRad="38100" dist="38100" dir="2700000" algn="tl">
                    <a:srgbClr val="000000">
                      <a:alpha val="43137"/>
                    </a:srgbClr>
                  </a:outerShdw>
                </a:effectLst>
              </a:rPr>
              <a:t> </a:t>
            </a:r>
          </a:p>
          <a:p>
            <a:pPr algn="just"/>
            <a:r>
              <a:rPr lang="en-US" sz="3200" b="1" dirty="0">
                <a:solidFill>
                  <a:schemeClr val="bg1"/>
                </a:solidFill>
                <a:effectLst>
                  <a:outerShdw blurRad="38100" dist="38100" dir="2700000" algn="tl">
                    <a:srgbClr val="000000">
                      <a:alpha val="43137"/>
                    </a:srgbClr>
                  </a:outerShdw>
                </a:effectLst>
              </a:rPr>
              <a:t>FRONT = 1  and REAR = 2</a:t>
            </a:r>
          </a:p>
        </p:txBody>
      </p:sp>
      <p:sp>
        <p:nvSpPr>
          <p:cNvPr id="11" name="Title 1"/>
          <p:cNvSpPr txBox="1">
            <a:spLocks/>
          </p:cNvSpPr>
          <p:nvPr/>
        </p:nvSpPr>
        <p:spPr>
          <a:xfrm>
            <a:off x="571472" y="1714488"/>
            <a:ext cx="2571768"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600" b="1" dirty="0">
                <a:solidFill>
                  <a:schemeClr val="bg1"/>
                </a:solidFill>
                <a:effectLst>
                  <a:outerShdw blurRad="38100" dist="38100" dir="2700000" algn="tl">
                    <a:srgbClr val="000000">
                      <a:alpha val="43137"/>
                    </a:srgbClr>
                  </a:outerShdw>
                </a:effectLst>
              </a:rPr>
              <a:t>DE</a:t>
            </a: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QUEUE</a:t>
            </a:r>
          </a:p>
        </p:txBody>
      </p:sp>
      <p:sp>
        <p:nvSpPr>
          <p:cNvPr id="12" name="Rectangle 11"/>
          <p:cNvSpPr/>
          <p:nvPr/>
        </p:nvSpPr>
        <p:spPr>
          <a:xfrm>
            <a:off x="3143240" y="6143644"/>
            <a:ext cx="1571604"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FRONT</a:t>
            </a:r>
            <a:endParaRPr lang="en-IN" sz="3200" b="1" dirty="0">
              <a:solidFill>
                <a:schemeClr val="bg1"/>
              </a:solidFill>
              <a:effectLst>
                <a:outerShdw blurRad="38100" dist="38100" dir="2700000" algn="tl">
                  <a:srgbClr val="000000">
                    <a:alpha val="43137"/>
                  </a:srgbClr>
                </a:outerShdw>
              </a:effectLst>
            </a:endParaRPr>
          </a:p>
        </p:txBody>
      </p:sp>
      <p:cxnSp>
        <p:nvCxnSpPr>
          <p:cNvPr id="13" name="Straight Arrow Connector 12"/>
          <p:cNvCxnSpPr/>
          <p:nvPr/>
        </p:nvCxnSpPr>
        <p:spPr>
          <a:xfrm rot="5400000" flipH="1" flipV="1">
            <a:off x="4358480" y="6071412"/>
            <a:ext cx="571504" cy="1588"/>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715008" y="6143644"/>
            <a:ext cx="1571604"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REAR</a:t>
            </a:r>
            <a:endParaRPr lang="en-IN" sz="3200" b="1" dirty="0">
              <a:solidFill>
                <a:schemeClr val="bg1"/>
              </a:solidFill>
              <a:effectLst>
                <a:outerShdw blurRad="38100" dist="38100" dir="2700000" algn="tl">
                  <a:srgbClr val="000000">
                    <a:alpha val="43137"/>
                  </a:srgbClr>
                </a:outerShdw>
              </a:effectLst>
            </a:endParaRPr>
          </a:p>
        </p:txBody>
      </p:sp>
      <p:cxnSp>
        <p:nvCxnSpPr>
          <p:cNvPr id="19" name="Straight Arrow Connector 18"/>
          <p:cNvCxnSpPr/>
          <p:nvPr/>
        </p:nvCxnSpPr>
        <p:spPr>
          <a:xfrm rot="5400000" flipH="1" flipV="1">
            <a:off x="5502282" y="6070618"/>
            <a:ext cx="569916" cy="1588"/>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6338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285852" y="357166"/>
            <a:ext cx="7572428"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00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DIAGRAMATIC REPRESENTATION OF QUEUE</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graphicFrame>
        <p:nvGraphicFramePr>
          <p:cNvPr id="3" name="Table 2"/>
          <p:cNvGraphicFramePr>
            <a:graphicFrameLocks noGrp="1"/>
          </p:cNvGraphicFramePr>
          <p:nvPr/>
        </p:nvGraphicFramePr>
        <p:xfrm>
          <a:off x="3135338" y="5286388"/>
          <a:ext cx="5080000" cy="518160"/>
        </p:xfrm>
        <a:graphic>
          <a:graphicData uri="http://schemas.openxmlformats.org/drawingml/2006/table">
            <a:tbl>
              <a:tblPr firstRow="1" bandRow="1"/>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tblGrid>
              <a:tr h="370840">
                <a:tc>
                  <a:txBody>
                    <a:bodyPr/>
                    <a:lstStyle/>
                    <a:p>
                      <a:pPr algn="ctr"/>
                      <a:endParaRPr lang="en-IN" sz="2800" b="1" dirty="0">
                        <a:effectLst>
                          <a:outerShdw blurRad="38100" dist="38100" dir="2700000" algn="tl">
                            <a:srgbClr val="000000">
                              <a:alpha val="43137"/>
                            </a:srgbClr>
                          </a:outerShdw>
                        </a:effectLst>
                      </a:endParaRPr>
                    </a:p>
                  </a:txBody>
                  <a:tcPr>
                    <a:solidFill>
                      <a:srgbClr val="FFFF00"/>
                    </a:solidFill>
                  </a:tcPr>
                </a:tc>
                <a:tc>
                  <a:txBody>
                    <a:bodyPr/>
                    <a:lstStyle/>
                    <a:p>
                      <a:pPr algn="ctr"/>
                      <a:r>
                        <a:rPr lang="en-IN" sz="2800" b="1" kern="1200" dirty="0">
                          <a:solidFill>
                            <a:schemeClr val="tx1"/>
                          </a:solidFill>
                          <a:effectLst>
                            <a:outerShdw blurRad="38100" dist="38100" dir="2700000" algn="tl">
                              <a:srgbClr val="000000">
                                <a:alpha val="43137"/>
                              </a:srgbClr>
                            </a:outerShdw>
                          </a:effectLst>
                          <a:latin typeface="+mn-lt"/>
                          <a:ea typeface="+mn-ea"/>
                          <a:cs typeface="+mn-cs"/>
                        </a:rPr>
                        <a:t>783</a:t>
                      </a:r>
                    </a:p>
                  </a:txBody>
                  <a:tcPr>
                    <a:solidFill>
                      <a:srgbClr val="FFFF00"/>
                    </a:solidFill>
                  </a:tcPr>
                </a:tc>
                <a:tc>
                  <a:txBody>
                    <a:bodyPr/>
                    <a:lstStyle/>
                    <a:p>
                      <a:pPr algn="ctr"/>
                      <a:r>
                        <a:rPr lang="en-IN" sz="2800" b="1" kern="1200" dirty="0">
                          <a:solidFill>
                            <a:schemeClr val="tx1"/>
                          </a:solidFill>
                          <a:effectLst>
                            <a:outerShdw blurRad="38100" dist="38100" dir="2700000" algn="tl">
                              <a:srgbClr val="000000">
                                <a:alpha val="43137"/>
                              </a:srgbClr>
                            </a:outerShdw>
                          </a:effectLst>
                          <a:latin typeface="+mn-lt"/>
                          <a:ea typeface="+mn-ea"/>
                          <a:cs typeface="+mn-cs"/>
                        </a:rPr>
                        <a:t>126</a:t>
                      </a:r>
                    </a:p>
                  </a:txBody>
                  <a:tcPr>
                    <a:solidFill>
                      <a:srgbClr val="FFFF00"/>
                    </a:solidFill>
                  </a:tcPr>
                </a:tc>
                <a:tc>
                  <a:txBody>
                    <a:bodyPr/>
                    <a:lstStyle/>
                    <a:p>
                      <a:pPr algn="ctr"/>
                      <a:r>
                        <a:rPr lang="en-IN" sz="2800" b="1" kern="1200" dirty="0">
                          <a:solidFill>
                            <a:schemeClr val="tx1"/>
                          </a:solidFill>
                          <a:effectLst>
                            <a:outerShdw blurRad="38100" dist="38100" dir="2700000" algn="tl">
                              <a:srgbClr val="000000">
                                <a:alpha val="43137"/>
                              </a:srgbClr>
                            </a:outerShdw>
                          </a:effectLst>
                          <a:latin typeface="+mn-lt"/>
                          <a:ea typeface="+mn-ea"/>
                          <a:cs typeface="+mn-cs"/>
                        </a:rPr>
                        <a:t>654</a:t>
                      </a:r>
                    </a:p>
                  </a:txBody>
                  <a:tcPr>
                    <a:solidFill>
                      <a:srgbClr val="FFFF00"/>
                    </a:solidFill>
                  </a:tcPr>
                </a:tc>
                <a:tc>
                  <a:txBody>
                    <a:bodyPr/>
                    <a:lstStyle/>
                    <a:p>
                      <a:pPr algn="ctr"/>
                      <a:endParaRPr lang="en-IN" sz="2800" b="1" kern="1200" dirty="0">
                        <a:solidFill>
                          <a:schemeClr val="tx1"/>
                        </a:solidFill>
                        <a:effectLst>
                          <a:outerShdw blurRad="38100" dist="38100" dir="2700000" algn="tl">
                            <a:srgbClr val="000000">
                              <a:alpha val="43137"/>
                            </a:srgbClr>
                          </a:outerShdw>
                        </a:effectLst>
                        <a:latin typeface="+mn-lt"/>
                        <a:ea typeface="+mn-ea"/>
                        <a:cs typeface="+mn-cs"/>
                      </a:endParaRPr>
                    </a:p>
                  </a:txBody>
                  <a:tcPr>
                    <a:solidFill>
                      <a:srgbClr val="FFFF00"/>
                    </a:solidFill>
                  </a:tcPr>
                </a:tc>
                <a:extLst>
                  <a:ext uri="{0D108BD9-81ED-4DB2-BD59-A6C34878D82A}">
                    <a16:rowId xmlns:a16="http://schemas.microsoft.com/office/drawing/2014/main" val="10000"/>
                  </a:ext>
                </a:extLst>
              </a:tr>
            </a:tbl>
          </a:graphicData>
        </a:graphic>
      </p:graphicFrame>
      <p:sp>
        <p:nvSpPr>
          <p:cNvPr id="4" name="Rectangle 3"/>
          <p:cNvSpPr/>
          <p:nvPr/>
        </p:nvSpPr>
        <p:spPr>
          <a:xfrm>
            <a:off x="4278346" y="4572008"/>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1</a:t>
            </a:r>
            <a:endParaRPr lang="en-IN" sz="5400" b="1" dirty="0">
              <a:solidFill>
                <a:srgbClr val="FFFF00"/>
              </a:solidFill>
              <a:effectLst>
                <a:outerShdw blurRad="38100" dist="38100" dir="2700000" algn="tl">
                  <a:srgbClr val="000000">
                    <a:alpha val="43137"/>
                  </a:srgbClr>
                </a:outerShdw>
              </a:effectLst>
            </a:endParaRPr>
          </a:p>
        </p:txBody>
      </p:sp>
      <p:sp>
        <p:nvSpPr>
          <p:cNvPr id="5" name="Rectangle 4"/>
          <p:cNvSpPr/>
          <p:nvPr/>
        </p:nvSpPr>
        <p:spPr>
          <a:xfrm>
            <a:off x="5349916" y="458527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2</a:t>
            </a:r>
            <a:endParaRPr lang="en-IN" sz="5400" b="1" dirty="0">
              <a:solidFill>
                <a:srgbClr val="FFFF00"/>
              </a:solidFill>
              <a:effectLst>
                <a:outerShdw blurRad="38100" dist="38100" dir="2700000" algn="tl">
                  <a:srgbClr val="000000">
                    <a:alpha val="43137"/>
                  </a:srgbClr>
                </a:outerShdw>
              </a:effectLst>
            </a:endParaRPr>
          </a:p>
        </p:txBody>
      </p:sp>
      <p:sp>
        <p:nvSpPr>
          <p:cNvPr id="6" name="Rectangle 5"/>
          <p:cNvSpPr/>
          <p:nvPr/>
        </p:nvSpPr>
        <p:spPr>
          <a:xfrm>
            <a:off x="6350048" y="458527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3</a:t>
            </a:r>
            <a:endParaRPr lang="en-IN" sz="5400" b="1" dirty="0">
              <a:solidFill>
                <a:srgbClr val="FFFF00"/>
              </a:solidFill>
              <a:effectLst>
                <a:outerShdw blurRad="38100" dist="38100" dir="2700000" algn="tl">
                  <a:srgbClr val="000000">
                    <a:alpha val="43137"/>
                  </a:srgbClr>
                </a:outerShdw>
              </a:effectLst>
            </a:endParaRPr>
          </a:p>
        </p:txBody>
      </p:sp>
      <p:sp>
        <p:nvSpPr>
          <p:cNvPr id="7" name="Rectangle 6"/>
          <p:cNvSpPr/>
          <p:nvPr/>
        </p:nvSpPr>
        <p:spPr>
          <a:xfrm>
            <a:off x="7421618" y="458527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4</a:t>
            </a:r>
            <a:endParaRPr lang="en-IN" sz="5400" b="1" dirty="0">
              <a:solidFill>
                <a:srgbClr val="FFFF00"/>
              </a:solidFill>
              <a:effectLst>
                <a:outerShdw blurRad="38100" dist="38100" dir="2700000" algn="tl">
                  <a:srgbClr val="000000">
                    <a:alpha val="43137"/>
                  </a:srgbClr>
                </a:outerShdw>
              </a:effectLst>
            </a:endParaRPr>
          </a:p>
        </p:txBody>
      </p:sp>
      <p:sp>
        <p:nvSpPr>
          <p:cNvPr id="8" name="Rectangle 7"/>
          <p:cNvSpPr/>
          <p:nvPr/>
        </p:nvSpPr>
        <p:spPr>
          <a:xfrm>
            <a:off x="3206776" y="4572008"/>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0</a:t>
            </a:r>
            <a:endParaRPr lang="en-IN" sz="5400" b="1" dirty="0">
              <a:solidFill>
                <a:srgbClr val="FFFF00"/>
              </a:solidFill>
              <a:effectLst>
                <a:outerShdw blurRad="38100" dist="38100" dir="2700000" algn="tl">
                  <a:srgbClr val="000000">
                    <a:alpha val="43137"/>
                  </a:srgbClr>
                </a:outerShdw>
              </a:effectLst>
            </a:endParaRPr>
          </a:p>
        </p:txBody>
      </p:sp>
      <p:sp>
        <p:nvSpPr>
          <p:cNvPr id="10" name="Rectangle 9"/>
          <p:cNvSpPr/>
          <p:nvPr/>
        </p:nvSpPr>
        <p:spPr>
          <a:xfrm>
            <a:off x="1928794" y="2643182"/>
            <a:ext cx="6715172" cy="1569660"/>
          </a:xfrm>
          <a:prstGeom prst="rect">
            <a:avLst/>
          </a:prstGeom>
        </p:spPr>
        <p:txBody>
          <a:bodyPr wrap="square">
            <a:spAutoFit/>
          </a:bodyPr>
          <a:lstStyle/>
          <a:p>
            <a:pPr algn="just"/>
            <a:r>
              <a:rPr lang="en-US" sz="3200" b="1" dirty="0">
                <a:solidFill>
                  <a:schemeClr val="bg1"/>
                </a:solidFill>
                <a:effectLst>
                  <a:outerShdw blurRad="38100" dist="38100" dir="2700000" algn="tl">
                    <a:srgbClr val="000000">
                      <a:alpha val="43137"/>
                    </a:srgbClr>
                  </a:outerShdw>
                </a:effectLst>
              </a:rPr>
              <a:t>Now, ENQUEUE with 654, then</a:t>
            </a:r>
          </a:p>
          <a:p>
            <a:pPr algn="just"/>
            <a:r>
              <a:rPr lang="en-US" sz="3200" b="1" dirty="0">
                <a:solidFill>
                  <a:schemeClr val="bg1"/>
                </a:solidFill>
                <a:effectLst>
                  <a:outerShdw blurRad="38100" dist="38100" dir="2700000" algn="tl">
                    <a:srgbClr val="000000">
                      <a:alpha val="43137"/>
                    </a:srgbClr>
                  </a:outerShdw>
                </a:effectLst>
              </a:rPr>
              <a:t> </a:t>
            </a:r>
          </a:p>
          <a:p>
            <a:pPr algn="just"/>
            <a:r>
              <a:rPr lang="en-US" sz="3200" b="1" dirty="0">
                <a:solidFill>
                  <a:schemeClr val="bg1"/>
                </a:solidFill>
                <a:effectLst>
                  <a:outerShdw blurRad="38100" dist="38100" dir="2700000" algn="tl">
                    <a:srgbClr val="000000">
                      <a:alpha val="43137"/>
                    </a:srgbClr>
                  </a:outerShdw>
                </a:effectLst>
              </a:rPr>
              <a:t>FRONT = 1  and REAR = 3</a:t>
            </a:r>
          </a:p>
        </p:txBody>
      </p:sp>
      <p:sp>
        <p:nvSpPr>
          <p:cNvPr id="11" name="Title 1"/>
          <p:cNvSpPr txBox="1">
            <a:spLocks/>
          </p:cNvSpPr>
          <p:nvPr/>
        </p:nvSpPr>
        <p:spPr>
          <a:xfrm>
            <a:off x="571472" y="1714488"/>
            <a:ext cx="2571768"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600" b="1" dirty="0">
                <a:solidFill>
                  <a:schemeClr val="bg1"/>
                </a:solidFill>
                <a:effectLst>
                  <a:outerShdw blurRad="38100" dist="38100" dir="2700000" algn="tl">
                    <a:srgbClr val="000000">
                      <a:alpha val="43137"/>
                    </a:srgbClr>
                  </a:outerShdw>
                </a:effectLst>
              </a:rPr>
              <a:t>EN</a:t>
            </a: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QUEUE</a:t>
            </a:r>
          </a:p>
        </p:txBody>
      </p:sp>
      <p:sp>
        <p:nvSpPr>
          <p:cNvPr id="12" name="Rectangle 11"/>
          <p:cNvSpPr/>
          <p:nvPr/>
        </p:nvSpPr>
        <p:spPr>
          <a:xfrm>
            <a:off x="3143240" y="6143644"/>
            <a:ext cx="1571604"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FRONT</a:t>
            </a:r>
            <a:endParaRPr lang="en-IN" sz="3200" b="1" dirty="0">
              <a:solidFill>
                <a:schemeClr val="bg1"/>
              </a:solidFill>
              <a:effectLst>
                <a:outerShdw blurRad="38100" dist="38100" dir="2700000" algn="tl">
                  <a:srgbClr val="000000">
                    <a:alpha val="43137"/>
                  </a:srgbClr>
                </a:outerShdw>
              </a:effectLst>
            </a:endParaRPr>
          </a:p>
        </p:txBody>
      </p:sp>
      <p:cxnSp>
        <p:nvCxnSpPr>
          <p:cNvPr id="13" name="Straight Arrow Connector 12"/>
          <p:cNvCxnSpPr/>
          <p:nvPr/>
        </p:nvCxnSpPr>
        <p:spPr>
          <a:xfrm rot="5400000" flipH="1" flipV="1">
            <a:off x="4358480" y="6071412"/>
            <a:ext cx="571504" cy="1588"/>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500826" y="6072206"/>
            <a:ext cx="1571604"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REAR</a:t>
            </a:r>
            <a:endParaRPr lang="en-IN" sz="3200" b="1" dirty="0">
              <a:solidFill>
                <a:schemeClr val="bg1"/>
              </a:solidFill>
              <a:effectLst>
                <a:outerShdw blurRad="38100" dist="38100" dir="2700000" algn="tl">
                  <a:srgbClr val="000000">
                    <a:alpha val="43137"/>
                  </a:srgbClr>
                </a:outerShdw>
              </a:effectLst>
            </a:endParaRPr>
          </a:p>
        </p:txBody>
      </p:sp>
      <p:cxnSp>
        <p:nvCxnSpPr>
          <p:cNvPr id="19" name="Straight Arrow Connector 18"/>
          <p:cNvCxnSpPr/>
          <p:nvPr/>
        </p:nvCxnSpPr>
        <p:spPr>
          <a:xfrm rot="5400000" flipH="1" flipV="1">
            <a:off x="6430976" y="6070618"/>
            <a:ext cx="569916" cy="1588"/>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6338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285852" y="357166"/>
            <a:ext cx="7572428"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00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DIAGRAMATIC REPRESENTATION OF QUEUE</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graphicFrame>
        <p:nvGraphicFramePr>
          <p:cNvPr id="3" name="Table 2"/>
          <p:cNvGraphicFramePr>
            <a:graphicFrameLocks noGrp="1"/>
          </p:cNvGraphicFramePr>
          <p:nvPr/>
        </p:nvGraphicFramePr>
        <p:xfrm>
          <a:off x="3135338" y="5286388"/>
          <a:ext cx="5080000" cy="518160"/>
        </p:xfrm>
        <a:graphic>
          <a:graphicData uri="http://schemas.openxmlformats.org/drawingml/2006/table">
            <a:tbl>
              <a:tblPr firstRow="1" bandRow="1"/>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tblGrid>
              <a:tr h="370840">
                <a:tc>
                  <a:txBody>
                    <a:bodyPr/>
                    <a:lstStyle/>
                    <a:p>
                      <a:pPr algn="ctr"/>
                      <a:endParaRPr lang="en-IN" sz="2800" b="1" dirty="0">
                        <a:effectLst>
                          <a:outerShdw blurRad="38100" dist="38100" dir="2700000" algn="tl">
                            <a:srgbClr val="000000">
                              <a:alpha val="43137"/>
                            </a:srgbClr>
                          </a:outerShdw>
                        </a:effectLst>
                      </a:endParaRPr>
                    </a:p>
                  </a:txBody>
                  <a:tcPr>
                    <a:solidFill>
                      <a:srgbClr val="FFFF00"/>
                    </a:solidFill>
                  </a:tcPr>
                </a:tc>
                <a:tc>
                  <a:txBody>
                    <a:bodyPr/>
                    <a:lstStyle/>
                    <a:p>
                      <a:pPr algn="ctr"/>
                      <a:r>
                        <a:rPr lang="en-IN" sz="2800" b="1" kern="1200" dirty="0">
                          <a:solidFill>
                            <a:schemeClr val="tx1"/>
                          </a:solidFill>
                          <a:effectLst>
                            <a:outerShdw blurRad="38100" dist="38100" dir="2700000" algn="tl">
                              <a:srgbClr val="000000">
                                <a:alpha val="43137"/>
                              </a:srgbClr>
                            </a:outerShdw>
                          </a:effectLst>
                          <a:latin typeface="+mn-lt"/>
                          <a:ea typeface="+mn-ea"/>
                          <a:cs typeface="+mn-cs"/>
                        </a:rPr>
                        <a:t>783</a:t>
                      </a:r>
                    </a:p>
                  </a:txBody>
                  <a:tcPr>
                    <a:solidFill>
                      <a:srgbClr val="FFFF00"/>
                    </a:solidFill>
                  </a:tcPr>
                </a:tc>
                <a:tc>
                  <a:txBody>
                    <a:bodyPr/>
                    <a:lstStyle/>
                    <a:p>
                      <a:pPr algn="ctr"/>
                      <a:r>
                        <a:rPr lang="en-IN" sz="2800" b="1" kern="1200" dirty="0">
                          <a:solidFill>
                            <a:schemeClr val="tx1"/>
                          </a:solidFill>
                          <a:effectLst>
                            <a:outerShdw blurRad="38100" dist="38100" dir="2700000" algn="tl">
                              <a:srgbClr val="000000">
                                <a:alpha val="43137"/>
                              </a:srgbClr>
                            </a:outerShdw>
                          </a:effectLst>
                          <a:latin typeface="+mn-lt"/>
                          <a:ea typeface="+mn-ea"/>
                          <a:cs typeface="+mn-cs"/>
                        </a:rPr>
                        <a:t>126</a:t>
                      </a:r>
                    </a:p>
                  </a:txBody>
                  <a:tcPr>
                    <a:solidFill>
                      <a:srgbClr val="FFFF00"/>
                    </a:solidFill>
                  </a:tcPr>
                </a:tc>
                <a:tc>
                  <a:txBody>
                    <a:bodyPr/>
                    <a:lstStyle/>
                    <a:p>
                      <a:pPr algn="ctr"/>
                      <a:r>
                        <a:rPr lang="en-IN" sz="2800" b="1" kern="1200" dirty="0">
                          <a:solidFill>
                            <a:schemeClr val="tx1"/>
                          </a:solidFill>
                          <a:effectLst>
                            <a:outerShdw blurRad="38100" dist="38100" dir="2700000" algn="tl">
                              <a:srgbClr val="000000">
                                <a:alpha val="43137"/>
                              </a:srgbClr>
                            </a:outerShdw>
                          </a:effectLst>
                          <a:latin typeface="+mn-lt"/>
                          <a:ea typeface="+mn-ea"/>
                          <a:cs typeface="+mn-cs"/>
                        </a:rPr>
                        <a:t>654</a:t>
                      </a:r>
                    </a:p>
                  </a:txBody>
                  <a:tcPr>
                    <a:solidFill>
                      <a:srgbClr val="FFFF00"/>
                    </a:solidFill>
                  </a:tcPr>
                </a:tc>
                <a:tc>
                  <a:txBody>
                    <a:bodyPr/>
                    <a:lstStyle/>
                    <a:p>
                      <a:pPr algn="ctr"/>
                      <a:r>
                        <a:rPr lang="en-IN" sz="2800" b="1" kern="1200" dirty="0">
                          <a:solidFill>
                            <a:schemeClr val="tx1"/>
                          </a:solidFill>
                          <a:effectLst>
                            <a:outerShdw blurRad="38100" dist="38100" dir="2700000" algn="tl">
                              <a:srgbClr val="000000">
                                <a:alpha val="43137"/>
                              </a:srgbClr>
                            </a:outerShdw>
                          </a:effectLst>
                          <a:latin typeface="+mn-lt"/>
                          <a:ea typeface="+mn-ea"/>
                          <a:cs typeface="+mn-cs"/>
                        </a:rPr>
                        <a:t>914</a:t>
                      </a:r>
                    </a:p>
                  </a:txBody>
                  <a:tcPr>
                    <a:solidFill>
                      <a:srgbClr val="FFFF00"/>
                    </a:solidFill>
                  </a:tcPr>
                </a:tc>
                <a:extLst>
                  <a:ext uri="{0D108BD9-81ED-4DB2-BD59-A6C34878D82A}">
                    <a16:rowId xmlns:a16="http://schemas.microsoft.com/office/drawing/2014/main" val="10000"/>
                  </a:ext>
                </a:extLst>
              </a:tr>
            </a:tbl>
          </a:graphicData>
        </a:graphic>
      </p:graphicFrame>
      <p:sp>
        <p:nvSpPr>
          <p:cNvPr id="4" name="Rectangle 3"/>
          <p:cNvSpPr/>
          <p:nvPr/>
        </p:nvSpPr>
        <p:spPr>
          <a:xfrm>
            <a:off x="4278346" y="4572008"/>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1</a:t>
            </a:r>
            <a:endParaRPr lang="en-IN" sz="5400" b="1" dirty="0">
              <a:solidFill>
                <a:srgbClr val="FFFF00"/>
              </a:solidFill>
              <a:effectLst>
                <a:outerShdw blurRad="38100" dist="38100" dir="2700000" algn="tl">
                  <a:srgbClr val="000000">
                    <a:alpha val="43137"/>
                  </a:srgbClr>
                </a:outerShdw>
              </a:effectLst>
            </a:endParaRPr>
          </a:p>
        </p:txBody>
      </p:sp>
      <p:sp>
        <p:nvSpPr>
          <p:cNvPr id="5" name="Rectangle 4"/>
          <p:cNvSpPr/>
          <p:nvPr/>
        </p:nvSpPr>
        <p:spPr>
          <a:xfrm>
            <a:off x="5349916" y="458527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2</a:t>
            </a:r>
            <a:endParaRPr lang="en-IN" sz="5400" b="1" dirty="0">
              <a:solidFill>
                <a:srgbClr val="FFFF00"/>
              </a:solidFill>
              <a:effectLst>
                <a:outerShdw blurRad="38100" dist="38100" dir="2700000" algn="tl">
                  <a:srgbClr val="000000">
                    <a:alpha val="43137"/>
                  </a:srgbClr>
                </a:outerShdw>
              </a:effectLst>
            </a:endParaRPr>
          </a:p>
        </p:txBody>
      </p:sp>
      <p:sp>
        <p:nvSpPr>
          <p:cNvPr id="6" name="Rectangle 5"/>
          <p:cNvSpPr/>
          <p:nvPr/>
        </p:nvSpPr>
        <p:spPr>
          <a:xfrm>
            <a:off x="6350048" y="458527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3</a:t>
            </a:r>
            <a:endParaRPr lang="en-IN" sz="5400" b="1" dirty="0">
              <a:solidFill>
                <a:srgbClr val="FFFF00"/>
              </a:solidFill>
              <a:effectLst>
                <a:outerShdw blurRad="38100" dist="38100" dir="2700000" algn="tl">
                  <a:srgbClr val="000000">
                    <a:alpha val="43137"/>
                  </a:srgbClr>
                </a:outerShdw>
              </a:effectLst>
            </a:endParaRPr>
          </a:p>
        </p:txBody>
      </p:sp>
      <p:sp>
        <p:nvSpPr>
          <p:cNvPr id="7" name="Rectangle 6"/>
          <p:cNvSpPr/>
          <p:nvPr/>
        </p:nvSpPr>
        <p:spPr>
          <a:xfrm>
            <a:off x="7421618" y="458527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4</a:t>
            </a:r>
            <a:endParaRPr lang="en-IN" sz="5400" b="1" dirty="0">
              <a:solidFill>
                <a:srgbClr val="FFFF00"/>
              </a:solidFill>
              <a:effectLst>
                <a:outerShdw blurRad="38100" dist="38100" dir="2700000" algn="tl">
                  <a:srgbClr val="000000">
                    <a:alpha val="43137"/>
                  </a:srgbClr>
                </a:outerShdw>
              </a:effectLst>
            </a:endParaRPr>
          </a:p>
        </p:txBody>
      </p:sp>
      <p:sp>
        <p:nvSpPr>
          <p:cNvPr id="8" name="Rectangle 7"/>
          <p:cNvSpPr/>
          <p:nvPr/>
        </p:nvSpPr>
        <p:spPr>
          <a:xfrm>
            <a:off x="3206776" y="4572008"/>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0</a:t>
            </a:r>
            <a:endParaRPr lang="en-IN" sz="5400" b="1" dirty="0">
              <a:solidFill>
                <a:srgbClr val="FFFF00"/>
              </a:solidFill>
              <a:effectLst>
                <a:outerShdw blurRad="38100" dist="38100" dir="2700000" algn="tl">
                  <a:srgbClr val="000000">
                    <a:alpha val="43137"/>
                  </a:srgbClr>
                </a:outerShdw>
              </a:effectLst>
            </a:endParaRPr>
          </a:p>
        </p:txBody>
      </p:sp>
      <p:sp>
        <p:nvSpPr>
          <p:cNvPr id="10" name="Rectangle 9"/>
          <p:cNvSpPr/>
          <p:nvPr/>
        </p:nvSpPr>
        <p:spPr>
          <a:xfrm>
            <a:off x="1928794" y="2643182"/>
            <a:ext cx="6715172" cy="1569660"/>
          </a:xfrm>
          <a:prstGeom prst="rect">
            <a:avLst/>
          </a:prstGeom>
        </p:spPr>
        <p:txBody>
          <a:bodyPr wrap="square">
            <a:spAutoFit/>
          </a:bodyPr>
          <a:lstStyle/>
          <a:p>
            <a:pPr algn="just"/>
            <a:r>
              <a:rPr lang="en-US" sz="3200" b="1" dirty="0">
                <a:solidFill>
                  <a:schemeClr val="bg1"/>
                </a:solidFill>
                <a:effectLst>
                  <a:outerShdw blurRad="38100" dist="38100" dir="2700000" algn="tl">
                    <a:srgbClr val="000000">
                      <a:alpha val="43137"/>
                    </a:srgbClr>
                  </a:outerShdw>
                </a:effectLst>
              </a:rPr>
              <a:t>Now, ENQUEUE with 914, then</a:t>
            </a:r>
          </a:p>
          <a:p>
            <a:pPr algn="just"/>
            <a:r>
              <a:rPr lang="en-US" sz="3200" b="1" dirty="0">
                <a:solidFill>
                  <a:schemeClr val="bg1"/>
                </a:solidFill>
                <a:effectLst>
                  <a:outerShdw blurRad="38100" dist="38100" dir="2700000" algn="tl">
                    <a:srgbClr val="000000">
                      <a:alpha val="43137"/>
                    </a:srgbClr>
                  </a:outerShdw>
                </a:effectLst>
              </a:rPr>
              <a:t> </a:t>
            </a:r>
          </a:p>
          <a:p>
            <a:pPr algn="just"/>
            <a:r>
              <a:rPr lang="en-US" sz="3200" b="1" dirty="0">
                <a:solidFill>
                  <a:schemeClr val="bg1"/>
                </a:solidFill>
                <a:effectLst>
                  <a:outerShdw blurRad="38100" dist="38100" dir="2700000" algn="tl">
                    <a:srgbClr val="000000">
                      <a:alpha val="43137"/>
                    </a:srgbClr>
                  </a:outerShdw>
                </a:effectLst>
              </a:rPr>
              <a:t>FRONT = 1  and REAR = 4</a:t>
            </a:r>
          </a:p>
        </p:txBody>
      </p:sp>
      <p:sp>
        <p:nvSpPr>
          <p:cNvPr id="11" name="Title 1"/>
          <p:cNvSpPr txBox="1">
            <a:spLocks/>
          </p:cNvSpPr>
          <p:nvPr/>
        </p:nvSpPr>
        <p:spPr>
          <a:xfrm>
            <a:off x="571472" y="1714488"/>
            <a:ext cx="2571768"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600" b="1" dirty="0">
                <a:solidFill>
                  <a:schemeClr val="bg1"/>
                </a:solidFill>
                <a:effectLst>
                  <a:outerShdw blurRad="38100" dist="38100" dir="2700000" algn="tl">
                    <a:srgbClr val="000000">
                      <a:alpha val="43137"/>
                    </a:srgbClr>
                  </a:outerShdw>
                </a:effectLst>
              </a:rPr>
              <a:t>EN</a:t>
            </a: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QUEUE</a:t>
            </a:r>
          </a:p>
        </p:txBody>
      </p:sp>
      <p:sp>
        <p:nvSpPr>
          <p:cNvPr id="12" name="Rectangle 11"/>
          <p:cNvSpPr/>
          <p:nvPr/>
        </p:nvSpPr>
        <p:spPr>
          <a:xfrm>
            <a:off x="3143240" y="6143644"/>
            <a:ext cx="1571604"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FRONT</a:t>
            </a:r>
            <a:endParaRPr lang="en-IN" sz="3200" b="1" dirty="0">
              <a:solidFill>
                <a:schemeClr val="bg1"/>
              </a:solidFill>
              <a:effectLst>
                <a:outerShdw blurRad="38100" dist="38100" dir="2700000" algn="tl">
                  <a:srgbClr val="000000">
                    <a:alpha val="43137"/>
                  </a:srgbClr>
                </a:outerShdw>
              </a:effectLst>
            </a:endParaRPr>
          </a:p>
        </p:txBody>
      </p:sp>
      <p:cxnSp>
        <p:nvCxnSpPr>
          <p:cNvPr id="13" name="Straight Arrow Connector 12"/>
          <p:cNvCxnSpPr/>
          <p:nvPr/>
        </p:nvCxnSpPr>
        <p:spPr>
          <a:xfrm rot="5400000" flipH="1" flipV="1">
            <a:off x="4358480" y="6071412"/>
            <a:ext cx="571504" cy="1588"/>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429552" y="6072206"/>
            <a:ext cx="1571604"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REAR</a:t>
            </a:r>
            <a:endParaRPr lang="en-IN" sz="3200" b="1" dirty="0">
              <a:solidFill>
                <a:schemeClr val="bg1"/>
              </a:solidFill>
              <a:effectLst>
                <a:outerShdw blurRad="38100" dist="38100" dir="2700000" algn="tl">
                  <a:srgbClr val="000000">
                    <a:alpha val="43137"/>
                  </a:srgbClr>
                </a:outerShdw>
              </a:effectLst>
            </a:endParaRPr>
          </a:p>
        </p:txBody>
      </p:sp>
      <p:cxnSp>
        <p:nvCxnSpPr>
          <p:cNvPr id="19" name="Straight Arrow Connector 18"/>
          <p:cNvCxnSpPr/>
          <p:nvPr/>
        </p:nvCxnSpPr>
        <p:spPr>
          <a:xfrm rot="5400000" flipH="1" flipV="1">
            <a:off x="7359702" y="6070618"/>
            <a:ext cx="569916" cy="1588"/>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6338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285852" y="357166"/>
            <a:ext cx="7572428"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00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DIAGRAMATIC REPRESENTATION OF QUEUE</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graphicFrame>
        <p:nvGraphicFramePr>
          <p:cNvPr id="3" name="Table 2"/>
          <p:cNvGraphicFramePr>
            <a:graphicFrameLocks noGrp="1"/>
          </p:cNvGraphicFramePr>
          <p:nvPr/>
        </p:nvGraphicFramePr>
        <p:xfrm>
          <a:off x="3135338" y="5286388"/>
          <a:ext cx="5080000" cy="518160"/>
        </p:xfrm>
        <a:graphic>
          <a:graphicData uri="http://schemas.openxmlformats.org/drawingml/2006/table">
            <a:tbl>
              <a:tblPr firstRow="1" bandRow="1"/>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tblGrid>
              <a:tr h="370840">
                <a:tc>
                  <a:txBody>
                    <a:bodyPr/>
                    <a:lstStyle/>
                    <a:p>
                      <a:pPr algn="ctr"/>
                      <a:endParaRPr lang="en-IN" sz="2800" b="1" dirty="0">
                        <a:effectLst>
                          <a:outerShdw blurRad="38100" dist="38100" dir="2700000" algn="tl">
                            <a:srgbClr val="000000">
                              <a:alpha val="43137"/>
                            </a:srgbClr>
                          </a:outerShdw>
                        </a:effectLst>
                      </a:endParaRPr>
                    </a:p>
                  </a:txBody>
                  <a:tcPr>
                    <a:solidFill>
                      <a:srgbClr val="FFFF00"/>
                    </a:solidFill>
                  </a:tcPr>
                </a:tc>
                <a:tc>
                  <a:txBody>
                    <a:bodyPr/>
                    <a:lstStyle/>
                    <a:p>
                      <a:pPr algn="ctr"/>
                      <a:r>
                        <a:rPr lang="en-IN" sz="2800" b="1" kern="1200" dirty="0">
                          <a:solidFill>
                            <a:schemeClr val="tx1"/>
                          </a:solidFill>
                          <a:effectLst>
                            <a:outerShdw blurRad="38100" dist="38100" dir="2700000" algn="tl">
                              <a:srgbClr val="000000">
                                <a:alpha val="43137"/>
                              </a:srgbClr>
                            </a:outerShdw>
                          </a:effectLst>
                          <a:latin typeface="+mn-lt"/>
                          <a:ea typeface="+mn-ea"/>
                          <a:cs typeface="+mn-cs"/>
                        </a:rPr>
                        <a:t>783</a:t>
                      </a:r>
                    </a:p>
                  </a:txBody>
                  <a:tcPr>
                    <a:solidFill>
                      <a:srgbClr val="FFFF00"/>
                    </a:solidFill>
                  </a:tcPr>
                </a:tc>
                <a:tc>
                  <a:txBody>
                    <a:bodyPr/>
                    <a:lstStyle/>
                    <a:p>
                      <a:pPr algn="ctr"/>
                      <a:r>
                        <a:rPr lang="en-IN" sz="2800" b="1" kern="1200" dirty="0">
                          <a:solidFill>
                            <a:schemeClr val="tx1"/>
                          </a:solidFill>
                          <a:effectLst>
                            <a:outerShdw blurRad="38100" dist="38100" dir="2700000" algn="tl">
                              <a:srgbClr val="000000">
                                <a:alpha val="43137"/>
                              </a:srgbClr>
                            </a:outerShdw>
                          </a:effectLst>
                          <a:latin typeface="+mn-lt"/>
                          <a:ea typeface="+mn-ea"/>
                          <a:cs typeface="+mn-cs"/>
                        </a:rPr>
                        <a:t>126</a:t>
                      </a:r>
                    </a:p>
                  </a:txBody>
                  <a:tcPr>
                    <a:solidFill>
                      <a:srgbClr val="FFFF00"/>
                    </a:solidFill>
                  </a:tcPr>
                </a:tc>
                <a:tc>
                  <a:txBody>
                    <a:bodyPr/>
                    <a:lstStyle/>
                    <a:p>
                      <a:pPr algn="ctr"/>
                      <a:r>
                        <a:rPr lang="en-IN" sz="2800" b="1" kern="1200" dirty="0">
                          <a:solidFill>
                            <a:schemeClr val="tx1"/>
                          </a:solidFill>
                          <a:effectLst>
                            <a:outerShdw blurRad="38100" dist="38100" dir="2700000" algn="tl">
                              <a:srgbClr val="000000">
                                <a:alpha val="43137"/>
                              </a:srgbClr>
                            </a:outerShdw>
                          </a:effectLst>
                          <a:latin typeface="+mn-lt"/>
                          <a:ea typeface="+mn-ea"/>
                          <a:cs typeface="+mn-cs"/>
                        </a:rPr>
                        <a:t>654</a:t>
                      </a:r>
                    </a:p>
                  </a:txBody>
                  <a:tcPr>
                    <a:solidFill>
                      <a:srgbClr val="FFFF00"/>
                    </a:solidFill>
                  </a:tcPr>
                </a:tc>
                <a:tc>
                  <a:txBody>
                    <a:bodyPr/>
                    <a:lstStyle/>
                    <a:p>
                      <a:pPr algn="ctr"/>
                      <a:r>
                        <a:rPr lang="en-IN" sz="2800" b="1" kern="1200" dirty="0">
                          <a:solidFill>
                            <a:schemeClr val="tx1"/>
                          </a:solidFill>
                          <a:effectLst>
                            <a:outerShdw blurRad="38100" dist="38100" dir="2700000" algn="tl">
                              <a:srgbClr val="000000">
                                <a:alpha val="43137"/>
                              </a:srgbClr>
                            </a:outerShdw>
                          </a:effectLst>
                          <a:latin typeface="+mn-lt"/>
                          <a:ea typeface="+mn-ea"/>
                          <a:cs typeface="+mn-cs"/>
                        </a:rPr>
                        <a:t>914</a:t>
                      </a:r>
                    </a:p>
                  </a:txBody>
                  <a:tcPr>
                    <a:solidFill>
                      <a:srgbClr val="FFFF00"/>
                    </a:solidFill>
                  </a:tcPr>
                </a:tc>
                <a:extLst>
                  <a:ext uri="{0D108BD9-81ED-4DB2-BD59-A6C34878D82A}">
                    <a16:rowId xmlns:a16="http://schemas.microsoft.com/office/drawing/2014/main" val="10000"/>
                  </a:ext>
                </a:extLst>
              </a:tr>
            </a:tbl>
          </a:graphicData>
        </a:graphic>
      </p:graphicFrame>
      <p:sp>
        <p:nvSpPr>
          <p:cNvPr id="4" name="Rectangle 3"/>
          <p:cNvSpPr/>
          <p:nvPr/>
        </p:nvSpPr>
        <p:spPr>
          <a:xfrm>
            <a:off x="4278346" y="4572008"/>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1</a:t>
            </a:r>
            <a:endParaRPr lang="en-IN" sz="5400" b="1" dirty="0">
              <a:solidFill>
                <a:srgbClr val="FFFF00"/>
              </a:solidFill>
              <a:effectLst>
                <a:outerShdw blurRad="38100" dist="38100" dir="2700000" algn="tl">
                  <a:srgbClr val="000000">
                    <a:alpha val="43137"/>
                  </a:srgbClr>
                </a:outerShdw>
              </a:effectLst>
            </a:endParaRPr>
          </a:p>
        </p:txBody>
      </p:sp>
      <p:sp>
        <p:nvSpPr>
          <p:cNvPr id="5" name="Rectangle 4"/>
          <p:cNvSpPr/>
          <p:nvPr/>
        </p:nvSpPr>
        <p:spPr>
          <a:xfrm>
            <a:off x="5349916" y="458527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2</a:t>
            </a:r>
            <a:endParaRPr lang="en-IN" sz="5400" b="1" dirty="0">
              <a:solidFill>
                <a:srgbClr val="FFFF00"/>
              </a:solidFill>
              <a:effectLst>
                <a:outerShdw blurRad="38100" dist="38100" dir="2700000" algn="tl">
                  <a:srgbClr val="000000">
                    <a:alpha val="43137"/>
                  </a:srgbClr>
                </a:outerShdw>
              </a:effectLst>
            </a:endParaRPr>
          </a:p>
        </p:txBody>
      </p:sp>
      <p:sp>
        <p:nvSpPr>
          <p:cNvPr id="6" name="Rectangle 5"/>
          <p:cNvSpPr/>
          <p:nvPr/>
        </p:nvSpPr>
        <p:spPr>
          <a:xfrm>
            <a:off x="6350048" y="458527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3</a:t>
            </a:r>
            <a:endParaRPr lang="en-IN" sz="5400" b="1" dirty="0">
              <a:solidFill>
                <a:srgbClr val="FFFF00"/>
              </a:solidFill>
              <a:effectLst>
                <a:outerShdw blurRad="38100" dist="38100" dir="2700000" algn="tl">
                  <a:srgbClr val="000000">
                    <a:alpha val="43137"/>
                  </a:srgbClr>
                </a:outerShdw>
              </a:effectLst>
            </a:endParaRPr>
          </a:p>
        </p:txBody>
      </p:sp>
      <p:sp>
        <p:nvSpPr>
          <p:cNvPr id="7" name="Rectangle 6"/>
          <p:cNvSpPr/>
          <p:nvPr/>
        </p:nvSpPr>
        <p:spPr>
          <a:xfrm>
            <a:off x="7421618" y="4585279"/>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4</a:t>
            </a:r>
            <a:endParaRPr lang="en-IN" sz="5400" b="1" dirty="0">
              <a:solidFill>
                <a:srgbClr val="FFFF00"/>
              </a:solidFill>
              <a:effectLst>
                <a:outerShdw blurRad="38100" dist="38100" dir="2700000" algn="tl">
                  <a:srgbClr val="000000">
                    <a:alpha val="43137"/>
                  </a:srgbClr>
                </a:outerShdw>
              </a:effectLst>
            </a:endParaRPr>
          </a:p>
        </p:txBody>
      </p:sp>
      <p:sp>
        <p:nvSpPr>
          <p:cNvPr id="8" name="Rectangle 7"/>
          <p:cNvSpPr/>
          <p:nvPr/>
        </p:nvSpPr>
        <p:spPr>
          <a:xfrm>
            <a:off x="3206776" y="4572008"/>
            <a:ext cx="714380"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0</a:t>
            </a:r>
            <a:endParaRPr lang="en-IN" sz="5400" b="1" dirty="0">
              <a:solidFill>
                <a:srgbClr val="FFFF00"/>
              </a:solidFill>
              <a:effectLst>
                <a:outerShdw blurRad="38100" dist="38100" dir="2700000" algn="tl">
                  <a:srgbClr val="000000">
                    <a:alpha val="43137"/>
                  </a:srgbClr>
                </a:outerShdw>
              </a:effectLst>
            </a:endParaRPr>
          </a:p>
        </p:txBody>
      </p:sp>
      <p:sp>
        <p:nvSpPr>
          <p:cNvPr id="10" name="Rectangle 9"/>
          <p:cNvSpPr/>
          <p:nvPr/>
        </p:nvSpPr>
        <p:spPr>
          <a:xfrm>
            <a:off x="1928794" y="2643182"/>
            <a:ext cx="6715172" cy="2062103"/>
          </a:xfrm>
          <a:prstGeom prst="rect">
            <a:avLst/>
          </a:prstGeom>
        </p:spPr>
        <p:txBody>
          <a:bodyPr wrap="square">
            <a:spAutoFit/>
          </a:bodyPr>
          <a:lstStyle/>
          <a:p>
            <a:pPr algn="just"/>
            <a:r>
              <a:rPr lang="en-US" sz="3200" b="1" dirty="0">
                <a:solidFill>
                  <a:schemeClr val="bg1"/>
                </a:solidFill>
                <a:effectLst>
                  <a:outerShdw blurRad="38100" dist="38100" dir="2700000" algn="tl">
                    <a:srgbClr val="000000">
                      <a:alpha val="43137"/>
                    </a:srgbClr>
                  </a:outerShdw>
                </a:effectLst>
              </a:rPr>
              <a:t>Now, </a:t>
            </a:r>
            <a:r>
              <a:rPr lang="en-US" sz="3200" b="1" dirty="0">
                <a:solidFill>
                  <a:srgbClr val="FFFF00"/>
                </a:solidFill>
                <a:effectLst>
                  <a:outerShdw blurRad="38100" dist="38100" dir="2700000" algn="tl">
                    <a:srgbClr val="000000">
                      <a:alpha val="43137"/>
                    </a:srgbClr>
                  </a:outerShdw>
                </a:effectLst>
              </a:rPr>
              <a:t>ENQUEUE</a:t>
            </a:r>
            <a:r>
              <a:rPr lang="en-US" sz="3200" b="1" dirty="0">
                <a:solidFill>
                  <a:schemeClr val="bg1"/>
                </a:solidFill>
                <a:effectLst>
                  <a:outerShdw blurRad="38100" dist="38100" dir="2700000" algn="tl">
                    <a:srgbClr val="000000">
                      <a:alpha val="43137"/>
                    </a:srgbClr>
                  </a:outerShdw>
                </a:effectLst>
              </a:rPr>
              <a:t> with 637, then</a:t>
            </a:r>
          </a:p>
          <a:p>
            <a:pPr algn="just"/>
            <a:r>
              <a:rPr lang="en-US" sz="3200" b="1" dirty="0">
                <a:solidFill>
                  <a:schemeClr val="bg1"/>
                </a:solidFill>
                <a:effectLst>
                  <a:outerShdw blurRad="38100" dist="38100" dir="2700000" algn="tl">
                    <a:srgbClr val="000000">
                      <a:alpha val="43137"/>
                    </a:srgbClr>
                  </a:outerShdw>
                </a:effectLst>
              </a:rPr>
              <a:t> </a:t>
            </a:r>
          </a:p>
          <a:p>
            <a:pPr algn="just"/>
            <a:r>
              <a:rPr lang="en-US" sz="3200" b="1" dirty="0">
                <a:solidFill>
                  <a:srgbClr val="FFFF00"/>
                </a:solidFill>
                <a:effectLst>
                  <a:outerShdw blurRad="38100" dist="38100" dir="2700000" algn="tl">
                    <a:srgbClr val="000000">
                      <a:alpha val="43137"/>
                    </a:srgbClr>
                  </a:outerShdw>
                </a:effectLst>
              </a:rPr>
              <a:t>OVERFLOW</a:t>
            </a:r>
            <a:r>
              <a:rPr lang="en-US" sz="3200" b="1" dirty="0">
                <a:solidFill>
                  <a:schemeClr val="bg1"/>
                </a:solidFill>
                <a:effectLst>
                  <a:outerShdw blurRad="38100" dist="38100" dir="2700000" algn="tl">
                    <a:srgbClr val="000000">
                      <a:alpha val="43137"/>
                    </a:srgbClr>
                  </a:outerShdw>
                </a:effectLst>
              </a:rPr>
              <a:t> occurs since no space to insert in queue.</a:t>
            </a:r>
          </a:p>
        </p:txBody>
      </p:sp>
      <p:sp>
        <p:nvSpPr>
          <p:cNvPr id="11" name="Title 1"/>
          <p:cNvSpPr txBox="1">
            <a:spLocks/>
          </p:cNvSpPr>
          <p:nvPr/>
        </p:nvSpPr>
        <p:spPr>
          <a:xfrm>
            <a:off x="571472" y="1714488"/>
            <a:ext cx="2571768"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600" b="1" dirty="0">
                <a:solidFill>
                  <a:schemeClr val="bg1"/>
                </a:solidFill>
                <a:effectLst>
                  <a:outerShdw blurRad="38100" dist="38100" dir="2700000" algn="tl">
                    <a:srgbClr val="000000">
                      <a:alpha val="43137"/>
                    </a:srgbClr>
                  </a:outerShdw>
                </a:effectLst>
              </a:rPr>
              <a:t>EN</a:t>
            </a: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QUEUE</a:t>
            </a:r>
          </a:p>
        </p:txBody>
      </p:sp>
      <p:sp>
        <p:nvSpPr>
          <p:cNvPr id="12" name="Rectangle 11"/>
          <p:cNvSpPr/>
          <p:nvPr/>
        </p:nvSpPr>
        <p:spPr>
          <a:xfrm>
            <a:off x="3143240" y="6143644"/>
            <a:ext cx="1571604"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FRONT</a:t>
            </a:r>
            <a:endParaRPr lang="en-IN" sz="3200" b="1" dirty="0">
              <a:solidFill>
                <a:schemeClr val="bg1"/>
              </a:solidFill>
              <a:effectLst>
                <a:outerShdw blurRad="38100" dist="38100" dir="2700000" algn="tl">
                  <a:srgbClr val="000000">
                    <a:alpha val="43137"/>
                  </a:srgbClr>
                </a:outerShdw>
              </a:effectLst>
            </a:endParaRPr>
          </a:p>
        </p:txBody>
      </p:sp>
      <p:cxnSp>
        <p:nvCxnSpPr>
          <p:cNvPr id="13" name="Straight Arrow Connector 12"/>
          <p:cNvCxnSpPr/>
          <p:nvPr/>
        </p:nvCxnSpPr>
        <p:spPr>
          <a:xfrm rot="5400000" flipH="1" flipV="1">
            <a:off x="4358480" y="6071412"/>
            <a:ext cx="571504" cy="1588"/>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429552" y="6072206"/>
            <a:ext cx="1571604" cy="584775"/>
          </a:xfrm>
          <a:prstGeom prst="rect">
            <a:avLst/>
          </a:prstGeom>
        </p:spPr>
        <p:txBody>
          <a:bodyPr wrap="square">
            <a:spAutoFit/>
          </a:bodyPr>
          <a:lstStyle/>
          <a:p>
            <a:pPr algn="ctr"/>
            <a:r>
              <a:rPr lang="en-US" sz="3200" b="1" dirty="0">
                <a:solidFill>
                  <a:srgbClr val="FFFF00"/>
                </a:solidFill>
                <a:effectLst>
                  <a:outerShdw blurRad="38100" dist="38100" dir="2700000" algn="tl">
                    <a:srgbClr val="000000">
                      <a:alpha val="43137"/>
                    </a:srgbClr>
                  </a:outerShdw>
                </a:effectLst>
              </a:rPr>
              <a:t>REAR</a:t>
            </a:r>
            <a:endParaRPr lang="en-IN" sz="3200" b="1" dirty="0">
              <a:solidFill>
                <a:schemeClr val="bg1"/>
              </a:solidFill>
              <a:effectLst>
                <a:outerShdw blurRad="38100" dist="38100" dir="2700000" algn="tl">
                  <a:srgbClr val="000000">
                    <a:alpha val="43137"/>
                  </a:srgbClr>
                </a:outerShdw>
              </a:effectLst>
            </a:endParaRPr>
          </a:p>
        </p:txBody>
      </p:sp>
      <p:cxnSp>
        <p:nvCxnSpPr>
          <p:cNvPr id="19" name="Straight Arrow Connector 18"/>
          <p:cNvCxnSpPr/>
          <p:nvPr/>
        </p:nvCxnSpPr>
        <p:spPr>
          <a:xfrm rot="5400000" flipH="1" flipV="1">
            <a:off x="7359702" y="6070618"/>
            <a:ext cx="569916" cy="1588"/>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3857620" y="1714488"/>
            <a:ext cx="2571768"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600" b="1" dirty="0">
                <a:solidFill>
                  <a:schemeClr val="bg1"/>
                </a:solidFill>
                <a:effectLst>
                  <a:outerShdw blurRad="38100" dist="38100" dir="2700000" algn="tl">
                    <a:srgbClr val="000000">
                      <a:alpha val="43137"/>
                    </a:srgbClr>
                  </a:outerShdw>
                </a:effectLst>
              </a:rPr>
              <a:t>OVERFLOW</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285852" y="3000372"/>
            <a:ext cx="7572428"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SIZE OF QUEUE </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285852" y="428604"/>
            <a:ext cx="7572428"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SIZE OF QUEUE </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Rectangle 2"/>
          <p:cNvSpPr/>
          <p:nvPr/>
        </p:nvSpPr>
        <p:spPr>
          <a:xfrm>
            <a:off x="1500166" y="2000240"/>
            <a:ext cx="7143800" cy="3539430"/>
          </a:xfrm>
          <a:prstGeom prst="rect">
            <a:avLst/>
          </a:prstGeom>
        </p:spPr>
        <p:txBody>
          <a:bodyPr wrap="square">
            <a:spAutoFit/>
          </a:bodyPr>
          <a:lstStyle/>
          <a:p>
            <a:pPr algn="just"/>
            <a:r>
              <a:rPr lang="en-US" sz="3200" b="1" dirty="0">
                <a:solidFill>
                  <a:schemeClr val="bg1"/>
                </a:solidFill>
                <a:effectLst>
                  <a:outerShdw blurRad="38100" dist="38100" dir="2700000" algn="tl">
                    <a:srgbClr val="000000">
                      <a:alpha val="43137"/>
                    </a:srgbClr>
                  </a:outerShdw>
                </a:effectLst>
              </a:rPr>
              <a:t>	Size of queue or Total number of elements can be determined by the following formula:</a:t>
            </a:r>
          </a:p>
          <a:p>
            <a:pPr algn="just"/>
            <a:endParaRPr lang="en-US" sz="3200" b="1" dirty="0">
              <a:solidFill>
                <a:schemeClr val="bg1"/>
              </a:solidFill>
              <a:effectLst>
                <a:outerShdw blurRad="38100" dist="38100" dir="2700000" algn="tl">
                  <a:srgbClr val="000000">
                    <a:alpha val="43137"/>
                  </a:srgbClr>
                </a:outerShdw>
              </a:effectLst>
            </a:endParaRPr>
          </a:p>
          <a:p>
            <a:pPr algn="just"/>
            <a:endParaRPr lang="en-US" sz="3200" b="1" dirty="0">
              <a:solidFill>
                <a:schemeClr val="bg1"/>
              </a:solidFill>
              <a:effectLst>
                <a:outerShdw blurRad="38100" dist="38100" dir="2700000" algn="tl">
                  <a:srgbClr val="000000">
                    <a:alpha val="43137"/>
                  </a:srgbClr>
                </a:outerShdw>
              </a:effectLst>
            </a:endParaRPr>
          </a:p>
          <a:p>
            <a:pPr algn="just"/>
            <a:endParaRPr lang="en-US" sz="3200" b="1" dirty="0">
              <a:solidFill>
                <a:schemeClr val="bg1"/>
              </a:solidFill>
              <a:effectLst>
                <a:outerShdw blurRad="38100" dist="38100" dir="2700000" algn="tl">
                  <a:srgbClr val="000000">
                    <a:alpha val="43137"/>
                  </a:srgbClr>
                </a:outerShdw>
              </a:effectLst>
            </a:endParaRPr>
          </a:p>
          <a:p>
            <a:pPr algn="just"/>
            <a:r>
              <a:rPr lang="en-US" sz="3200" b="1" dirty="0">
                <a:solidFill>
                  <a:srgbClr val="FFFF00"/>
                </a:solidFill>
                <a:effectLst>
                  <a:outerShdw blurRad="38100" dist="38100" dir="2700000" algn="tl">
                    <a:srgbClr val="000000">
                      <a:alpha val="43137"/>
                    </a:srgbClr>
                  </a:outerShdw>
                </a:effectLst>
              </a:rPr>
              <a:t>No of Elements = REAR – FRONT + 1 </a:t>
            </a:r>
          </a:p>
        </p:txBody>
      </p:sp>
    </p:spTree>
    <p:extLst>
      <p:ext uri="{BB962C8B-B14F-4D97-AF65-F5344CB8AC3E}">
        <p14:creationId xmlns:p14="http://schemas.microsoft.com/office/powerpoint/2010/main" val="11016338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214414" y="3071810"/>
            <a:ext cx="7572428"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APPLICATIONS OF QUEUES </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785918" y="357166"/>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STACK OPERATIONS </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5" name="Rectangle 4"/>
          <p:cNvSpPr/>
          <p:nvPr/>
        </p:nvSpPr>
        <p:spPr>
          <a:xfrm>
            <a:off x="857224" y="5286388"/>
            <a:ext cx="2286016" cy="523220"/>
          </a:xfrm>
          <a:prstGeom prst="rect">
            <a:avLst/>
          </a:prstGeom>
        </p:spPr>
        <p:txBody>
          <a:bodyPr wrap="square">
            <a:spAutoFit/>
          </a:bodyPr>
          <a:lstStyle/>
          <a:p>
            <a:pPr algn="ctr"/>
            <a:r>
              <a:rPr lang="en-US" sz="2800" b="1" dirty="0">
                <a:solidFill>
                  <a:srgbClr val="FFFF00"/>
                </a:solidFill>
                <a:effectLst>
                  <a:outerShdw blurRad="38100" dist="38100" dir="2700000" algn="tl">
                    <a:srgbClr val="000000">
                      <a:alpha val="43137"/>
                    </a:srgbClr>
                  </a:outerShdw>
                </a:effectLst>
              </a:rPr>
              <a:t>TOP=NONE</a:t>
            </a:r>
            <a:endParaRPr lang="en-IN" sz="2800" b="1" dirty="0">
              <a:solidFill>
                <a:schemeClr val="bg1"/>
              </a:solidFill>
              <a:effectLst>
                <a:outerShdw blurRad="38100" dist="38100" dir="2700000" algn="tl">
                  <a:srgbClr val="000000">
                    <a:alpha val="43137"/>
                  </a:srgbClr>
                </a:outerShdw>
              </a:effectLst>
            </a:endParaRPr>
          </a:p>
        </p:txBody>
      </p:sp>
      <p:graphicFrame>
        <p:nvGraphicFramePr>
          <p:cNvPr id="6" name="Table 5"/>
          <p:cNvGraphicFramePr>
            <a:graphicFrameLocks noGrp="1"/>
          </p:cNvGraphicFramePr>
          <p:nvPr/>
        </p:nvGraphicFramePr>
        <p:xfrm>
          <a:off x="3214678" y="1553518"/>
          <a:ext cx="1190612" cy="3518556"/>
        </p:xfrm>
        <a:graphic>
          <a:graphicData uri="http://schemas.openxmlformats.org/drawingml/2006/table">
            <a:tbl>
              <a:tblPr firstRow="1" bandRow="1"/>
              <a:tblGrid>
                <a:gridCol w="1190612">
                  <a:extLst>
                    <a:ext uri="{9D8B030D-6E8A-4147-A177-3AD203B41FA5}">
                      <a16:colId xmlns:a16="http://schemas.microsoft.com/office/drawing/2014/main" val="20000"/>
                    </a:ext>
                  </a:extLst>
                </a:gridCol>
              </a:tblGrid>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0"/>
                  </a:ext>
                </a:extLst>
              </a:tr>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1"/>
                  </a:ext>
                </a:extLst>
              </a:tr>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2"/>
                  </a:ext>
                </a:extLst>
              </a:tr>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3"/>
                  </a:ext>
                </a:extLst>
              </a:tr>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4"/>
                  </a:ext>
                </a:extLst>
              </a:tr>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5"/>
                  </a:ext>
                </a:extLst>
              </a:tr>
              <a:tr h="500066">
                <a:tc>
                  <a:txBody>
                    <a:bodyPr/>
                    <a:lstStyle/>
                    <a:p>
                      <a:pPr algn="ctr"/>
                      <a:r>
                        <a:rPr lang="en-IN" sz="2800" dirty="0">
                          <a:effectLst>
                            <a:outerShdw blurRad="38100" dist="38100" dir="2700000" algn="tl">
                              <a:srgbClr val="000000">
                                <a:alpha val="43137"/>
                              </a:srgbClr>
                            </a:outerShdw>
                          </a:effectLst>
                        </a:rPr>
                        <a:t>67</a:t>
                      </a:r>
                      <a:endParaRPr lang="en-IN" sz="2800" b="1" dirty="0">
                        <a:effectLst>
                          <a:outerShdw blurRad="38100" dist="38100" dir="2700000" algn="tl">
                            <a:srgbClr val="000000">
                              <a:alpha val="43137"/>
                            </a:srgbClr>
                          </a:outerShdw>
                        </a:effectLst>
                      </a:endParaRPr>
                    </a:p>
                  </a:txBody>
                  <a:tcPr>
                    <a:solidFill>
                      <a:schemeClr val="bg1"/>
                    </a:solidFill>
                  </a:tcPr>
                </a:tc>
                <a:extLst>
                  <a:ext uri="{0D108BD9-81ED-4DB2-BD59-A6C34878D82A}">
                    <a16:rowId xmlns:a16="http://schemas.microsoft.com/office/drawing/2014/main" val="10006"/>
                  </a:ext>
                </a:extLst>
              </a:tr>
            </a:tbl>
          </a:graphicData>
        </a:graphic>
      </p:graphicFrame>
      <p:sp>
        <p:nvSpPr>
          <p:cNvPr id="7" name="Rectangle 6"/>
          <p:cNvSpPr/>
          <p:nvPr/>
        </p:nvSpPr>
        <p:spPr>
          <a:xfrm>
            <a:off x="3143240" y="5286388"/>
            <a:ext cx="1428760" cy="954107"/>
          </a:xfrm>
          <a:prstGeom prst="rect">
            <a:avLst/>
          </a:prstGeom>
        </p:spPr>
        <p:txBody>
          <a:bodyPr wrap="square">
            <a:spAutoFit/>
          </a:bodyPr>
          <a:lstStyle/>
          <a:p>
            <a:pPr algn="ctr"/>
            <a:r>
              <a:rPr lang="en-US" sz="2800" b="1" dirty="0">
                <a:solidFill>
                  <a:srgbClr val="FFFF00"/>
                </a:solidFill>
                <a:effectLst>
                  <a:outerShdw blurRad="38100" dist="38100" dir="2700000" algn="tl">
                    <a:srgbClr val="000000">
                      <a:alpha val="43137"/>
                    </a:srgbClr>
                  </a:outerShdw>
                </a:effectLst>
              </a:rPr>
              <a:t>PUSH 67</a:t>
            </a:r>
            <a:endParaRPr lang="en-IN" sz="2800" b="1" dirty="0">
              <a:solidFill>
                <a:schemeClr val="bg1"/>
              </a:solidFill>
              <a:effectLst>
                <a:outerShdw blurRad="38100" dist="38100" dir="2700000" algn="tl">
                  <a:srgbClr val="000000">
                    <a:alpha val="43137"/>
                  </a:srgbClr>
                </a:outerShdw>
              </a:effectLst>
            </a:endParaRPr>
          </a:p>
        </p:txBody>
      </p:sp>
      <p:graphicFrame>
        <p:nvGraphicFramePr>
          <p:cNvPr id="8" name="Table 7"/>
          <p:cNvGraphicFramePr>
            <a:graphicFrameLocks noGrp="1"/>
          </p:cNvGraphicFramePr>
          <p:nvPr/>
        </p:nvGraphicFramePr>
        <p:xfrm>
          <a:off x="6167470" y="1571612"/>
          <a:ext cx="1190612" cy="3536650"/>
        </p:xfrm>
        <a:graphic>
          <a:graphicData uri="http://schemas.openxmlformats.org/drawingml/2006/table">
            <a:tbl>
              <a:tblPr firstRow="1" bandRow="1"/>
              <a:tblGrid>
                <a:gridCol w="1190612">
                  <a:extLst>
                    <a:ext uri="{9D8B030D-6E8A-4147-A177-3AD203B41FA5}">
                      <a16:colId xmlns:a16="http://schemas.microsoft.com/office/drawing/2014/main" val="20000"/>
                    </a:ext>
                  </a:extLst>
                </a:gridCol>
              </a:tblGrid>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0"/>
                  </a:ext>
                </a:extLst>
              </a:tr>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1"/>
                  </a:ext>
                </a:extLst>
              </a:tr>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2"/>
                  </a:ext>
                </a:extLst>
              </a:tr>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3"/>
                  </a:ext>
                </a:extLst>
              </a:tr>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4"/>
                  </a:ext>
                </a:extLst>
              </a:tr>
              <a:tr h="500066">
                <a:tc>
                  <a:txBody>
                    <a:bodyPr/>
                    <a:lstStyle/>
                    <a:p>
                      <a:pPr algn="ctr"/>
                      <a:r>
                        <a:rPr lang="en-IN" sz="2800" kern="1200" dirty="0">
                          <a:effectLst>
                            <a:outerShdw blurRad="38100" dist="38100" dir="2700000" algn="tl">
                              <a:srgbClr val="000000">
                                <a:alpha val="43137"/>
                              </a:srgbClr>
                            </a:outerShdw>
                          </a:effectLst>
                        </a:rPr>
                        <a:t>89</a:t>
                      </a:r>
                      <a:endParaRPr lang="en-IN" sz="2800" b="1" kern="1200" dirty="0">
                        <a:solidFill>
                          <a:schemeClr val="dk1"/>
                        </a:solidFill>
                        <a:effectLst>
                          <a:outerShdw blurRad="38100" dist="38100" dir="2700000" algn="tl">
                            <a:srgbClr val="000000">
                              <a:alpha val="43137"/>
                            </a:srgbClr>
                          </a:outerShdw>
                        </a:effectLst>
                        <a:latin typeface="+mn-lt"/>
                        <a:ea typeface="+mn-ea"/>
                        <a:cs typeface="+mn-cs"/>
                      </a:endParaRPr>
                    </a:p>
                  </a:txBody>
                  <a:tcPr>
                    <a:solidFill>
                      <a:schemeClr val="bg1"/>
                    </a:solidFill>
                  </a:tcPr>
                </a:tc>
                <a:extLst>
                  <a:ext uri="{0D108BD9-81ED-4DB2-BD59-A6C34878D82A}">
                    <a16:rowId xmlns:a16="http://schemas.microsoft.com/office/drawing/2014/main" val="10005"/>
                  </a:ext>
                </a:extLst>
              </a:tr>
              <a:tr h="500066">
                <a:tc>
                  <a:txBody>
                    <a:bodyPr/>
                    <a:lstStyle/>
                    <a:p>
                      <a:pPr algn="ctr"/>
                      <a:r>
                        <a:rPr lang="en-IN" sz="2800" dirty="0">
                          <a:effectLst>
                            <a:outerShdw blurRad="38100" dist="38100" dir="2700000" algn="tl">
                              <a:srgbClr val="000000">
                                <a:alpha val="43137"/>
                              </a:srgbClr>
                            </a:outerShdw>
                          </a:effectLst>
                        </a:rPr>
                        <a:t>67</a:t>
                      </a:r>
                      <a:endParaRPr lang="en-IN" sz="2800" b="1" dirty="0">
                        <a:effectLst>
                          <a:outerShdw blurRad="38100" dist="38100" dir="2700000" algn="tl">
                            <a:srgbClr val="000000">
                              <a:alpha val="43137"/>
                            </a:srgbClr>
                          </a:outerShdw>
                        </a:effectLst>
                      </a:endParaRPr>
                    </a:p>
                  </a:txBody>
                  <a:tcPr>
                    <a:solidFill>
                      <a:schemeClr val="bg1"/>
                    </a:solidFill>
                  </a:tcPr>
                </a:tc>
                <a:extLst>
                  <a:ext uri="{0D108BD9-81ED-4DB2-BD59-A6C34878D82A}">
                    <a16:rowId xmlns:a16="http://schemas.microsoft.com/office/drawing/2014/main" val="10006"/>
                  </a:ext>
                </a:extLst>
              </a:tr>
            </a:tbl>
          </a:graphicData>
        </a:graphic>
      </p:graphicFrame>
      <p:sp>
        <p:nvSpPr>
          <p:cNvPr id="9" name="Rectangle 8"/>
          <p:cNvSpPr/>
          <p:nvPr/>
        </p:nvSpPr>
        <p:spPr>
          <a:xfrm>
            <a:off x="6000760" y="5357826"/>
            <a:ext cx="1428760" cy="954107"/>
          </a:xfrm>
          <a:prstGeom prst="rect">
            <a:avLst/>
          </a:prstGeom>
        </p:spPr>
        <p:txBody>
          <a:bodyPr wrap="square">
            <a:spAutoFit/>
          </a:bodyPr>
          <a:lstStyle/>
          <a:p>
            <a:pPr algn="ctr"/>
            <a:r>
              <a:rPr lang="en-US" sz="2800" b="1" dirty="0">
                <a:solidFill>
                  <a:srgbClr val="FFFF00"/>
                </a:solidFill>
                <a:effectLst>
                  <a:outerShdw blurRad="38100" dist="38100" dir="2700000" algn="tl">
                    <a:srgbClr val="000000">
                      <a:alpha val="43137"/>
                    </a:srgbClr>
                  </a:outerShdw>
                </a:effectLst>
              </a:rPr>
              <a:t>PUSH 89</a:t>
            </a:r>
            <a:endParaRPr lang="en-IN" sz="2800" b="1" dirty="0">
              <a:solidFill>
                <a:schemeClr val="bg1"/>
              </a:solidFill>
              <a:effectLst>
                <a:outerShdw blurRad="38100" dist="38100" dir="2700000" algn="tl">
                  <a:srgbClr val="000000">
                    <a:alpha val="43137"/>
                  </a:srgbClr>
                </a:outerShdw>
              </a:effectLst>
            </a:endParaRPr>
          </a:p>
        </p:txBody>
      </p:sp>
      <p:graphicFrame>
        <p:nvGraphicFramePr>
          <p:cNvPr id="10" name="Table 9"/>
          <p:cNvGraphicFramePr>
            <a:graphicFrameLocks noGrp="1"/>
          </p:cNvGraphicFramePr>
          <p:nvPr/>
        </p:nvGraphicFramePr>
        <p:xfrm>
          <a:off x="1571604" y="1571612"/>
          <a:ext cx="1190612" cy="3500462"/>
        </p:xfrm>
        <a:graphic>
          <a:graphicData uri="http://schemas.openxmlformats.org/drawingml/2006/table">
            <a:tbl>
              <a:tblPr firstRow="1" bandRow="1"/>
              <a:tblGrid>
                <a:gridCol w="1190612">
                  <a:extLst>
                    <a:ext uri="{9D8B030D-6E8A-4147-A177-3AD203B41FA5}">
                      <a16:colId xmlns:a16="http://schemas.microsoft.com/office/drawing/2014/main" val="20000"/>
                    </a:ext>
                  </a:extLst>
                </a:gridCol>
              </a:tblGrid>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0"/>
                  </a:ext>
                </a:extLst>
              </a:tr>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1"/>
                  </a:ext>
                </a:extLst>
              </a:tr>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2"/>
                  </a:ext>
                </a:extLst>
              </a:tr>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3"/>
                  </a:ext>
                </a:extLst>
              </a:tr>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4"/>
                  </a:ext>
                </a:extLst>
              </a:tr>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5"/>
                  </a:ext>
                </a:extLst>
              </a:tr>
              <a:tr h="500066">
                <a:tc>
                  <a:txBody>
                    <a:bodyPr/>
                    <a:lstStyle/>
                    <a:p>
                      <a:pPr algn="ctr"/>
                      <a:endParaRPr lang="en-IN" sz="1800" kern="1200" dirty="0">
                        <a:solidFill>
                          <a:schemeClr val="tx1"/>
                        </a:solidFill>
                        <a:latin typeface="+mn-lt"/>
                        <a:ea typeface="+mn-ea"/>
                        <a:cs typeface="+mn-cs"/>
                      </a:endParaRPr>
                    </a:p>
                  </a:txBody>
                  <a:tcPr>
                    <a:solidFill>
                      <a:schemeClr val="accent3">
                        <a:lumMod val="60000"/>
                        <a:lumOff val="40000"/>
                      </a:schemeClr>
                    </a:solidFill>
                  </a:tcPr>
                </a:tc>
                <a:extLst>
                  <a:ext uri="{0D108BD9-81ED-4DB2-BD59-A6C34878D82A}">
                    <a16:rowId xmlns:a16="http://schemas.microsoft.com/office/drawing/2014/main" val="10006"/>
                  </a:ext>
                </a:extLst>
              </a:tr>
            </a:tbl>
          </a:graphicData>
        </a:graphic>
      </p:graphicFrame>
      <p:sp>
        <p:nvSpPr>
          <p:cNvPr id="11" name="Rectangle 10"/>
          <p:cNvSpPr/>
          <p:nvPr/>
        </p:nvSpPr>
        <p:spPr>
          <a:xfrm>
            <a:off x="5000628" y="4477416"/>
            <a:ext cx="1071570" cy="523220"/>
          </a:xfrm>
          <a:prstGeom prst="rect">
            <a:avLst/>
          </a:prstGeom>
        </p:spPr>
        <p:txBody>
          <a:bodyPr wrap="square">
            <a:spAutoFit/>
          </a:bodyPr>
          <a:lstStyle/>
          <a:p>
            <a:pPr algn="ctr"/>
            <a:r>
              <a:rPr lang="en-US" sz="2800" b="1" dirty="0">
                <a:solidFill>
                  <a:srgbClr val="FFFF00"/>
                </a:solidFill>
                <a:effectLst>
                  <a:outerShdw blurRad="38100" dist="38100" dir="2700000" algn="tl">
                    <a:srgbClr val="000000">
                      <a:alpha val="43137"/>
                    </a:srgbClr>
                  </a:outerShdw>
                </a:effectLst>
              </a:rPr>
              <a:t>TOP</a:t>
            </a:r>
            <a:endParaRPr lang="en-IN" sz="2800" b="1" dirty="0">
              <a:solidFill>
                <a:schemeClr val="bg1"/>
              </a:solidFill>
              <a:effectLst>
                <a:outerShdw blurRad="38100" dist="38100" dir="2700000" algn="tl">
                  <a:srgbClr val="000000">
                    <a:alpha val="43137"/>
                  </a:srgbClr>
                </a:outerShdw>
              </a:effectLst>
            </a:endParaRPr>
          </a:p>
        </p:txBody>
      </p:sp>
      <p:cxnSp>
        <p:nvCxnSpPr>
          <p:cNvPr id="13" name="Straight Arrow Connector 12"/>
          <p:cNvCxnSpPr/>
          <p:nvPr/>
        </p:nvCxnSpPr>
        <p:spPr>
          <a:xfrm rot="10800000">
            <a:off x="4357686" y="4714884"/>
            <a:ext cx="785818" cy="1588"/>
          </a:xfrm>
          <a:prstGeom prst="straightConnector1">
            <a:avLst/>
          </a:prstGeom>
          <a:ln w="1270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929586" y="4071942"/>
            <a:ext cx="1071570" cy="523220"/>
          </a:xfrm>
          <a:prstGeom prst="rect">
            <a:avLst/>
          </a:prstGeom>
        </p:spPr>
        <p:txBody>
          <a:bodyPr wrap="square">
            <a:spAutoFit/>
          </a:bodyPr>
          <a:lstStyle/>
          <a:p>
            <a:pPr algn="ctr"/>
            <a:r>
              <a:rPr lang="en-US" sz="2800" b="1" dirty="0">
                <a:solidFill>
                  <a:srgbClr val="FFFF00"/>
                </a:solidFill>
                <a:effectLst>
                  <a:outerShdw blurRad="38100" dist="38100" dir="2700000" algn="tl">
                    <a:srgbClr val="000000">
                      <a:alpha val="43137"/>
                    </a:srgbClr>
                  </a:outerShdw>
                </a:effectLst>
              </a:rPr>
              <a:t>TOP</a:t>
            </a:r>
            <a:endParaRPr lang="en-IN" sz="2800" b="1" dirty="0">
              <a:solidFill>
                <a:schemeClr val="bg1"/>
              </a:solidFill>
              <a:effectLst>
                <a:outerShdw blurRad="38100" dist="38100" dir="2700000" algn="tl">
                  <a:srgbClr val="000000">
                    <a:alpha val="43137"/>
                  </a:srgbClr>
                </a:outerShdw>
              </a:effectLst>
            </a:endParaRPr>
          </a:p>
        </p:txBody>
      </p:sp>
      <p:cxnSp>
        <p:nvCxnSpPr>
          <p:cNvPr id="19" name="Straight Arrow Connector 18"/>
          <p:cNvCxnSpPr/>
          <p:nvPr/>
        </p:nvCxnSpPr>
        <p:spPr>
          <a:xfrm rot="10800000">
            <a:off x="7215206" y="4309410"/>
            <a:ext cx="785818" cy="1588"/>
          </a:xfrm>
          <a:prstGeom prst="straightConnector1">
            <a:avLst/>
          </a:prstGeom>
          <a:ln w="1270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2" name="U-Turn Arrow 21"/>
          <p:cNvSpPr/>
          <p:nvPr/>
        </p:nvSpPr>
        <p:spPr>
          <a:xfrm flipH="1">
            <a:off x="3500430" y="1214422"/>
            <a:ext cx="1428760" cy="1785950"/>
          </a:xfrm>
          <a:prstGeom prst="uturnArrow">
            <a:avLst>
              <a:gd name="adj1" fmla="val 9928"/>
              <a:gd name="adj2" fmla="val 25000"/>
              <a:gd name="adj3" fmla="val 25000"/>
              <a:gd name="adj4" fmla="val 43750"/>
              <a:gd name="adj5" fmla="val 750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solidFill>
                <a:schemeClr val="tx1"/>
              </a:solidFill>
            </a:endParaRPr>
          </a:p>
        </p:txBody>
      </p:sp>
      <p:sp>
        <p:nvSpPr>
          <p:cNvPr id="23" name="U-Turn Arrow 22"/>
          <p:cNvSpPr/>
          <p:nvPr/>
        </p:nvSpPr>
        <p:spPr>
          <a:xfrm flipH="1">
            <a:off x="6500826" y="1214422"/>
            <a:ext cx="1428760" cy="1785950"/>
          </a:xfrm>
          <a:prstGeom prst="uturnArrow">
            <a:avLst>
              <a:gd name="adj1" fmla="val 9928"/>
              <a:gd name="adj2" fmla="val 25000"/>
              <a:gd name="adj3" fmla="val 25000"/>
              <a:gd name="adj4" fmla="val 43750"/>
              <a:gd name="adj5" fmla="val 750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1016338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071538" y="428604"/>
            <a:ext cx="7572428"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APPLICATIONS OF QUEUES </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5" name="Rectangle 4"/>
          <p:cNvSpPr/>
          <p:nvPr/>
        </p:nvSpPr>
        <p:spPr>
          <a:xfrm>
            <a:off x="1214414" y="1643050"/>
            <a:ext cx="7572428" cy="4647426"/>
          </a:xfrm>
          <a:prstGeom prst="rect">
            <a:avLst/>
          </a:prstGeom>
        </p:spPr>
        <p:txBody>
          <a:bodyPr wrap="square">
            <a:spAutoFit/>
          </a:bodyPr>
          <a:lstStyle/>
          <a:p>
            <a:pPr fontAlgn="base"/>
            <a:r>
              <a:rPr lang="en-IN" sz="3600" b="1" dirty="0">
                <a:solidFill>
                  <a:schemeClr val="bg1"/>
                </a:solidFill>
                <a:effectLst>
                  <a:outerShdw blurRad="38100" dist="38100" dir="2700000" algn="tl">
                    <a:srgbClr val="000000">
                      <a:alpha val="43137"/>
                    </a:srgbClr>
                  </a:outerShdw>
                </a:effectLst>
              </a:rPr>
              <a:t>1. Serving requests on a single shared resource, like a printer.</a:t>
            </a:r>
          </a:p>
          <a:p>
            <a:pPr fontAlgn="base"/>
            <a:endParaRPr lang="en-IN" sz="2400" b="1" dirty="0">
              <a:solidFill>
                <a:schemeClr val="bg1"/>
              </a:solidFill>
              <a:effectLst>
                <a:outerShdw blurRad="38100" dist="38100" dir="2700000" algn="tl">
                  <a:srgbClr val="000000">
                    <a:alpha val="43137"/>
                  </a:srgbClr>
                </a:outerShdw>
              </a:effectLst>
            </a:endParaRPr>
          </a:p>
          <a:p>
            <a:pPr fontAlgn="base"/>
            <a:r>
              <a:rPr lang="en-IN" sz="3600" b="1" dirty="0">
                <a:solidFill>
                  <a:schemeClr val="bg1"/>
                </a:solidFill>
                <a:effectLst>
                  <a:outerShdw blurRad="38100" dist="38100" dir="2700000" algn="tl">
                    <a:srgbClr val="000000">
                      <a:alpha val="43137"/>
                    </a:srgbClr>
                  </a:outerShdw>
                </a:effectLst>
              </a:rPr>
              <a:t>2. CPU task scheduling.</a:t>
            </a:r>
          </a:p>
          <a:p>
            <a:pPr algn="just" fontAlgn="base"/>
            <a:endParaRPr lang="en-IN" sz="2000" b="1" dirty="0">
              <a:solidFill>
                <a:schemeClr val="bg1"/>
              </a:solidFill>
              <a:effectLst>
                <a:outerShdw blurRad="38100" dist="38100" dir="2700000" algn="tl">
                  <a:srgbClr val="000000">
                    <a:alpha val="43137"/>
                  </a:srgbClr>
                </a:outerShdw>
              </a:effectLst>
            </a:endParaRPr>
          </a:p>
          <a:p>
            <a:pPr algn="just" fontAlgn="base"/>
            <a:r>
              <a:rPr lang="en-IN" sz="3600" b="1" dirty="0">
                <a:solidFill>
                  <a:schemeClr val="bg1"/>
                </a:solidFill>
                <a:effectLst>
                  <a:outerShdw blurRad="38100" dist="38100" dir="2700000" algn="tl">
                    <a:srgbClr val="000000">
                      <a:alpha val="43137"/>
                    </a:srgbClr>
                  </a:outerShdw>
                </a:effectLst>
              </a:rPr>
              <a:t>3. In real life scenario, Call Center phone systems uses Queues to hold people calling them in an order, until a service representative is free.</a:t>
            </a:r>
          </a:p>
        </p:txBody>
      </p:sp>
    </p:spTree>
    <p:extLst>
      <p:ext uri="{BB962C8B-B14F-4D97-AF65-F5344CB8AC3E}">
        <p14:creationId xmlns:p14="http://schemas.microsoft.com/office/powerpoint/2010/main" val="11016338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071538" y="428604"/>
            <a:ext cx="7572428"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APPLICATIONS OF QUEUES </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5" name="Rectangle 4"/>
          <p:cNvSpPr/>
          <p:nvPr/>
        </p:nvSpPr>
        <p:spPr>
          <a:xfrm>
            <a:off x="1214414" y="1643050"/>
            <a:ext cx="7572428" cy="4031873"/>
          </a:xfrm>
          <a:prstGeom prst="rect">
            <a:avLst/>
          </a:prstGeom>
        </p:spPr>
        <p:txBody>
          <a:bodyPr wrap="square">
            <a:spAutoFit/>
          </a:bodyPr>
          <a:lstStyle/>
          <a:p>
            <a:pPr algn="just" fontAlgn="base"/>
            <a:r>
              <a:rPr lang="en-IN" sz="3200" b="1" dirty="0">
                <a:solidFill>
                  <a:schemeClr val="bg1"/>
                </a:solidFill>
                <a:effectLst>
                  <a:outerShdw blurRad="38100" dist="38100" dir="2700000" algn="tl">
                    <a:srgbClr val="000000">
                      <a:alpha val="43137"/>
                    </a:srgbClr>
                  </a:outerShdw>
                </a:effectLst>
              </a:rPr>
              <a:t>4.When data is transferred asynchronously between two processes. </a:t>
            </a:r>
            <a:r>
              <a:rPr lang="en-IN" sz="3200" b="1" dirty="0" err="1">
                <a:solidFill>
                  <a:schemeClr val="bg1"/>
                </a:solidFill>
                <a:effectLst>
                  <a:outerShdw blurRad="38100" dist="38100" dir="2700000" algn="tl">
                    <a:srgbClr val="000000">
                      <a:alpha val="43137"/>
                    </a:srgbClr>
                  </a:outerShdw>
                </a:effectLst>
              </a:rPr>
              <a:t>eg</a:t>
            </a:r>
            <a:r>
              <a:rPr lang="en-IN" sz="3200" b="1" dirty="0">
                <a:solidFill>
                  <a:schemeClr val="bg1"/>
                </a:solidFill>
                <a:effectLst>
                  <a:outerShdw blurRad="38100" dist="38100" dir="2700000" algn="tl">
                    <a:srgbClr val="000000">
                      <a:alpha val="43137"/>
                    </a:srgbClr>
                  </a:outerShdw>
                </a:effectLst>
              </a:rPr>
              <a:t>. IO Buffers. </a:t>
            </a:r>
          </a:p>
          <a:p>
            <a:pPr algn="just" fontAlgn="base"/>
            <a:endParaRPr lang="en-IN" sz="3200" b="1" dirty="0">
              <a:solidFill>
                <a:schemeClr val="bg1"/>
              </a:solidFill>
              <a:effectLst>
                <a:outerShdw blurRad="38100" dist="38100" dir="2700000" algn="tl">
                  <a:srgbClr val="000000">
                    <a:alpha val="43137"/>
                  </a:srgbClr>
                </a:outerShdw>
              </a:effectLst>
            </a:endParaRPr>
          </a:p>
          <a:p>
            <a:pPr algn="just" fontAlgn="base"/>
            <a:r>
              <a:rPr lang="en-IN" sz="3200" b="1" dirty="0">
                <a:solidFill>
                  <a:schemeClr val="bg1"/>
                </a:solidFill>
                <a:effectLst>
                  <a:outerShdw blurRad="38100" dist="38100" dir="2700000" algn="tl">
                    <a:srgbClr val="000000">
                      <a:alpha val="43137"/>
                    </a:srgbClr>
                  </a:outerShdw>
                </a:effectLst>
              </a:rPr>
              <a:t>5.When a resource is shared among multiple consumers. Examples include CPU scheduling, Disk Scheduling. </a:t>
            </a:r>
          </a:p>
          <a:p>
            <a:pPr algn="just" fontAlgn="base"/>
            <a:endParaRPr lang="en-IN" sz="3200" b="1" dirty="0">
              <a:solidFill>
                <a:schemeClr val="bg1"/>
              </a:solidFill>
              <a:effectLst>
                <a:outerShdw blurRad="38100" dist="38100" dir="2700000" algn="tl">
                  <a:srgbClr val="000000">
                    <a:alpha val="43137"/>
                  </a:srgbClr>
                </a:outerShdw>
              </a:effectLst>
            </a:endParaRPr>
          </a:p>
          <a:p>
            <a:pPr algn="just" fontAlgn="base"/>
            <a:r>
              <a:rPr lang="en-IN" sz="3200" b="1" dirty="0">
                <a:solidFill>
                  <a:schemeClr val="bg1"/>
                </a:solidFill>
                <a:effectLst>
                  <a:outerShdw blurRad="38100" dist="38100" dir="2700000" algn="tl">
                    <a:srgbClr val="000000">
                      <a:alpha val="43137"/>
                    </a:srgbClr>
                  </a:outerShdw>
                </a:effectLst>
              </a:rPr>
              <a:t>6.In recognizing palindrome. </a:t>
            </a:r>
          </a:p>
        </p:txBody>
      </p:sp>
    </p:spTree>
    <p:extLst>
      <p:ext uri="{BB962C8B-B14F-4D97-AF65-F5344CB8AC3E}">
        <p14:creationId xmlns:p14="http://schemas.microsoft.com/office/powerpoint/2010/main" val="11016338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071538" y="428604"/>
            <a:ext cx="7572428"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APPLICATIONS OF QUEUES </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5" name="Rectangle 4"/>
          <p:cNvSpPr/>
          <p:nvPr/>
        </p:nvSpPr>
        <p:spPr>
          <a:xfrm>
            <a:off x="1214414" y="1643050"/>
            <a:ext cx="7572428" cy="5016758"/>
          </a:xfrm>
          <a:prstGeom prst="rect">
            <a:avLst/>
          </a:prstGeom>
        </p:spPr>
        <p:txBody>
          <a:bodyPr wrap="square">
            <a:spAutoFit/>
          </a:bodyPr>
          <a:lstStyle/>
          <a:p>
            <a:pPr algn="just" fontAlgn="base"/>
            <a:endParaRPr lang="en-IN" sz="3200" b="1" dirty="0">
              <a:solidFill>
                <a:schemeClr val="bg1"/>
              </a:solidFill>
              <a:effectLst>
                <a:outerShdw blurRad="38100" dist="38100" dir="2700000" algn="tl">
                  <a:srgbClr val="000000">
                    <a:alpha val="43137"/>
                  </a:srgbClr>
                </a:outerShdw>
              </a:effectLst>
            </a:endParaRPr>
          </a:p>
          <a:p>
            <a:pPr algn="just" fontAlgn="base"/>
            <a:r>
              <a:rPr lang="en-IN" sz="3200" b="1" dirty="0">
                <a:solidFill>
                  <a:schemeClr val="bg1"/>
                </a:solidFill>
                <a:effectLst>
                  <a:outerShdw blurRad="38100" dist="38100" dir="2700000" algn="tl">
                    <a:srgbClr val="000000">
                      <a:alpha val="43137"/>
                    </a:srgbClr>
                  </a:outerShdw>
                </a:effectLst>
              </a:rPr>
              <a:t>7.In shared resources management.</a:t>
            </a:r>
          </a:p>
          <a:p>
            <a:pPr algn="just" fontAlgn="base"/>
            <a:endParaRPr lang="en-IN" sz="3200" b="1" dirty="0">
              <a:solidFill>
                <a:schemeClr val="bg1"/>
              </a:solidFill>
              <a:effectLst>
                <a:outerShdw blurRad="38100" dist="38100" dir="2700000" algn="tl">
                  <a:srgbClr val="000000">
                    <a:alpha val="43137"/>
                  </a:srgbClr>
                </a:outerShdw>
              </a:effectLst>
            </a:endParaRPr>
          </a:p>
          <a:p>
            <a:pPr algn="just" fontAlgn="base"/>
            <a:r>
              <a:rPr lang="en-IN" sz="3200" b="1" dirty="0">
                <a:solidFill>
                  <a:schemeClr val="bg1"/>
                </a:solidFill>
                <a:effectLst>
                  <a:outerShdw blurRad="38100" dist="38100" dir="2700000" algn="tl">
                    <a:srgbClr val="000000">
                      <a:alpha val="43137"/>
                    </a:srgbClr>
                  </a:outerShdw>
                </a:effectLst>
              </a:rPr>
              <a:t> 8.Keyboard buffer. </a:t>
            </a:r>
          </a:p>
          <a:p>
            <a:pPr algn="just" fontAlgn="base"/>
            <a:endParaRPr lang="en-IN" sz="3200" b="1" dirty="0">
              <a:solidFill>
                <a:schemeClr val="bg1"/>
              </a:solidFill>
              <a:effectLst>
                <a:outerShdw blurRad="38100" dist="38100" dir="2700000" algn="tl">
                  <a:srgbClr val="000000">
                    <a:alpha val="43137"/>
                  </a:srgbClr>
                </a:outerShdw>
              </a:effectLst>
            </a:endParaRPr>
          </a:p>
          <a:p>
            <a:pPr algn="just" fontAlgn="base"/>
            <a:r>
              <a:rPr lang="en-IN" sz="3200" b="1" dirty="0">
                <a:solidFill>
                  <a:schemeClr val="bg1"/>
                </a:solidFill>
                <a:effectLst>
                  <a:outerShdw blurRad="38100" dist="38100" dir="2700000" algn="tl">
                    <a:srgbClr val="000000">
                      <a:alpha val="43137"/>
                    </a:srgbClr>
                  </a:outerShdw>
                </a:effectLst>
              </a:rPr>
              <a:t>9.Round robin scheduling. </a:t>
            </a:r>
          </a:p>
          <a:p>
            <a:pPr algn="just" fontAlgn="base"/>
            <a:endParaRPr lang="en-IN" sz="3200" b="1" dirty="0">
              <a:solidFill>
                <a:schemeClr val="bg1"/>
              </a:solidFill>
              <a:effectLst>
                <a:outerShdw blurRad="38100" dist="38100" dir="2700000" algn="tl">
                  <a:srgbClr val="000000">
                    <a:alpha val="43137"/>
                  </a:srgbClr>
                </a:outerShdw>
              </a:effectLst>
            </a:endParaRPr>
          </a:p>
          <a:p>
            <a:pPr algn="just" fontAlgn="base"/>
            <a:r>
              <a:rPr lang="en-IN" sz="3200" b="1" dirty="0">
                <a:solidFill>
                  <a:schemeClr val="bg1"/>
                </a:solidFill>
                <a:effectLst>
                  <a:outerShdw blurRad="38100" dist="38100" dir="2700000" algn="tl">
                    <a:srgbClr val="000000">
                      <a:alpha val="43137"/>
                    </a:srgbClr>
                  </a:outerShdw>
                </a:effectLst>
              </a:rPr>
              <a:t>10.Job scheduling. </a:t>
            </a:r>
          </a:p>
          <a:p>
            <a:pPr algn="just" fontAlgn="base"/>
            <a:endParaRPr lang="en-IN" sz="3200" b="1" dirty="0">
              <a:solidFill>
                <a:schemeClr val="bg1"/>
              </a:solidFill>
              <a:effectLst>
                <a:outerShdw blurRad="38100" dist="38100" dir="2700000" algn="tl">
                  <a:srgbClr val="000000">
                    <a:alpha val="43137"/>
                  </a:srgbClr>
                </a:outerShdw>
              </a:effectLst>
            </a:endParaRPr>
          </a:p>
          <a:p>
            <a:pPr algn="just" fontAlgn="base"/>
            <a:r>
              <a:rPr lang="en-IN" sz="3200" b="1" dirty="0">
                <a:solidFill>
                  <a:schemeClr val="bg1"/>
                </a:solidFill>
                <a:effectLst>
                  <a:outerShdw blurRad="38100" dist="38100" dir="2700000" algn="tl">
                    <a:srgbClr val="000000">
                      <a:alpha val="43137"/>
                    </a:srgbClr>
                  </a:outerShdw>
                </a:effectLst>
              </a:rPr>
              <a:t>11.Simulation</a:t>
            </a:r>
          </a:p>
        </p:txBody>
      </p:sp>
    </p:spTree>
    <p:extLst>
      <p:ext uri="{BB962C8B-B14F-4D97-AF65-F5344CB8AC3E}">
        <p14:creationId xmlns:p14="http://schemas.microsoft.com/office/powerpoint/2010/main" val="11016338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785918" y="3286124"/>
            <a:ext cx="664376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TYPES OF QUEUES </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000232" y="428604"/>
            <a:ext cx="664376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TYPES OF QUEUES </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Rectangle 2"/>
          <p:cNvSpPr/>
          <p:nvPr/>
        </p:nvSpPr>
        <p:spPr>
          <a:xfrm>
            <a:off x="1357290" y="1285860"/>
            <a:ext cx="7500990" cy="1815882"/>
          </a:xfrm>
          <a:prstGeom prst="rect">
            <a:avLst/>
          </a:prstGeom>
        </p:spPr>
        <p:txBody>
          <a:bodyPr wrap="square">
            <a:spAutoFit/>
          </a:bodyPr>
          <a:lstStyle/>
          <a:p>
            <a:pPr algn="just"/>
            <a:r>
              <a:rPr lang="en-IN" sz="2800" b="1" dirty="0">
                <a:solidFill>
                  <a:schemeClr val="bg1"/>
                </a:solidFill>
                <a:effectLst>
                  <a:outerShdw blurRad="38100" dist="38100" dir="2700000" algn="tl">
                    <a:srgbClr val="000000">
                      <a:alpha val="43137"/>
                    </a:srgbClr>
                  </a:outerShdw>
                </a:effectLst>
              </a:rPr>
              <a:t>	Queue is an important structure for storing and retrieving data and hence is used extensively among all the data structures. Types of Queues are:-</a:t>
            </a:r>
          </a:p>
        </p:txBody>
      </p:sp>
      <p:sp>
        <p:nvSpPr>
          <p:cNvPr id="4" name="Title 1"/>
          <p:cNvSpPr txBox="1">
            <a:spLocks/>
          </p:cNvSpPr>
          <p:nvPr/>
        </p:nvSpPr>
        <p:spPr>
          <a:xfrm>
            <a:off x="1714480" y="3143248"/>
            <a:ext cx="6643766" cy="607247"/>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lnSpcReduction="10000"/>
          </a:bodyPr>
          <a:lstStyle/>
          <a:p>
            <a:pPr fontAlgn="base"/>
            <a:r>
              <a:rPr lang="en-IN" sz="3600" b="1" dirty="0"/>
              <a:t>1.	SIMPLE QUEUE</a:t>
            </a:r>
          </a:p>
        </p:txBody>
      </p:sp>
      <p:sp>
        <p:nvSpPr>
          <p:cNvPr id="5" name="Title 1"/>
          <p:cNvSpPr txBox="1">
            <a:spLocks/>
          </p:cNvSpPr>
          <p:nvPr/>
        </p:nvSpPr>
        <p:spPr>
          <a:xfrm>
            <a:off x="1714480" y="4143380"/>
            <a:ext cx="6643766" cy="607247"/>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lnSpcReduction="10000"/>
          </a:bodyPr>
          <a:lstStyle/>
          <a:p>
            <a:pPr fontAlgn="base"/>
            <a:r>
              <a:rPr lang="en-IN" sz="3600" b="1" dirty="0"/>
              <a:t>2.	CIRCULAR QUEUE</a:t>
            </a:r>
          </a:p>
        </p:txBody>
      </p:sp>
      <p:sp>
        <p:nvSpPr>
          <p:cNvPr id="6" name="Title 1"/>
          <p:cNvSpPr txBox="1">
            <a:spLocks/>
          </p:cNvSpPr>
          <p:nvPr/>
        </p:nvSpPr>
        <p:spPr>
          <a:xfrm>
            <a:off x="1714480" y="5143512"/>
            <a:ext cx="6643766" cy="60724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7500" lnSpcReduction="10000"/>
          </a:bodyPr>
          <a:lstStyle/>
          <a:p>
            <a:pPr fontAlgn="base"/>
            <a:r>
              <a:rPr lang="en-IN" sz="3600" b="1" dirty="0"/>
              <a:t>3.	PRIORITY QUEUE</a:t>
            </a:r>
          </a:p>
        </p:txBody>
      </p:sp>
      <p:sp>
        <p:nvSpPr>
          <p:cNvPr id="7" name="Title 1"/>
          <p:cNvSpPr txBox="1">
            <a:spLocks/>
          </p:cNvSpPr>
          <p:nvPr/>
        </p:nvSpPr>
        <p:spPr>
          <a:xfrm>
            <a:off x="1643042" y="6036439"/>
            <a:ext cx="6643766" cy="607247"/>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75000" lnSpcReduction="20000"/>
          </a:bodyPr>
          <a:lstStyle/>
          <a:p>
            <a:pPr fontAlgn="base"/>
            <a:r>
              <a:rPr lang="en-IN" sz="3600" b="1" dirty="0"/>
              <a:t>4.	DOUBLY ENDED QUEUE (DEQUEUE)</a:t>
            </a:r>
          </a:p>
        </p:txBody>
      </p:sp>
    </p:spTree>
    <p:extLst>
      <p:ext uri="{BB962C8B-B14F-4D97-AF65-F5344CB8AC3E}">
        <p14:creationId xmlns:p14="http://schemas.microsoft.com/office/powerpoint/2010/main" val="11016338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000232" y="428604"/>
            <a:ext cx="664376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TYPES OF QUEUES </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4" name="Title 1"/>
          <p:cNvSpPr txBox="1">
            <a:spLocks/>
          </p:cNvSpPr>
          <p:nvPr/>
        </p:nvSpPr>
        <p:spPr>
          <a:xfrm>
            <a:off x="2071670" y="1500174"/>
            <a:ext cx="6643766" cy="607247"/>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lnSpcReduction="10000"/>
          </a:bodyPr>
          <a:lstStyle/>
          <a:p>
            <a:pPr fontAlgn="base"/>
            <a:r>
              <a:rPr lang="en-IN" sz="3600" b="1" dirty="0"/>
              <a:t>1.	SIMPLE QUEUE</a:t>
            </a:r>
          </a:p>
        </p:txBody>
      </p:sp>
      <p:pic>
        <p:nvPicPr>
          <p:cNvPr id="7170" name="Picture 2" descr="C:\Users\AdmOfficer\Desktop\simple-queue.png"/>
          <p:cNvPicPr>
            <a:picLocks noChangeAspect="1" noChangeArrowheads="1"/>
          </p:cNvPicPr>
          <p:nvPr/>
        </p:nvPicPr>
        <p:blipFill>
          <a:blip r:embed="rId2"/>
          <a:srcRect l="7008" t="23756" r="7734" b="18551"/>
          <a:stretch>
            <a:fillRect/>
          </a:stretch>
        </p:blipFill>
        <p:spPr bwMode="auto">
          <a:xfrm>
            <a:off x="571472" y="2500306"/>
            <a:ext cx="8282606" cy="1928826"/>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1214414" y="4714884"/>
            <a:ext cx="7500990" cy="523220"/>
          </a:xfrm>
          <a:prstGeom prst="rect">
            <a:avLst/>
          </a:prstGeom>
        </p:spPr>
        <p:txBody>
          <a:bodyPr wrap="square">
            <a:spAutoFit/>
          </a:bodyPr>
          <a:lstStyle/>
          <a:p>
            <a:pPr algn="just"/>
            <a:r>
              <a:rPr lang="en-IN" sz="2800" b="1" dirty="0">
                <a:solidFill>
                  <a:schemeClr val="bg1"/>
                </a:solidFill>
                <a:effectLst>
                  <a:outerShdw blurRad="38100" dist="38100" dir="2700000" algn="tl">
                    <a:srgbClr val="000000">
                      <a:alpha val="43137"/>
                    </a:srgbClr>
                  </a:outerShdw>
                </a:effectLst>
              </a:rPr>
              <a:t>	As studied in previous topic.</a:t>
            </a:r>
          </a:p>
        </p:txBody>
      </p:sp>
    </p:spTree>
    <p:extLst>
      <p:ext uri="{BB962C8B-B14F-4D97-AF65-F5344CB8AC3E}">
        <p14:creationId xmlns:p14="http://schemas.microsoft.com/office/powerpoint/2010/main" val="11016338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000232" y="428604"/>
            <a:ext cx="664376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TYPES OF QUEUES </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5" name="Title 1"/>
          <p:cNvSpPr txBox="1">
            <a:spLocks/>
          </p:cNvSpPr>
          <p:nvPr/>
        </p:nvSpPr>
        <p:spPr>
          <a:xfrm>
            <a:off x="2000232" y="1464431"/>
            <a:ext cx="6643766" cy="607247"/>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lnSpcReduction="10000"/>
          </a:bodyPr>
          <a:lstStyle/>
          <a:p>
            <a:pPr fontAlgn="base"/>
            <a:r>
              <a:rPr lang="en-IN" sz="3600" b="1" dirty="0"/>
              <a:t>2.	CIRCULAR QUEUE</a:t>
            </a:r>
          </a:p>
        </p:txBody>
      </p:sp>
      <p:sp>
        <p:nvSpPr>
          <p:cNvPr id="9" name="Rectangle 8"/>
          <p:cNvSpPr/>
          <p:nvPr/>
        </p:nvSpPr>
        <p:spPr>
          <a:xfrm>
            <a:off x="1571604" y="2551837"/>
            <a:ext cx="7072362" cy="3539430"/>
          </a:xfrm>
          <a:prstGeom prst="rect">
            <a:avLst/>
          </a:prstGeom>
        </p:spPr>
        <p:txBody>
          <a:bodyPr wrap="square">
            <a:spAutoFit/>
          </a:bodyPr>
          <a:lstStyle/>
          <a:p>
            <a:pPr algn="just"/>
            <a:r>
              <a:rPr lang="en-IN" sz="3200" b="1" dirty="0">
                <a:solidFill>
                  <a:schemeClr val="bg1"/>
                </a:solidFill>
                <a:effectLst>
                  <a:outerShdw blurRad="38100" dist="38100" dir="2700000" algn="tl">
                    <a:srgbClr val="000000">
                      <a:alpha val="43137"/>
                    </a:srgbClr>
                  </a:outerShdw>
                </a:effectLst>
              </a:rPr>
              <a:t>	Unlike the simple queues, in a circular queue each node is connected to the next node in sequence but the last node’s pointer is also connected to the first node’s address. Hence, the last node and the first node also gets connected making a circular link overall.</a:t>
            </a:r>
          </a:p>
        </p:txBody>
      </p:sp>
    </p:spTree>
    <p:extLst>
      <p:ext uri="{BB962C8B-B14F-4D97-AF65-F5344CB8AC3E}">
        <p14:creationId xmlns:p14="http://schemas.microsoft.com/office/powerpoint/2010/main" val="11016338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000232" y="428604"/>
            <a:ext cx="664376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TYPES OF QUEUES </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5" name="Title 1"/>
          <p:cNvSpPr txBox="1">
            <a:spLocks/>
          </p:cNvSpPr>
          <p:nvPr/>
        </p:nvSpPr>
        <p:spPr>
          <a:xfrm>
            <a:off x="2000232" y="1464431"/>
            <a:ext cx="6643766" cy="607247"/>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lnSpcReduction="10000"/>
          </a:bodyPr>
          <a:lstStyle/>
          <a:p>
            <a:pPr fontAlgn="base"/>
            <a:r>
              <a:rPr lang="en-IN" sz="3600" b="1" dirty="0"/>
              <a:t>2.	CIRCULAR QUEUE</a:t>
            </a:r>
          </a:p>
        </p:txBody>
      </p:sp>
      <p:pic>
        <p:nvPicPr>
          <p:cNvPr id="8194" name="Picture 2" descr="C:\Users\AdmOfficer\Desktop\Circular-Queue.jpg"/>
          <p:cNvPicPr>
            <a:picLocks noChangeAspect="1" noChangeArrowheads="1"/>
          </p:cNvPicPr>
          <p:nvPr/>
        </p:nvPicPr>
        <p:blipFill>
          <a:blip r:embed="rId2"/>
          <a:srcRect/>
          <a:stretch>
            <a:fillRect/>
          </a:stretch>
        </p:blipFill>
        <p:spPr bwMode="auto">
          <a:xfrm>
            <a:off x="2857488" y="2428868"/>
            <a:ext cx="4214842" cy="38489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16338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480" y="3000372"/>
            <a:ext cx="6643734" cy="1143008"/>
          </a:xfrm>
        </p:spPr>
        <p:txBody>
          <a:bodyPr>
            <a:normAutofit/>
          </a:bodyPr>
          <a:lstStyle/>
          <a:p>
            <a:pPr marL="514350" indent="-514350" algn="ctr"/>
            <a:r>
              <a:rPr lang="en-US" sz="4400" b="1" i="1" u="sng"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Thank You</a:t>
            </a:r>
            <a:endParaRPr lang="en-IN" sz="4400" b="1" i="1" u="sng"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1016338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785918" y="357166"/>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STACK OPERATIONS </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graphicFrame>
        <p:nvGraphicFramePr>
          <p:cNvPr id="8" name="Table 7"/>
          <p:cNvGraphicFramePr>
            <a:graphicFrameLocks noGrp="1"/>
          </p:cNvGraphicFramePr>
          <p:nvPr/>
        </p:nvGraphicFramePr>
        <p:xfrm>
          <a:off x="1595438" y="1714488"/>
          <a:ext cx="1190612" cy="3536650"/>
        </p:xfrm>
        <a:graphic>
          <a:graphicData uri="http://schemas.openxmlformats.org/drawingml/2006/table">
            <a:tbl>
              <a:tblPr firstRow="1" bandRow="1"/>
              <a:tblGrid>
                <a:gridCol w="1190612">
                  <a:extLst>
                    <a:ext uri="{9D8B030D-6E8A-4147-A177-3AD203B41FA5}">
                      <a16:colId xmlns:a16="http://schemas.microsoft.com/office/drawing/2014/main" val="20000"/>
                    </a:ext>
                  </a:extLst>
                </a:gridCol>
              </a:tblGrid>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0"/>
                  </a:ext>
                </a:extLst>
              </a:tr>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1"/>
                  </a:ext>
                </a:extLst>
              </a:tr>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2"/>
                  </a:ext>
                </a:extLst>
              </a:tr>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3"/>
                  </a:ext>
                </a:extLst>
              </a:tr>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4"/>
                  </a:ext>
                </a:extLst>
              </a:tr>
              <a:tr h="500066">
                <a:tc>
                  <a:txBody>
                    <a:bodyPr/>
                    <a:lstStyle/>
                    <a:p>
                      <a:pPr algn="ctr"/>
                      <a:r>
                        <a:rPr lang="en-IN" sz="2800" kern="1200" dirty="0">
                          <a:effectLst>
                            <a:outerShdw blurRad="38100" dist="38100" dir="2700000" algn="tl">
                              <a:srgbClr val="000000">
                                <a:alpha val="43137"/>
                              </a:srgbClr>
                            </a:outerShdw>
                          </a:effectLst>
                        </a:rPr>
                        <a:t>89</a:t>
                      </a:r>
                      <a:endParaRPr lang="en-IN" sz="2800" b="1" kern="1200" dirty="0">
                        <a:solidFill>
                          <a:schemeClr val="dk1"/>
                        </a:solidFill>
                        <a:effectLst>
                          <a:outerShdw blurRad="38100" dist="38100" dir="2700000" algn="tl">
                            <a:srgbClr val="000000">
                              <a:alpha val="43137"/>
                            </a:srgbClr>
                          </a:outerShdw>
                        </a:effectLst>
                        <a:latin typeface="+mn-lt"/>
                        <a:ea typeface="+mn-ea"/>
                        <a:cs typeface="+mn-cs"/>
                      </a:endParaRPr>
                    </a:p>
                  </a:txBody>
                  <a:tcPr>
                    <a:solidFill>
                      <a:schemeClr val="bg1"/>
                    </a:solidFill>
                  </a:tcPr>
                </a:tc>
                <a:extLst>
                  <a:ext uri="{0D108BD9-81ED-4DB2-BD59-A6C34878D82A}">
                    <a16:rowId xmlns:a16="http://schemas.microsoft.com/office/drawing/2014/main" val="10005"/>
                  </a:ext>
                </a:extLst>
              </a:tr>
              <a:tr h="500066">
                <a:tc>
                  <a:txBody>
                    <a:bodyPr/>
                    <a:lstStyle/>
                    <a:p>
                      <a:pPr algn="ctr"/>
                      <a:r>
                        <a:rPr lang="en-IN" sz="2800" dirty="0">
                          <a:effectLst>
                            <a:outerShdw blurRad="38100" dist="38100" dir="2700000" algn="tl">
                              <a:srgbClr val="000000">
                                <a:alpha val="43137"/>
                              </a:srgbClr>
                            </a:outerShdw>
                          </a:effectLst>
                        </a:rPr>
                        <a:t>67</a:t>
                      </a:r>
                      <a:endParaRPr lang="en-IN" sz="2800" b="1" dirty="0">
                        <a:effectLst>
                          <a:outerShdw blurRad="38100" dist="38100" dir="2700000" algn="tl">
                            <a:srgbClr val="000000">
                              <a:alpha val="43137"/>
                            </a:srgbClr>
                          </a:outerShdw>
                        </a:effectLst>
                      </a:endParaRPr>
                    </a:p>
                  </a:txBody>
                  <a:tcPr>
                    <a:solidFill>
                      <a:schemeClr val="bg1"/>
                    </a:solidFill>
                  </a:tcPr>
                </a:tc>
                <a:extLst>
                  <a:ext uri="{0D108BD9-81ED-4DB2-BD59-A6C34878D82A}">
                    <a16:rowId xmlns:a16="http://schemas.microsoft.com/office/drawing/2014/main" val="10006"/>
                  </a:ext>
                </a:extLst>
              </a:tr>
            </a:tbl>
          </a:graphicData>
        </a:graphic>
      </p:graphicFrame>
      <p:sp>
        <p:nvSpPr>
          <p:cNvPr id="18" name="Rectangle 17"/>
          <p:cNvSpPr/>
          <p:nvPr/>
        </p:nvSpPr>
        <p:spPr>
          <a:xfrm>
            <a:off x="3357554" y="4214818"/>
            <a:ext cx="1071570" cy="523220"/>
          </a:xfrm>
          <a:prstGeom prst="rect">
            <a:avLst/>
          </a:prstGeom>
        </p:spPr>
        <p:txBody>
          <a:bodyPr wrap="square">
            <a:spAutoFit/>
          </a:bodyPr>
          <a:lstStyle/>
          <a:p>
            <a:pPr algn="ctr"/>
            <a:r>
              <a:rPr lang="en-US" sz="2800" b="1" dirty="0">
                <a:solidFill>
                  <a:srgbClr val="FFFF00"/>
                </a:solidFill>
                <a:effectLst>
                  <a:outerShdw blurRad="38100" dist="38100" dir="2700000" algn="tl">
                    <a:srgbClr val="000000">
                      <a:alpha val="43137"/>
                    </a:srgbClr>
                  </a:outerShdw>
                </a:effectLst>
              </a:rPr>
              <a:t>TOP</a:t>
            </a:r>
            <a:endParaRPr lang="en-IN" sz="2800" b="1" dirty="0">
              <a:solidFill>
                <a:schemeClr val="bg1"/>
              </a:solidFill>
              <a:effectLst>
                <a:outerShdw blurRad="38100" dist="38100" dir="2700000" algn="tl">
                  <a:srgbClr val="000000">
                    <a:alpha val="43137"/>
                  </a:srgbClr>
                </a:outerShdw>
              </a:effectLst>
            </a:endParaRPr>
          </a:p>
        </p:txBody>
      </p:sp>
      <p:cxnSp>
        <p:nvCxnSpPr>
          <p:cNvPr id="19" name="Straight Arrow Connector 18"/>
          <p:cNvCxnSpPr/>
          <p:nvPr/>
        </p:nvCxnSpPr>
        <p:spPr>
          <a:xfrm rot="10800000">
            <a:off x="2643174" y="4452286"/>
            <a:ext cx="785818" cy="1588"/>
          </a:xfrm>
          <a:prstGeom prst="straightConnector1">
            <a:avLst/>
          </a:prstGeom>
          <a:ln w="127000">
            <a:solidFill>
              <a:srgbClr val="FFFF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nvGraphicFramePr>
        <p:xfrm>
          <a:off x="4857752" y="1714488"/>
          <a:ext cx="1190612" cy="3536650"/>
        </p:xfrm>
        <a:graphic>
          <a:graphicData uri="http://schemas.openxmlformats.org/drawingml/2006/table">
            <a:tbl>
              <a:tblPr firstRow="1" bandRow="1"/>
              <a:tblGrid>
                <a:gridCol w="1190612">
                  <a:extLst>
                    <a:ext uri="{9D8B030D-6E8A-4147-A177-3AD203B41FA5}">
                      <a16:colId xmlns:a16="http://schemas.microsoft.com/office/drawing/2014/main" val="20000"/>
                    </a:ext>
                  </a:extLst>
                </a:gridCol>
              </a:tblGrid>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0"/>
                  </a:ext>
                </a:extLst>
              </a:tr>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1"/>
                  </a:ext>
                </a:extLst>
              </a:tr>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2"/>
                  </a:ext>
                </a:extLst>
              </a:tr>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3"/>
                  </a:ext>
                </a:extLst>
              </a:tr>
              <a:tr h="500066">
                <a:tc>
                  <a:txBody>
                    <a:bodyPr/>
                    <a:lstStyle/>
                    <a:p>
                      <a:endParaRPr lang="en-IN" dirty="0"/>
                    </a:p>
                  </a:txBody>
                  <a:tcPr>
                    <a:solidFill>
                      <a:schemeClr val="accent3">
                        <a:lumMod val="60000"/>
                        <a:lumOff val="40000"/>
                      </a:schemeClr>
                    </a:solidFill>
                  </a:tcPr>
                </a:tc>
                <a:extLst>
                  <a:ext uri="{0D108BD9-81ED-4DB2-BD59-A6C34878D82A}">
                    <a16:rowId xmlns:a16="http://schemas.microsoft.com/office/drawing/2014/main" val="10004"/>
                  </a:ext>
                </a:extLst>
              </a:tr>
              <a:tr h="500066">
                <a:tc>
                  <a:txBody>
                    <a:bodyPr/>
                    <a:lstStyle/>
                    <a:p>
                      <a:pPr algn="ctr"/>
                      <a:endParaRPr lang="en-IN" sz="2800" b="1" kern="1200" dirty="0">
                        <a:solidFill>
                          <a:schemeClr val="dk1"/>
                        </a:solidFill>
                        <a:effectLst>
                          <a:outerShdw blurRad="38100" dist="38100" dir="2700000" algn="tl">
                            <a:srgbClr val="000000">
                              <a:alpha val="43137"/>
                            </a:srgbClr>
                          </a:outerShdw>
                        </a:effectLst>
                        <a:latin typeface="+mn-lt"/>
                        <a:ea typeface="+mn-ea"/>
                        <a:cs typeface="+mn-cs"/>
                      </a:endParaRPr>
                    </a:p>
                  </a:txBody>
                  <a:tcPr>
                    <a:solidFill>
                      <a:schemeClr val="bg1"/>
                    </a:solidFill>
                  </a:tcPr>
                </a:tc>
                <a:extLst>
                  <a:ext uri="{0D108BD9-81ED-4DB2-BD59-A6C34878D82A}">
                    <a16:rowId xmlns:a16="http://schemas.microsoft.com/office/drawing/2014/main" val="10005"/>
                  </a:ext>
                </a:extLst>
              </a:tr>
              <a:tr h="500066">
                <a:tc>
                  <a:txBody>
                    <a:bodyPr/>
                    <a:lstStyle/>
                    <a:p>
                      <a:pPr algn="ctr"/>
                      <a:r>
                        <a:rPr lang="en-IN" sz="2800" dirty="0">
                          <a:effectLst>
                            <a:outerShdw blurRad="38100" dist="38100" dir="2700000" algn="tl">
                              <a:srgbClr val="000000">
                                <a:alpha val="43137"/>
                              </a:srgbClr>
                            </a:outerShdw>
                          </a:effectLst>
                        </a:rPr>
                        <a:t>67</a:t>
                      </a:r>
                      <a:endParaRPr lang="en-IN" sz="2800" b="1" dirty="0">
                        <a:effectLst>
                          <a:outerShdw blurRad="38100" dist="38100" dir="2700000" algn="tl">
                            <a:srgbClr val="000000">
                              <a:alpha val="43137"/>
                            </a:srgbClr>
                          </a:outerShdw>
                        </a:effectLst>
                      </a:endParaRPr>
                    </a:p>
                  </a:txBody>
                  <a:tcPr>
                    <a:solidFill>
                      <a:schemeClr val="bg1"/>
                    </a:solidFill>
                  </a:tcPr>
                </a:tc>
                <a:extLst>
                  <a:ext uri="{0D108BD9-81ED-4DB2-BD59-A6C34878D82A}">
                    <a16:rowId xmlns:a16="http://schemas.microsoft.com/office/drawing/2014/main" val="10006"/>
                  </a:ext>
                </a:extLst>
              </a:tr>
            </a:tbl>
          </a:graphicData>
        </a:graphic>
      </p:graphicFrame>
      <p:sp>
        <p:nvSpPr>
          <p:cNvPr id="17" name="Rectangle 16"/>
          <p:cNvSpPr/>
          <p:nvPr/>
        </p:nvSpPr>
        <p:spPr>
          <a:xfrm>
            <a:off x="4691042" y="5500702"/>
            <a:ext cx="1428760" cy="954107"/>
          </a:xfrm>
          <a:prstGeom prst="rect">
            <a:avLst/>
          </a:prstGeom>
        </p:spPr>
        <p:txBody>
          <a:bodyPr wrap="square">
            <a:spAutoFit/>
          </a:bodyPr>
          <a:lstStyle/>
          <a:p>
            <a:pPr algn="ctr"/>
            <a:r>
              <a:rPr lang="en-US" sz="2800" b="1" dirty="0">
                <a:solidFill>
                  <a:srgbClr val="FFFF00"/>
                </a:solidFill>
                <a:effectLst>
                  <a:outerShdw blurRad="38100" dist="38100" dir="2700000" algn="tl">
                    <a:srgbClr val="000000">
                      <a:alpha val="43137"/>
                    </a:srgbClr>
                  </a:outerShdw>
                </a:effectLst>
              </a:rPr>
              <a:t>PUSH 89</a:t>
            </a:r>
            <a:endParaRPr lang="en-IN" sz="2800" b="1" dirty="0">
              <a:solidFill>
                <a:schemeClr val="bg1"/>
              </a:solidFill>
              <a:effectLst>
                <a:outerShdw blurRad="38100" dist="38100" dir="2700000" algn="tl">
                  <a:srgbClr val="000000">
                    <a:alpha val="43137"/>
                  </a:srgbClr>
                </a:outerShdw>
              </a:effectLst>
            </a:endParaRPr>
          </a:p>
        </p:txBody>
      </p:sp>
      <p:sp>
        <p:nvSpPr>
          <p:cNvPr id="20" name="Rectangle 19"/>
          <p:cNvSpPr/>
          <p:nvPr/>
        </p:nvSpPr>
        <p:spPr>
          <a:xfrm>
            <a:off x="6619868" y="4691730"/>
            <a:ext cx="1071570" cy="523220"/>
          </a:xfrm>
          <a:prstGeom prst="rect">
            <a:avLst/>
          </a:prstGeom>
        </p:spPr>
        <p:txBody>
          <a:bodyPr wrap="square">
            <a:spAutoFit/>
          </a:bodyPr>
          <a:lstStyle/>
          <a:p>
            <a:pPr algn="ctr"/>
            <a:r>
              <a:rPr lang="en-US" sz="2800" b="1" dirty="0">
                <a:solidFill>
                  <a:srgbClr val="FFFF00"/>
                </a:solidFill>
                <a:effectLst>
                  <a:outerShdw blurRad="38100" dist="38100" dir="2700000" algn="tl">
                    <a:srgbClr val="000000">
                      <a:alpha val="43137"/>
                    </a:srgbClr>
                  </a:outerShdw>
                </a:effectLst>
              </a:rPr>
              <a:t>TOP</a:t>
            </a:r>
            <a:endParaRPr lang="en-IN" sz="2800" b="1" dirty="0">
              <a:solidFill>
                <a:schemeClr val="bg1"/>
              </a:solidFill>
              <a:effectLst>
                <a:outerShdw blurRad="38100" dist="38100" dir="2700000" algn="tl">
                  <a:srgbClr val="000000">
                    <a:alpha val="43137"/>
                  </a:srgbClr>
                </a:outerShdw>
              </a:effectLst>
            </a:endParaRPr>
          </a:p>
        </p:txBody>
      </p:sp>
      <p:cxnSp>
        <p:nvCxnSpPr>
          <p:cNvPr id="21" name="Straight Arrow Connector 20"/>
          <p:cNvCxnSpPr/>
          <p:nvPr/>
        </p:nvCxnSpPr>
        <p:spPr>
          <a:xfrm rot="10800000">
            <a:off x="5905488" y="4929198"/>
            <a:ext cx="785818" cy="1588"/>
          </a:xfrm>
          <a:prstGeom prst="straightConnector1">
            <a:avLst/>
          </a:prstGeom>
          <a:ln w="1270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2" name="U-Turn Arrow 21"/>
          <p:cNvSpPr/>
          <p:nvPr/>
        </p:nvSpPr>
        <p:spPr>
          <a:xfrm>
            <a:off x="5572132" y="1500174"/>
            <a:ext cx="1928826" cy="2214578"/>
          </a:xfrm>
          <a:prstGeom prst="uturnArrow">
            <a:avLst>
              <a:gd name="adj1" fmla="val 10185"/>
              <a:gd name="adj2" fmla="val 25000"/>
              <a:gd name="adj3" fmla="val 29938"/>
              <a:gd name="adj4" fmla="val 43750"/>
              <a:gd name="adj5" fmla="val 75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solidFill>
                <a:schemeClr val="tx1"/>
              </a:solidFill>
            </a:endParaRPr>
          </a:p>
        </p:txBody>
      </p:sp>
      <p:sp>
        <p:nvSpPr>
          <p:cNvPr id="23" name="Rectangle 22"/>
          <p:cNvSpPr/>
          <p:nvPr/>
        </p:nvSpPr>
        <p:spPr>
          <a:xfrm>
            <a:off x="6572264" y="3143248"/>
            <a:ext cx="1071570" cy="523220"/>
          </a:xfrm>
          <a:prstGeom prst="rect">
            <a:avLst/>
          </a:prstGeom>
        </p:spPr>
        <p:txBody>
          <a:bodyPr wrap="square">
            <a:spAutoFit/>
          </a:bodyPr>
          <a:lstStyle/>
          <a:p>
            <a:pPr algn="ctr"/>
            <a:r>
              <a:rPr lang="en-US" sz="2800" b="1" dirty="0">
                <a:solidFill>
                  <a:srgbClr val="FFFF00"/>
                </a:solidFill>
                <a:effectLst>
                  <a:outerShdw blurRad="38100" dist="38100" dir="2700000" algn="tl">
                    <a:srgbClr val="000000">
                      <a:alpha val="43137"/>
                    </a:srgbClr>
                  </a:outerShdw>
                </a:effectLst>
              </a:rPr>
              <a:t>89</a:t>
            </a:r>
            <a:endParaRPr lang="en-IN" sz="28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714480" y="3000372"/>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STACK TERMINOLOGIES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500166" y="428604"/>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STACK TERMINOLOGIES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Rectangle 2"/>
          <p:cNvSpPr/>
          <p:nvPr/>
        </p:nvSpPr>
        <p:spPr>
          <a:xfrm>
            <a:off x="1142976" y="1357299"/>
            <a:ext cx="7715304" cy="5216813"/>
          </a:xfrm>
          <a:prstGeom prst="rect">
            <a:avLst/>
          </a:prstGeom>
        </p:spPr>
        <p:txBody>
          <a:bodyPr wrap="square">
            <a:spAutoFit/>
          </a:bodyPr>
          <a:lstStyle/>
          <a:p>
            <a:pPr algn="just"/>
            <a:endParaRPr lang="en-US" sz="1400" b="1" dirty="0">
              <a:solidFill>
                <a:schemeClr val="bg1"/>
              </a:solidFill>
              <a:effectLst>
                <a:outerShdw blurRad="38100" dist="38100" dir="2700000" algn="tl">
                  <a:srgbClr val="000000">
                    <a:alpha val="43137"/>
                  </a:srgbClr>
                </a:outerShdw>
              </a:effectLst>
            </a:endParaRPr>
          </a:p>
          <a:p>
            <a:pPr algn="just"/>
            <a:r>
              <a:rPr lang="en-US" sz="2800" b="1" dirty="0">
                <a:solidFill>
                  <a:schemeClr val="bg1"/>
                </a:solidFill>
                <a:effectLst>
                  <a:outerShdw blurRad="38100" dist="38100" dir="2700000" algn="tl">
                    <a:srgbClr val="000000">
                      <a:alpha val="43137"/>
                    </a:srgbClr>
                  </a:outerShdw>
                </a:effectLst>
              </a:rPr>
              <a:t>The following are the terms which are frequently used to denote some kind of operation in stack.</a:t>
            </a:r>
          </a:p>
          <a:p>
            <a:pPr algn="just"/>
            <a:endParaRPr lang="en-US" sz="2800" b="1" dirty="0">
              <a:solidFill>
                <a:schemeClr val="bg1"/>
              </a:solidFill>
              <a:effectLst>
                <a:outerShdw blurRad="38100" dist="38100" dir="2700000" algn="tl">
                  <a:srgbClr val="000000">
                    <a:alpha val="43137"/>
                  </a:srgbClr>
                </a:outerShdw>
              </a:effectLst>
            </a:endParaRPr>
          </a:p>
          <a:p>
            <a:pPr algn="just"/>
            <a:r>
              <a:rPr lang="en-US" sz="2800" b="1" dirty="0">
                <a:solidFill>
                  <a:schemeClr val="bg1"/>
                </a:solidFill>
                <a:effectLst>
                  <a:outerShdw blurRad="38100" dist="38100" dir="2700000" algn="tl">
                    <a:srgbClr val="000000">
                      <a:alpha val="43137"/>
                    </a:srgbClr>
                  </a:outerShdw>
                </a:effectLst>
              </a:rPr>
              <a:t> </a:t>
            </a:r>
          </a:p>
          <a:p>
            <a:pPr algn="just"/>
            <a:endParaRPr lang="en-US" sz="2800" b="1" dirty="0">
              <a:solidFill>
                <a:schemeClr val="bg1"/>
              </a:solidFill>
              <a:effectLst>
                <a:outerShdw blurRad="38100" dist="38100" dir="2700000" algn="tl">
                  <a:srgbClr val="000000">
                    <a:alpha val="43137"/>
                  </a:srgbClr>
                </a:outerShdw>
              </a:effectLst>
            </a:endParaRPr>
          </a:p>
          <a:p>
            <a:pPr algn="just"/>
            <a:r>
              <a:rPr lang="en-US" sz="2800" b="1" dirty="0">
                <a:solidFill>
                  <a:schemeClr val="bg1"/>
                </a:solidFill>
                <a:effectLst>
                  <a:outerShdw blurRad="38100" dist="38100" dir="2700000" algn="tl">
                    <a:srgbClr val="000000">
                      <a:alpha val="43137"/>
                    </a:srgbClr>
                  </a:outerShdw>
                </a:effectLst>
              </a:rPr>
              <a:t>The </a:t>
            </a:r>
            <a:r>
              <a:rPr lang="en-US" sz="2800" b="1" dirty="0">
                <a:solidFill>
                  <a:srgbClr val="FFFF00"/>
                </a:solidFill>
                <a:effectLst>
                  <a:outerShdw blurRad="38100" dist="38100" dir="2700000" algn="tl">
                    <a:srgbClr val="000000">
                      <a:alpha val="43137"/>
                    </a:srgbClr>
                  </a:outerShdw>
                </a:effectLst>
              </a:rPr>
              <a:t>PUSH</a:t>
            </a:r>
            <a:r>
              <a:rPr lang="en-US" sz="2800" b="1" dirty="0">
                <a:solidFill>
                  <a:schemeClr val="bg1"/>
                </a:solidFill>
                <a:effectLst>
                  <a:outerShdw blurRad="38100" dist="38100" dir="2700000" algn="tl">
                    <a:srgbClr val="000000">
                      <a:alpha val="43137"/>
                    </a:srgbClr>
                  </a:outerShdw>
                </a:effectLst>
              </a:rPr>
              <a:t> operation adds an item to the top of the stack. </a:t>
            </a:r>
          </a:p>
          <a:p>
            <a:pPr algn="just"/>
            <a:endParaRPr lang="en-US" sz="1100" b="1" dirty="0">
              <a:solidFill>
                <a:schemeClr val="bg1"/>
              </a:solidFill>
              <a:effectLst>
                <a:outerShdw blurRad="38100" dist="38100" dir="2700000" algn="tl">
                  <a:srgbClr val="000000">
                    <a:alpha val="43137"/>
                  </a:srgbClr>
                </a:outerShdw>
              </a:effectLst>
            </a:endParaRPr>
          </a:p>
          <a:p>
            <a:pPr algn="just"/>
            <a:endParaRPr lang="en-US" sz="2800" b="1" dirty="0">
              <a:solidFill>
                <a:schemeClr val="bg1"/>
              </a:solidFill>
              <a:effectLst>
                <a:outerShdw blurRad="38100" dist="38100" dir="2700000" algn="tl">
                  <a:srgbClr val="000000">
                    <a:alpha val="43137"/>
                  </a:srgbClr>
                </a:outerShdw>
              </a:effectLst>
            </a:endParaRPr>
          </a:p>
          <a:p>
            <a:pPr algn="just"/>
            <a:endParaRPr lang="en-US" sz="2800" b="1" dirty="0">
              <a:solidFill>
                <a:schemeClr val="bg1"/>
              </a:solidFill>
              <a:effectLst>
                <a:outerShdw blurRad="38100" dist="38100" dir="2700000" algn="tl">
                  <a:srgbClr val="000000">
                    <a:alpha val="43137"/>
                  </a:srgbClr>
                </a:outerShdw>
              </a:effectLst>
            </a:endParaRPr>
          </a:p>
          <a:p>
            <a:pPr algn="just"/>
            <a:r>
              <a:rPr lang="en-US" sz="2800" b="1" dirty="0">
                <a:solidFill>
                  <a:schemeClr val="bg1"/>
                </a:solidFill>
                <a:effectLst>
                  <a:outerShdw blurRad="38100" dist="38100" dir="2700000" algn="tl">
                    <a:srgbClr val="000000">
                      <a:alpha val="43137"/>
                    </a:srgbClr>
                  </a:outerShdw>
                </a:effectLst>
              </a:rPr>
              <a:t>The </a:t>
            </a:r>
            <a:r>
              <a:rPr lang="en-US" sz="2800" b="1" dirty="0">
                <a:solidFill>
                  <a:srgbClr val="FFFF00"/>
                </a:solidFill>
                <a:effectLst>
                  <a:outerShdw blurRad="38100" dist="38100" dir="2700000" algn="tl">
                    <a:srgbClr val="000000">
                      <a:alpha val="43137"/>
                    </a:srgbClr>
                  </a:outerShdw>
                </a:effectLst>
              </a:rPr>
              <a:t>POP</a:t>
            </a:r>
            <a:r>
              <a:rPr lang="en-US" sz="2800" b="1" dirty="0">
                <a:solidFill>
                  <a:schemeClr val="bg1"/>
                </a:solidFill>
                <a:effectLst>
                  <a:outerShdw blurRad="38100" dist="38100" dir="2700000" algn="tl">
                    <a:srgbClr val="000000">
                      <a:alpha val="43137"/>
                    </a:srgbClr>
                  </a:outerShdw>
                </a:effectLst>
              </a:rPr>
              <a:t> operation removes an item from the top of the stack.</a:t>
            </a:r>
            <a:endParaRPr lang="en-IN" sz="2800" b="1" dirty="0">
              <a:solidFill>
                <a:schemeClr val="bg1"/>
              </a:solidFill>
              <a:effectLst>
                <a:outerShdw blurRad="38100" dist="38100" dir="2700000" algn="tl">
                  <a:srgbClr val="000000">
                    <a:alpha val="43137"/>
                  </a:srgbClr>
                </a:outerShdw>
              </a:effectLst>
            </a:endParaRPr>
          </a:p>
        </p:txBody>
      </p:sp>
      <p:sp>
        <p:nvSpPr>
          <p:cNvPr id="4" name="Title 1"/>
          <p:cNvSpPr txBox="1">
            <a:spLocks/>
          </p:cNvSpPr>
          <p:nvPr/>
        </p:nvSpPr>
        <p:spPr>
          <a:xfrm>
            <a:off x="1357290" y="2786058"/>
            <a:ext cx="2214578"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1.	PUSH </a:t>
            </a:r>
          </a:p>
        </p:txBody>
      </p:sp>
      <p:sp>
        <p:nvSpPr>
          <p:cNvPr id="5" name="Title 1"/>
          <p:cNvSpPr txBox="1">
            <a:spLocks/>
          </p:cNvSpPr>
          <p:nvPr/>
        </p:nvSpPr>
        <p:spPr>
          <a:xfrm>
            <a:off x="1357290" y="4714884"/>
            <a:ext cx="2214578" cy="785818"/>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2.	POP </a:t>
            </a:r>
          </a:p>
        </p:txBody>
      </p:sp>
    </p:spTree>
    <p:extLst>
      <p:ext uri="{BB962C8B-B14F-4D97-AF65-F5344CB8AC3E}">
        <p14:creationId xmlns:p14="http://schemas.microsoft.com/office/powerpoint/2010/main" val="1101633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11353</TotalTime>
  <Words>2661</Words>
  <Application>Microsoft Office PowerPoint</Application>
  <PresentationFormat>On-screen Show (4:3)</PresentationFormat>
  <Paragraphs>555</Paragraphs>
  <Slides>68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Times New Roman</vt:lpstr>
      <vt:lpstr>Office Theme</vt:lpstr>
      <vt:lpstr>CHAPTER - X DATA STRUCTURES  II</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Nihar Ranjan Bhuyan</cp:lastModifiedBy>
  <cp:revision>1145</cp:revision>
  <dcterms:created xsi:type="dcterms:W3CDTF">2013-08-21T19:17:07Z</dcterms:created>
  <dcterms:modified xsi:type="dcterms:W3CDTF">2020-07-14T16:21:13Z</dcterms:modified>
</cp:coreProperties>
</file>