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83" r:id="rId11"/>
    <p:sldId id="288" r:id="rId12"/>
    <p:sldId id="289" r:id="rId13"/>
    <p:sldId id="285" r:id="rId14"/>
    <p:sldId id="291" r:id="rId15"/>
    <p:sldId id="292" r:id="rId16"/>
    <p:sldId id="293" r:id="rId17"/>
    <p:sldId id="294" r:id="rId18"/>
    <p:sldId id="286" r:id="rId19"/>
    <p:sldId id="287" r:id="rId20"/>
    <p:sldId id="274" r:id="rId21"/>
    <p:sldId id="276" r:id="rId22"/>
    <p:sldId id="277" r:id="rId23"/>
    <p:sldId id="280" r:id="rId24"/>
    <p:sldId id="278" r:id="rId25"/>
    <p:sldId id="279"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FF"/>
    <a:srgbClr val="800080"/>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1FAC52-5175-47AC-8880-817E4C7C3BA1}" type="datetimeFigureOut">
              <a:rPr lang="en-US" smtClean="0"/>
              <a:pPr/>
              <a:t>6/23/2020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AD7749-FEAA-4B40-8339-345D032CAEE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AD7749-FEAA-4B40-8339-345D032CAEE4}" type="slidenum">
              <a:rPr lang="en-IN" smtClean="0"/>
              <a:pPr/>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62ABF44-8D31-4288-B16C-B4D211050821}" type="datetimeFigureOut">
              <a:rPr lang="en-US" smtClean="0"/>
              <a:pPr/>
              <a:t>6/23/2020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62ABF44-8D31-4288-B16C-B4D211050821}" type="datetimeFigureOut">
              <a:rPr lang="en-US" smtClean="0"/>
              <a:pPr/>
              <a:t>6/23/2020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62ABF44-8D31-4288-B16C-B4D211050821}" type="datetimeFigureOut">
              <a:rPr lang="en-US" smtClean="0"/>
              <a:pPr/>
              <a:t>6/23/2020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62ABF44-8D31-4288-B16C-B4D211050821}" type="datetimeFigureOut">
              <a:rPr lang="en-US" smtClean="0"/>
              <a:pPr/>
              <a:t>6/23/2020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ABF44-8D31-4288-B16C-B4D211050821}" type="datetimeFigureOut">
              <a:rPr lang="en-US" smtClean="0"/>
              <a:pPr/>
              <a:t>6/23/2020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62ABF44-8D31-4288-B16C-B4D211050821}" type="datetimeFigureOut">
              <a:rPr lang="en-US" smtClean="0"/>
              <a:pPr/>
              <a:t>6/23/2020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62ABF44-8D31-4288-B16C-B4D211050821}" type="datetimeFigureOut">
              <a:rPr lang="en-US" smtClean="0"/>
              <a:pPr/>
              <a:t>6/23/2020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62ABF44-8D31-4288-B16C-B4D211050821}" type="datetimeFigureOut">
              <a:rPr lang="en-US" smtClean="0"/>
              <a:pPr/>
              <a:t>6/23/2020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ABF44-8D31-4288-B16C-B4D211050821}" type="datetimeFigureOut">
              <a:rPr lang="en-US" smtClean="0"/>
              <a:pPr/>
              <a:t>6/23/2020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ABF44-8D31-4288-B16C-B4D211050821}" type="datetimeFigureOut">
              <a:rPr lang="en-US" smtClean="0"/>
              <a:pPr/>
              <a:t>6/23/2020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ABF44-8D31-4288-B16C-B4D211050821}" type="datetimeFigureOut">
              <a:rPr lang="en-US" smtClean="0"/>
              <a:pPr/>
              <a:t>6/23/2020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DB09F-8A73-4289-96EF-A565264E099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ABF44-8D31-4288-B16C-B4D211050821}" type="datetimeFigureOut">
              <a:rPr lang="en-US" smtClean="0"/>
              <a:pPr/>
              <a:t>6/23/2020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DB09F-8A73-4289-96EF-A565264E099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0034" y="5286388"/>
            <a:ext cx="8229600" cy="1357322"/>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4000" b="1" u="sng" dirty="0">
                <a:solidFill>
                  <a:srgbClr val="FFFF00"/>
                </a:solidFill>
                <a:effectLst>
                  <a:outerShdw blurRad="38100" dist="38100" dir="2700000" algn="tl">
                    <a:srgbClr val="000000">
                      <a:alpha val="43137"/>
                    </a:srgbClr>
                  </a:outerShdw>
                </a:effectLst>
              </a:rPr>
              <a:t>CHAPTER – XII</a:t>
            </a:r>
            <a:br>
              <a:rPr lang="en-US" sz="4000" b="1" u="sng" dirty="0">
                <a:solidFill>
                  <a:srgbClr val="FFFF00"/>
                </a:solidFill>
                <a:effectLst>
                  <a:outerShdw blurRad="38100" dist="38100" dir="2700000" algn="tl">
                    <a:srgbClr val="000000">
                      <a:alpha val="43137"/>
                    </a:srgbClr>
                  </a:outerShdw>
                </a:effectLst>
              </a:rPr>
            </a:br>
            <a:r>
              <a:rPr lang="en-US" sz="4000" b="1" u="sng" dirty="0">
                <a:solidFill>
                  <a:srgbClr val="FFFF00"/>
                </a:solidFill>
                <a:effectLst>
                  <a:outerShdw blurRad="38100" dist="38100" dir="2700000" algn="tl">
                    <a:srgbClr val="000000">
                      <a:alpha val="43137"/>
                    </a:srgbClr>
                  </a:outerShdw>
                </a:effectLst>
              </a:rPr>
              <a:t>COMPUTER NETWORKS II</a:t>
            </a:r>
          </a:p>
        </p:txBody>
      </p:sp>
    </p:spTree>
  </p:cSld>
  <p:clrMapOvr>
    <a:masterClrMapping/>
  </p:clrMapOvr>
  <p:transition>
    <p:sndAc>
      <p:stSnd>
        <p:snd r:embed="rId2" name="chimes.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29718" cy="6858000"/>
          </a:xfrm>
        </p:spPr>
        <p:txBody>
          <a:bodyPr>
            <a:normAutofit lnSpcReduction="10000"/>
          </a:bodyPr>
          <a:lstStyle/>
          <a:p>
            <a:pPr algn="just">
              <a:buNone/>
            </a:pPr>
            <a:endParaRPr lang="en-IN" sz="2800" b="1" dirty="0">
              <a:effectLst>
                <a:outerShdw blurRad="38100" dist="38100" dir="2700000" algn="tl">
                  <a:srgbClr val="000000">
                    <a:alpha val="43137"/>
                  </a:srgbClr>
                </a:outerShdw>
              </a:effectLst>
            </a:endParaRPr>
          </a:p>
          <a:p>
            <a:pPr algn="just">
              <a:buNone/>
            </a:pPr>
            <a:endParaRPr lang="en-IN" sz="2800" b="1" dirty="0">
              <a:effectLst>
                <a:outerShdw blurRad="38100" dist="38100" dir="2700000" algn="tl">
                  <a:srgbClr val="000000">
                    <a:alpha val="43137"/>
                  </a:srgbClr>
                </a:outerShdw>
              </a:effectLst>
            </a:endParaRPr>
          </a:p>
          <a:p>
            <a:pPr algn="just">
              <a:buNone/>
            </a:pPr>
            <a:r>
              <a:rPr lang="en-IN" sz="2800" b="1" dirty="0">
                <a:effectLst>
                  <a:outerShdw blurRad="38100" dist="38100" dir="2700000" algn="tl">
                    <a:srgbClr val="000000">
                      <a:alpha val="43137"/>
                    </a:srgbClr>
                  </a:outerShdw>
                </a:effectLst>
              </a:rPr>
              <a:t>    </a:t>
            </a:r>
          </a:p>
          <a:p>
            <a:pPr algn="just">
              <a:buNone/>
            </a:pPr>
            <a:r>
              <a:rPr lang="en-IN" sz="2700" b="1" dirty="0">
                <a:effectLst>
                  <a:outerShdw blurRad="38100" dist="38100" dir="2700000" algn="tl">
                    <a:srgbClr val="000000">
                      <a:alpha val="43137"/>
                    </a:srgbClr>
                  </a:outerShdw>
                </a:effectLst>
              </a:rPr>
              <a:t>    This protocol  is a standard for the exchange of files across internet. Whether the file is an ASCII or binary file has to specified. They can be transferred to any system on the Internet provided that the permissions are set accordingly.</a:t>
            </a:r>
          </a:p>
          <a:p>
            <a:pPr algn="just">
              <a:buNone/>
            </a:pPr>
            <a:r>
              <a:rPr lang="en-IN" sz="2700" b="1" dirty="0">
                <a:effectLst>
                  <a:outerShdw blurRad="38100" dist="38100" dir="2700000" algn="tl">
                    <a:srgbClr val="000000">
                      <a:alpha val="43137"/>
                    </a:srgbClr>
                  </a:outerShdw>
                </a:effectLst>
              </a:rPr>
              <a:t>     It offers the following advantages:</a:t>
            </a:r>
          </a:p>
          <a:p>
            <a:pPr algn="just">
              <a:buNone/>
            </a:pPr>
            <a:r>
              <a:rPr lang="en-IN" sz="2700" b="1" dirty="0">
                <a:effectLst>
                  <a:outerShdw blurRad="38100" dist="38100" dir="2700000" algn="tl">
                    <a:srgbClr val="000000">
                      <a:alpha val="43137"/>
                    </a:srgbClr>
                  </a:outerShdw>
                </a:effectLst>
              </a:rPr>
              <a:t>     1.Its very to transfer files from network in an organization to another. </a:t>
            </a:r>
          </a:p>
          <a:p>
            <a:pPr algn="just">
              <a:buNone/>
            </a:pPr>
            <a:r>
              <a:rPr lang="en-IN" sz="2700" b="1" dirty="0">
                <a:effectLst>
                  <a:outerShdw blurRad="38100" dist="38100" dir="2700000" algn="tl">
                    <a:srgbClr val="000000">
                      <a:alpha val="43137"/>
                    </a:srgbClr>
                  </a:outerShdw>
                </a:effectLst>
              </a:rPr>
              <a:t>     2.Its an effective way to get a geographically dispersed group to co-operate on a project.</a:t>
            </a:r>
          </a:p>
          <a:p>
            <a:pPr algn="just">
              <a:buNone/>
            </a:pPr>
            <a:r>
              <a:rPr lang="en-IN" sz="2700" b="1" dirty="0">
                <a:effectLst>
                  <a:outerShdw blurRad="38100" dist="38100" dir="2700000" algn="tl">
                    <a:srgbClr val="000000">
                      <a:alpha val="43137"/>
                    </a:srgbClr>
                  </a:outerShdw>
                </a:effectLst>
              </a:rPr>
              <a:t>     3.Its a potent and popular way to share information over the internet.</a:t>
            </a:r>
          </a:p>
          <a:p>
            <a:pPr algn="just">
              <a:buNone/>
            </a:pPr>
            <a:r>
              <a:rPr lang="en-IN" sz="2700" b="1" dirty="0">
                <a:effectLst>
                  <a:outerShdw blurRad="38100" dist="38100" dir="2700000" algn="tl">
                    <a:srgbClr val="000000">
                      <a:alpha val="43137"/>
                    </a:srgbClr>
                  </a:outerShdw>
                </a:effectLst>
              </a:rPr>
              <a:t>     </a:t>
            </a:r>
            <a:endParaRPr lang="en-IN" sz="2600" b="1" dirty="0">
              <a:effectLst>
                <a:outerShdw blurRad="38100" dist="38100" dir="2700000" algn="tl">
                  <a:srgbClr val="000000">
                    <a:alpha val="43137"/>
                  </a:srgbClr>
                </a:outerShdw>
              </a:effectLst>
            </a:endParaRPr>
          </a:p>
        </p:txBody>
      </p:sp>
      <p:sp>
        <p:nvSpPr>
          <p:cNvPr id="4" name="Title 1"/>
          <p:cNvSpPr txBox="1">
            <a:spLocks/>
          </p:cNvSpPr>
          <p:nvPr/>
        </p:nvSpPr>
        <p:spPr>
          <a:xfrm>
            <a:off x="428596" y="357166"/>
            <a:ext cx="5143536" cy="71438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2.File Trans</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fer Protocol</a:t>
            </a:r>
            <a:r>
              <a:rPr lang="en-IN" sz="3200" b="1" dirty="0">
                <a:solidFill>
                  <a:schemeClr val="bg1"/>
                </a:solidFill>
                <a:effectLst>
                  <a:outerShdw blurRad="38100" dist="38100" dir="2700000" algn="tl">
                    <a:srgbClr val="000000">
                      <a:alpha val="43137"/>
                    </a:srgbClr>
                  </a:outerShdw>
                </a:effectLst>
              </a:rPr>
              <a:t>(FTP)</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29718" cy="6858000"/>
          </a:xfrm>
        </p:spPr>
        <p:txBody>
          <a:bodyPr>
            <a:normAutofit/>
          </a:bodyPr>
          <a:lstStyle/>
          <a:p>
            <a:pPr algn="just">
              <a:buNone/>
            </a:pPr>
            <a:endParaRPr lang="en-IN" sz="2800" b="1" dirty="0">
              <a:effectLst>
                <a:outerShdw blurRad="38100" dist="38100" dir="2700000" algn="tl">
                  <a:srgbClr val="000000">
                    <a:alpha val="43137"/>
                  </a:srgbClr>
                </a:outerShdw>
              </a:effectLst>
            </a:endParaRPr>
          </a:p>
          <a:p>
            <a:pPr algn="just">
              <a:buNone/>
            </a:pPr>
            <a:endParaRPr lang="en-IN" sz="2800" b="1" dirty="0">
              <a:effectLst>
                <a:outerShdw blurRad="38100" dist="38100" dir="2700000" algn="tl">
                  <a:srgbClr val="000000">
                    <a:alpha val="43137"/>
                  </a:srgbClr>
                </a:outerShdw>
              </a:effectLst>
            </a:endParaRPr>
          </a:p>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Objectives of FTP are:</a:t>
            </a:r>
          </a:p>
          <a:p>
            <a:pPr algn="just">
              <a:buNone/>
            </a:pPr>
            <a:r>
              <a:rPr lang="en-IN" sz="2800" b="1" dirty="0">
                <a:effectLst>
                  <a:outerShdw blurRad="38100" dist="38100" dir="2700000" algn="tl">
                    <a:srgbClr val="000000">
                      <a:alpha val="43137"/>
                    </a:srgbClr>
                  </a:outerShdw>
                </a:effectLst>
              </a:rPr>
              <a:t>     1.To promote sharing of files.</a:t>
            </a:r>
          </a:p>
          <a:p>
            <a:pPr algn="just">
              <a:buNone/>
            </a:pPr>
            <a:r>
              <a:rPr lang="en-IN" sz="2800" b="1" dirty="0">
                <a:effectLst>
                  <a:outerShdw blurRad="38100" dist="38100" dir="2700000" algn="tl">
                    <a:srgbClr val="000000">
                      <a:alpha val="43137"/>
                    </a:srgbClr>
                  </a:outerShdw>
                </a:effectLst>
              </a:rPr>
              <a:t>     2.To encourage indirect or implicit use of remote computers.</a:t>
            </a:r>
          </a:p>
          <a:p>
            <a:pPr algn="just">
              <a:buNone/>
            </a:pPr>
            <a:r>
              <a:rPr lang="en-IN" sz="2800" b="1" dirty="0">
                <a:effectLst>
                  <a:outerShdw blurRad="38100" dist="38100" dir="2700000" algn="tl">
                    <a:srgbClr val="000000">
                      <a:alpha val="43137"/>
                    </a:srgbClr>
                  </a:outerShdw>
                </a:effectLst>
              </a:rPr>
              <a:t>     3.To shield a user from variations in the file storage systems among hosts.</a:t>
            </a:r>
          </a:p>
          <a:p>
            <a:pPr algn="just">
              <a:buNone/>
            </a:pPr>
            <a:r>
              <a:rPr lang="en-IN" sz="2800" b="1" dirty="0">
                <a:effectLst>
                  <a:outerShdw blurRad="38100" dist="38100" dir="2700000" algn="tl">
                    <a:srgbClr val="000000">
                      <a:alpha val="43137"/>
                    </a:srgbClr>
                  </a:outerShdw>
                </a:effectLst>
              </a:rPr>
              <a:t>     4.To transfer data reliably and efficiently.</a:t>
            </a:r>
          </a:p>
          <a:p>
            <a:pPr algn="just">
              <a:buNone/>
            </a:pPr>
            <a:endParaRPr lang="en-IN" sz="2600" dirty="0"/>
          </a:p>
          <a:p>
            <a:pPr algn="just">
              <a:buNone/>
            </a:pPr>
            <a:r>
              <a:rPr lang="en-IN" sz="2600" b="1" dirty="0">
                <a:effectLst>
                  <a:outerShdw blurRad="38100" dist="38100" dir="2700000" algn="tl">
                    <a:srgbClr val="000000">
                      <a:alpha val="43137"/>
                    </a:srgbClr>
                  </a:outerShdw>
                </a:effectLst>
              </a:rPr>
              <a:t> </a:t>
            </a:r>
          </a:p>
          <a:p>
            <a:pPr algn="just">
              <a:buNone/>
            </a:pPr>
            <a:endParaRPr lang="en-IN" sz="2600" dirty="0"/>
          </a:p>
          <a:p>
            <a:pPr algn="just">
              <a:buNone/>
            </a:pPr>
            <a:r>
              <a:rPr lang="en-IN" sz="2600" b="1" dirty="0">
                <a:effectLst>
                  <a:outerShdw blurRad="38100" dist="38100" dir="2700000" algn="tl">
                    <a:srgbClr val="000000">
                      <a:alpha val="43137"/>
                    </a:srgbClr>
                  </a:outerShdw>
                </a:effectLst>
              </a:rPr>
              <a:t>     </a:t>
            </a:r>
          </a:p>
        </p:txBody>
      </p:sp>
      <p:sp>
        <p:nvSpPr>
          <p:cNvPr id="4" name="Title 1"/>
          <p:cNvSpPr txBox="1">
            <a:spLocks/>
          </p:cNvSpPr>
          <p:nvPr/>
        </p:nvSpPr>
        <p:spPr>
          <a:xfrm>
            <a:off x="428596" y="285728"/>
            <a:ext cx="5143536" cy="71438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2.File Trans</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fer Protocol</a:t>
            </a:r>
            <a:r>
              <a:rPr lang="en-IN" sz="3200" b="1" dirty="0">
                <a:solidFill>
                  <a:schemeClr val="bg1"/>
                </a:solidFill>
                <a:effectLst>
                  <a:outerShdw blurRad="38100" dist="38100" dir="2700000" algn="tl">
                    <a:srgbClr val="000000">
                      <a:alpha val="43137"/>
                    </a:srgbClr>
                  </a:outerShdw>
                </a:effectLst>
              </a:rPr>
              <a:t>(FTP)</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29718" cy="6858000"/>
          </a:xfrm>
        </p:spPr>
        <p:txBody>
          <a:bodyPr/>
          <a:lstStyle/>
          <a:p>
            <a:pPr>
              <a:buNone/>
            </a:pPr>
            <a:endParaRPr lang="en-IN" dirty="0"/>
          </a:p>
          <a:p>
            <a:pPr>
              <a:buNone/>
            </a:pPr>
            <a:endParaRPr lang="en-IN" dirty="0"/>
          </a:p>
          <a:p>
            <a:pPr algn="just">
              <a:buNone/>
            </a:pPr>
            <a:r>
              <a:rPr lang="en-IN" sz="2600" b="1" dirty="0">
                <a:effectLst>
                  <a:outerShdw blurRad="38100" dist="38100" dir="2700000" algn="tl">
                    <a:srgbClr val="000000">
                      <a:alpha val="43137"/>
                    </a:srgbClr>
                  </a:outerShdw>
                </a:effectLst>
              </a:rPr>
              <a:t>     </a:t>
            </a:r>
          </a:p>
          <a:p>
            <a:pPr algn="just">
              <a:buNone/>
            </a:pPr>
            <a:r>
              <a:rPr lang="en-IN" sz="2600" b="1" dirty="0">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POP3(Post Office Protocol version 3)is a standard mail protocol. It defines the rules about receiving emails from a  remote server to a  local email client.</a:t>
            </a:r>
          </a:p>
          <a:p>
            <a:pPr algn="just">
              <a:buNone/>
            </a:pPr>
            <a:r>
              <a:rPr lang="en-IN" sz="2800" b="1" dirty="0">
                <a:effectLst>
                  <a:outerShdw blurRad="38100" dist="38100" dir="2700000" algn="tl">
                    <a:srgbClr val="000000">
                      <a:alpha val="43137"/>
                    </a:srgbClr>
                  </a:outerShdw>
                </a:effectLst>
              </a:rPr>
              <a:t>    By default, the POP3 protocol works on 2 ports:</a:t>
            </a:r>
          </a:p>
          <a:p>
            <a:pPr algn="just">
              <a:buNone/>
            </a:pPr>
            <a:r>
              <a:rPr lang="en-IN" sz="2800" b="1" dirty="0">
                <a:effectLst>
                  <a:outerShdw blurRad="38100" dist="38100" dir="2700000" algn="tl">
                    <a:srgbClr val="000000">
                      <a:alpha val="43137"/>
                    </a:srgbClr>
                  </a:outerShdw>
                </a:effectLst>
              </a:rPr>
              <a:t>    1.</a:t>
            </a:r>
            <a:r>
              <a:rPr lang="en-IN" sz="2800" b="1" u="sng" dirty="0">
                <a:effectLst>
                  <a:outerShdw blurRad="38100" dist="38100" dir="2700000" algn="tl">
                    <a:srgbClr val="000000">
                      <a:alpha val="43137"/>
                    </a:srgbClr>
                  </a:outerShdw>
                </a:effectLst>
              </a:rPr>
              <a:t>Port 110</a:t>
            </a:r>
            <a:r>
              <a:rPr lang="en-IN" sz="2800" b="1" dirty="0">
                <a:effectLst>
                  <a:outerShdw blurRad="38100" dist="38100" dir="2700000" algn="tl">
                    <a:srgbClr val="000000">
                      <a:alpha val="43137"/>
                    </a:srgbClr>
                  </a:outerShdw>
                </a:effectLst>
              </a:rPr>
              <a:t>:- the default, non-encrypted port.</a:t>
            </a:r>
          </a:p>
          <a:p>
            <a:pPr algn="just">
              <a:buNone/>
            </a:pPr>
            <a:r>
              <a:rPr lang="en-IN" sz="2800" b="1" dirty="0">
                <a:effectLst>
                  <a:outerShdw blurRad="38100" dist="38100" dir="2700000" algn="tl">
                    <a:srgbClr val="000000">
                      <a:alpha val="43137"/>
                    </a:srgbClr>
                  </a:outerShdw>
                </a:effectLst>
              </a:rPr>
              <a:t>    2.</a:t>
            </a:r>
            <a:r>
              <a:rPr lang="en-IN" sz="2800" b="1" u="sng" dirty="0">
                <a:effectLst>
                  <a:outerShdw blurRad="38100" dist="38100" dir="2700000" algn="tl">
                    <a:srgbClr val="000000">
                      <a:alpha val="43137"/>
                    </a:srgbClr>
                  </a:outerShdw>
                </a:effectLst>
              </a:rPr>
              <a:t>Port 995</a:t>
            </a:r>
            <a:r>
              <a:rPr lang="en-IN" sz="2800" b="1" dirty="0">
                <a:effectLst>
                  <a:outerShdw blurRad="38100" dist="38100" dir="2700000" algn="tl">
                    <a:srgbClr val="000000">
                      <a:alpha val="43137"/>
                    </a:srgbClr>
                  </a:outerShdw>
                </a:effectLst>
              </a:rPr>
              <a:t>:- the encrypted port used for secure email communication.</a:t>
            </a:r>
            <a:r>
              <a:rPr lang="en-IN" sz="2800" b="1" u="sng" dirty="0">
                <a:effectLst>
                  <a:outerShdw blurRad="38100" dist="38100" dir="2700000" algn="tl">
                    <a:srgbClr val="000000">
                      <a:alpha val="43137"/>
                    </a:srgbClr>
                  </a:outerShdw>
                </a:effectLst>
              </a:rPr>
              <a:t> </a:t>
            </a:r>
          </a:p>
          <a:p>
            <a:pPr>
              <a:buNone/>
            </a:pPr>
            <a:endParaRPr lang="en-IN" dirty="0"/>
          </a:p>
        </p:txBody>
      </p:sp>
      <p:sp>
        <p:nvSpPr>
          <p:cNvPr id="4" name="Title 1"/>
          <p:cNvSpPr txBox="1">
            <a:spLocks/>
          </p:cNvSpPr>
          <p:nvPr/>
        </p:nvSpPr>
        <p:spPr>
          <a:xfrm>
            <a:off x="428596" y="285728"/>
            <a:ext cx="4929222" cy="71438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3.Post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Office Protocol(POP)</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900"/>
            <a:ext cx="9001156" cy="7000900"/>
          </a:xfrm>
        </p:spPr>
        <p:txBody>
          <a:bodyPr>
            <a:normAutofit/>
          </a:bodyPr>
          <a:lstStyle/>
          <a:p>
            <a:pPr algn="just">
              <a:buNone/>
            </a:pPr>
            <a:r>
              <a:rPr lang="en-IN" sz="2600" b="1" dirty="0">
                <a:effectLst>
                  <a:outerShdw blurRad="38100" dist="38100" dir="2700000" algn="tl">
                    <a:srgbClr val="000000">
                      <a:alpha val="43137"/>
                    </a:srgbClr>
                  </a:outerShdw>
                </a:effectLst>
              </a:rPr>
              <a:t>   </a:t>
            </a:r>
          </a:p>
          <a:p>
            <a:pPr algn="just">
              <a:buNone/>
            </a:pPr>
            <a:endParaRPr lang="en-IN" sz="2600" b="1" dirty="0">
              <a:effectLst>
                <a:outerShdw blurRad="38100" dist="38100" dir="2700000" algn="tl">
                  <a:srgbClr val="000000">
                    <a:alpha val="43137"/>
                  </a:srgbClr>
                </a:outerShdw>
              </a:effectLst>
            </a:endParaRPr>
          </a:p>
          <a:p>
            <a:pPr algn="just">
              <a:buNone/>
            </a:pPr>
            <a:r>
              <a:rPr lang="en-IN" sz="2600" b="1" dirty="0">
                <a:effectLst>
                  <a:outerShdw blurRad="38100" dist="38100" dir="2700000" algn="tl">
                    <a:srgbClr val="000000">
                      <a:alpha val="43137"/>
                    </a:srgbClr>
                  </a:outerShdw>
                </a:effectLst>
              </a:rPr>
              <a:t>     </a:t>
            </a:r>
          </a:p>
          <a:p>
            <a:pPr algn="just">
              <a:buNone/>
            </a:pPr>
            <a:r>
              <a:rPr lang="en-IN" sz="2600" b="1" dirty="0">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This protocol is another mail protocol used in conjunction with POP3 protocol for accessing emails on a remote web server and downloads them to a local client.</a:t>
            </a:r>
          </a:p>
          <a:p>
            <a:pPr algn="just">
              <a:buNone/>
            </a:pPr>
            <a:r>
              <a:rPr lang="en-IN" sz="2800" b="1" dirty="0">
                <a:effectLst>
                  <a:outerShdw blurRad="38100" dist="38100" dir="2700000" algn="tl">
                    <a:srgbClr val="000000">
                      <a:alpha val="43137"/>
                    </a:srgbClr>
                  </a:outerShdw>
                </a:effectLst>
              </a:rPr>
              <a:t>     By default, the IMAP protocol works on 2 ports:</a:t>
            </a:r>
          </a:p>
          <a:p>
            <a:pPr algn="just">
              <a:buNone/>
            </a:pPr>
            <a:r>
              <a:rPr lang="en-IN" sz="2800" b="1" dirty="0">
                <a:effectLst>
                  <a:outerShdw blurRad="38100" dist="38100" dir="2700000" algn="tl">
                    <a:srgbClr val="000000">
                      <a:alpha val="43137"/>
                    </a:srgbClr>
                  </a:outerShdw>
                </a:effectLst>
              </a:rPr>
              <a:t>     1.</a:t>
            </a:r>
            <a:r>
              <a:rPr lang="en-IN" sz="2800" b="1" u="sng" dirty="0">
                <a:effectLst>
                  <a:outerShdw blurRad="38100" dist="38100" dir="2700000" algn="tl">
                    <a:srgbClr val="000000">
                      <a:alpha val="43137"/>
                    </a:srgbClr>
                  </a:outerShdw>
                </a:effectLst>
              </a:rPr>
              <a:t>Port  143</a:t>
            </a:r>
            <a:r>
              <a:rPr lang="en-IN" sz="2800" b="1" dirty="0">
                <a:effectLst>
                  <a:outerShdw blurRad="38100" dist="38100" dir="2700000" algn="tl">
                    <a:srgbClr val="000000">
                      <a:alpha val="43137"/>
                    </a:srgbClr>
                  </a:outerShdw>
                </a:effectLst>
              </a:rPr>
              <a:t>:- the default, non-encrypted port.</a:t>
            </a:r>
          </a:p>
          <a:p>
            <a:pPr algn="just">
              <a:buNone/>
            </a:pPr>
            <a:r>
              <a:rPr lang="en-IN" sz="2800" b="1" dirty="0">
                <a:effectLst>
                  <a:outerShdw blurRad="38100" dist="38100" dir="2700000" algn="tl">
                    <a:srgbClr val="000000">
                      <a:alpha val="43137"/>
                    </a:srgbClr>
                  </a:outerShdw>
                </a:effectLst>
              </a:rPr>
              <a:t>     2.</a:t>
            </a:r>
            <a:r>
              <a:rPr lang="en-IN" sz="2800" b="1" u="sng" dirty="0">
                <a:effectLst>
                  <a:outerShdw blurRad="38100" dist="38100" dir="2700000" algn="tl">
                    <a:srgbClr val="000000">
                      <a:alpha val="43137"/>
                    </a:srgbClr>
                  </a:outerShdw>
                </a:effectLst>
              </a:rPr>
              <a:t>Port  993</a:t>
            </a:r>
            <a:r>
              <a:rPr lang="en-IN" sz="2800" b="1" dirty="0">
                <a:effectLst>
                  <a:outerShdw blurRad="38100" dist="38100" dir="2700000" algn="tl">
                    <a:srgbClr val="000000">
                      <a:alpha val="43137"/>
                    </a:srgbClr>
                  </a:outerShdw>
                </a:effectLst>
              </a:rPr>
              <a:t>:- the encrypted port used for secure email  </a:t>
            </a:r>
          </a:p>
          <a:p>
            <a:pPr algn="just">
              <a:buNone/>
            </a:pPr>
            <a:r>
              <a:rPr lang="en-IN" sz="2400" b="1" dirty="0">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communication.</a:t>
            </a:r>
            <a:r>
              <a:rPr lang="en-IN" sz="2800" b="1" u="sng" dirty="0">
                <a:effectLst>
                  <a:outerShdw blurRad="38100" dist="38100" dir="2700000" algn="tl">
                    <a:srgbClr val="000000">
                      <a:alpha val="43137"/>
                    </a:srgbClr>
                  </a:outerShdw>
                </a:effectLst>
              </a:rPr>
              <a:t> </a:t>
            </a:r>
          </a:p>
          <a:p>
            <a:pPr algn="just">
              <a:buNone/>
            </a:pPr>
            <a:endParaRPr lang="en-IN" sz="2600" b="1" u="sng" dirty="0">
              <a:effectLst>
                <a:outerShdw blurRad="38100" dist="38100" dir="2700000" algn="tl">
                  <a:srgbClr val="000000">
                    <a:alpha val="43137"/>
                  </a:srgbClr>
                </a:outerShdw>
              </a:effectLst>
            </a:endParaRPr>
          </a:p>
          <a:p>
            <a:pPr algn="just">
              <a:buNone/>
            </a:pPr>
            <a:endParaRPr lang="en-IN" sz="2600" b="1" u="sng" dirty="0">
              <a:effectLst>
                <a:outerShdw blurRad="38100" dist="38100" dir="2700000" algn="tl">
                  <a:srgbClr val="000000">
                    <a:alpha val="43137"/>
                  </a:srgbClr>
                </a:outerShdw>
              </a:effectLst>
            </a:endParaRPr>
          </a:p>
          <a:p>
            <a:pPr algn="just">
              <a:buNone/>
            </a:pPr>
            <a:r>
              <a:rPr lang="en-IN" sz="2600" b="1" dirty="0">
                <a:effectLst>
                  <a:outerShdw blurRad="38100" dist="38100" dir="2700000" algn="tl">
                    <a:srgbClr val="000000">
                      <a:alpha val="43137"/>
                    </a:srgbClr>
                  </a:outerShdw>
                </a:effectLst>
              </a:rPr>
              <a:t>    </a:t>
            </a:r>
            <a:endParaRPr lang="en-IN" sz="3100" b="1" dirty="0">
              <a:effectLst>
                <a:outerShdw blurRad="38100" dist="38100" dir="2700000" algn="tl">
                  <a:srgbClr val="000000">
                    <a:alpha val="43137"/>
                  </a:srgbClr>
                </a:outerShdw>
              </a:effectLst>
            </a:endParaRPr>
          </a:p>
          <a:p>
            <a:pPr algn="just">
              <a:buNone/>
            </a:pPr>
            <a:endParaRPr lang="en-IN" sz="2600" b="1" dirty="0">
              <a:effectLst>
                <a:outerShdw blurRad="38100" dist="38100" dir="2700000" algn="tl">
                  <a:srgbClr val="000000">
                    <a:alpha val="43137"/>
                  </a:srgbClr>
                </a:outerShdw>
              </a:effectLst>
            </a:endParaRPr>
          </a:p>
        </p:txBody>
      </p:sp>
      <p:sp>
        <p:nvSpPr>
          <p:cNvPr id="5" name="Title 1"/>
          <p:cNvSpPr txBox="1">
            <a:spLocks/>
          </p:cNvSpPr>
          <p:nvPr/>
        </p:nvSpPr>
        <p:spPr>
          <a:xfrm>
            <a:off x="428596" y="214290"/>
            <a:ext cx="764386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4.Internet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Message Transfer Protocol(IMAP)</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buNone/>
            </a:pPr>
            <a:endParaRPr lang="en-IN" dirty="0"/>
          </a:p>
          <a:p>
            <a:pPr>
              <a:buNone/>
            </a:pPr>
            <a:endParaRPr lang="en-IN" dirty="0"/>
          </a:p>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While POP3 &amp; IMAP are used for fetching emails </a:t>
            </a:r>
            <a:r>
              <a:rPr lang="en-IN" sz="2800" b="1" dirty="0" err="1">
                <a:effectLst>
                  <a:outerShdw blurRad="38100" dist="38100" dir="2700000" algn="tl">
                    <a:srgbClr val="000000">
                      <a:alpha val="43137"/>
                    </a:srgbClr>
                  </a:outerShdw>
                </a:effectLst>
              </a:rPr>
              <a:t>feom</a:t>
            </a:r>
            <a:r>
              <a:rPr lang="en-IN" sz="2800" b="1" dirty="0">
                <a:effectLst>
                  <a:outerShdw blurRad="38100" dist="38100" dir="2700000" algn="tl">
                    <a:srgbClr val="000000">
                      <a:alpha val="43137"/>
                    </a:srgbClr>
                  </a:outerShdw>
                </a:effectLst>
              </a:rPr>
              <a:t> client server to client application, the SMTP is used for sending emails across the internet.</a:t>
            </a:r>
          </a:p>
          <a:p>
            <a:pPr algn="just">
              <a:buNone/>
            </a:pPr>
            <a:r>
              <a:rPr lang="en-IN" sz="2800" b="1" dirty="0">
                <a:effectLst>
                  <a:outerShdw blurRad="38100" dist="38100" dir="2700000" algn="tl">
                    <a:srgbClr val="000000">
                      <a:alpha val="43137"/>
                    </a:srgbClr>
                  </a:outerShdw>
                </a:effectLst>
              </a:rPr>
              <a:t>     By default, the IMAP protocol works on 2 ports:</a:t>
            </a:r>
          </a:p>
          <a:p>
            <a:pPr algn="just">
              <a:buNone/>
            </a:pPr>
            <a:r>
              <a:rPr lang="en-IN" sz="2800" b="1" dirty="0">
                <a:effectLst>
                  <a:outerShdw blurRad="38100" dist="38100" dir="2700000" algn="tl">
                    <a:srgbClr val="000000">
                      <a:alpha val="43137"/>
                    </a:srgbClr>
                  </a:outerShdw>
                </a:effectLst>
              </a:rPr>
              <a:t>     1.</a:t>
            </a:r>
            <a:r>
              <a:rPr lang="en-IN" sz="2800" b="1" u="sng" dirty="0">
                <a:effectLst>
                  <a:outerShdw blurRad="38100" dist="38100" dir="2700000" algn="tl">
                    <a:srgbClr val="000000">
                      <a:alpha val="43137"/>
                    </a:srgbClr>
                  </a:outerShdw>
                </a:effectLst>
              </a:rPr>
              <a:t>Port  25</a:t>
            </a:r>
            <a:r>
              <a:rPr lang="en-IN" sz="2800" b="1" dirty="0">
                <a:effectLst>
                  <a:outerShdw blurRad="38100" dist="38100" dir="2700000" algn="tl">
                    <a:srgbClr val="000000">
                      <a:alpha val="43137"/>
                    </a:srgbClr>
                  </a:outerShdw>
                </a:effectLst>
              </a:rPr>
              <a:t>:- the default, non-encrypted port.</a:t>
            </a:r>
          </a:p>
          <a:p>
            <a:pPr algn="just">
              <a:buNone/>
            </a:pPr>
            <a:r>
              <a:rPr lang="en-IN" sz="2800" b="1" dirty="0">
                <a:effectLst>
                  <a:outerShdw blurRad="38100" dist="38100" dir="2700000" algn="tl">
                    <a:srgbClr val="000000">
                      <a:alpha val="43137"/>
                    </a:srgbClr>
                  </a:outerShdw>
                </a:effectLst>
              </a:rPr>
              <a:t>     2.</a:t>
            </a:r>
            <a:r>
              <a:rPr lang="en-IN" sz="2800" b="1" u="sng" dirty="0">
                <a:effectLst>
                  <a:outerShdw blurRad="38100" dist="38100" dir="2700000" algn="tl">
                    <a:srgbClr val="000000">
                      <a:alpha val="43137"/>
                    </a:srgbClr>
                  </a:outerShdw>
                </a:effectLst>
              </a:rPr>
              <a:t>Port  465</a:t>
            </a:r>
            <a:r>
              <a:rPr lang="en-IN" sz="2800" b="1" dirty="0">
                <a:effectLst>
                  <a:outerShdw blurRad="38100" dist="38100" dir="2700000" algn="tl">
                    <a:srgbClr val="000000">
                      <a:alpha val="43137"/>
                    </a:srgbClr>
                  </a:outerShdw>
                </a:effectLst>
              </a:rPr>
              <a:t>:- the encrypted port used for secure email  </a:t>
            </a:r>
          </a:p>
          <a:p>
            <a:pPr algn="just">
              <a:buNone/>
            </a:pPr>
            <a:r>
              <a:rPr lang="en-IN" sz="2800" b="1" dirty="0">
                <a:effectLst>
                  <a:outerShdw blurRad="38100" dist="38100" dir="2700000" algn="tl">
                    <a:srgbClr val="000000">
                      <a:alpha val="43137"/>
                    </a:srgbClr>
                  </a:outerShdw>
                </a:effectLst>
              </a:rPr>
              <a:t>     communication.</a:t>
            </a:r>
            <a:r>
              <a:rPr lang="en-IN" sz="2800" b="1" u="sng" dirty="0">
                <a:effectLst>
                  <a:outerShdw blurRad="38100" dist="38100" dir="2700000" algn="tl">
                    <a:srgbClr val="000000">
                      <a:alpha val="43137"/>
                    </a:srgbClr>
                  </a:outerShdw>
                </a:effectLst>
              </a:rPr>
              <a:t> </a:t>
            </a:r>
            <a:endParaRPr lang="en-IN" sz="2600" b="1" dirty="0">
              <a:effectLst>
                <a:outerShdw blurRad="38100" dist="38100" dir="2700000" algn="tl">
                  <a:srgbClr val="000000">
                    <a:alpha val="43137"/>
                  </a:srgbClr>
                </a:outerShdw>
              </a:effectLst>
            </a:endParaRPr>
          </a:p>
          <a:p>
            <a:pPr>
              <a:buNone/>
            </a:pPr>
            <a:endParaRPr lang="en-IN" dirty="0"/>
          </a:p>
        </p:txBody>
      </p:sp>
      <p:sp>
        <p:nvSpPr>
          <p:cNvPr id="4" name="Title 1"/>
          <p:cNvSpPr txBox="1">
            <a:spLocks/>
          </p:cNvSpPr>
          <p:nvPr/>
        </p:nvSpPr>
        <p:spPr>
          <a:xfrm>
            <a:off x="357158" y="285728"/>
            <a:ext cx="550072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5.Simple</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Mail Transfer Protocol</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01156" cy="6858000"/>
          </a:xfrm>
        </p:spPr>
        <p:txBody>
          <a:bodyPr/>
          <a:lstStyle/>
          <a:p>
            <a:pPr>
              <a:buNone/>
            </a:pPr>
            <a:endParaRPr lang="en-IN" dirty="0"/>
          </a:p>
          <a:p>
            <a:pPr>
              <a:buNone/>
            </a:pPr>
            <a:endParaRPr lang="en-IN" dirty="0"/>
          </a:p>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Its a technology that enables voice communication over the Internet through the compression of voice into data packets that can be efficiently transmitted over data networks and then converted back into voice at the other end.</a:t>
            </a:r>
          </a:p>
          <a:p>
            <a:pPr algn="just">
              <a:buNone/>
            </a:pPr>
            <a:r>
              <a:rPr lang="en-IN" sz="2800" b="1" dirty="0">
                <a:effectLst>
                  <a:outerShdw blurRad="38100" dist="38100" dir="2700000" algn="tl">
                    <a:srgbClr val="000000">
                      <a:alpha val="43137"/>
                    </a:srgbClr>
                  </a:outerShdw>
                </a:effectLst>
              </a:rPr>
              <a:t>    Data networks, like the Internet or LANs(Local Area Network) have always utilized packet switched technology to transmit information  between 2 communicating terminals like a PC downloading a page from a web server, or one computer sending an email an email message to another computer.  </a:t>
            </a:r>
          </a:p>
        </p:txBody>
      </p:sp>
      <p:sp>
        <p:nvSpPr>
          <p:cNvPr id="4" name="Title 1"/>
          <p:cNvSpPr txBox="1">
            <a:spLocks/>
          </p:cNvSpPr>
          <p:nvPr/>
        </p:nvSpPr>
        <p:spPr>
          <a:xfrm>
            <a:off x="357158" y="285728"/>
            <a:ext cx="628654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6.Voice</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over Internet Protocol(VoIP)</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01156" cy="6858000"/>
          </a:xfrm>
        </p:spPr>
        <p:txBody>
          <a:bodyPr/>
          <a:lstStyle/>
          <a:p>
            <a:pPr>
              <a:buNone/>
            </a:pPr>
            <a:endParaRPr lang="en-IN" dirty="0"/>
          </a:p>
          <a:p>
            <a:pPr>
              <a:buNone/>
            </a:pPr>
            <a:endParaRPr lang="en-IN" dirty="0"/>
          </a:p>
          <a:p>
            <a:pPr>
              <a:buNone/>
            </a:pPr>
            <a:r>
              <a:rPr lang="en-IN" dirty="0"/>
              <a:t>   </a:t>
            </a:r>
            <a:endParaRPr lang="en-IN" sz="2800" b="1" dirty="0">
              <a:effectLst>
                <a:outerShdw blurRad="38100" dist="38100" dir="2700000" algn="tl">
                  <a:srgbClr val="000000">
                    <a:alpha val="43137"/>
                  </a:srgbClr>
                </a:outerShdw>
              </a:effectLst>
            </a:endParaRPr>
          </a:p>
          <a:p>
            <a:pPr algn="just">
              <a:buNone/>
            </a:pPr>
            <a:r>
              <a:rPr lang="en-IN" sz="2800" b="1" dirty="0">
                <a:effectLst>
                  <a:outerShdw blurRad="38100" dist="38100" dir="2700000" algn="tl">
                    <a:srgbClr val="000000">
                      <a:alpha val="43137"/>
                    </a:srgbClr>
                  </a:outerShdw>
                </a:effectLst>
              </a:rPr>
              <a:t>    Its used to provide short-range wireless connectivity between 2 electronic devices that are within the distance of 4-5 centimetres. It does not require a special setup like other types of wireless communication and establishes a two-way contactless connection between 2 electronic devices. One NFC connection is established, the connected device can share the digital content. As no physical connectors are used with NFC near field communication, the NFC connection is more reliable.</a:t>
            </a:r>
            <a:endParaRPr lang="en-IN" dirty="0"/>
          </a:p>
        </p:txBody>
      </p:sp>
      <p:sp>
        <p:nvSpPr>
          <p:cNvPr id="6" name="Title 1"/>
          <p:cNvSpPr txBox="1">
            <a:spLocks/>
          </p:cNvSpPr>
          <p:nvPr/>
        </p:nvSpPr>
        <p:spPr>
          <a:xfrm>
            <a:off x="428596" y="285728"/>
            <a:ext cx="628654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7.Near</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lang="en-IN" sz="3200" b="1" dirty="0">
                <a:solidFill>
                  <a:schemeClr val="bg1"/>
                </a:solidFill>
                <a:effectLst>
                  <a:outerShdw blurRad="38100" dist="38100" dir="2700000" algn="tl">
                    <a:srgbClr val="000000">
                      <a:alpha val="43137"/>
                    </a:srgbClr>
                  </a:outerShdw>
                </a:effectLst>
              </a:rPr>
              <a:t>Field</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Communications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2984"/>
            <a:ext cx="9001156" cy="5715016"/>
          </a:xfrm>
        </p:spPr>
        <p:txBody>
          <a:bodyPr/>
          <a:lstStyle/>
          <a:p>
            <a:pPr algn="just">
              <a:buNone/>
            </a:pPr>
            <a:r>
              <a:rPr lang="en-IN" dirty="0"/>
              <a:t>    </a:t>
            </a:r>
            <a:r>
              <a:rPr lang="en-IN" sz="2800" b="1" dirty="0">
                <a:effectLst>
                  <a:outerShdw blurRad="38100" dist="38100" dir="2700000" algn="tl">
                    <a:srgbClr val="000000">
                      <a:alpha val="43137"/>
                    </a:srgbClr>
                  </a:outerShdw>
                </a:effectLst>
              </a:rPr>
              <a:t>The HTTP actually works in the following manner </a:t>
            </a:r>
            <a:r>
              <a:rPr lang="en-IN" sz="2800" b="1">
                <a:effectLst>
                  <a:outerShdw blurRad="38100" dist="38100" dir="2700000" algn="tl">
                    <a:srgbClr val="000000">
                      <a:alpha val="43137"/>
                    </a:srgbClr>
                  </a:outerShdw>
                </a:effectLst>
              </a:rPr>
              <a:t>:</a:t>
            </a:r>
            <a:r>
              <a:rPr lang="en-IN"/>
              <a:t> </a:t>
            </a:r>
            <a:endParaRPr lang="en-IN" dirty="0"/>
          </a:p>
          <a:p>
            <a:pPr algn="just">
              <a:buNone/>
            </a:pPr>
            <a:r>
              <a:rPr lang="en-IN" sz="2800" b="1" dirty="0">
                <a:effectLst>
                  <a:outerShdw blurRad="38100" dist="38100" dir="2700000" algn="tl">
                    <a:srgbClr val="000000">
                      <a:alpha val="43137"/>
                    </a:srgbClr>
                  </a:outerShdw>
                </a:effectLst>
              </a:rPr>
              <a:t>    1.For web communications, the request message(HTTP request), is sent to an HTTP server in the form of URLS(Uniform Resource Locators)by the HTTP client. </a:t>
            </a:r>
          </a:p>
          <a:p>
            <a:pPr algn="just">
              <a:buNone/>
            </a:pPr>
            <a:r>
              <a:rPr lang="en-IN" sz="2800" b="1" dirty="0">
                <a:effectLst>
                  <a:outerShdw blurRad="38100" dist="38100" dir="2700000" algn="tl">
                    <a:srgbClr val="000000">
                      <a:alpha val="43137"/>
                    </a:srgbClr>
                  </a:outerShdw>
                </a:effectLst>
              </a:rPr>
              <a:t>    2.The HTTP server receives the HTTP request, fetches the information as per the request and sends it to the HTTP server.</a:t>
            </a:r>
          </a:p>
          <a:p>
            <a:pPr algn="just">
              <a:buNone/>
            </a:pPr>
            <a:r>
              <a:rPr lang="en-IN" sz="2800" b="1" dirty="0">
                <a:effectLst>
                  <a:outerShdw blurRad="38100" dist="38100" dir="2700000" algn="tl">
                    <a:srgbClr val="000000">
                      <a:alpha val="43137"/>
                    </a:srgbClr>
                  </a:outerShdw>
                </a:effectLst>
              </a:rPr>
              <a:t>    3. The HTTP client(the browser)receives the response message, interprets it and displays its contents on the browser’s window (which could be either the website or an error message if such URL doesn’t exist. </a:t>
            </a:r>
            <a:endParaRPr lang="en-IN" sz="2800" b="1" dirty="0"/>
          </a:p>
        </p:txBody>
      </p:sp>
      <p:sp>
        <p:nvSpPr>
          <p:cNvPr id="5" name="Title 1"/>
          <p:cNvSpPr>
            <a:spLocks noGrp="1"/>
          </p:cNvSpPr>
          <p:nvPr>
            <p:ph type="title"/>
          </p:nvPr>
        </p:nvSpPr>
        <p:spPr>
          <a:xfrm>
            <a:off x="642938" y="142852"/>
            <a:ext cx="7829550" cy="928688"/>
          </a:xfrm>
        </p:spPr>
        <p:style>
          <a:lnRef idx="0">
            <a:schemeClr val="accent1"/>
          </a:lnRef>
          <a:fillRef idx="3">
            <a:schemeClr val="accent1"/>
          </a:fillRef>
          <a:effectRef idx="3">
            <a:schemeClr val="accent1"/>
          </a:effectRef>
          <a:fontRef idx="minor">
            <a:schemeClr val="lt1"/>
          </a:fontRef>
        </p:style>
        <p:txBody>
          <a:bodyPr>
            <a:normAutofit/>
          </a:bodyPr>
          <a:lstStyle/>
          <a:p>
            <a:r>
              <a:rPr lang="en-IN" sz="3600" b="1" u="sng" dirty="0">
                <a:solidFill>
                  <a:schemeClr val="bg1"/>
                </a:solidFill>
                <a:effectLst>
                  <a:outerShdw blurRad="38100" dist="38100" dir="2700000" algn="tl">
                    <a:srgbClr val="000000">
                      <a:alpha val="43137"/>
                    </a:srgbClr>
                  </a:outerShdw>
                </a:effectLst>
              </a:rPr>
              <a:t>WORKING </a:t>
            </a:r>
            <a:r>
              <a:rPr lang="en-IN" sz="3600" b="1" u="sng">
                <a:solidFill>
                  <a:schemeClr val="bg1"/>
                </a:solidFill>
                <a:effectLst>
                  <a:outerShdw blurRad="38100" dist="38100" dir="2700000" algn="tl">
                    <a:srgbClr val="000000">
                      <a:alpha val="43137"/>
                    </a:srgbClr>
                  </a:outerShdw>
                </a:effectLst>
              </a:rPr>
              <a:t>OF HTTP</a:t>
            </a:r>
            <a:endParaRPr lang="en-IN" sz="3600" b="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5860"/>
            <a:ext cx="9001156" cy="5572140"/>
          </a:xfrm>
        </p:spPr>
        <p:txBody>
          <a:bodyPr>
            <a:normAutofit fontScale="92500" lnSpcReduction="10000"/>
          </a:bodyPr>
          <a:lstStyle/>
          <a:p>
            <a:pPr algn="just">
              <a:buNone/>
            </a:pPr>
            <a:r>
              <a:rPr lang="en-IN" sz="2800" b="1" dirty="0">
                <a:effectLst>
                  <a:outerShdw blurRad="38100" dist="38100" dir="2700000" algn="tl">
                    <a:srgbClr val="000000">
                      <a:alpha val="43137"/>
                    </a:srgbClr>
                  </a:outerShdw>
                </a:effectLst>
              </a:rPr>
              <a:t>    The things that happen after one clicks the send button of the email:</a:t>
            </a:r>
          </a:p>
          <a:p>
            <a:pPr algn="just">
              <a:buNone/>
            </a:pPr>
            <a:r>
              <a:rPr lang="en-IN" sz="2800" b="1" dirty="0">
                <a:effectLst>
                  <a:outerShdw blurRad="38100" dist="38100" dir="2700000" algn="tl">
                    <a:srgbClr val="000000">
                      <a:alpha val="43137"/>
                    </a:srgbClr>
                  </a:outerShdw>
                </a:effectLst>
              </a:rPr>
              <a:t>    1.One composes and sends an email from his/her email   client. The email has the recipient’s email address along the email message</a:t>
            </a:r>
          </a:p>
          <a:p>
            <a:pPr algn="just">
              <a:buNone/>
            </a:pPr>
            <a:r>
              <a:rPr lang="en-IN" sz="2800" b="1" dirty="0">
                <a:effectLst>
                  <a:outerShdw blurRad="38100" dist="38100" dir="2700000" algn="tl">
                    <a:srgbClr val="000000">
                      <a:alpha val="43137"/>
                    </a:srgbClr>
                  </a:outerShdw>
                </a:effectLst>
              </a:rPr>
              <a:t>    2.Now the email client connects to the </a:t>
            </a:r>
            <a:r>
              <a:rPr lang="en-IN" sz="2800" b="1" i="1" dirty="0">
                <a:effectLst>
                  <a:outerShdw blurRad="38100" dist="38100" dir="2700000" algn="tl">
                    <a:srgbClr val="000000">
                      <a:alpha val="43137"/>
                    </a:srgbClr>
                  </a:outerShdw>
                </a:effectLst>
              </a:rPr>
              <a:t>Outgoing SMTP server </a:t>
            </a:r>
            <a:r>
              <a:rPr lang="en-IN" sz="2800" b="1" dirty="0">
                <a:effectLst>
                  <a:outerShdw blurRad="38100" dist="38100" dir="2700000" algn="tl">
                    <a:srgbClr val="000000">
                      <a:alpha val="43137"/>
                    </a:srgbClr>
                  </a:outerShdw>
                </a:effectLst>
              </a:rPr>
              <a:t>and hands over the email message in the required format.</a:t>
            </a:r>
          </a:p>
          <a:p>
            <a:pPr algn="just">
              <a:buNone/>
            </a:pPr>
            <a:r>
              <a:rPr lang="en-IN" sz="2800" b="1" dirty="0">
                <a:effectLst>
                  <a:outerShdw blurRad="38100" dist="38100" dir="2700000" algn="tl">
                    <a:srgbClr val="000000">
                      <a:alpha val="43137"/>
                    </a:srgbClr>
                  </a:outerShdw>
                </a:effectLst>
              </a:rPr>
              <a:t>    3.The </a:t>
            </a:r>
            <a:r>
              <a:rPr lang="en-IN" sz="2800" b="1" i="1" dirty="0">
                <a:effectLst>
                  <a:outerShdw blurRad="38100" dist="38100" dir="2700000" algn="tl">
                    <a:srgbClr val="000000">
                      <a:alpha val="43137"/>
                    </a:srgbClr>
                  </a:outerShdw>
                </a:effectLst>
              </a:rPr>
              <a:t>Outgoing SMTP </a:t>
            </a:r>
            <a:r>
              <a:rPr lang="en-IN" sz="2800" b="1" dirty="0">
                <a:effectLst>
                  <a:outerShdw blurRad="38100" dist="38100" dir="2700000" algn="tl">
                    <a:srgbClr val="000000">
                      <a:alpha val="43137"/>
                    </a:srgbClr>
                  </a:outerShdw>
                </a:effectLst>
              </a:rPr>
              <a:t>first validates the sender details and if valid, processes the message for sending and places it in Outgoing queue.</a:t>
            </a:r>
          </a:p>
          <a:p>
            <a:pPr algn="just">
              <a:buNone/>
            </a:pPr>
            <a:r>
              <a:rPr lang="en-IN" sz="2800" b="1" dirty="0">
                <a:effectLst>
                  <a:outerShdw blurRad="38100" dist="38100" dir="2700000" algn="tl">
                    <a:srgbClr val="000000">
                      <a:alpha val="43137"/>
                    </a:srgbClr>
                  </a:outerShdw>
                </a:effectLst>
              </a:rPr>
              <a:t>    4.Next DNS look up[ takes place. The SMTP server based on the domain details in the recipient address, looks up the DNS server of the domain and retrieves the Recipient server information(such as MX records) of the recipient domain. </a:t>
            </a:r>
          </a:p>
        </p:txBody>
      </p:sp>
      <p:sp>
        <p:nvSpPr>
          <p:cNvPr id="4" name="Title 1"/>
          <p:cNvSpPr>
            <a:spLocks noGrp="1"/>
          </p:cNvSpPr>
          <p:nvPr>
            <p:ph type="title"/>
          </p:nvPr>
        </p:nvSpPr>
        <p:spPr>
          <a:xfrm>
            <a:off x="642938" y="142852"/>
            <a:ext cx="7829550" cy="928688"/>
          </a:xfrm>
        </p:spPr>
        <p:style>
          <a:lnRef idx="0">
            <a:schemeClr val="accent1"/>
          </a:lnRef>
          <a:fillRef idx="3">
            <a:schemeClr val="accent1"/>
          </a:fillRef>
          <a:effectRef idx="3">
            <a:schemeClr val="accent1"/>
          </a:effectRef>
          <a:fontRef idx="minor">
            <a:schemeClr val="lt1"/>
          </a:fontRef>
        </p:style>
        <p:txBody>
          <a:bodyPr>
            <a:normAutofit/>
          </a:bodyPr>
          <a:lstStyle/>
          <a:p>
            <a:r>
              <a:rPr lang="en-IN" sz="3600" b="1" u="sng" dirty="0">
                <a:solidFill>
                  <a:schemeClr val="bg1"/>
                </a:solidFill>
                <a:effectLst>
                  <a:outerShdw blurRad="38100" dist="38100" dir="2700000" algn="tl">
                    <a:srgbClr val="000000">
                      <a:alpha val="43137"/>
                    </a:srgbClr>
                  </a:outerShdw>
                </a:effectLst>
              </a:rPr>
              <a:t>WORKING OF EMAIL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4422"/>
            <a:ext cx="9001156" cy="5643578"/>
          </a:xfrm>
        </p:spPr>
        <p:txBody>
          <a:bodyPr>
            <a:normAutofit/>
          </a:bodyPr>
          <a:lstStyle/>
          <a:p>
            <a:pPr algn="just">
              <a:buNone/>
            </a:pPr>
            <a:r>
              <a:rPr lang="en-IN" sz="2800" b="1" i="1" dirty="0">
                <a:solidFill>
                  <a:srgbClr val="FF0066"/>
                </a:solidFill>
                <a:effectLst>
                  <a:outerShdw blurRad="38100" dist="38100" dir="2700000" algn="tl">
                    <a:srgbClr val="000000">
                      <a:alpha val="43137"/>
                    </a:srgbClr>
                  </a:outerShdw>
                </a:effectLst>
              </a:rPr>
              <a:t>    </a:t>
            </a:r>
            <a:r>
              <a:rPr lang="en-IN" sz="2800" b="1" i="1" u="sng" dirty="0">
                <a:solidFill>
                  <a:srgbClr val="FF0066"/>
                </a:solidFill>
                <a:effectLst>
                  <a:outerShdw blurRad="38100" dist="38100" dir="2700000" algn="tl">
                    <a:srgbClr val="000000">
                      <a:alpha val="43137"/>
                    </a:srgbClr>
                  </a:outerShdw>
                </a:effectLst>
              </a:rPr>
              <a:t>Mail Exchange(MX)Records</a:t>
            </a:r>
            <a:r>
              <a:rPr lang="en-IN" sz="2800" b="1" i="1" dirty="0">
                <a:solidFill>
                  <a:srgbClr val="FF0066"/>
                </a:solidFill>
                <a:effectLst>
                  <a:outerShdw blurRad="38100" dist="38100" dir="2700000" algn="tl">
                    <a:srgbClr val="000000">
                      <a:alpha val="43137"/>
                    </a:srgbClr>
                  </a:outerShdw>
                </a:effectLst>
              </a:rPr>
              <a:t>: </a:t>
            </a:r>
            <a:r>
              <a:rPr lang="en-IN" sz="2800" b="1" dirty="0">
                <a:solidFill>
                  <a:srgbClr val="FF0066"/>
                </a:solidFill>
                <a:effectLst>
                  <a:outerShdw blurRad="38100" dist="38100" dir="2700000" algn="tl">
                    <a:srgbClr val="000000">
                      <a:alpha val="43137"/>
                    </a:srgbClr>
                  </a:outerShdw>
                </a:effectLst>
              </a:rPr>
              <a:t>These are DNS records that are necessary for delivering email to the recipient’s address.</a:t>
            </a:r>
          </a:p>
          <a:p>
            <a:pPr algn="just">
              <a:buNone/>
            </a:pPr>
            <a:r>
              <a:rPr lang="en-IN" sz="2800" b="1" dirty="0">
                <a:solidFill>
                  <a:srgbClr val="FF0066"/>
                </a:solidFill>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 5.The SMTP server connects with Recipient email server and sends the email through SMTP protocol.</a:t>
            </a:r>
          </a:p>
          <a:p>
            <a:pPr algn="just">
              <a:buNone/>
            </a:pPr>
            <a:r>
              <a:rPr lang="en-IN" sz="2800" b="1" dirty="0">
                <a:effectLst>
                  <a:outerShdw blurRad="38100" dist="38100" dir="2700000" algn="tl">
                    <a:srgbClr val="000000">
                      <a:alpha val="43137"/>
                    </a:srgbClr>
                  </a:outerShdw>
                </a:effectLst>
              </a:rPr>
              <a:t>    6.The recipient server in turn validates the recipient account and delivers the email to the user’s mail account.</a:t>
            </a:r>
          </a:p>
          <a:p>
            <a:pPr algn="just">
              <a:buNone/>
            </a:pPr>
            <a:r>
              <a:rPr lang="en-IN" sz="2800" b="1" dirty="0">
                <a:effectLst>
                  <a:outerShdw blurRad="38100" dist="38100" dir="2700000" algn="tl">
                    <a:srgbClr val="000000">
                      <a:alpha val="43137"/>
                    </a:srgbClr>
                  </a:outerShdw>
                </a:effectLst>
              </a:rPr>
              <a:t>    7.The user logs into own email account and views the received email using </a:t>
            </a:r>
            <a:r>
              <a:rPr lang="en-IN" sz="2800" b="1" i="1" dirty="0">
                <a:effectLst>
                  <a:outerShdw blurRad="38100" dist="38100" dir="2700000" algn="tl">
                    <a:srgbClr val="000000">
                      <a:alpha val="43137"/>
                    </a:srgbClr>
                  </a:outerShdw>
                </a:effectLst>
              </a:rPr>
              <a:t>email client </a:t>
            </a:r>
            <a:r>
              <a:rPr lang="en-IN" sz="2800" b="1" dirty="0">
                <a:effectLst>
                  <a:outerShdw blurRad="38100" dist="38100" dir="2700000" algn="tl">
                    <a:srgbClr val="000000">
                      <a:alpha val="43137"/>
                    </a:srgbClr>
                  </a:outerShdw>
                </a:effectLst>
              </a:rPr>
              <a:t>POP3/IMAP protocols.</a:t>
            </a:r>
          </a:p>
        </p:txBody>
      </p:sp>
      <p:sp>
        <p:nvSpPr>
          <p:cNvPr id="4" name="Title 1"/>
          <p:cNvSpPr>
            <a:spLocks noGrp="1"/>
          </p:cNvSpPr>
          <p:nvPr>
            <p:ph type="title"/>
          </p:nvPr>
        </p:nvSpPr>
        <p:spPr>
          <a:xfrm>
            <a:off x="642938" y="142875"/>
            <a:ext cx="7829550" cy="928688"/>
          </a:xfrm>
        </p:spPr>
        <p:style>
          <a:lnRef idx="0">
            <a:schemeClr val="accent1"/>
          </a:lnRef>
          <a:fillRef idx="3">
            <a:schemeClr val="accent1"/>
          </a:fillRef>
          <a:effectRef idx="3">
            <a:schemeClr val="accent1"/>
          </a:effectRef>
          <a:fontRef idx="minor">
            <a:schemeClr val="lt1"/>
          </a:fontRef>
        </p:style>
        <p:txBody>
          <a:bodyPr>
            <a:normAutofit/>
          </a:bodyPr>
          <a:lstStyle/>
          <a:p>
            <a:r>
              <a:rPr lang="en-IN" sz="3600" b="1" u="sng" dirty="0">
                <a:solidFill>
                  <a:schemeClr val="bg1"/>
                </a:solidFill>
                <a:effectLst>
                  <a:outerShdw blurRad="38100" dist="38100" dir="2700000" algn="tl">
                    <a:srgbClr val="000000">
                      <a:alpha val="43137"/>
                    </a:srgbClr>
                  </a:outerShdw>
                </a:effectLst>
              </a:rPr>
              <a:t>WORKING OF EMAIL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style>
          <a:lnRef idx="0">
            <a:schemeClr val="accent1"/>
          </a:lnRef>
          <a:fillRef idx="3">
            <a:schemeClr val="accent1"/>
          </a:fillRef>
          <a:effectRef idx="3">
            <a:schemeClr val="accent1"/>
          </a:effectRef>
          <a:fontRef idx="minor">
            <a:schemeClr val="lt1"/>
          </a:fontRef>
        </p:style>
        <p:txBody>
          <a:bodyPr>
            <a:noAutofit/>
          </a:bodyPr>
          <a:lstStyle/>
          <a:p>
            <a:r>
              <a:rPr lang="en-IN" sz="3600" b="1" u="sng" dirty="0">
                <a:effectLst>
                  <a:outerShdw blurRad="38100" dist="38100" dir="2700000" algn="tl">
                    <a:srgbClr val="000000">
                      <a:alpha val="43137"/>
                    </a:srgbClr>
                  </a:outerShdw>
                </a:effectLst>
              </a:rPr>
              <a:t>CELLULAR/WIRELESS CONNECTIVITY PROTOCOLS</a:t>
            </a:r>
            <a:endParaRPr lang="en-IN" sz="3600"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0" y="1500174"/>
            <a:ext cx="8929718" cy="5072098"/>
          </a:xfrm>
        </p:spPr>
        <p:txBody>
          <a:bodyPr>
            <a:normAutofit fontScale="92500" lnSpcReduction="10000"/>
          </a:bodyPr>
          <a:lstStyle/>
          <a:p>
            <a:pPr marL="514350" indent="-514350" algn="just">
              <a:buNone/>
            </a:pPr>
            <a:r>
              <a:rPr lang="en-IN" sz="2800" b="1" dirty="0">
                <a:effectLst>
                  <a:outerShdw blurRad="38100" dist="38100" dir="2700000" algn="tl">
                    <a:srgbClr val="000000">
                      <a:alpha val="43137"/>
                    </a:srgbClr>
                  </a:outerShdw>
                </a:effectLst>
              </a:rPr>
              <a:t>       Modern age cellular or wireless networks depend heavily on wireless connectivity protocols such as:</a:t>
            </a:r>
          </a:p>
          <a:p>
            <a:pPr marL="514350" indent="-514350">
              <a:buNone/>
            </a:pPr>
            <a:endParaRPr lang="en-IN" sz="2800" b="1" dirty="0">
              <a:effectLst>
                <a:outerShdw blurRad="38100" dist="38100" dir="2700000" algn="tl">
                  <a:srgbClr val="000000">
                    <a:alpha val="43137"/>
                  </a:srgbClr>
                </a:outerShdw>
              </a:effectLst>
            </a:endParaRPr>
          </a:p>
          <a:p>
            <a:pPr marL="514350" indent="-514350">
              <a:buNone/>
            </a:pPr>
            <a:endParaRPr lang="en-IN" sz="2800" b="1" dirty="0">
              <a:effectLst>
                <a:outerShdw blurRad="38100" dist="38100" dir="2700000" algn="tl">
                  <a:srgbClr val="000000">
                    <a:alpha val="43137"/>
                  </a:srgbClr>
                </a:outerShdw>
              </a:effectLst>
            </a:endParaRPr>
          </a:p>
          <a:p>
            <a:pPr marL="514350" indent="-514350" algn="just">
              <a:buNone/>
            </a:pPr>
            <a:r>
              <a:rPr lang="en-IN" sz="2800" b="1" dirty="0">
                <a:effectLst>
                  <a:outerShdw blurRad="38100" dist="38100" dir="2700000" algn="tl">
                    <a:srgbClr val="000000">
                      <a:alpha val="43137"/>
                    </a:srgbClr>
                  </a:outerShdw>
                </a:effectLst>
              </a:rPr>
              <a:t>       2G, more familiarly known as GSM, is a fully digital technology. It can handle data speeds up to 250 Kbps.</a:t>
            </a:r>
          </a:p>
          <a:p>
            <a:pPr marL="514350" indent="-514350">
              <a:buNone/>
            </a:pPr>
            <a:endParaRPr lang="en-IN" sz="2800" b="1" dirty="0">
              <a:effectLst>
                <a:outerShdw blurRad="38100" dist="38100" dir="2700000" algn="tl">
                  <a:srgbClr val="000000">
                    <a:alpha val="43137"/>
                  </a:srgbClr>
                </a:outerShdw>
              </a:effectLst>
            </a:endParaRPr>
          </a:p>
          <a:p>
            <a:pPr marL="514350" indent="-514350">
              <a:buNone/>
            </a:pPr>
            <a:endParaRPr lang="en-IN" sz="2800" b="1" dirty="0">
              <a:effectLst>
                <a:outerShdw blurRad="38100" dist="38100" dir="2700000" algn="tl">
                  <a:srgbClr val="000000">
                    <a:alpha val="43137"/>
                  </a:srgbClr>
                </a:outerShdw>
              </a:effectLst>
            </a:endParaRPr>
          </a:p>
          <a:p>
            <a:pPr marL="514350" indent="-514350" algn="just">
              <a:buNone/>
            </a:pPr>
            <a:r>
              <a:rPr lang="en-IN" sz="2800" b="1" dirty="0">
                <a:effectLst>
                  <a:outerShdw blurRad="38100" dist="38100" dir="2700000" algn="tl">
                    <a:srgbClr val="000000">
                      <a:alpha val="43137"/>
                    </a:srgbClr>
                  </a:outerShdw>
                </a:effectLst>
              </a:rPr>
              <a:t>       It initially offered speeds of 500 Kbps to 2Mbps but now has the speed of 20Mbps.It can handle data in the form of text messages and multimedia like audio/video message and video calls.</a:t>
            </a:r>
          </a:p>
          <a:p>
            <a:pPr marL="514350" indent="-514350">
              <a:buNone/>
            </a:pPr>
            <a:endParaRPr lang="en-IN" sz="2800" b="1" dirty="0">
              <a:effectLst>
                <a:outerShdw blurRad="38100" dist="38100" dir="2700000" algn="tl">
                  <a:srgbClr val="000000">
                    <a:alpha val="43137"/>
                  </a:srgbClr>
                </a:outerShdw>
              </a:effectLst>
            </a:endParaRPr>
          </a:p>
          <a:p>
            <a:pPr marL="514350" indent="-514350">
              <a:buNone/>
            </a:pPr>
            <a:endParaRPr lang="en-IN" sz="2800" b="1" dirty="0">
              <a:effectLst>
                <a:outerShdw blurRad="38100" dist="38100" dir="2700000" algn="tl">
                  <a:srgbClr val="000000">
                    <a:alpha val="43137"/>
                  </a:srgbClr>
                </a:outerShdw>
              </a:effectLst>
            </a:endParaRPr>
          </a:p>
        </p:txBody>
      </p:sp>
      <p:sp>
        <p:nvSpPr>
          <p:cNvPr id="4" name="Title 1"/>
          <p:cNvSpPr txBox="1">
            <a:spLocks/>
          </p:cNvSpPr>
          <p:nvPr/>
        </p:nvSpPr>
        <p:spPr>
          <a:xfrm>
            <a:off x="642910" y="2428868"/>
            <a:ext cx="2000264" cy="64294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2G(1992)  </a:t>
            </a:r>
          </a:p>
        </p:txBody>
      </p:sp>
      <p:sp>
        <p:nvSpPr>
          <p:cNvPr id="5" name="Title 1"/>
          <p:cNvSpPr txBox="1">
            <a:spLocks/>
          </p:cNvSpPr>
          <p:nvPr/>
        </p:nvSpPr>
        <p:spPr>
          <a:xfrm>
            <a:off x="642910" y="4071942"/>
            <a:ext cx="2000264" cy="64294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3G(2000) </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5860"/>
            <a:ext cx="8929718" cy="5572140"/>
          </a:xfrm>
        </p:spPr>
        <p:txBody>
          <a:bodyPr>
            <a:normAutofit/>
          </a:bodyPr>
          <a:lstStyle/>
          <a:p>
            <a:pPr algn="just">
              <a:buNone/>
            </a:pPr>
            <a:r>
              <a:rPr lang="en-IN" sz="2800" b="1" dirty="0">
                <a:effectLst>
                  <a:outerShdw blurRad="38100" dist="38100" dir="2700000" algn="tl">
                    <a:srgbClr val="000000">
                      <a:alpha val="43137"/>
                    </a:srgbClr>
                  </a:outerShdw>
                </a:effectLst>
              </a:rPr>
              <a:t>    To ensure the safety of the information being transmitted over the web, many Internet measures are employed. Encryption is one of such measures and is highly recommended too. Encryption is a technique that translates the original data into a form which is not a usable form of data. </a:t>
            </a:r>
          </a:p>
          <a:p>
            <a:pPr algn="just">
              <a:buNone/>
            </a:pPr>
            <a:r>
              <a:rPr lang="en-IN" sz="2800" b="1" dirty="0">
                <a:effectLst>
                  <a:outerShdw blurRad="38100" dist="38100" dir="2700000" algn="tl">
                    <a:srgbClr val="000000">
                      <a:alpha val="43137"/>
                    </a:srgbClr>
                  </a:outerShdw>
                </a:effectLst>
              </a:rPr>
              <a:t>    The encrypted data must be decoded or decrypted to bring it back to the original form. To decrypt the data, a specific(special)code called the decryption key is required. Only people who have access to this secret code can decode and read the actual data.</a:t>
            </a:r>
          </a:p>
        </p:txBody>
      </p:sp>
      <p:sp>
        <p:nvSpPr>
          <p:cNvPr id="7" name="Title 1"/>
          <p:cNvSpPr>
            <a:spLocks noGrp="1"/>
          </p:cNvSpPr>
          <p:nvPr>
            <p:ph type="title"/>
          </p:nvPr>
        </p:nvSpPr>
        <p:spPr>
          <a:xfrm>
            <a:off x="642938" y="142875"/>
            <a:ext cx="7829550" cy="928688"/>
          </a:xfrm>
        </p:spPr>
        <p:style>
          <a:lnRef idx="0">
            <a:schemeClr val="accent1"/>
          </a:lnRef>
          <a:fillRef idx="3">
            <a:schemeClr val="accent1"/>
          </a:fillRef>
          <a:effectRef idx="3">
            <a:schemeClr val="accent1"/>
          </a:effectRef>
          <a:fontRef idx="minor">
            <a:schemeClr val="lt1"/>
          </a:fontRef>
        </p:style>
        <p:txBody>
          <a:bodyPr>
            <a:normAutofit/>
          </a:bodyPr>
          <a:lstStyle/>
          <a:p>
            <a:r>
              <a:rPr lang="en-IN" sz="3600" b="1" u="sng" dirty="0">
                <a:solidFill>
                  <a:schemeClr val="bg1"/>
                </a:solidFill>
                <a:effectLst>
                  <a:outerShdw blurRad="38100" dist="38100" dir="2700000" algn="tl">
                    <a:srgbClr val="000000">
                      <a:alpha val="43137"/>
                    </a:srgbClr>
                  </a:outerShdw>
                </a:effectLst>
              </a:rPr>
              <a:t>SECURE COMMUNICATION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4422"/>
            <a:ext cx="9001156" cy="5643578"/>
          </a:xfrm>
        </p:spPr>
        <p:txBody>
          <a:bodyPr>
            <a:normAutofit/>
          </a:bodyPr>
          <a:lstStyle/>
          <a:p>
            <a:pPr algn="just">
              <a:buNone/>
            </a:pPr>
            <a:r>
              <a:rPr lang="en-IN" sz="2800" b="1" dirty="0">
                <a:effectLst>
                  <a:outerShdw blurRad="38100" dist="38100" dir="2700000" algn="tl">
                    <a:srgbClr val="000000">
                      <a:alpha val="43137"/>
                    </a:srgbClr>
                  </a:outerShdw>
                </a:effectLst>
              </a:rPr>
              <a:t>    The HTTPS is a combination of HTTP and SSL/TLS protocols. It encrypts the data and establishes a secure channel over a non-secure network to ensure protected data-transfer. Thus data is protected from eavesdroppers and hackers who want to interrupt and access the user’s data. HTTPS connections are more secure for online payment transactions compared to http connections, and hence are applied by most banks.</a:t>
            </a:r>
          </a:p>
          <a:p>
            <a:pPr algn="just">
              <a:buNone/>
            </a:pPr>
            <a:r>
              <a:rPr lang="en-IN" sz="2800" b="1" i="1" dirty="0">
                <a:solidFill>
                  <a:srgbClr val="FF0066"/>
                </a:solidFill>
                <a:effectLst>
                  <a:outerShdw blurRad="38100" dist="38100" dir="2700000" algn="tl">
                    <a:srgbClr val="000000">
                      <a:alpha val="43137"/>
                    </a:srgbClr>
                  </a:outerShdw>
                </a:effectLst>
              </a:rPr>
              <a:t>    </a:t>
            </a:r>
            <a:r>
              <a:rPr lang="en-IN" sz="2800" b="1" i="1" u="sng" dirty="0">
                <a:solidFill>
                  <a:srgbClr val="FF0066"/>
                </a:solidFill>
                <a:effectLst>
                  <a:outerShdw blurRad="38100" dist="38100" dir="2700000" algn="tl">
                    <a:srgbClr val="000000">
                      <a:alpha val="43137"/>
                    </a:srgbClr>
                  </a:outerShdw>
                </a:effectLst>
              </a:rPr>
              <a:t>Note</a:t>
            </a:r>
            <a:r>
              <a:rPr lang="en-IN" sz="2800" b="1" i="1" dirty="0">
                <a:solidFill>
                  <a:srgbClr val="FF0066"/>
                </a:solidFill>
                <a:effectLst>
                  <a:outerShdw blurRad="38100" dist="38100" dir="2700000" algn="tl">
                    <a:srgbClr val="000000">
                      <a:alpha val="43137"/>
                    </a:srgbClr>
                  </a:outerShdw>
                </a:effectLst>
              </a:rPr>
              <a:t>: </a:t>
            </a:r>
            <a:r>
              <a:rPr lang="en-IN" sz="2800" b="1" dirty="0">
                <a:solidFill>
                  <a:srgbClr val="FF0066"/>
                </a:solidFill>
                <a:effectLst>
                  <a:outerShdw blurRad="38100" dist="38100" dir="2700000" algn="tl">
                    <a:srgbClr val="000000">
                      <a:alpha val="43137"/>
                    </a:srgbClr>
                  </a:outerShdw>
                </a:effectLst>
              </a:rPr>
              <a:t>To check if your connection is secure, make sure the URL you are typing on the website starts with ‘https’ and that there is a pad lock sign on the navigation bar of the browser. </a:t>
            </a:r>
          </a:p>
        </p:txBody>
      </p:sp>
      <p:sp>
        <p:nvSpPr>
          <p:cNvPr id="9" name="Title 1"/>
          <p:cNvSpPr txBox="1">
            <a:spLocks noGrp="1"/>
          </p:cNvSpPr>
          <p:nvPr>
            <p:ph type="title"/>
          </p:nvPr>
        </p:nvSpPr>
        <p:spPr>
          <a:xfrm>
            <a:off x="428596" y="214290"/>
            <a:ext cx="7572398" cy="928671"/>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indent="-514350" algn="just">
              <a:defRPr/>
            </a:pPr>
            <a:r>
              <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Hyper</a:t>
            </a:r>
            <a:r>
              <a:rPr kumimoji="0" lang="en-IN" sz="3200" b="1" i="0"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Text Transfer Protocol Secure(HTTPS)</a:t>
            </a:r>
            <a:endPar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00108"/>
            <a:ext cx="9001156" cy="5857892"/>
          </a:xfrm>
        </p:spPr>
        <p:txBody>
          <a:bodyPr>
            <a:noAutofit/>
          </a:bodyPr>
          <a:lstStyle/>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SSL is a mechanism of data transfer over Internet to provide a safe passage for the transmission of data-like transferring a message inside a locked safe. It encrypts(converts into an understandable form)the data so that a third party can’t eavesdrop on the transmission and view the data being transmitted.</a:t>
            </a:r>
          </a:p>
          <a:p>
            <a:pPr algn="just">
              <a:buNone/>
            </a:pPr>
            <a:endParaRPr lang="en-IN" sz="2600" b="1" dirty="0">
              <a:effectLst>
                <a:outerShdw blurRad="38100" dist="38100" dir="2700000" algn="tl">
                  <a:srgbClr val="000000">
                    <a:alpha val="43137"/>
                  </a:srgbClr>
                </a:outerShdw>
              </a:effectLst>
            </a:endParaRPr>
          </a:p>
          <a:p>
            <a:pPr algn="just">
              <a:buNone/>
            </a:pPr>
            <a:r>
              <a:rPr lang="en-IN" sz="2600" b="1" dirty="0">
                <a:effectLst>
                  <a:outerShdw blurRad="38100" dist="38100" dir="2700000" algn="tl">
                    <a:srgbClr val="000000">
                      <a:alpha val="43137"/>
                    </a:srgbClr>
                  </a:outerShdw>
                </a:effectLst>
              </a:rPr>
              <a:t>    </a:t>
            </a:r>
          </a:p>
          <a:p>
            <a:pPr algn="just">
              <a:buNone/>
            </a:pPr>
            <a:r>
              <a:rPr lang="en-IN" sz="2600" b="1" dirty="0">
                <a:effectLst>
                  <a:outerShdw blurRad="38100" dist="38100" dir="2700000" algn="tl">
                    <a:srgbClr val="000000">
                      <a:alpha val="43137"/>
                    </a:srgbClr>
                  </a:outerShdw>
                </a:effectLst>
              </a:rPr>
              <a:t> </a:t>
            </a:r>
          </a:p>
        </p:txBody>
      </p:sp>
      <p:sp>
        <p:nvSpPr>
          <p:cNvPr id="4" name="Title 1"/>
          <p:cNvSpPr txBox="1">
            <a:spLocks noGrp="1"/>
          </p:cNvSpPr>
          <p:nvPr>
            <p:ph type="title"/>
          </p:nvPr>
        </p:nvSpPr>
        <p:spPr>
          <a:xfrm>
            <a:off x="428596" y="142852"/>
            <a:ext cx="450059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indent="-514350" algn="just">
              <a:defRPr/>
            </a:pPr>
            <a:r>
              <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Secure</a:t>
            </a:r>
            <a:r>
              <a:rPr kumimoji="0" lang="en-IN" sz="3200" b="1" i="0"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Sockets Layer(SSL)</a:t>
            </a:r>
            <a:endPar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8670"/>
            <a:ext cx="8929718" cy="5929330"/>
          </a:xfrm>
        </p:spPr>
        <p:txBody>
          <a:bodyPr/>
          <a:lstStyle/>
          <a:p>
            <a:pPr algn="just">
              <a:buNone/>
            </a:pPr>
            <a:r>
              <a:rPr lang="en-IN" dirty="0"/>
              <a:t>   </a:t>
            </a:r>
          </a:p>
          <a:p>
            <a:pPr algn="just">
              <a:buNone/>
            </a:pPr>
            <a:r>
              <a:rPr lang="en-IN" sz="2600" b="1" dirty="0">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The working of SSL requires that the website has SSL certificate installed which ensures its authenticity. Once installed, the sensitive information(like Credit card details, Login &amp; password details, etc.)is obtained from the user through a secure connection over Internet. Without SSL, the attackers can try to steal the personal information given to site.</a:t>
            </a:r>
            <a:endParaRPr lang="en-IN" sz="2800" dirty="0"/>
          </a:p>
        </p:txBody>
      </p:sp>
      <p:sp>
        <p:nvSpPr>
          <p:cNvPr id="4" name="Title 1"/>
          <p:cNvSpPr txBox="1">
            <a:spLocks/>
          </p:cNvSpPr>
          <p:nvPr/>
        </p:nvSpPr>
        <p:spPr>
          <a:xfrm>
            <a:off x="2786050" y="214290"/>
            <a:ext cx="3000396"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Working of SSL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8670"/>
            <a:ext cx="9001156" cy="5929330"/>
          </a:xfrm>
        </p:spPr>
        <p:txBody>
          <a:bodyPr>
            <a:normAutofit/>
          </a:bodyPr>
          <a:lstStyle/>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SSL shows some signs/marks when establishing a secure session with the end user. In the case of a browser for instance, users are alerted to the presence of SSL  when the browser displays a padlock, or, in case of extended validation of SSL, when the address bar displays both a padlock and a green bar.</a:t>
            </a:r>
          </a:p>
        </p:txBody>
      </p:sp>
      <p:sp>
        <p:nvSpPr>
          <p:cNvPr id="5" name="Title 1"/>
          <p:cNvSpPr txBox="1">
            <a:spLocks/>
          </p:cNvSpPr>
          <p:nvPr/>
        </p:nvSpPr>
        <p:spPr>
          <a:xfrm>
            <a:off x="2214546" y="214290"/>
            <a:ext cx="4429156"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Indicators</a:t>
            </a:r>
            <a:r>
              <a:rPr kumimoji="0" lang="en-IN" sz="3200" b="1" i="0"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of SSL Usage</a:t>
            </a:r>
            <a:endPar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p:nvPr>
        </p:nvSpPr>
        <p:spPr>
          <a:xfrm>
            <a:off x="642910" y="142852"/>
            <a:ext cx="7829576" cy="928694"/>
          </a:xfrm>
        </p:spPr>
        <p:style>
          <a:lnRef idx="0">
            <a:schemeClr val="accent1"/>
          </a:lnRef>
          <a:fillRef idx="3">
            <a:schemeClr val="accent1"/>
          </a:fillRef>
          <a:effectRef idx="3">
            <a:schemeClr val="accent1"/>
          </a:effectRef>
          <a:fontRef idx="minor">
            <a:schemeClr val="lt1"/>
          </a:fontRef>
        </p:style>
        <p:txBody>
          <a:bodyPr>
            <a:normAutofit/>
          </a:bodyPr>
          <a:lstStyle/>
          <a:p>
            <a:r>
              <a:rPr lang="en-IN" sz="3600" b="1" u="sng" dirty="0">
                <a:solidFill>
                  <a:schemeClr val="bg1"/>
                </a:solidFill>
                <a:effectLst>
                  <a:outerShdw blurRad="38100" dist="38100" dir="2700000" algn="tl">
                    <a:srgbClr val="000000">
                      <a:alpha val="43137"/>
                    </a:srgbClr>
                  </a:outerShdw>
                </a:effectLst>
              </a:rPr>
              <a:t>NETWORK APPLICATIONS</a:t>
            </a:r>
          </a:p>
        </p:txBody>
      </p:sp>
      <p:sp>
        <p:nvSpPr>
          <p:cNvPr id="3" name="Content Placeholder 2"/>
          <p:cNvSpPr>
            <a:spLocks noGrp="1"/>
          </p:cNvSpPr>
          <p:nvPr>
            <p:ph idx="1"/>
          </p:nvPr>
        </p:nvSpPr>
        <p:spPr>
          <a:xfrm>
            <a:off x="0" y="1142984"/>
            <a:ext cx="8929718" cy="5715016"/>
          </a:xfrm>
        </p:spPr>
        <p:txBody>
          <a:bodyPr/>
          <a:lstStyle/>
          <a:p>
            <a:pPr algn="just">
              <a:buNone/>
            </a:pPr>
            <a:r>
              <a:rPr lang="en-IN" dirty="0"/>
              <a:t>   </a:t>
            </a:r>
          </a:p>
          <a:p>
            <a:pPr algn="just">
              <a:buNone/>
            </a:pPr>
            <a:r>
              <a:rPr lang="en-IN" sz="2800" b="1" dirty="0">
                <a:effectLst>
                  <a:outerShdw blurRad="38100" dist="38100" dir="2700000" algn="tl">
                    <a:srgbClr val="000000">
                      <a:alpha val="43137"/>
                    </a:srgbClr>
                  </a:outerShdw>
                </a:effectLst>
              </a:rPr>
              <a:t>    Computer Networks have connected computers all over the world in a way that its now possible to work on a computer even if one is not physically present next to it. Two network applications that make such an access possible are :</a:t>
            </a:r>
          </a:p>
          <a:p>
            <a:pPr algn="just">
              <a:buNone/>
            </a:pPr>
            <a:r>
              <a:rPr lang="en-IN" sz="2800" b="1" dirty="0">
                <a:effectLst>
                  <a:outerShdw blurRad="38100" dist="38100" dir="2700000" algn="tl">
                    <a:srgbClr val="000000">
                      <a:alpha val="43137"/>
                    </a:srgbClr>
                  </a:outerShdw>
                </a:effectLst>
              </a:rPr>
              <a:t>     1. Remote Desktop</a:t>
            </a:r>
          </a:p>
          <a:p>
            <a:pPr algn="just">
              <a:buNone/>
            </a:pPr>
            <a:r>
              <a:rPr lang="en-IN" sz="2800" b="1" dirty="0">
                <a:effectLst>
                  <a:outerShdw blurRad="38100" dist="38100" dir="2700000" algn="tl">
                    <a:srgbClr val="000000">
                      <a:alpha val="43137"/>
                    </a:srgbClr>
                  </a:outerShdw>
                </a:effectLst>
              </a:rPr>
              <a:t>     2. Remote Login  </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01156" cy="6858000"/>
          </a:xfrm>
        </p:spPr>
        <p:txBody>
          <a:bodyPr/>
          <a:lstStyle/>
          <a:p>
            <a:pPr algn="just">
              <a:buNone/>
            </a:pPr>
            <a:r>
              <a:rPr lang="en-IN" dirty="0"/>
              <a:t> </a:t>
            </a:r>
            <a:r>
              <a:rPr lang="en-IN" sz="2800" b="1" dirty="0">
                <a:effectLst>
                  <a:outerShdw blurRad="38100" dist="38100" dir="2700000" algn="tl">
                    <a:srgbClr val="000000">
                      <a:alpha val="43137"/>
                    </a:srgbClr>
                  </a:outerShdw>
                </a:effectLst>
              </a:rPr>
              <a:t>   </a:t>
            </a:r>
          </a:p>
          <a:p>
            <a:pPr algn="just">
              <a:buNone/>
            </a:pPr>
            <a:endParaRPr lang="en-IN" sz="2800" b="1" dirty="0">
              <a:effectLst>
                <a:outerShdw blurRad="38100" dist="38100" dir="2700000" algn="tl">
                  <a:srgbClr val="000000">
                    <a:alpha val="43137"/>
                  </a:srgbClr>
                </a:outerShdw>
              </a:effectLst>
            </a:endParaRPr>
          </a:p>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This is a type of remote application through which a person can work on desktop of another computer which is at a different location in the same manner as if that computer is in right front of them. The person connects to the remote computer(called the host computer)via own computer(the client computer)on which he/she is working. </a:t>
            </a:r>
          </a:p>
        </p:txBody>
      </p:sp>
      <p:sp>
        <p:nvSpPr>
          <p:cNvPr id="6" name="Title 1"/>
          <p:cNvSpPr txBox="1">
            <a:spLocks noGrp="1"/>
          </p:cNvSpPr>
          <p:nvPr>
            <p:ph type="title"/>
          </p:nvPr>
        </p:nvSpPr>
        <p:spPr>
          <a:xfrm>
            <a:off x="500034" y="285728"/>
            <a:ext cx="3500462"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p>
            <a:pPr marL="514350" lvl="0" indent="-514350" algn="just">
              <a:defRPr/>
            </a:pPr>
            <a:r>
              <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a:t>
            </a:r>
            <a:r>
              <a:rPr lang="en-IN" sz="3200" b="1" dirty="0">
                <a:effectLst>
                  <a:outerShdw blurRad="38100" dist="38100" dir="2700000" algn="tl">
                    <a:srgbClr val="000000">
                      <a:alpha val="43137"/>
                    </a:srgbClr>
                  </a:outerShdw>
                </a:effectLst>
              </a:rPr>
              <a:t>Remote Desktop</a:t>
            </a:r>
            <a:endPar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01156" cy="6858000"/>
          </a:xfrm>
        </p:spPr>
        <p:txBody>
          <a:bodyPr>
            <a:normAutofit/>
          </a:bodyPr>
          <a:lstStyle/>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This is a network application that permits a user sitting at a different location to work on a specific program on another computer. The work access to a program is granted by login concept wherein users having authorized login and password to work on that program are allowed access. There are 2 programs: TELNET &amp; SSH that facilitate remote login on the internet. </a:t>
            </a:r>
          </a:p>
        </p:txBody>
      </p:sp>
      <p:sp>
        <p:nvSpPr>
          <p:cNvPr id="6" name="Title 1"/>
          <p:cNvSpPr txBox="1">
            <a:spLocks noGrp="1"/>
          </p:cNvSpPr>
          <p:nvPr>
            <p:ph type="title"/>
          </p:nvPr>
        </p:nvSpPr>
        <p:spPr>
          <a:xfrm>
            <a:off x="428596" y="285728"/>
            <a:ext cx="3143272" cy="71438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p>
            <a:pPr marL="514350" lvl="0" indent="-514350" algn="just">
              <a:defRPr/>
            </a:pPr>
            <a:r>
              <a:rPr lang="en-IN" sz="3200" b="1" dirty="0">
                <a:effectLst>
                  <a:outerShdw blurRad="38100" dist="38100" dir="2700000" algn="tl">
                    <a:srgbClr val="000000">
                      <a:alpha val="43137"/>
                    </a:srgbClr>
                  </a:outerShdw>
                </a:effectLst>
              </a:rPr>
              <a:t> 2. Remote Login  </a:t>
            </a:r>
            <a:endParaRPr kumimoji="0" lang="en-IN" sz="3200" b="1" i="0"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28596" y="214290"/>
            <a:ext cx="2257412" cy="72547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3.</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4G(2013)</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Content Placeholder 2"/>
          <p:cNvSpPr>
            <a:spLocks noGrp="1"/>
          </p:cNvSpPr>
          <p:nvPr>
            <p:ph idx="1"/>
          </p:nvPr>
        </p:nvSpPr>
        <p:spPr>
          <a:xfrm>
            <a:off x="0" y="0"/>
            <a:ext cx="8929718" cy="6858000"/>
          </a:xfrm>
        </p:spPr>
        <p:txBody>
          <a:bodyPr/>
          <a:lstStyle/>
          <a:p>
            <a:pPr algn="just">
              <a:buNone/>
            </a:pPr>
            <a:endParaRPr lang="en-IN" dirty="0"/>
          </a:p>
          <a:p>
            <a:pPr algn="just">
              <a:buNone/>
            </a:pPr>
            <a:endParaRPr lang="en-IN" dirty="0"/>
          </a:p>
          <a:p>
            <a:pPr algn="just">
              <a:buNone/>
            </a:pPr>
            <a:r>
              <a:rPr lang="en-IN" dirty="0"/>
              <a:t>    </a:t>
            </a:r>
            <a:r>
              <a:rPr lang="en-IN" sz="2800" b="1" dirty="0">
                <a:effectLst>
                  <a:outerShdw blurRad="38100" dist="38100" dir="2700000" algn="tl">
                    <a:srgbClr val="000000">
                      <a:alpha val="43137"/>
                    </a:srgbClr>
                  </a:outerShdw>
                </a:effectLst>
              </a:rPr>
              <a:t>It offers data speeds in the range of 10-15Mbps. It can    go even higher than 40 Mbps depending on the technology.</a:t>
            </a:r>
          </a:p>
          <a:p>
            <a:pPr algn="just">
              <a:buNone/>
            </a:pPr>
            <a:r>
              <a:rPr lang="en-IN" sz="2800" b="1" dirty="0">
                <a:effectLst>
                  <a:outerShdw blurRad="38100" dist="38100" dir="2700000" algn="tl">
                    <a:srgbClr val="000000">
                      <a:alpha val="43137"/>
                    </a:srgbClr>
                  </a:outerShdw>
                </a:effectLst>
              </a:rPr>
              <a:t>     </a:t>
            </a:r>
          </a:p>
          <a:p>
            <a:pPr algn="just">
              <a:buNone/>
            </a:pPr>
            <a:endParaRPr lang="en-IN" sz="2800" b="1" dirty="0">
              <a:effectLst>
                <a:outerShdw blurRad="38100" dist="38100" dir="2700000" algn="tl">
                  <a:srgbClr val="000000">
                    <a:alpha val="43137"/>
                  </a:srgbClr>
                </a:outerShdw>
              </a:effectLst>
            </a:endParaRPr>
          </a:p>
          <a:p>
            <a:pPr algn="just">
              <a:buNone/>
            </a:pPr>
            <a:endParaRPr lang="en-IN" sz="2800" b="1" dirty="0">
              <a:effectLst>
                <a:outerShdw blurRad="38100" dist="38100" dir="2700000" algn="tl">
                  <a:srgbClr val="000000">
                    <a:alpha val="43137"/>
                  </a:srgbClr>
                </a:outerShdw>
              </a:effectLst>
            </a:endParaRPr>
          </a:p>
          <a:p>
            <a:pPr algn="just">
              <a:buNone/>
            </a:pPr>
            <a:r>
              <a:rPr lang="en-IN" sz="2800" b="1" dirty="0">
                <a:effectLst>
                  <a:outerShdw blurRad="38100" dist="38100" dir="2700000" algn="tl">
                    <a:srgbClr val="000000">
                      <a:alpha val="43137"/>
                    </a:srgbClr>
                  </a:outerShdw>
                </a:effectLst>
              </a:rPr>
              <a:t>    In networking ,bandwidths refer to transmission capacity of a computer or a communication channel. Higher frequencies offer higher bandwidth , which means they can handle more users and data at the same time.  </a:t>
            </a:r>
            <a:endParaRPr lang="en-IN" b="1" dirty="0">
              <a:effectLst>
                <a:outerShdw blurRad="38100" dist="38100" dir="2700000" algn="tl">
                  <a:srgbClr val="000000">
                    <a:alpha val="43137"/>
                  </a:srgbClr>
                </a:outerShdw>
              </a:effectLst>
            </a:endParaRPr>
          </a:p>
        </p:txBody>
      </p:sp>
      <p:sp>
        <p:nvSpPr>
          <p:cNvPr id="5" name="Title 1"/>
          <p:cNvSpPr txBox="1">
            <a:spLocks/>
          </p:cNvSpPr>
          <p:nvPr/>
        </p:nvSpPr>
        <p:spPr>
          <a:xfrm>
            <a:off x="571472" y="2857496"/>
            <a:ext cx="8072494" cy="1000132"/>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Why protocols have higher bandwidth?</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3143240" y="285728"/>
            <a:ext cx="2571768" cy="857256"/>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Wi-Fi</a:t>
            </a:r>
          </a:p>
        </p:txBody>
      </p:sp>
      <p:sp>
        <p:nvSpPr>
          <p:cNvPr id="3" name="Content Placeholder 2"/>
          <p:cNvSpPr>
            <a:spLocks noGrp="1"/>
          </p:cNvSpPr>
          <p:nvPr>
            <p:ph idx="1"/>
          </p:nvPr>
        </p:nvSpPr>
        <p:spPr>
          <a:xfrm>
            <a:off x="0" y="1285860"/>
            <a:ext cx="8929718" cy="5572140"/>
          </a:xfrm>
        </p:spPr>
        <p:txBody>
          <a:bodyPr>
            <a:normAutofit/>
          </a:bodyPr>
          <a:lstStyle/>
          <a:p>
            <a:pPr algn="just">
              <a:buNone/>
            </a:pPr>
            <a:r>
              <a:rPr lang="en-IN" sz="2800" b="1" dirty="0">
                <a:effectLst>
                  <a:outerShdw blurRad="38100" dist="38100" dir="2700000" algn="tl">
                    <a:srgbClr val="000000">
                      <a:alpha val="43137"/>
                    </a:srgbClr>
                  </a:outerShdw>
                </a:effectLst>
              </a:rPr>
              <a:t>    Wi-Fi(Wireless Fidely) protocol governs the rules to connect to the internet without a direct line from the PC or the ISP. For Wi-Fi to work, one needs:</a:t>
            </a:r>
          </a:p>
          <a:p>
            <a:pPr algn="just">
              <a:buNone/>
            </a:pPr>
            <a:r>
              <a:rPr lang="en-IN" sz="2800" b="1" dirty="0">
                <a:effectLst>
                  <a:outerShdw blurRad="38100" dist="38100" dir="2700000" algn="tl">
                    <a:srgbClr val="000000">
                      <a:alpha val="43137"/>
                    </a:srgbClr>
                  </a:outerShdw>
                </a:effectLst>
              </a:rPr>
              <a:t>    1. A broadband internet connection.</a:t>
            </a:r>
          </a:p>
          <a:p>
            <a:pPr algn="just">
              <a:buNone/>
            </a:pPr>
            <a:r>
              <a:rPr lang="en-IN" sz="2800" b="1" dirty="0">
                <a:effectLst>
                  <a:outerShdw blurRad="38100" dist="38100" dir="2700000" algn="tl">
                    <a:srgbClr val="000000">
                      <a:alpha val="43137"/>
                    </a:srgbClr>
                  </a:outerShdw>
                </a:effectLst>
              </a:rPr>
              <a:t>    2.A wireless router, which relays the internet connection from the “wall”(ISP) to the PC.</a:t>
            </a:r>
          </a:p>
          <a:p>
            <a:pPr algn="just">
              <a:buNone/>
            </a:pPr>
            <a:r>
              <a:rPr lang="en-IN" sz="2800" b="1" dirty="0">
                <a:effectLst>
                  <a:outerShdw blurRad="38100" dist="38100" dir="2700000" algn="tl">
                    <a:srgbClr val="000000">
                      <a:alpha val="43137"/>
                    </a:srgbClr>
                  </a:outerShdw>
                </a:effectLst>
              </a:rPr>
              <a:t>    3.A laptop or desktop with a wireless internet card or external wireless adaptor.</a:t>
            </a:r>
          </a:p>
          <a:p>
            <a:pPr algn="just">
              <a:buNone/>
            </a:pPr>
            <a:endParaRPr lang="en-IN" sz="2800" b="1" dirty="0">
              <a:effectLst>
                <a:outerShdw blurRad="38100" dist="38100" dir="2700000" algn="tl">
                  <a:srgbClr val="000000">
                    <a:alpha val="43137"/>
                  </a:srgbClr>
                </a:outerShdw>
              </a:effectLst>
            </a:endParaRPr>
          </a:p>
          <a:p>
            <a:pPr algn="just">
              <a:buNone/>
            </a:pPr>
            <a:r>
              <a:rPr lang="en-IN" sz="2800" b="1" dirty="0">
                <a:effectLst>
                  <a:outerShdw blurRad="38100" dist="38100" dir="2700000" algn="tl">
                    <a:srgbClr val="000000">
                      <a:alpha val="43137"/>
                    </a:srgbClr>
                  </a:outerShdw>
                </a:effectLst>
              </a:rPr>
              <a:t>    </a:t>
            </a:r>
            <a:r>
              <a:rPr lang="en-IN" sz="2800" b="1" i="1" u="sng" dirty="0">
                <a:solidFill>
                  <a:srgbClr val="FF0066"/>
                </a:solidFill>
                <a:effectLst>
                  <a:outerShdw blurRad="38100" dist="38100" dir="2700000" algn="tl">
                    <a:srgbClr val="000000">
                      <a:alpha val="43137"/>
                    </a:srgbClr>
                  </a:outerShdw>
                </a:effectLst>
              </a:rPr>
              <a:t>Wi-Fi Hotspots</a:t>
            </a:r>
            <a:r>
              <a:rPr lang="en-IN" sz="2800" b="1" i="1" dirty="0">
                <a:solidFill>
                  <a:srgbClr val="FF0066"/>
                </a:solidFill>
                <a:effectLst>
                  <a:outerShdw blurRad="38100" dist="38100" dir="2700000" algn="tl">
                    <a:srgbClr val="000000">
                      <a:alpha val="43137"/>
                    </a:srgbClr>
                  </a:outerShdw>
                </a:effectLst>
              </a:rPr>
              <a:t>:</a:t>
            </a:r>
            <a:r>
              <a:rPr lang="en-IN" sz="2800" b="1" dirty="0">
                <a:solidFill>
                  <a:srgbClr val="FF0066"/>
                </a:solidFill>
                <a:effectLst>
                  <a:outerShdw blurRad="38100" dist="38100" dir="2700000" algn="tl">
                    <a:srgbClr val="000000">
                      <a:alpha val="43137"/>
                    </a:srgbClr>
                  </a:outerShdw>
                </a:effectLst>
              </a:rPr>
              <a:t> They are venues that offer Wi-Fi access.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001056" cy="857256"/>
          </a:xfrm>
        </p:spPr>
        <p:style>
          <a:lnRef idx="0">
            <a:schemeClr val="accent1"/>
          </a:lnRef>
          <a:fillRef idx="3">
            <a:schemeClr val="accent1"/>
          </a:fillRef>
          <a:effectRef idx="3">
            <a:schemeClr val="accent1"/>
          </a:effectRef>
          <a:fontRef idx="minor">
            <a:schemeClr val="lt1"/>
          </a:fontRef>
        </p:style>
        <p:txBody>
          <a:bodyPr>
            <a:normAutofit/>
          </a:bodyPr>
          <a:lstStyle/>
          <a:p>
            <a:r>
              <a:rPr lang="en-IN" sz="3600" b="1" u="sng" dirty="0">
                <a:solidFill>
                  <a:schemeClr val="bg1"/>
                </a:solidFill>
                <a:effectLst>
                  <a:outerShdw blurRad="38100" dist="38100" dir="2700000" algn="tl">
                    <a:srgbClr val="000000">
                      <a:alpha val="43137"/>
                    </a:srgbClr>
                  </a:outerShdw>
                </a:effectLst>
              </a:rPr>
              <a:t>BASIC NETWORK TOOLS</a:t>
            </a:r>
          </a:p>
        </p:txBody>
      </p:sp>
      <p:sp>
        <p:nvSpPr>
          <p:cNvPr id="3" name="Content Placeholder 2"/>
          <p:cNvSpPr>
            <a:spLocks noGrp="1"/>
          </p:cNvSpPr>
          <p:nvPr>
            <p:ph idx="1"/>
          </p:nvPr>
        </p:nvSpPr>
        <p:spPr>
          <a:xfrm>
            <a:off x="285720" y="1142984"/>
            <a:ext cx="8643998" cy="5643602"/>
          </a:xfrm>
        </p:spPr>
        <p:txBody>
          <a:bodyPr>
            <a:normAutofit fontScale="92500" lnSpcReduction="10000"/>
          </a:bodyPr>
          <a:lstStyle/>
          <a:p>
            <a:pPr algn="just">
              <a:buNone/>
            </a:pPr>
            <a:r>
              <a:rPr lang="en-IN" sz="2800" b="1" dirty="0">
                <a:solidFill>
                  <a:schemeClr val="bg1"/>
                </a:solidFill>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While working with Internet, one encounters many problems. To figure what type of errors are obstructing the connection, different network tools or simple networking commands are required. Some basic tools and commands are as follows:</a:t>
            </a:r>
          </a:p>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This command is used to  check connectivity between 2 hosts. Its done by finding how much time it takes to get the response from the remote machine.</a:t>
            </a:r>
          </a:p>
          <a:p>
            <a:pPr algn="just">
              <a:buNone/>
            </a:pPr>
            <a:r>
              <a:rPr lang="en-IN" sz="2800" b="1" dirty="0">
                <a:effectLst>
                  <a:outerShdw blurRad="38100" dist="38100" dir="2700000" algn="tl">
                    <a:srgbClr val="000000">
                      <a:alpha val="43137"/>
                    </a:srgbClr>
                  </a:outerShdw>
                </a:effectLst>
              </a:rPr>
              <a:t>    Format for Ping is : </a:t>
            </a:r>
            <a:r>
              <a:rPr lang="en-IN" sz="2800" b="1" dirty="0">
                <a:solidFill>
                  <a:srgbClr val="FF0000"/>
                </a:solidFill>
                <a:effectLst>
                  <a:outerShdw blurRad="38100" dist="38100" dir="2700000" algn="tl">
                    <a:srgbClr val="000000">
                      <a:alpha val="43137"/>
                    </a:srgbClr>
                  </a:outerShdw>
                </a:effectLst>
              </a:rPr>
              <a:t>ping&lt;domain name or ip address&gt;.</a:t>
            </a:r>
          </a:p>
          <a:p>
            <a:pPr algn="just">
              <a:buNone/>
            </a:pPr>
            <a:r>
              <a:rPr lang="en-IN" sz="2800" b="1" dirty="0">
                <a:solidFill>
                  <a:schemeClr val="bg1"/>
                </a:solidFill>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It serves 2 purposes:</a:t>
            </a:r>
          </a:p>
          <a:p>
            <a:pPr algn="just">
              <a:buNone/>
            </a:pPr>
            <a:r>
              <a:rPr lang="en-IN" sz="2800" b="1" dirty="0">
                <a:effectLst>
                  <a:outerShdw blurRad="38100" dist="38100" dir="2700000" algn="tl">
                    <a:srgbClr val="000000">
                      <a:alpha val="43137"/>
                    </a:srgbClr>
                  </a:outerShdw>
                </a:effectLst>
              </a:rPr>
              <a:t>    1.To ensure that a n/w connection can be established.</a:t>
            </a:r>
          </a:p>
          <a:p>
            <a:pPr algn="just">
              <a:buNone/>
            </a:pPr>
            <a:r>
              <a:rPr lang="en-IN" sz="2800" b="1" dirty="0">
                <a:effectLst>
                  <a:outerShdw blurRad="38100" dist="38100" dir="2700000" algn="tl">
                    <a:srgbClr val="000000">
                      <a:alpha val="43137"/>
                    </a:srgbClr>
                  </a:outerShdw>
                </a:effectLst>
              </a:rPr>
              <a:t>    2.Timing information as to the speed of the connection. </a:t>
            </a:r>
          </a:p>
          <a:p>
            <a:pPr>
              <a:buNone/>
            </a:pPr>
            <a:endParaRPr lang="en-IN" sz="2800" b="1" dirty="0">
              <a:solidFill>
                <a:schemeClr val="bg1"/>
              </a:solidFill>
              <a:effectLst>
                <a:outerShdw blurRad="38100" dist="38100" dir="2700000" algn="tl">
                  <a:srgbClr val="000000">
                    <a:alpha val="43137"/>
                  </a:srgbClr>
                </a:outerShdw>
              </a:effectLst>
            </a:endParaRPr>
          </a:p>
        </p:txBody>
      </p:sp>
      <p:sp>
        <p:nvSpPr>
          <p:cNvPr id="4" name="Title 1"/>
          <p:cNvSpPr txBox="1">
            <a:spLocks/>
          </p:cNvSpPr>
          <p:nvPr/>
        </p:nvSpPr>
        <p:spPr>
          <a:xfrm>
            <a:off x="714348" y="3143248"/>
            <a:ext cx="1857388" cy="571504"/>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PING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28596" y="357166"/>
            <a:ext cx="6072230"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2.TRACEROUTE or</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TRACERT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Content Placeholder 2"/>
          <p:cNvSpPr>
            <a:spLocks noGrp="1"/>
          </p:cNvSpPr>
          <p:nvPr>
            <p:ph idx="1"/>
          </p:nvPr>
        </p:nvSpPr>
        <p:spPr>
          <a:xfrm>
            <a:off x="0" y="1428736"/>
            <a:ext cx="9001156" cy="5429240"/>
          </a:xfrm>
        </p:spPr>
        <p:txBody>
          <a:bodyPr>
            <a:normAutofit lnSpcReduction="10000"/>
          </a:bodyPr>
          <a:lstStyle/>
          <a:p>
            <a:pPr algn="just">
              <a:buNone/>
            </a:pPr>
            <a:r>
              <a:rPr lang="en-IN" sz="2600" b="1" dirty="0">
                <a:solidFill>
                  <a:schemeClr val="bg1"/>
                </a:solidFill>
                <a:effectLst>
                  <a:outerShdw blurRad="38100" dist="38100" dir="2700000" algn="tl">
                    <a:srgbClr val="000000">
                      <a:alpha val="43137"/>
                    </a:srgbClr>
                  </a:outerShdw>
                </a:effectLst>
              </a:rPr>
              <a:t>    </a:t>
            </a:r>
            <a:r>
              <a:rPr lang="en-IN" sz="2600" b="1" dirty="0">
                <a:effectLst>
                  <a:outerShdw blurRad="38100" dist="38100" dir="2700000" algn="tl">
                    <a:srgbClr val="000000">
                      <a:alpha val="43137"/>
                    </a:srgbClr>
                  </a:outerShdw>
                </a:effectLst>
              </a:rPr>
              <a:t>Traceroute (for Linux) or Tracert(for Windows) are very similar to Ping ,except that it defines which network pathways it takes along each hop rather than the time it takes for each packet to return.</a:t>
            </a:r>
          </a:p>
          <a:p>
            <a:pPr algn="just">
              <a:buNone/>
            </a:pPr>
            <a:r>
              <a:rPr lang="en-IN" sz="2600" b="1" dirty="0">
                <a:effectLst>
                  <a:outerShdw blurRad="38100" dist="38100" dir="2700000" algn="tl">
                    <a:srgbClr val="000000">
                      <a:alpha val="43137"/>
                    </a:srgbClr>
                  </a:outerShdw>
                </a:effectLst>
              </a:rPr>
              <a:t>     Format for Traceroute or Tracert is: </a:t>
            </a:r>
          </a:p>
          <a:p>
            <a:pPr algn="just">
              <a:buNone/>
            </a:pPr>
            <a:r>
              <a:rPr lang="en-IN" sz="2600" b="1" dirty="0">
                <a:solidFill>
                  <a:srgbClr val="FF0000"/>
                </a:solidFill>
                <a:effectLst>
                  <a:outerShdw blurRad="38100" dist="38100" dir="2700000" algn="tl">
                    <a:srgbClr val="000000">
                      <a:alpha val="43137"/>
                    </a:srgbClr>
                  </a:outerShdw>
                </a:effectLst>
              </a:rPr>
              <a:t>                tracerout or tracert&lt; domain name or ip address&gt;</a:t>
            </a:r>
          </a:p>
          <a:p>
            <a:pPr algn="just">
              <a:buNone/>
            </a:pPr>
            <a:endParaRPr lang="en-IN" sz="2600" dirty="0">
              <a:solidFill>
                <a:schemeClr val="bg1"/>
              </a:solidFill>
            </a:endParaRPr>
          </a:p>
          <a:p>
            <a:pPr algn="just">
              <a:buNone/>
            </a:pPr>
            <a:endParaRPr lang="en-IN" sz="2600" dirty="0">
              <a:solidFill>
                <a:schemeClr val="bg1"/>
              </a:solidFill>
            </a:endParaRPr>
          </a:p>
          <a:p>
            <a:pPr algn="just">
              <a:buNone/>
            </a:pPr>
            <a:r>
              <a:rPr lang="en-IN" sz="2600" b="1" dirty="0">
                <a:effectLst>
                  <a:outerShdw blurRad="38100" dist="38100" dir="2700000" algn="tl">
                    <a:srgbClr val="000000">
                      <a:alpha val="43137"/>
                    </a:srgbClr>
                  </a:outerShdw>
                </a:effectLst>
              </a:rPr>
              <a:t>     It is used for diagnosing DNS name resolution problems by using nslookup command. It does 2 things:</a:t>
            </a:r>
          </a:p>
          <a:p>
            <a:pPr algn="just">
              <a:buNone/>
            </a:pPr>
            <a:r>
              <a:rPr lang="en-IN" sz="2600" b="1" dirty="0">
                <a:effectLst>
                  <a:outerShdw blurRad="38100" dist="38100" dir="2700000" algn="tl">
                    <a:srgbClr val="000000">
                      <a:alpha val="43137"/>
                    </a:srgbClr>
                  </a:outerShdw>
                </a:effectLst>
              </a:rPr>
              <a:t>     1.Displays the name and ip address of the computer’s default server. </a:t>
            </a:r>
          </a:p>
          <a:p>
            <a:pPr algn="just">
              <a:buNone/>
            </a:pPr>
            <a:r>
              <a:rPr lang="en-IN" sz="2600" b="1" dirty="0">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2.Displays a small prompt that is nslookup’s own prompt.</a:t>
            </a:r>
            <a:r>
              <a:rPr lang="en-IN" sz="2600" b="1" dirty="0">
                <a:effectLst>
                  <a:outerShdw blurRad="38100" dist="38100" dir="2700000" algn="tl">
                    <a:srgbClr val="000000">
                      <a:alpha val="43137"/>
                    </a:srgbClr>
                  </a:outerShdw>
                </a:effectLst>
              </a:rPr>
              <a:t>     </a:t>
            </a:r>
          </a:p>
        </p:txBody>
      </p:sp>
      <p:sp>
        <p:nvSpPr>
          <p:cNvPr id="5" name="Title 1"/>
          <p:cNvSpPr txBox="1">
            <a:spLocks/>
          </p:cNvSpPr>
          <p:nvPr/>
        </p:nvSpPr>
        <p:spPr>
          <a:xfrm>
            <a:off x="428596" y="3929066"/>
            <a:ext cx="2428892" cy="64294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3.NSLOOKUP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28596" y="214290"/>
            <a:ext cx="2571768" cy="72547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4.</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IPCONFIG</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Content Placeholder 2"/>
          <p:cNvSpPr>
            <a:spLocks noGrp="1"/>
          </p:cNvSpPr>
          <p:nvPr>
            <p:ph idx="1"/>
          </p:nvPr>
        </p:nvSpPr>
        <p:spPr>
          <a:xfrm>
            <a:off x="0" y="500042"/>
            <a:ext cx="8929718" cy="6357958"/>
          </a:xfrm>
        </p:spPr>
        <p:txBody>
          <a:bodyPr>
            <a:normAutofit fontScale="77500" lnSpcReduction="20000"/>
          </a:bodyPr>
          <a:lstStyle/>
          <a:p>
            <a:pPr algn="just"/>
            <a:endParaRPr lang="en-IN" dirty="0">
              <a:solidFill>
                <a:schemeClr val="bg1"/>
              </a:solidFill>
            </a:endParaRPr>
          </a:p>
          <a:p>
            <a:pPr algn="just">
              <a:buNone/>
            </a:pPr>
            <a:endParaRPr lang="en-IN" b="1" dirty="0">
              <a:solidFill>
                <a:schemeClr val="bg1"/>
              </a:solidFill>
              <a:effectLst>
                <a:outerShdw blurRad="38100" dist="38100" dir="2700000" algn="tl">
                  <a:srgbClr val="000000">
                    <a:alpha val="43137"/>
                  </a:srgbClr>
                </a:outerShdw>
              </a:effectLst>
            </a:endParaRPr>
          </a:p>
          <a:p>
            <a:pPr algn="just">
              <a:buNone/>
            </a:pPr>
            <a:r>
              <a:rPr lang="en-IN" sz="2800" b="1" dirty="0">
                <a:effectLst>
                  <a:outerShdw blurRad="38100" dist="38100" dir="2700000" algn="tl">
                    <a:srgbClr val="000000">
                      <a:alpha val="43137"/>
                    </a:srgbClr>
                  </a:outerShdw>
                </a:effectLst>
              </a:rPr>
              <a:t>     </a:t>
            </a:r>
            <a:r>
              <a:rPr lang="en-IN" sz="3300" b="1" dirty="0">
                <a:effectLst>
                  <a:outerShdw blurRad="38100" dist="38100" dir="2700000" algn="tl">
                    <a:srgbClr val="000000">
                      <a:alpha val="43137"/>
                    </a:srgbClr>
                  </a:outerShdw>
                </a:effectLst>
              </a:rPr>
              <a:t>It displays detailed information about the network you are connected to. </a:t>
            </a:r>
          </a:p>
          <a:p>
            <a:pPr algn="just">
              <a:buNone/>
            </a:pPr>
            <a:r>
              <a:rPr lang="en-IN" sz="3300" b="1" dirty="0">
                <a:effectLst>
                  <a:outerShdw blurRad="38100" dist="38100" dir="2700000" algn="tl">
                    <a:srgbClr val="000000">
                      <a:alpha val="43137"/>
                    </a:srgbClr>
                  </a:outerShdw>
                </a:effectLst>
              </a:rPr>
              <a:t>     It’s format is:</a:t>
            </a:r>
          </a:p>
          <a:p>
            <a:pPr algn="just">
              <a:buNone/>
            </a:pPr>
            <a:r>
              <a:rPr lang="en-IN" sz="3300" b="1" dirty="0">
                <a:solidFill>
                  <a:schemeClr val="bg1"/>
                </a:solidFill>
                <a:effectLst>
                  <a:outerShdw blurRad="38100" dist="38100" dir="2700000" algn="tl">
                    <a:srgbClr val="000000">
                      <a:alpha val="43137"/>
                    </a:srgbClr>
                  </a:outerShdw>
                </a:effectLst>
              </a:rPr>
              <a:t>                            </a:t>
            </a:r>
            <a:r>
              <a:rPr lang="en-IN" sz="3300" b="1" dirty="0">
                <a:solidFill>
                  <a:srgbClr val="FF0000"/>
                </a:solidFill>
                <a:effectLst>
                  <a:outerShdw blurRad="38100" dist="38100" dir="2700000" algn="tl">
                    <a:srgbClr val="000000">
                      <a:alpha val="43137"/>
                    </a:srgbClr>
                  </a:outerShdw>
                </a:effectLst>
              </a:rPr>
              <a:t>ipconfig or ipconfig/all</a:t>
            </a:r>
          </a:p>
          <a:p>
            <a:pPr algn="just">
              <a:buNone/>
            </a:pPr>
            <a:endParaRPr lang="en-IN" sz="3300" b="1" dirty="0">
              <a:solidFill>
                <a:schemeClr val="bg1"/>
              </a:solidFill>
              <a:effectLst>
                <a:outerShdw blurRad="38100" dist="38100" dir="2700000" algn="tl">
                  <a:srgbClr val="000000">
                    <a:alpha val="43137"/>
                  </a:srgbClr>
                </a:outerShdw>
              </a:effectLst>
            </a:endParaRPr>
          </a:p>
          <a:p>
            <a:pPr algn="just">
              <a:buNone/>
            </a:pPr>
            <a:endParaRPr lang="en-IN" sz="3300" b="1" dirty="0">
              <a:solidFill>
                <a:schemeClr val="bg1"/>
              </a:solidFill>
              <a:effectLst>
                <a:outerShdw blurRad="38100" dist="38100" dir="2700000" algn="tl">
                  <a:srgbClr val="000000">
                    <a:alpha val="43137"/>
                  </a:srgbClr>
                </a:outerShdw>
              </a:effectLst>
            </a:endParaRPr>
          </a:p>
          <a:p>
            <a:pPr algn="just">
              <a:buNone/>
            </a:pPr>
            <a:r>
              <a:rPr lang="en-IN" sz="3300" b="1" dirty="0">
                <a:solidFill>
                  <a:schemeClr val="bg1"/>
                </a:solidFill>
                <a:effectLst>
                  <a:outerShdw blurRad="38100" dist="38100" dir="2700000" algn="tl">
                    <a:srgbClr val="000000">
                      <a:alpha val="43137"/>
                    </a:srgbClr>
                  </a:outerShdw>
                </a:effectLst>
              </a:rPr>
              <a:t>   </a:t>
            </a:r>
          </a:p>
          <a:p>
            <a:pPr algn="just">
              <a:buNone/>
            </a:pPr>
            <a:r>
              <a:rPr lang="en-IN" sz="3300" b="1" dirty="0">
                <a:solidFill>
                  <a:schemeClr val="bg1"/>
                </a:solidFill>
                <a:effectLst>
                  <a:outerShdw blurRad="38100" dist="38100" dir="2700000" algn="tl">
                    <a:srgbClr val="000000">
                      <a:alpha val="43137"/>
                    </a:srgbClr>
                  </a:outerShdw>
                </a:effectLst>
              </a:rPr>
              <a:t>     </a:t>
            </a:r>
            <a:r>
              <a:rPr lang="en-IN" sz="3300" b="1" dirty="0">
                <a:effectLst>
                  <a:outerShdw blurRad="38100" dist="38100" dir="2700000" algn="tl">
                    <a:srgbClr val="000000">
                      <a:alpha val="43137"/>
                    </a:srgbClr>
                  </a:outerShdw>
                </a:effectLst>
              </a:rPr>
              <a:t>Its a query command used to get some information on a specific domain name, such as who registered it, when was it registered, and when the domain will expire it , etc.</a:t>
            </a:r>
          </a:p>
          <a:p>
            <a:pPr algn="just">
              <a:buNone/>
            </a:pPr>
            <a:r>
              <a:rPr lang="en-IN" sz="3300" b="1" dirty="0">
                <a:effectLst>
                  <a:outerShdw blurRad="38100" dist="38100" dir="2700000" algn="tl">
                    <a:srgbClr val="000000">
                      <a:alpha val="43137"/>
                    </a:srgbClr>
                  </a:outerShdw>
                </a:effectLst>
              </a:rPr>
              <a:t>     It’s format is:</a:t>
            </a:r>
          </a:p>
          <a:p>
            <a:pPr algn="just">
              <a:buNone/>
            </a:pPr>
            <a:r>
              <a:rPr lang="en-IN" sz="3300" b="1" dirty="0">
                <a:solidFill>
                  <a:schemeClr val="bg1"/>
                </a:solidFill>
                <a:effectLst>
                  <a:outerShdw blurRad="38100" dist="38100" dir="2700000" algn="tl">
                    <a:srgbClr val="000000">
                      <a:alpha val="43137"/>
                    </a:srgbClr>
                  </a:outerShdw>
                </a:effectLst>
              </a:rPr>
              <a:t>                            </a:t>
            </a:r>
            <a:r>
              <a:rPr lang="en-IN" sz="3300" b="1" dirty="0">
                <a:solidFill>
                  <a:srgbClr val="FF0000"/>
                </a:solidFill>
                <a:effectLst>
                  <a:outerShdw blurRad="38100" dist="38100" dir="2700000" algn="tl">
                    <a:srgbClr val="000000">
                      <a:alpha val="43137"/>
                    </a:srgbClr>
                  </a:outerShdw>
                </a:effectLst>
              </a:rPr>
              <a:t>whois-h&lt;domain name&gt;</a:t>
            </a:r>
          </a:p>
          <a:p>
            <a:pPr algn="just">
              <a:buNone/>
            </a:pPr>
            <a:r>
              <a:rPr lang="en-IN" sz="2800" b="1" dirty="0">
                <a:solidFill>
                  <a:schemeClr val="bg1"/>
                </a:solidFill>
                <a:effectLst>
                  <a:outerShdw blurRad="38100" dist="38100" dir="2700000" algn="tl">
                    <a:srgbClr val="000000">
                      <a:alpha val="43137"/>
                    </a:srgbClr>
                  </a:outerShdw>
                </a:effectLst>
              </a:rPr>
              <a:t>                                 </a:t>
            </a:r>
          </a:p>
        </p:txBody>
      </p:sp>
      <p:sp>
        <p:nvSpPr>
          <p:cNvPr id="5" name="Title 1"/>
          <p:cNvSpPr txBox="1">
            <a:spLocks/>
          </p:cNvSpPr>
          <p:nvPr/>
        </p:nvSpPr>
        <p:spPr>
          <a:xfrm>
            <a:off x="500034" y="3000372"/>
            <a:ext cx="1857388" cy="64294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5.WHOIS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500034" y="285728"/>
            <a:ext cx="2571768" cy="79690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6.SPEED</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TEST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Content Placeholder 2"/>
          <p:cNvSpPr>
            <a:spLocks noGrp="1"/>
          </p:cNvSpPr>
          <p:nvPr>
            <p:ph idx="1"/>
          </p:nvPr>
        </p:nvSpPr>
        <p:spPr>
          <a:xfrm>
            <a:off x="0" y="0"/>
            <a:ext cx="8929718" cy="6858000"/>
          </a:xfrm>
        </p:spPr>
        <p:txBody>
          <a:bodyPr/>
          <a:lstStyle/>
          <a:p>
            <a:pPr algn="just"/>
            <a:endParaRPr lang="en-IN" b="1" dirty="0">
              <a:effectLst>
                <a:outerShdw blurRad="38100" dist="38100" dir="2700000" algn="tl">
                  <a:srgbClr val="000000">
                    <a:alpha val="43137"/>
                  </a:srgbClr>
                </a:outerShdw>
              </a:effectLst>
            </a:endParaRPr>
          </a:p>
          <a:p>
            <a:pPr algn="just">
              <a:buNone/>
            </a:pPr>
            <a:endParaRPr lang="en-IN" b="1" dirty="0">
              <a:effectLst>
                <a:outerShdw blurRad="38100" dist="38100" dir="2700000" algn="tl">
                  <a:srgbClr val="000000">
                    <a:alpha val="43137"/>
                  </a:srgbClr>
                </a:outerShdw>
              </a:effectLst>
            </a:endParaRPr>
          </a:p>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Used to check the upload and download speeds of the network connections. To check the speed of the network, go to site ‘speedtest.net’ when online and then click GO. You may need to choose the server also. It will then show the download and upload speeds of the network at that point of time.</a:t>
            </a:r>
          </a:p>
          <a:p>
            <a:pPr algn="just">
              <a:buNone/>
            </a:pPr>
            <a:endParaRPr lang="en-IN" sz="2800" b="1" dirty="0">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142852"/>
            <a:ext cx="7715304" cy="928694"/>
          </a:xfrm>
        </p:spPr>
        <p:style>
          <a:lnRef idx="0">
            <a:schemeClr val="accent1"/>
          </a:lnRef>
          <a:fillRef idx="3">
            <a:schemeClr val="accent1"/>
          </a:fillRef>
          <a:effectRef idx="3">
            <a:schemeClr val="accent1"/>
          </a:effectRef>
          <a:fontRef idx="minor">
            <a:schemeClr val="lt1"/>
          </a:fontRef>
        </p:style>
        <p:txBody>
          <a:bodyPr>
            <a:normAutofit/>
          </a:bodyPr>
          <a:lstStyle/>
          <a:p>
            <a:r>
              <a:rPr lang="en-IN" sz="3600" b="1" u="sng" dirty="0">
                <a:solidFill>
                  <a:schemeClr val="bg1"/>
                </a:solidFill>
                <a:effectLst>
                  <a:outerShdw blurRad="38100" dist="38100" dir="2700000" algn="tl">
                    <a:srgbClr val="000000">
                      <a:alpha val="43137"/>
                    </a:srgbClr>
                  </a:outerShdw>
                </a:effectLst>
              </a:rPr>
              <a:t>PROTOCOLS USED ON NETWORKS</a:t>
            </a:r>
          </a:p>
        </p:txBody>
      </p:sp>
      <p:sp>
        <p:nvSpPr>
          <p:cNvPr id="3" name="Content Placeholder 2"/>
          <p:cNvSpPr>
            <a:spLocks noGrp="1"/>
          </p:cNvSpPr>
          <p:nvPr>
            <p:ph idx="1"/>
          </p:nvPr>
        </p:nvSpPr>
        <p:spPr>
          <a:xfrm>
            <a:off x="0" y="500042"/>
            <a:ext cx="8858280" cy="6357958"/>
          </a:xfrm>
        </p:spPr>
        <p:txBody>
          <a:bodyPr>
            <a:noAutofit/>
          </a:bodyPr>
          <a:lstStyle/>
          <a:p>
            <a:pPr algn="just">
              <a:buNone/>
            </a:pPr>
            <a:r>
              <a:rPr lang="en-IN" sz="2800" b="1" dirty="0">
                <a:effectLst>
                  <a:outerShdw blurRad="38100" dist="38100" dir="2700000" algn="tl">
                    <a:srgbClr val="000000">
                      <a:alpha val="43137"/>
                    </a:srgbClr>
                  </a:outerShdw>
                </a:effectLst>
              </a:rPr>
              <a:t>     </a:t>
            </a:r>
          </a:p>
          <a:p>
            <a:pPr algn="just">
              <a:buNone/>
            </a:pPr>
            <a:r>
              <a:rPr lang="en-IN" sz="2800" b="1" dirty="0">
                <a:effectLst>
                  <a:outerShdw blurRad="38100" dist="38100" dir="2700000" algn="tl">
                    <a:srgbClr val="000000">
                      <a:alpha val="43137"/>
                    </a:srgbClr>
                  </a:outerShdw>
                </a:effectLst>
              </a:rPr>
              <a:t>    </a:t>
            </a:r>
            <a:r>
              <a:rPr lang="en-IN" sz="2600" b="1" dirty="0">
                <a:effectLst>
                  <a:outerShdw blurRad="38100" dist="38100" dir="2700000" algn="tl">
                    <a:srgbClr val="000000">
                      <a:alpha val="43137"/>
                    </a:srgbClr>
                  </a:outerShdw>
                </a:effectLst>
              </a:rPr>
              <a:t>A protocol refers to a set of networks. Networking happens when 2 or computers connect, interact and share data with each other. For interactions, some agreed up rules (protocols) are used by interacting parties. Some protocols used on internet are :</a:t>
            </a:r>
          </a:p>
          <a:p>
            <a:pPr algn="just">
              <a:buNone/>
            </a:pPr>
            <a:r>
              <a:rPr lang="en-IN" sz="2600" b="1" dirty="0">
                <a:effectLst>
                  <a:outerShdw blurRad="38100" dist="38100" dir="2700000" algn="tl">
                    <a:srgbClr val="000000">
                      <a:alpha val="43137"/>
                    </a:srgbClr>
                  </a:outerShdw>
                </a:effectLst>
              </a:rPr>
              <a:t>    </a:t>
            </a:r>
          </a:p>
          <a:p>
            <a:pPr algn="just">
              <a:buNone/>
            </a:pPr>
            <a:r>
              <a:rPr lang="en-IN" sz="2600" b="1" dirty="0">
                <a:effectLst>
                  <a:outerShdw blurRad="38100" dist="38100" dir="2700000" algn="tl">
                    <a:srgbClr val="000000">
                      <a:alpha val="43137"/>
                    </a:srgbClr>
                  </a:outerShdw>
                </a:effectLst>
              </a:rPr>
              <a:t>   </a:t>
            </a:r>
          </a:p>
          <a:p>
            <a:pPr algn="just">
              <a:buNone/>
            </a:pPr>
            <a:r>
              <a:rPr lang="en-IN" sz="2600" b="1" dirty="0">
                <a:effectLst>
                  <a:outerShdw blurRad="38100" dist="38100" dir="2700000" algn="tl">
                    <a:srgbClr val="000000">
                      <a:alpha val="43137"/>
                    </a:srgbClr>
                  </a:outerShdw>
                </a:effectLst>
              </a:rPr>
              <a:t>    This protocol is a generic, stateless, object-oriented protocol used for tasks like simple retrieval, including search, front-end update and annotation.</a:t>
            </a:r>
          </a:p>
          <a:p>
            <a:pPr algn="just">
              <a:buNone/>
            </a:pPr>
            <a:r>
              <a:rPr lang="en-IN" sz="2600" b="1" dirty="0">
                <a:effectLst>
                  <a:outerShdw blurRad="38100" dist="38100" dir="2700000" algn="tl">
                    <a:srgbClr val="000000">
                      <a:alpha val="43137"/>
                    </a:srgbClr>
                  </a:outerShdw>
                </a:effectLst>
              </a:rPr>
              <a:t>    This protocol consists of 2 fairly distinct items: </a:t>
            </a:r>
          </a:p>
          <a:p>
            <a:pPr algn="just">
              <a:buNone/>
            </a:pPr>
            <a:r>
              <a:rPr lang="en-IN" sz="2600" b="1" dirty="0">
                <a:effectLst>
                  <a:outerShdw blurRad="38100" dist="38100" dir="2700000" algn="tl">
                    <a:srgbClr val="000000">
                      <a:alpha val="43137"/>
                    </a:srgbClr>
                  </a:outerShdw>
                </a:effectLst>
              </a:rPr>
              <a:t>    1.The set of requests from browser to server.</a:t>
            </a:r>
          </a:p>
          <a:p>
            <a:pPr algn="just">
              <a:buNone/>
            </a:pPr>
            <a:r>
              <a:rPr lang="en-IN" sz="2600" b="1" dirty="0">
                <a:effectLst>
                  <a:outerShdw blurRad="38100" dist="38100" dir="2700000" algn="tl">
                    <a:srgbClr val="000000">
                      <a:alpha val="43137"/>
                    </a:srgbClr>
                  </a:outerShdw>
                </a:effectLst>
              </a:rPr>
              <a:t>    2.The set of responses going back to the other way.</a:t>
            </a:r>
          </a:p>
        </p:txBody>
      </p:sp>
      <p:sp>
        <p:nvSpPr>
          <p:cNvPr id="6" name="Title 1"/>
          <p:cNvSpPr txBox="1">
            <a:spLocks/>
          </p:cNvSpPr>
          <p:nvPr/>
        </p:nvSpPr>
        <p:spPr>
          <a:xfrm>
            <a:off x="357158" y="3214686"/>
            <a:ext cx="6715172" cy="71438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1.Hyper Text Transfer Protocol (HTTP)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851</TotalTime>
  <Words>2392</Words>
  <Application>Microsoft Office PowerPoint</Application>
  <PresentationFormat>On-screen Show (4:3)</PresentationFormat>
  <Paragraphs>189</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CHAPTER – XII COMPUTER NETWORKS II</vt:lpstr>
      <vt:lpstr>CELLULAR/WIRELESS CONNECTIVITY PROTOCOLS</vt:lpstr>
      <vt:lpstr>3. 4G(2013)</vt:lpstr>
      <vt:lpstr>Wi-Fi</vt:lpstr>
      <vt:lpstr>BASIC NETWORK TOOLS</vt:lpstr>
      <vt:lpstr>2.TRACEROUTE or TRACERT</vt:lpstr>
      <vt:lpstr>4.IPCONFIG </vt:lpstr>
      <vt:lpstr> 6.SPEED TEST</vt:lpstr>
      <vt:lpstr>PROTOCOLS USED ON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OF HTTP</vt:lpstr>
      <vt:lpstr>WORKING OF EMAIL</vt:lpstr>
      <vt:lpstr>WORKING OF EMAIL</vt:lpstr>
      <vt:lpstr>SECURE COMMUNICATION</vt:lpstr>
      <vt:lpstr>Hyper Text Transfer Protocol Secure(HTTPS)</vt:lpstr>
      <vt:lpstr>Secure Sockets Layer(SSL)</vt:lpstr>
      <vt:lpstr>PowerPoint Presentation</vt:lpstr>
      <vt:lpstr>PowerPoint Presentation</vt:lpstr>
      <vt:lpstr>NETWORK APPLICATIONS</vt:lpstr>
      <vt:lpstr>1. Remote Desktop</vt:lpstr>
      <vt:lpstr> 2. Remote Login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XII COMPUTER NETWORKS II</dc:title>
  <dc:creator>Cadet</dc:creator>
  <cp:lastModifiedBy>Nihar Ranjan Bhuyan</cp:lastModifiedBy>
  <cp:revision>189</cp:revision>
  <dcterms:created xsi:type="dcterms:W3CDTF">2019-07-29T04:17:04Z</dcterms:created>
  <dcterms:modified xsi:type="dcterms:W3CDTF">2020-06-23T13:59:40Z</dcterms:modified>
</cp:coreProperties>
</file>