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16"/>
  </p:notesMasterIdLst>
  <p:handoutMasterIdLst>
    <p:handoutMasterId r:id="rId217"/>
  </p:handoutMasterIdLst>
  <p:sldIdLst>
    <p:sldId id="503" r:id="rId2"/>
    <p:sldId id="785" r:id="rId3"/>
    <p:sldId id="971" r:id="rId4"/>
    <p:sldId id="972" r:id="rId5"/>
    <p:sldId id="987" r:id="rId6"/>
    <p:sldId id="988" r:id="rId7"/>
    <p:sldId id="973" r:id="rId8"/>
    <p:sldId id="989" r:id="rId9"/>
    <p:sldId id="990" r:id="rId10"/>
    <p:sldId id="991" r:id="rId11"/>
    <p:sldId id="974" r:id="rId12"/>
    <p:sldId id="993" r:id="rId13"/>
    <p:sldId id="997" r:id="rId14"/>
    <p:sldId id="996" r:id="rId15"/>
    <p:sldId id="994" r:id="rId16"/>
    <p:sldId id="998" r:id="rId17"/>
    <p:sldId id="992" r:id="rId18"/>
    <p:sldId id="975" r:id="rId19"/>
    <p:sldId id="999" r:id="rId20"/>
    <p:sldId id="1012" r:id="rId21"/>
    <p:sldId id="1000" r:id="rId22"/>
    <p:sldId id="1002" r:id="rId23"/>
    <p:sldId id="1009" r:id="rId24"/>
    <p:sldId id="1004" r:id="rId25"/>
    <p:sldId id="1001" r:id="rId26"/>
    <p:sldId id="1008" r:id="rId27"/>
    <p:sldId id="1003" r:id="rId28"/>
    <p:sldId id="1005" r:id="rId29"/>
    <p:sldId id="1006" r:id="rId30"/>
    <p:sldId id="1007" r:id="rId31"/>
    <p:sldId id="1010" r:id="rId32"/>
    <p:sldId id="1011" r:id="rId33"/>
    <p:sldId id="1013" r:id="rId34"/>
    <p:sldId id="1031" r:id="rId35"/>
    <p:sldId id="1071" r:id="rId36"/>
    <p:sldId id="1014" r:id="rId37"/>
    <p:sldId id="1015" r:id="rId38"/>
    <p:sldId id="1016" r:id="rId39"/>
    <p:sldId id="1017" r:id="rId40"/>
    <p:sldId id="1018" r:id="rId41"/>
    <p:sldId id="976" r:id="rId42"/>
    <p:sldId id="1019" r:id="rId43"/>
    <p:sldId id="1020" r:id="rId44"/>
    <p:sldId id="1021" r:id="rId45"/>
    <p:sldId id="1198" r:id="rId46"/>
    <p:sldId id="1063" r:id="rId47"/>
    <p:sldId id="1022" r:id="rId48"/>
    <p:sldId id="1046" r:id="rId49"/>
    <p:sldId id="1024" r:id="rId50"/>
    <p:sldId id="1025" r:id="rId51"/>
    <p:sldId id="1047" r:id="rId52"/>
    <p:sldId id="1028" r:id="rId53"/>
    <p:sldId id="1048" r:id="rId54"/>
    <p:sldId id="1033" r:id="rId55"/>
    <p:sldId id="1026" r:id="rId56"/>
    <p:sldId id="1049" r:id="rId57"/>
    <p:sldId id="1027" r:id="rId58"/>
    <p:sldId id="1029" r:id="rId59"/>
    <p:sldId id="1023" r:id="rId60"/>
    <p:sldId id="1050" r:id="rId61"/>
    <p:sldId id="1035" r:id="rId62"/>
    <p:sldId id="1036" r:id="rId63"/>
    <p:sldId id="1037" r:id="rId64"/>
    <p:sldId id="1043" r:id="rId65"/>
    <p:sldId id="1045" r:id="rId66"/>
    <p:sldId id="1044" r:id="rId67"/>
    <p:sldId id="1034" r:id="rId68"/>
    <p:sldId id="1051" r:id="rId69"/>
    <p:sldId id="1039" r:id="rId70"/>
    <p:sldId id="1038" r:id="rId71"/>
    <p:sldId id="1052" r:id="rId72"/>
    <p:sldId id="1040" r:id="rId73"/>
    <p:sldId id="1053" r:id="rId74"/>
    <p:sldId id="1041" r:id="rId75"/>
    <p:sldId id="969" r:id="rId76"/>
    <p:sldId id="1042" r:id="rId77"/>
    <p:sldId id="1054" r:id="rId78"/>
    <p:sldId id="1055" r:id="rId79"/>
    <p:sldId id="1057" r:id="rId80"/>
    <p:sldId id="1056" r:id="rId81"/>
    <p:sldId id="1058" r:id="rId82"/>
    <p:sldId id="1059" r:id="rId83"/>
    <p:sldId id="1060" r:id="rId84"/>
    <p:sldId id="1061" r:id="rId85"/>
    <p:sldId id="1062" r:id="rId86"/>
    <p:sldId id="1064" r:id="rId87"/>
    <p:sldId id="1065" r:id="rId88"/>
    <p:sldId id="1067" r:id="rId89"/>
    <p:sldId id="1066" r:id="rId90"/>
    <p:sldId id="1068" r:id="rId91"/>
    <p:sldId id="1069" r:id="rId92"/>
    <p:sldId id="1072" r:id="rId93"/>
    <p:sldId id="1073" r:id="rId94"/>
    <p:sldId id="1075" r:id="rId95"/>
    <p:sldId id="1170" r:id="rId96"/>
    <p:sldId id="1076" r:id="rId97"/>
    <p:sldId id="1074" r:id="rId98"/>
    <p:sldId id="1077" r:id="rId99"/>
    <p:sldId id="1078" r:id="rId100"/>
    <p:sldId id="1079" r:id="rId101"/>
    <p:sldId id="1080" r:id="rId102"/>
    <p:sldId id="1081" r:id="rId103"/>
    <p:sldId id="1082" r:id="rId104"/>
    <p:sldId id="1083" r:id="rId105"/>
    <p:sldId id="1084" r:id="rId106"/>
    <p:sldId id="1085" r:id="rId107"/>
    <p:sldId id="1086" r:id="rId108"/>
    <p:sldId id="1087" r:id="rId109"/>
    <p:sldId id="1089" r:id="rId110"/>
    <p:sldId id="1088" r:id="rId111"/>
    <p:sldId id="1090" r:id="rId112"/>
    <p:sldId id="1093" r:id="rId113"/>
    <p:sldId id="1091" r:id="rId114"/>
    <p:sldId id="1143" r:id="rId115"/>
    <p:sldId id="1144" r:id="rId116"/>
    <p:sldId id="1145" r:id="rId117"/>
    <p:sldId id="1146" r:id="rId118"/>
    <p:sldId id="1147" r:id="rId119"/>
    <p:sldId id="1154" r:id="rId120"/>
    <p:sldId id="1155" r:id="rId121"/>
    <p:sldId id="1156" r:id="rId122"/>
    <p:sldId id="1157" r:id="rId123"/>
    <p:sldId id="1148" r:id="rId124"/>
    <p:sldId id="1149" r:id="rId125"/>
    <p:sldId id="1150" r:id="rId126"/>
    <p:sldId id="1151" r:id="rId127"/>
    <p:sldId id="1152" r:id="rId128"/>
    <p:sldId id="1153" r:id="rId129"/>
    <p:sldId id="1160" r:id="rId130"/>
    <p:sldId id="1161" r:id="rId131"/>
    <p:sldId id="1158" r:id="rId132"/>
    <p:sldId id="1159" r:id="rId133"/>
    <p:sldId id="1094" r:id="rId134"/>
    <p:sldId id="1092" r:id="rId135"/>
    <p:sldId id="1095" r:id="rId136"/>
    <p:sldId id="1096" r:id="rId137"/>
    <p:sldId id="1097" r:id="rId138"/>
    <p:sldId id="1098" r:id="rId139"/>
    <p:sldId id="1099" r:id="rId140"/>
    <p:sldId id="1176" r:id="rId141"/>
    <p:sldId id="1177" r:id="rId142"/>
    <p:sldId id="1179" r:id="rId143"/>
    <p:sldId id="1180" r:id="rId144"/>
    <p:sldId id="1181" r:id="rId145"/>
    <p:sldId id="1182" r:id="rId146"/>
    <p:sldId id="1183" r:id="rId147"/>
    <p:sldId id="1186" r:id="rId148"/>
    <p:sldId id="1187" r:id="rId149"/>
    <p:sldId id="1184" r:id="rId150"/>
    <p:sldId id="1185" r:id="rId151"/>
    <p:sldId id="1175" r:id="rId152"/>
    <p:sldId id="1101" r:id="rId153"/>
    <p:sldId id="1108" r:id="rId154"/>
    <p:sldId id="1102" r:id="rId155"/>
    <p:sldId id="1109" r:id="rId156"/>
    <p:sldId id="1100" r:id="rId157"/>
    <p:sldId id="1110" r:id="rId158"/>
    <p:sldId id="1103" r:id="rId159"/>
    <p:sldId id="1111" r:id="rId160"/>
    <p:sldId id="1104" r:id="rId161"/>
    <p:sldId id="1105" r:id="rId162"/>
    <p:sldId id="1106" r:id="rId163"/>
    <p:sldId id="1107" r:id="rId164"/>
    <p:sldId id="1112" r:id="rId165"/>
    <p:sldId id="1113" r:id="rId166"/>
    <p:sldId id="1114" r:id="rId167"/>
    <p:sldId id="1115" r:id="rId168"/>
    <p:sldId id="1116" r:id="rId169"/>
    <p:sldId id="1117" r:id="rId170"/>
    <p:sldId id="1118" r:id="rId171"/>
    <p:sldId id="1119" r:id="rId172"/>
    <p:sldId id="1120" r:id="rId173"/>
    <p:sldId id="1121" r:id="rId174"/>
    <p:sldId id="1123" r:id="rId175"/>
    <p:sldId id="1122" r:id="rId176"/>
    <p:sldId id="1124" r:id="rId177"/>
    <p:sldId id="1125" r:id="rId178"/>
    <p:sldId id="1126" r:id="rId179"/>
    <p:sldId id="1128" r:id="rId180"/>
    <p:sldId id="1127" r:id="rId181"/>
    <p:sldId id="1129" r:id="rId182"/>
    <p:sldId id="1130" r:id="rId183"/>
    <p:sldId id="1138" r:id="rId184"/>
    <p:sldId id="1171" r:id="rId185"/>
    <p:sldId id="1131" r:id="rId186"/>
    <p:sldId id="1172" r:id="rId187"/>
    <p:sldId id="1133" r:id="rId188"/>
    <p:sldId id="1173" r:id="rId189"/>
    <p:sldId id="1134" r:id="rId190"/>
    <p:sldId id="1135" r:id="rId191"/>
    <p:sldId id="1136" r:id="rId192"/>
    <p:sldId id="1174" r:id="rId193"/>
    <p:sldId id="1137" r:id="rId194"/>
    <p:sldId id="1188" r:id="rId195"/>
    <p:sldId id="1189" r:id="rId196"/>
    <p:sldId id="1190" r:id="rId197"/>
    <p:sldId id="1191" r:id="rId198"/>
    <p:sldId id="1192" r:id="rId199"/>
    <p:sldId id="1193" r:id="rId200"/>
    <p:sldId id="1195" r:id="rId201"/>
    <p:sldId id="1197" r:id="rId202"/>
    <p:sldId id="1196" r:id="rId203"/>
    <p:sldId id="1194" r:id="rId204"/>
    <p:sldId id="1141" r:id="rId205"/>
    <p:sldId id="1142" r:id="rId206"/>
    <p:sldId id="1139" r:id="rId207"/>
    <p:sldId id="1162" r:id="rId208"/>
    <p:sldId id="1163" r:id="rId209"/>
    <p:sldId id="1164" r:id="rId210"/>
    <p:sldId id="1165" r:id="rId211"/>
    <p:sldId id="1166" r:id="rId212"/>
    <p:sldId id="1167" r:id="rId213"/>
    <p:sldId id="1168" r:id="rId214"/>
    <p:sldId id="1169" r:id="rId2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a:srgbClr val="FF0066"/>
    <a:srgbClr val="CC00CC"/>
    <a:srgbClr val="FF3399"/>
    <a:srgbClr val="FF0000"/>
    <a:srgbClr val="FF5050"/>
    <a:srgbClr val="66FFFF"/>
    <a:srgbClr val="006600"/>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88530" autoAdjust="0"/>
  </p:normalViewPr>
  <p:slideViewPr>
    <p:cSldViewPr>
      <p:cViewPr varScale="1">
        <p:scale>
          <a:sx n="76" d="100"/>
          <a:sy n="76" d="100"/>
        </p:scale>
        <p:origin x="1656" y="62"/>
      </p:cViewPr>
      <p:guideLst>
        <p:guide orient="horz" pos="2160"/>
        <p:guide pos="2880"/>
      </p:guideLst>
    </p:cSldViewPr>
  </p:slideViewPr>
  <p:outlineViewPr>
    <p:cViewPr>
      <p:scale>
        <a:sx n="33" d="100"/>
        <a:sy n="33" d="100"/>
      </p:scale>
      <p:origin x="0" y="13548"/>
    </p:cViewPr>
  </p:outlineViewPr>
  <p:notesTextViewPr>
    <p:cViewPr>
      <p:scale>
        <a:sx n="1" d="1"/>
        <a:sy n="1" d="1"/>
      </p:scale>
      <p:origin x="0" y="0"/>
    </p:cViewPr>
  </p:notesTextViewPr>
  <p:sorterViewPr>
    <p:cViewPr>
      <p:scale>
        <a:sx n="66" d="100"/>
        <a:sy n="66" d="100"/>
      </p:scale>
      <p:origin x="0" y="148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handoutMaster" Target="handoutMasters/handoutMaster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presProps" Target="pres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viewProps" Target="viewProp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016F2-B6ED-42E5-8E54-3C6B19592197}" type="datetimeFigureOut">
              <a:rPr lang="en-US" smtClean="0"/>
              <a:pPr/>
              <a:t>6/23/2020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05696F-DCF2-4690-8A98-9515D05694EB}"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354763-DEE3-4C80-8709-AD268736AE5C}" type="datetimeFigureOut">
              <a:rPr lang="en-US" smtClean="0"/>
              <a:pPr/>
              <a:t>6/23/2020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D8E3DC-0B46-48CA-85FC-1799844C021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92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103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154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155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FD8E3DC-0B46-48CA-85FC-1799844C0218}" type="slidenum">
              <a:rPr lang="en-IN" smtClean="0"/>
              <a:pPr/>
              <a:t>192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3074F12-AA26-4AC8-9962-C36BB8F32554}" type="datetimeFigureOut">
              <a:rPr lang="en-US" smtClean="0"/>
              <a:pPr/>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074F12-AA26-4AC8-9962-C36BB8F32554}" type="datetimeFigureOut">
              <a:rPr lang="en-US" smtClean="0"/>
              <a:pPr/>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074F12-AA26-4AC8-9962-C36BB8F32554}" type="datetimeFigureOut">
              <a:rPr lang="en-US" smtClean="0"/>
              <a:pPr/>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074F12-AA26-4AC8-9962-C36BB8F32554}" type="datetimeFigureOut">
              <a:rPr lang="en-US" smtClean="0"/>
              <a:pPr/>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3074F12-AA26-4AC8-9962-C36BB8F32554}" type="datetimeFigureOut">
              <a:rPr lang="en-US" smtClean="0"/>
              <a:pPr/>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3074F12-AA26-4AC8-9962-C36BB8F32554}" type="datetimeFigureOut">
              <a:rPr lang="en-US" smtClean="0"/>
              <a:pPr/>
              <a:t>6/23/2020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3074F12-AA26-4AC8-9962-C36BB8F32554}" type="datetimeFigureOut">
              <a:rPr lang="en-US" smtClean="0"/>
              <a:pPr/>
              <a:t>6/23/2020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mailto:xyz@gmail.com" TargetMode="External"/><Relationship Id="rId2" Type="http://schemas.openxmlformats.org/officeDocument/2006/relationships/hyperlink" Target="mailto:abc@gmail.com"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571472" y="5214950"/>
            <a:ext cx="8143932" cy="1285884"/>
          </a:xfrm>
        </p:spPr>
        <p:style>
          <a:lnRef idx="0">
            <a:schemeClr val="accent2"/>
          </a:lnRef>
          <a:fillRef idx="3">
            <a:schemeClr val="accent2"/>
          </a:fillRef>
          <a:effectRef idx="3">
            <a:schemeClr val="accent2"/>
          </a:effectRef>
          <a:fontRef idx="minor">
            <a:schemeClr val="lt1"/>
          </a:fontRef>
        </p:style>
        <p:txBody>
          <a:bodyPr>
            <a:noAutofit/>
          </a:bodyPr>
          <a:lstStyle/>
          <a:p>
            <a:pPr algn="ctr"/>
            <a:r>
              <a:rPr lang="en-US" sz="4000" b="1" u="sng" dirty="0">
                <a:solidFill>
                  <a:srgbClr val="FFFF00"/>
                </a:solidFill>
                <a:effectLst>
                  <a:outerShdw blurRad="38100" dist="38100" dir="2700000" algn="tl">
                    <a:srgbClr val="000000">
                      <a:alpha val="43137"/>
                    </a:srgbClr>
                  </a:outerShdw>
                </a:effectLst>
              </a:rPr>
              <a:t>CHAPTER - XIII</a:t>
            </a:r>
            <a:br>
              <a:rPr lang="en-US" sz="4000" b="1" u="sng" dirty="0">
                <a:solidFill>
                  <a:srgbClr val="FFFF00"/>
                </a:solidFill>
                <a:effectLst>
                  <a:outerShdw blurRad="38100" dist="38100" dir="2700000" algn="tl">
                    <a:srgbClr val="000000">
                      <a:alpha val="43137"/>
                    </a:srgbClr>
                  </a:outerShdw>
                </a:effectLst>
              </a:rPr>
            </a:br>
            <a:r>
              <a:rPr lang="en-US" sz="4000" b="1" u="sng" dirty="0">
                <a:solidFill>
                  <a:srgbClr val="FFFF00"/>
                </a:solidFill>
                <a:effectLst>
                  <a:outerShdw blurRad="38100" dist="38100" dir="2700000" algn="tl">
                    <a:srgbClr val="000000">
                      <a:alpha val="43137"/>
                    </a:srgbClr>
                  </a:outerShdw>
                </a:effectLst>
              </a:rPr>
              <a:t>MY SQL REVISION TOUR</a:t>
            </a:r>
          </a:p>
        </p:txBody>
      </p:sp>
      <p:pic>
        <p:nvPicPr>
          <p:cNvPr id="6" name="Picture 4" descr="C:\Users\AdmOfficer\Desktop\database1.jpg"/>
          <p:cNvPicPr>
            <a:picLocks noChangeAspect="1" noChangeArrowheads="1"/>
          </p:cNvPicPr>
          <p:nvPr/>
        </p:nvPicPr>
        <p:blipFill>
          <a:blip r:embed="rId2"/>
          <a:srcRect l="24641" r="21567"/>
          <a:stretch>
            <a:fillRect/>
          </a:stretch>
        </p:blipFill>
        <p:spPr bwMode="auto">
          <a:xfrm>
            <a:off x="1785918" y="500042"/>
            <a:ext cx="6000792" cy="4572000"/>
          </a:xfrm>
          <a:prstGeom prst="rect">
            <a:avLst/>
          </a:prstGeom>
          <a:noFill/>
        </p:spPr>
      </p:pic>
    </p:spTree>
    <p:extLst>
      <p:ext uri="{BB962C8B-B14F-4D97-AF65-F5344CB8AC3E}">
        <p14:creationId xmlns:p14="http://schemas.microsoft.com/office/powerpoint/2010/main" val="110163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928662" y="285728"/>
            <a:ext cx="7858180" cy="78581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ADVANTAGES OF DATABASE</a:t>
            </a:r>
          </a:p>
        </p:txBody>
      </p:sp>
      <p:sp>
        <p:nvSpPr>
          <p:cNvPr id="8" name="Title 1"/>
          <p:cNvSpPr txBox="1">
            <a:spLocks/>
          </p:cNvSpPr>
          <p:nvPr/>
        </p:nvSpPr>
        <p:spPr>
          <a:xfrm>
            <a:off x="428596" y="1428736"/>
            <a:ext cx="7858180" cy="10001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r>
              <a:rPr lang="en-IN" sz="3600" b="1" dirty="0">
                <a:effectLst>
                  <a:outerShdw blurRad="38100" dist="38100" dir="2700000" algn="tl">
                    <a:srgbClr val="000000">
                      <a:alpha val="43137"/>
                    </a:srgbClr>
                  </a:outerShdw>
                </a:effectLst>
              </a:rPr>
              <a:t>6. DATA INTEGRITY</a:t>
            </a:r>
            <a:endParaRPr lang="en-IN" sz="3600" dirty="0">
              <a:effectLst>
                <a:outerShdw blurRad="38100" dist="38100" dir="2700000" algn="tl">
                  <a:srgbClr val="000000">
                    <a:alpha val="43137"/>
                  </a:srgbClr>
                </a:outerShdw>
              </a:effectLst>
            </a:endParaRPr>
          </a:p>
        </p:txBody>
      </p:sp>
      <p:sp>
        <p:nvSpPr>
          <p:cNvPr id="10" name="Rectangle 9"/>
          <p:cNvSpPr/>
          <p:nvPr/>
        </p:nvSpPr>
        <p:spPr>
          <a:xfrm>
            <a:off x="642910" y="2857496"/>
            <a:ext cx="8072494" cy="3539430"/>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Data integrity is the overall </a:t>
            </a:r>
            <a:r>
              <a:rPr lang="en-IN" sz="3200" b="1" dirty="0">
                <a:solidFill>
                  <a:srgbClr val="FF0000"/>
                </a:solidFill>
                <a:effectLst>
                  <a:outerShdw blurRad="38100" dist="38100" dir="2700000" algn="tl">
                    <a:srgbClr val="000000">
                      <a:alpha val="43137"/>
                    </a:srgbClr>
                  </a:outerShdw>
                </a:effectLst>
              </a:rPr>
              <a:t>completeness</a:t>
            </a:r>
            <a:r>
              <a:rPr lang="en-IN" sz="3200" b="1" dirty="0">
                <a:effectLst>
                  <a:outerShdw blurRad="38100" dist="38100" dir="2700000" algn="tl">
                    <a:srgbClr val="000000">
                      <a:alpha val="43137"/>
                    </a:srgbClr>
                  </a:outerShdw>
                </a:effectLst>
              </a:rPr>
              <a:t>, </a:t>
            </a:r>
            <a:r>
              <a:rPr lang="en-IN" sz="3200" b="1" dirty="0">
                <a:solidFill>
                  <a:srgbClr val="FF0000"/>
                </a:solidFill>
                <a:effectLst>
                  <a:outerShdw blurRad="38100" dist="38100" dir="2700000" algn="tl">
                    <a:srgbClr val="000000">
                      <a:alpha val="43137"/>
                    </a:srgbClr>
                  </a:outerShdw>
                </a:effectLst>
              </a:rPr>
              <a:t>accuracy </a:t>
            </a:r>
            <a:r>
              <a:rPr lang="en-IN" sz="3200" b="1" dirty="0">
                <a:effectLst>
                  <a:outerShdw blurRad="38100" dist="38100" dir="2700000" algn="tl">
                    <a:srgbClr val="000000">
                      <a:alpha val="43137"/>
                    </a:srgbClr>
                  </a:outerShdw>
                </a:effectLst>
              </a:rPr>
              <a:t>and </a:t>
            </a:r>
            <a:r>
              <a:rPr lang="en-IN" sz="3200" b="1" dirty="0">
                <a:solidFill>
                  <a:srgbClr val="FF0000"/>
                </a:solidFill>
                <a:effectLst>
                  <a:outerShdw blurRad="38100" dist="38100" dir="2700000" algn="tl">
                    <a:srgbClr val="000000">
                      <a:alpha val="43137"/>
                    </a:srgbClr>
                  </a:outerShdw>
                </a:effectLst>
              </a:rPr>
              <a:t>consistency </a:t>
            </a:r>
            <a:r>
              <a:rPr lang="en-IN" sz="3200" b="1" dirty="0">
                <a:effectLst>
                  <a:outerShdw blurRad="38100" dist="38100" dir="2700000" algn="tl">
                    <a:srgbClr val="000000">
                      <a:alpha val="43137"/>
                    </a:srgbClr>
                  </a:outerShdw>
                </a:effectLst>
              </a:rPr>
              <a:t>of data. This can be indicated by the absence of alteration between two instances or between two updates of a data record, meaning data is intact and unchanged.</a:t>
            </a:r>
          </a:p>
        </p:txBody>
      </p:sp>
    </p:spTree>
    <p:extLst>
      <p:ext uri="{BB962C8B-B14F-4D97-AF65-F5344CB8AC3E}">
        <p14:creationId xmlns:p14="http://schemas.microsoft.com/office/powerpoint/2010/main" val="11016338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3428992" y="357166"/>
            <a:ext cx="5357850" cy="8572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DATA TYPES</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571472" y="285728"/>
            <a:ext cx="2428860" cy="1498850"/>
          </a:xfrm>
          <a:prstGeom prst="rect">
            <a:avLst/>
          </a:prstGeom>
          <a:ln>
            <a:noFill/>
          </a:ln>
          <a:effectLst>
            <a:outerShdw blurRad="292100" dist="139700" dir="2700000" algn="tl" rotWithShape="0">
              <a:srgbClr val="333333">
                <a:alpha val="65000"/>
              </a:srgbClr>
            </a:outerShdw>
          </a:effectLst>
        </p:spPr>
      </p:pic>
      <p:graphicFrame>
        <p:nvGraphicFramePr>
          <p:cNvPr id="11" name="Table 10"/>
          <p:cNvGraphicFramePr>
            <a:graphicFrameLocks noGrp="1"/>
          </p:cNvGraphicFramePr>
          <p:nvPr/>
        </p:nvGraphicFramePr>
        <p:xfrm>
          <a:off x="285752" y="2071678"/>
          <a:ext cx="8572528" cy="4422864"/>
        </p:xfrm>
        <a:graphic>
          <a:graphicData uri="http://schemas.openxmlformats.org/drawingml/2006/table">
            <a:tbl>
              <a:tblPr>
                <a:effectLst>
                  <a:innerShdw blurRad="114300">
                    <a:prstClr val="black"/>
                  </a:innerShdw>
                </a:effectLst>
              </a:tblPr>
              <a:tblGrid>
                <a:gridCol w="2357422">
                  <a:extLst>
                    <a:ext uri="{9D8B030D-6E8A-4147-A177-3AD203B41FA5}">
                      <a16:colId xmlns:a16="http://schemas.microsoft.com/office/drawing/2014/main" val="20000"/>
                    </a:ext>
                  </a:extLst>
                </a:gridCol>
                <a:gridCol w="1424490">
                  <a:extLst>
                    <a:ext uri="{9D8B030D-6E8A-4147-A177-3AD203B41FA5}">
                      <a16:colId xmlns:a16="http://schemas.microsoft.com/office/drawing/2014/main" val="20001"/>
                    </a:ext>
                  </a:extLst>
                </a:gridCol>
                <a:gridCol w="4790616">
                  <a:extLst>
                    <a:ext uri="{9D8B030D-6E8A-4147-A177-3AD203B41FA5}">
                      <a16:colId xmlns:a16="http://schemas.microsoft.com/office/drawing/2014/main" val="20002"/>
                    </a:ext>
                  </a:extLst>
                </a:gridCol>
              </a:tblGrid>
              <a:tr h="69167">
                <a:tc>
                  <a:txBody>
                    <a:bodyPr/>
                    <a:lstStyle/>
                    <a:p>
                      <a:pPr algn="ctr" fontAlgn="t"/>
                      <a:r>
                        <a:rPr lang="en-IN" sz="3200" b="1" kern="1200" dirty="0">
                          <a:solidFill>
                            <a:schemeClr val="bg1"/>
                          </a:solidFill>
                          <a:effectLst>
                            <a:outerShdw blurRad="38100" dist="38100" dir="2700000" algn="tl">
                              <a:srgbClr val="000000">
                                <a:alpha val="43137"/>
                              </a:srgbClr>
                            </a:outerShdw>
                          </a:effectLst>
                          <a:latin typeface="+mn-lt"/>
                          <a:ea typeface="+mn-ea"/>
                          <a:cs typeface="+mn-cs"/>
                        </a:rPr>
                        <a:t>Ty p e</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F0"/>
                    </a:solidFill>
                  </a:tcPr>
                </a:tc>
                <a:tc>
                  <a:txBody>
                    <a:bodyPr/>
                    <a:lstStyle/>
                    <a:p>
                      <a:pPr algn="ctr" fontAlgn="t"/>
                      <a:r>
                        <a:rPr lang="en-IN" sz="3200" b="1" kern="1200" dirty="0">
                          <a:solidFill>
                            <a:schemeClr val="bg1"/>
                          </a:solidFill>
                          <a:effectLst>
                            <a:outerShdw blurRad="38100" dist="38100" dir="2700000" algn="tl">
                              <a:srgbClr val="000000">
                                <a:alpha val="43137"/>
                              </a:srgbClr>
                            </a:outerShdw>
                          </a:effectLst>
                          <a:latin typeface="+mn-lt"/>
                          <a:ea typeface="+mn-ea"/>
                          <a:cs typeface="+mn-cs"/>
                        </a:rPr>
                        <a:t>S </a:t>
                      </a:r>
                      <a:r>
                        <a:rPr lang="en-IN" sz="3200" b="1" kern="1200" dirty="0" err="1">
                          <a:solidFill>
                            <a:schemeClr val="bg1"/>
                          </a:solidFill>
                          <a:effectLst>
                            <a:outerShdw blurRad="38100" dist="38100" dir="2700000" algn="tl">
                              <a:srgbClr val="000000">
                                <a:alpha val="43137"/>
                              </a:srgbClr>
                            </a:outerShdw>
                          </a:effectLst>
                          <a:latin typeface="+mn-lt"/>
                          <a:ea typeface="+mn-ea"/>
                          <a:cs typeface="+mn-cs"/>
                        </a:rPr>
                        <a:t>i</a:t>
                      </a:r>
                      <a:r>
                        <a:rPr lang="en-IN" sz="3200" b="1" kern="1200" dirty="0">
                          <a:solidFill>
                            <a:schemeClr val="bg1"/>
                          </a:solidFill>
                          <a:effectLst>
                            <a:outerShdw blurRad="38100" dist="38100" dir="2700000" algn="tl">
                              <a:srgbClr val="000000">
                                <a:alpha val="43137"/>
                              </a:srgbClr>
                            </a:outerShdw>
                          </a:effectLst>
                          <a:latin typeface="+mn-lt"/>
                          <a:ea typeface="+mn-ea"/>
                          <a:cs typeface="+mn-cs"/>
                        </a:rPr>
                        <a:t> z e</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F0"/>
                    </a:solidFill>
                  </a:tcPr>
                </a:tc>
                <a:tc>
                  <a:txBody>
                    <a:bodyPr/>
                    <a:lstStyle/>
                    <a:p>
                      <a:pPr algn="ctr" fontAlgn="t"/>
                      <a:r>
                        <a:rPr lang="pt-BR" sz="3200" b="1" kern="1200" dirty="0">
                          <a:solidFill>
                            <a:schemeClr val="bg1"/>
                          </a:solidFill>
                          <a:effectLst>
                            <a:outerShdw blurRad="38100" dist="38100" dir="2700000" algn="tl">
                              <a:srgbClr val="000000">
                                <a:alpha val="43137"/>
                              </a:srgbClr>
                            </a:outerShdw>
                          </a:effectLst>
                          <a:latin typeface="+mn-lt"/>
                          <a:ea typeface="+mn-ea"/>
                          <a:cs typeface="+mn-cs"/>
                        </a:rPr>
                        <a:t>D e s c r i p t i o n</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190632">
                <a:tc>
                  <a:txBody>
                    <a:bodyPr/>
                    <a:lstStyle/>
                    <a:p>
                      <a:pPr fontAlgn="t"/>
                      <a:r>
                        <a:rPr lang="en-IN" sz="3200" b="1" dirty="0">
                          <a:effectLst>
                            <a:outerShdw blurRad="38100" dist="38100" dir="2700000" algn="tl">
                              <a:srgbClr val="000000">
                                <a:alpha val="43137"/>
                              </a:srgbClr>
                            </a:outerShdw>
                          </a:effectLst>
                        </a:rPr>
                        <a:t>SMALLINT[Length]</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dirty="0">
                          <a:effectLst>
                            <a:outerShdw blurRad="38100" dist="38100" dir="2700000" algn="tl">
                              <a:srgbClr val="000000">
                                <a:alpha val="43137"/>
                              </a:srgbClr>
                            </a:outerShdw>
                          </a:effectLst>
                        </a:rPr>
                        <a:t>2 bytes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a:effectLst>
                            <a:outerShdw blurRad="38100" dist="38100" dir="2700000" algn="tl">
                              <a:srgbClr val="000000">
                                <a:alpha val="43137"/>
                              </a:srgbClr>
                            </a:outerShdw>
                          </a:effectLst>
                        </a:rPr>
                        <a:t>Range of -32,768 to 32,767 or 0 to 65535 unsigned.</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0632">
                <a:tc>
                  <a:txBody>
                    <a:bodyPr/>
                    <a:lstStyle/>
                    <a:p>
                      <a:pPr fontAlgn="t"/>
                      <a:r>
                        <a:rPr lang="en-IN" sz="3200" b="1" dirty="0">
                          <a:effectLst>
                            <a:outerShdw blurRad="38100" dist="38100" dir="2700000" algn="tl">
                              <a:srgbClr val="000000">
                                <a:alpha val="43137"/>
                              </a:srgbClr>
                            </a:outerShdw>
                          </a:effectLst>
                        </a:rPr>
                        <a:t>MEDIUMINT[Length]</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a:effectLst>
                            <a:outerShdw blurRad="38100" dist="38100" dir="2700000" algn="tl">
                              <a:srgbClr val="000000">
                                <a:alpha val="43137"/>
                              </a:srgbClr>
                            </a:outerShdw>
                          </a:effectLst>
                        </a:rPr>
                        <a:t>3 bytes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dirty="0">
                          <a:effectLst>
                            <a:outerShdw blurRad="38100" dist="38100" dir="2700000" algn="tl">
                              <a:srgbClr val="000000">
                                <a:alpha val="43137"/>
                              </a:srgbClr>
                            </a:outerShdw>
                          </a:effectLst>
                        </a:rPr>
                        <a:t>Range of -8,388,608 to 8,388,607 or 0 to 16,777,215 unsigned.</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0632">
                <a:tc>
                  <a:txBody>
                    <a:bodyPr/>
                    <a:lstStyle/>
                    <a:p>
                      <a:pPr fontAlgn="t"/>
                      <a:r>
                        <a:rPr lang="en-IN" sz="3200" b="1">
                          <a:effectLst>
                            <a:outerShdw blurRad="38100" dist="38100" dir="2700000" algn="tl">
                              <a:srgbClr val="000000">
                                <a:alpha val="43137"/>
                              </a:srgbClr>
                            </a:outerShdw>
                          </a:effectLst>
                        </a:rPr>
                        <a:t>INT[Length]</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a:effectLst>
                            <a:outerShdw blurRad="38100" dist="38100" dir="2700000" algn="tl">
                              <a:srgbClr val="000000">
                                <a:alpha val="43137"/>
                              </a:srgbClr>
                            </a:outerShdw>
                          </a:effectLst>
                        </a:rPr>
                        <a:t>4 bytes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dirty="0">
                          <a:effectLst>
                            <a:outerShdw blurRad="38100" dist="38100" dir="2700000" algn="tl">
                              <a:srgbClr val="000000">
                                <a:alpha val="43137"/>
                              </a:srgbClr>
                            </a:outerShdw>
                          </a:effectLst>
                        </a:rPr>
                        <a:t>Range of -2,147,483,648 to 2,147,483,647 or 0 to 4,294,967,295 unsigned.</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01633878"/>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3428992" y="357166"/>
            <a:ext cx="5357850" cy="8572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DATA TYPES</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571472" y="285728"/>
            <a:ext cx="2428860" cy="1498850"/>
          </a:xfrm>
          <a:prstGeom prst="rect">
            <a:avLst/>
          </a:prstGeom>
          <a:ln>
            <a:noFill/>
          </a:ln>
          <a:effectLst>
            <a:outerShdw blurRad="292100" dist="139700" dir="2700000" algn="tl" rotWithShape="0">
              <a:srgbClr val="333333">
                <a:alpha val="65000"/>
              </a:srgbClr>
            </a:outerShdw>
          </a:effectLst>
        </p:spPr>
      </p:pic>
      <p:graphicFrame>
        <p:nvGraphicFramePr>
          <p:cNvPr id="11" name="Table 10"/>
          <p:cNvGraphicFramePr>
            <a:graphicFrameLocks noGrp="1"/>
          </p:cNvGraphicFramePr>
          <p:nvPr/>
        </p:nvGraphicFramePr>
        <p:xfrm>
          <a:off x="285752" y="2071678"/>
          <a:ext cx="8572528" cy="3918312"/>
        </p:xfrm>
        <a:graphic>
          <a:graphicData uri="http://schemas.openxmlformats.org/drawingml/2006/table">
            <a:tbl>
              <a:tblPr>
                <a:effectLst>
                  <a:innerShdw blurRad="114300">
                    <a:prstClr val="black"/>
                  </a:innerShdw>
                </a:effectLst>
              </a:tblPr>
              <a:tblGrid>
                <a:gridCol w="2714612">
                  <a:extLst>
                    <a:ext uri="{9D8B030D-6E8A-4147-A177-3AD203B41FA5}">
                      <a16:colId xmlns:a16="http://schemas.microsoft.com/office/drawing/2014/main" val="20000"/>
                    </a:ext>
                  </a:extLst>
                </a:gridCol>
                <a:gridCol w="1067300">
                  <a:extLst>
                    <a:ext uri="{9D8B030D-6E8A-4147-A177-3AD203B41FA5}">
                      <a16:colId xmlns:a16="http://schemas.microsoft.com/office/drawing/2014/main" val="20001"/>
                    </a:ext>
                  </a:extLst>
                </a:gridCol>
                <a:gridCol w="4790616">
                  <a:extLst>
                    <a:ext uri="{9D8B030D-6E8A-4147-A177-3AD203B41FA5}">
                      <a16:colId xmlns:a16="http://schemas.microsoft.com/office/drawing/2014/main" val="20002"/>
                    </a:ext>
                  </a:extLst>
                </a:gridCol>
              </a:tblGrid>
              <a:tr h="69167">
                <a:tc>
                  <a:txBody>
                    <a:bodyPr/>
                    <a:lstStyle/>
                    <a:p>
                      <a:pPr algn="ctr" fontAlgn="t"/>
                      <a:r>
                        <a:rPr lang="en-IN" sz="3200" b="1" kern="1200" dirty="0">
                          <a:solidFill>
                            <a:schemeClr val="bg1"/>
                          </a:solidFill>
                          <a:effectLst>
                            <a:outerShdw blurRad="38100" dist="38100" dir="2700000" algn="tl">
                              <a:srgbClr val="000000">
                                <a:alpha val="43137"/>
                              </a:srgbClr>
                            </a:outerShdw>
                          </a:effectLst>
                          <a:latin typeface="+mn-lt"/>
                          <a:ea typeface="+mn-ea"/>
                          <a:cs typeface="+mn-cs"/>
                        </a:rPr>
                        <a:t>Ty p e</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F0"/>
                    </a:solidFill>
                  </a:tcPr>
                </a:tc>
                <a:tc>
                  <a:txBody>
                    <a:bodyPr/>
                    <a:lstStyle/>
                    <a:p>
                      <a:pPr algn="ctr" fontAlgn="t"/>
                      <a:r>
                        <a:rPr lang="en-IN" sz="3200" b="1" kern="1200" dirty="0">
                          <a:solidFill>
                            <a:schemeClr val="bg1"/>
                          </a:solidFill>
                          <a:effectLst>
                            <a:outerShdw blurRad="38100" dist="38100" dir="2700000" algn="tl">
                              <a:srgbClr val="000000">
                                <a:alpha val="43137"/>
                              </a:srgbClr>
                            </a:outerShdw>
                          </a:effectLst>
                          <a:latin typeface="+mn-lt"/>
                          <a:ea typeface="+mn-ea"/>
                          <a:cs typeface="+mn-cs"/>
                        </a:rPr>
                        <a:t>S </a:t>
                      </a:r>
                      <a:r>
                        <a:rPr lang="en-IN" sz="3200" b="1" kern="1200" dirty="0" err="1">
                          <a:solidFill>
                            <a:schemeClr val="bg1"/>
                          </a:solidFill>
                          <a:effectLst>
                            <a:outerShdw blurRad="38100" dist="38100" dir="2700000" algn="tl">
                              <a:srgbClr val="000000">
                                <a:alpha val="43137"/>
                              </a:srgbClr>
                            </a:outerShdw>
                          </a:effectLst>
                          <a:latin typeface="+mn-lt"/>
                          <a:ea typeface="+mn-ea"/>
                          <a:cs typeface="+mn-cs"/>
                        </a:rPr>
                        <a:t>i</a:t>
                      </a:r>
                      <a:r>
                        <a:rPr lang="en-IN" sz="3200" b="1" kern="1200" dirty="0">
                          <a:solidFill>
                            <a:schemeClr val="bg1"/>
                          </a:solidFill>
                          <a:effectLst>
                            <a:outerShdw blurRad="38100" dist="38100" dir="2700000" algn="tl">
                              <a:srgbClr val="000000">
                                <a:alpha val="43137"/>
                              </a:srgbClr>
                            </a:outerShdw>
                          </a:effectLst>
                          <a:latin typeface="+mn-lt"/>
                          <a:ea typeface="+mn-ea"/>
                          <a:cs typeface="+mn-cs"/>
                        </a:rPr>
                        <a:t> z e</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F0"/>
                    </a:solidFill>
                  </a:tcPr>
                </a:tc>
                <a:tc>
                  <a:txBody>
                    <a:bodyPr/>
                    <a:lstStyle/>
                    <a:p>
                      <a:pPr algn="ctr" fontAlgn="t"/>
                      <a:r>
                        <a:rPr lang="pt-BR" sz="3200" b="1" kern="1200" dirty="0">
                          <a:solidFill>
                            <a:schemeClr val="bg1"/>
                          </a:solidFill>
                          <a:effectLst>
                            <a:outerShdw blurRad="38100" dist="38100" dir="2700000" algn="tl">
                              <a:srgbClr val="000000">
                                <a:alpha val="43137"/>
                              </a:srgbClr>
                            </a:outerShdw>
                          </a:effectLst>
                          <a:latin typeface="+mn-lt"/>
                          <a:ea typeface="+mn-ea"/>
                          <a:cs typeface="+mn-cs"/>
                        </a:rPr>
                        <a:t>D e s c r i p t i o n</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433561">
                <a:tc>
                  <a:txBody>
                    <a:bodyPr/>
                    <a:lstStyle/>
                    <a:p>
                      <a:pPr fontAlgn="t"/>
                      <a:r>
                        <a:rPr lang="en-IN" sz="3200" b="1" dirty="0">
                          <a:effectLst>
                            <a:outerShdw blurRad="38100" dist="38100" dir="2700000" algn="tl">
                              <a:srgbClr val="000000">
                                <a:alpha val="43137"/>
                              </a:srgbClr>
                            </a:outerShdw>
                          </a:effectLst>
                        </a:rPr>
                        <a:t>BIGINT[Length]</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fontAlgn="t"/>
                      <a:r>
                        <a:rPr lang="en-IN" sz="3200" b="1" dirty="0">
                          <a:effectLst>
                            <a:outerShdw blurRad="38100" dist="38100" dir="2700000" algn="tl">
                              <a:srgbClr val="000000">
                                <a:alpha val="43137"/>
                              </a:srgbClr>
                            </a:outerShdw>
                          </a:effectLst>
                        </a:rPr>
                        <a:t>8 bytes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dirty="0">
                          <a:effectLst>
                            <a:outerShdw blurRad="38100" dist="38100" dir="2700000" algn="tl">
                              <a:srgbClr val="000000">
                                <a:alpha val="43137"/>
                              </a:srgbClr>
                            </a:outerShdw>
                          </a:effectLst>
                        </a:rPr>
                        <a:t>Range of -9,223,372,036,854,775,808 to 9,223,372,036,854,775,807 or 0 to 18,446,744,073,709,551,615 unsigned.</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01633878"/>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3428992" y="357166"/>
            <a:ext cx="5357850" cy="8572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DATA TYPES</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571472" y="285728"/>
            <a:ext cx="2428860" cy="1498850"/>
          </a:xfrm>
          <a:prstGeom prst="rect">
            <a:avLst/>
          </a:prstGeom>
          <a:ln>
            <a:noFill/>
          </a:ln>
          <a:effectLst>
            <a:outerShdw blurRad="292100" dist="139700" dir="2700000" algn="tl" rotWithShape="0">
              <a:srgbClr val="333333">
                <a:alpha val="65000"/>
              </a:srgbClr>
            </a:outerShdw>
          </a:effectLst>
        </p:spPr>
      </p:pic>
      <p:graphicFrame>
        <p:nvGraphicFramePr>
          <p:cNvPr id="11" name="Table 10"/>
          <p:cNvGraphicFramePr>
            <a:graphicFrameLocks noGrp="1"/>
          </p:cNvGraphicFramePr>
          <p:nvPr/>
        </p:nvGraphicFramePr>
        <p:xfrm>
          <a:off x="285752" y="2071678"/>
          <a:ext cx="8572528" cy="3935184"/>
        </p:xfrm>
        <a:graphic>
          <a:graphicData uri="http://schemas.openxmlformats.org/drawingml/2006/table">
            <a:tbl>
              <a:tblPr>
                <a:effectLst>
                  <a:innerShdw blurRad="114300">
                    <a:prstClr val="black"/>
                  </a:innerShdw>
                </a:effectLst>
              </a:tblPr>
              <a:tblGrid>
                <a:gridCol w="2357422">
                  <a:extLst>
                    <a:ext uri="{9D8B030D-6E8A-4147-A177-3AD203B41FA5}">
                      <a16:colId xmlns:a16="http://schemas.microsoft.com/office/drawing/2014/main" val="20000"/>
                    </a:ext>
                  </a:extLst>
                </a:gridCol>
                <a:gridCol w="1785950">
                  <a:extLst>
                    <a:ext uri="{9D8B030D-6E8A-4147-A177-3AD203B41FA5}">
                      <a16:colId xmlns:a16="http://schemas.microsoft.com/office/drawing/2014/main" val="20001"/>
                    </a:ext>
                  </a:extLst>
                </a:gridCol>
                <a:gridCol w="4429156">
                  <a:extLst>
                    <a:ext uri="{9D8B030D-6E8A-4147-A177-3AD203B41FA5}">
                      <a16:colId xmlns:a16="http://schemas.microsoft.com/office/drawing/2014/main" val="20002"/>
                    </a:ext>
                  </a:extLst>
                </a:gridCol>
              </a:tblGrid>
              <a:tr h="69167">
                <a:tc>
                  <a:txBody>
                    <a:bodyPr/>
                    <a:lstStyle/>
                    <a:p>
                      <a:pPr algn="ctr" fontAlgn="t"/>
                      <a:r>
                        <a:rPr lang="en-IN" sz="3200" b="1" kern="1200" dirty="0">
                          <a:solidFill>
                            <a:schemeClr val="bg1"/>
                          </a:solidFill>
                          <a:effectLst>
                            <a:outerShdw blurRad="38100" dist="38100" dir="2700000" algn="tl">
                              <a:srgbClr val="000000">
                                <a:alpha val="43137"/>
                              </a:srgbClr>
                            </a:outerShdw>
                          </a:effectLst>
                          <a:latin typeface="+mn-lt"/>
                          <a:ea typeface="+mn-ea"/>
                          <a:cs typeface="+mn-cs"/>
                        </a:rPr>
                        <a:t>Ty p e</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F0"/>
                    </a:solidFill>
                  </a:tcPr>
                </a:tc>
                <a:tc>
                  <a:txBody>
                    <a:bodyPr/>
                    <a:lstStyle/>
                    <a:p>
                      <a:pPr algn="ctr" fontAlgn="t"/>
                      <a:r>
                        <a:rPr lang="en-IN" sz="3200" b="1" kern="1200" dirty="0">
                          <a:solidFill>
                            <a:schemeClr val="bg1"/>
                          </a:solidFill>
                          <a:effectLst>
                            <a:outerShdw blurRad="38100" dist="38100" dir="2700000" algn="tl">
                              <a:srgbClr val="000000">
                                <a:alpha val="43137"/>
                              </a:srgbClr>
                            </a:outerShdw>
                          </a:effectLst>
                          <a:latin typeface="+mn-lt"/>
                          <a:ea typeface="+mn-ea"/>
                          <a:cs typeface="+mn-cs"/>
                        </a:rPr>
                        <a:t>S </a:t>
                      </a:r>
                      <a:r>
                        <a:rPr lang="en-IN" sz="3200" b="1" kern="1200" dirty="0" err="1">
                          <a:solidFill>
                            <a:schemeClr val="bg1"/>
                          </a:solidFill>
                          <a:effectLst>
                            <a:outerShdw blurRad="38100" dist="38100" dir="2700000" algn="tl">
                              <a:srgbClr val="000000">
                                <a:alpha val="43137"/>
                              </a:srgbClr>
                            </a:outerShdw>
                          </a:effectLst>
                          <a:latin typeface="+mn-lt"/>
                          <a:ea typeface="+mn-ea"/>
                          <a:cs typeface="+mn-cs"/>
                        </a:rPr>
                        <a:t>i</a:t>
                      </a:r>
                      <a:r>
                        <a:rPr lang="en-IN" sz="3200" b="1" kern="1200" dirty="0">
                          <a:solidFill>
                            <a:schemeClr val="bg1"/>
                          </a:solidFill>
                          <a:effectLst>
                            <a:outerShdw blurRad="38100" dist="38100" dir="2700000" algn="tl">
                              <a:srgbClr val="000000">
                                <a:alpha val="43137"/>
                              </a:srgbClr>
                            </a:outerShdw>
                          </a:effectLst>
                          <a:latin typeface="+mn-lt"/>
                          <a:ea typeface="+mn-ea"/>
                          <a:cs typeface="+mn-cs"/>
                        </a:rPr>
                        <a:t> z e</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F0"/>
                    </a:solidFill>
                  </a:tcPr>
                </a:tc>
                <a:tc>
                  <a:txBody>
                    <a:bodyPr/>
                    <a:lstStyle/>
                    <a:p>
                      <a:pPr algn="ctr" fontAlgn="t"/>
                      <a:r>
                        <a:rPr lang="pt-BR" sz="3200" b="1" kern="1200" dirty="0">
                          <a:solidFill>
                            <a:schemeClr val="bg1"/>
                          </a:solidFill>
                          <a:effectLst>
                            <a:outerShdw blurRad="38100" dist="38100" dir="2700000" algn="tl">
                              <a:srgbClr val="000000">
                                <a:alpha val="43137"/>
                              </a:srgbClr>
                            </a:outerShdw>
                          </a:effectLst>
                          <a:latin typeface="+mn-lt"/>
                          <a:ea typeface="+mn-ea"/>
                          <a:cs typeface="+mn-cs"/>
                        </a:rPr>
                        <a:t>D e s c r i p t i o n</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129900">
                <a:tc>
                  <a:txBody>
                    <a:bodyPr/>
                    <a:lstStyle/>
                    <a:p>
                      <a:pPr fontAlgn="t"/>
                      <a:r>
                        <a:rPr lang="en-IN" sz="3200" b="1" dirty="0">
                          <a:effectLst>
                            <a:outerShdw blurRad="38100" dist="38100" dir="2700000" algn="tl">
                              <a:srgbClr val="000000">
                                <a:alpha val="43137"/>
                              </a:srgbClr>
                            </a:outerShdw>
                          </a:effectLst>
                        </a:rPr>
                        <a:t>FLOAT</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a:effectLst>
                            <a:outerShdw blurRad="38100" dist="38100" dir="2700000" algn="tl">
                              <a:srgbClr val="000000">
                                <a:alpha val="43137"/>
                              </a:srgbClr>
                            </a:outerShdw>
                          </a:effectLst>
                        </a:rPr>
                        <a:t>4 bytes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a:effectLst>
                            <a:outerShdw blurRad="38100" dist="38100" dir="2700000" algn="tl">
                              <a:srgbClr val="000000">
                                <a:alpha val="43137"/>
                              </a:srgbClr>
                            </a:outerShdw>
                          </a:effectLst>
                        </a:rPr>
                        <a:t>A small number with a floating decimal point.</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51364">
                <a:tc>
                  <a:txBody>
                    <a:bodyPr/>
                    <a:lstStyle/>
                    <a:p>
                      <a:pPr fontAlgn="t"/>
                      <a:r>
                        <a:rPr lang="en-IN" sz="3200" b="1">
                          <a:effectLst>
                            <a:outerShdw blurRad="38100" dist="38100" dir="2700000" algn="tl">
                              <a:srgbClr val="000000">
                                <a:alpha val="43137"/>
                              </a:srgbClr>
                            </a:outerShdw>
                          </a:effectLst>
                        </a:rPr>
                        <a:t>DOUBLE[Length, Decimals]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dirty="0">
                          <a:effectLst>
                            <a:outerShdw blurRad="38100" dist="38100" dir="2700000" algn="tl">
                              <a:srgbClr val="000000">
                                <a:alpha val="43137"/>
                              </a:srgbClr>
                            </a:outerShdw>
                          </a:effectLst>
                        </a:rPr>
                        <a:t>8 bytes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a:effectLst>
                            <a:outerShdw blurRad="38100" dist="38100" dir="2700000" algn="tl">
                              <a:srgbClr val="000000">
                                <a:alpha val="43137"/>
                              </a:srgbClr>
                            </a:outerShdw>
                          </a:effectLst>
                        </a:rPr>
                        <a:t>A large number with a floating decimal point.</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51364">
                <a:tc>
                  <a:txBody>
                    <a:bodyPr/>
                    <a:lstStyle/>
                    <a:p>
                      <a:pPr fontAlgn="t"/>
                      <a:r>
                        <a:rPr lang="en-IN" sz="3200" b="1">
                          <a:effectLst>
                            <a:outerShdw blurRad="38100" dist="38100" dir="2700000" algn="tl">
                              <a:srgbClr val="000000">
                                <a:alpha val="43137"/>
                              </a:srgbClr>
                            </a:outerShdw>
                          </a:effectLst>
                        </a:rPr>
                        <a:t>DECIMAL[Length, Decimals]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a:effectLst>
                            <a:outerShdw blurRad="38100" dist="38100" dir="2700000" algn="tl">
                              <a:srgbClr val="000000">
                                <a:alpha val="43137"/>
                              </a:srgbClr>
                            </a:outerShdw>
                          </a:effectLst>
                        </a:rPr>
                        <a:t>Length + 1 or Length + 2 bytes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dirty="0">
                          <a:effectLst>
                            <a:outerShdw blurRad="38100" dist="38100" dir="2700000" algn="tl">
                              <a:srgbClr val="000000">
                                <a:alpha val="43137"/>
                              </a:srgbClr>
                            </a:outerShdw>
                          </a:effectLst>
                        </a:rPr>
                        <a:t>A DOUBLE stored as a string, allowing for a fixed decimal point.</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01633878"/>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3428992" y="357166"/>
            <a:ext cx="5357850" cy="8572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DATA TYPES</a:t>
            </a:r>
          </a:p>
        </p:txBody>
      </p:sp>
      <p:pic>
        <p:nvPicPr>
          <p:cNvPr id="9" name="Picture 2" descr="C:\Users\AdmOfficer\Desktop\mysql-png-2.png"/>
          <p:cNvPicPr>
            <a:picLocks noChangeAspect="1" noChangeArrowheads="1"/>
          </p:cNvPicPr>
          <p:nvPr/>
        </p:nvPicPr>
        <p:blipFill>
          <a:blip r:embed="rId3" cstate="print"/>
          <a:srcRect/>
          <a:stretch>
            <a:fillRect/>
          </a:stretch>
        </p:blipFill>
        <p:spPr bwMode="auto">
          <a:xfrm>
            <a:off x="571472" y="285728"/>
            <a:ext cx="2428860" cy="1498850"/>
          </a:xfrm>
          <a:prstGeom prst="rect">
            <a:avLst/>
          </a:prstGeom>
          <a:ln>
            <a:noFill/>
          </a:ln>
          <a:effectLst>
            <a:outerShdw blurRad="292100" dist="139700" dir="2700000" algn="tl" rotWithShape="0">
              <a:srgbClr val="333333">
                <a:alpha val="65000"/>
              </a:srgbClr>
            </a:outerShdw>
          </a:effectLst>
        </p:spPr>
      </p:pic>
      <p:graphicFrame>
        <p:nvGraphicFramePr>
          <p:cNvPr id="11" name="Table 10"/>
          <p:cNvGraphicFramePr>
            <a:graphicFrameLocks noGrp="1"/>
          </p:cNvGraphicFramePr>
          <p:nvPr/>
        </p:nvGraphicFramePr>
        <p:xfrm>
          <a:off x="285752" y="1928802"/>
          <a:ext cx="8572528" cy="4422864"/>
        </p:xfrm>
        <a:graphic>
          <a:graphicData uri="http://schemas.openxmlformats.org/drawingml/2006/table">
            <a:tbl>
              <a:tblPr>
                <a:effectLst>
                  <a:innerShdw blurRad="114300">
                    <a:prstClr val="black"/>
                  </a:innerShdw>
                </a:effectLst>
              </a:tblPr>
              <a:tblGrid>
                <a:gridCol w="1785918">
                  <a:extLst>
                    <a:ext uri="{9D8B030D-6E8A-4147-A177-3AD203B41FA5}">
                      <a16:colId xmlns:a16="http://schemas.microsoft.com/office/drawing/2014/main" val="20000"/>
                    </a:ext>
                  </a:extLst>
                </a:gridCol>
                <a:gridCol w="1643074">
                  <a:extLst>
                    <a:ext uri="{9D8B030D-6E8A-4147-A177-3AD203B41FA5}">
                      <a16:colId xmlns:a16="http://schemas.microsoft.com/office/drawing/2014/main" val="20001"/>
                    </a:ext>
                  </a:extLst>
                </a:gridCol>
                <a:gridCol w="5143536">
                  <a:extLst>
                    <a:ext uri="{9D8B030D-6E8A-4147-A177-3AD203B41FA5}">
                      <a16:colId xmlns:a16="http://schemas.microsoft.com/office/drawing/2014/main" val="20002"/>
                    </a:ext>
                  </a:extLst>
                </a:gridCol>
              </a:tblGrid>
              <a:tr h="69167">
                <a:tc>
                  <a:txBody>
                    <a:bodyPr/>
                    <a:lstStyle/>
                    <a:p>
                      <a:pPr algn="ctr" fontAlgn="t"/>
                      <a:r>
                        <a:rPr lang="en-IN" sz="3200" b="1" kern="1200" dirty="0">
                          <a:solidFill>
                            <a:schemeClr val="bg1"/>
                          </a:solidFill>
                          <a:effectLst>
                            <a:outerShdw blurRad="38100" dist="38100" dir="2700000" algn="tl">
                              <a:srgbClr val="000000">
                                <a:alpha val="43137"/>
                              </a:srgbClr>
                            </a:outerShdw>
                          </a:effectLst>
                          <a:latin typeface="+mn-lt"/>
                          <a:ea typeface="+mn-ea"/>
                          <a:cs typeface="+mn-cs"/>
                        </a:rPr>
                        <a:t>Ty p e</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F0"/>
                    </a:solidFill>
                  </a:tcPr>
                </a:tc>
                <a:tc>
                  <a:txBody>
                    <a:bodyPr/>
                    <a:lstStyle/>
                    <a:p>
                      <a:pPr algn="ctr" fontAlgn="t"/>
                      <a:r>
                        <a:rPr lang="en-IN" sz="3200" b="1" kern="1200" dirty="0">
                          <a:solidFill>
                            <a:schemeClr val="bg1"/>
                          </a:solidFill>
                          <a:effectLst>
                            <a:outerShdw blurRad="38100" dist="38100" dir="2700000" algn="tl">
                              <a:srgbClr val="000000">
                                <a:alpha val="43137"/>
                              </a:srgbClr>
                            </a:outerShdw>
                          </a:effectLst>
                          <a:latin typeface="+mn-lt"/>
                          <a:ea typeface="+mn-ea"/>
                          <a:cs typeface="+mn-cs"/>
                        </a:rPr>
                        <a:t>S </a:t>
                      </a:r>
                      <a:r>
                        <a:rPr lang="en-IN" sz="3200" b="1" kern="1200" dirty="0" err="1">
                          <a:solidFill>
                            <a:schemeClr val="bg1"/>
                          </a:solidFill>
                          <a:effectLst>
                            <a:outerShdw blurRad="38100" dist="38100" dir="2700000" algn="tl">
                              <a:srgbClr val="000000">
                                <a:alpha val="43137"/>
                              </a:srgbClr>
                            </a:outerShdw>
                          </a:effectLst>
                          <a:latin typeface="+mn-lt"/>
                          <a:ea typeface="+mn-ea"/>
                          <a:cs typeface="+mn-cs"/>
                        </a:rPr>
                        <a:t>i</a:t>
                      </a:r>
                      <a:r>
                        <a:rPr lang="en-IN" sz="3200" b="1" kern="1200" dirty="0">
                          <a:solidFill>
                            <a:schemeClr val="bg1"/>
                          </a:solidFill>
                          <a:effectLst>
                            <a:outerShdw blurRad="38100" dist="38100" dir="2700000" algn="tl">
                              <a:srgbClr val="000000">
                                <a:alpha val="43137"/>
                              </a:srgbClr>
                            </a:outerShdw>
                          </a:effectLst>
                          <a:latin typeface="+mn-lt"/>
                          <a:ea typeface="+mn-ea"/>
                          <a:cs typeface="+mn-cs"/>
                        </a:rPr>
                        <a:t> z e</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F0"/>
                    </a:solidFill>
                  </a:tcPr>
                </a:tc>
                <a:tc>
                  <a:txBody>
                    <a:bodyPr/>
                    <a:lstStyle/>
                    <a:p>
                      <a:pPr algn="ctr" fontAlgn="t"/>
                      <a:r>
                        <a:rPr lang="pt-BR" sz="3200" b="1" kern="1200" dirty="0">
                          <a:solidFill>
                            <a:schemeClr val="bg1"/>
                          </a:solidFill>
                          <a:effectLst>
                            <a:outerShdw blurRad="38100" dist="38100" dir="2700000" algn="tl">
                              <a:srgbClr val="000000">
                                <a:alpha val="43137"/>
                              </a:srgbClr>
                            </a:outerShdw>
                          </a:effectLst>
                          <a:latin typeface="+mn-lt"/>
                          <a:ea typeface="+mn-ea"/>
                          <a:cs typeface="+mn-cs"/>
                        </a:rPr>
                        <a:t>D e s c r i p t i o n</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129900">
                <a:tc>
                  <a:txBody>
                    <a:bodyPr/>
                    <a:lstStyle/>
                    <a:p>
                      <a:pPr fontAlgn="t"/>
                      <a:r>
                        <a:rPr lang="en-IN" sz="3200" b="1" dirty="0">
                          <a:effectLst>
                            <a:outerShdw blurRad="38100" dist="38100" dir="2700000" algn="tl">
                              <a:srgbClr val="000000">
                                <a:alpha val="43137"/>
                              </a:srgbClr>
                            </a:outerShdw>
                          </a:effectLst>
                        </a:rPr>
                        <a:t>TIME</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a:effectLst>
                            <a:outerShdw blurRad="38100" dist="38100" dir="2700000" algn="tl">
                              <a:srgbClr val="000000">
                                <a:alpha val="43137"/>
                              </a:srgbClr>
                            </a:outerShdw>
                          </a:effectLst>
                        </a:rPr>
                        <a:t>3 bytes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a:effectLst>
                            <a:outerShdw blurRad="38100" dist="38100" dir="2700000" algn="tl">
                              <a:srgbClr val="000000">
                                <a:alpha val="43137"/>
                              </a:srgbClr>
                            </a:outerShdw>
                          </a:effectLst>
                        </a:rPr>
                        <a:t>In the format of HH:MM:SS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51364">
                <a:tc>
                  <a:txBody>
                    <a:bodyPr/>
                    <a:lstStyle/>
                    <a:p>
                      <a:pPr fontAlgn="t"/>
                      <a:r>
                        <a:rPr lang="en-IN" sz="3200" b="1">
                          <a:effectLst>
                            <a:outerShdw blurRad="38100" dist="38100" dir="2700000" algn="tl">
                              <a:srgbClr val="000000">
                                <a:alpha val="43137"/>
                              </a:srgbClr>
                            </a:outerShdw>
                          </a:effectLst>
                        </a:rPr>
                        <a:t>ENUM</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a:effectLst>
                            <a:outerShdw blurRad="38100" dist="38100" dir="2700000" algn="tl">
                              <a:srgbClr val="000000">
                                <a:alpha val="43137"/>
                              </a:srgbClr>
                            </a:outerShdw>
                          </a:effectLst>
                        </a:rPr>
                        <a:t>1 or 2 bytes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a:effectLst>
                            <a:outerShdw blurRad="38100" dist="38100" dir="2700000" algn="tl">
                              <a:srgbClr val="000000">
                                <a:alpha val="43137"/>
                              </a:srgbClr>
                            </a:outerShdw>
                          </a:effectLst>
                        </a:rPr>
                        <a:t>Short for enumeration, which means that each column can haveone of several possible values.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51364">
                <a:tc>
                  <a:txBody>
                    <a:bodyPr/>
                    <a:lstStyle/>
                    <a:p>
                      <a:pPr fontAlgn="t"/>
                      <a:r>
                        <a:rPr lang="en-IN" sz="3200" b="1">
                          <a:effectLst>
                            <a:outerShdw blurRad="38100" dist="38100" dir="2700000" algn="tl">
                              <a:srgbClr val="000000">
                                <a:alpha val="43137"/>
                              </a:srgbClr>
                            </a:outerShdw>
                          </a:effectLst>
                        </a:rPr>
                        <a:t>SET</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a:effectLst>
                            <a:outerShdw blurRad="38100" dist="38100" dir="2700000" algn="tl">
                              <a:srgbClr val="000000">
                                <a:alpha val="43137"/>
                              </a:srgbClr>
                            </a:outerShdw>
                          </a:effectLst>
                        </a:rPr>
                        <a:t>1, 2, 3, 4, or 8 bytes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dirty="0">
                          <a:effectLst>
                            <a:outerShdw blurRad="38100" dist="38100" dir="2700000" algn="tl">
                              <a:srgbClr val="000000">
                                <a:alpha val="43137"/>
                              </a:srgbClr>
                            </a:outerShdw>
                          </a:effectLst>
                        </a:rPr>
                        <a:t>Like ENUM except that each column can have more than one of several possible values.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01633878"/>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3428992" y="357166"/>
            <a:ext cx="5357850" cy="8572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DATA TYPES</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571472" y="285728"/>
            <a:ext cx="2428860" cy="1498850"/>
          </a:xfrm>
          <a:prstGeom prst="rect">
            <a:avLst/>
          </a:prstGeom>
          <a:ln>
            <a:noFill/>
          </a:ln>
          <a:effectLst>
            <a:outerShdw blurRad="292100" dist="139700" dir="2700000" algn="tl" rotWithShape="0">
              <a:srgbClr val="333333">
                <a:alpha val="65000"/>
              </a:srgbClr>
            </a:outerShdw>
          </a:effectLst>
        </p:spPr>
      </p:pic>
      <p:graphicFrame>
        <p:nvGraphicFramePr>
          <p:cNvPr id="11" name="Table 10"/>
          <p:cNvGraphicFramePr>
            <a:graphicFrameLocks noGrp="1"/>
          </p:cNvGraphicFramePr>
          <p:nvPr/>
        </p:nvGraphicFramePr>
        <p:xfrm>
          <a:off x="285752" y="2071678"/>
          <a:ext cx="8572528" cy="4422864"/>
        </p:xfrm>
        <a:graphic>
          <a:graphicData uri="http://schemas.openxmlformats.org/drawingml/2006/table">
            <a:tbl>
              <a:tblPr>
                <a:effectLst>
                  <a:innerShdw blurRad="114300">
                    <a:prstClr val="black"/>
                  </a:innerShdw>
                </a:effectLst>
              </a:tblPr>
              <a:tblGrid>
                <a:gridCol w="2357422">
                  <a:extLst>
                    <a:ext uri="{9D8B030D-6E8A-4147-A177-3AD203B41FA5}">
                      <a16:colId xmlns:a16="http://schemas.microsoft.com/office/drawing/2014/main" val="20000"/>
                    </a:ext>
                  </a:extLst>
                </a:gridCol>
                <a:gridCol w="1424490">
                  <a:extLst>
                    <a:ext uri="{9D8B030D-6E8A-4147-A177-3AD203B41FA5}">
                      <a16:colId xmlns:a16="http://schemas.microsoft.com/office/drawing/2014/main" val="20001"/>
                    </a:ext>
                  </a:extLst>
                </a:gridCol>
                <a:gridCol w="4790616">
                  <a:extLst>
                    <a:ext uri="{9D8B030D-6E8A-4147-A177-3AD203B41FA5}">
                      <a16:colId xmlns:a16="http://schemas.microsoft.com/office/drawing/2014/main" val="20002"/>
                    </a:ext>
                  </a:extLst>
                </a:gridCol>
              </a:tblGrid>
              <a:tr h="69167">
                <a:tc>
                  <a:txBody>
                    <a:bodyPr/>
                    <a:lstStyle/>
                    <a:p>
                      <a:pPr algn="ctr" fontAlgn="t"/>
                      <a:r>
                        <a:rPr lang="en-IN" sz="3200" b="1" kern="1200" dirty="0">
                          <a:solidFill>
                            <a:schemeClr val="bg1"/>
                          </a:solidFill>
                          <a:effectLst>
                            <a:outerShdw blurRad="38100" dist="38100" dir="2700000" algn="tl">
                              <a:srgbClr val="000000">
                                <a:alpha val="43137"/>
                              </a:srgbClr>
                            </a:outerShdw>
                          </a:effectLst>
                          <a:latin typeface="+mn-lt"/>
                          <a:ea typeface="+mn-ea"/>
                          <a:cs typeface="+mn-cs"/>
                        </a:rPr>
                        <a:t>Ty p e</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F0"/>
                    </a:solidFill>
                  </a:tcPr>
                </a:tc>
                <a:tc>
                  <a:txBody>
                    <a:bodyPr/>
                    <a:lstStyle/>
                    <a:p>
                      <a:pPr algn="ctr" fontAlgn="t"/>
                      <a:r>
                        <a:rPr lang="en-IN" sz="3200" b="1" kern="1200" dirty="0">
                          <a:solidFill>
                            <a:schemeClr val="bg1"/>
                          </a:solidFill>
                          <a:effectLst>
                            <a:outerShdw blurRad="38100" dist="38100" dir="2700000" algn="tl">
                              <a:srgbClr val="000000">
                                <a:alpha val="43137"/>
                              </a:srgbClr>
                            </a:outerShdw>
                          </a:effectLst>
                          <a:latin typeface="+mn-lt"/>
                          <a:ea typeface="+mn-ea"/>
                          <a:cs typeface="+mn-cs"/>
                        </a:rPr>
                        <a:t>S </a:t>
                      </a:r>
                      <a:r>
                        <a:rPr lang="en-IN" sz="3200" b="1" kern="1200" dirty="0" err="1">
                          <a:solidFill>
                            <a:schemeClr val="bg1"/>
                          </a:solidFill>
                          <a:effectLst>
                            <a:outerShdw blurRad="38100" dist="38100" dir="2700000" algn="tl">
                              <a:srgbClr val="000000">
                                <a:alpha val="43137"/>
                              </a:srgbClr>
                            </a:outerShdw>
                          </a:effectLst>
                          <a:latin typeface="+mn-lt"/>
                          <a:ea typeface="+mn-ea"/>
                          <a:cs typeface="+mn-cs"/>
                        </a:rPr>
                        <a:t>i</a:t>
                      </a:r>
                      <a:r>
                        <a:rPr lang="en-IN" sz="3200" b="1" kern="1200" dirty="0">
                          <a:solidFill>
                            <a:schemeClr val="bg1"/>
                          </a:solidFill>
                          <a:effectLst>
                            <a:outerShdw blurRad="38100" dist="38100" dir="2700000" algn="tl">
                              <a:srgbClr val="000000">
                                <a:alpha val="43137"/>
                              </a:srgbClr>
                            </a:outerShdw>
                          </a:effectLst>
                          <a:latin typeface="+mn-lt"/>
                          <a:ea typeface="+mn-ea"/>
                          <a:cs typeface="+mn-cs"/>
                        </a:rPr>
                        <a:t> z e</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F0"/>
                    </a:solidFill>
                  </a:tcPr>
                </a:tc>
                <a:tc>
                  <a:txBody>
                    <a:bodyPr/>
                    <a:lstStyle/>
                    <a:p>
                      <a:pPr algn="ctr" fontAlgn="t"/>
                      <a:r>
                        <a:rPr lang="pt-BR" sz="3200" b="1" kern="1200" dirty="0">
                          <a:solidFill>
                            <a:schemeClr val="bg1"/>
                          </a:solidFill>
                          <a:effectLst>
                            <a:outerShdw blurRad="38100" dist="38100" dir="2700000" algn="tl">
                              <a:srgbClr val="000000">
                                <a:alpha val="43137"/>
                              </a:srgbClr>
                            </a:outerShdw>
                          </a:effectLst>
                          <a:latin typeface="+mn-lt"/>
                          <a:ea typeface="+mn-ea"/>
                          <a:cs typeface="+mn-cs"/>
                        </a:rPr>
                        <a:t>D e s c r i p t i o n</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129900">
                <a:tc>
                  <a:txBody>
                    <a:bodyPr/>
                    <a:lstStyle/>
                    <a:p>
                      <a:pPr fontAlgn="t"/>
                      <a:r>
                        <a:rPr lang="en-IN" sz="3200" b="1" dirty="0">
                          <a:effectLst>
                            <a:outerShdw blurRad="38100" dist="38100" dir="2700000" algn="tl">
                              <a:srgbClr val="000000">
                                <a:alpha val="43137"/>
                              </a:srgbClr>
                            </a:outerShdw>
                          </a:effectLst>
                        </a:rPr>
                        <a:t>DATE</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a:effectLst>
                            <a:outerShdw blurRad="38100" dist="38100" dir="2700000" algn="tl">
                              <a:srgbClr val="000000">
                                <a:alpha val="43137"/>
                              </a:srgbClr>
                            </a:outerShdw>
                          </a:effectLst>
                        </a:rPr>
                        <a:t>3 bytes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a:effectLst>
                            <a:outerShdw blurRad="38100" dist="38100" dir="2700000" algn="tl">
                              <a:srgbClr val="000000">
                                <a:alpha val="43137"/>
                              </a:srgbClr>
                            </a:outerShdw>
                          </a:effectLst>
                        </a:rPr>
                        <a:t>In the format of YYYY-MM-DD.</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9900">
                <a:tc>
                  <a:txBody>
                    <a:bodyPr/>
                    <a:lstStyle/>
                    <a:p>
                      <a:pPr fontAlgn="t"/>
                      <a:r>
                        <a:rPr lang="en-IN" sz="3200" b="1">
                          <a:effectLst>
                            <a:outerShdw blurRad="38100" dist="38100" dir="2700000" algn="tl">
                              <a:srgbClr val="000000">
                                <a:alpha val="43137"/>
                              </a:srgbClr>
                            </a:outerShdw>
                          </a:effectLst>
                        </a:rPr>
                        <a:t>DATETIME</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a:effectLst>
                            <a:outerShdw blurRad="38100" dist="38100" dir="2700000" algn="tl">
                              <a:srgbClr val="000000">
                                <a:alpha val="43137"/>
                              </a:srgbClr>
                            </a:outerShdw>
                          </a:effectLst>
                        </a:rPr>
                        <a:t>8 bytes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a:effectLst>
                            <a:outerShdw blurRad="38100" dist="38100" dir="2700000" algn="tl">
                              <a:srgbClr val="000000">
                                <a:alpha val="43137"/>
                              </a:srgbClr>
                            </a:outerShdw>
                          </a:effectLst>
                        </a:rPr>
                        <a:t>In the format of YYYY-MM-DD HH:MM:SS.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51364">
                <a:tc>
                  <a:txBody>
                    <a:bodyPr/>
                    <a:lstStyle/>
                    <a:p>
                      <a:pPr fontAlgn="t"/>
                      <a:r>
                        <a:rPr lang="en-IN" sz="3200" b="1">
                          <a:effectLst>
                            <a:outerShdw blurRad="38100" dist="38100" dir="2700000" algn="tl">
                              <a:srgbClr val="000000">
                                <a:alpha val="43137"/>
                              </a:srgbClr>
                            </a:outerShdw>
                          </a:effectLst>
                        </a:rPr>
                        <a:t>TIMESTAMP</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a:effectLst>
                            <a:outerShdw blurRad="38100" dist="38100" dir="2700000" algn="tl">
                              <a:srgbClr val="000000">
                                <a:alpha val="43137"/>
                              </a:srgbClr>
                            </a:outerShdw>
                          </a:effectLst>
                        </a:rPr>
                        <a:t>4 bytes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dirty="0">
                          <a:effectLst>
                            <a:outerShdw blurRad="38100" dist="38100" dir="2700000" algn="tl">
                              <a:srgbClr val="000000">
                                <a:alpha val="43137"/>
                              </a:srgbClr>
                            </a:outerShdw>
                          </a:effectLst>
                        </a:rPr>
                        <a:t>In the format of YYYYMMDDHHMMSS; acceptable range ends </a:t>
                      </a:r>
                      <a:r>
                        <a:rPr lang="en-IN" sz="3200" b="1" dirty="0" err="1">
                          <a:effectLst>
                            <a:outerShdw blurRad="38100" dist="38100" dir="2700000" algn="tl">
                              <a:srgbClr val="000000">
                                <a:alpha val="43137"/>
                              </a:srgbClr>
                            </a:outerShdw>
                          </a:effectLst>
                        </a:rPr>
                        <a:t>inthe</a:t>
                      </a:r>
                      <a:r>
                        <a:rPr lang="en-IN" sz="3200" b="1" dirty="0">
                          <a:effectLst>
                            <a:outerShdw blurRad="38100" dist="38100" dir="2700000" algn="tl">
                              <a:srgbClr val="000000">
                                <a:alpha val="43137"/>
                              </a:srgbClr>
                            </a:outerShdw>
                          </a:effectLst>
                        </a:rPr>
                        <a:t> year 2037.</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0163387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3428992" y="357166"/>
            <a:ext cx="5357850" cy="8572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DATA TYPES</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571472" y="285728"/>
            <a:ext cx="2428860" cy="1498850"/>
          </a:xfrm>
          <a:prstGeom prst="rect">
            <a:avLst/>
          </a:prstGeom>
          <a:ln>
            <a:noFill/>
          </a:ln>
          <a:effectLst>
            <a:outerShdw blurRad="292100" dist="139700" dir="2700000" algn="tl" rotWithShape="0">
              <a:srgbClr val="333333">
                <a:alpha val="65000"/>
              </a:srgbClr>
            </a:outerShdw>
          </a:effectLst>
        </p:spPr>
      </p:pic>
      <p:graphicFrame>
        <p:nvGraphicFramePr>
          <p:cNvPr id="11" name="Table 10"/>
          <p:cNvGraphicFramePr>
            <a:graphicFrameLocks noGrp="1"/>
          </p:cNvGraphicFramePr>
          <p:nvPr/>
        </p:nvGraphicFramePr>
        <p:xfrm>
          <a:off x="285752" y="2071678"/>
          <a:ext cx="8572528" cy="4422864"/>
        </p:xfrm>
        <a:graphic>
          <a:graphicData uri="http://schemas.openxmlformats.org/drawingml/2006/table">
            <a:tbl>
              <a:tblPr>
                <a:effectLst>
                  <a:innerShdw blurRad="114300">
                    <a:prstClr val="black"/>
                  </a:innerShdw>
                </a:effectLst>
              </a:tblPr>
              <a:tblGrid>
                <a:gridCol w="1785918">
                  <a:extLst>
                    <a:ext uri="{9D8B030D-6E8A-4147-A177-3AD203B41FA5}">
                      <a16:colId xmlns:a16="http://schemas.microsoft.com/office/drawing/2014/main" val="20000"/>
                    </a:ext>
                  </a:extLst>
                </a:gridCol>
                <a:gridCol w="1571636">
                  <a:extLst>
                    <a:ext uri="{9D8B030D-6E8A-4147-A177-3AD203B41FA5}">
                      <a16:colId xmlns:a16="http://schemas.microsoft.com/office/drawing/2014/main" val="20001"/>
                    </a:ext>
                  </a:extLst>
                </a:gridCol>
                <a:gridCol w="5214974">
                  <a:extLst>
                    <a:ext uri="{9D8B030D-6E8A-4147-A177-3AD203B41FA5}">
                      <a16:colId xmlns:a16="http://schemas.microsoft.com/office/drawing/2014/main" val="20002"/>
                    </a:ext>
                  </a:extLst>
                </a:gridCol>
              </a:tblGrid>
              <a:tr h="69167">
                <a:tc>
                  <a:txBody>
                    <a:bodyPr/>
                    <a:lstStyle/>
                    <a:p>
                      <a:pPr algn="ctr" fontAlgn="t"/>
                      <a:r>
                        <a:rPr lang="en-IN" sz="3200" b="1" kern="1200" dirty="0">
                          <a:solidFill>
                            <a:schemeClr val="bg1"/>
                          </a:solidFill>
                          <a:effectLst>
                            <a:outerShdw blurRad="38100" dist="38100" dir="2700000" algn="tl">
                              <a:srgbClr val="000000">
                                <a:alpha val="43137"/>
                              </a:srgbClr>
                            </a:outerShdw>
                          </a:effectLst>
                          <a:latin typeface="+mn-lt"/>
                          <a:ea typeface="+mn-ea"/>
                          <a:cs typeface="+mn-cs"/>
                        </a:rPr>
                        <a:t>Ty p e</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F0"/>
                    </a:solidFill>
                  </a:tcPr>
                </a:tc>
                <a:tc>
                  <a:txBody>
                    <a:bodyPr/>
                    <a:lstStyle/>
                    <a:p>
                      <a:pPr algn="ctr" fontAlgn="t"/>
                      <a:r>
                        <a:rPr lang="en-IN" sz="3200" b="1" kern="1200" dirty="0">
                          <a:solidFill>
                            <a:schemeClr val="bg1"/>
                          </a:solidFill>
                          <a:effectLst>
                            <a:outerShdw blurRad="38100" dist="38100" dir="2700000" algn="tl">
                              <a:srgbClr val="000000">
                                <a:alpha val="43137"/>
                              </a:srgbClr>
                            </a:outerShdw>
                          </a:effectLst>
                          <a:latin typeface="+mn-lt"/>
                          <a:ea typeface="+mn-ea"/>
                          <a:cs typeface="+mn-cs"/>
                        </a:rPr>
                        <a:t>S </a:t>
                      </a:r>
                      <a:r>
                        <a:rPr lang="en-IN" sz="3200" b="1" kern="1200" dirty="0" err="1">
                          <a:solidFill>
                            <a:schemeClr val="bg1"/>
                          </a:solidFill>
                          <a:effectLst>
                            <a:outerShdw blurRad="38100" dist="38100" dir="2700000" algn="tl">
                              <a:srgbClr val="000000">
                                <a:alpha val="43137"/>
                              </a:srgbClr>
                            </a:outerShdw>
                          </a:effectLst>
                          <a:latin typeface="+mn-lt"/>
                          <a:ea typeface="+mn-ea"/>
                          <a:cs typeface="+mn-cs"/>
                        </a:rPr>
                        <a:t>i</a:t>
                      </a:r>
                      <a:r>
                        <a:rPr lang="en-IN" sz="3200" b="1" kern="1200" dirty="0">
                          <a:solidFill>
                            <a:schemeClr val="bg1"/>
                          </a:solidFill>
                          <a:effectLst>
                            <a:outerShdw blurRad="38100" dist="38100" dir="2700000" algn="tl">
                              <a:srgbClr val="000000">
                                <a:alpha val="43137"/>
                              </a:srgbClr>
                            </a:outerShdw>
                          </a:effectLst>
                          <a:latin typeface="+mn-lt"/>
                          <a:ea typeface="+mn-ea"/>
                          <a:cs typeface="+mn-cs"/>
                        </a:rPr>
                        <a:t> z e</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F0"/>
                    </a:solidFill>
                  </a:tcPr>
                </a:tc>
                <a:tc>
                  <a:txBody>
                    <a:bodyPr/>
                    <a:lstStyle/>
                    <a:p>
                      <a:pPr algn="ctr" fontAlgn="t"/>
                      <a:r>
                        <a:rPr lang="pt-BR" sz="3200" b="1" kern="1200" dirty="0">
                          <a:solidFill>
                            <a:schemeClr val="bg1"/>
                          </a:solidFill>
                          <a:effectLst>
                            <a:outerShdw blurRad="38100" dist="38100" dir="2700000" algn="tl">
                              <a:srgbClr val="000000">
                                <a:alpha val="43137"/>
                              </a:srgbClr>
                            </a:outerShdw>
                          </a:effectLst>
                          <a:latin typeface="+mn-lt"/>
                          <a:ea typeface="+mn-ea"/>
                          <a:cs typeface="+mn-cs"/>
                        </a:rPr>
                        <a:t>D e s c r i p t i o n</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129900">
                <a:tc>
                  <a:txBody>
                    <a:bodyPr/>
                    <a:lstStyle/>
                    <a:p>
                      <a:pPr fontAlgn="t"/>
                      <a:r>
                        <a:rPr lang="en-IN" sz="3200" b="1" dirty="0">
                          <a:effectLst>
                            <a:outerShdw blurRad="38100" dist="38100" dir="2700000" algn="tl">
                              <a:srgbClr val="000000">
                                <a:alpha val="43137"/>
                              </a:srgbClr>
                            </a:outerShdw>
                          </a:effectLst>
                        </a:rPr>
                        <a:t>TIME</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a:effectLst>
                            <a:outerShdw blurRad="38100" dist="38100" dir="2700000" algn="tl">
                              <a:srgbClr val="000000">
                                <a:alpha val="43137"/>
                              </a:srgbClr>
                            </a:outerShdw>
                          </a:effectLst>
                        </a:rPr>
                        <a:t>3 bytes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a:effectLst>
                            <a:outerShdw blurRad="38100" dist="38100" dir="2700000" algn="tl">
                              <a:srgbClr val="000000">
                                <a:alpha val="43137"/>
                              </a:srgbClr>
                            </a:outerShdw>
                          </a:effectLst>
                        </a:rPr>
                        <a:t>In the format of HH:MM:SS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51364">
                <a:tc>
                  <a:txBody>
                    <a:bodyPr/>
                    <a:lstStyle/>
                    <a:p>
                      <a:pPr fontAlgn="t"/>
                      <a:r>
                        <a:rPr lang="en-IN" sz="3200" b="1">
                          <a:effectLst>
                            <a:outerShdw blurRad="38100" dist="38100" dir="2700000" algn="tl">
                              <a:srgbClr val="000000">
                                <a:alpha val="43137"/>
                              </a:srgbClr>
                            </a:outerShdw>
                          </a:effectLst>
                        </a:rPr>
                        <a:t>ENUM</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a:effectLst>
                            <a:outerShdw blurRad="38100" dist="38100" dir="2700000" algn="tl">
                              <a:srgbClr val="000000">
                                <a:alpha val="43137"/>
                              </a:srgbClr>
                            </a:outerShdw>
                          </a:effectLst>
                        </a:rPr>
                        <a:t>1 or 2 bytes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dirty="0">
                          <a:effectLst>
                            <a:outerShdw blurRad="38100" dist="38100" dir="2700000" algn="tl">
                              <a:srgbClr val="000000">
                                <a:alpha val="43137"/>
                              </a:srgbClr>
                            </a:outerShdw>
                          </a:effectLst>
                        </a:rPr>
                        <a:t>Short for enumeration, which means that each column can </a:t>
                      </a:r>
                      <a:r>
                        <a:rPr lang="en-IN" sz="3200" b="1" dirty="0" err="1">
                          <a:effectLst>
                            <a:outerShdw blurRad="38100" dist="38100" dir="2700000" algn="tl">
                              <a:srgbClr val="000000">
                                <a:alpha val="43137"/>
                              </a:srgbClr>
                            </a:outerShdw>
                          </a:effectLst>
                        </a:rPr>
                        <a:t>haveone</a:t>
                      </a:r>
                      <a:r>
                        <a:rPr lang="en-IN" sz="3200" b="1" dirty="0">
                          <a:effectLst>
                            <a:outerShdw blurRad="38100" dist="38100" dir="2700000" algn="tl">
                              <a:srgbClr val="000000">
                                <a:alpha val="43137"/>
                              </a:srgbClr>
                            </a:outerShdw>
                          </a:effectLst>
                        </a:rPr>
                        <a:t> of several possible values.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51364">
                <a:tc>
                  <a:txBody>
                    <a:bodyPr/>
                    <a:lstStyle/>
                    <a:p>
                      <a:pPr fontAlgn="t"/>
                      <a:r>
                        <a:rPr lang="en-IN" sz="3200" b="1">
                          <a:effectLst>
                            <a:outerShdw blurRad="38100" dist="38100" dir="2700000" algn="tl">
                              <a:srgbClr val="000000">
                                <a:alpha val="43137"/>
                              </a:srgbClr>
                            </a:outerShdw>
                          </a:effectLst>
                        </a:rPr>
                        <a:t>SET</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a:effectLst>
                            <a:outerShdw blurRad="38100" dist="38100" dir="2700000" algn="tl">
                              <a:srgbClr val="000000">
                                <a:alpha val="43137"/>
                              </a:srgbClr>
                            </a:outerShdw>
                          </a:effectLst>
                        </a:rPr>
                        <a:t>1, 2, 3, 4, or 8 bytes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dirty="0">
                          <a:effectLst>
                            <a:outerShdw blurRad="38100" dist="38100" dir="2700000" algn="tl">
                              <a:srgbClr val="000000">
                                <a:alpha val="43137"/>
                              </a:srgbClr>
                            </a:outerShdw>
                          </a:effectLst>
                        </a:rPr>
                        <a:t>Like ENUM except that each column can have more than one </a:t>
                      </a:r>
                      <a:r>
                        <a:rPr lang="en-IN" sz="3200" b="1" dirty="0" err="1">
                          <a:effectLst>
                            <a:outerShdw blurRad="38100" dist="38100" dir="2700000" algn="tl">
                              <a:srgbClr val="000000">
                                <a:alpha val="43137"/>
                              </a:srgbClr>
                            </a:outerShdw>
                          </a:effectLst>
                        </a:rPr>
                        <a:t>ofseveral</a:t>
                      </a:r>
                      <a:r>
                        <a:rPr lang="en-IN" sz="3200" b="1" dirty="0">
                          <a:effectLst>
                            <a:outerShdw blurRad="38100" dist="38100" dir="2700000" algn="tl">
                              <a:srgbClr val="000000">
                                <a:alpha val="43137"/>
                              </a:srgbClr>
                            </a:outerShdw>
                          </a:effectLst>
                        </a:rPr>
                        <a:t> possible values.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01633878"/>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1571604" y="3929066"/>
            <a:ext cx="6143668" cy="857256"/>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CHAR vs. VARCHAR DATA TYPE</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2000232" y="571480"/>
            <a:ext cx="5093617" cy="31432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14282" y="785794"/>
          <a:ext cx="8786844" cy="5857417"/>
        </p:xfrm>
        <a:graphic>
          <a:graphicData uri="http://schemas.openxmlformats.org/drawingml/2006/table">
            <a:tbl>
              <a:tblPr>
                <a:effectLst>
                  <a:innerShdw blurRad="114300">
                    <a:prstClr val="black"/>
                  </a:innerShdw>
                </a:effectLst>
                <a:tableStyleId>{5940675A-B579-460E-94D1-54222C63F5DA}</a:tableStyleId>
              </a:tblPr>
              <a:tblGrid>
                <a:gridCol w="4286280">
                  <a:extLst>
                    <a:ext uri="{9D8B030D-6E8A-4147-A177-3AD203B41FA5}">
                      <a16:colId xmlns:a16="http://schemas.microsoft.com/office/drawing/2014/main" val="20000"/>
                    </a:ext>
                  </a:extLst>
                </a:gridCol>
                <a:gridCol w="4500564">
                  <a:extLst>
                    <a:ext uri="{9D8B030D-6E8A-4147-A177-3AD203B41FA5}">
                      <a16:colId xmlns:a16="http://schemas.microsoft.com/office/drawing/2014/main" val="20001"/>
                    </a:ext>
                  </a:extLst>
                </a:gridCol>
              </a:tblGrid>
              <a:tr h="288156">
                <a:tc>
                  <a:txBody>
                    <a:bodyPr/>
                    <a:lstStyle/>
                    <a:p>
                      <a:pPr algn="ctr"/>
                      <a:r>
                        <a:rPr lang="en-IN" sz="2400" b="1" dirty="0">
                          <a:solidFill>
                            <a:schemeClr val="bg1"/>
                          </a:solidFill>
                          <a:effectLst>
                            <a:outerShdw blurRad="38100" dist="38100" dir="2700000" algn="tl">
                              <a:srgbClr val="000000">
                                <a:alpha val="43137"/>
                              </a:srgbClr>
                            </a:outerShdw>
                          </a:effectLst>
                        </a:rPr>
                        <a:t>CHAR Data Type</a:t>
                      </a:r>
                    </a:p>
                  </a:txBody>
                  <a:tcPr marL="24841" marR="24841" marT="24841" marB="24841" anchor="ctr">
                    <a:solidFill>
                      <a:srgbClr val="990033"/>
                    </a:solidFill>
                  </a:tcPr>
                </a:tc>
                <a:tc>
                  <a:txBody>
                    <a:bodyPr/>
                    <a:lstStyle/>
                    <a:p>
                      <a:pPr algn="ctr"/>
                      <a:r>
                        <a:rPr lang="en-IN" sz="2400" b="1" dirty="0">
                          <a:solidFill>
                            <a:schemeClr val="bg1"/>
                          </a:solidFill>
                          <a:effectLst>
                            <a:outerShdw blurRad="38100" dist="38100" dir="2700000" algn="tl">
                              <a:srgbClr val="000000">
                                <a:alpha val="43137"/>
                              </a:srgbClr>
                            </a:outerShdw>
                          </a:effectLst>
                        </a:rPr>
                        <a:t>VARCHAR Data Type</a:t>
                      </a:r>
                    </a:p>
                  </a:txBody>
                  <a:tcPr marL="24841" marR="24841" marT="24841" marB="24841" anchor="ctr">
                    <a:solidFill>
                      <a:srgbClr val="990033"/>
                    </a:solidFill>
                  </a:tcPr>
                </a:tc>
                <a:extLst>
                  <a:ext uri="{0D108BD9-81ED-4DB2-BD59-A6C34878D82A}">
                    <a16:rowId xmlns:a16="http://schemas.microsoft.com/office/drawing/2014/main" val="10000"/>
                  </a:ext>
                </a:extLst>
              </a:tr>
              <a:tr h="945103">
                <a:tc>
                  <a:txBody>
                    <a:bodyPr/>
                    <a:lstStyle/>
                    <a:p>
                      <a:r>
                        <a:rPr lang="en-IN" sz="2400" b="1" dirty="0">
                          <a:effectLst>
                            <a:outerShdw blurRad="38100" dist="38100" dir="2700000" algn="tl">
                              <a:srgbClr val="000000">
                                <a:alpha val="43137"/>
                              </a:srgbClr>
                            </a:outerShdw>
                          </a:effectLst>
                        </a:rPr>
                        <a:t>Its full name is CHARACTER</a:t>
                      </a:r>
                    </a:p>
                  </a:txBody>
                  <a:tcPr marL="24841" marR="24841" marT="24841" marB="24841" anchor="ctr"/>
                </a:tc>
                <a:tc>
                  <a:txBody>
                    <a:bodyPr/>
                    <a:lstStyle/>
                    <a:p>
                      <a:r>
                        <a:rPr lang="en-IN" sz="2400" b="1" dirty="0">
                          <a:effectLst>
                            <a:outerShdw blurRad="38100" dist="38100" dir="2700000" algn="tl">
                              <a:srgbClr val="000000">
                                <a:alpha val="43137"/>
                              </a:srgbClr>
                            </a:outerShdw>
                          </a:effectLst>
                        </a:rPr>
                        <a:t>Its full name is VARIABLE CHARACTER</a:t>
                      </a:r>
                    </a:p>
                  </a:txBody>
                  <a:tcPr marL="24841" marR="24841" marT="24841" marB="24841" anchor="ctr"/>
                </a:tc>
                <a:extLst>
                  <a:ext uri="{0D108BD9-81ED-4DB2-BD59-A6C34878D82A}">
                    <a16:rowId xmlns:a16="http://schemas.microsoft.com/office/drawing/2014/main" val="10001"/>
                  </a:ext>
                </a:extLst>
              </a:tr>
              <a:tr h="1794159">
                <a:tc>
                  <a:txBody>
                    <a:bodyPr/>
                    <a:lstStyle/>
                    <a:p>
                      <a:r>
                        <a:rPr lang="en-IN" sz="2400" b="1" dirty="0">
                          <a:effectLst>
                            <a:outerShdw blurRad="38100" dist="38100" dir="2700000" algn="tl">
                              <a:srgbClr val="000000">
                                <a:alpha val="43137"/>
                              </a:srgbClr>
                            </a:outerShdw>
                          </a:effectLst>
                        </a:rPr>
                        <a:t>It stores values in fixed lengths and are padded with space characters to match the specified length</a:t>
                      </a:r>
                    </a:p>
                  </a:txBody>
                  <a:tcPr marL="24841" marR="24841" marT="24841" marB="24841" anchor="ctr"/>
                </a:tc>
                <a:tc>
                  <a:txBody>
                    <a:bodyPr/>
                    <a:lstStyle/>
                    <a:p>
                      <a:r>
                        <a:rPr lang="en-IN" sz="2400" b="1" dirty="0">
                          <a:effectLst>
                            <a:outerShdw blurRad="38100" dist="38100" dir="2700000" algn="tl">
                              <a:srgbClr val="000000">
                                <a:alpha val="43137"/>
                              </a:srgbClr>
                            </a:outerShdw>
                          </a:effectLst>
                        </a:rPr>
                        <a:t>VARCHAR stores values in variable length along with 1-byte or 2-byte length prefix and are not padded with any characters</a:t>
                      </a:r>
                    </a:p>
                  </a:txBody>
                  <a:tcPr marL="24841" marR="24841" marT="24841" marB="24841" anchor="ctr"/>
                </a:tc>
                <a:extLst>
                  <a:ext uri="{0D108BD9-81ED-4DB2-BD59-A6C34878D82A}">
                    <a16:rowId xmlns:a16="http://schemas.microsoft.com/office/drawing/2014/main" val="10002"/>
                  </a:ext>
                </a:extLst>
              </a:tr>
              <a:tr h="765105">
                <a:tc>
                  <a:txBody>
                    <a:bodyPr/>
                    <a:lstStyle/>
                    <a:p>
                      <a:r>
                        <a:rPr lang="en-IN" sz="2400" b="1" dirty="0">
                          <a:effectLst>
                            <a:outerShdw blurRad="38100" dist="38100" dir="2700000" algn="tl">
                              <a:srgbClr val="000000">
                                <a:alpha val="43137"/>
                              </a:srgbClr>
                            </a:outerShdw>
                          </a:effectLst>
                        </a:rPr>
                        <a:t>It can hold a maximum of 255 characters.</a:t>
                      </a:r>
                    </a:p>
                  </a:txBody>
                  <a:tcPr marL="24841" marR="24841" marT="24841" marB="24841" anchor="ctr"/>
                </a:tc>
                <a:tc>
                  <a:txBody>
                    <a:bodyPr/>
                    <a:lstStyle/>
                    <a:p>
                      <a:r>
                        <a:rPr lang="en-IN" sz="2400" b="1" dirty="0">
                          <a:effectLst>
                            <a:outerShdw blurRad="38100" dist="38100" dir="2700000" algn="tl">
                              <a:srgbClr val="000000">
                                <a:alpha val="43137"/>
                              </a:srgbClr>
                            </a:outerShdw>
                          </a:effectLst>
                        </a:rPr>
                        <a:t>It can hold a maximum of 65,535 characters.</a:t>
                      </a:r>
                    </a:p>
                  </a:txBody>
                  <a:tcPr marL="24841" marR="24841" marT="24841" marB="24841" anchor="ctr"/>
                </a:tc>
                <a:extLst>
                  <a:ext uri="{0D108BD9-81ED-4DB2-BD59-A6C34878D82A}">
                    <a16:rowId xmlns:a16="http://schemas.microsoft.com/office/drawing/2014/main" val="10003"/>
                  </a:ext>
                </a:extLst>
              </a:tr>
              <a:tr h="1921511">
                <a:tc>
                  <a:txBody>
                    <a:bodyPr/>
                    <a:lstStyle/>
                    <a:p>
                      <a:r>
                        <a:rPr lang="en-IN" sz="2400" b="1" dirty="0">
                          <a:effectLst>
                            <a:outerShdw blurRad="38100" dist="38100" dir="2700000" algn="tl">
                              <a:srgbClr val="000000">
                                <a:alpha val="43137"/>
                              </a:srgbClr>
                            </a:outerShdw>
                          </a:effectLst>
                        </a:rPr>
                        <a:t>It uses static memory </a:t>
                      </a:r>
                      <a:r>
                        <a:rPr lang="en-IN" sz="2400" b="1" dirty="0" err="1">
                          <a:effectLst>
                            <a:outerShdw blurRad="38100" dist="38100" dir="2700000" algn="tl">
                              <a:srgbClr val="000000">
                                <a:alpha val="43137"/>
                              </a:srgbClr>
                            </a:outerShdw>
                          </a:effectLst>
                        </a:rPr>
                        <a:t>allocation.mysql</a:t>
                      </a:r>
                      <a:r>
                        <a:rPr lang="en-IN" sz="2400" b="1" dirty="0">
                          <a:effectLst>
                            <a:outerShdw blurRad="38100" dist="38100" dir="2700000" algn="tl">
                              <a:srgbClr val="000000">
                                <a:alpha val="43137"/>
                              </a:srgbClr>
                            </a:outerShdw>
                          </a:effectLst>
                        </a:rPr>
                        <a:t>&gt;create table </a:t>
                      </a:r>
                      <a:r>
                        <a:rPr lang="en-IN" sz="2400" b="1" dirty="0" err="1">
                          <a:effectLst>
                            <a:outerShdw blurRad="38100" dist="38100" dir="2700000" algn="tl">
                              <a:srgbClr val="000000">
                                <a:alpha val="43137"/>
                              </a:srgbClr>
                            </a:outerShdw>
                          </a:effectLst>
                        </a:rPr>
                        <a:t>emp</a:t>
                      </a:r>
                      <a:r>
                        <a:rPr lang="en-IN" sz="2400" b="1" dirty="0">
                          <a:effectLst>
                            <a:outerShdw blurRad="38100" dist="38100" dir="2700000" algn="tl">
                              <a:srgbClr val="000000">
                                <a:alpha val="43137"/>
                              </a:srgbClr>
                            </a:outerShdw>
                          </a:effectLst>
                        </a:rPr>
                        <a:t>(name CHAR(20)); Query OK, 0 rows affected (0.25</a:t>
                      </a:r>
                    </a:p>
                  </a:txBody>
                  <a:tcPr marL="24841" marR="24841" marT="24841" marB="24841" anchor="ctr"/>
                </a:tc>
                <a:tc>
                  <a:txBody>
                    <a:bodyPr/>
                    <a:lstStyle/>
                    <a:p>
                      <a:r>
                        <a:rPr lang="en-IN" sz="2400" b="1" dirty="0">
                          <a:effectLst>
                            <a:outerShdw blurRad="38100" dist="38100" dir="2700000" algn="tl">
                              <a:srgbClr val="000000">
                                <a:alpha val="43137"/>
                              </a:srgbClr>
                            </a:outerShdw>
                          </a:effectLst>
                        </a:rPr>
                        <a:t>It uses dynamic memory </a:t>
                      </a:r>
                      <a:r>
                        <a:rPr lang="en-IN" sz="2400" b="1" dirty="0" err="1">
                          <a:effectLst>
                            <a:outerShdw blurRad="38100" dist="38100" dir="2700000" algn="tl">
                              <a:srgbClr val="000000">
                                <a:alpha val="43137"/>
                              </a:srgbClr>
                            </a:outerShdw>
                          </a:effectLst>
                        </a:rPr>
                        <a:t>allocation.mysql</a:t>
                      </a:r>
                      <a:r>
                        <a:rPr lang="en-IN" sz="2400" b="1" dirty="0">
                          <a:effectLst>
                            <a:outerShdw blurRad="38100" dist="38100" dir="2700000" algn="tl">
                              <a:srgbClr val="000000">
                                <a:alpha val="43137"/>
                              </a:srgbClr>
                            </a:outerShdw>
                          </a:effectLst>
                        </a:rPr>
                        <a:t>&gt;create table emp1(name VARCHAR(20)); Query OK, 0 rows affected (0.21</a:t>
                      </a:r>
                    </a:p>
                  </a:txBody>
                  <a:tcPr marL="24841" marR="24841" marT="24841" marB="24841" anchor="ctr"/>
                </a:tc>
                <a:extLst>
                  <a:ext uri="{0D108BD9-81ED-4DB2-BD59-A6C34878D82A}">
                    <a16:rowId xmlns:a16="http://schemas.microsoft.com/office/drawing/2014/main" val="10004"/>
                  </a:ext>
                </a:extLst>
              </a:tr>
            </a:tbl>
          </a:graphicData>
        </a:graphic>
      </p:graphicFrame>
      <p:sp>
        <p:nvSpPr>
          <p:cNvPr id="5" name="Title 1"/>
          <p:cNvSpPr txBox="1">
            <a:spLocks/>
          </p:cNvSpPr>
          <p:nvPr/>
        </p:nvSpPr>
        <p:spPr>
          <a:xfrm>
            <a:off x="1285852" y="142852"/>
            <a:ext cx="6143668" cy="571480"/>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CHAR vs. VARCHAR DATA TYPE</a:t>
            </a:r>
          </a:p>
        </p:txBody>
      </p:sp>
    </p:spTree>
    <p:extLst>
      <p:ext uri="{BB962C8B-B14F-4D97-AF65-F5344CB8AC3E}">
        <p14:creationId xmlns:p14="http://schemas.microsoft.com/office/powerpoint/2010/main" val="1101633878"/>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1571604" y="3929066"/>
            <a:ext cx="6143668" cy="857256"/>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CREATING DATABASE IN MYSQL</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2000232" y="571480"/>
            <a:ext cx="5093617" cy="31432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2214546" y="500042"/>
            <a:ext cx="6143668" cy="857256"/>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CREATING DATABASE IN MYSQL</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214282" y="357166"/>
            <a:ext cx="1620696" cy="1000132"/>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428596" y="1714488"/>
            <a:ext cx="8143932" cy="1384995"/>
          </a:xfrm>
          <a:prstGeom prst="rect">
            <a:avLst/>
          </a:prstGeom>
        </p:spPr>
        <p:txBody>
          <a:bodyPr wrap="square">
            <a:spAutoFit/>
          </a:bodyPr>
          <a:lstStyle/>
          <a:p>
            <a:pPr algn="just"/>
            <a:r>
              <a:rPr lang="en-IN" sz="2800" b="1" dirty="0">
                <a:effectLst>
                  <a:outerShdw blurRad="38100" dist="38100" dir="2700000" algn="tl">
                    <a:srgbClr val="000000">
                      <a:alpha val="43137"/>
                    </a:srgbClr>
                  </a:outerShdw>
                </a:effectLst>
              </a:rPr>
              <a:t>	</a:t>
            </a:r>
            <a:r>
              <a:rPr lang="en-IN" sz="2800" b="1" dirty="0" err="1">
                <a:effectLst>
                  <a:outerShdw blurRad="38100" dist="38100" dir="2700000" algn="tl">
                    <a:srgbClr val="000000">
                      <a:alpha val="43137"/>
                    </a:srgbClr>
                  </a:outerShdw>
                </a:effectLst>
              </a:rPr>
              <a:t>MySQL</a:t>
            </a:r>
            <a:r>
              <a:rPr lang="en-IN" sz="2800" b="1" dirty="0">
                <a:effectLst>
                  <a:outerShdw blurRad="38100" dist="38100" dir="2700000" algn="tl">
                    <a:srgbClr val="000000">
                      <a:alpha val="43137"/>
                    </a:srgbClr>
                  </a:outerShdw>
                </a:effectLst>
              </a:rPr>
              <a:t> implements a database as a directory that contains all files which correspond to tables in the database.</a:t>
            </a:r>
          </a:p>
        </p:txBody>
      </p:sp>
      <p:sp>
        <p:nvSpPr>
          <p:cNvPr id="5" name="Rectangle 4"/>
          <p:cNvSpPr/>
          <p:nvPr/>
        </p:nvSpPr>
        <p:spPr>
          <a:xfrm>
            <a:off x="857224" y="3571876"/>
            <a:ext cx="7500990" cy="2062103"/>
          </a:xfrm>
          <a:prstGeom prst="rect">
            <a:avLst/>
          </a:prstGeom>
        </p:spPr>
        <p:txBody>
          <a:bodyPr wrap="square">
            <a:spAutoFit/>
          </a:bodyPr>
          <a:lstStyle/>
          <a:p>
            <a:r>
              <a:rPr lang="en-IN" sz="3200" b="1" dirty="0">
                <a:effectLst>
                  <a:outerShdw blurRad="38100" dist="38100" dir="2700000" algn="tl">
                    <a:srgbClr val="000000">
                      <a:alpha val="43137"/>
                    </a:srgbClr>
                  </a:outerShdw>
                </a:effectLst>
                <a:latin typeface="Courier New" pitchFamily="49" charset="0"/>
                <a:cs typeface="Courier New" pitchFamily="49" charset="0"/>
              </a:rPr>
              <a:t>CREATE DATABASE </a:t>
            </a:r>
            <a:r>
              <a:rPr lang="en-IN" sz="3200" b="1" dirty="0" err="1">
                <a:effectLst>
                  <a:outerShdw blurRad="38100" dist="38100" dir="2700000" algn="tl">
                    <a:srgbClr val="000000">
                      <a:alpha val="43137"/>
                    </a:srgbClr>
                  </a:outerShdw>
                </a:effectLst>
                <a:latin typeface="Courier New" pitchFamily="49" charset="0"/>
                <a:cs typeface="Courier New" pitchFamily="49" charset="0"/>
              </a:rPr>
              <a:t>mydb</a:t>
            </a:r>
            <a:r>
              <a:rPr lang="en-IN" sz="3200" b="1" dirty="0">
                <a:effectLst>
                  <a:outerShdw blurRad="38100" dist="38100" dir="2700000" algn="tl">
                    <a:srgbClr val="000000">
                      <a:alpha val="43137"/>
                    </a:srgbClr>
                  </a:outerShdw>
                </a:effectLst>
                <a:latin typeface="Courier New" pitchFamily="49" charset="0"/>
                <a:cs typeface="Courier New" pitchFamily="49" charset="0"/>
              </a:rPr>
              <a:t>;</a:t>
            </a:r>
          </a:p>
          <a:p>
            <a:r>
              <a:rPr lang="en-IN" sz="3200" b="1" dirty="0">
                <a:effectLst>
                  <a:outerShdw blurRad="38100" dist="38100" dir="2700000" algn="tl">
                    <a:srgbClr val="000000">
                      <a:alpha val="43137"/>
                    </a:srgbClr>
                  </a:outerShdw>
                </a:effectLst>
                <a:latin typeface="Courier New" pitchFamily="49" charset="0"/>
                <a:cs typeface="Courier New" pitchFamily="49" charset="0"/>
              </a:rPr>
              <a:t>Return value:</a:t>
            </a:r>
          </a:p>
          <a:p>
            <a:r>
              <a:rPr lang="en-IN" sz="3200" b="1" dirty="0">
                <a:effectLst>
                  <a:outerShdw blurRad="38100" dist="38100" dir="2700000" algn="tl">
                    <a:srgbClr val="000000">
                      <a:alpha val="43137"/>
                    </a:srgbClr>
                  </a:outerShdw>
                </a:effectLst>
                <a:latin typeface="Courier New" pitchFamily="49" charset="0"/>
                <a:cs typeface="Courier New" pitchFamily="49" charset="0"/>
              </a:rPr>
              <a:t>Query OK, 1 row affected (0.05 sec)</a:t>
            </a:r>
          </a:p>
        </p:txBody>
      </p:sp>
    </p:spTree>
    <p:extLst>
      <p:ext uri="{BB962C8B-B14F-4D97-AF65-F5344CB8AC3E}">
        <p14:creationId xmlns:p14="http://schemas.microsoft.com/office/powerpoint/2010/main" val="110163387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571472" y="3000372"/>
            <a:ext cx="8001056" cy="78581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DISADVANTAGES OF DATABASE</a:t>
            </a:r>
          </a:p>
        </p:txBody>
      </p:sp>
    </p:spTree>
    <p:extLst>
      <p:ext uri="{BB962C8B-B14F-4D97-AF65-F5344CB8AC3E}">
        <p14:creationId xmlns:p14="http://schemas.microsoft.com/office/powerpoint/2010/main" val="11016338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785786" y="3857628"/>
            <a:ext cx="7643866" cy="8572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USING OR ACCESSING CREATED DATABASE</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2000232" y="571480"/>
            <a:ext cx="5093617" cy="31432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1857356" y="285728"/>
            <a:ext cx="7000924" cy="8572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92500"/>
          </a:bodyPr>
          <a:lstStyle/>
          <a:p>
            <a:pPr algn="ctr"/>
            <a:r>
              <a:rPr lang="en-IN" sz="3200" b="1" dirty="0">
                <a:effectLst>
                  <a:outerShdw blurRad="38100" dist="38100" dir="2700000" algn="tl">
                    <a:srgbClr val="000000">
                      <a:alpha val="43137"/>
                    </a:srgbClr>
                  </a:outerShdw>
                </a:effectLst>
              </a:rPr>
              <a:t>USING OR ACCESSING CREATED DATABASE</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71472" y="1928802"/>
            <a:ext cx="7572428" cy="4031873"/>
          </a:xfrm>
          <a:prstGeom prst="rect">
            <a:avLst/>
          </a:prstGeom>
        </p:spPr>
        <p:txBody>
          <a:bodyPr wrap="square">
            <a:spAutoFit/>
          </a:bodyPr>
          <a:lstStyle/>
          <a:p>
            <a:r>
              <a:rPr lang="en-IN" sz="3200" b="1" dirty="0">
                <a:solidFill>
                  <a:srgbClr val="0000FF"/>
                </a:solidFill>
                <a:effectLst>
                  <a:outerShdw blurRad="38100" dist="38100" dir="2700000" algn="tl">
                    <a:srgbClr val="000000">
                      <a:alpha val="43137"/>
                    </a:srgbClr>
                  </a:outerShdw>
                </a:effectLst>
                <a:latin typeface="+mj-lt"/>
                <a:cs typeface="Courier New" pitchFamily="49" charset="0"/>
              </a:rPr>
              <a:t>Using the created database  </a:t>
            </a:r>
            <a:r>
              <a:rPr lang="en-IN" sz="3200" b="1" dirty="0" err="1">
                <a:solidFill>
                  <a:srgbClr val="0000FF"/>
                </a:solidFill>
                <a:effectLst>
                  <a:outerShdw blurRad="38100" dist="38100" dir="2700000" algn="tl">
                    <a:srgbClr val="000000">
                      <a:alpha val="43137"/>
                    </a:srgbClr>
                  </a:outerShdw>
                </a:effectLst>
                <a:latin typeface="+mj-lt"/>
                <a:cs typeface="Courier New" pitchFamily="49" charset="0"/>
              </a:rPr>
              <a:t>mydb</a:t>
            </a:r>
            <a:endParaRPr lang="en-IN" sz="3200" b="1" dirty="0">
              <a:solidFill>
                <a:srgbClr val="0000FF"/>
              </a:solidFill>
              <a:effectLst>
                <a:outerShdw blurRad="38100" dist="38100" dir="2700000" algn="tl">
                  <a:srgbClr val="000000">
                    <a:alpha val="43137"/>
                  </a:srgbClr>
                </a:outerShdw>
              </a:effectLst>
              <a:latin typeface="+mj-lt"/>
              <a:cs typeface="Courier New" pitchFamily="49" charset="0"/>
            </a:endParaRPr>
          </a:p>
          <a:p>
            <a:endParaRPr lang="en-IN" sz="3200" b="1" dirty="0">
              <a:effectLst>
                <a:outerShdw blurRad="38100" dist="38100" dir="2700000" algn="tl">
                  <a:srgbClr val="000000">
                    <a:alpha val="43137"/>
                  </a:srgbClr>
                </a:outerShdw>
              </a:effectLst>
              <a:latin typeface="+mj-lt"/>
              <a:cs typeface="Courier New" pitchFamily="49" charset="0"/>
            </a:endParaRPr>
          </a:p>
          <a:p>
            <a:endParaRPr lang="en-IN" sz="3200" b="1" dirty="0">
              <a:effectLst>
                <a:outerShdw blurRad="38100" dist="38100" dir="2700000" algn="tl">
                  <a:srgbClr val="000000">
                    <a:alpha val="43137"/>
                  </a:srgbClr>
                </a:outerShdw>
              </a:effectLst>
              <a:latin typeface="+mj-lt"/>
              <a:cs typeface="Courier New" pitchFamily="49" charset="0"/>
            </a:endParaRPr>
          </a:p>
          <a:p>
            <a:r>
              <a:rPr lang="en-IN" sz="3200" b="1" dirty="0">
                <a:effectLst>
                  <a:outerShdw blurRad="38100" dist="38100" dir="2700000" algn="tl">
                    <a:srgbClr val="000000">
                      <a:alpha val="43137"/>
                    </a:srgbClr>
                  </a:outerShdw>
                </a:effectLst>
                <a:latin typeface="Courier New" pitchFamily="49" charset="0"/>
                <a:cs typeface="Courier New" pitchFamily="49" charset="0"/>
              </a:rPr>
              <a:t>USE </a:t>
            </a:r>
            <a:r>
              <a:rPr lang="en-IN" sz="3200" b="1" dirty="0" err="1">
                <a:effectLst>
                  <a:outerShdw blurRad="38100" dist="38100" dir="2700000" algn="tl">
                    <a:srgbClr val="000000">
                      <a:alpha val="43137"/>
                    </a:srgbClr>
                  </a:outerShdw>
                </a:effectLst>
                <a:latin typeface="Courier New" pitchFamily="49" charset="0"/>
                <a:cs typeface="Courier New" pitchFamily="49" charset="0"/>
              </a:rPr>
              <a:t>mydb</a:t>
            </a:r>
            <a:r>
              <a:rPr lang="en-IN" sz="3200" b="1" dirty="0">
                <a:effectLst>
                  <a:outerShdw blurRad="38100" dist="38100" dir="2700000" algn="tl">
                    <a:srgbClr val="000000">
                      <a:alpha val="43137"/>
                    </a:srgbClr>
                  </a:outerShdw>
                </a:effectLst>
                <a:latin typeface="Courier New" pitchFamily="49" charset="0"/>
                <a:cs typeface="Courier New" pitchFamily="49" charset="0"/>
              </a:rPr>
              <a:t>;</a:t>
            </a:r>
          </a:p>
          <a:p>
            <a:endParaRPr lang="en-IN" sz="3200" b="1" dirty="0">
              <a:effectLst>
                <a:outerShdw blurRad="38100" dist="38100" dir="2700000" algn="tl">
                  <a:srgbClr val="000000">
                    <a:alpha val="43137"/>
                  </a:srgbClr>
                </a:outerShdw>
              </a:effectLst>
              <a:latin typeface="Courier New" pitchFamily="49" charset="0"/>
              <a:cs typeface="Courier New" pitchFamily="49" charset="0"/>
            </a:endParaRPr>
          </a:p>
          <a:p>
            <a:endParaRPr lang="en-IN" sz="3200" b="1" dirty="0">
              <a:effectLst>
                <a:outerShdw blurRad="38100" dist="38100" dir="2700000" algn="tl">
                  <a:srgbClr val="000000">
                    <a:alpha val="43137"/>
                  </a:srgbClr>
                </a:outerShdw>
              </a:effectLst>
              <a:latin typeface="Courier New" pitchFamily="49" charset="0"/>
              <a:cs typeface="Courier New" pitchFamily="49" charset="0"/>
            </a:endParaRPr>
          </a:p>
          <a:p>
            <a:r>
              <a:rPr lang="en-IN" sz="3200" b="1" dirty="0">
                <a:effectLst>
                  <a:outerShdw blurRad="38100" dist="38100" dir="2700000" algn="tl">
                    <a:srgbClr val="000000">
                      <a:alpha val="43137"/>
                    </a:srgbClr>
                  </a:outerShdw>
                </a:effectLst>
                <a:latin typeface="Courier New" pitchFamily="49" charset="0"/>
                <a:cs typeface="Courier New" pitchFamily="49" charset="0"/>
              </a:rPr>
              <a:t>Return value:</a:t>
            </a:r>
          </a:p>
          <a:p>
            <a:r>
              <a:rPr lang="en-IN" sz="3200" b="1" dirty="0">
                <a:effectLst>
                  <a:outerShdw blurRad="38100" dist="38100" dir="2700000" algn="tl">
                    <a:srgbClr val="000000">
                      <a:alpha val="43137"/>
                    </a:srgbClr>
                  </a:outerShdw>
                </a:effectLst>
                <a:latin typeface="Courier New" pitchFamily="49" charset="0"/>
                <a:cs typeface="Courier New" pitchFamily="49" charset="0"/>
              </a:rPr>
              <a:t>Database Changed</a:t>
            </a:r>
          </a:p>
        </p:txBody>
      </p:sp>
    </p:spTree>
    <p:extLst>
      <p:ext uri="{BB962C8B-B14F-4D97-AF65-F5344CB8AC3E}">
        <p14:creationId xmlns:p14="http://schemas.microsoft.com/office/powerpoint/2010/main" val="1101633878"/>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785786" y="3857628"/>
            <a:ext cx="7643866"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CREATING TABLES WITH CREATE TABLE</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2000232" y="571480"/>
            <a:ext cx="5093617" cy="3143272"/>
          </a:xfrm>
          <a:prstGeom prst="rect">
            <a:avLst/>
          </a:prstGeom>
          <a:ln>
            <a:noFill/>
          </a:ln>
          <a:effectLst>
            <a:outerShdw blurRad="292100" dist="139700" dir="2700000" algn="tl" rotWithShape="0">
              <a:srgbClr val="333333">
                <a:alpha val="65000"/>
              </a:srgbClr>
            </a:outerShdw>
          </a:effectLst>
        </p:spPr>
      </p:pic>
      <p:sp>
        <p:nvSpPr>
          <p:cNvPr id="4" name="Title 1"/>
          <p:cNvSpPr txBox="1">
            <a:spLocks/>
          </p:cNvSpPr>
          <p:nvPr/>
        </p:nvSpPr>
        <p:spPr>
          <a:xfrm>
            <a:off x="1857356" y="5072074"/>
            <a:ext cx="542928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CATEGORY: DDL COMMAND</a:t>
            </a:r>
          </a:p>
        </p:txBody>
      </p:sp>
    </p:spTree>
    <p:extLst>
      <p:ext uri="{BB962C8B-B14F-4D97-AF65-F5344CB8AC3E}">
        <p14:creationId xmlns:p14="http://schemas.microsoft.com/office/powerpoint/2010/main" val="1101633878"/>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71472" y="1525866"/>
            <a:ext cx="7858180" cy="4832092"/>
          </a:xfrm>
          <a:prstGeom prst="rect">
            <a:avLst/>
          </a:prstGeom>
        </p:spPr>
        <p:txBody>
          <a:bodyPr wrap="square">
            <a:spAutoFit/>
          </a:bodyPr>
          <a:lstStyle/>
          <a:p>
            <a:r>
              <a:rPr lang="en-IN" sz="2800" b="1" dirty="0">
                <a:solidFill>
                  <a:srgbClr val="0000FF"/>
                </a:solidFill>
                <a:effectLst>
                  <a:outerShdw blurRad="38100" dist="38100" dir="2700000" algn="tl">
                    <a:srgbClr val="000000">
                      <a:alpha val="43137"/>
                    </a:srgbClr>
                  </a:outerShdw>
                </a:effectLst>
                <a:latin typeface="+mj-lt"/>
                <a:cs typeface="Courier New" pitchFamily="49" charset="0"/>
              </a:rPr>
              <a:t>Creating a table in </a:t>
            </a:r>
            <a:r>
              <a:rPr lang="en-IN" sz="2800" b="1" dirty="0" err="1">
                <a:solidFill>
                  <a:srgbClr val="0000FF"/>
                </a:solidFill>
                <a:effectLst>
                  <a:outerShdw blurRad="38100" dist="38100" dir="2700000" algn="tl">
                    <a:srgbClr val="000000">
                      <a:alpha val="43137"/>
                    </a:srgbClr>
                  </a:outerShdw>
                </a:effectLst>
                <a:latin typeface="+mj-lt"/>
                <a:cs typeface="Courier New" pitchFamily="49" charset="0"/>
              </a:rPr>
              <a:t>MySQL</a:t>
            </a:r>
            <a:endParaRPr lang="en-IN" sz="2800" b="1" dirty="0">
              <a:solidFill>
                <a:srgbClr val="0000FF"/>
              </a:solidFill>
              <a:effectLst>
                <a:outerShdw blurRad="38100" dist="38100" dir="2700000" algn="tl">
                  <a:srgbClr val="000000">
                    <a:alpha val="43137"/>
                  </a:srgbClr>
                </a:outerShdw>
              </a:effectLst>
              <a:latin typeface="+mj-lt"/>
              <a:cs typeface="Courier New" pitchFamily="49" charset="0"/>
            </a:endParaRPr>
          </a:p>
          <a:p>
            <a:endParaRPr lang="en-IN" sz="2800" b="1" dirty="0">
              <a:solidFill>
                <a:srgbClr val="0000FF"/>
              </a:solidFill>
              <a:effectLst>
                <a:outerShdw blurRad="38100" dist="38100" dir="2700000" algn="tl">
                  <a:srgbClr val="000000">
                    <a:alpha val="43137"/>
                  </a:srgbClr>
                </a:outerShdw>
              </a:effectLst>
              <a:latin typeface="+mj-lt"/>
              <a:cs typeface="Courier New" pitchFamily="49" charset="0"/>
            </a:endParaRPr>
          </a:p>
          <a:p>
            <a:r>
              <a:rPr lang="en-IN" sz="2800" b="1" dirty="0">
                <a:effectLst>
                  <a:outerShdw blurRad="38100" dist="38100" dir="2700000" algn="tl">
                    <a:srgbClr val="000000">
                      <a:alpha val="43137"/>
                    </a:srgbClr>
                  </a:outerShdw>
                </a:effectLst>
                <a:latin typeface="Courier New" pitchFamily="49" charset="0"/>
                <a:cs typeface="Courier New" pitchFamily="49" charset="0"/>
              </a:rPr>
              <a:t>CREATE TABLE </a:t>
            </a:r>
            <a:r>
              <a:rPr lang="en-IN" sz="2800" b="1" dirty="0" err="1">
                <a:effectLst>
                  <a:outerShdw blurRad="38100" dist="38100" dir="2700000" algn="tl">
                    <a:srgbClr val="000000">
                      <a:alpha val="43137"/>
                    </a:srgbClr>
                  </a:outerShdw>
                </a:effectLst>
                <a:latin typeface="Courier New" pitchFamily="49" charset="0"/>
                <a:cs typeface="Courier New" pitchFamily="49" charset="0"/>
              </a:rPr>
              <a:t>mytable</a:t>
            </a:r>
            <a:endParaRPr lang="en-IN" sz="2800" b="1" dirty="0">
              <a:effectLst>
                <a:outerShdw blurRad="38100" dist="38100" dir="2700000" algn="tl">
                  <a:srgbClr val="000000">
                    <a:alpha val="43137"/>
                  </a:srgbClr>
                </a:outerShdw>
              </a:effectLst>
              <a:latin typeface="Courier New" pitchFamily="49" charset="0"/>
              <a:cs typeface="Courier New" pitchFamily="49" charset="0"/>
            </a:endParaRPr>
          </a:p>
          <a:p>
            <a:r>
              <a:rPr lang="en-IN" sz="2800" b="1" dirty="0">
                <a:effectLst>
                  <a:outerShdw blurRad="38100" dist="38100" dir="2700000" algn="tl">
                    <a:srgbClr val="000000">
                      <a:alpha val="43137"/>
                    </a:srgbClr>
                  </a:outerShdw>
                </a:effectLst>
                <a:latin typeface="Courier New" pitchFamily="49" charset="0"/>
                <a:cs typeface="Courier New" pitchFamily="49" charset="0"/>
              </a:rPr>
              <a:t>(</a:t>
            </a:r>
          </a:p>
          <a:p>
            <a:r>
              <a:rPr lang="en-IN" sz="2800" b="1" dirty="0">
                <a:effectLst>
                  <a:outerShdw blurRad="38100" dist="38100" dir="2700000" algn="tl">
                    <a:srgbClr val="000000">
                      <a:alpha val="43137"/>
                    </a:srgbClr>
                  </a:outerShdw>
                </a:effectLst>
                <a:latin typeface="Courier New" pitchFamily="49" charset="0"/>
                <a:cs typeface="Courier New" pitchFamily="49" charset="0"/>
              </a:rPr>
              <a:t>id </a:t>
            </a:r>
            <a:r>
              <a:rPr lang="en-IN" sz="2800" b="1" dirty="0" err="1">
                <a:effectLst>
                  <a:outerShdw blurRad="38100" dist="38100" dir="2700000" algn="tl">
                    <a:srgbClr val="000000">
                      <a:alpha val="43137"/>
                    </a:srgbClr>
                  </a:outerShdw>
                </a:effectLst>
                <a:latin typeface="Courier New" pitchFamily="49" charset="0"/>
                <a:cs typeface="Courier New" pitchFamily="49" charset="0"/>
              </a:rPr>
              <a:t>int</a:t>
            </a:r>
            <a:r>
              <a:rPr lang="en-IN" sz="2800" b="1" dirty="0">
                <a:effectLst>
                  <a:outerShdw blurRad="38100" dist="38100" dir="2700000" algn="tl">
                    <a:srgbClr val="000000">
                      <a:alpha val="43137"/>
                    </a:srgbClr>
                  </a:outerShdw>
                </a:effectLst>
                <a:latin typeface="Courier New" pitchFamily="49" charset="0"/>
                <a:cs typeface="Courier New" pitchFamily="49" charset="0"/>
              </a:rPr>
              <a:t> unsigned NOT NULL </a:t>
            </a:r>
            <a:r>
              <a:rPr lang="en-IN" sz="2800" b="1" dirty="0" err="1">
                <a:effectLst>
                  <a:outerShdw blurRad="38100" dist="38100" dir="2700000" algn="tl">
                    <a:srgbClr val="000000">
                      <a:alpha val="43137"/>
                    </a:srgbClr>
                  </a:outerShdw>
                </a:effectLst>
                <a:latin typeface="Courier New" pitchFamily="49" charset="0"/>
                <a:cs typeface="Courier New" pitchFamily="49" charset="0"/>
              </a:rPr>
              <a:t>auto_increment</a:t>
            </a:r>
            <a:r>
              <a:rPr lang="en-IN" sz="2800" b="1" dirty="0">
                <a:effectLst>
                  <a:outerShdw blurRad="38100" dist="38100" dir="2700000" algn="tl">
                    <a:srgbClr val="000000">
                      <a:alpha val="43137"/>
                    </a:srgbClr>
                  </a:outerShdw>
                </a:effectLst>
                <a:latin typeface="Courier New" pitchFamily="49" charset="0"/>
                <a:cs typeface="Courier New" pitchFamily="49" charset="0"/>
              </a:rPr>
              <a:t>,</a:t>
            </a:r>
          </a:p>
          <a:p>
            <a:r>
              <a:rPr lang="en-IN" sz="2800" b="1" dirty="0">
                <a:effectLst>
                  <a:outerShdw blurRad="38100" dist="38100" dir="2700000" algn="tl">
                    <a:srgbClr val="000000">
                      <a:alpha val="43137"/>
                    </a:srgbClr>
                  </a:outerShdw>
                </a:effectLst>
                <a:latin typeface="Courier New" pitchFamily="49" charset="0"/>
                <a:cs typeface="Courier New" pitchFamily="49" charset="0"/>
              </a:rPr>
              <a:t>username </a:t>
            </a:r>
            <a:r>
              <a:rPr lang="en-IN" sz="2800" b="1" dirty="0" err="1">
                <a:effectLst>
                  <a:outerShdw blurRad="38100" dist="38100" dir="2700000" algn="tl">
                    <a:srgbClr val="000000">
                      <a:alpha val="43137"/>
                    </a:srgbClr>
                  </a:outerShdw>
                </a:effectLst>
                <a:latin typeface="Courier New" pitchFamily="49" charset="0"/>
                <a:cs typeface="Courier New" pitchFamily="49" charset="0"/>
              </a:rPr>
              <a:t>varchar</a:t>
            </a:r>
            <a:r>
              <a:rPr lang="en-IN" sz="2800" b="1" dirty="0">
                <a:effectLst>
                  <a:outerShdw blurRad="38100" dist="38100" dir="2700000" algn="tl">
                    <a:srgbClr val="000000">
                      <a:alpha val="43137"/>
                    </a:srgbClr>
                  </a:outerShdw>
                </a:effectLst>
                <a:latin typeface="Courier New" pitchFamily="49" charset="0"/>
                <a:cs typeface="Courier New" pitchFamily="49" charset="0"/>
              </a:rPr>
              <a:t>(100) NOT NULL,</a:t>
            </a:r>
          </a:p>
          <a:p>
            <a:r>
              <a:rPr lang="en-IN" sz="2800" b="1" dirty="0">
                <a:effectLst>
                  <a:outerShdw blurRad="38100" dist="38100" dir="2700000" algn="tl">
                    <a:srgbClr val="000000">
                      <a:alpha val="43137"/>
                    </a:srgbClr>
                  </a:outerShdw>
                </a:effectLst>
                <a:latin typeface="Courier New" pitchFamily="49" charset="0"/>
                <a:cs typeface="Courier New" pitchFamily="49" charset="0"/>
              </a:rPr>
              <a:t>email </a:t>
            </a:r>
            <a:r>
              <a:rPr lang="en-IN" sz="2800" b="1" dirty="0" err="1">
                <a:effectLst>
                  <a:outerShdw blurRad="38100" dist="38100" dir="2700000" algn="tl">
                    <a:srgbClr val="000000">
                      <a:alpha val="43137"/>
                    </a:srgbClr>
                  </a:outerShdw>
                </a:effectLst>
                <a:latin typeface="Courier New" pitchFamily="49" charset="0"/>
                <a:cs typeface="Courier New" pitchFamily="49" charset="0"/>
              </a:rPr>
              <a:t>varchar</a:t>
            </a:r>
            <a:r>
              <a:rPr lang="en-IN" sz="2800" b="1" dirty="0">
                <a:effectLst>
                  <a:outerShdw blurRad="38100" dist="38100" dir="2700000" algn="tl">
                    <a:srgbClr val="000000">
                      <a:alpha val="43137"/>
                    </a:srgbClr>
                  </a:outerShdw>
                </a:effectLst>
                <a:latin typeface="Courier New" pitchFamily="49" charset="0"/>
                <a:cs typeface="Courier New" pitchFamily="49" charset="0"/>
              </a:rPr>
              <a:t>(100) NOT NULL,</a:t>
            </a:r>
          </a:p>
          <a:p>
            <a:r>
              <a:rPr lang="en-IN" sz="2800" b="1" dirty="0">
                <a:effectLst>
                  <a:outerShdw blurRad="38100" dist="38100" dir="2700000" algn="tl">
                    <a:srgbClr val="000000">
                      <a:alpha val="43137"/>
                    </a:srgbClr>
                  </a:outerShdw>
                </a:effectLst>
                <a:latin typeface="Courier New" pitchFamily="49" charset="0"/>
                <a:cs typeface="Courier New" pitchFamily="49" charset="0"/>
              </a:rPr>
              <a:t>PRIMARY KEY (id)</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t>
            </a:r>
          </a:p>
          <a:p>
            <a:r>
              <a:rPr lang="en-IN" sz="2800" b="1" dirty="0">
                <a:effectLst>
                  <a:outerShdw blurRad="38100" dist="38100" dir="2700000" algn="tl">
                    <a:srgbClr val="000000">
                      <a:alpha val="43137"/>
                    </a:srgbClr>
                  </a:outerShdw>
                </a:effectLst>
                <a:latin typeface="Courier New" pitchFamily="49" charset="0"/>
                <a:cs typeface="Courier New" pitchFamily="49" charset="0"/>
              </a:rPr>
              <a:t>Query OK, 0 rows affected (0.10 sec)</a:t>
            </a:r>
          </a:p>
        </p:txBody>
      </p:sp>
      <p:sp>
        <p:nvSpPr>
          <p:cNvPr id="5" name="Title 1"/>
          <p:cNvSpPr txBox="1">
            <a:spLocks/>
          </p:cNvSpPr>
          <p:nvPr/>
        </p:nvSpPr>
        <p:spPr>
          <a:xfrm>
            <a:off x="1714480" y="357166"/>
            <a:ext cx="7143800"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CREATING TABLES WITH CREATE TABLE</a:t>
            </a:r>
          </a:p>
        </p:txBody>
      </p:sp>
    </p:spTree>
    <p:extLst>
      <p:ext uri="{BB962C8B-B14F-4D97-AF65-F5344CB8AC3E}">
        <p14:creationId xmlns:p14="http://schemas.microsoft.com/office/powerpoint/2010/main" val="1101633878"/>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785786" y="3857628"/>
            <a:ext cx="7643866"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TABLE CREATION WITH PRIMARY KEY</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2000232" y="571480"/>
            <a:ext cx="5093617" cy="3143272"/>
          </a:xfrm>
          <a:prstGeom prst="rect">
            <a:avLst/>
          </a:prstGeom>
          <a:ln>
            <a:noFill/>
          </a:ln>
          <a:effectLst>
            <a:outerShdw blurRad="292100" dist="139700" dir="2700000" algn="tl" rotWithShape="0">
              <a:srgbClr val="333333">
                <a:alpha val="65000"/>
              </a:srgbClr>
            </a:outerShdw>
          </a:effectLst>
        </p:spPr>
      </p:pic>
      <p:sp>
        <p:nvSpPr>
          <p:cNvPr id="4" name="Title 1"/>
          <p:cNvSpPr txBox="1">
            <a:spLocks/>
          </p:cNvSpPr>
          <p:nvPr/>
        </p:nvSpPr>
        <p:spPr>
          <a:xfrm>
            <a:off x="1857356" y="5072074"/>
            <a:ext cx="542928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CATEGORY: DDL COMMAND</a:t>
            </a:r>
          </a:p>
        </p:txBody>
      </p:sp>
    </p:spTree>
    <p:extLst>
      <p:ext uri="{BB962C8B-B14F-4D97-AF65-F5344CB8AC3E}">
        <p14:creationId xmlns:p14="http://schemas.microsoft.com/office/powerpoint/2010/main" val="1101633878"/>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71472" y="1525866"/>
            <a:ext cx="7858180" cy="4401205"/>
          </a:xfrm>
          <a:prstGeom prst="rect">
            <a:avLst/>
          </a:prstGeom>
        </p:spPr>
        <p:txBody>
          <a:bodyPr wrap="square">
            <a:spAutoFit/>
          </a:bodyPr>
          <a:lstStyle/>
          <a:p>
            <a:r>
              <a:rPr lang="en-IN" sz="2800" b="1" dirty="0">
                <a:solidFill>
                  <a:srgbClr val="0000FF"/>
                </a:solidFill>
                <a:effectLst>
                  <a:outerShdw blurRad="38100" dist="38100" dir="2700000" algn="tl">
                    <a:srgbClr val="000000">
                      <a:alpha val="43137"/>
                    </a:srgbClr>
                  </a:outerShdw>
                </a:effectLst>
                <a:latin typeface="+mj-lt"/>
                <a:cs typeface="Courier New" pitchFamily="49" charset="0"/>
              </a:rPr>
              <a:t>Creating a table in </a:t>
            </a:r>
            <a:r>
              <a:rPr lang="en-IN" sz="2800" b="1" dirty="0" err="1">
                <a:solidFill>
                  <a:srgbClr val="0000FF"/>
                </a:solidFill>
                <a:effectLst>
                  <a:outerShdw blurRad="38100" dist="38100" dir="2700000" algn="tl">
                    <a:srgbClr val="000000">
                      <a:alpha val="43137"/>
                    </a:srgbClr>
                  </a:outerShdw>
                </a:effectLst>
                <a:latin typeface="+mj-lt"/>
                <a:cs typeface="Courier New" pitchFamily="49" charset="0"/>
              </a:rPr>
              <a:t>MySQL</a:t>
            </a:r>
            <a:endParaRPr lang="en-IN" sz="2800" b="1" dirty="0">
              <a:solidFill>
                <a:srgbClr val="0000FF"/>
              </a:solidFill>
              <a:effectLst>
                <a:outerShdw blurRad="38100" dist="38100" dir="2700000" algn="tl">
                  <a:srgbClr val="000000">
                    <a:alpha val="43137"/>
                  </a:srgbClr>
                </a:outerShdw>
              </a:effectLst>
              <a:latin typeface="+mj-lt"/>
              <a:cs typeface="Courier New" pitchFamily="49" charset="0"/>
            </a:endParaRPr>
          </a:p>
          <a:p>
            <a:endParaRPr lang="en-IN" sz="2800" b="1" dirty="0">
              <a:solidFill>
                <a:srgbClr val="0000FF"/>
              </a:solidFill>
              <a:effectLst>
                <a:outerShdw blurRad="38100" dist="38100" dir="2700000" algn="tl">
                  <a:srgbClr val="000000">
                    <a:alpha val="43137"/>
                  </a:srgbClr>
                </a:outerShdw>
              </a:effectLst>
              <a:latin typeface="+mj-lt"/>
              <a:cs typeface="Courier New" pitchFamily="49" charset="0"/>
            </a:endParaRPr>
          </a:p>
          <a:p>
            <a:r>
              <a:rPr lang="en-IN" sz="2800" b="1" dirty="0">
                <a:effectLst>
                  <a:outerShdw blurRad="38100" dist="38100" dir="2700000" algn="tl">
                    <a:srgbClr val="000000">
                      <a:alpha val="43137"/>
                    </a:srgbClr>
                  </a:outerShdw>
                </a:effectLst>
                <a:latin typeface="Courier New" pitchFamily="49" charset="0"/>
                <a:cs typeface="Courier New" pitchFamily="49" charset="0"/>
              </a:rPr>
              <a:t>CREATE TABLE Person (</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PersonID</a:t>
            </a:r>
            <a:r>
              <a:rPr lang="en-IN" sz="2800" b="1" dirty="0">
                <a:effectLst>
                  <a:outerShdw blurRad="38100" dist="38100" dir="2700000" algn="tl">
                    <a:srgbClr val="000000">
                      <a:alpha val="43137"/>
                    </a:srgbClr>
                  </a:outerShdw>
                </a:effectLst>
                <a:latin typeface="Courier New" pitchFamily="49" charset="0"/>
                <a:cs typeface="Courier New" pitchFamily="49" charset="0"/>
              </a:rPr>
              <a:t> INT UNSIGNED NOT NULL </a:t>
            </a:r>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PRIMARY KEY,</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LastName</a:t>
            </a:r>
            <a:r>
              <a:rPr lang="en-IN" sz="2800" b="1" dirty="0">
                <a:effectLst>
                  <a:outerShdw blurRad="38100" dist="38100" dir="2700000" algn="tl">
                    <a:srgbClr val="000000">
                      <a:alpha val="43137"/>
                    </a:srgbClr>
                  </a:outerShdw>
                </a:effectLst>
                <a:latin typeface="Courier New" pitchFamily="49" charset="0"/>
                <a:cs typeface="Courier New" pitchFamily="49" charset="0"/>
              </a:rPr>
              <a:t> VARCHAR(66) NOT NULL,</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FirstName</a:t>
            </a:r>
            <a:r>
              <a:rPr lang="en-IN" sz="2800" b="1" dirty="0">
                <a:effectLst>
                  <a:outerShdw blurRad="38100" dist="38100" dir="2700000" algn="tl">
                    <a:srgbClr val="000000">
                      <a:alpha val="43137"/>
                    </a:srgbClr>
                  </a:outerShdw>
                </a:effectLst>
                <a:latin typeface="Courier New" pitchFamily="49" charset="0"/>
                <a:cs typeface="Courier New" pitchFamily="49" charset="0"/>
              </a:rPr>
              <a:t> VARCHAR(66),</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Address VARCHAR(255),</a:t>
            </a:r>
          </a:p>
          <a:p>
            <a:r>
              <a:rPr lang="en-IN" sz="2800" b="1" dirty="0">
                <a:effectLst>
                  <a:outerShdw blurRad="38100" dist="38100" dir="2700000" algn="tl">
                    <a:srgbClr val="000000">
                      <a:alpha val="43137"/>
                    </a:srgbClr>
                  </a:outerShdw>
                </a:effectLst>
                <a:latin typeface="Courier New" pitchFamily="49" charset="0"/>
                <a:cs typeface="Courier New" pitchFamily="49" charset="0"/>
              </a:rPr>
              <a:t>City VARCHAR(66)</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t>
            </a:r>
          </a:p>
        </p:txBody>
      </p:sp>
      <p:sp>
        <p:nvSpPr>
          <p:cNvPr id="6" name="Title 1"/>
          <p:cNvSpPr txBox="1">
            <a:spLocks/>
          </p:cNvSpPr>
          <p:nvPr/>
        </p:nvSpPr>
        <p:spPr>
          <a:xfrm>
            <a:off x="1857356" y="214290"/>
            <a:ext cx="7000924"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TABLE CREATION WITH PRIMARY KEY</a:t>
            </a:r>
          </a:p>
        </p:txBody>
      </p:sp>
    </p:spTree>
    <p:extLst>
      <p:ext uri="{BB962C8B-B14F-4D97-AF65-F5344CB8AC3E}">
        <p14:creationId xmlns:p14="http://schemas.microsoft.com/office/powerpoint/2010/main" val="1101633878"/>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71472" y="1525866"/>
            <a:ext cx="7858180" cy="4401205"/>
          </a:xfrm>
          <a:prstGeom prst="rect">
            <a:avLst/>
          </a:prstGeom>
        </p:spPr>
        <p:txBody>
          <a:bodyPr wrap="square">
            <a:spAutoFit/>
          </a:bodyPr>
          <a:lstStyle/>
          <a:p>
            <a:r>
              <a:rPr lang="en-IN" sz="2800" b="1" dirty="0">
                <a:solidFill>
                  <a:srgbClr val="0000FF"/>
                </a:solidFill>
                <a:effectLst>
                  <a:outerShdw blurRad="38100" dist="38100" dir="2700000" algn="tl">
                    <a:srgbClr val="000000">
                      <a:alpha val="43137"/>
                    </a:srgbClr>
                  </a:outerShdw>
                </a:effectLst>
                <a:latin typeface="+mj-lt"/>
                <a:cs typeface="Courier New" pitchFamily="49" charset="0"/>
              </a:rPr>
              <a:t>Creating a table in </a:t>
            </a:r>
            <a:r>
              <a:rPr lang="en-IN" sz="2800" b="1" dirty="0" err="1">
                <a:solidFill>
                  <a:srgbClr val="0000FF"/>
                </a:solidFill>
                <a:effectLst>
                  <a:outerShdw blurRad="38100" dist="38100" dir="2700000" algn="tl">
                    <a:srgbClr val="000000">
                      <a:alpha val="43137"/>
                    </a:srgbClr>
                  </a:outerShdw>
                </a:effectLst>
                <a:latin typeface="+mj-lt"/>
                <a:cs typeface="Courier New" pitchFamily="49" charset="0"/>
              </a:rPr>
              <a:t>MySQL</a:t>
            </a:r>
            <a:endParaRPr lang="en-IN" sz="2800" b="1" dirty="0">
              <a:solidFill>
                <a:srgbClr val="0000FF"/>
              </a:solidFill>
              <a:effectLst>
                <a:outerShdw blurRad="38100" dist="38100" dir="2700000" algn="tl">
                  <a:srgbClr val="000000">
                    <a:alpha val="43137"/>
                  </a:srgbClr>
                </a:outerShdw>
              </a:effectLst>
              <a:latin typeface="+mj-lt"/>
              <a:cs typeface="Courier New" pitchFamily="49" charset="0"/>
            </a:endParaRPr>
          </a:p>
          <a:p>
            <a:endParaRPr lang="en-IN" sz="2800" b="1" dirty="0">
              <a:solidFill>
                <a:srgbClr val="0000FF"/>
              </a:solidFill>
              <a:effectLst>
                <a:outerShdw blurRad="38100" dist="38100" dir="2700000" algn="tl">
                  <a:srgbClr val="000000">
                    <a:alpha val="43137"/>
                  </a:srgbClr>
                </a:outerShdw>
              </a:effectLst>
              <a:latin typeface="+mj-lt"/>
              <a:cs typeface="Courier New" pitchFamily="49" charset="0"/>
            </a:endParaRPr>
          </a:p>
          <a:p>
            <a:r>
              <a:rPr lang="en-IN" sz="2800" b="1" dirty="0">
                <a:effectLst>
                  <a:outerShdw blurRad="38100" dist="38100" dir="2700000" algn="tl">
                    <a:srgbClr val="000000">
                      <a:alpha val="43137"/>
                    </a:srgbClr>
                  </a:outerShdw>
                </a:effectLst>
                <a:latin typeface="Courier New" pitchFamily="49" charset="0"/>
                <a:cs typeface="Courier New" pitchFamily="49" charset="0"/>
              </a:rPr>
              <a:t>CREATE TABLE Person (</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PersonID</a:t>
            </a:r>
            <a:r>
              <a:rPr lang="en-IN" sz="2800" b="1" dirty="0">
                <a:effectLst>
                  <a:outerShdw blurRad="38100" dist="38100" dir="2700000" algn="tl">
                    <a:srgbClr val="000000">
                      <a:alpha val="43137"/>
                    </a:srgbClr>
                  </a:outerShdw>
                </a:effectLst>
                <a:latin typeface="Courier New" pitchFamily="49" charset="0"/>
                <a:cs typeface="Courier New" pitchFamily="49" charset="0"/>
              </a:rPr>
              <a:t> INT UNSIGNED NOT NULL,</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LastName</a:t>
            </a:r>
            <a:r>
              <a:rPr lang="en-IN" sz="2800" b="1" dirty="0">
                <a:effectLst>
                  <a:outerShdw blurRad="38100" dist="38100" dir="2700000" algn="tl">
                    <a:srgbClr val="000000">
                      <a:alpha val="43137"/>
                    </a:srgbClr>
                  </a:outerShdw>
                </a:effectLst>
                <a:latin typeface="Courier New" pitchFamily="49" charset="0"/>
                <a:cs typeface="Courier New" pitchFamily="49" charset="0"/>
              </a:rPr>
              <a:t> VARCHAR(66) NOT NULL,</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FirstName</a:t>
            </a:r>
            <a:r>
              <a:rPr lang="en-IN" sz="2800" b="1" dirty="0">
                <a:effectLst>
                  <a:outerShdw blurRad="38100" dist="38100" dir="2700000" algn="tl">
                    <a:srgbClr val="000000">
                      <a:alpha val="43137"/>
                    </a:srgbClr>
                  </a:outerShdw>
                </a:effectLst>
                <a:latin typeface="Courier New" pitchFamily="49" charset="0"/>
                <a:cs typeface="Courier New" pitchFamily="49" charset="0"/>
              </a:rPr>
              <a:t> VARCHAR(66),</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Address VARCHAR(255),</a:t>
            </a:r>
          </a:p>
          <a:p>
            <a:r>
              <a:rPr lang="en-IN" sz="2800" b="1" dirty="0">
                <a:effectLst>
                  <a:outerShdw blurRad="38100" dist="38100" dir="2700000" algn="tl">
                    <a:srgbClr val="000000">
                      <a:alpha val="43137"/>
                    </a:srgbClr>
                  </a:outerShdw>
                </a:effectLst>
                <a:latin typeface="Courier New" pitchFamily="49" charset="0"/>
                <a:cs typeface="Courier New" pitchFamily="49" charset="0"/>
              </a:rPr>
              <a:t>City VARCHAR(66),</a:t>
            </a:r>
          </a:p>
          <a:p>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PRIMARY KEY (</a:t>
            </a:r>
            <a:r>
              <a:rPr lang="en-IN" sz="2800" b="1"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PersonID</a:t>
            </a:r>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t>
            </a:r>
          </a:p>
        </p:txBody>
      </p:sp>
      <p:sp>
        <p:nvSpPr>
          <p:cNvPr id="6" name="Title 1"/>
          <p:cNvSpPr txBox="1">
            <a:spLocks/>
          </p:cNvSpPr>
          <p:nvPr/>
        </p:nvSpPr>
        <p:spPr>
          <a:xfrm>
            <a:off x="1857356" y="214290"/>
            <a:ext cx="7000924"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TABLE CREATION WITH PRIMARY KEY</a:t>
            </a:r>
          </a:p>
        </p:txBody>
      </p:sp>
    </p:spTree>
    <p:extLst>
      <p:ext uri="{BB962C8B-B14F-4D97-AF65-F5344CB8AC3E}">
        <p14:creationId xmlns:p14="http://schemas.microsoft.com/office/powerpoint/2010/main" val="1101633878"/>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785786" y="3857628"/>
            <a:ext cx="7643866"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TABLE CREATION WITH FOREIGN KEY</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2000232" y="571480"/>
            <a:ext cx="5093617" cy="3143272"/>
          </a:xfrm>
          <a:prstGeom prst="rect">
            <a:avLst/>
          </a:prstGeom>
          <a:ln>
            <a:noFill/>
          </a:ln>
          <a:effectLst>
            <a:outerShdw blurRad="292100" dist="139700" dir="2700000" algn="tl" rotWithShape="0">
              <a:srgbClr val="333333">
                <a:alpha val="65000"/>
              </a:srgbClr>
            </a:outerShdw>
          </a:effectLst>
        </p:spPr>
      </p:pic>
      <p:sp>
        <p:nvSpPr>
          <p:cNvPr id="4" name="Title 1"/>
          <p:cNvSpPr txBox="1">
            <a:spLocks/>
          </p:cNvSpPr>
          <p:nvPr/>
        </p:nvSpPr>
        <p:spPr>
          <a:xfrm>
            <a:off x="1857356" y="5072074"/>
            <a:ext cx="542928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CATEGORY: DDL COMMAND</a:t>
            </a:r>
          </a:p>
        </p:txBody>
      </p:sp>
    </p:spTree>
    <p:extLst>
      <p:ext uri="{BB962C8B-B14F-4D97-AF65-F5344CB8AC3E}">
        <p14:creationId xmlns:p14="http://schemas.microsoft.com/office/powerpoint/2010/main" val="1101633878"/>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71472" y="1525866"/>
            <a:ext cx="7858180" cy="4401205"/>
          </a:xfrm>
          <a:prstGeom prst="rect">
            <a:avLst/>
          </a:prstGeom>
        </p:spPr>
        <p:txBody>
          <a:bodyPr wrap="square">
            <a:spAutoFit/>
          </a:bodyPr>
          <a:lstStyle/>
          <a:p>
            <a:r>
              <a:rPr lang="en-IN" sz="2800" b="1" dirty="0">
                <a:solidFill>
                  <a:srgbClr val="0000FF"/>
                </a:solidFill>
                <a:effectLst>
                  <a:outerShdw blurRad="38100" dist="38100" dir="2700000" algn="tl">
                    <a:srgbClr val="000000">
                      <a:alpha val="43137"/>
                    </a:srgbClr>
                  </a:outerShdw>
                </a:effectLst>
                <a:latin typeface="+mj-lt"/>
                <a:cs typeface="Courier New" pitchFamily="49" charset="0"/>
              </a:rPr>
              <a:t>Creating a table in </a:t>
            </a:r>
            <a:r>
              <a:rPr lang="en-IN" sz="2800" b="1" dirty="0" err="1">
                <a:solidFill>
                  <a:srgbClr val="0000FF"/>
                </a:solidFill>
                <a:effectLst>
                  <a:outerShdw blurRad="38100" dist="38100" dir="2700000" algn="tl">
                    <a:srgbClr val="000000">
                      <a:alpha val="43137"/>
                    </a:srgbClr>
                  </a:outerShdw>
                </a:effectLst>
                <a:latin typeface="+mj-lt"/>
                <a:cs typeface="Courier New" pitchFamily="49" charset="0"/>
              </a:rPr>
              <a:t>MySQL</a:t>
            </a:r>
            <a:endParaRPr lang="en-IN" sz="2800" b="1" dirty="0">
              <a:solidFill>
                <a:srgbClr val="0000FF"/>
              </a:solidFill>
              <a:effectLst>
                <a:outerShdw blurRad="38100" dist="38100" dir="2700000" algn="tl">
                  <a:srgbClr val="000000">
                    <a:alpha val="43137"/>
                  </a:srgbClr>
                </a:outerShdw>
              </a:effectLst>
              <a:latin typeface="+mj-lt"/>
              <a:cs typeface="Courier New" pitchFamily="49" charset="0"/>
            </a:endParaRPr>
          </a:p>
          <a:p>
            <a:endParaRPr lang="en-IN" sz="2800" b="1" dirty="0">
              <a:solidFill>
                <a:srgbClr val="0000FF"/>
              </a:solidFill>
              <a:effectLst>
                <a:outerShdw blurRad="38100" dist="38100" dir="2700000" algn="tl">
                  <a:srgbClr val="000000">
                    <a:alpha val="43137"/>
                  </a:srgbClr>
                </a:outerShdw>
              </a:effectLst>
              <a:latin typeface="+mj-lt"/>
              <a:cs typeface="Courier New" pitchFamily="49" charset="0"/>
            </a:endParaRPr>
          </a:p>
          <a:p>
            <a:r>
              <a:rPr lang="en-IN" sz="2800" b="1" dirty="0">
                <a:effectLst>
                  <a:outerShdw blurRad="38100" dist="38100" dir="2700000" algn="tl">
                    <a:srgbClr val="000000">
                      <a:alpha val="43137"/>
                    </a:srgbClr>
                  </a:outerShdw>
                </a:effectLst>
                <a:latin typeface="Courier New" pitchFamily="49" charset="0"/>
                <a:cs typeface="Courier New" pitchFamily="49" charset="0"/>
              </a:rPr>
              <a:t>CREATE TABLE Account (</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AccountID</a:t>
            </a:r>
            <a:r>
              <a:rPr lang="en-IN" sz="2800" b="1" dirty="0">
                <a:effectLst>
                  <a:outerShdw blurRad="38100" dist="38100" dir="2700000" algn="tl">
                    <a:srgbClr val="000000">
                      <a:alpha val="43137"/>
                    </a:srgbClr>
                  </a:outerShdw>
                </a:effectLst>
                <a:latin typeface="Courier New" pitchFamily="49" charset="0"/>
                <a:cs typeface="Courier New" pitchFamily="49" charset="0"/>
              </a:rPr>
              <a:t> INT UNSIGNED NOT NULL,</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AccountNo</a:t>
            </a:r>
            <a:r>
              <a:rPr lang="en-IN" sz="2800" b="1" dirty="0">
                <a:effectLst>
                  <a:outerShdw blurRad="38100" dist="38100" dir="2700000" algn="tl">
                    <a:srgbClr val="000000">
                      <a:alpha val="43137"/>
                    </a:srgbClr>
                  </a:outerShdw>
                </a:effectLst>
                <a:latin typeface="Courier New" pitchFamily="49" charset="0"/>
                <a:cs typeface="Courier New" pitchFamily="49" charset="0"/>
              </a:rPr>
              <a:t> INT UNSIGNED NOT NULL,</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PersonID</a:t>
            </a:r>
            <a:r>
              <a:rPr lang="en-IN" sz="2800" b="1" dirty="0">
                <a:effectLst>
                  <a:outerShdw blurRad="38100" dist="38100" dir="2700000" algn="tl">
                    <a:srgbClr val="000000">
                      <a:alpha val="43137"/>
                    </a:srgbClr>
                  </a:outerShdw>
                </a:effectLst>
                <a:latin typeface="Courier New" pitchFamily="49" charset="0"/>
                <a:cs typeface="Courier New" pitchFamily="49" charset="0"/>
              </a:rPr>
              <a:t> INT UNSIGNED,</a:t>
            </a:r>
          </a:p>
          <a:p>
            <a:r>
              <a:rPr lang="en-IN" sz="2800" b="1" dirty="0">
                <a:effectLst>
                  <a:outerShdw blurRad="38100" dist="38100" dir="2700000" algn="tl">
                    <a:srgbClr val="000000">
                      <a:alpha val="43137"/>
                    </a:srgbClr>
                  </a:outerShdw>
                </a:effectLst>
                <a:latin typeface="Courier New" pitchFamily="49" charset="0"/>
                <a:cs typeface="Courier New" pitchFamily="49" charset="0"/>
              </a:rPr>
              <a:t>PRIMARY KEY (</a:t>
            </a:r>
            <a:r>
              <a:rPr lang="en-IN" sz="2800" b="1" dirty="0" err="1">
                <a:effectLst>
                  <a:outerShdw blurRad="38100" dist="38100" dir="2700000" algn="tl">
                    <a:srgbClr val="000000">
                      <a:alpha val="43137"/>
                    </a:srgbClr>
                  </a:outerShdw>
                </a:effectLst>
                <a:latin typeface="Courier New" pitchFamily="49" charset="0"/>
                <a:cs typeface="Courier New" pitchFamily="49" charset="0"/>
              </a:rPr>
              <a:t>AccountID</a:t>
            </a:r>
            <a:r>
              <a:rPr lang="en-IN" sz="2800" b="1" dirty="0">
                <a:effectLst>
                  <a:outerShdw blurRad="38100" dist="38100" dir="2700000" algn="tl">
                    <a:srgbClr val="000000">
                      <a:alpha val="43137"/>
                    </a:srgbClr>
                  </a:outerShdw>
                </a:effectLst>
                <a:latin typeface="Courier New" pitchFamily="49" charset="0"/>
                <a:cs typeface="Courier New" pitchFamily="49" charset="0"/>
              </a:rPr>
              <a:t>),</a:t>
            </a:r>
          </a:p>
          <a:p>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FOREIGN KEY (</a:t>
            </a:r>
            <a:r>
              <a:rPr lang="en-IN" sz="2800" b="1"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PersonID</a:t>
            </a:r>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 REFERENCES Person (</a:t>
            </a:r>
            <a:r>
              <a:rPr lang="en-IN" sz="2800" b="1"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PersonID</a:t>
            </a:r>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t>
            </a:r>
          </a:p>
        </p:txBody>
      </p:sp>
      <p:sp>
        <p:nvSpPr>
          <p:cNvPr id="5" name="Title 1"/>
          <p:cNvSpPr txBox="1">
            <a:spLocks/>
          </p:cNvSpPr>
          <p:nvPr/>
        </p:nvSpPr>
        <p:spPr>
          <a:xfrm>
            <a:off x="1928794" y="214290"/>
            <a:ext cx="6858048"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TABLE CREATION WITH FOREIGN KEY</a:t>
            </a:r>
          </a:p>
        </p:txBody>
      </p:sp>
    </p:spTree>
    <p:extLst>
      <p:ext uri="{BB962C8B-B14F-4D97-AF65-F5344CB8AC3E}">
        <p14:creationId xmlns:p14="http://schemas.microsoft.com/office/powerpoint/2010/main" val="1101633878"/>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857488" y="428604"/>
            <a:ext cx="3643338" cy="2248305"/>
          </a:xfrm>
          <a:prstGeom prst="rect">
            <a:avLst/>
          </a:prstGeom>
          <a:ln>
            <a:noFill/>
          </a:ln>
          <a:effectLst>
            <a:outerShdw blurRad="292100" dist="139700" dir="2700000" algn="tl" rotWithShape="0">
              <a:srgbClr val="333333">
                <a:alpha val="65000"/>
              </a:srgbClr>
            </a:outerShdw>
          </a:effectLst>
        </p:spPr>
      </p:pic>
      <p:sp>
        <p:nvSpPr>
          <p:cNvPr id="5" name="Title 1"/>
          <p:cNvSpPr txBox="1">
            <a:spLocks/>
          </p:cNvSpPr>
          <p:nvPr/>
        </p:nvSpPr>
        <p:spPr>
          <a:xfrm>
            <a:off x="1285852" y="4000504"/>
            <a:ext cx="6858048"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ON CASCADE DELETE</a:t>
            </a:r>
          </a:p>
        </p:txBody>
      </p:sp>
      <p:sp>
        <p:nvSpPr>
          <p:cNvPr id="6" name="Title 1"/>
          <p:cNvSpPr txBox="1">
            <a:spLocks/>
          </p:cNvSpPr>
          <p:nvPr/>
        </p:nvSpPr>
        <p:spPr>
          <a:xfrm>
            <a:off x="785786" y="2857496"/>
            <a:ext cx="7643866"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TABLE CREATION WITH FOREIGN KEY</a:t>
            </a:r>
          </a:p>
        </p:txBody>
      </p:sp>
      <p:sp>
        <p:nvSpPr>
          <p:cNvPr id="7" name="Title 1"/>
          <p:cNvSpPr txBox="1">
            <a:spLocks/>
          </p:cNvSpPr>
          <p:nvPr/>
        </p:nvSpPr>
        <p:spPr>
          <a:xfrm>
            <a:off x="1857356" y="5357826"/>
            <a:ext cx="542928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CATEGORY: DDL COMMAND</a:t>
            </a:r>
          </a:p>
        </p:txBody>
      </p:sp>
    </p:spTree>
    <p:extLst>
      <p:ext uri="{BB962C8B-B14F-4D97-AF65-F5344CB8AC3E}">
        <p14:creationId xmlns:p14="http://schemas.microsoft.com/office/powerpoint/2010/main" val="11016338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214282" y="285728"/>
            <a:ext cx="8715404" cy="78581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DISADVANTAGES OF DATABASE</a:t>
            </a:r>
          </a:p>
        </p:txBody>
      </p:sp>
      <p:sp>
        <p:nvSpPr>
          <p:cNvPr id="3" name="Title 1"/>
          <p:cNvSpPr txBox="1">
            <a:spLocks/>
          </p:cNvSpPr>
          <p:nvPr/>
        </p:nvSpPr>
        <p:spPr>
          <a:xfrm>
            <a:off x="428596" y="1571612"/>
            <a:ext cx="7858180" cy="10001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r>
              <a:rPr lang="en-IN" sz="3600" b="1" dirty="0">
                <a:effectLst>
                  <a:outerShdw blurRad="38100" dist="38100" dir="2700000" algn="tl">
                    <a:srgbClr val="000000">
                      <a:alpha val="43137"/>
                    </a:srgbClr>
                  </a:outerShdw>
                </a:effectLst>
              </a:rPr>
              <a:t>1. </a:t>
            </a:r>
            <a:r>
              <a:rPr lang="en-IN" sz="3600" b="1" dirty="0"/>
              <a:t>DATABASE COMPLEXITY </a:t>
            </a:r>
            <a:r>
              <a:rPr lang="en-IN" sz="3600" b="1" dirty="0">
                <a:effectLst>
                  <a:outerShdw blurRad="38100" dist="38100" dir="2700000" algn="tl">
                    <a:srgbClr val="000000">
                      <a:alpha val="43137"/>
                    </a:srgbClr>
                  </a:outerShdw>
                </a:effectLst>
              </a:rPr>
              <a:t> </a:t>
            </a:r>
            <a:endParaRPr lang="en-IN" sz="3600" dirty="0">
              <a:effectLst>
                <a:outerShdw blurRad="38100" dist="38100" dir="2700000" algn="tl">
                  <a:srgbClr val="000000">
                    <a:alpha val="43137"/>
                  </a:srgbClr>
                </a:outerShdw>
              </a:effectLst>
            </a:endParaRPr>
          </a:p>
        </p:txBody>
      </p:sp>
      <p:sp>
        <p:nvSpPr>
          <p:cNvPr id="6" name="Rectangle 5"/>
          <p:cNvSpPr/>
          <p:nvPr/>
        </p:nvSpPr>
        <p:spPr>
          <a:xfrm>
            <a:off x="500034" y="3071810"/>
            <a:ext cx="7786742" cy="2232021"/>
          </a:xfrm>
          <a:prstGeom prst="rect">
            <a:avLst/>
          </a:prstGeom>
        </p:spPr>
        <p:txBody>
          <a:bodyPr wrap="square">
            <a:spAutoFit/>
          </a:bodyPr>
          <a:lstStyle/>
          <a:p>
            <a:pPr algn="just">
              <a:lnSpc>
                <a:spcPct val="150000"/>
              </a:lnSpc>
            </a:pPr>
            <a:r>
              <a:rPr lang="en-IN" sz="3200" b="1" dirty="0">
                <a:effectLst>
                  <a:outerShdw blurRad="38100" dist="38100" dir="2700000" algn="tl">
                    <a:srgbClr val="000000">
                      <a:alpha val="43137"/>
                    </a:srgbClr>
                  </a:outerShdw>
                </a:effectLst>
              </a:rPr>
              <a:t>	The design of the database system is complex, difficult and is very time consuming task to perform.</a:t>
            </a:r>
          </a:p>
        </p:txBody>
      </p:sp>
    </p:spTree>
    <p:extLst>
      <p:ext uri="{BB962C8B-B14F-4D97-AF65-F5344CB8AC3E}">
        <p14:creationId xmlns:p14="http://schemas.microsoft.com/office/powerpoint/2010/main" val="110163387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00034" y="1500174"/>
            <a:ext cx="7858180" cy="5047536"/>
          </a:xfrm>
          <a:prstGeom prst="rect">
            <a:avLst/>
          </a:prstGeom>
        </p:spPr>
        <p:txBody>
          <a:bodyPr wrap="square">
            <a:spAutoFit/>
          </a:bodyPr>
          <a:lstStyle/>
          <a:p>
            <a:pPr algn="just"/>
            <a:r>
              <a:rPr lang="en-IN" sz="2800" b="1" dirty="0">
                <a:solidFill>
                  <a:srgbClr val="0000FF"/>
                </a:solidFill>
                <a:effectLst>
                  <a:outerShdw blurRad="38100" dist="38100" dir="2700000" algn="tl">
                    <a:srgbClr val="000000">
                      <a:alpha val="43137"/>
                    </a:srgbClr>
                  </a:outerShdw>
                </a:effectLst>
                <a:latin typeface="+mj-lt"/>
                <a:cs typeface="Courier New" pitchFamily="49" charset="0"/>
              </a:rPr>
              <a:t>	If a row or tuple deleted from parent table, all its related tuples or rows in the child table will automatically deleted.</a:t>
            </a:r>
          </a:p>
          <a:p>
            <a:endParaRPr lang="en-IN" sz="1400" b="1" dirty="0">
              <a:solidFill>
                <a:srgbClr val="0000FF"/>
              </a:solidFill>
              <a:effectLst>
                <a:outerShdw blurRad="38100" dist="38100" dir="2700000" algn="tl">
                  <a:srgbClr val="000000">
                    <a:alpha val="43137"/>
                  </a:srgbClr>
                </a:outerShdw>
              </a:effectLst>
              <a:latin typeface="+mj-lt"/>
              <a:cs typeface="Courier New" pitchFamily="49" charset="0"/>
            </a:endParaRPr>
          </a:p>
          <a:p>
            <a:r>
              <a:rPr lang="en-IN" sz="2800" b="1" dirty="0">
                <a:effectLst>
                  <a:outerShdw blurRad="38100" dist="38100" dir="2700000" algn="tl">
                    <a:srgbClr val="000000">
                      <a:alpha val="43137"/>
                    </a:srgbClr>
                  </a:outerShdw>
                </a:effectLst>
                <a:latin typeface="Courier New" pitchFamily="49" charset="0"/>
                <a:cs typeface="Courier New" pitchFamily="49" charset="0"/>
              </a:rPr>
              <a:t>CREATE TABLE Account (</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AccountID</a:t>
            </a:r>
            <a:r>
              <a:rPr lang="en-IN" sz="2800" b="1" dirty="0">
                <a:effectLst>
                  <a:outerShdw blurRad="38100" dist="38100" dir="2700000" algn="tl">
                    <a:srgbClr val="000000">
                      <a:alpha val="43137"/>
                    </a:srgbClr>
                  </a:outerShdw>
                </a:effectLst>
                <a:latin typeface="Courier New" pitchFamily="49" charset="0"/>
                <a:cs typeface="Courier New" pitchFamily="49" charset="0"/>
              </a:rPr>
              <a:t> INT UNSIGNED NOT NULL,</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AccountNo</a:t>
            </a:r>
            <a:r>
              <a:rPr lang="en-IN" sz="2800" b="1" dirty="0">
                <a:effectLst>
                  <a:outerShdw blurRad="38100" dist="38100" dir="2700000" algn="tl">
                    <a:srgbClr val="000000">
                      <a:alpha val="43137"/>
                    </a:srgbClr>
                  </a:outerShdw>
                </a:effectLst>
                <a:latin typeface="Courier New" pitchFamily="49" charset="0"/>
                <a:cs typeface="Courier New" pitchFamily="49" charset="0"/>
              </a:rPr>
              <a:t> INT UNSIGNED NOT NULL,</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PersonID</a:t>
            </a:r>
            <a:r>
              <a:rPr lang="en-IN" sz="2800" b="1" dirty="0">
                <a:effectLst>
                  <a:outerShdw blurRad="38100" dist="38100" dir="2700000" algn="tl">
                    <a:srgbClr val="000000">
                      <a:alpha val="43137"/>
                    </a:srgbClr>
                  </a:outerShdw>
                </a:effectLst>
                <a:latin typeface="Courier New" pitchFamily="49" charset="0"/>
                <a:cs typeface="Courier New" pitchFamily="49" charset="0"/>
              </a:rPr>
              <a:t> INT UNSIGNED,</a:t>
            </a:r>
          </a:p>
          <a:p>
            <a:r>
              <a:rPr lang="en-IN" sz="2800" b="1" dirty="0">
                <a:effectLst>
                  <a:outerShdw blurRad="38100" dist="38100" dir="2700000" algn="tl">
                    <a:srgbClr val="000000">
                      <a:alpha val="43137"/>
                    </a:srgbClr>
                  </a:outerShdw>
                </a:effectLst>
                <a:latin typeface="Courier New" pitchFamily="49" charset="0"/>
                <a:cs typeface="Courier New" pitchFamily="49" charset="0"/>
              </a:rPr>
              <a:t>PRIMARY KEY (</a:t>
            </a:r>
            <a:r>
              <a:rPr lang="en-IN" sz="2800" b="1" dirty="0" err="1">
                <a:effectLst>
                  <a:outerShdw blurRad="38100" dist="38100" dir="2700000" algn="tl">
                    <a:srgbClr val="000000">
                      <a:alpha val="43137"/>
                    </a:srgbClr>
                  </a:outerShdw>
                </a:effectLst>
                <a:latin typeface="Courier New" pitchFamily="49" charset="0"/>
                <a:cs typeface="Courier New" pitchFamily="49" charset="0"/>
              </a:rPr>
              <a:t>AccountID</a:t>
            </a:r>
            <a:r>
              <a:rPr lang="en-IN" sz="2800" b="1" dirty="0">
                <a:effectLst>
                  <a:outerShdw blurRad="38100" dist="38100" dir="2700000" algn="tl">
                    <a:srgbClr val="000000">
                      <a:alpha val="43137"/>
                    </a:srgbClr>
                  </a:outerShdw>
                </a:effectLst>
                <a:latin typeface="Courier New" pitchFamily="49" charset="0"/>
                <a:cs typeface="Courier New" pitchFamily="49" charset="0"/>
              </a:rPr>
              <a:t>),</a:t>
            </a:r>
          </a:p>
          <a:p>
            <a:r>
              <a:rPr lang="en-IN" sz="2800" b="1" dirty="0">
                <a:effectLst>
                  <a:outerShdw blurRad="38100" dist="38100" dir="2700000" algn="tl">
                    <a:srgbClr val="000000">
                      <a:alpha val="43137"/>
                    </a:srgbClr>
                  </a:outerShdw>
                </a:effectLst>
                <a:latin typeface="Courier New" pitchFamily="49" charset="0"/>
                <a:cs typeface="Courier New" pitchFamily="49" charset="0"/>
              </a:rPr>
              <a:t>FOREIGN KEY (</a:t>
            </a:r>
            <a:r>
              <a:rPr lang="en-IN" sz="2800" b="1" dirty="0" err="1">
                <a:effectLst>
                  <a:outerShdw blurRad="38100" dist="38100" dir="2700000" algn="tl">
                    <a:srgbClr val="000000">
                      <a:alpha val="43137"/>
                    </a:srgbClr>
                  </a:outerShdw>
                </a:effectLst>
                <a:latin typeface="Courier New" pitchFamily="49" charset="0"/>
                <a:cs typeface="Courier New" pitchFamily="49" charset="0"/>
              </a:rPr>
              <a:t>PersonID</a:t>
            </a:r>
            <a:r>
              <a:rPr lang="en-IN" sz="2800" b="1" dirty="0">
                <a:effectLst>
                  <a:outerShdw blurRad="38100" dist="38100" dir="2700000" algn="tl">
                    <a:srgbClr val="000000">
                      <a:alpha val="43137"/>
                    </a:srgbClr>
                  </a:outerShdw>
                </a:effectLst>
                <a:latin typeface="Courier New" pitchFamily="49" charset="0"/>
                <a:cs typeface="Courier New" pitchFamily="49" charset="0"/>
              </a:rPr>
              <a:t>) REFERENCES Person (</a:t>
            </a:r>
            <a:r>
              <a:rPr lang="en-IN" sz="2800" b="1" dirty="0" err="1">
                <a:effectLst>
                  <a:outerShdw blurRad="38100" dist="38100" dir="2700000" algn="tl">
                    <a:srgbClr val="000000">
                      <a:alpha val="43137"/>
                    </a:srgbClr>
                  </a:outerShdw>
                </a:effectLst>
                <a:latin typeface="Courier New" pitchFamily="49" charset="0"/>
                <a:cs typeface="Courier New" pitchFamily="49" charset="0"/>
              </a:rPr>
              <a:t>PersonID</a:t>
            </a:r>
            <a:r>
              <a:rPr lang="en-IN" sz="2800" b="1" dirty="0">
                <a:effectLst>
                  <a:outerShdw blurRad="38100" dist="38100" dir="2700000" algn="tl">
                    <a:srgbClr val="000000">
                      <a:alpha val="43137"/>
                    </a:srgbClr>
                  </a:outerShdw>
                </a:effectLst>
                <a:latin typeface="Courier New" pitchFamily="49" charset="0"/>
                <a:cs typeface="Courier New" pitchFamily="49" charset="0"/>
              </a:rPr>
              <a:t>) </a:t>
            </a:r>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ON CASCADE DELETE</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t>
            </a:r>
          </a:p>
        </p:txBody>
      </p:sp>
      <p:sp>
        <p:nvSpPr>
          <p:cNvPr id="5" name="Title 1"/>
          <p:cNvSpPr txBox="1">
            <a:spLocks/>
          </p:cNvSpPr>
          <p:nvPr/>
        </p:nvSpPr>
        <p:spPr>
          <a:xfrm>
            <a:off x="1928794" y="214290"/>
            <a:ext cx="6858048"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ON CASCADE DELETE</a:t>
            </a:r>
          </a:p>
        </p:txBody>
      </p:sp>
    </p:spTree>
    <p:extLst>
      <p:ext uri="{BB962C8B-B14F-4D97-AF65-F5344CB8AC3E}">
        <p14:creationId xmlns:p14="http://schemas.microsoft.com/office/powerpoint/2010/main" val="1101633878"/>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857488" y="428604"/>
            <a:ext cx="3643338" cy="2248305"/>
          </a:xfrm>
          <a:prstGeom prst="rect">
            <a:avLst/>
          </a:prstGeom>
          <a:ln>
            <a:noFill/>
          </a:ln>
          <a:effectLst>
            <a:outerShdw blurRad="292100" dist="139700" dir="2700000" algn="tl" rotWithShape="0">
              <a:srgbClr val="333333">
                <a:alpha val="65000"/>
              </a:srgbClr>
            </a:outerShdw>
          </a:effectLst>
        </p:spPr>
      </p:pic>
      <p:sp>
        <p:nvSpPr>
          <p:cNvPr id="5" name="Title 1"/>
          <p:cNvSpPr txBox="1">
            <a:spLocks/>
          </p:cNvSpPr>
          <p:nvPr/>
        </p:nvSpPr>
        <p:spPr>
          <a:xfrm>
            <a:off x="1285852" y="4000504"/>
            <a:ext cx="6858048"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ON CASCADE UPDATE</a:t>
            </a:r>
          </a:p>
        </p:txBody>
      </p:sp>
      <p:sp>
        <p:nvSpPr>
          <p:cNvPr id="6" name="Title 1"/>
          <p:cNvSpPr txBox="1">
            <a:spLocks/>
          </p:cNvSpPr>
          <p:nvPr/>
        </p:nvSpPr>
        <p:spPr>
          <a:xfrm>
            <a:off x="785786" y="2857496"/>
            <a:ext cx="7643866"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TABLE CREATION WITH FOREIGN KEY</a:t>
            </a:r>
          </a:p>
        </p:txBody>
      </p:sp>
      <p:sp>
        <p:nvSpPr>
          <p:cNvPr id="7" name="Title 1"/>
          <p:cNvSpPr txBox="1">
            <a:spLocks/>
          </p:cNvSpPr>
          <p:nvPr/>
        </p:nvSpPr>
        <p:spPr>
          <a:xfrm>
            <a:off x="1857356" y="5357826"/>
            <a:ext cx="542928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CATEGORY: DDL COMMAND</a:t>
            </a:r>
          </a:p>
        </p:txBody>
      </p:sp>
    </p:spTree>
    <p:extLst>
      <p:ext uri="{BB962C8B-B14F-4D97-AF65-F5344CB8AC3E}">
        <p14:creationId xmlns:p14="http://schemas.microsoft.com/office/powerpoint/2010/main" val="1101633878"/>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00034" y="1500174"/>
            <a:ext cx="7858180" cy="5047536"/>
          </a:xfrm>
          <a:prstGeom prst="rect">
            <a:avLst/>
          </a:prstGeom>
        </p:spPr>
        <p:txBody>
          <a:bodyPr wrap="square">
            <a:spAutoFit/>
          </a:bodyPr>
          <a:lstStyle/>
          <a:p>
            <a:pPr algn="just"/>
            <a:r>
              <a:rPr lang="en-IN" sz="2800" b="1" dirty="0">
                <a:solidFill>
                  <a:srgbClr val="0000FF"/>
                </a:solidFill>
                <a:effectLst>
                  <a:outerShdw blurRad="38100" dist="38100" dir="2700000" algn="tl">
                    <a:srgbClr val="000000">
                      <a:alpha val="43137"/>
                    </a:srgbClr>
                  </a:outerShdw>
                </a:effectLst>
                <a:latin typeface="+mj-lt"/>
                <a:cs typeface="Courier New" pitchFamily="49" charset="0"/>
              </a:rPr>
              <a:t>	If a row or tuple updated from parent table, all its related tuples or rows in the child table will automatically deleted.</a:t>
            </a:r>
          </a:p>
          <a:p>
            <a:endParaRPr lang="en-IN" sz="1400" b="1" dirty="0">
              <a:solidFill>
                <a:srgbClr val="0000FF"/>
              </a:solidFill>
              <a:effectLst>
                <a:outerShdw blurRad="38100" dist="38100" dir="2700000" algn="tl">
                  <a:srgbClr val="000000">
                    <a:alpha val="43137"/>
                  </a:srgbClr>
                </a:outerShdw>
              </a:effectLst>
              <a:latin typeface="+mj-lt"/>
              <a:cs typeface="Courier New" pitchFamily="49" charset="0"/>
            </a:endParaRPr>
          </a:p>
          <a:p>
            <a:r>
              <a:rPr lang="en-IN" sz="2800" b="1" dirty="0">
                <a:effectLst>
                  <a:outerShdw blurRad="38100" dist="38100" dir="2700000" algn="tl">
                    <a:srgbClr val="000000">
                      <a:alpha val="43137"/>
                    </a:srgbClr>
                  </a:outerShdw>
                </a:effectLst>
                <a:latin typeface="Courier New" pitchFamily="49" charset="0"/>
                <a:cs typeface="Courier New" pitchFamily="49" charset="0"/>
              </a:rPr>
              <a:t>CREATE TABLE Account (</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AccountID</a:t>
            </a:r>
            <a:r>
              <a:rPr lang="en-IN" sz="2800" b="1" dirty="0">
                <a:effectLst>
                  <a:outerShdw blurRad="38100" dist="38100" dir="2700000" algn="tl">
                    <a:srgbClr val="000000">
                      <a:alpha val="43137"/>
                    </a:srgbClr>
                  </a:outerShdw>
                </a:effectLst>
                <a:latin typeface="Courier New" pitchFamily="49" charset="0"/>
                <a:cs typeface="Courier New" pitchFamily="49" charset="0"/>
              </a:rPr>
              <a:t> INT UNSIGNED NOT NULL,</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AccountNo</a:t>
            </a:r>
            <a:r>
              <a:rPr lang="en-IN" sz="2800" b="1" dirty="0">
                <a:effectLst>
                  <a:outerShdw blurRad="38100" dist="38100" dir="2700000" algn="tl">
                    <a:srgbClr val="000000">
                      <a:alpha val="43137"/>
                    </a:srgbClr>
                  </a:outerShdw>
                </a:effectLst>
                <a:latin typeface="Courier New" pitchFamily="49" charset="0"/>
                <a:cs typeface="Courier New" pitchFamily="49" charset="0"/>
              </a:rPr>
              <a:t> INT UNSIGNED NOT NULL,</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PersonID</a:t>
            </a:r>
            <a:r>
              <a:rPr lang="en-IN" sz="2800" b="1" dirty="0">
                <a:effectLst>
                  <a:outerShdw blurRad="38100" dist="38100" dir="2700000" algn="tl">
                    <a:srgbClr val="000000">
                      <a:alpha val="43137"/>
                    </a:srgbClr>
                  </a:outerShdw>
                </a:effectLst>
                <a:latin typeface="Courier New" pitchFamily="49" charset="0"/>
                <a:cs typeface="Courier New" pitchFamily="49" charset="0"/>
              </a:rPr>
              <a:t> INT UNSIGNED,</a:t>
            </a:r>
          </a:p>
          <a:p>
            <a:r>
              <a:rPr lang="en-IN" sz="2800" b="1" dirty="0">
                <a:effectLst>
                  <a:outerShdw blurRad="38100" dist="38100" dir="2700000" algn="tl">
                    <a:srgbClr val="000000">
                      <a:alpha val="43137"/>
                    </a:srgbClr>
                  </a:outerShdw>
                </a:effectLst>
                <a:latin typeface="Courier New" pitchFamily="49" charset="0"/>
                <a:cs typeface="Courier New" pitchFamily="49" charset="0"/>
              </a:rPr>
              <a:t>PRIMARY KEY (</a:t>
            </a:r>
            <a:r>
              <a:rPr lang="en-IN" sz="2800" b="1" dirty="0" err="1">
                <a:effectLst>
                  <a:outerShdw blurRad="38100" dist="38100" dir="2700000" algn="tl">
                    <a:srgbClr val="000000">
                      <a:alpha val="43137"/>
                    </a:srgbClr>
                  </a:outerShdw>
                </a:effectLst>
                <a:latin typeface="Courier New" pitchFamily="49" charset="0"/>
                <a:cs typeface="Courier New" pitchFamily="49" charset="0"/>
              </a:rPr>
              <a:t>AccountID</a:t>
            </a:r>
            <a:r>
              <a:rPr lang="en-IN" sz="2800" b="1" dirty="0">
                <a:effectLst>
                  <a:outerShdw blurRad="38100" dist="38100" dir="2700000" algn="tl">
                    <a:srgbClr val="000000">
                      <a:alpha val="43137"/>
                    </a:srgbClr>
                  </a:outerShdw>
                </a:effectLst>
                <a:latin typeface="Courier New" pitchFamily="49" charset="0"/>
                <a:cs typeface="Courier New" pitchFamily="49" charset="0"/>
              </a:rPr>
              <a:t>),</a:t>
            </a:r>
          </a:p>
          <a:p>
            <a:r>
              <a:rPr lang="en-IN" sz="2800" b="1" dirty="0">
                <a:effectLst>
                  <a:outerShdw blurRad="38100" dist="38100" dir="2700000" algn="tl">
                    <a:srgbClr val="000000">
                      <a:alpha val="43137"/>
                    </a:srgbClr>
                  </a:outerShdw>
                </a:effectLst>
                <a:latin typeface="Courier New" pitchFamily="49" charset="0"/>
                <a:cs typeface="Courier New" pitchFamily="49" charset="0"/>
              </a:rPr>
              <a:t>FOREIGN KEY (</a:t>
            </a:r>
            <a:r>
              <a:rPr lang="en-IN" sz="2800" b="1" dirty="0" err="1">
                <a:effectLst>
                  <a:outerShdw blurRad="38100" dist="38100" dir="2700000" algn="tl">
                    <a:srgbClr val="000000">
                      <a:alpha val="43137"/>
                    </a:srgbClr>
                  </a:outerShdw>
                </a:effectLst>
                <a:latin typeface="Courier New" pitchFamily="49" charset="0"/>
                <a:cs typeface="Courier New" pitchFamily="49" charset="0"/>
              </a:rPr>
              <a:t>PersonID</a:t>
            </a:r>
            <a:r>
              <a:rPr lang="en-IN" sz="2800" b="1" dirty="0">
                <a:effectLst>
                  <a:outerShdw blurRad="38100" dist="38100" dir="2700000" algn="tl">
                    <a:srgbClr val="000000">
                      <a:alpha val="43137"/>
                    </a:srgbClr>
                  </a:outerShdw>
                </a:effectLst>
                <a:latin typeface="Courier New" pitchFamily="49" charset="0"/>
                <a:cs typeface="Courier New" pitchFamily="49" charset="0"/>
              </a:rPr>
              <a:t>) REFERENCES Person (</a:t>
            </a:r>
            <a:r>
              <a:rPr lang="en-IN" sz="2800" b="1" dirty="0" err="1">
                <a:effectLst>
                  <a:outerShdw blurRad="38100" dist="38100" dir="2700000" algn="tl">
                    <a:srgbClr val="000000">
                      <a:alpha val="43137"/>
                    </a:srgbClr>
                  </a:outerShdw>
                </a:effectLst>
                <a:latin typeface="Courier New" pitchFamily="49" charset="0"/>
                <a:cs typeface="Courier New" pitchFamily="49" charset="0"/>
              </a:rPr>
              <a:t>PersonID</a:t>
            </a:r>
            <a:r>
              <a:rPr lang="en-IN" sz="2800" b="1" dirty="0">
                <a:effectLst>
                  <a:outerShdw blurRad="38100" dist="38100" dir="2700000" algn="tl">
                    <a:srgbClr val="000000">
                      <a:alpha val="43137"/>
                    </a:srgbClr>
                  </a:outerShdw>
                </a:effectLst>
                <a:latin typeface="Courier New" pitchFamily="49" charset="0"/>
                <a:cs typeface="Courier New" pitchFamily="49" charset="0"/>
              </a:rPr>
              <a:t>) </a:t>
            </a:r>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ON CASCADE DELETE ON CASCADE UPDATE</a:t>
            </a:r>
            <a:r>
              <a:rPr lang="en-IN" sz="2800" b="1" dirty="0">
                <a:effectLst>
                  <a:outerShdw blurRad="38100" dist="38100" dir="2700000" algn="tl">
                    <a:srgbClr val="000000">
                      <a:alpha val="43137"/>
                    </a:srgbClr>
                  </a:outerShdw>
                </a:effectLst>
                <a:latin typeface="Courier New" pitchFamily="49" charset="0"/>
                <a:cs typeface="Courier New" pitchFamily="49" charset="0"/>
              </a:rPr>
              <a:t>);</a:t>
            </a:r>
          </a:p>
        </p:txBody>
      </p:sp>
      <p:sp>
        <p:nvSpPr>
          <p:cNvPr id="5" name="Title 1"/>
          <p:cNvSpPr txBox="1">
            <a:spLocks/>
          </p:cNvSpPr>
          <p:nvPr/>
        </p:nvSpPr>
        <p:spPr>
          <a:xfrm>
            <a:off x="1928794" y="214290"/>
            <a:ext cx="6858048"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ON CASCADE UPDATE</a:t>
            </a:r>
          </a:p>
        </p:txBody>
      </p:sp>
    </p:spTree>
    <p:extLst>
      <p:ext uri="{BB962C8B-B14F-4D97-AF65-F5344CB8AC3E}">
        <p14:creationId xmlns:p14="http://schemas.microsoft.com/office/powerpoint/2010/main" val="1101633878"/>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85786" y="3857628"/>
            <a:ext cx="7643866"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TABLE CREATION WITH UNIQUE KEY</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2000232" y="571480"/>
            <a:ext cx="5093617" cy="3143272"/>
          </a:xfrm>
          <a:prstGeom prst="rect">
            <a:avLst/>
          </a:prstGeom>
          <a:ln>
            <a:noFill/>
          </a:ln>
          <a:effectLst>
            <a:outerShdw blurRad="292100" dist="139700" dir="2700000" algn="tl" rotWithShape="0">
              <a:srgbClr val="333333">
                <a:alpha val="65000"/>
              </a:srgbClr>
            </a:outerShdw>
          </a:effectLst>
        </p:spPr>
      </p:pic>
      <p:sp>
        <p:nvSpPr>
          <p:cNvPr id="4" name="Title 1"/>
          <p:cNvSpPr txBox="1">
            <a:spLocks/>
          </p:cNvSpPr>
          <p:nvPr/>
        </p:nvSpPr>
        <p:spPr>
          <a:xfrm>
            <a:off x="1857356" y="5072074"/>
            <a:ext cx="542928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CATEGORY: DDL COMMAND</a:t>
            </a:r>
          </a:p>
        </p:txBody>
      </p:sp>
    </p:spTree>
    <p:extLst>
      <p:ext uri="{BB962C8B-B14F-4D97-AF65-F5344CB8AC3E}">
        <p14:creationId xmlns:p14="http://schemas.microsoft.com/office/powerpoint/2010/main" val="1101633878"/>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71472" y="1525866"/>
            <a:ext cx="7858180" cy="4832092"/>
          </a:xfrm>
          <a:prstGeom prst="rect">
            <a:avLst/>
          </a:prstGeom>
        </p:spPr>
        <p:txBody>
          <a:bodyPr wrap="square">
            <a:spAutoFit/>
          </a:bodyPr>
          <a:lstStyle/>
          <a:p>
            <a:r>
              <a:rPr lang="en-IN" sz="2800" b="1" dirty="0">
                <a:solidFill>
                  <a:srgbClr val="0000FF"/>
                </a:solidFill>
                <a:effectLst>
                  <a:outerShdw blurRad="38100" dist="38100" dir="2700000" algn="tl">
                    <a:srgbClr val="000000">
                      <a:alpha val="43137"/>
                    </a:srgbClr>
                  </a:outerShdw>
                </a:effectLst>
                <a:latin typeface="+mj-lt"/>
                <a:cs typeface="Courier New" pitchFamily="49" charset="0"/>
              </a:rPr>
              <a:t>Creating a table in </a:t>
            </a:r>
            <a:r>
              <a:rPr lang="en-IN" sz="2800" b="1" dirty="0" err="1">
                <a:solidFill>
                  <a:srgbClr val="0000FF"/>
                </a:solidFill>
                <a:effectLst>
                  <a:outerShdw blurRad="38100" dist="38100" dir="2700000" algn="tl">
                    <a:srgbClr val="000000">
                      <a:alpha val="43137"/>
                    </a:srgbClr>
                  </a:outerShdw>
                </a:effectLst>
                <a:latin typeface="+mj-lt"/>
                <a:cs typeface="Courier New" pitchFamily="49" charset="0"/>
              </a:rPr>
              <a:t>MySQL</a:t>
            </a:r>
            <a:endParaRPr lang="en-IN" sz="2800" b="1" dirty="0">
              <a:solidFill>
                <a:srgbClr val="0000FF"/>
              </a:solidFill>
              <a:effectLst>
                <a:outerShdw blurRad="38100" dist="38100" dir="2700000" algn="tl">
                  <a:srgbClr val="000000">
                    <a:alpha val="43137"/>
                  </a:srgbClr>
                </a:outerShdw>
              </a:effectLst>
              <a:latin typeface="+mj-lt"/>
              <a:cs typeface="Courier New" pitchFamily="49" charset="0"/>
            </a:endParaRPr>
          </a:p>
          <a:p>
            <a:endParaRPr lang="en-IN" sz="2800" b="1" dirty="0">
              <a:solidFill>
                <a:srgbClr val="0000FF"/>
              </a:solidFill>
              <a:effectLst>
                <a:outerShdw blurRad="38100" dist="38100" dir="2700000" algn="tl">
                  <a:srgbClr val="000000">
                    <a:alpha val="43137"/>
                  </a:srgbClr>
                </a:outerShdw>
              </a:effectLst>
              <a:latin typeface="+mj-lt"/>
              <a:cs typeface="Courier New" pitchFamily="49" charset="0"/>
            </a:endParaRPr>
          </a:p>
          <a:p>
            <a:r>
              <a:rPr lang="en-IN" sz="2800" b="1" dirty="0">
                <a:effectLst>
                  <a:outerShdw blurRad="38100" dist="38100" dir="2700000" algn="tl">
                    <a:srgbClr val="000000">
                      <a:alpha val="43137"/>
                    </a:srgbClr>
                  </a:outerShdw>
                </a:effectLst>
                <a:latin typeface="Courier New" pitchFamily="49" charset="0"/>
                <a:cs typeface="Courier New" pitchFamily="49" charset="0"/>
              </a:rPr>
              <a:t>CREATE TABLE Account (</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AccountID</a:t>
            </a:r>
            <a:r>
              <a:rPr lang="en-IN" sz="2800" b="1" dirty="0">
                <a:effectLst>
                  <a:outerShdw blurRad="38100" dist="38100" dir="2700000" algn="tl">
                    <a:srgbClr val="000000">
                      <a:alpha val="43137"/>
                    </a:srgbClr>
                  </a:outerShdw>
                </a:effectLst>
                <a:latin typeface="Courier New" pitchFamily="49" charset="0"/>
                <a:cs typeface="Courier New" pitchFamily="49" charset="0"/>
              </a:rPr>
              <a:t> INT UNSIGNED NOT NULL,</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AccountNo</a:t>
            </a:r>
            <a:r>
              <a:rPr lang="en-IN" sz="2800" b="1" dirty="0">
                <a:effectLst>
                  <a:outerShdw blurRad="38100" dist="38100" dir="2700000" algn="tl">
                    <a:srgbClr val="000000">
                      <a:alpha val="43137"/>
                    </a:srgbClr>
                  </a:outerShdw>
                </a:effectLst>
                <a:latin typeface="Courier New" pitchFamily="49" charset="0"/>
                <a:cs typeface="Courier New" pitchFamily="49" charset="0"/>
              </a:rPr>
              <a:t> INT UNSIGNED NOT NULL </a:t>
            </a:r>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UNIQUE,</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PersonID</a:t>
            </a:r>
            <a:r>
              <a:rPr lang="en-IN" sz="2800" b="1" dirty="0">
                <a:effectLst>
                  <a:outerShdw blurRad="38100" dist="38100" dir="2700000" algn="tl">
                    <a:srgbClr val="000000">
                      <a:alpha val="43137"/>
                    </a:srgbClr>
                  </a:outerShdw>
                </a:effectLst>
                <a:latin typeface="Courier New" pitchFamily="49" charset="0"/>
                <a:cs typeface="Courier New" pitchFamily="49" charset="0"/>
              </a:rPr>
              <a:t> INT UNSIGNED,</a:t>
            </a:r>
          </a:p>
          <a:p>
            <a:r>
              <a:rPr lang="en-IN" sz="2800" b="1" dirty="0">
                <a:effectLst>
                  <a:outerShdw blurRad="38100" dist="38100" dir="2700000" algn="tl">
                    <a:srgbClr val="000000">
                      <a:alpha val="43137"/>
                    </a:srgbClr>
                  </a:outerShdw>
                </a:effectLst>
                <a:latin typeface="Courier New" pitchFamily="49" charset="0"/>
                <a:cs typeface="Courier New" pitchFamily="49" charset="0"/>
              </a:rPr>
              <a:t>PRIMARY KEY (</a:t>
            </a:r>
            <a:r>
              <a:rPr lang="en-IN" sz="2800" b="1" dirty="0" err="1">
                <a:effectLst>
                  <a:outerShdw blurRad="38100" dist="38100" dir="2700000" algn="tl">
                    <a:srgbClr val="000000">
                      <a:alpha val="43137"/>
                    </a:srgbClr>
                  </a:outerShdw>
                </a:effectLst>
                <a:latin typeface="Courier New" pitchFamily="49" charset="0"/>
                <a:cs typeface="Courier New" pitchFamily="49" charset="0"/>
              </a:rPr>
              <a:t>AccountID</a:t>
            </a:r>
            <a:r>
              <a:rPr lang="en-IN" sz="2800" b="1" dirty="0">
                <a:effectLst>
                  <a:outerShdw blurRad="38100" dist="38100" dir="2700000" algn="tl">
                    <a:srgbClr val="000000">
                      <a:alpha val="43137"/>
                    </a:srgbClr>
                  </a:outerShdw>
                </a:effectLst>
                <a:latin typeface="Courier New" pitchFamily="49" charset="0"/>
                <a:cs typeface="Courier New" pitchFamily="49" charset="0"/>
              </a:rPr>
              <a:t>),</a:t>
            </a:r>
          </a:p>
          <a:p>
            <a:r>
              <a:rPr lang="en-IN" sz="2800" b="1" dirty="0">
                <a:effectLst>
                  <a:outerShdw blurRad="38100" dist="38100" dir="2700000" algn="tl">
                    <a:srgbClr val="000000">
                      <a:alpha val="43137"/>
                    </a:srgbClr>
                  </a:outerShdw>
                </a:effectLst>
                <a:latin typeface="Courier New" pitchFamily="49" charset="0"/>
                <a:cs typeface="Courier New" pitchFamily="49" charset="0"/>
              </a:rPr>
              <a:t>FOREIGN KEY (</a:t>
            </a:r>
            <a:r>
              <a:rPr lang="en-IN" sz="2800" b="1" dirty="0" err="1">
                <a:effectLst>
                  <a:outerShdw blurRad="38100" dist="38100" dir="2700000" algn="tl">
                    <a:srgbClr val="000000">
                      <a:alpha val="43137"/>
                    </a:srgbClr>
                  </a:outerShdw>
                </a:effectLst>
                <a:latin typeface="Courier New" pitchFamily="49" charset="0"/>
                <a:cs typeface="Courier New" pitchFamily="49" charset="0"/>
              </a:rPr>
              <a:t>PersonID</a:t>
            </a:r>
            <a:r>
              <a:rPr lang="en-IN" sz="2800" b="1" dirty="0">
                <a:effectLst>
                  <a:outerShdw blurRad="38100" dist="38100" dir="2700000" algn="tl">
                    <a:srgbClr val="000000">
                      <a:alpha val="43137"/>
                    </a:srgbClr>
                  </a:outerShdw>
                </a:effectLst>
                <a:latin typeface="Courier New" pitchFamily="49" charset="0"/>
                <a:cs typeface="Courier New" pitchFamily="49" charset="0"/>
              </a:rPr>
              <a:t>) REFERENCES Person (</a:t>
            </a:r>
            <a:r>
              <a:rPr lang="en-IN" sz="2800" b="1" dirty="0" err="1">
                <a:effectLst>
                  <a:outerShdw blurRad="38100" dist="38100" dir="2700000" algn="tl">
                    <a:srgbClr val="000000">
                      <a:alpha val="43137"/>
                    </a:srgbClr>
                  </a:outerShdw>
                </a:effectLst>
                <a:latin typeface="Courier New" pitchFamily="49" charset="0"/>
                <a:cs typeface="Courier New" pitchFamily="49" charset="0"/>
              </a:rPr>
              <a:t>PersonID</a:t>
            </a:r>
            <a:r>
              <a:rPr lang="en-IN" sz="2800" b="1" dirty="0">
                <a:effectLst>
                  <a:outerShdw blurRad="38100" dist="38100" dir="2700000" algn="tl">
                    <a:srgbClr val="000000">
                      <a:alpha val="43137"/>
                    </a:srgbClr>
                  </a:outerShdw>
                </a:effectLst>
                <a:latin typeface="Courier New" pitchFamily="49" charset="0"/>
                <a:cs typeface="Courier New" pitchFamily="49" charset="0"/>
              </a:rPr>
              <a:t>)</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t>
            </a:r>
          </a:p>
        </p:txBody>
      </p:sp>
      <p:sp>
        <p:nvSpPr>
          <p:cNvPr id="5" name="Title 1"/>
          <p:cNvSpPr txBox="1">
            <a:spLocks/>
          </p:cNvSpPr>
          <p:nvPr/>
        </p:nvSpPr>
        <p:spPr>
          <a:xfrm>
            <a:off x="1928794" y="214290"/>
            <a:ext cx="6858048"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TABLE CREATION WITH UNIQUE KEY</a:t>
            </a:r>
          </a:p>
        </p:txBody>
      </p:sp>
    </p:spTree>
    <p:extLst>
      <p:ext uri="{BB962C8B-B14F-4D97-AF65-F5344CB8AC3E}">
        <p14:creationId xmlns:p14="http://schemas.microsoft.com/office/powerpoint/2010/main" val="1101633878"/>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85786" y="3857628"/>
            <a:ext cx="7858180"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92500"/>
          </a:bodyPr>
          <a:lstStyle/>
          <a:p>
            <a:pPr algn="ctr"/>
            <a:r>
              <a:rPr lang="en-IN" sz="3200" b="1" dirty="0">
                <a:effectLst>
                  <a:outerShdw blurRad="38100" dist="38100" dir="2700000" algn="tl">
                    <a:srgbClr val="000000">
                      <a:alpha val="43137"/>
                    </a:srgbClr>
                  </a:outerShdw>
                </a:effectLst>
              </a:rPr>
              <a:t>TABLE CREATION WITH DEFAULT CONSTRAINT</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2000232" y="571480"/>
            <a:ext cx="5093617" cy="3143272"/>
          </a:xfrm>
          <a:prstGeom prst="rect">
            <a:avLst/>
          </a:prstGeom>
          <a:ln>
            <a:noFill/>
          </a:ln>
          <a:effectLst>
            <a:outerShdw blurRad="292100" dist="139700" dir="2700000" algn="tl" rotWithShape="0">
              <a:srgbClr val="333333">
                <a:alpha val="65000"/>
              </a:srgbClr>
            </a:outerShdw>
          </a:effectLst>
        </p:spPr>
      </p:pic>
      <p:sp>
        <p:nvSpPr>
          <p:cNvPr id="4" name="Title 1"/>
          <p:cNvSpPr txBox="1">
            <a:spLocks/>
          </p:cNvSpPr>
          <p:nvPr/>
        </p:nvSpPr>
        <p:spPr>
          <a:xfrm>
            <a:off x="1857356" y="5072074"/>
            <a:ext cx="542928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CATEGORY: DDL COMMAND</a:t>
            </a:r>
          </a:p>
        </p:txBody>
      </p:sp>
    </p:spTree>
    <p:extLst>
      <p:ext uri="{BB962C8B-B14F-4D97-AF65-F5344CB8AC3E}">
        <p14:creationId xmlns:p14="http://schemas.microsoft.com/office/powerpoint/2010/main" val="1101633878"/>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389168" cy="85725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71472" y="1525866"/>
            <a:ext cx="7858180" cy="3970318"/>
          </a:xfrm>
          <a:prstGeom prst="rect">
            <a:avLst/>
          </a:prstGeom>
        </p:spPr>
        <p:txBody>
          <a:bodyPr wrap="square">
            <a:spAutoFit/>
          </a:bodyPr>
          <a:lstStyle/>
          <a:p>
            <a:r>
              <a:rPr lang="en-IN" sz="2800" b="1" dirty="0">
                <a:solidFill>
                  <a:srgbClr val="0000FF"/>
                </a:solidFill>
                <a:effectLst>
                  <a:outerShdw blurRad="38100" dist="38100" dir="2700000" algn="tl">
                    <a:srgbClr val="000000">
                      <a:alpha val="43137"/>
                    </a:srgbClr>
                  </a:outerShdw>
                </a:effectLst>
                <a:latin typeface="+mj-lt"/>
                <a:cs typeface="Courier New" pitchFamily="49" charset="0"/>
              </a:rPr>
              <a:t>DEFAULT CONSTRAINT  in </a:t>
            </a:r>
            <a:r>
              <a:rPr lang="en-IN" sz="2800" b="1" dirty="0" err="1">
                <a:solidFill>
                  <a:srgbClr val="0000FF"/>
                </a:solidFill>
                <a:effectLst>
                  <a:outerShdw blurRad="38100" dist="38100" dir="2700000" algn="tl">
                    <a:srgbClr val="000000">
                      <a:alpha val="43137"/>
                    </a:srgbClr>
                  </a:outerShdw>
                </a:effectLst>
                <a:latin typeface="+mj-lt"/>
                <a:cs typeface="Courier New" pitchFamily="49" charset="0"/>
              </a:rPr>
              <a:t>MySQL</a:t>
            </a:r>
            <a:endParaRPr lang="en-IN" sz="2800" b="1" dirty="0">
              <a:solidFill>
                <a:srgbClr val="0000FF"/>
              </a:solidFill>
              <a:effectLst>
                <a:outerShdw blurRad="38100" dist="38100" dir="2700000" algn="tl">
                  <a:srgbClr val="000000">
                    <a:alpha val="43137"/>
                  </a:srgbClr>
                </a:outerShdw>
              </a:effectLst>
              <a:latin typeface="+mj-lt"/>
              <a:cs typeface="Courier New" pitchFamily="49" charset="0"/>
            </a:endParaRPr>
          </a:p>
          <a:p>
            <a:endParaRPr lang="en-IN" sz="2800" b="1" dirty="0">
              <a:solidFill>
                <a:srgbClr val="0000FF"/>
              </a:solidFill>
              <a:effectLst>
                <a:outerShdw blurRad="38100" dist="38100" dir="2700000" algn="tl">
                  <a:srgbClr val="000000">
                    <a:alpha val="43137"/>
                  </a:srgbClr>
                </a:outerShdw>
              </a:effectLst>
              <a:latin typeface="+mj-lt"/>
              <a:cs typeface="Courier New" pitchFamily="49" charset="0"/>
            </a:endParaRPr>
          </a:p>
          <a:p>
            <a:r>
              <a:rPr lang="en-IN" sz="2800" b="1" dirty="0">
                <a:effectLst>
                  <a:outerShdw blurRad="38100" dist="38100" dir="2700000" algn="tl">
                    <a:srgbClr val="000000">
                      <a:alpha val="43137"/>
                    </a:srgbClr>
                  </a:outerShdw>
                </a:effectLst>
                <a:latin typeface="Courier New" pitchFamily="49" charset="0"/>
                <a:cs typeface="Courier New" pitchFamily="49" charset="0"/>
              </a:rPr>
              <a:t>CREATE TABLE student</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Rollno</a:t>
            </a:r>
            <a:r>
              <a:rPr lang="en-IN" sz="2800" b="1" dirty="0">
                <a:effectLst>
                  <a:outerShdw blurRad="38100" dist="38100" dir="2700000" algn="tl">
                    <a:srgbClr val="000000">
                      <a:alpha val="43137"/>
                    </a:srgbClr>
                  </a:outerShdw>
                </a:effectLst>
                <a:latin typeface="Courier New" pitchFamily="49" charset="0"/>
                <a:cs typeface="Courier New" pitchFamily="49" charset="0"/>
              </a:rPr>
              <a:t> </a:t>
            </a:r>
            <a:r>
              <a:rPr lang="en-IN" sz="2800" b="1" dirty="0" err="1">
                <a:effectLst>
                  <a:outerShdw blurRad="38100" dist="38100" dir="2700000" algn="tl">
                    <a:srgbClr val="000000">
                      <a:alpha val="43137"/>
                    </a:srgbClr>
                  </a:outerShdw>
                </a:effectLst>
                <a:latin typeface="Courier New" pitchFamily="49" charset="0"/>
                <a:cs typeface="Courier New" pitchFamily="49" charset="0"/>
              </a:rPr>
              <a:t>int</a:t>
            </a:r>
            <a:r>
              <a:rPr lang="en-IN" sz="2800" b="1" dirty="0">
                <a:effectLst>
                  <a:outerShdw blurRad="38100" dist="38100" dir="2700000" algn="tl">
                    <a:srgbClr val="000000">
                      <a:alpha val="43137"/>
                    </a:srgbClr>
                  </a:outerShdw>
                </a:effectLst>
                <a:latin typeface="Courier New" pitchFamily="49" charset="0"/>
                <a:cs typeface="Courier New" pitchFamily="49" charset="0"/>
              </a:rPr>
              <a:t> not null primary key,</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Studname</a:t>
            </a:r>
            <a:r>
              <a:rPr lang="en-IN" sz="2800" b="1" dirty="0">
                <a:effectLst>
                  <a:outerShdw blurRad="38100" dist="38100" dir="2700000" algn="tl">
                    <a:srgbClr val="000000">
                      <a:alpha val="43137"/>
                    </a:srgbClr>
                  </a:outerShdw>
                </a:effectLst>
                <a:latin typeface="Courier New" pitchFamily="49" charset="0"/>
                <a:cs typeface="Courier New" pitchFamily="49" charset="0"/>
              </a:rPr>
              <a:t> char(50) not null</a:t>
            </a:r>
          </a:p>
          <a:p>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default ‘</a:t>
            </a:r>
            <a:r>
              <a:rPr lang="en-IN" sz="2800" b="1"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sainik</a:t>
            </a:r>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a:t>
            </a:r>
          </a:p>
          <a:p>
            <a:r>
              <a:rPr lang="en-IN" sz="2800" b="1" dirty="0">
                <a:effectLst>
                  <a:outerShdw blurRad="38100" dist="38100" dir="2700000" algn="tl">
                    <a:srgbClr val="000000">
                      <a:alpha val="43137"/>
                    </a:srgbClr>
                  </a:outerShdw>
                </a:effectLst>
                <a:latin typeface="Courier New" pitchFamily="49" charset="0"/>
                <a:cs typeface="Courier New" pitchFamily="49" charset="0"/>
              </a:rPr>
              <a:t>Marks decimal</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t>
            </a:r>
          </a:p>
        </p:txBody>
      </p:sp>
      <p:sp>
        <p:nvSpPr>
          <p:cNvPr id="6" name="Title 1"/>
          <p:cNvSpPr txBox="1">
            <a:spLocks/>
          </p:cNvSpPr>
          <p:nvPr/>
        </p:nvSpPr>
        <p:spPr>
          <a:xfrm>
            <a:off x="1428728" y="214290"/>
            <a:ext cx="7429552"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92500"/>
          </a:bodyPr>
          <a:lstStyle/>
          <a:p>
            <a:pPr algn="ctr"/>
            <a:r>
              <a:rPr lang="en-IN" sz="3200" b="1" dirty="0">
                <a:effectLst>
                  <a:outerShdw blurRad="38100" dist="38100" dir="2700000" algn="tl">
                    <a:srgbClr val="000000">
                      <a:alpha val="43137"/>
                    </a:srgbClr>
                  </a:outerShdw>
                </a:effectLst>
              </a:rPr>
              <a:t>TABLE CREATION WITH DEFAULT CONSTRAINT</a:t>
            </a:r>
          </a:p>
        </p:txBody>
      </p:sp>
    </p:spTree>
    <p:extLst>
      <p:ext uri="{BB962C8B-B14F-4D97-AF65-F5344CB8AC3E}">
        <p14:creationId xmlns:p14="http://schemas.microsoft.com/office/powerpoint/2010/main" val="1101633878"/>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85786" y="3857628"/>
            <a:ext cx="7858180"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TABLE CREATION WITH CHECK CONSTRAINT</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2000232" y="571480"/>
            <a:ext cx="5093617" cy="3143272"/>
          </a:xfrm>
          <a:prstGeom prst="rect">
            <a:avLst/>
          </a:prstGeom>
          <a:ln>
            <a:noFill/>
          </a:ln>
          <a:effectLst>
            <a:outerShdw blurRad="292100" dist="139700" dir="2700000" algn="tl" rotWithShape="0">
              <a:srgbClr val="333333">
                <a:alpha val="65000"/>
              </a:srgbClr>
            </a:outerShdw>
          </a:effectLst>
        </p:spPr>
      </p:pic>
      <p:sp>
        <p:nvSpPr>
          <p:cNvPr id="4" name="Title 1"/>
          <p:cNvSpPr txBox="1">
            <a:spLocks/>
          </p:cNvSpPr>
          <p:nvPr/>
        </p:nvSpPr>
        <p:spPr>
          <a:xfrm>
            <a:off x="1857356" y="5072074"/>
            <a:ext cx="542928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CATEGORY: DDL COMMAND</a:t>
            </a:r>
          </a:p>
        </p:txBody>
      </p:sp>
    </p:spTree>
    <p:extLst>
      <p:ext uri="{BB962C8B-B14F-4D97-AF65-F5344CB8AC3E}">
        <p14:creationId xmlns:p14="http://schemas.microsoft.com/office/powerpoint/2010/main" val="1101633878"/>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389168" cy="85725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71472" y="1525866"/>
            <a:ext cx="7858180" cy="3970318"/>
          </a:xfrm>
          <a:prstGeom prst="rect">
            <a:avLst/>
          </a:prstGeom>
        </p:spPr>
        <p:txBody>
          <a:bodyPr wrap="square">
            <a:spAutoFit/>
          </a:bodyPr>
          <a:lstStyle/>
          <a:p>
            <a:r>
              <a:rPr lang="en-IN" sz="2800" b="1" dirty="0">
                <a:solidFill>
                  <a:srgbClr val="0000FF"/>
                </a:solidFill>
                <a:effectLst>
                  <a:outerShdw blurRad="38100" dist="38100" dir="2700000" algn="tl">
                    <a:srgbClr val="000000">
                      <a:alpha val="43137"/>
                    </a:srgbClr>
                  </a:outerShdw>
                </a:effectLst>
                <a:latin typeface="+mj-lt"/>
                <a:cs typeface="Courier New" pitchFamily="49" charset="0"/>
              </a:rPr>
              <a:t>CHECK CONSTRAINT  in </a:t>
            </a:r>
            <a:r>
              <a:rPr lang="en-IN" sz="2800" b="1" dirty="0" err="1">
                <a:solidFill>
                  <a:srgbClr val="0000FF"/>
                </a:solidFill>
                <a:effectLst>
                  <a:outerShdw blurRad="38100" dist="38100" dir="2700000" algn="tl">
                    <a:srgbClr val="000000">
                      <a:alpha val="43137"/>
                    </a:srgbClr>
                  </a:outerShdw>
                </a:effectLst>
                <a:latin typeface="+mj-lt"/>
                <a:cs typeface="Courier New" pitchFamily="49" charset="0"/>
              </a:rPr>
              <a:t>MySQL</a:t>
            </a:r>
            <a:endParaRPr lang="en-IN" sz="2800" b="1" dirty="0">
              <a:solidFill>
                <a:srgbClr val="0000FF"/>
              </a:solidFill>
              <a:effectLst>
                <a:outerShdw blurRad="38100" dist="38100" dir="2700000" algn="tl">
                  <a:srgbClr val="000000">
                    <a:alpha val="43137"/>
                  </a:srgbClr>
                </a:outerShdw>
              </a:effectLst>
              <a:latin typeface="+mj-lt"/>
              <a:cs typeface="Courier New" pitchFamily="49" charset="0"/>
            </a:endParaRPr>
          </a:p>
          <a:p>
            <a:endParaRPr lang="en-IN" sz="2800" b="1" dirty="0">
              <a:solidFill>
                <a:srgbClr val="0000FF"/>
              </a:solidFill>
              <a:effectLst>
                <a:outerShdw blurRad="38100" dist="38100" dir="2700000" algn="tl">
                  <a:srgbClr val="000000">
                    <a:alpha val="43137"/>
                  </a:srgbClr>
                </a:outerShdw>
              </a:effectLst>
              <a:latin typeface="+mj-lt"/>
              <a:cs typeface="Courier New" pitchFamily="49" charset="0"/>
            </a:endParaRPr>
          </a:p>
          <a:p>
            <a:r>
              <a:rPr lang="en-IN" sz="2800" b="1" dirty="0">
                <a:effectLst>
                  <a:outerShdw blurRad="38100" dist="38100" dir="2700000" algn="tl">
                    <a:srgbClr val="000000">
                      <a:alpha val="43137"/>
                    </a:srgbClr>
                  </a:outerShdw>
                </a:effectLst>
                <a:latin typeface="Courier New" pitchFamily="49" charset="0"/>
                <a:cs typeface="Courier New" pitchFamily="49" charset="0"/>
              </a:rPr>
              <a:t>CREATE TABLE student</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Rollno</a:t>
            </a:r>
            <a:r>
              <a:rPr lang="en-IN" sz="2800" b="1" dirty="0">
                <a:effectLst>
                  <a:outerShdw blurRad="38100" dist="38100" dir="2700000" algn="tl">
                    <a:srgbClr val="000000">
                      <a:alpha val="43137"/>
                    </a:srgbClr>
                  </a:outerShdw>
                </a:effectLst>
                <a:latin typeface="Courier New" pitchFamily="49" charset="0"/>
                <a:cs typeface="Courier New" pitchFamily="49" charset="0"/>
              </a:rPr>
              <a:t> </a:t>
            </a:r>
            <a:r>
              <a:rPr lang="en-IN" sz="2800" b="1" dirty="0" err="1">
                <a:effectLst>
                  <a:outerShdw blurRad="38100" dist="38100" dir="2700000" algn="tl">
                    <a:srgbClr val="000000">
                      <a:alpha val="43137"/>
                    </a:srgbClr>
                  </a:outerShdw>
                </a:effectLst>
                <a:latin typeface="Courier New" pitchFamily="49" charset="0"/>
                <a:cs typeface="Courier New" pitchFamily="49" charset="0"/>
              </a:rPr>
              <a:t>int</a:t>
            </a:r>
            <a:r>
              <a:rPr lang="en-IN" sz="2800" b="1" dirty="0">
                <a:effectLst>
                  <a:outerShdw blurRad="38100" dist="38100" dir="2700000" algn="tl">
                    <a:srgbClr val="000000">
                      <a:alpha val="43137"/>
                    </a:srgbClr>
                  </a:outerShdw>
                </a:effectLst>
                <a:latin typeface="Courier New" pitchFamily="49" charset="0"/>
                <a:cs typeface="Courier New" pitchFamily="49" charset="0"/>
              </a:rPr>
              <a:t> not null primary key,</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Studname</a:t>
            </a:r>
            <a:r>
              <a:rPr lang="en-IN" sz="2800" b="1" dirty="0">
                <a:effectLst>
                  <a:outerShdw blurRad="38100" dist="38100" dir="2700000" algn="tl">
                    <a:srgbClr val="000000">
                      <a:alpha val="43137"/>
                    </a:srgbClr>
                  </a:outerShdw>
                </a:effectLst>
                <a:latin typeface="Courier New" pitchFamily="49" charset="0"/>
                <a:cs typeface="Courier New" pitchFamily="49" charset="0"/>
              </a:rPr>
              <a:t> char(50) not null</a:t>
            </a:r>
          </a:p>
          <a:p>
            <a:r>
              <a:rPr lang="en-IN" sz="2800" b="1" dirty="0">
                <a:effectLst>
                  <a:outerShdw blurRad="38100" dist="38100" dir="2700000" algn="tl">
                    <a:srgbClr val="000000">
                      <a:alpha val="43137"/>
                    </a:srgbClr>
                  </a:outerShdw>
                </a:effectLst>
                <a:latin typeface="Courier New" pitchFamily="49" charset="0"/>
                <a:cs typeface="Courier New" pitchFamily="49" charset="0"/>
              </a:rPr>
              <a:t>default ‘</a:t>
            </a:r>
            <a:r>
              <a:rPr lang="en-IN" sz="2800" b="1" dirty="0" err="1">
                <a:effectLst>
                  <a:outerShdw blurRad="38100" dist="38100" dir="2700000" algn="tl">
                    <a:srgbClr val="000000">
                      <a:alpha val="43137"/>
                    </a:srgbClr>
                  </a:outerShdw>
                </a:effectLst>
                <a:latin typeface="Courier New" pitchFamily="49" charset="0"/>
                <a:cs typeface="Courier New" pitchFamily="49" charset="0"/>
              </a:rPr>
              <a:t>sainik</a:t>
            </a:r>
            <a:r>
              <a:rPr lang="en-IN" sz="2800" b="1" dirty="0">
                <a:effectLst>
                  <a:outerShdw blurRad="38100" dist="38100" dir="2700000" algn="tl">
                    <a:srgbClr val="000000">
                      <a:alpha val="43137"/>
                    </a:srgbClr>
                  </a:outerShdw>
                </a:effectLst>
                <a:latin typeface="Courier New" pitchFamily="49" charset="0"/>
                <a:cs typeface="Courier New" pitchFamily="49" charset="0"/>
              </a:rPr>
              <a:t>’</a:t>
            </a:r>
          </a:p>
          <a:p>
            <a:r>
              <a:rPr lang="en-IN" sz="2800" b="1" dirty="0">
                <a:effectLst>
                  <a:outerShdw blurRad="38100" dist="38100" dir="2700000" algn="tl">
                    <a:srgbClr val="000000">
                      <a:alpha val="43137"/>
                    </a:srgbClr>
                  </a:outerShdw>
                </a:effectLst>
                <a:latin typeface="Courier New" pitchFamily="49" charset="0"/>
                <a:cs typeface="Courier New" pitchFamily="49" charset="0"/>
              </a:rPr>
              <a:t>Marks decimal </a:t>
            </a:r>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CHECK(Marks&gt;=0)</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t>
            </a:r>
          </a:p>
        </p:txBody>
      </p:sp>
      <p:sp>
        <p:nvSpPr>
          <p:cNvPr id="6" name="Title 1"/>
          <p:cNvSpPr txBox="1">
            <a:spLocks/>
          </p:cNvSpPr>
          <p:nvPr/>
        </p:nvSpPr>
        <p:spPr>
          <a:xfrm>
            <a:off x="1428728" y="214290"/>
            <a:ext cx="7429552"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92500"/>
          </a:bodyPr>
          <a:lstStyle/>
          <a:p>
            <a:pPr algn="ctr"/>
            <a:r>
              <a:rPr lang="en-IN" sz="3200" b="1" dirty="0">
                <a:effectLst>
                  <a:outerShdw blurRad="38100" dist="38100" dir="2700000" algn="tl">
                    <a:srgbClr val="000000">
                      <a:alpha val="43137"/>
                    </a:srgbClr>
                  </a:outerShdw>
                </a:effectLst>
              </a:rPr>
              <a:t>TABLE CREATION WITH CHECK CONSTRAINT</a:t>
            </a:r>
          </a:p>
        </p:txBody>
      </p:sp>
    </p:spTree>
    <p:extLst>
      <p:ext uri="{BB962C8B-B14F-4D97-AF65-F5344CB8AC3E}">
        <p14:creationId xmlns:p14="http://schemas.microsoft.com/office/powerpoint/2010/main" val="1101633878"/>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857488" y="428604"/>
            <a:ext cx="3643338" cy="2248305"/>
          </a:xfrm>
          <a:prstGeom prst="rect">
            <a:avLst/>
          </a:prstGeom>
          <a:ln>
            <a:noFill/>
          </a:ln>
          <a:effectLst>
            <a:outerShdw blurRad="292100" dist="139700" dir="2700000" algn="tl" rotWithShape="0">
              <a:srgbClr val="333333">
                <a:alpha val="65000"/>
              </a:srgbClr>
            </a:outerShdw>
          </a:effectLst>
        </p:spPr>
      </p:pic>
      <p:sp>
        <p:nvSpPr>
          <p:cNvPr id="6" name="Title 1"/>
          <p:cNvSpPr txBox="1">
            <a:spLocks/>
          </p:cNvSpPr>
          <p:nvPr/>
        </p:nvSpPr>
        <p:spPr>
          <a:xfrm>
            <a:off x="785786" y="2857496"/>
            <a:ext cx="7643866"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TABLE LEVEL CONSTRAINT</a:t>
            </a:r>
          </a:p>
        </p:txBody>
      </p:sp>
      <p:sp>
        <p:nvSpPr>
          <p:cNvPr id="7" name="Title 1"/>
          <p:cNvSpPr txBox="1">
            <a:spLocks/>
          </p:cNvSpPr>
          <p:nvPr/>
        </p:nvSpPr>
        <p:spPr>
          <a:xfrm>
            <a:off x="1714480" y="4071942"/>
            <a:ext cx="542928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CATEGORY: DDL COMMAND</a:t>
            </a:r>
          </a:p>
        </p:txBody>
      </p:sp>
    </p:spTree>
    <p:extLst>
      <p:ext uri="{BB962C8B-B14F-4D97-AF65-F5344CB8AC3E}">
        <p14:creationId xmlns:p14="http://schemas.microsoft.com/office/powerpoint/2010/main" val="110163387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214282" y="285728"/>
            <a:ext cx="8715404" cy="78581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DISADVANTAGES OF DATABASE</a:t>
            </a:r>
          </a:p>
        </p:txBody>
      </p:sp>
      <p:sp>
        <p:nvSpPr>
          <p:cNvPr id="4" name="Title 1"/>
          <p:cNvSpPr txBox="1">
            <a:spLocks/>
          </p:cNvSpPr>
          <p:nvPr/>
        </p:nvSpPr>
        <p:spPr>
          <a:xfrm>
            <a:off x="571472" y="1714488"/>
            <a:ext cx="7858180" cy="10001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r>
              <a:rPr lang="en-IN" sz="3600" b="1" dirty="0">
                <a:effectLst>
                  <a:outerShdw blurRad="38100" dist="38100" dir="2700000" algn="tl">
                    <a:srgbClr val="000000">
                      <a:alpha val="43137"/>
                    </a:srgbClr>
                  </a:outerShdw>
                </a:effectLst>
              </a:rPr>
              <a:t>2. </a:t>
            </a:r>
            <a:r>
              <a:rPr lang="en-IN" sz="3600" b="1" dirty="0"/>
              <a:t>H/w AND S/w START-UP COSTS</a:t>
            </a:r>
            <a:endParaRPr lang="en-IN" sz="3600" dirty="0">
              <a:effectLst>
                <a:outerShdw blurRad="38100" dist="38100" dir="2700000" algn="tl">
                  <a:srgbClr val="000000">
                    <a:alpha val="43137"/>
                  </a:srgbClr>
                </a:outerShdw>
              </a:effectLst>
            </a:endParaRPr>
          </a:p>
        </p:txBody>
      </p:sp>
      <p:sp>
        <p:nvSpPr>
          <p:cNvPr id="6" name="Rectangle 5"/>
          <p:cNvSpPr/>
          <p:nvPr/>
        </p:nvSpPr>
        <p:spPr>
          <a:xfrm>
            <a:off x="642910" y="3500438"/>
            <a:ext cx="8001056" cy="2232021"/>
          </a:xfrm>
          <a:prstGeom prst="rect">
            <a:avLst/>
          </a:prstGeom>
        </p:spPr>
        <p:txBody>
          <a:bodyPr wrap="square">
            <a:spAutoFit/>
          </a:bodyPr>
          <a:lstStyle/>
          <a:p>
            <a:pPr algn="just">
              <a:lnSpc>
                <a:spcPct val="150000"/>
              </a:lnSpc>
            </a:pPr>
            <a:r>
              <a:rPr lang="en-IN" sz="3200" b="1" dirty="0">
                <a:effectLst>
                  <a:outerShdw blurRad="38100" dist="38100" dir="2700000" algn="tl">
                    <a:srgbClr val="000000">
                      <a:alpha val="43137"/>
                    </a:srgbClr>
                  </a:outerShdw>
                </a:effectLst>
              </a:rPr>
              <a:t>	Huge amount of investment is needed to setup the required hardware and the softwares needed to run those applications.</a:t>
            </a:r>
          </a:p>
        </p:txBody>
      </p:sp>
    </p:spTree>
    <p:extLst>
      <p:ext uri="{BB962C8B-B14F-4D97-AF65-F5344CB8AC3E}">
        <p14:creationId xmlns:p14="http://schemas.microsoft.com/office/powerpoint/2010/main" val="110163387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00034" y="1500174"/>
            <a:ext cx="7858180" cy="5047536"/>
          </a:xfrm>
          <a:prstGeom prst="rect">
            <a:avLst/>
          </a:prstGeom>
        </p:spPr>
        <p:txBody>
          <a:bodyPr wrap="square">
            <a:spAutoFit/>
          </a:bodyPr>
          <a:lstStyle/>
          <a:p>
            <a:pPr algn="just"/>
            <a:r>
              <a:rPr lang="en-IN" sz="2800" b="1" dirty="0">
                <a:solidFill>
                  <a:srgbClr val="0000FF"/>
                </a:solidFill>
                <a:effectLst>
                  <a:outerShdw blurRad="38100" dist="38100" dir="2700000" algn="tl">
                    <a:srgbClr val="000000">
                      <a:alpha val="43137"/>
                    </a:srgbClr>
                  </a:outerShdw>
                </a:effectLst>
                <a:latin typeface="+mj-lt"/>
                <a:cs typeface="Courier New" pitchFamily="49" charset="0"/>
              </a:rPr>
              <a:t>	When a constraint is applied on group of columns of the table, it is called TABLE LEVEL CONSTRAINT.</a:t>
            </a:r>
          </a:p>
          <a:p>
            <a:endParaRPr lang="en-IN" sz="1400" b="1" dirty="0">
              <a:solidFill>
                <a:srgbClr val="0000FF"/>
              </a:solidFill>
              <a:effectLst>
                <a:outerShdw blurRad="38100" dist="38100" dir="2700000" algn="tl">
                  <a:srgbClr val="000000">
                    <a:alpha val="43137"/>
                  </a:srgbClr>
                </a:outerShdw>
              </a:effectLst>
              <a:latin typeface="+mj-lt"/>
              <a:cs typeface="Courier New" pitchFamily="49" charset="0"/>
            </a:endParaRPr>
          </a:p>
          <a:p>
            <a:r>
              <a:rPr lang="en-IN" sz="2800" b="1" dirty="0">
                <a:effectLst>
                  <a:outerShdw blurRad="38100" dist="38100" dir="2700000" algn="tl">
                    <a:srgbClr val="000000">
                      <a:alpha val="43137"/>
                    </a:srgbClr>
                  </a:outerShdw>
                </a:effectLst>
                <a:latin typeface="Courier New" pitchFamily="49" charset="0"/>
                <a:cs typeface="Courier New" pitchFamily="49" charset="0"/>
              </a:rPr>
              <a:t>CREATE TABLE products(</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Icode</a:t>
            </a:r>
            <a:r>
              <a:rPr lang="en-IN" sz="2800" b="1" dirty="0">
                <a:effectLst>
                  <a:outerShdw blurRad="38100" dist="38100" dir="2700000" algn="tl">
                    <a:srgbClr val="000000">
                      <a:alpha val="43137"/>
                    </a:srgbClr>
                  </a:outerShdw>
                </a:effectLst>
                <a:latin typeface="Courier New" pitchFamily="49" charset="0"/>
                <a:cs typeface="Courier New" pitchFamily="49" charset="0"/>
              </a:rPr>
              <a:t> </a:t>
            </a:r>
            <a:r>
              <a:rPr lang="en-IN" sz="2800" b="1" dirty="0" err="1">
                <a:effectLst>
                  <a:outerShdw blurRad="38100" dist="38100" dir="2700000" algn="tl">
                    <a:srgbClr val="000000">
                      <a:alpha val="43137"/>
                    </a:srgbClr>
                  </a:outerShdw>
                </a:effectLst>
                <a:latin typeface="Courier New" pitchFamily="49" charset="0"/>
                <a:cs typeface="Courier New" pitchFamily="49" charset="0"/>
              </a:rPr>
              <a:t>int</a:t>
            </a:r>
            <a:r>
              <a:rPr lang="en-IN" sz="2800" b="1" dirty="0">
                <a:effectLst>
                  <a:outerShdw blurRad="38100" dist="38100" dir="2700000" algn="tl">
                    <a:srgbClr val="000000">
                      <a:alpha val="43137"/>
                    </a:srgbClr>
                  </a:outerShdw>
                </a:effectLst>
                <a:latin typeface="Courier New" pitchFamily="49" charset="0"/>
                <a:cs typeface="Courier New" pitchFamily="49" charset="0"/>
              </a:rPr>
              <a:t> not null,</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Descrip</a:t>
            </a:r>
            <a:r>
              <a:rPr lang="en-IN" sz="2800" b="1" dirty="0">
                <a:effectLst>
                  <a:outerShdw blurRad="38100" dist="38100" dir="2700000" algn="tl">
                    <a:srgbClr val="000000">
                      <a:alpha val="43137"/>
                    </a:srgbClr>
                  </a:outerShdw>
                </a:effectLst>
                <a:latin typeface="Courier New" pitchFamily="49" charset="0"/>
                <a:cs typeface="Courier New" pitchFamily="49" charset="0"/>
              </a:rPr>
              <a:t> char(25),</a:t>
            </a:r>
          </a:p>
          <a:p>
            <a:r>
              <a:rPr lang="en-IN" sz="2800" b="1" dirty="0">
                <a:effectLst>
                  <a:outerShdw blurRad="38100" dist="38100" dir="2700000" algn="tl">
                    <a:srgbClr val="000000">
                      <a:alpha val="43137"/>
                    </a:srgbClr>
                  </a:outerShdw>
                </a:effectLst>
                <a:latin typeface="Courier New" pitchFamily="49" charset="0"/>
                <a:cs typeface="Courier New" pitchFamily="49" charset="0"/>
              </a:rPr>
              <a:t>Cost decimal</a:t>
            </a:r>
          </a:p>
          <a:p>
            <a:r>
              <a:rPr lang="en-IN" sz="2800" b="1" dirty="0">
                <a:effectLst>
                  <a:outerShdw blurRad="38100" dist="38100" dir="2700000" algn="tl">
                    <a:srgbClr val="000000">
                      <a:alpha val="43137"/>
                    </a:srgbClr>
                  </a:outerShdw>
                </a:effectLst>
                <a:latin typeface="Courier New" pitchFamily="49" charset="0"/>
                <a:cs typeface="Courier New" pitchFamily="49" charset="0"/>
              </a:rPr>
              <a:t>Qty </a:t>
            </a:r>
            <a:r>
              <a:rPr lang="en-IN" sz="2800" b="1" dirty="0" err="1">
                <a:effectLst>
                  <a:outerShdw blurRad="38100" dist="38100" dir="2700000" algn="tl">
                    <a:srgbClr val="000000">
                      <a:alpha val="43137"/>
                    </a:srgbClr>
                  </a:outerShdw>
                </a:effectLst>
                <a:latin typeface="Courier New" pitchFamily="49" charset="0"/>
                <a:cs typeface="Courier New" pitchFamily="49" charset="0"/>
              </a:rPr>
              <a:t>int</a:t>
            </a:r>
            <a:r>
              <a:rPr lang="en-IN" sz="2800" b="1" dirty="0">
                <a:effectLst>
                  <a:outerShdw blurRad="38100" dist="38100" dir="2700000" algn="tl">
                    <a:srgbClr val="000000">
                      <a:alpha val="43137"/>
                    </a:srgbClr>
                  </a:outerShdw>
                </a:effectLst>
                <a:latin typeface="Courier New" pitchFamily="49" charset="0"/>
                <a:cs typeface="Courier New" pitchFamily="49" charset="0"/>
              </a:rPr>
              <a:t>,</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Totcost</a:t>
            </a:r>
            <a:r>
              <a:rPr lang="en-IN" sz="2800" b="1" dirty="0">
                <a:effectLst>
                  <a:outerShdw blurRad="38100" dist="38100" dir="2700000" algn="tl">
                    <a:srgbClr val="000000">
                      <a:alpha val="43137"/>
                    </a:srgbClr>
                  </a:outerShdw>
                </a:effectLst>
                <a:latin typeface="Courier New" pitchFamily="49" charset="0"/>
                <a:cs typeface="Courier New" pitchFamily="49" charset="0"/>
              </a:rPr>
              <a:t> float,</a:t>
            </a:r>
          </a:p>
          <a:p>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CHECK (QTY&gt;0),</a:t>
            </a:r>
          </a:p>
          <a:p>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UNIQUE(</a:t>
            </a:r>
            <a:r>
              <a:rPr lang="en-IN" sz="2800" b="1"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Icode,Ddescrip</a:t>
            </a:r>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     ) ;</a:t>
            </a:r>
          </a:p>
        </p:txBody>
      </p:sp>
      <p:sp>
        <p:nvSpPr>
          <p:cNvPr id="5" name="Title 1"/>
          <p:cNvSpPr txBox="1">
            <a:spLocks/>
          </p:cNvSpPr>
          <p:nvPr/>
        </p:nvSpPr>
        <p:spPr>
          <a:xfrm>
            <a:off x="1928794" y="214290"/>
            <a:ext cx="6858048"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TABLE LEVEL CONSTRAINT</a:t>
            </a:r>
          </a:p>
        </p:txBody>
      </p:sp>
    </p:spTree>
    <p:extLst>
      <p:ext uri="{BB962C8B-B14F-4D97-AF65-F5344CB8AC3E}">
        <p14:creationId xmlns:p14="http://schemas.microsoft.com/office/powerpoint/2010/main" val="1101633878"/>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857488" y="428604"/>
            <a:ext cx="3643338" cy="2248305"/>
          </a:xfrm>
          <a:prstGeom prst="rect">
            <a:avLst/>
          </a:prstGeom>
          <a:ln>
            <a:noFill/>
          </a:ln>
          <a:effectLst>
            <a:outerShdw blurRad="292100" dist="139700" dir="2700000" algn="tl" rotWithShape="0">
              <a:srgbClr val="333333">
                <a:alpha val="65000"/>
              </a:srgbClr>
            </a:outerShdw>
          </a:effectLst>
        </p:spPr>
      </p:pic>
      <p:sp>
        <p:nvSpPr>
          <p:cNvPr id="6" name="Title 1"/>
          <p:cNvSpPr txBox="1">
            <a:spLocks/>
          </p:cNvSpPr>
          <p:nvPr/>
        </p:nvSpPr>
        <p:spPr>
          <a:xfrm>
            <a:off x="785786" y="2857496"/>
            <a:ext cx="7643866"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COLUMN LEVEL CONSTRAINT</a:t>
            </a:r>
          </a:p>
        </p:txBody>
      </p:sp>
      <p:sp>
        <p:nvSpPr>
          <p:cNvPr id="7" name="Title 1"/>
          <p:cNvSpPr txBox="1">
            <a:spLocks/>
          </p:cNvSpPr>
          <p:nvPr/>
        </p:nvSpPr>
        <p:spPr>
          <a:xfrm>
            <a:off x="1714480" y="4071942"/>
            <a:ext cx="542928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CATEGORY: DDL COMMAND</a:t>
            </a:r>
          </a:p>
        </p:txBody>
      </p:sp>
    </p:spTree>
    <p:extLst>
      <p:ext uri="{BB962C8B-B14F-4D97-AF65-F5344CB8AC3E}">
        <p14:creationId xmlns:p14="http://schemas.microsoft.com/office/powerpoint/2010/main" val="1101633878"/>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00034" y="1500174"/>
            <a:ext cx="7858180" cy="3323987"/>
          </a:xfrm>
          <a:prstGeom prst="rect">
            <a:avLst/>
          </a:prstGeom>
        </p:spPr>
        <p:txBody>
          <a:bodyPr wrap="square">
            <a:spAutoFit/>
          </a:bodyPr>
          <a:lstStyle/>
          <a:p>
            <a:pPr algn="just"/>
            <a:r>
              <a:rPr lang="en-IN" sz="2800" b="1" dirty="0">
                <a:solidFill>
                  <a:srgbClr val="0000FF"/>
                </a:solidFill>
                <a:effectLst>
                  <a:outerShdw blurRad="38100" dist="38100" dir="2700000" algn="tl">
                    <a:srgbClr val="000000">
                      <a:alpha val="43137"/>
                    </a:srgbClr>
                  </a:outerShdw>
                </a:effectLst>
                <a:latin typeface="+mj-lt"/>
                <a:cs typeface="Courier New" pitchFamily="49" charset="0"/>
              </a:rPr>
              <a:t>	When a constraint is applied on specific column of the table, it is called COLUMN LEVEL CONSTRAINT.</a:t>
            </a:r>
          </a:p>
          <a:p>
            <a:endParaRPr lang="en-IN" sz="1400" b="1" dirty="0">
              <a:solidFill>
                <a:srgbClr val="0000FF"/>
              </a:solidFill>
              <a:effectLst>
                <a:outerShdw blurRad="38100" dist="38100" dir="2700000" algn="tl">
                  <a:srgbClr val="000000">
                    <a:alpha val="43137"/>
                  </a:srgbClr>
                </a:outerShdw>
              </a:effectLst>
              <a:latin typeface="+mj-lt"/>
              <a:cs typeface="Courier New" pitchFamily="49" charset="0"/>
            </a:endParaRPr>
          </a:p>
          <a:p>
            <a:r>
              <a:rPr lang="en-IN" sz="2800" b="1" dirty="0">
                <a:effectLst>
                  <a:outerShdw blurRad="38100" dist="38100" dir="2700000" algn="tl">
                    <a:srgbClr val="000000">
                      <a:alpha val="43137"/>
                    </a:srgbClr>
                  </a:outerShdw>
                </a:effectLst>
                <a:latin typeface="Courier New" pitchFamily="49" charset="0"/>
                <a:cs typeface="Courier New" pitchFamily="49" charset="0"/>
              </a:rPr>
              <a:t>CREATE TABLE products(</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Icode</a:t>
            </a:r>
            <a:r>
              <a:rPr lang="en-IN" sz="2800" b="1" dirty="0">
                <a:effectLst>
                  <a:outerShdw blurRad="38100" dist="38100" dir="2700000" algn="tl">
                    <a:srgbClr val="000000">
                      <a:alpha val="43137"/>
                    </a:srgbClr>
                  </a:outerShdw>
                </a:effectLst>
                <a:latin typeface="Courier New" pitchFamily="49" charset="0"/>
                <a:cs typeface="Courier New" pitchFamily="49" charset="0"/>
              </a:rPr>
              <a:t> </a:t>
            </a:r>
            <a:r>
              <a:rPr lang="en-IN" sz="2800" b="1" dirty="0" err="1">
                <a:effectLst>
                  <a:outerShdw blurRad="38100" dist="38100" dir="2700000" algn="tl">
                    <a:srgbClr val="000000">
                      <a:alpha val="43137"/>
                    </a:srgbClr>
                  </a:outerShdw>
                </a:effectLst>
                <a:latin typeface="Courier New" pitchFamily="49" charset="0"/>
                <a:cs typeface="Courier New" pitchFamily="49" charset="0"/>
              </a:rPr>
              <a:t>int</a:t>
            </a:r>
            <a:r>
              <a:rPr lang="en-IN" sz="2800" b="1" dirty="0">
                <a:effectLst>
                  <a:outerShdw blurRad="38100" dist="38100" dir="2700000" algn="tl">
                    <a:srgbClr val="000000">
                      <a:alpha val="43137"/>
                    </a:srgbClr>
                  </a:outerShdw>
                </a:effectLst>
                <a:latin typeface="Courier New" pitchFamily="49" charset="0"/>
                <a:cs typeface="Courier New" pitchFamily="49" charset="0"/>
              </a:rPr>
              <a:t> not null, </a:t>
            </a:r>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primary key</a:t>
            </a:r>
          </a:p>
          <a:p>
            <a:r>
              <a:rPr lang="en-IN" sz="2800" b="1" dirty="0" err="1">
                <a:effectLst>
                  <a:outerShdw blurRad="38100" dist="38100" dir="2700000" algn="tl">
                    <a:srgbClr val="000000">
                      <a:alpha val="43137"/>
                    </a:srgbClr>
                  </a:outerShdw>
                </a:effectLst>
                <a:latin typeface="Courier New" pitchFamily="49" charset="0"/>
                <a:cs typeface="Courier New" pitchFamily="49" charset="0"/>
              </a:rPr>
              <a:t>Descrip</a:t>
            </a:r>
            <a:r>
              <a:rPr lang="en-IN" sz="2800" b="1" dirty="0">
                <a:effectLst>
                  <a:outerShdw blurRad="38100" dist="38100" dir="2700000" algn="tl">
                    <a:srgbClr val="000000">
                      <a:alpha val="43137"/>
                    </a:srgbClr>
                  </a:outerShdw>
                </a:effectLst>
                <a:latin typeface="Courier New" pitchFamily="49" charset="0"/>
                <a:cs typeface="Courier New" pitchFamily="49" charset="0"/>
              </a:rPr>
              <a:t> char(25),</a:t>
            </a:r>
          </a:p>
          <a:p>
            <a:r>
              <a:rPr lang="en-IN" sz="2800" b="1" dirty="0">
                <a:effectLst>
                  <a:outerShdw blurRad="38100" dist="38100" dir="2700000" algn="tl">
                    <a:srgbClr val="000000">
                      <a:alpha val="43137"/>
                    </a:srgbClr>
                  </a:outerShdw>
                </a:effectLst>
                <a:latin typeface="Courier New" pitchFamily="49" charset="0"/>
                <a:cs typeface="Courier New" pitchFamily="49" charset="0"/>
              </a:rPr>
              <a:t>Cost decimal;</a:t>
            </a:r>
          </a:p>
        </p:txBody>
      </p:sp>
      <p:sp>
        <p:nvSpPr>
          <p:cNvPr id="5" name="Title 1"/>
          <p:cNvSpPr txBox="1">
            <a:spLocks/>
          </p:cNvSpPr>
          <p:nvPr/>
        </p:nvSpPr>
        <p:spPr>
          <a:xfrm>
            <a:off x="1928794" y="214290"/>
            <a:ext cx="6858048"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COLUMN LEVEL CONSTRAINT</a:t>
            </a:r>
          </a:p>
        </p:txBody>
      </p:sp>
    </p:spTree>
    <p:extLst>
      <p:ext uri="{BB962C8B-B14F-4D97-AF65-F5344CB8AC3E}">
        <p14:creationId xmlns:p14="http://schemas.microsoft.com/office/powerpoint/2010/main" val="110163387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785786" y="3857628"/>
            <a:ext cx="7643866"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INSERTING ROWS OR TUPLES IN TABLE</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2000232" y="571480"/>
            <a:ext cx="5093617" cy="3143272"/>
          </a:xfrm>
          <a:prstGeom prst="rect">
            <a:avLst/>
          </a:prstGeom>
          <a:ln>
            <a:noFill/>
          </a:ln>
          <a:effectLst>
            <a:outerShdw blurRad="292100" dist="139700" dir="2700000" algn="tl" rotWithShape="0">
              <a:srgbClr val="333333">
                <a:alpha val="65000"/>
              </a:srgbClr>
            </a:outerShdw>
          </a:effectLst>
        </p:spPr>
      </p:pic>
      <p:sp>
        <p:nvSpPr>
          <p:cNvPr id="4" name="Title 1"/>
          <p:cNvSpPr txBox="1">
            <a:spLocks/>
          </p:cNvSpPr>
          <p:nvPr/>
        </p:nvSpPr>
        <p:spPr>
          <a:xfrm>
            <a:off x="1857356" y="5072074"/>
            <a:ext cx="542928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CATEGORY: DML COMMAND</a:t>
            </a:r>
          </a:p>
        </p:txBody>
      </p:sp>
    </p:spTree>
    <p:extLst>
      <p:ext uri="{BB962C8B-B14F-4D97-AF65-F5344CB8AC3E}">
        <p14:creationId xmlns:p14="http://schemas.microsoft.com/office/powerpoint/2010/main" val="1101633878"/>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1928802"/>
            <a:ext cx="8572560" cy="4801314"/>
          </a:xfrm>
          <a:prstGeom prst="rect">
            <a:avLst/>
          </a:prstGeom>
        </p:spPr>
        <p:txBody>
          <a:bodyPr wrap="square">
            <a:spAutoFit/>
          </a:bodyPr>
          <a:lstStyle/>
          <a:p>
            <a:r>
              <a:rPr lang="en-IN" sz="3200" b="1" dirty="0">
                <a:solidFill>
                  <a:srgbClr val="0000FF"/>
                </a:solidFill>
                <a:effectLst>
                  <a:outerShdw blurRad="38100" dist="38100" dir="2700000" algn="tl">
                    <a:srgbClr val="000000">
                      <a:alpha val="43137"/>
                    </a:srgbClr>
                  </a:outerShdw>
                </a:effectLst>
                <a:latin typeface="+mj-lt"/>
                <a:cs typeface="Courier New" pitchFamily="49" charset="0"/>
              </a:rPr>
              <a:t>Inserting a row into a </a:t>
            </a:r>
            <a:r>
              <a:rPr lang="en-IN" sz="3200" b="1" dirty="0" err="1">
                <a:solidFill>
                  <a:srgbClr val="0000FF"/>
                </a:solidFill>
                <a:effectLst>
                  <a:outerShdw blurRad="38100" dist="38100" dir="2700000" algn="tl">
                    <a:srgbClr val="000000">
                      <a:alpha val="43137"/>
                    </a:srgbClr>
                  </a:outerShdw>
                </a:effectLst>
                <a:latin typeface="+mj-lt"/>
                <a:cs typeface="Courier New" pitchFamily="49" charset="0"/>
              </a:rPr>
              <a:t>MySQL</a:t>
            </a:r>
            <a:r>
              <a:rPr lang="en-IN" sz="3200" b="1" dirty="0">
                <a:solidFill>
                  <a:srgbClr val="0000FF"/>
                </a:solidFill>
                <a:effectLst>
                  <a:outerShdw blurRad="38100" dist="38100" dir="2700000" algn="tl">
                    <a:srgbClr val="000000">
                      <a:alpha val="43137"/>
                    </a:srgbClr>
                  </a:outerShdw>
                </a:effectLst>
                <a:latin typeface="+mj-lt"/>
                <a:cs typeface="Courier New" pitchFamily="49" charset="0"/>
              </a:rPr>
              <a:t> table</a:t>
            </a:r>
          </a:p>
          <a:p>
            <a:endParaRPr lang="en-IN" b="1" dirty="0">
              <a:effectLst>
                <a:outerShdw blurRad="38100" dist="38100" dir="2700000" algn="tl">
                  <a:srgbClr val="000000">
                    <a:alpha val="43137"/>
                  </a:srgbClr>
                </a:outerShdw>
              </a:effectLst>
              <a:latin typeface="Courier New" pitchFamily="49" charset="0"/>
              <a:cs typeface="Courier New" pitchFamily="49" charset="0"/>
            </a:endParaRPr>
          </a:p>
          <a:p>
            <a:r>
              <a:rPr lang="en-IN" sz="3200" b="1" dirty="0">
                <a:effectLst>
                  <a:outerShdw blurRad="38100" dist="38100" dir="2700000" algn="tl">
                    <a:srgbClr val="000000">
                      <a:alpha val="43137"/>
                    </a:srgbClr>
                  </a:outerShdw>
                </a:effectLst>
                <a:latin typeface="Courier New" pitchFamily="49" charset="0"/>
                <a:cs typeface="Courier New" pitchFamily="49" charset="0"/>
              </a:rPr>
              <a:t>INSERT INTO </a:t>
            </a:r>
            <a:r>
              <a:rPr lang="en-IN" sz="3200" b="1" dirty="0" err="1">
                <a:effectLst>
                  <a:outerShdw blurRad="38100" dist="38100" dir="2700000" algn="tl">
                    <a:srgbClr val="000000">
                      <a:alpha val="43137"/>
                    </a:srgbClr>
                  </a:outerShdw>
                </a:effectLst>
                <a:latin typeface="Courier New" pitchFamily="49" charset="0"/>
                <a:cs typeface="Courier New" pitchFamily="49" charset="0"/>
              </a:rPr>
              <a:t>mytable</a:t>
            </a:r>
            <a:r>
              <a:rPr lang="en-IN" sz="3200" b="1" dirty="0">
                <a:effectLst>
                  <a:outerShdw blurRad="38100" dist="38100" dir="2700000" algn="tl">
                    <a:srgbClr val="000000">
                      <a:alpha val="43137"/>
                    </a:srgbClr>
                  </a:outerShdw>
                </a:effectLst>
                <a:latin typeface="Courier New" pitchFamily="49" charset="0"/>
                <a:cs typeface="Courier New" pitchFamily="49" charset="0"/>
              </a:rPr>
              <a:t> ( username, email )</a:t>
            </a:r>
          </a:p>
          <a:p>
            <a:r>
              <a:rPr lang="en-IN" sz="3200" b="1" dirty="0">
                <a:effectLst>
                  <a:outerShdw blurRad="38100" dist="38100" dir="2700000" algn="tl">
                    <a:srgbClr val="000000">
                      <a:alpha val="43137"/>
                    </a:srgbClr>
                  </a:outerShdw>
                </a:effectLst>
                <a:latin typeface="Courier New" pitchFamily="49" charset="0"/>
                <a:cs typeface="Courier New" pitchFamily="49" charset="0"/>
              </a:rPr>
              <a:t>VALUES ( 'username', 'username@example.com' );</a:t>
            </a:r>
          </a:p>
          <a:p>
            <a:endParaRPr lang="en-IN" b="1" dirty="0">
              <a:effectLst>
                <a:outerShdw blurRad="38100" dist="38100" dir="2700000" algn="tl">
                  <a:srgbClr val="000000">
                    <a:alpha val="43137"/>
                  </a:srgbClr>
                </a:outerShdw>
              </a:effectLst>
              <a:latin typeface="Courier New" pitchFamily="49" charset="0"/>
              <a:cs typeface="Courier New" pitchFamily="49" charset="0"/>
            </a:endParaRPr>
          </a:p>
          <a:p>
            <a:r>
              <a:rPr lang="en-IN" sz="2800" b="1" dirty="0">
                <a:effectLst>
                  <a:outerShdw blurRad="38100" dist="38100" dir="2700000" algn="tl">
                    <a:srgbClr val="000000">
                      <a:alpha val="43137"/>
                    </a:srgbClr>
                  </a:outerShdw>
                </a:effectLst>
                <a:latin typeface="Courier New" pitchFamily="49" charset="0"/>
                <a:cs typeface="Courier New" pitchFamily="49" charset="0"/>
              </a:rPr>
              <a:t>Query OK, 1 row affected (0.06 sec)</a:t>
            </a:r>
          </a:p>
          <a:p>
            <a:endParaRPr lang="en-IN" sz="2400" b="1" dirty="0">
              <a:effectLst>
                <a:outerShdw blurRad="38100" dist="38100" dir="2700000" algn="tl">
                  <a:srgbClr val="000000">
                    <a:alpha val="43137"/>
                  </a:srgbClr>
                </a:outerShdw>
              </a:effectLst>
              <a:latin typeface="Courier New" pitchFamily="49" charset="0"/>
              <a:cs typeface="Courier New" pitchFamily="49" charset="0"/>
            </a:endParaRPr>
          </a:p>
          <a:p>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NOTE: STRINGS and date are represented in single quotes.</a:t>
            </a:r>
          </a:p>
        </p:txBody>
      </p:sp>
      <p:sp>
        <p:nvSpPr>
          <p:cNvPr id="5" name="Title 1"/>
          <p:cNvSpPr txBox="1">
            <a:spLocks/>
          </p:cNvSpPr>
          <p:nvPr/>
        </p:nvSpPr>
        <p:spPr>
          <a:xfrm>
            <a:off x="1857356" y="285728"/>
            <a:ext cx="7072362" cy="785818"/>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INSERTING ROWS OR TUPLES IN TABLE</a:t>
            </a:r>
          </a:p>
        </p:txBody>
      </p:sp>
      <p:sp>
        <p:nvSpPr>
          <p:cNvPr id="6"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Tree>
    <p:extLst>
      <p:ext uri="{BB962C8B-B14F-4D97-AF65-F5344CB8AC3E}">
        <p14:creationId xmlns:p14="http://schemas.microsoft.com/office/powerpoint/2010/main" val="1101633878"/>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785786" y="3857628"/>
            <a:ext cx="7643866" cy="857256"/>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UPDATING ROWS OR TUPLES IN TABLE</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2000232" y="571480"/>
            <a:ext cx="5093617" cy="3143272"/>
          </a:xfrm>
          <a:prstGeom prst="rect">
            <a:avLst/>
          </a:prstGeom>
          <a:ln>
            <a:noFill/>
          </a:ln>
          <a:effectLst>
            <a:outerShdw blurRad="292100" dist="139700" dir="2700000" algn="tl" rotWithShape="0">
              <a:srgbClr val="333333">
                <a:alpha val="65000"/>
              </a:srgbClr>
            </a:outerShdw>
          </a:effectLst>
        </p:spPr>
      </p:pic>
      <p:sp>
        <p:nvSpPr>
          <p:cNvPr id="4" name="Title 1"/>
          <p:cNvSpPr txBox="1">
            <a:spLocks/>
          </p:cNvSpPr>
          <p:nvPr/>
        </p:nvSpPr>
        <p:spPr>
          <a:xfrm>
            <a:off x="1857356" y="5072074"/>
            <a:ext cx="542928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CATEGORY: DML COMMAND</a:t>
            </a:r>
          </a:p>
        </p:txBody>
      </p:sp>
    </p:spTree>
    <p:extLst>
      <p:ext uri="{BB962C8B-B14F-4D97-AF65-F5344CB8AC3E}">
        <p14:creationId xmlns:p14="http://schemas.microsoft.com/office/powerpoint/2010/main" val="110163387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2326085"/>
            <a:ext cx="8572560" cy="4031873"/>
          </a:xfrm>
          <a:prstGeom prst="rect">
            <a:avLst/>
          </a:prstGeom>
        </p:spPr>
        <p:txBody>
          <a:bodyPr wrap="square">
            <a:spAutoFit/>
          </a:bodyPr>
          <a:lstStyle/>
          <a:p>
            <a:r>
              <a:rPr lang="en-IN" sz="3200" b="1" dirty="0">
                <a:solidFill>
                  <a:srgbClr val="0000FF"/>
                </a:solidFill>
                <a:effectLst>
                  <a:outerShdw blurRad="38100" dist="38100" dir="2700000" algn="tl">
                    <a:srgbClr val="000000">
                      <a:alpha val="43137"/>
                    </a:srgbClr>
                  </a:outerShdw>
                </a:effectLst>
                <a:latin typeface="+mj-lt"/>
                <a:cs typeface="Courier New" pitchFamily="49" charset="0"/>
              </a:rPr>
              <a:t>Updating a row into a </a:t>
            </a:r>
            <a:r>
              <a:rPr lang="en-IN" sz="3200" b="1" dirty="0" err="1">
                <a:solidFill>
                  <a:srgbClr val="0000FF"/>
                </a:solidFill>
                <a:effectLst>
                  <a:outerShdw blurRad="38100" dist="38100" dir="2700000" algn="tl">
                    <a:srgbClr val="000000">
                      <a:alpha val="43137"/>
                    </a:srgbClr>
                  </a:outerShdw>
                </a:effectLst>
                <a:latin typeface="+mj-lt"/>
                <a:cs typeface="Courier New" pitchFamily="49" charset="0"/>
              </a:rPr>
              <a:t>MySQL</a:t>
            </a:r>
            <a:r>
              <a:rPr lang="en-IN" sz="3200" b="1" dirty="0">
                <a:solidFill>
                  <a:srgbClr val="0000FF"/>
                </a:solidFill>
                <a:effectLst>
                  <a:outerShdw blurRad="38100" dist="38100" dir="2700000" algn="tl">
                    <a:srgbClr val="000000">
                      <a:alpha val="43137"/>
                    </a:srgbClr>
                  </a:outerShdw>
                </a:effectLst>
                <a:latin typeface="+mj-lt"/>
                <a:cs typeface="Courier New" pitchFamily="49" charset="0"/>
              </a:rPr>
              <a:t> table</a:t>
            </a:r>
          </a:p>
          <a:p>
            <a:endParaRPr lang="en-IN" sz="3200" b="1" dirty="0">
              <a:solidFill>
                <a:srgbClr val="0000FF"/>
              </a:solidFill>
              <a:effectLst>
                <a:outerShdw blurRad="38100" dist="38100" dir="2700000" algn="tl">
                  <a:srgbClr val="000000">
                    <a:alpha val="43137"/>
                  </a:srgbClr>
                </a:outerShdw>
              </a:effectLst>
              <a:latin typeface="+mj-lt"/>
              <a:cs typeface="Courier New" pitchFamily="49" charset="0"/>
            </a:endParaRPr>
          </a:p>
          <a:p>
            <a:r>
              <a:rPr lang="en-IN" sz="3200" b="1" dirty="0">
                <a:effectLst>
                  <a:outerShdw blurRad="38100" dist="38100" dir="2700000" algn="tl">
                    <a:srgbClr val="000000">
                      <a:alpha val="43137"/>
                    </a:srgbClr>
                  </a:outerShdw>
                </a:effectLst>
                <a:latin typeface="Courier New" pitchFamily="49" charset="0"/>
                <a:cs typeface="Courier New" pitchFamily="49" charset="0"/>
              </a:rPr>
              <a:t>UPDATE </a:t>
            </a:r>
            <a:r>
              <a:rPr lang="en-IN" sz="3200" b="1" dirty="0" err="1">
                <a:effectLst>
                  <a:outerShdw blurRad="38100" dist="38100" dir="2700000" algn="tl">
                    <a:srgbClr val="000000">
                      <a:alpha val="43137"/>
                    </a:srgbClr>
                  </a:outerShdw>
                </a:effectLst>
                <a:latin typeface="Courier New" pitchFamily="49" charset="0"/>
                <a:cs typeface="Courier New" pitchFamily="49" charset="0"/>
              </a:rPr>
              <a:t>mytable</a:t>
            </a:r>
            <a:r>
              <a:rPr lang="en-IN" sz="3200" b="1" dirty="0">
                <a:effectLst>
                  <a:outerShdw blurRad="38100" dist="38100" dir="2700000" algn="tl">
                    <a:srgbClr val="000000">
                      <a:alpha val="43137"/>
                    </a:srgbClr>
                  </a:outerShdw>
                </a:effectLst>
                <a:latin typeface="Courier New" pitchFamily="49" charset="0"/>
                <a:cs typeface="Courier New" pitchFamily="49" charset="0"/>
              </a:rPr>
              <a:t> SET username=‘</a:t>
            </a:r>
            <a:r>
              <a:rPr lang="en-IN" sz="3200" b="1" dirty="0" err="1">
                <a:effectLst>
                  <a:outerShdw blurRad="38100" dist="38100" dir="2700000" algn="tl">
                    <a:srgbClr val="000000">
                      <a:alpha val="43137"/>
                    </a:srgbClr>
                  </a:outerShdw>
                </a:effectLst>
                <a:latin typeface="Courier New" pitchFamily="49" charset="0"/>
                <a:cs typeface="Courier New" pitchFamily="49" charset="0"/>
              </a:rPr>
              <a:t>myuser</a:t>
            </a:r>
            <a:r>
              <a:rPr lang="en-IN" sz="3200" b="1" dirty="0">
                <a:effectLst>
                  <a:outerShdw blurRad="38100" dist="38100" dir="2700000" algn="tl">
                    <a:srgbClr val="000000">
                      <a:alpha val="43137"/>
                    </a:srgbClr>
                  </a:outerShdw>
                </a:effectLst>
                <a:latin typeface="Courier New" pitchFamily="49" charset="0"/>
                <a:cs typeface="Courier New" pitchFamily="49" charset="0"/>
              </a:rPr>
              <a:t>’ WHERE id=8</a:t>
            </a:r>
          </a:p>
          <a:p>
            <a:endParaRPr lang="en-IN" sz="3200" b="1" dirty="0">
              <a:effectLst>
                <a:outerShdw blurRad="38100" dist="38100" dir="2700000" algn="tl">
                  <a:srgbClr val="000000">
                    <a:alpha val="43137"/>
                  </a:srgbClr>
                </a:outerShdw>
              </a:effectLst>
              <a:latin typeface="Courier New" pitchFamily="49" charset="0"/>
              <a:cs typeface="Courier New" pitchFamily="49" charset="0"/>
            </a:endParaRPr>
          </a:p>
          <a:p>
            <a:endParaRPr lang="en-IN" sz="3200" b="1" dirty="0">
              <a:effectLst>
                <a:outerShdw blurRad="38100" dist="38100" dir="2700000" algn="tl">
                  <a:srgbClr val="000000">
                    <a:alpha val="43137"/>
                  </a:srgbClr>
                </a:outerShdw>
              </a:effectLst>
              <a:latin typeface="Courier New" pitchFamily="49" charset="0"/>
              <a:cs typeface="Courier New" pitchFamily="49" charset="0"/>
            </a:endParaRPr>
          </a:p>
          <a:p>
            <a:r>
              <a:rPr lang="en-IN" sz="3200" b="1" dirty="0">
                <a:effectLst>
                  <a:outerShdw blurRad="38100" dist="38100" dir="2700000" algn="tl">
                    <a:srgbClr val="000000">
                      <a:alpha val="43137"/>
                    </a:srgbClr>
                  </a:outerShdw>
                </a:effectLst>
                <a:latin typeface="Courier New" pitchFamily="49" charset="0"/>
                <a:cs typeface="Courier New" pitchFamily="49" charset="0"/>
              </a:rPr>
              <a:t>Query OK, 1 row affected (0.06 sec)</a:t>
            </a:r>
            <a:endParaRPr lang="en-IN" sz="2800" b="1"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6" name="Title 1"/>
          <p:cNvSpPr txBox="1">
            <a:spLocks/>
          </p:cNvSpPr>
          <p:nvPr/>
        </p:nvSpPr>
        <p:spPr>
          <a:xfrm>
            <a:off x="1928794" y="285728"/>
            <a:ext cx="6786610" cy="857256"/>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UPDATING ROWS OR TUPLES IN TABLE</a:t>
            </a:r>
          </a:p>
        </p:txBody>
      </p:sp>
      <p:sp>
        <p:nvSpPr>
          <p:cNvPr id="7"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Tree>
    <p:extLst>
      <p:ext uri="{BB962C8B-B14F-4D97-AF65-F5344CB8AC3E}">
        <p14:creationId xmlns:p14="http://schemas.microsoft.com/office/powerpoint/2010/main" val="1101633878"/>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785786" y="3857628"/>
            <a:ext cx="7643866"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DELETING A ROW INTO A MYSQL TABLE</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2000232" y="571480"/>
            <a:ext cx="5093617" cy="3143272"/>
          </a:xfrm>
          <a:prstGeom prst="rect">
            <a:avLst/>
          </a:prstGeom>
          <a:ln>
            <a:noFill/>
          </a:ln>
          <a:effectLst>
            <a:outerShdw blurRad="292100" dist="139700" dir="2700000" algn="tl" rotWithShape="0">
              <a:srgbClr val="333333">
                <a:alpha val="65000"/>
              </a:srgbClr>
            </a:outerShdw>
          </a:effectLst>
        </p:spPr>
      </p:pic>
      <p:sp>
        <p:nvSpPr>
          <p:cNvPr id="4" name="Title 1"/>
          <p:cNvSpPr txBox="1">
            <a:spLocks/>
          </p:cNvSpPr>
          <p:nvPr/>
        </p:nvSpPr>
        <p:spPr>
          <a:xfrm>
            <a:off x="1857356" y="5072074"/>
            <a:ext cx="542928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CATEGORY: DML COMMAND</a:t>
            </a:r>
          </a:p>
        </p:txBody>
      </p:sp>
    </p:spTree>
    <p:extLst>
      <p:ext uri="{BB962C8B-B14F-4D97-AF65-F5344CB8AC3E}">
        <p14:creationId xmlns:p14="http://schemas.microsoft.com/office/powerpoint/2010/main" val="1101633878"/>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2357430"/>
            <a:ext cx="8572560" cy="3046988"/>
          </a:xfrm>
          <a:prstGeom prst="rect">
            <a:avLst/>
          </a:prstGeom>
        </p:spPr>
        <p:txBody>
          <a:bodyPr wrap="square">
            <a:spAutoFit/>
          </a:bodyPr>
          <a:lstStyle/>
          <a:p>
            <a:r>
              <a:rPr lang="en-IN" sz="3200" b="1" dirty="0">
                <a:solidFill>
                  <a:srgbClr val="0000FF"/>
                </a:solidFill>
                <a:effectLst>
                  <a:outerShdw blurRad="38100" dist="38100" dir="2700000" algn="tl">
                    <a:srgbClr val="000000">
                      <a:alpha val="43137"/>
                    </a:srgbClr>
                  </a:outerShdw>
                </a:effectLst>
                <a:latin typeface="+mj-lt"/>
                <a:cs typeface="Courier New" pitchFamily="49" charset="0"/>
              </a:rPr>
              <a:t>Deleting a row into a </a:t>
            </a:r>
            <a:r>
              <a:rPr lang="en-IN" sz="3200" b="1" dirty="0" err="1">
                <a:solidFill>
                  <a:srgbClr val="0000FF"/>
                </a:solidFill>
                <a:effectLst>
                  <a:outerShdw blurRad="38100" dist="38100" dir="2700000" algn="tl">
                    <a:srgbClr val="000000">
                      <a:alpha val="43137"/>
                    </a:srgbClr>
                  </a:outerShdw>
                </a:effectLst>
                <a:latin typeface="+mj-lt"/>
                <a:cs typeface="Courier New" pitchFamily="49" charset="0"/>
              </a:rPr>
              <a:t>MySQL</a:t>
            </a:r>
            <a:r>
              <a:rPr lang="en-IN" sz="3200" b="1" dirty="0">
                <a:solidFill>
                  <a:srgbClr val="0000FF"/>
                </a:solidFill>
                <a:effectLst>
                  <a:outerShdw blurRad="38100" dist="38100" dir="2700000" algn="tl">
                    <a:srgbClr val="000000">
                      <a:alpha val="43137"/>
                    </a:srgbClr>
                  </a:outerShdw>
                </a:effectLst>
                <a:latin typeface="+mj-lt"/>
                <a:cs typeface="Courier New" pitchFamily="49" charset="0"/>
              </a:rPr>
              <a:t> table</a:t>
            </a:r>
          </a:p>
          <a:p>
            <a:endParaRPr lang="en-IN" sz="3200" b="1" dirty="0">
              <a:solidFill>
                <a:srgbClr val="0000FF"/>
              </a:solidFill>
              <a:effectLst>
                <a:outerShdw blurRad="38100" dist="38100" dir="2700000" algn="tl">
                  <a:srgbClr val="000000">
                    <a:alpha val="43137"/>
                  </a:srgbClr>
                </a:outerShdw>
              </a:effectLst>
              <a:latin typeface="+mj-lt"/>
              <a:cs typeface="Courier New" pitchFamily="49" charset="0"/>
            </a:endParaRPr>
          </a:p>
          <a:p>
            <a:r>
              <a:rPr lang="en-IN" sz="3200" b="1" dirty="0">
                <a:effectLst>
                  <a:outerShdw blurRad="38100" dist="38100" dir="2700000" algn="tl">
                    <a:srgbClr val="000000">
                      <a:alpha val="43137"/>
                    </a:srgbClr>
                  </a:outerShdw>
                </a:effectLst>
                <a:latin typeface="Courier New" pitchFamily="49" charset="0"/>
                <a:cs typeface="Courier New" pitchFamily="49" charset="0"/>
              </a:rPr>
              <a:t>DELETE FROM </a:t>
            </a:r>
            <a:r>
              <a:rPr lang="en-IN" sz="3200" b="1" dirty="0" err="1">
                <a:effectLst>
                  <a:outerShdw blurRad="38100" dist="38100" dir="2700000" algn="tl">
                    <a:srgbClr val="000000">
                      <a:alpha val="43137"/>
                    </a:srgbClr>
                  </a:outerShdw>
                </a:effectLst>
                <a:latin typeface="Courier New" pitchFamily="49" charset="0"/>
                <a:cs typeface="Courier New" pitchFamily="49" charset="0"/>
              </a:rPr>
              <a:t>mytable</a:t>
            </a:r>
            <a:r>
              <a:rPr lang="en-IN" sz="3200" b="1" dirty="0">
                <a:effectLst>
                  <a:outerShdw blurRad="38100" dist="38100" dir="2700000" algn="tl">
                    <a:srgbClr val="000000">
                      <a:alpha val="43137"/>
                    </a:srgbClr>
                  </a:outerShdw>
                </a:effectLst>
                <a:latin typeface="Courier New" pitchFamily="49" charset="0"/>
                <a:cs typeface="Courier New" pitchFamily="49" charset="0"/>
              </a:rPr>
              <a:t> WHERE id=8</a:t>
            </a:r>
          </a:p>
          <a:p>
            <a:endParaRPr lang="en-IN" sz="3200" b="1" dirty="0">
              <a:effectLst>
                <a:outerShdw blurRad="38100" dist="38100" dir="2700000" algn="tl">
                  <a:srgbClr val="000000">
                    <a:alpha val="43137"/>
                  </a:srgbClr>
                </a:outerShdw>
              </a:effectLst>
              <a:latin typeface="Courier New" pitchFamily="49" charset="0"/>
              <a:cs typeface="Courier New" pitchFamily="49" charset="0"/>
            </a:endParaRPr>
          </a:p>
          <a:p>
            <a:r>
              <a:rPr lang="en-IN" sz="3200" b="1" dirty="0">
                <a:effectLst>
                  <a:outerShdw blurRad="38100" dist="38100" dir="2700000" algn="tl">
                    <a:srgbClr val="000000">
                      <a:alpha val="43137"/>
                    </a:srgbClr>
                  </a:outerShdw>
                </a:effectLst>
                <a:latin typeface="Courier New" pitchFamily="49" charset="0"/>
                <a:cs typeface="Courier New" pitchFamily="49" charset="0"/>
              </a:rPr>
              <a:t>Query OK, 1 row affected (0.06 sec)</a:t>
            </a:r>
            <a:endParaRPr lang="en-IN" sz="2800" b="1"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5"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
        <p:nvSpPr>
          <p:cNvPr id="7" name="Title 1"/>
          <p:cNvSpPr txBox="1">
            <a:spLocks/>
          </p:cNvSpPr>
          <p:nvPr/>
        </p:nvSpPr>
        <p:spPr>
          <a:xfrm>
            <a:off x="1857356" y="285728"/>
            <a:ext cx="6929486"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DELETING A ROW INTO A MYSQL TABLE</a:t>
            </a:r>
          </a:p>
        </p:txBody>
      </p:sp>
    </p:spTree>
    <p:extLst>
      <p:ext uri="{BB962C8B-B14F-4D97-AF65-F5344CB8AC3E}">
        <p14:creationId xmlns:p14="http://schemas.microsoft.com/office/powerpoint/2010/main" val="110163387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785786" y="3857628"/>
            <a:ext cx="7643866"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ALTER TABLE in </a:t>
            </a:r>
            <a:r>
              <a:rPr lang="en-IN" sz="3200" b="1" dirty="0" err="1">
                <a:effectLst>
                  <a:outerShdw blurRad="38100" dist="38100" dir="2700000" algn="tl">
                    <a:srgbClr val="000000">
                      <a:alpha val="43137"/>
                    </a:srgbClr>
                  </a:outerShdw>
                </a:effectLst>
              </a:rPr>
              <a:t>MySQL</a:t>
            </a:r>
            <a:endParaRPr lang="en-IN" sz="3200" b="1" dirty="0">
              <a:effectLst>
                <a:outerShdw blurRad="38100" dist="38100" dir="2700000" algn="tl">
                  <a:srgbClr val="000000">
                    <a:alpha val="43137"/>
                  </a:srgbClr>
                </a:outerShdw>
              </a:effectLst>
            </a:endParaRP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2000232" y="571480"/>
            <a:ext cx="5093617" cy="3143272"/>
          </a:xfrm>
          <a:prstGeom prst="rect">
            <a:avLst/>
          </a:prstGeom>
          <a:ln>
            <a:noFill/>
          </a:ln>
          <a:effectLst>
            <a:outerShdw blurRad="292100" dist="139700" dir="2700000" algn="tl" rotWithShape="0">
              <a:srgbClr val="333333">
                <a:alpha val="65000"/>
              </a:srgbClr>
            </a:outerShdw>
          </a:effectLst>
        </p:spPr>
      </p:pic>
      <p:sp>
        <p:nvSpPr>
          <p:cNvPr id="4" name="Title 1"/>
          <p:cNvSpPr txBox="1">
            <a:spLocks/>
          </p:cNvSpPr>
          <p:nvPr/>
        </p:nvSpPr>
        <p:spPr>
          <a:xfrm>
            <a:off x="1857356" y="5072074"/>
            <a:ext cx="542928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CATEGORY: DML COMMAND</a:t>
            </a:r>
          </a:p>
        </p:txBody>
      </p:sp>
    </p:spTree>
    <p:extLst>
      <p:ext uri="{BB962C8B-B14F-4D97-AF65-F5344CB8AC3E}">
        <p14:creationId xmlns:p14="http://schemas.microsoft.com/office/powerpoint/2010/main" val="110163387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214282" y="285728"/>
            <a:ext cx="8715404" cy="78581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DISADVANTAGES OF DATABASE</a:t>
            </a:r>
          </a:p>
        </p:txBody>
      </p:sp>
      <p:sp>
        <p:nvSpPr>
          <p:cNvPr id="5" name="Title 1"/>
          <p:cNvSpPr txBox="1">
            <a:spLocks/>
          </p:cNvSpPr>
          <p:nvPr/>
        </p:nvSpPr>
        <p:spPr>
          <a:xfrm>
            <a:off x="500034" y="1714488"/>
            <a:ext cx="7858180" cy="1000156"/>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fontScale="85000" lnSpcReduction="10000"/>
          </a:bodyPr>
          <a:lstStyle/>
          <a:p>
            <a:r>
              <a:rPr lang="en-IN" sz="3600" b="1" dirty="0"/>
              <a:t>3. DAMAGE TO DATABASE AFFECTS VIRTUALLY ALL APPLICATIONS PROGRAMS</a:t>
            </a:r>
            <a:r>
              <a:rPr lang="en-IN" sz="3600" dirty="0"/>
              <a:t> </a:t>
            </a:r>
            <a:r>
              <a:rPr lang="en-IN" sz="3600" b="1" dirty="0"/>
              <a:t>. </a:t>
            </a:r>
            <a:r>
              <a:rPr lang="en-IN" sz="3600" b="1" dirty="0">
                <a:effectLst>
                  <a:outerShdw blurRad="38100" dist="38100" dir="2700000" algn="tl">
                    <a:srgbClr val="000000">
                      <a:alpha val="43137"/>
                    </a:srgbClr>
                  </a:outerShdw>
                </a:effectLst>
              </a:rPr>
              <a:t> </a:t>
            </a:r>
            <a:endParaRPr lang="en-IN" sz="3600" dirty="0">
              <a:effectLst>
                <a:outerShdw blurRad="38100" dist="38100" dir="2700000" algn="tl">
                  <a:srgbClr val="000000">
                    <a:alpha val="43137"/>
                  </a:srgbClr>
                </a:outerShdw>
              </a:effectLst>
            </a:endParaRPr>
          </a:p>
        </p:txBody>
      </p:sp>
      <p:sp>
        <p:nvSpPr>
          <p:cNvPr id="6" name="Rectangle 5"/>
          <p:cNvSpPr/>
          <p:nvPr/>
        </p:nvSpPr>
        <p:spPr>
          <a:xfrm>
            <a:off x="571472" y="3143248"/>
            <a:ext cx="8001056" cy="3046988"/>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If one part of the database is corrupted or damaged because of the hardware or software failure, since we don’t have many versions of the file, all the application programs which are dependent on this database are implicitly affected.</a:t>
            </a:r>
          </a:p>
        </p:txBody>
      </p:sp>
    </p:spTree>
    <p:extLst>
      <p:ext uri="{BB962C8B-B14F-4D97-AF65-F5344CB8AC3E}">
        <p14:creationId xmlns:p14="http://schemas.microsoft.com/office/powerpoint/2010/main" val="1101633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2357430"/>
            <a:ext cx="8572560" cy="4031873"/>
          </a:xfrm>
          <a:prstGeom prst="rect">
            <a:avLst/>
          </a:prstGeom>
        </p:spPr>
        <p:txBody>
          <a:bodyPr wrap="square">
            <a:spAutoFit/>
          </a:bodyPr>
          <a:lstStyle/>
          <a:p>
            <a:pPr algn="just"/>
            <a:r>
              <a:rPr lang="en-IN" sz="3200" b="1" dirty="0">
                <a:solidFill>
                  <a:srgbClr val="0000FF"/>
                </a:solidFill>
                <a:effectLst>
                  <a:outerShdw blurRad="38100" dist="38100" dir="2700000" algn="tl">
                    <a:srgbClr val="000000">
                      <a:alpha val="43137"/>
                    </a:srgbClr>
                  </a:outerShdw>
                </a:effectLst>
                <a:latin typeface="+mj-lt"/>
                <a:cs typeface="Courier New" pitchFamily="49" charset="0"/>
              </a:rPr>
              <a:t>ALTER TABLE is used to add/modify/rename the column definition of existing table.</a:t>
            </a:r>
          </a:p>
          <a:p>
            <a:r>
              <a:rPr lang="en-IN" sz="3200" b="1" dirty="0">
                <a:solidFill>
                  <a:srgbClr val="0000FF"/>
                </a:solidFill>
                <a:effectLst>
                  <a:outerShdw blurRad="38100" dist="38100" dir="2700000" algn="tl">
                    <a:srgbClr val="000000">
                      <a:alpha val="43137"/>
                    </a:srgbClr>
                  </a:outerShdw>
                </a:effectLst>
                <a:latin typeface="+mj-lt"/>
                <a:cs typeface="Courier New" pitchFamily="49" charset="0"/>
              </a:rPr>
              <a:t>For Example:-</a:t>
            </a:r>
          </a:p>
          <a:p>
            <a:r>
              <a:rPr lang="en-IN" sz="3200" b="1" dirty="0">
                <a:effectLst>
                  <a:outerShdw blurRad="38100" dist="38100" dir="2700000" algn="tl">
                    <a:srgbClr val="000000">
                      <a:alpha val="43137"/>
                    </a:srgbClr>
                  </a:outerShdw>
                </a:effectLst>
                <a:latin typeface="Courier New" pitchFamily="49" charset="0"/>
                <a:cs typeface="Courier New" pitchFamily="49" charset="0"/>
              </a:rPr>
              <a:t> Create table UserTable2019(</a:t>
            </a:r>
          </a:p>
          <a:p>
            <a:r>
              <a:rPr lang="en-IN" sz="3200" b="1" dirty="0" err="1">
                <a:effectLst>
                  <a:outerShdw blurRad="38100" dist="38100" dir="2700000" algn="tl">
                    <a:srgbClr val="000000">
                      <a:alpha val="43137"/>
                    </a:srgbClr>
                  </a:outerShdw>
                </a:effectLst>
                <a:latin typeface="Courier New" pitchFamily="49" charset="0"/>
                <a:cs typeface="Courier New" pitchFamily="49" charset="0"/>
              </a:rPr>
              <a:t>id_user</a:t>
            </a:r>
            <a:r>
              <a:rPr lang="en-IN" sz="3200" b="1" dirty="0">
                <a:effectLst>
                  <a:outerShdw blurRad="38100" dist="38100" dir="2700000" algn="tl">
                    <a:srgbClr val="000000">
                      <a:alpha val="43137"/>
                    </a:srgbClr>
                  </a:outerShdw>
                </a:effectLst>
                <a:latin typeface="Courier New" pitchFamily="49" charset="0"/>
                <a:cs typeface="Courier New" pitchFamily="49" charset="0"/>
              </a:rPr>
              <a:t> </a:t>
            </a:r>
            <a:r>
              <a:rPr lang="en-IN" sz="3200" b="1" dirty="0" err="1">
                <a:effectLst>
                  <a:outerShdw blurRad="38100" dist="38100" dir="2700000" algn="tl">
                    <a:srgbClr val="000000">
                      <a:alpha val="43137"/>
                    </a:srgbClr>
                  </a:outerShdw>
                </a:effectLst>
                <a:latin typeface="Courier New" pitchFamily="49" charset="0"/>
                <a:cs typeface="Courier New" pitchFamily="49" charset="0"/>
              </a:rPr>
              <a:t>int</a:t>
            </a:r>
            <a:r>
              <a:rPr lang="en-IN" sz="3200" b="1" dirty="0">
                <a:effectLst>
                  <a:outerShdw blurRad="38100" dist="38100" dir="2700000" algn="tl">
                    <a:srgbClr val="000000">
                      <a:alpha val="43137"/>
                    </a:srgbClr>
                  </a:outerShdw>
                </a:effectLst>
                <a:latin typeface="Courier New" pitchFamily="49" charset="0"/>
                <a:cs typeface="Courier New" pitchFamily="49" charset="0"/>
              </a:rPr>
              <a:t> NOT NULL,</a:t>
            </a:r>
          </a:p>
          <a:p>
            <a:r>
              <a:rPr lang="en-IN" sz="3200" b="1" dirty="0">
                <a:effectLst>
                  <a:outerShdw blurRad="38100" dist="38100" dir="2700000" algn="tl">
                    <a:srgbClr val="000000">
                      <a:alpha val="43137"/>
                    </a:srgbClr>
                  </a:outerShdw>
                </a:effectLst>
                <a:latin typeface="Courier New" pitchFamily="49" charset="0"/>
                <a:cs typeface="Courier New" pitchFamily="49" charset="0"/>
              </a:rPr>
              <a:t>username </a:t>
            </a:r>
            <a:r>
              <a:rPr lang="en-IN" sz="3200" b="1" dirty="0" err="1">
                <a:effectLst>
                  <a:outerShdw blurRad="38100" dist="38100" dir="2700000" algn="tl">
                    <a:srgbClr val="000000">
                      <a:alpha val="43137"/>
                    </a:srgbClr>
                  </a:outerShdw>
                </a:effectLst>
                <a:latin typeface="Courier New" pitchFamily="49" charset="0"/>
                <a:cs typeface="Courier New" pitchFamily="49" charset="0"/>
              </a:rPr>
              <a:t>varchar</a:t>
            </a:r>
            <a:r>
              <a:rPr lang="en-IN" sz="3200" b="1" dirty="0">
                <a:effectLst>
                  <a:outerShdw blurRad="38100" dist="38100" dir="2700000" algn="tl">
                    <a:srgbClr val="000000">
                      <a:alpha val="43137"/>
                    </a:srgbClr>
                  </a:outerShdw>
                </a:effectLst>
                <a:latin typeface="Courier New" pitchFamily="49" charset="0"/>
                <a:cs typeface="Courier New" pitchFamily="49" charset="0"/>
              </a:rPr>
              <a:t>(30) NOT NULL,</a:t>
            </a:r>
          </a:p>
          <a:p>
            <a:r>
              <a:rPr lang="en-IN" sz="3200" b="1" dirty="0">
                <a:effectLst>
                  <a:outerShdw blurRad="38100" dist="38100" dir="2700000" algn="tl">
                    <a:srgbClr val="000000">
                      <a:alpha val="43137"/>
                    </a:srgbClr>
                  </a:outerShdw>
                </a:effectLst>
                <a:latin typeface="Courier New" pitchFamily="49" charset="0"/>
                <a:cs typeface="Courier New" pitchFamily="49" charset="0"/>
              </a:rPr>
              <a:t>password </a:t>
            </a:r>
            <a:r>
              <a:rPr lang="en-IN" sz="3200" b="1" dirty="0" err="1">
                <a:effectLst>
                  <a:outerShdw blurRad="38100" dist="38100" dir="2700000" algn="tl">
                    <a:srgbClr val="000000">
                      <a:alpha val="43137"/>
                    </a:srgbClr>
                  </a:outerShdw>
                </a:effectLst>
                <a:latin typeface="Courier New" pitchFamily="49" charset="0"/>
                <a:cs typeface="Courier New" pitchFamily="49" charset="0"/>
              </a:rPr>
              <a:t>varchar</a:t>
            </a:r>
            <a:r>
              <a:rPr lang="en-IN" sz="3200" b="1" dirty="0">
                <a:effectLst>
                  <a:outerShdw blurRad="38100" dist="38100" dir="2700000" algn="tl">
                    <a:srgbClr val="000000">
                      <a:alpha val="43137"/>
                    </a:srgbClr>
                  </a:outerShdw>
                </a:effectLst>
                <a:latin typeface="Courier New" pitchFamily="49" charset="0"/>
                <a:cs typeface="Courier New" pitchFamily="49" charset="0"/>
              </a:rPr>
              <a:t>(30) NOT NULL</a:t>
            </a:r>
          </a:p>
          <a:p>
            <a:r>
              <a:rPr lang="en-IN" sz="3200" b="1" dirty="0">
                <a:effectLst>
                  <a:outerShdw blurRad="38100" dist="38100" dir="2700000" algn="tl">
                    <a:srgbClr val="000000">
                      <a:alpha val="43137"/>
                    </a:srgbClr>
                  </a:outerShdw>
                </a:effectLst>
                <a:latin typeface="Courier New" pitchFamily="49" charset="0"/>
                <a:cs typeface="Courier New" pitchFamily="49" charset="0"/>
              </a:rPr>
              <a:t>);</a:t>
            </a:r>
            <a:endParaRPr lang="en-IN" sz="2800" b="1"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5"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
        <p:nvSpPr>
          <p:cNvPr id="7" name="Title 1"/>
          <p:cNvSpPr txBox="1">
            <a:spLocks/>
          </p:cNvSpPr>
          <p:nvPr/>
        </p:nvSpPr>
        <p:spPr>
          <a:xfrm>
            <a:off x="1857356" y="285728"/>
            <a:ext cx="6929486"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MODIFY COLUMN OF  MYSQL TABLE</a:t>
            </a:r>
          </a:p>
        </p:txBody>
      </p:sp>
    </p:spTree>
    <p:extLst>
      <p:ext uri="{BB962C8B-B14F-4D97-AF65-F5344CB8AC3E}">
        <p14:creationId xmlns:p14="http://schemas.microsoft.com/office/powerpoint/2010/main" val="1101633878"/>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2357430"/>
            <a:ext cx="8572560" cy="4031873"/>
          </a:xfrm>
          <a:prstGeom prst="rect">
            <a:avLst/>
          </a:prstGeom>
        </p:spPr>
        <p:txBody>
          <a:bodyPr wrap="square">
            <a:spAutoFit/>
          </a:bodyPr>
          <a:lstStyle/>
          <a:p>
            <a:r>
              <a:rPr lang="en-IN" sz="3200" b="1" dirty="0">
                <a:effectLst>
                  <a:outerShdw blurRad="38100" dist="38100" dir="2700000" algn="tl">
                    <a:srgbClr val="000000">
                      <a:alpha val="43137"/>
                    </a:srgbClr>
                  </a:outerShdw>
                </a:effectLst>
                <a:latin typeface="Courier New" pitchFamily="49" charset="0"/>
                <a:cs typeface="Courier New" pitchFamily="49" charset="0"/>
              </a:rPr>
              <a:t> ALTER TABLE UserTable2019</a:t>
            </a:r>
          </a:p>
          <a:p>
            <a:r>
              <a:rPr lang="en-IN" sz="32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MODIFY (</a:t>
            </a:r>
          </a:p>
          <a:p>
            <a:r>
              <a:rPr lang="en-IN" sz="3200" b="1" dirty="0">
                <a:effectLst>
                  <a:outerShdw blurRad="38100" dist="38100" dir="2700000" algn="tl">
                    <a:srgbClr val="000000">
                      <a:alpha val="43137"/>
                    </a:srgbClr>
                  </a:outerShdw>
                </a:effectLst>
                <a:latin typeface="Courier New" pitchFamily="49" charset="0"/>
                <a:cs typeface="Courier New" pitchFamily="49" charset="0"/>
              </a:rPr>
              <a:t>username </a:t>
            </a:r>
            <a:r>
              <a:rPr lang="en-IN" sz="3200" b="1" dirty="0" err="1">
                <a:effectLst>
                  <a:outerShdw blurRad="38100" dist="38100" dir="2700000" algn="tl">
                    <a:srgbClr val="000000">
                      <a:alpha val="43137"/>
                    </a:srgbClr>
                  </a:outerShdw>
                </a:effectLst>
                <a:latin typeface="Courier New" pitchFamily="49" charset="0"/>
                <a:cs typeface="Courier New" pitchFamily="49" charset="0"/>
              </a:rPr>
              <a:t>varchar</a:t>
            </a:r>
            <a:r>
              <a:rPr lang="en-IN" sz="3200" b="1" dirty="0">
                <a:effectLst>
                  <a:outerShdw blurRad="38100" dist="38100" dir="2700000" algn="tl">
                    <a:srgbClr val="000000">
                      <a:alpha val="43137"/>
                    </a:srgbClr>
                  </a:outerShdw>
                </a:effectLst>
                <a:latin typeface="Courier New" pitchFamily="49" charset="0"/>
                <a:cs typeface="Courier New" pitchFamily="49" charset="0"/>
              </a:rPr>
              <a:t>(45) NOT NULL,</a:t>
            </a:r>
          </a:p>
          <a:p>
            <a:r>
              <a:rPr lang="en-IN" sz="3200" b="1" dirty="0">
                <a:effectLst>
                  <a:outerShdw blurRad="38100" dist="38100" dir="2700000" algn="tl">
                    <a:srgbClr val="000000">
                      <a:alpha val="43137"/>
                    </a:srgbClr>
                  </a:outerShdw>
                </a:effectLst>
                <a:latin typeface="Courier New" pitchFamily="49" charset="0"/>
                <a:cs typeface="Courier New" pitchFamily="49" charset="0"/>
              </a:rPr>
              <a:t>password </a:t>
            </a:r>
            <a:r>
              <a:rPr lang="en-IN" sz="3200" b="1" dirty="0" err="1">
                <a:effectLst>
                  <a:outerShdw blurRad="38100" dist="38100" dir="2700000" algn="tl">
                    <a:srgbClr val="000000">
                      <a:alpha val="43137"/>
                    </a:srgbClr>
                  </a:outerShdw>
                </a:effectLst>
                <a:latin typeface="Courier New" pitchFamily="49" charset="0"/>
                <a:cs typeface="Courier New" pitchFamily="49" charset="0"/>
              </a:rPr>
              <a:t>varchar</a:t>
            </a:r>
            <a:r>
              <a:rPr lang="en-IN" sz="3200" b="1" dirty="0">
                <a:effectLst>
                  <a:outerShdw blurRad="38100" dist="38100" dir="2700000" algn="tl">
                    <a:srgbClr val="000000">
                      <a:alpha val="43137"/>
                    </a:srgbClr>
                  </a:outerShdw>
                </a:effectLst>
                <a:latin typeface="Courier New" pitchFamily="49" charset="0"/>
                <a:cs typeface="Courier New" pitchFamily="49" charset="0"/>
              </a:rPr>
              <a:t>(35) NOT NULL</a:t>
            </a:r>
          </a:p>
          <a:p>
            <a:r>
              <a:rPr lang="en-IN" sz="32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a:t>
            </a:r>
            <a:r>
              <a:rPr lang="en-IN" sz="3200" b="1" dirty="0">
                <a:effectLst>
                  <a:outerShdw blurRad="38100" dist="38100" dir="2700000" algn="tl">
                    <a:srgbClr val="000000">
                      <a:alpha val="43137"/>
                    </a:srgbClr>
                  </a:outerShdw>
                </a:effectLst>
                <a:latin typeface="Courier New" pitchFamily="49" charset="0"/>
                <a:cs typeface="Courier New" pitchFamily="49" charset="0"/>
              </a:rPr>
              <a:t>);</a:t>
            </a:r>
          </a:p>
          <a:p>
            <a:r>
              <a:rPr lang="en-IN" sz="3200" b="1" dirty="0">
                <a:solidFill>
                  <a:srgbClr val="0000FF"/>
                </a:solidFill>
                <a:effectLst>
                  <a:outerShdw blurRad="38100" dist="38100" dir="2700000" algn="tl">
                    <a:srgbClr val="000000">
                      <a:alpha val="43137"/>
                    </a:srgbClr>
                  </a:outerShdw>
                </a:effectLst>
                <a:latin typeface="Courier New" pitchFamily="49" charset="0"/>
                <a:cs typeface="Courier New" pitchFamily="49" charset="0"/>
              </a:rPr>
              <a:t>Username column size changed from 30 to 45 and password column size is changed from 30 to 35.</a:t>
            </a:r>
            <a:endParaRPr lang="en-IN" sz="2800" b="1" dirty="0">
              <a:solidFill>
                <a:srgbClr val="0000FF"/>
              </a:solidFill>
              <a:effectLst>
                <a:outerShdw blurRad="38100" dist="38100" dir="2700000" algn="tl">
                  <a:srgbClr val="000000">
                    <a:alpha val="43137"/>
                  </a:srgbClr>
                </a:outerShdw>
              </a:effectLst>
              <a:latin typeface="Courier New" pitchFamily="49" charset="0"/>
              <a:cs typeface="Courier New" pitchFamily="49" charset="0"/>
            </a:endParaRPr>
          </a:p>
        </p:txBody>
      </p:sp>
      <p:sp>
        <p:nvSpPr>
          <p:cNvPr id="5"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
        <p:nvSpPr>
          <p:cNvPr id="6" name="Title 1"/>
          <p:cNvSpPr txBox="1">
            <a:spLocks/>
          </p:cNvSpPr>
          <p:nvPr/>
        </p:nvSpPr>
        <p:spPr>
          <a:xfrm>
            <a:off x="1857356" y="285728"/>
            <a:ext cx="6929486"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MODIFY COLUMN OF  MYSQL TABLE</a:t>
            </a:r>
          </a:p>
        </p:txBody>
      </p:sp>
    </p:spTree>
    <p:extLst>
      <p:ext uri="{BB962C8B-B14F-4D97-AF65-F5344CB8AC3E}">
        <p14:creationId xmlns:p14="http://schemas.microsoft.com/office/powerpoint/2010/main" val="1101633878"/>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785786" y="3929066"/>
            <a:ext cx="7643866"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ADDING COLUMN in </a:t>
            </a:r>
            <a:r>
              <a:rPr lang="en-IN" sz="3200" b="1" dirty="0" err="1">
                <a:effectLst>
                  <a:outerShdw blurRad="38100" dist="38100" dir="2700000" algn="tl">
                    <a:srgbClr val="000000">
                      <a:alpha val="43137"/>
                    </a:srgbClr>
                  </a:outerShdw>
                </a:effectLst>
              </a:rPr>
              <a:t>MySQL</a:t>
            </a:r>
            <a:r>
              <a:rPr lang="en-IN" sz="3200" b="1" dirty="0">
                <a:effectLst>
                  <a:outerShdw blurRad="38100" dist="38100" dir="2700000" algn="tl">
                    <a:srgbClr val="000000">
                      <a:alpha val="43137"/>
                    </a:srgbClr>
                  </a:outerShdw>
                </a:effectLst>
              </a:rPr>
              <a:t> TABLE</a:t>
            </a:r>
          </a:p>
        </p:txBody>
      </p:sp>
      <p:sp>
        <p:nvSpPr>
          <p:cNvPr id="4" name="Title 1"/>
          <p:cNvSpPr txBox="1">
            <a:spLocks/>
          </p:cNvSpPr>
          <p:nvPr/>
        </p:nvSpPr>
        <p:spPr>
          <a:xfrm>
            <a:off x="1643042" y="5143512"/>
            <a:ext cx="542928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CATEGORY: DML COMMAND</a:t>
            </a:r>
          </a:p>
        </p:txBody>
      </p:sp>
      <p:pic>
        <p:nvPicPr>
          <p:cNvPr id="5" name="Picture 2" descr="C:\Users\AdmOfficer\Desktop\mysql-png-2.png"/>
          <p:cNvPicPr>
            <a:picLocks noChangeAspect="1" noChangeArrowheads="1"/>
          </p:cNvPicPr>
          <p:nvPr/>
        </p:nvPicPr>
        <p:blipFill>
          <a:blip r:embed="rId2" cstate="print"/>
          <a:srcRect/>
          <a:stretch>
            <a:fillRect/>
          </a:stretch>
        </p:blipFill>
        <p:spPr bwMode="auto">
          <a:xfrm>
            <a:off x="2000232" y="571480"/>
            <a:ext cx="5093617" cy="31432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3214686"/>
            <a:ext cx="8572560" cy="1569660"/>
          </a:xfrm>
          <a:prstGeom prst="rect">
            <a:avLst/>
          </a:prstGeom>
        </p:spPr>
        <p:txBody>
          <a:bodyPr wrap="square">
            <a:spAutoFit/>
          </a:bodyPr>
          <a:lstStyle/>
          <a:p>
            <a:pPr algn="just"/>
            <a:r>
              <a:rPr lang="en-IN" sz="3200" b="1" dirty="0">
                <a:solidFill>
                  <a:srgbClr val="0000FF"/>
                </a:solidFill>
                <a:effectLst>
                  <a:outerShdw blurRad="38100" dist="38100" dir="2700000" algn="tl">
                    <a:srgbClr val="000000">
                      <a:alpha val="43137"/>
                    </a:srgbClr>
                  </a:outerShdw>
                </a:effectLst>
                <a:latin typeface="+mj-lt"/>
                <a:cs typeface="Courier New" pitchFamily="49" charset="0"/>
              </a:rPr>
              <a:t>ALTER TABLE is used to add/modify/rename the column definition of existing table.</a:t>
            </a:r>
          </a:p>
          <a:p>
            <a:r>
              <a:rPr lang="en-IN" sz="3200" b="1" dirty="0">
                <a:effectLst>
                  <a:outerShdw blurRad="38100" dist="38100" dir="2700000" algn="tl">
                    <a:srgbClr val="000000">
                      <a:alpha val="43137"/>
                    </a:srgbClr>
                  </a:outerShdw>
                </a:effectLst>
                <a:latin typeface="Courier New" pitchFamily="49" charset="0"/>
                <a:cs typeface="Courier New" pitchFamily="49" charset="0"/>
              </a:rPr>
              <a:t> </a:t>
            </a:r>
            <a:endParaRPr lang="en-IN" sz="2800" b="1"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5"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
        <p:nvSpPr>
          <p:cNvPr id="7" name="Title 1"/>
          <p:cNvSpPr txBox="1">
            <a:spLocks/>
          </p:cNvSpPr>
          <p:nvPr/>
        </p:nvSpPr>
        <p:spPr>
          <a:xfrm>
            <a:off x="1857356" y="285728"/>
            <a:ext cx="6929486"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ADDING COLUMN IN  MYSQL TABLE</a:t>
            </a:r>
          </a:p>
        </p:txBody>
      </p:sp>
    </p:spTree>
    <p:extLst>
      <p:ext uri="{BB962C8B-B14F-4D97-AF65-F5344CB8AC3E}">
        <p14:creationId xmlns:p14="http://schemas.microsoft.com/office/powerpoint/2010/main" val="110163387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2357430"/>
            <a:ext cx="8572560" cy="4031873"/>
          </a:xfrm>
          <a:prstGeom prst="rect">
            <a:avLst/>
          </a:prstGeom>
        </p:spPr>
        <p:txBody>
          <a:bodyPr wrap="square">
            <a:spAutoFit/>
          </a:bodyPr>
          <a:lstStyle/>
          <a:p>
            <a:r>
              <a:rPr lang="en-IN" sz="3200" b="1" dirty="0">
                <a:effectLst>
                  <a:outerShdw blurRad="38100" dist="38100" dir="2700000" algn="tl">
                    <a:srgbClr val="000000">
                      <a:alpha val="43137"/>
                    </a:srgbClr>
                  </a:outerShdw>
                </a:effectLst>
                <a:latin typeface="Courier New" pitchFamily="49" charset="0"/>
                <a:cs typeface="Courier New" pitchFamily="49" charset="0"/>
              </a:rPr>
              <a:t> ALTER TABLE UserTable2019</a:t>
            </a:r>
          </a:p>
          <a:p>
            <a:r>
              <a:rPr lang="en-IN" sz="32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ADD (</a:t>
            </a:r>
          </a:p>
          <a:p>
            <a:r>
              <a:rPr lang="en-IN" sz="3200" b="1" dirty="0">
                <a:effectLst>
                  <a:outerShdw blurRad="38100" dist="38100" dir="2700000" algn="tl">
                    <a:srgbClr val="000000">
                      <a:alpha val="43137"/>
                    </a:srgbClr>
                  </a:outerShdw>
                </a:effectLst>
                <a:latin typeface="Courier New" pitchFamily="49" charset="0"/>
                <a:cs typeface="Courier New" pitchFamily="49" charset="0"/>
              </a:rPr>
              <a:t>address </a:t>
            </a:r>
            <a:r>
              <a:rPr lang="en-IN" sz="3200" b="1" dirty="0" err="1">
                <a:effectLst>
                  <a:outerShdw blurRad="38100" dist="38100" dir="2700000" algn="tl">
                    <a:srgbClr val="000000">
                      <a:alpha val="43137"/>
                    </a:srgbClr>
                  </a:outerShdw>
                </a:effectLst>
                <a:latin typeface="Courier New" pitchFamily="49" charset="0"/>
                <a:cs typeface="Courier New" pitchFamily="49" charset="0"/>
              </a:rPr>
              <a:t>varchar</a:t>
            </a:r>
            <a:r>
              <a:rPr lang="en-IN" sz="3200" b="1" dirty="0">
                <a:effectLst>
                  <a:outerShdw blurRad="38100" dist="38100" dir="2700000" algn="tl">
                    <a:srgbClr val="000000">
                      <a:alpha val="43137"/>
                    </a:srgbClr>
                  </a:outerShdw>
                </a:effectLst>
                <a:latin typeface="Courier New" pitchFamily="49" charset="0"/>
                <a:cs typeface="Courier New" pitchFamily="49" charset="0"/>
              </a:rPr>
              <a:t>(45) NOT NULL,</a:t>
            </a:r>
          </a:p>
          <a:p>
            <a:r>
              <a:rPr lang="en-IN" sz="3200" b="1" dirty="0" err="1">
                <a:effectLst>
                  <a:outerShdw blurRad="38100" dist="38100" dir="2700000" algn="tl">
                    <a:srgbClr val="000000">
                      <a:alpha val="43137"/>
                    </a:srgbClr>
                  </a:outerShdw>
                </a:effectLst>
                <a:latin typeface="Courier New" pitchFamily="49" charset="0"/>
                <a:cs typeface="Courier New" pitchFamily="49" charset="0"/>
              </a:rPr>
              <a:t>Phone_no</a:t>
            </a:r>
            <a:r>
              <a:rPr lang="en-IN" sz="3200" b="1" dirty="0">
                <a:effectLst>
                  <a:outerShdw blurRad="38100" dist="38100" dir="2700000" algn="tl">
                    <a:srgbClr val="000000">
                      <a:alpha val="43137"/>
                    </a:srgbClr>
                  </a:outerShdw>
                </a:effectLst>
                <a:latin typeface="Courier New" pitchFamily="49" charset="0"/>
                <a:cs typeface="Courier New" pitchFamily="49" charset="0"/>
              </a:rPr>
              <a:t> </a:t>
            </a:r>
            <a:r>
              <a:rPr lang="en-IN" sz="3200" b="1" dirty="0" err="1">
                <a:effectLst>
                  <a:outerShdw blurRad="38100" dist="38100" dir="2700000" algn="tl">
                    <a:srgbClr val="000000">
                      <a:alpha val="43137"/>
                    </a:srgbClr>
                  </a:outerShdw>
                </a:effectLst>
                <a:latin typeface="Courier New" pitchFamily="49" charset="0"/>
                <a:cs typeface="Courier New" pitchFamily="49" charset="0"/>
              </a:rPr>
              <a:t>varchar</a:t>
            </a:r>
            <a:r>
              <a:rPr lang="en-IN" sz="3200" b="1" dirty="0">
                <a:effectLst>
                  <a:outerShdw blurRad="38100" dist="38100" dir="2700000" algn="tl">
                    <a:srgbClr val="000000">
                      <a:alpha val="43137"/>
                    </a:srgbClr>
                  </a:outerShdw>
                </a:effectLst>
                <a:latin typeface="Courier New" pitchFamily="49" charset="0"/>
                <a:cs typeface="Courier New" pitchFamily="49" charset="0"/>
              </a:rPr>
              <a:t>(35) NOT NULL</a:t>
            </a:r>
          </a:p>
          <a:p>
            <a:r>
              <a:rPr lang="en-IN" sz="32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a:t>
            </a:r>
            <a:r>
              <a:rPr lang="en-IN" sz="3200" b="1" dirty="0">
                <a:effectLst>
                  <a:outerShdw blurRad="38100" dist="38100" dir="2700000" algn="tl">
                    <a:srgbClr val="000000">
                      <a:alpha val="43137"/>
                    </a:srgbClr>
                  </a:outerShdw>
                </a:effectLst>
                <a:latin typeface="Courier New" pitchFamily="49" charset="0"/>
                <a:cs typeface="Courier New" pitchFamily="49" charset="0"/>
              </a:rPr>
              <a:t>);</a:t>
            </a:r>
          </a:p>
          <a:p>
            <a:pPr algn="just"/>
            <a:r>
              <a:rPr lang="en-IN" sz="3200" b="1" dirty="0">
                <a:solidFill>
                  <a:srgbClr val="0000FF"/>
                </a:solidFill>
                <a:effectLst>
                  <a:outerShdw blurRad="38100" dist="38100" dir="2700000" algn="tl">
                    <a:srgbClr val="000000">
                      <a:alpha val="43137"/>
                    </a:srgbClr>
                  </a:outerShdw>
                </a:effectLst>
                <a:latin typeface="Courier New" pitchFamily="49" charset="0"/>
                <a:cs typeface="Courier New" pitchFamily="49" charset="0"/>
              </a:rPr>
              <a:t>	address and </a:t>
            </a:r>
            <a:r>
              <a:rPr lang="en-IN" sz="3200" b="1" dirty="0" err="1">
                <a:solidFill>
                  <a:srgbClr val="0000FF"/>
                </a:solidFill>
                <a:effectLst>
                  <a:outerShdw blurRad="38100" dist="38100" dir="2700000" algn="tl">
                    <a:srgbClr val="000000">
                      <a:alpha val="43137"/>
                    </a:srgbClr>
                  </a:outerShdw>
                </a:effectLst>
                <a:latin typeface="Courier New" pitchFamily="49" charset="0"/>
                <a:cs typeface="Courier New" pitchFamily="49" charset="0"/>
              </a:rPr>
              <a:t>Phone_no</a:t>
            </a:r>
            <a:r>
              <a:rPr lang="en-IN" sz="3200" b="1" dirty="0">
                <a:solidFill>
                  <a:srgbClr val="0000FF"/>
                </a:solidFill>
                <a:effectLst>
                  <a:outerShdw blurRad="38100" dist="38100" dir="2700000" algn="tl">
                    <a:srgbClr val="000000">
                      <a:alpha val="43137"/>
                    </a:srgbClr>
                  </a:outerShdw>
                </a:effectLst>
                <a:latin typeface="Courier New" pitchFamily="49" charset="0"/>
                <a:cs typeface="Courier New" pitchFamily="49" charset="0"/>
              </a:rPr>
              <a:t> are new columns introduced in UserTable2019.</a:t>
            </a:r>
            <a:endParaRPr lang="en-IN" sz="2800" b="1" dirty="0">
              <a:solidFill>
                <a:srgbClr val="0000FF"/>
              </a:solidFill>
              <a:effectLst>
                <a:outerShdw blurRad="38100" dist="38100" dir="2700000" algn="tl">
                  <a:srgbClr val="000000">
                    <a:alpha val="43137"/>
                  </a:srgbClr>
                </a:outerShdw>
              </a:effectLst>
              <a:latin typeface="Courier New" pitchFamily="49" charset="0"/>
              <a:cs typeface="Courier New" pitchFamily="49" charset="0"/>
            </a:endParaRPr>
          </a:p>
        </p:txBody>
      </p:sp>
      <p:sp>
        <p:nvSpPr>
          <p:cNvPr id="5"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
        <p:nvSpPr>
          <p:cNvPr id="7" name="Title 1"/>
          <p:cNvSpPr txBox="1">
            <a:spLocks/>
          </p:cNvSpPr>
          <p:nvPr/>
        </p:nvSpPr>
        <p:spPr>
          <a:xfrm>
            <a:off x="1857356" y="285728"/>
            <a:ext cx="6929486"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ADDING COLUMN IN  MYSQL TABLE</a:t>
            </a:r>
          </a:p>
        </p:txBody>
      </p:sp>
    </p:spTree>
    <p:extLst>
      <p:ext uri="{BB962C8B-B14F-4D97-AF65-F5344CB8AC3E}">
        <p14:creationId xmlns:p14="http://schemas.microsoft.com/office/powerpoint/2010/main" val="1101633878"/>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571472" y="3857628"/>
            <a:ext cx="8143932"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CHANGING COLUMN NAME OF </a:t>
            </a:r>
            <a:r>
              <a:rPr lang="en-IN" sz="3200" b="1" dirty="0" err="1">
                <a:effectLst>
                  <a:outerShdw blurRad="38100" dist="38100" dir="2700000" algn="tl">
                    <a:srgbClr val="000000">
                      <a:alpha val="43137"/>
                    </a:srgbClr>
                  </a:outerShdw>
                </a:effectLst>
              </a:rPr>
              <a:t>MySQL</a:t>
            </a:r>
            <a:r>
              <a:rPr lang="en-IN" sz="3200" b="1" dirty="0">
                <a:effectLst>
                  <a:outerShdw blurRad="38100" dist="38100" dir="2700000" algn="tl">
                    <a:srgbClr val="000000">
                      <a:alpha val="43137"/>
                    </a:srgbClr>
                  </a:outerShdw>
                </a:effectLst>
              </a:rPr>
              <a:t> TABLE</a:t>
            </a:r>
          </a:p>
        </p:txBody>
      </p:sp>
      <p:sp>
        <p:nvSpPr>
          <p:cNvPr id="4" name="Title 1"/>
          <p:cNvSpPr txBox="1">
            <a:spLocks/>
          </p:cNvSpPr>
          <p:nvPr/>
        </p:nvSpPr>
        <p:spPr>
          <a:xfrm>
            <a:off x="1857356" y="5286388"/>
            <a:ext cx="542928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CATEGORY: DML COMMAND</a:t>
            </a:r>
          </a:p>
        </p:txBody>
      </p:sp>
      <p:pic>
        <p:nvPicPr>
          <p:cNvPr id="5" name="Picture 2" descr="C:\Users\AdmOfficer\Desktop\mysql-png-2.png"/>
          <p:cNvPicPr>
            <a:picLocks noChangeAspect="1" noChangeArrowheads="1"/>
          </p:cNvPicPr>
          <p:nvPr/>
        </p:nvPicPr>
        <p:blipFill>
          <a:blip r:embed="rId2" cstate="print"/>
          <a:srcRect/>
          <a:stretch>
            <a:fillRect/>
          </a:stretch>
        </p:blipFill>
        <p:spPr bwMode="auto">
          <a:xfrm>
            <a:off x="2000232" y="571480"/>
            <a:ext cx="5093617" cy="31432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2357430"/>
            <a:ext cx="8572560" cy="3046988"/>
          </a:xfrm>
          <a:prstGeom prst="rect">
            <a:avLst/>
          </a:prstGeom>
        </p:spPr>
        <p:txBody>
          <a:bodyPr wrap="square">
            <a:spAutoFit/>
          </a:bodyPr>
          <a:lstStyle/>
          <a:p>
            <a:pPr algn="just"/>
            <a:r>
              <a:rPr lang="en-IN" sz="3200" b="1" dirty="0">
                <a:solidFill>
                  <a:srgbClr val="0000FF"/>
                </a:solidFill>
                <a:effectLst>
                  <a:outerShdw blurRad="38100" dist="38100" dir="2700000" algn="tl">
                    <a:srgbClr val="000000">
                      <a:alpha val="43137"/>
                    </a:srgbClr>
                  </a:outerShdw>
                </a:effectLst>
                <a:latin typeface="+mj-lt"/>
                <a:cs typeface="Courier New" pitchFamily="49" charset="0"/>
              </a:rPr>
              <a:t>ALTER TABLE is used to change the column name of existing table.</a:t>
            </a:r>
          </a:p>
          <a:p>
            <a:pPr algn="just"/>
            <a:endParaRPr lang="en-IN" sz="3200" b="1" dirty="0">
              <a:solidFill>
                <a:srgbClr val="0000FF"/>
              </a:solidFill>
              <a:effectLst>
                <a:outerShdw blurRad="38100" dist="38100" dir="2700000" algn="tl">
                  <a:srgbClr val="000000">
                    <a:alpha val="43137"/>
                  </a:srgbClr>
                </a:outerShdw>
              </a:effectLst>
              <a:latin typeface="+mj-lt"/>
              <a:cs typeface="Courier New" pitchFamily="49" charset="0"/>
            </a:endParaRPr>
          </a:p>
          <a:p>
            <a:r>
              <a:rPr lang="en-IN" sz="3200" b="1" dirty="0">
                <a:effectLst>
                  <a:outerShdw blurRad="38100" dist="38100" dir="2700000" algn="tl">
                    <a:srgbClr val="000000">
                      <a:alpha val="43137"/>
                    </a:srgbClr>
                  </a:outerShdw>
                </a:effectLst>
                <a:latin typeface="Courier New" pitchFamily="49" charset="0"/>
                <a:cs typeface="Courier New" pitchFamily="49" charset="0"/>
              </a:rPr>
              <a:t>ALTER TABLE UserTable2019</a:t>
            </a:r>
          </a:p>
          <a:p>
            <a:r>
              <a:rPr lang="en-IN" sz="32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CHANGE </a:t>
            </a:r>
            <a:r>
              <a:rPr lang="en-IN" sz="3200" b="1" dirty="0">
                <a:effectLst>
                  <a:outerShdw blurRad="38100" dist="38100" dir="2700000" algn="tl">
                    <a:srgbClr val="000000">
                      <a:alpha val="43137"/>
                    </a:srgbClr>
                  </a:outerShdw>
                </a:effectLst>
                <a:latin typeface="Courier New" pitchFamily="49" charset="0"/>
                <a:cs typeface="Courier New" pitchFamily="49" charset="0"/>
              </a:rPr>
              <a:t>address  </a:t>
            </a:r>
            <a:r>
              <a:rPr lang="en-IN" sz="3200" b="1" dirty="0" err="1">
                <a:effectLst>
                  <a:outerShdw blurRad="38100" dist="38100" dir="2700000" algn="tl">
                    <a:srgbClr val="000000">
                      <a:alpha val="43137"/>
                    </a:srgbClr>
                  </a:outerShdw>
                </a:effectLst>
                <a:latin typeface="Courier New" pitchFamily="49" charset="0"/>
                <a:cs typeface="Courier New" pitchFamily="49" charset="0"/>
              </a:rPr>
              <a:t>addr</a:t>
            </a:r>
            <a:r>
              <a:rPr lang="en-IN" sz="3200" b="1" dirty="0">
                <a:effectLst>
                  <a:outerShdw blurRad="38100" dist="38100" dir="2700000" algn="tl">
                    <a:srgbClr val="000000">
                      <a:alpha val="43137"/>
                    </a:srgbClr>
                  </a:outerShdw>
                </a:effectLst>
                <a:latin typeface="Courier New" pitchFamily="49" charset="0"/>
                <a:cs typeface="Courier New" pitchFamily="49" charset="0"/>
              </a:rPr>
              <a:t> </a:t>
            </a:r>
            <a:r>
              <a:rPr lang="en-IN" sz="3200" b="1" dirty="0" err="1">
                <a:effectLst>
                  <a:outerShdw blurRad="38100" dist="38100" dir="2700000" algn="tl">
                    <a:srgbClr val="000000">
                      <a:alpha val="43137"/>
                    </a:srgbClr>
                  </a:outerShdw>
                </a:effectLst>
                <a:latin typeface="Courier New" pitchFamily="49" charset="0"/>
                <a:cs typeface="Courier New" pitchFamily="49" charset="0"/>
              </a:rPr>
              <a:t>varchar</a:t>
            </a:r>
            <a:r>
              <a:rPr lang="en-IN" sz="3200" b="1" dirty="0">
                <a:effectLst>
                  <a:outerShdw blurRad="38100" dist="38100" dir="2700000" algn="tl">
                    <a:srgbClr val="000000">
                      <a:alpha val="43137"/>
                    </a:srgbClr>
                  </a:outerShdw>
                </a:effectLst>
                <a:latin typeface="Courier New" pitchFamily="49" charset="0"/>
                <a:cs typeface="Courier New" pitchFamily="49" charset="0"/>
              </a:rPr>
              <a:t>(45));</a:t>
            </a:r>
          </a:p>
          <a:p>
            <a:r>
              <a:rPr lang="en-IN" sz="3200" b="1" dirty="0">
                <a:effectLst>
                  <a:outerShdw blurRad="38100" dist="38100" dir="2700000" algn="tl">
                    <a:srgbClr val="000000">
                      <a:alpha val="43137"/>
                    </a:srgbClr>
                  </a:outerShdw>
                </a:effectLst>
                <a:latin typeface="Courier New" pitchFamily="49" charset="0"/>
                <a:cs typeface="Courier New" pitchFamily="49" charset="0"/>
              </a:rPr>
              <a:t> </a:t>
            </a:r>
            <a:endParaRPr lang="en-IN" sz="2800" b="1"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5"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
        <p:nvSpPr>
          <p:cNvPr id="7" name="Title 1"/>
          <p:cNvSpPr txBox="1">
            <a:spLocks/>
          </p:cNvSpPr>
          <p:nvPr/>
        </p:nvSpPr>
        <p:spPr>
          <a:xfrm>
            <a:off x="1857356" y="285728"/>
            <a:ext cx="6929486"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92500" lnSpcReduction="20000"/>
          </a:bodyPr>
          <a:lstStyle/>
          <a:p>
            <a:pPr algn="ctr"/>
            <a:r>
              <a:rPr lang="en-IN" sz="3200" b="1" dirty="0">
                <a:effectLst>
                  <a:outerShdw blurRad="38100" dist="38100" dir="2700000" algn="tl">
                    <a:srgbClr val="000000">
                      <a:alpha val="43137"/>
                    </a:srgbClr>
                  </a:outerShdw>
                </a:effectLst>
              </a:rPr>
              <a:t>CHANGING NAME OF COLUMN OF  MYSQL TABLE</a:t>
            </a:r>
          </a:p>
        </p:txBody>
      </p:sp>
    </p:spTree>
    <p:extLst>
      <p:ext uri="{BB962C8B-B14F-4D97-AF65-F5344CB8AC3E}">
        <p14:creationId xmlns:p14="http://schemas.microsoft.com/office/powerpoint/2010/main" val="1101633878"/>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71472" y="3857628"/>
            <a:ext cx="8143932"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CREATE TABLE FROM SELECT</a:t>
            </a:r>
          </a:p>
        </p:txBody>
      </p:sp>
      <p:sp>
        <p:nvSpPr>
          <p:cNvPr id="4" name="Title 1"/>
          <p:cNvSpPr txBox="1">
            <a:spLocks/>
          </p:cNvSpPr>
          <p:nvPr/>
        </p:nvSpPr>
        <p:spPr>
          <a:xfrm>
            <a:off x="1857356" y="5214950"/>
            <a:ext cx="542928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CATEGORY: DDL COMMAND</a:t>
            </a:r>
          </a:p>
        </p:txBody>
      </p:sp>
      <p:pic>
        <p:nvPicPr>
          <p:cNvPr id="5" name="Picture 2" descr="C:\Users\AdmOfficer\Desktop\mysql-png-2.png"/>
          <p:cNvPicPr>
            <a:picLocks noChangeAspect="1" noChangeArrowheads="1"/>
          </p:cNvPicPr>
          <p:nvPr/>
        </p:nvPicPr>
        <p:blipFill>
          <a:blip r:embed="rId2" cstate="print"/>
          <a:srcRect/>
          <a:stretch>
            <a:fillRect/>
          </a:stretch>
        </p:blipFill>
        <p:spPr bwMode="auto">
          <a:xfrm>
            <a:off x="2000232" y="571480"/>
            <a:ext cx="5093617" cy="31432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2357430"/>
            <a:ext cx="8572560" cy="3539430"/>
          </a:xfrm>
          <a:prstGeom prst="rect">
            <a:avLst/>
          </a:prstGeom>
        </p:spPr>
        <p:txBody>
          <a:bodyPr wrap="square">
            <a:spAutoFit/>
          </a:bodyPr>
          <a:lstStyle/>
          <a:p>
            <a:pPr algn="just"/>
            <a:r>
              <a:rPr lang="en-IN" sz="3200" b="1" dirty="0">
                <a:solidFill>
                  <a:srgbClr val="0000FF"/>
                </a:solidFill>
                <a:effectLst>
                  <a:outerShdw blurRad="38100" dist="38100" dir="2700000" algn="tl">
                    <a:srgbClr val="000000">
                      <a:alpha val="43137"/>
                    </a:srgbClr>
                  </a:outerShdw>
                </a:effectLst>
                <a:latin typeface="+mj-lt"/>
                <a:cs typeface="Courier New" pitchFamily="49" charset="0"/>
              </a:rPr>
              <a:t>You can create a table from SELECT clause.</a:t>
            </a:r>
          </a:p>
          <a:p>
            <a:pPr algn="just"/>
            <a:endParaRPr lang="en-IN" sz="3200" b="1" dirty="0">
              <a:solidFill>
                <a:srgbClr val="0000FF"/>
              </a:solidFill>
              <a:effectLst>
                <a:outerShdw blurRad="38100" dist="38100" dir="2700000" algn="tl">
                  <a:srgbClr val="000000">
                    <a:alpha val="43137"/>
                  </a:srgbClr>
                </a:outerShdw>
              </a:effectLst>
              <a:latin typeface="+mj-lt"/>
              <a:cs typeface="Courier New" pitchFamily="49" charset="0"/>
            </a:endParaRPr>
          </a:p>
          <a:p>
            <a:r>
              <a:rPr lang="en-IN" sz="3200" b="1" dirty="0">
                <a:solidFill>
                  <a:srgbClr val="0000FF"/>
                </a:solidFill>
                <a:effectLst>
                  <a:outerShdw blurRad="38100" dist="38100" dir="2700000" algn="tl">
                    <a:srgbClr val="000000">
                      <a:alpha val="43137"/>
                    </a:srgbClr>
                  </a:outerShdw>
                </a:effectLst>
                <a:latin typeface="Courier New" pitchFamily="49" charset="0"/>
                <a:cs typeface="Courier New" pitchFamily="49" charset="0"/>
              </a:rPr>
              <a:t>For Example:</a:t>
            </a:r>
          </a:p>
          <a:p>
            <a:endParaRPr lang="en-IN" sz="3200" b="1" dirty="0">
              <a:solidFill>
                <a:srgbClr val="0000FF"/>
              </a:solidFill>
              <a:effectLst>
                <a:outerShdw blurRad="38100" dist="38100" dir="2700000" algn="tl">
                  <a:srgbClr val="000000">
                    <a:alpha val="43137"/>
                  </a:srgbClr>
                </a:outerShdw>
              </a:effectLst>
              <a:latin typeface="Courier New" pitchFamily="49" charset="0"/>
              <a:cs typeface="Courier New" pitchFamily="49" charset="0"/>
            </a:endParaRPr>
          </a:p>
          <a:p>
            <a:r>
              <a:rPr lang="en-IN" sz="3200" b="1" dirty="0">
                <a:effectLst>
                  <a:outerShdw blurRad="38100" dist="38100" dir="2700000" algn="tl">
                    <a:srgbClr val="000000">
                      <a:alpha val="43137"/>
                    </a:srgbClr>
                  </a:outerShdw>
                </a:effectLst>
                <a:latin typeface="Courier New" pitchFamily="49" charset="0"/>
                <a:cs typeface="Courier New" pitchFamily="49" charset="0"/>
              </a:rPr>
              <a:t>CREATE TABLE Usr_Tab2019 </a:t>
            </a:r>
          </a:p>
          <a:p>
            <a:r>
              <a:rPr lang="en-IN" sz="3200" b="1" dirty="0">
                <a:effectLst>
                  <a:outerShdw blurRad="38100" dist="38100" dir="2700000" algn="tl">
                    <a:srgbClr val="000000">
                      <a:alpha val="43137"/>
                    </a:srgbClr>
                  </a:outerShdw>
                </a:effectLst>
                <a:latin typeface="Courier New" pitchFamily="49" charset="0"/>
                <a:cs typeface="Courier New" pitchFamily="49" charset="0"/>
              </a:rPr>
              <a:t>AS SELECT * FROM User_table2019;</a:t>
            </a:r>
          </a:p>
          <a:p>
            <a:r>
              <a:rPr lang="en-IN" sz="3200" b="1" dirty="0">
                <a:effectLst>
                  <a:outerShdw blurRad="38100" dist="38100" dir="2700000" algn="tl">
                    <a:srgbClr val="000000">
                      <a:alpha val="43137"/>
                    </a:srgbClr>
                  </a:outerShdw>
                </a:effectLst>
                <a:latin typeface="Courier New" pitchFamily="49" charset="0"/>
                <a:cs typeface="Courier New" pitchFamily="49" charset="0"/>
              </a:rPr>
              <a:t> </a:t>
            </a:r>
            <a:endParaRPr lang="en-IN" sz="2800" b="1"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5"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DDL COMMAND</a:t>
            </a:r>
          </a:p>
        </p:txBody>
      </p:sp>
      <p:sp>
        <p:nvSpPr>
          <p:cNvPr id="7" name="Title 1"/>
          <p:cNvSpPr txBox="1">
            <a:spLocks/>
          </p:cNvSpPr>
          <p:nvPr/>
        </p:nvSpPr>
        <p:spPr>
          <a:xfrm>
            <a:off x="1857356" y="285728"/>
            <a:ext cx="6929486"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CREATE TABLE  FROM SELECT</a:t>
            </a:r>
          </a:p>
        </p:txBody>
      </p:sp>
    </p:spTree>
    <p:extLst>
      <p:ext uri="{BB962C8B-B14F-4D97-AF65-F5344CB8AC3E}">
        <p14:creationId xmlns:p14="http://schemas.microsoft.com/office/powerpoint/2010/main" val="110163387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571472" y="3857628"/>
            <a:ext cx="8143932"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DROPPING MYSQL TABLE </a:t>
            </a:r>
          </a:p>
        </p:txBody>
      </p:sp>
      <p:sp>
        <p:nvSpPr>
          <p:cNvPr id="4" name="Title 1"/>
          <p:cNvSpPr txBox="1">
            <a:spLocks/>
          </p:cNvSpPr>
          <p:nvPr/>
        </p:nvSpPr>
        <p:spPr>
          <a:xfrm>
            <a:off x="1857356" y="5214950"/>
            <a:ext cx="542928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CATEGORY: DML COMMAND</a:t>
            </a:r>
          </a:p>
        </p:txBody>
      </p:sp>
      <p:pic>
        <p:nvPicPr>
          <p:cNvPr id="5" name="Picture 2" descr="C:\Users\AdmOfficer\Desktop\mysql-png-2.png"/>
          <p:cNvPicPr>
            <a:picLocks noChangeAspect="1" noChangeArrowheads="1"/>
          </p:cNvPicPr>
          <p:nvPr/>
        </p:nvPicPr>
        <p:blipFill>
          <a:blip r:embed="rId2" cstate="print"/>
          <a:srcRect/>
          <a:stretch>
            <a:fillRect/>
          </a:stretch>
        </p:blipFill>
        <p:spPr bwMode="auto">
          <a:xfrm>
            <a:off x="2000232" y="571480"/>
            <a:ext cx="5093617" cy="31432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214282" y="285728"/>
            <a:ext cx="8715404" cy="78581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DISADVANTAGES OF DATABASE</a:t>
            </a:r>
          </a:p>
        </p:txBody>
      </p:sp>
      <p:sp>
        <p:nvSpPr>
          <p:cNvPr id="3" name="Title 1"/>
          <p:cNvSpPr txBox="1">
            <a:spLocks/>
          </p:cNvSpPr>
          <p:nvPr/>
        </p:nvSpPr>
        <p:spPr>
          <a:xfrm>
            <a:off x="285720" y="1714488"/>
            <a:ext cx="7858180" cy="10001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r>
              <a:rPr lang="en-IN" sz="3600" b="1" dirty="0">
                <a:effectLst>
                  <a:outerShdw blurRad="38100" dist="38100" dir="2700000" algn="tl">
                    <a:srgbClr val="000000">
                      <a:alpha val="43137"/>
                    </a:srgbClr>
                  </a:outerShdw>
                </a:effectLst>
              </a:rPr>
              <a:t>4. </a:t>
            </a:r>
            <a:r>
              <a:rPr lang="en-IN" sz="3600" b="1" dirty="0"/>
              <a:t>EXTENSIVE CONVERSION COSTS </a:t>
            </a:r>
            <a:r>
              <a:rPr lang="en-IN" sz="3600" b="1" dirty="0">
                <a:effectLst>
                  <a:outerShdw blurRad="38100" dist="38100" dir="2700000" algn="tl">
                    <a:srgbClr val="000000">
                      <a:alpha val="43137"/>
                    </a:srgbClr>
                  </a:outerShdw>
                </a:effectLst>
              </a:rPr>
              <a:t> </a:t>
            </a:r>
            <a:endParaRPr lang="en-IN" sz="3600" dirty="0">
              <a:effectLst>
                <a:outerShdw blurRad="38100" dist="38100" dir="2700000" algn="tl">
                  <a:srgbClr val="000000">
                    <a:alpha val="43137"/>
                  </a:srgbClr>
                </a:outerShdw>
              </a:effectLst>
            </a:endParaRPr>
          </a:p>
        </p:txBody>
      </p:sp>
      <p:sp>
        <p:nvSpPr>
          <p:cNvPr id="6" name="Rectangle 5"/>
          <p:cNvSpPr/>
          <p:nvPr/>
        </p:nvSpPr>
        <p:spPr>
          <a:xfrm>
            <a:off x="428596" y="2889966"/>
            <a:ext cx="8001056" cy="3539430"/>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In moving form a file-based system to a database system If you are currently working on file based system and need to upgrade it to database system, then large amount of cost is incurred in purchasing different tools, adopting different techniques as per the requirement.</a:t>
            </a:r>
          </a:p>
        </p:txBody>
      </p:sp>
    </p:spTree>
    <p:extLst>
      <p:ext uri="{BB962C8B-B14F-4D97-AF65-F5344CB8AC3E}">
        <p14:creationId xmlns:p14="http://schemas.microsoft.com/office/powerpoint/2010/main" val="110163387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2143116"/>
            <a:ext cx="8572560" cy="4524315"/>
          </a:xfrm>
          <a:prstGeom prst="rect">
            <a:avLst/>
          </a:prstGeom>
        </p:spPr>
        <p:txBody>
          <a:bodyPr wrap="square">
            <a:spAutoFit/>
          </a:bodyPr>
          <a:lstStyle/>
          <a:p>
            <a:pPr algn="just"/>
            <a:r>
              <a:rPr lang="en-IN" sz="3200" b="1" dirty="0">
                <a:solidFill>
                  <a:srgbClr val="0000FF"/>
                </a:solidFill>
                <a:effectLst>
                  <a:outerShdw blurRad="38100" dist="38100" dir="2700000" algn="tl">
                    <a:srgbClr val="000000">
                      <a:alpha val="43137"/>
                    </a:srgbClr>
                  </a:outerShdw>
                </a:effectLst>
                <a:latin typeface="+mj-lt"/>
                <a:cs typeface="Courier New" pitchFamily="49" charset="0"/>
              </a:rPr>
              <a:t>DROP TABLE command is used to drop the table.</a:t>
            </a:r>
          </a:p>
          <a:p>
            <a:pPr algn="just"/>
            <a:endParaRPr lang="en-IN" sz="2800" b="1" dirty="0">
              <a:solidFill>
                <a:srgbClr val="0000FF"/>
              </a:solidFill>
              <a:effectLst>
                <a:outerShdw blurRad="38100" dist="38100" dir="2700000" algn="tl">
                  <a:srgbClr val="000000">
                    <a:alpha val="43137"/>
                  </a:srgbClr>
                </a:outerShdw>
              </a:effectLst>
              <a:latin typeface="+mj-lt"/>
              <a:cs typeface="Courier New" pitchFamily="49" charset="0"/>
            </a:endParaRPr>
          </a:p>
          <a:p>
            <a:r>
              <a:rPr lang="en-IN" sz="3200" b="1" dirty="0">
                <a:effectLst>
                  <a:outerShdw blurRad="38100" dist="38100" dir="2700000" algn="tl">
                    <a:srgbClr val="000000">
                      <a:alpha val="43137"/>
                    </a:srgbClr>
                  </a:outerShdw>
                </a:effectLst>
                <a:latin typeface="Courier New" pitchFamily="49" charset="0"/>
                <a:cs typeface="Courier New" pitchFamily="49" charset="0"/>
              </a:rPr>
              <a:t>DROP TABLE </a:t>
            </a:r>
            <a:r>
              <a:rPr lang="en-IN" sz="3200" b="1" dirty="0" err="1">
                <a:effectLst>
                  <a:outerShdw blurRad="38100" dist="38100" dir="2700000" algn="tl">
                    <a:srgbClr val="000000">
                      <a:alpha val="43137"/>
                    </a:srgbClr>
                  </a:outerShdw>
                </a:effectLst>
                <a:latin typeface="Courier New" pitchFamily="49" charset="0"/>
                <a:cs typeface="Courier New" pitchFamily="49" charset="0"/>
              </a:rPr>
              <a:t>Tablename</a:t>
            </a:r>
            <a:endParaRPr lang="en-IN" sz="3200" b="1" dirty="0">
              <a:effectLst>
                <a:outerShdw blurRad="38100" dist="38100" dir="2700000" algn="tl">
                  <a:srgbClr val="000000">
                    <a:alpha val="43137"/>
                  </a:srgbClr>
                </a:outerShdw>
              </a:effectLst>
              <a:latin typeface="Courier New" pitchFamily="49" charset="0"/>
              <a:cs typeface="Courier New" pitchFamily="49" charset="0"/>
            </a:endParaRPr>
          </a:p>
          <a:p>
            <a:r>
              <a:rPr lang="en-IN" sz="3200" b="1" dirty="0">
                <a:effectLst>
                  <a:outerShdw blurRad="38100" dist="38100" dir="2700000" algn="tl">
                    <a:srgbClr val="000000">
                      <a:alpha val="43137"/>
                    </a:srgbClr>
                  </a:outerShdw>
                </a:effectLst>
                <a:latin typeface="Courier New" pitchFamily="49" charset="0"/>
                <a:cs typeface="Courier New" pitchFamily="49" charset="0"/>
              </a:rPr>
              <a:t>For Example:</a:t>
            </a:r>
          </a:p>
          <a:p>
            <a:r>
              <a:rPr lang="en-IN" sz="3200" b="1" dirty="0">
                <a:effectLst>
                  <a:outerShdw blurRad="38100" dist="38100" dir="2700000" algn="tl">
                    <a:srgbClr val="000000">
                      <a:alpha val="43137"/>
                    </a:srgbClr>
                  </a:outerShdw>
                </a:effectLst>
                <a:latin typeface="Courier New" pitchFamily="49" charset="0"/>
                <a:cs typeface="Courier New" pitchFamily="49" charset="0"/>
              </a:rPr>
              <a:t>DROP TABLE UserTable2019</a:t>
            </a:r>
          </a:p>
          <a:p>
            <a:endParaRPr lang="en-IN" b="1" dirty="0">
              <a:effectLst>
                <a:outerShdw blurRad="38100" dist="38100" dir="2700000" algn="tl">
                  <a:srgbClr val="000000">
                    <a:alpha val="43137"/>
                  </a:srgbClr>
                </a:outerShdw>
              </a:effectLst>
              <a:latin typeface="Courier New" pitchFamily="49" charset="0"/>
              <a:cs typeface="Courier New" pitchFamily="49" charset="0"/>
            </a:endParaRPr>
          </a:p>
          <a:p>
            <a:pPr algn="just"/>
            <a:r>
              <a:rPr lang="en-IN" sz="28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NOTE: Dropping table will completely delete the table from the database and all its information, and it will not be recovered.</a:t>
            </a:r>
            <a:endParaRPr lang="en-IN" sz="24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endParaRPr>
          </a:p>
        </p:txBody>
      </p:sp>
      <p:sp>
        <p:nvSpPr>
          <p:cNvPr id="5"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
        <p:nvSpPr>
          <p:cNvPr id="7" name="Title 1"/>
          <p:cNvSpPr txBox="1">
            <a:spLocks/>
          </p:cNvSpPr>
          <p:nvPr/>
        </p:nvSpPr>
        <p:spPr>
          <a:xfrm>
            <a:off x="1857356" y="285728"/>
            <a:ext cx="6929486"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DROPPING MYSQL TABLE</a:t>
            </a:r>
          </a:p>
        </p:txBody>
      </p:sp>
    </p:spTree>
    <p:extLst>
      <p:ext uri="{BB962C8B-B14F-4D97-AF65-F5344CB8AC3E}">
        <p14:creationId xmlns:p14="http://schemas.microsoft.com/office/powerpoint/2010/main" val="1101633878"/>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785786" y="3857628"/>
            <a:ext cx="7643866"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SELECT QUERY in </a:t>
            </a:r>
            <a:r>
              <a:rPr lang="en-IN" sz="3200" b="1" dirty="0" err="1">
                <a:effectLst>
                  <a:outerShdw blurRad="38100" dist="38100" dir="2700000" algn="tl">
                    <a:srgbClr val="000000">
                      <a:alpha val="43137"/>
                    </a:srgbClr>
                  </a:outerShdw>
                </a:effectLst>
              </a:rPr>
              <a:t>MySQL</a:t>
            </a:r>
            <a:endParaRPr lang="en-IN" sz="3200" b="1" dirty="0">
              <a:effectLst>
                <a:outerShdw blurRad="38100" dist="38100" dir="2700000" algn="tl">
                  <a:srgbClr val="000000">
                    <a:alpha val="43137"/>
                  </a:srgbClr>
                </a:outerShdw>
              </a:effectLst>
            </a:endParaRP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2000232" y="571480"/>
            <a:ext cx="5093617" cy="3143272"/>
          </a:xfrm>
          <a:prstGeom prst="rect">
            <a:avLst/>
          </a:prstGeom>
          <a:ln>
            <a:noFill/>
          </a:ln>
          <a:effectLst>
            <a:outerShdw blurRad="292100" dist="139700" dir="2700000" algn="tl" rotWithShape="0">
              <a:srgbClr val="333333">
                <a:alpha val="65000"/>
              </a:srgbClr>
            </a:outerShdw>
          </a:effectLst>
        </p:spPr>
      </p:pic>
      <p:sp>
        <p:nvSpPr>
          <p:cNvPr id="4" name="Title 1"/>
          <p:cNvSpPr txBox="1">
            <a:spLocks/>
          </p:cNvSpPr>
          <p:nvPr/>
        </p:nvSpPr>
        <p:spPr>
          <a:xfrm>
            <a:off x="1857356" y="5072074"/>
            <a:ext cx="542928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CATEGORY: DML COMMAND</a:t>
            </a:r>
          </a:p>
        </p:txBody>
      </p:sp>
    </p:spTree>
    <p:extLst>
      <p:ext uri="{BB962C8B-B14F-4D97-AF65-F5344CB8AC3E}">
        <p14:creationId xmlns:p14="http://schemas.microsoft.com/office/powerpoint/2010/main" val="1101633878"/>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285720" y="3643314"/>
            <a:ext cx="857256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latin typeface="+mj-lt"/>
                <a:cs typeface="Courier New" pitchFamily="49" charset="0"/>
              </a:rPr>
              <a:t>SELECTING ALL ROWS WITH ALL COLUMNS</a:t>
            </a:r>
            <a:endParaRPr lang="en-IN" b="1" dirty="0">
              <a:solidFill>
                <a:schemeClr val="tx1"/>
              </a:solidFill>
              <a:effectLst>
                <a:outerShdw blurRad="38100" dist="38100" dir="2700000" algn="tl">
                  <a:srgbClr val="000000">
                    <a:alpha val="43137"/>
                  </a:srgbClr>
                </a:outerShdw>
              </a:effectLst>
              <a:latin typeface="+mj-lt"/>
              <a:cs typeface="Courier New" pitchFamily="49" charset="0"/>
            </a:endParaRPr>
          </a:p>
        </p:txBody>
      </p:sp>
      <p:sp>
        <p:nvSpPr>
          <p:cNvPr id="5"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
        <p:nvSpPr>
          <p:cNvPr id="6" name="Title 1"/>
          <p:cNvSpPr txBox="1">
            <a:spLocks/>
          </p:cNvSpPr>
          <p:nvPr/>
        </p:nvSpPr>
        <p:spPr>
          <a:xfrm>
            <a:off x="2000232" y="285728"/>
            <a:ext cx="6643734"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SELECT QUERY in </a:t>
            </a:r>
            <a:r>
              <a:rPr lang="en-IN" sz="3200" b="1" dirty="0" err="1">
                <a:effectLst>
                  <a:outerShdw blurRad="38100" dist="38100" dir="2700000" algn="tl">
                    <a:srgbClr val="000000">
                      <a:alpha val="43137"/>
                    </a:srgbClr>
                  </a:outerShdw>
                </a:effectLst>
              </a:rPr>
              <a:t>MySQL</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2071678"/>
            <a:ext cx="8572560" cy="4247317"/>
          </a:xfrm>
          <a:prstGeom prst="rect">
            <a:avLst/>
          </a:prstGeom>
        </p:spPr>
        <p:txBody>
          <a:bodyPr wrap="square">
            <a:spAutoFit/>
          </a:bodyPr>
          <a:lstStyle/>
          <a:p>
            <a:r>
              <a:rPr lang="en-IN" sz="3200" b="1" dirty="0">
                <a:solidFill>
                  <a:srgbClr val="0000FF"/>
                </a:solidFill>
                <a:effectLst>
                  <a:outerShdw blurRad="38100" dist="38100" dir="2700000" algn="tl">
                    <a:srgbClr val="000000">
                      <a:alpha val="43137"/>
                    </a:srgbClr>
                  </a:outerShdw>
                </a:effectLst>
                <a:latin typeface="+mj-lt"/>
                <a:cs typeface="Courier New" pitchFamily="49" charset="0"/>
              </a:rPr>
              <a:t>Selecting all tuples with all attributes   in </a:t>
            </a:r>
            <a:r>
              <a:rPr lang="en-IN" sz="3200" b="1" dirty="0" err="1">
                <a:solidFill>
                  <a:srgbClr val="0000FF"/>
                </a:solidFill>
                <a:effectLst>
                  <a:outerShdw blurRad="38100" dist="38100" dir="2700000" algn="tl">
                    <a:srgbClr val="000000">
                      <a:alpha val="43137"/>
                    </a:srgbClr>
                  </a:outerShdw>
                </a:effectLst>
                <a:latin typeface="+mj-lt"/>
                <a:cs typeface="Courier New" pitchFamily="49" charset="0"/>
              </a:rPr>
              <a:t>MySQL</a:t>
            </a:r>
            <a:endParaRPr lang="en-IN" sz="3200" b="1" dirty="0">
              <a:solidFill>
                <a:srgbClr val="0000FF"/>
              </a:solidFill>
              <a:effectLst>
                <a:outerShdw blurRad="38100" dist="38100" dir="2700000" algn="tl">
                  <a:srgbClr val="000000">
                    <a:alpha val="43137"/>
                  </a:srgbClr>
                </a:outerShdw>
              </a:effectLst>
              <a:latin typeface="+mj-lt"/>
              <a:cs typeface="Courier New" pitchFamily="49" charset="0"/>
            </a:endParaRPr>
          </a:p>
          <a:p>
            <a:endParaRPr lang="en-IN" b="1" dirty="0">
              <a:solidFill>
                <a:srgbClr val="0000FF"/>
              </a:solidFill>
              <a:effectLst>
                <a:outerShdw blurRad="38100" dist="38100" dir="2700000" algn="tl">
                  <a:srgbClr val="000000">
                    <a:alpha val="43137"/>
                  </a:srgbClr>
                </a:outerShdw>
              </a:effectLst>
              <a:latin typeface="+mj-lt"/>
              <a:cs typeface="Courier New" pitchFamily="49" charset="0"/>
            </a:endParaRPr>
          </a:p>
          <a:p>
            <a:r>
              <a:rPr lang="en-IN" sz="3200" b="1" dirty="0">
                <a:effectLst>
                  <a:outerShdw blurRad="38100" dist="38100" dir="2700000" algn="tl">
                    <a:srgbClr val="000000">
                      <a:alpha val="43137"/>
                    </a:srgbClr>
                  </a:outerShdw>
                </a:effectLst>
                <a:latin typeface="Courier New" pitchFamily="49" charset="0"/>
                <a:cs typeface="Courier New" pitchFamily="49" charset="0"/>
              </a:rPr>
              <a:t>SELECT * FROM </a:t>
            </a:r>
            <a:r>
              <a:rPr lang="en-IN" sz="3200" b="1" dirty="0" err="1">
                <a:effectLst>
                  <a:outerShdw blurRad="38100" dist="38100" dir="2700000" algn="tl">
                    <a:srgbClr val="000000">
                      <a:alpha val="43137"/>
                    </a:srgbClr>
                  </a:outerShdw>
                </a:effectLst>
                <a:latin typeface="Courier New" pitchFamily="49" charset="0"/>
                <a:cs typeface="Courier New" pitchFamily="49" charset="0"/>
              </a:rPr>
              <a:t>mytable</a:t>
            </a:r>
            <a:r>
              <a:rPr lang="en-IN" sz="3200" b="1" dirty="0">
                <a:effectLst>
                  <a:outerShdw blurRad="38100" dist="38100" dir="2700000" algn="tl">
                    <a:srgbClr val="000000">
                      <a:alpha val="43137"/>
                    </a:srgbClr>
                  </a:outerShdw>
                </a:effectLst>
                <a:latin typeface="Courier New" pitchFamily="49" charset="0"/>
                <a:cs typeface="Courier New" pitchFamily="49" charset="0"/>
              </a:rPr>
              <a:t>;</a:t>
            </a:r>
          </a:p>
          <a:p>
            <a:endParaRPr lang="en-IN" b="1" dirty="0">
              <a:effectLst>
                <a:outerShdw blurRad="38100" dist="38100" dir="2700000" algn="tl">
                  <a:srgbClr val="000000">
                    <a:alpha val="43137"/>
                  </a:srgbClr>
                </a:outerShdw>
              </a:effectLst>
              <a:latin typeface="Courier New" pitchFamily="49" charset="0"/>
              <a:cs typeface="Courier New" pitchFamily="49" charset="0"/>
            </a:endParaRPr>
          </a:p>
          <a:p>
            <a:r>
              <a:rPr lang="en-IN" sz="3200" b="1" dirty="0">
                <a:solidFill>
                  <a:srgbClr val="FF5050"/>
                </a:solidFill>
                <a:effectLst>
                  <a:outerShdw blurRad="38100" dist="38100" dir="2700000" algn="tl">
                    <a:srgbClr val="000000">
                      <a:alpha val="43137"/>
                    </a:srgbClr>
                  </a:outerShdw>
                </a:effectLst>
                <a:latin typeface="Courier New" pitchFamily="49" charset="0"/>
                <a:cs typeface="Courier New" pitchFamily="49" charset="0"/>
              </a:rPr>
              <a:t>OUTPUT</a:t>
            </a:r>
          </a:p>
          <a:p>
            <a:endParaRPr lang="en-IN" b="1" dirty="0">
              <a:solidFill>
                <a:srgbClr val="FF5050"/>
              </a:solidFill>
              <a:effectLst>
                <a:outerShdw blurRad="38100" dist="38100" dir="2700000" algn="tl">
                  <a:srgbClr val="000000">
                    <a:alpha val="43137"/>
                  </a:srgbClr>
                </a:outerShdw>
              </a:effectLst>
              <a:latin typeface="Courier New" pitchFamily="49" charset="0"/>
              <a:cs typeface="Courier New" pitchFamily="49" charset="0"/>
            </a:endParaRPr>
          </a:p>
          <a:p>
            <a:r>
              <a:rPr lang="en-IN" sz="2400" b="1" dirty="0">
                <a:effectLst>
                  <a:outerShdw blurRad="38100" dist="38100" dir="2700000" algn="tl">
                    <a:srgbClr val="000000">
                      <a:alpha val="43137"/>
                    </a:srgbClr>
                  </a:outerShdw>
                </a:effectLst>
                <a:latin typeface="Courier New" pitchFamily="49" charset="0"/>
                <a:cs typeface="Courier New" pitchFamily="49" charset="0"/>
              </a:rPr>
              <a:t>+----+----------+---------------------+</a:t>
            </a:r>
          </a:p>
          <a:p>
            <a:r>
              <a:rPr lang="en-IN" sz="2400" b="1" dirty="0">
                <a:effectLst>
                  <a:outerShdw blurRad="38100" dist="38100" dir="2700000" algn="tl">
                    <a:srgbClr val="000000">
                      <a:alpha val="43137"/>
                    </a:srgbClr>
                  </a:outerShdw>
                </a:effectLst>
                <a:latin typeface="Courier New" pitchFamily="49" charset="0"/>
                <a:cs typeface="Courier New" pitchFamily="49" charset="0"/>
              </a:rPr>
              <a:t>| id | username | email               |</a:t>
            </a:r>
          </a:p>
          <a:p>
            <a:r>
              <a:rPr lang="en-IN" sz="2400" b="1" dirty="0">
                <a:effectLst>
                  <a:outerShdw blurRad="38100" dist="38100" dir="2700000" algn="tl">
                    <a:srgbClr val="000000">
                      <a:alpha val="43137"/>
                    </a:srgbClr>
                  </a:outerShdw>
                </a:effectLst>
                <a:latin typeface="Courier New" pitchFamily="49" charset="0"/>
                <a:cs typeface="Courier New" pitchFamily="49" charset="0"/>
              </a:rPr>
              <a:t>+----+----------+---------------------+</a:t>
            </a:r>
          </a:p>
          <a:p>
            <a:r>
              <a:rPr lang="en-IN" sz="2400" b="1" dirty="0">
                <a:effectLst>
                  <a:outerShdw blurRad="38100" dist="38100" dir="2700000" algn="tl">
                    <a:srgbClr val="000000">
                      <a:alpha val="43137"/>
                    </a:srgbClr>
                  </a:outerShdw>
                </a:effectLst>
                <a:latin typeface="Courier New" pitchFamily="49" charset="0"/>
                <a:cs typeface="Courier New" pitchFamily="49" charset="0"/>
              </a:rPr>
              <a:t>| 1 | </a:t>
            </a:r>
            <a:r>
              <a:rPr lang="en-IN" sz="2400" b="1" dirty="0" err="1">
                <a:effectLst>
                  <a:outerShdw blurRad="38100" dist="38100" dir="2700000" algn="tl">
                    <a:srgbClr val="000000">
                      <a:alpha val="43137"/>
                    </a:srgbClr>
                  </a:outerShdw>
                </a:effectLst>
                <a:latin typeface="Courier New" pitchFamily="49" charset="0"/>
                <a:cs typeface="Courier New" pitchFamily="49" charset="0"/>
              </a:rPr>
              <a:t>myuser</a:t>
            </a:r>
            <a:r>
              <a:rPr lang="en-IN" sz="2400" b="1" dirty="0">
                <a:effectLst>
                  <a:outerShdw blurRad="38100" dist="38100" dir="2700000" algn="tl">
                    <a:srgbClr val="000000">
                      <a:alpha val="43137"/>
                    </a:srgbClr>
                  </a:outerShdw>
                </a:effectLst>
                <a:latin typeface="Courier New" pitchFamily="49" charset="0"/>
                <a:cs typeface="Courier New" pitchFamily="49" charset="0"/>
              </a:rPr>
              <a:t>    | myuser@example.com  |</a:t>
            </a:r>
          </a:p>
          <a:p>
            <a:r>
              <a:rPr lang="en-IN" sz="2400" b="1" dirty="0">
                <a:effectLst>
                  <a:outerShdw blurRad="38100" dist="38100" dir="2700000" algn="tl">
                    <a:srgbClr val="000000">
                      <a:alpha val="43137"/>
                    </a:srgbClr>
                  </a:outerShdw>
                </a:effectLst>
                <a:latin typeface="Courier New" pitchFamily="49" charset="0"/>
                <a:cs typeface="Courier New" pitchFamily="49" charset="0"/>
              </a:rPr>
              <a:t>+----+----------+---------------------+</a:t>
            </a:r>
          </a:p>
        </p:txBody>
      </p:sp>
      <p:sp>
        <p:nvSpPr>
          <p:cNvPr id="5"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
        <p:nvSpPr>
          <p:cNvPr id="6" name="Title 1"/>
          <p:cNvSpPr txBox="1">
            <a:spLocks/>
          </p:cNvSpPr>
          <p:nvPr/>
        </p:nvSpPr>
        <p:spPr>
          <a:xfrm>
            <a:off x="2000232" y="285728"/>
            <a:ext cx="6643734"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SELECT QUERY in </a:t>
            </a:r>
            <a:r>
              <a:rPr lang="en-IN" sz="3200" b="1" dirty="0" err="1">
                <a:effectLst>
                  <a:outerShdw blurRad="38100" dist="38100" dir="2700000" algn="tl">
                    <a:srgbClr val="000000">
                      <a:alpha val="43137"/>
                    </a:srgbClr>
                  </a:outerShdw>
                </a:effectLst>
              </a:rPr>
              <a:t>MySQL</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3"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5"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
        <p:nvSpPr>
          <p:cNvPr id="6" name="Title 1"/>
          <p:cNvSpPr txBox="1">
            <a:spLocks/>
          </p:cNvSpPr>
          <p:nvPr/>
        </p:nvSpPr>
        <p:spPr>
          <a:xfrm>
            <a:off x="2000232" y="285728"/>
            <a:ext cx="6643734"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SELECT QUERY in </a:t>
            </a:r>
            <a:r>
              <a:rPr lang="en-IN" sz="3200" b="1" dirty="0" err="1">
                <a:effectLst>
                  <a:outerShdw blurRad="38100" dist="38100" dir="2700000" algn="tl">
                    <a:srgbClr val="000000">
                      <a:alpha val="43137"/>
                    </a:srgbClr>
                  </a:outerShdw>
                </a:effectLst>
              </a:rPr>
              <a:t>MySQL</a:t>
            </a:r>
            <a:endParaRPr lang="en-IN" sz="3200" b="1" dirty="0">
              <a:effectLst>
                <a:outerShdw blurRad="38100" dist="38100" dir="2700000" algn="tl">
                  <a:srgbClr val="000000">
                    <a:alpha val="43137"/>
                  </a:srgbClr>
                </a:outerShdw>
              </a:effectLst>
            </a:endParaRPr>
          </a:p>
        </p:txBody>
      </p:sp>
      <p:sp>
        <p:nvSpPr>
          <p:cNvPr id="7" name="Rectangle 6"/>
          <p:cNvSpPr/>
          <p:nvPr/>
        </p:nvSpPr>
        <p:spPr>
          <a:xfrm>
            <a:off x="285720" y="3643314"/>
            <a:ext cx="8572560" cy="58477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cs typeface="Courier New" pitchFamily="49" charset="0"/>
              </a:rPr>
              <a:t>PARTICULAR COLUMNS  SELECTION IN MYSQL</a:t>
            </a:r>
          </a:p>
        </p:txBody>
      </p:sp>
    </p:spTree>
    <p:extLst>
      <p:ext uri="{BB962C8B-B14F-4D97-AF65-F5344CB8AC3E}">
        <p14:creationId xmlns:p14="http://schemas.microsoft.com/office/powerpoint/2010/main" val="1101633878"/>
      </p:ext>
    </p:extLst>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3"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2071678"/>
            <a:ext cx="8572560" cy="4247317"/>
          </a:xfrm>
          <a:prstGeom prst="rect">
            <a:avLst/>
          </a:prstGeom>
        </p:spPr>
        <p:txBody>
          <a:bodyPr wrap="square">
            <a:spAutoFit/>
          </a:bodyPr>
          <a:lstStyle/>
          <a:p>
            <a:r>
              <a:rPr lang="en-IN" sz="3200" b="1" dirty="0">
                <a:solidFill>
                  <a:srgbClr val="0000FF"/>
                </a:solidFill>
                <a:effectLst>
                  <a:outerShdw blurRad="38100" dist="38100" dir="2700000" algn="tl">
                    <a:srgbClr val="000000">
                      <a:alpha val="43137"/>
                    </a:srgbClr>
                  </a:outerShdw>
                </a:effectLst>
                <a:latin typeface="+mj-lt"/>
                <a:cs typeface="Courier New" pitchFamily="49" charset="0"/>
              </a:rPr>
              <a:t>Selected particular columns  in </a:t>
            </a:r>
            <a:r>
              <a:rPr lang="en-IN" sz="3200" b="1" dirty="0" err="1">
                <a:solidFill>
                  <a:srgbClr val="0000FF"/>
                </a:solidFill>
                <a:effectLst>
                  <a:outerShdw blurRad="38100" dist="38100" dir="2700000" algn="tl">
                    <a:srgbClr val="000000">
                      <a:alpha val="43137"/>
                    </a:srgbClr>
                  </a:outerShdw>
                </a:effectLst>
                <a:latin typeface="+mj-lt"/>
                <a:cs typeface="Courier New" pitchFamily="49" charset="0"/>
              </a:rPr>
              <a:t>MySQL</a:t>
            </a:r>
            <a:endParaRPr lang="en-IN" sz="3200" b="1" dirty="0">
              <a:solidFill>
                <a:srgbClr val="0000FF"/>
              </a:solidFill>
              <a:effectLst>
                <a:outerShdw blurRad="38100" dist="38100" dir="2700000" algn="tl">
                  <a:srgbClr val="000000">
                    <a:alpha val="43137"/>
                  </a:srgbClr>
                </a:outerShdw>
              </a:effectLst>
              <a:latin typeface="+mj-lt"/>
              <a:cs typeface="Courier New" pitchFamily="49" charset="0"/>
            </a:endParaRPr>
          </a:p>
          <a:p>
            <a:endParaRPr lang="en-IN" b="1" dirty="0">
              <a:solidFill>
                <a:srgbClr val="0000FF"/>
              </a:solidFill>
              <a:effectLst>
                <a:outerShdw blurRad="38100" dist="38100" dir="2700000" algn="tl">
                  <a:srgbClr val="000000">
                    <a:alpha val="43137"/>
                  </a:srgbClr>
                </a:outerShdw>
              </a:effectLst>
              <a:latin typeface="+mj-lt"/>
              <a:cs typeface="Courier New" pitchFamily="49" charset="0"/>
            </a:endParaRPr>
          </a:p>
          <a:p>
            <a:r>
              <a:rPr lang="en-IN" sz="3200" b="1" dirty="0">
                <a:effectLst>
                  <a:outerShdw blurRad="38100" dist="38100" dir="2700000" algn="tl">
                    <a:srgbClr val="000000">
                      <a:alpha val="43137"/>
                    </a:srgbClr>
                  </a:outerShdw>
                </a:effectLst>
                <a:latin typeface="Courier New" pitchFamily="49" charset="0"/>
                <a:cs typeface="Courier New" pitchFamily="49" charset="0"/>
              </a:rPr>
              <a:t>SELECT username FROM </a:t>
            </a:r>
            <a:r>
              <a:rPr lang="en-IN" sz="3200" b="1" dirty="0" err="1">
                <a:effectLst>
                  <a:outerShdw blurRad="38100" dist="38100" dir="2700000" algn="tl">
                    <a:srgbClr val="000000">
                      <a:alpha val="43137"/>
                    </a:srgbClr>
                  </a:outerShdw>
                </a:effectLst>
                <a:latin typeface="Courier New" pitchFamily="49" charset="0"/>
                <a:cs typeface="Courier New" pitchFamily="49" charset="0"/>
              </a:rPr>
              <a:t>mytable</a:t>
            </a:r>
            <a:r>
              <a:rPr lang="en-IN" sz="3200" b="1" dirty="0">
                <a:effectLst>
                  <a:outerShdw blurRad="38100" dist="38100" dir="2700000" algn="tl">
                    <a:srgbClr val="000000">
                      <a:alpha val="43137"/>
                    </a:srgbClr>
                  </a:outerShdw>
                </a:effectLst>
                <a:latin typeface="Courier New" pitchFamily="49" charset="0"/>
                <a:cs typeface="Courier New" pitchFamily="49" charset="0"/>
              </a:rPr>
              <a:t>;</a:t>
            </a:r>
          </a:p>
          <a:p>
            <a:endParaRPr lang="en-IN" b="1" dirty="0">
              <a:effectLst>
                <a:outerShdw blurRad="38100" dist="38100" dir="2700000" algn="tl">
                  <a:srgbClr val="000000">
                    <a:alpha val="43137"/>
                  </a:srgbClr>
                </a:outerShdw>
              </a:effectLst>
              <a:latin typeface="Courier New" pitchFamily="49" charset="0"/>
              <a:cs typeface="Courier New" pitchFamily="49" charset="0"/>
            </a:endParaRPr>
          </a:p>
          <a:p>
            <a:r>
              <a:rPr lang="en-IN" sz="3200" b="1" dirty="0">
                <a:solidFill>
                  <a:srgbClr val="FF5050"/>
                </a:solidFill>
                <a:effectLst>
                  <a:outerShdw blurRad="38100" dist="38100" dir="2700000" algn="tl">
                    <a:srgbClr val="000000">
                      <a:alpha val="43137"/>
                    </a:srgbClr>
                  </a:outerShdw>
                </a:effectLst>
                <a:latin typeface="Courier New" pitchFamily="49" charset="0"/>
                <a:cs typeface="Courier New" pitchFamily="49" charset="0"/>
              </a:rPr>
              <a:t>OUTPUT</a:t>
            </a:r>
          </a:p>
          <a:p>
            <a:endParaRPr lang="en-IN" b="1" dirty="0">
              <a:solidFill>
                <a:srgbClr val="FF5050"/>
              </a:solidFill>
              <a:effectLst>
                <a:outerShdw blurRad="38100" dist="38100" dir="2700000" algn="tl">
                  <a:srgbClr val="000000">
                    <a:alpha val="43137"/>
                  </a:srgbClr>
                </a:outerShdw>
              </a:effectLst>
              <a:latin typeface="Courier New" pitchFamily="49" charset="0"/>
              <a:cs typeface="Courier New" pitchFamily="49" charset="0"/>
            </a:endParaRPr>
          </a:p>
          <a:p>
            <a:r>
              <a:rPr lang="en-IN" sz="2400" b="1" dirty="0">
                <a:effectLst>
                  <a:outerShdw blurRad="38100" dist="38100" dir="2700000" algn="tl">
                    <a:srgbClr val="000000">
                      <a:alpha val="43137"/>
                    </a:srgbClr>
                  </a:outerShdw>
                </a:effectLst>
                <a:latin typeface="Courier New" pitchFamily="49" charset="0"/>
                <a:cs typeface="Courier New" pitchFamily="49" charset="0"/>
              </a:rPr>
              <a:t>+----------+</a:t>
            </a:r>
          </a:p>
          <a:p>
            <a:r>
              <a:rPr lang="en-IN" sz="2400" b="1" dirty="0">
                <a:effectLst>
                  <a:outerShdw blurRad="38100" dist="38100" dir="2700000" algn="tl">
                    <a:srgbClr val="000000">
                      <a:alpha val="43137"/>
                    </a:srgbClr>
                  </a:outerShdw>
                </a:effectLst>
                <a:latin typeface="Courier New" pitchFamily="49" charset="0"/>
                <a:cs typeface="Courier New" pitchFamily="49" charset="0"/>
              </a:rPr>
              <a:t>| username |</a:t>
            </a:r>
          </a:p>
          <a:p>
            <a:r>
              <a:rPr lang="en-IN" sz="2400" b="1" dirty="0">
                <a:effectLst>
                  <a:outerShdw blurRad="38100" dist="38100" dir="2700000" algn="tl">
                    <a:srgbClr val="000000">
                      <a:alpha val="43137"/>
                    </a:srgbClr>
                  </a:outerShdw>
                </a:effectLst>
                <a:latin typeface="Courier New" pitchFamily="49" charset="0"/>
                <a:cs typeface="Courier New" pitchFamily="49" charset="0"/>
              </a:rPr>
              <a:t>+----+-----+</a:t>
            </a:r>
          </a:p>
          <a:p>
            <a:r>
              <a:rPr lang="en-IN" sz="2400" b="1" dirty="0">
                <a:effectLst>
                  <a:outerShdw blurRad="38100" dist="38100" dir="2700000" algn="tl">
                    <a:srgbClr val="000000">
                      <a:alpha val="43137"/>
                    </a:srgbClr>
                  </a:outerShdw>
                </a:effectLst>
                <a:latin typeface="Courier New" pitchFamily="49" charset="0"/>
                <a:cs typeface="Courier New" pitchFamily="49" charset="0"/>
              </a:rPr>
              <a:t>| </a:t>
            </a:r>
            <a:r>
              <a:rPr lang="en-IN" sz="2400" b="1" dirty="0" err="1">
                <a:effectLst>
                  <a:outerShdw blurRad="38100" dist="38100" dir="2700000" algn="tl">
                    <a:srgbClr val="000000">
                      <a:alpha val="43137"/>
                    </a:srgbClr>
                  </a:outerShdw>
                </a:effectLst>
                <a:latin typeface="Courier New" pitchFamily="49" charset="0"/>
                <a:cs typeface="Courier New" pitchFamily="49" charset="0"/>
              </a:rPr>
              <a:t>myuser</a:t>
            </a:r>
            <a:r>
              <a:rPr lang="en-IN" sz="2400" b="1" dirty="0">
                <a:effectLst>
                  <a:outerShdw blurRad="38100" dist="38100" dir="2700000" algn="tl">
                    <a:srgbClr val="000000">
                      <a:alpha val="43137"/>
                    </a:srgbClr>
                  </a:outerShdw>
                </a:effectLst>
                <a:latin typeface="Courier New" pitchFamily="49" charset="0"/>
                <a:cs typeface="Courier New" pitchFamily="49" charset="0"/>
              </a:rPr>
              <a:t>   |</a:t>
            </a:r>
          </a:p>
          <a:p>
            <a:r>
              <a:rPr lang="en-IN" sz="2400" b="1" dirty="0">
                <a:effectLst>
                  <a:outerShdw blurRad="38100" dist="38100" dir="2700000" algn="tl">
                    <a:srgbClr val="000000">
                      <a:alpha val="43137"/>
                    </a:srgbClr>
                  </a:outerShdw>
                </a:effectLst>
                <a:latin typeface="Courier New" pitchFamily="49" charset="0"/>
                <a:cs typeface="Courier New" pitchFamily="49" charset="0"/>
              </a:rPr>
              <a:t>|----------+</a:t>
            </a:r>
          </a:p>
        </p:txBody>
      </p:sp>
      <p:sp>
        <p:nvSpPr>
          <p:cNvPr id="5"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
        <p:nvSpPr>
          <p:cNvPr id="6" name="Title 1"/>
          <p:cNvSpPr txBox="1">
            <a:spLocks/>
          </p:cNvSpPr>
          <p:nvPr/>
        </p:nvSpPr>
        <p:spPr>
          <a:xfrm>
            <a:off x="2000232" y="285728"/>
            <a:ext cx="6643734"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SELECT QUERY in </a:t>
            </a:r>
            <a:r>
              <a:rPr lang="en-IN" sz="3200" b="1" dirty="0" err="1">
                <a:effectLst>
                  <a:outerShdw blurRad="38100" dist="38100" dir="2700000" algn="tl">
                    <a:srgbClr val="000000">
                      <a:alpha val="43137"/>
                    </a:srgbClr>
                  </a:outerShdw>
                </a:effectLst>
              </a:rPr>
              <a:t>MySQL</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3643314"/>
            <a:ext cx="8572560" cy="58477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latin typeface="+mj-lt"/>
                <a:cs typeface="Courier New" pitchFamily="49" charset="0"/>
              </a:rPr>
              <a:t>SELECTING ROWS BASED ON CONDITIONS</a:t>
            </a:r>
          </a:p>
        </p:txBody>
      </p:sp>
      <p:sp>
        <p:nvSpPr>
          <p:cNvPr id="5"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
        <p:nvSpPr>
          <p:cNvPr id="6" name="Title 1"/>
          <p:cNvSpPr txBox="1">
            <a:spLocks/>
          </p:cNvSpPr>
          <p:nvPr/>
        </p:nvSpPr>
        <p:spPr>
          <a:xfrm>
            <a:off x="2000232" y="285728"/>
            <a:ext cx="6643734"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SELECT QUERY in </a:t>
            </a:r>
            <a:r>
              <a:rPr lang="en-IN" sz="3200" b="1" dirty="0" err="1">
                <a:effectLst>
                  <a:outerShdw blurRad="38100" dist="38100" dir="2700000" algn="tl">
                    <a:srgbClr val="000000">
                      <a:alpha val="43137"/>
                    </a:srgbClr>
                  </a:outerShdw>
                </a:effectLst>
              </a:rPr>
              <a:t>MySQL</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2071678"/>
            <a:ext cx="8572560" cy="4401205"/>
          </a:xfrm>
          <a:prstGeom prst="rect">
            <a:avLst/>
          </a:prstGeom>
        </p:spPr>
        <p:txBody>
          <a:bodyPr wrap="square">
            <a:spAutoFit/>
          </a:bodyPr>
          <a:lstStyle/>
          <a:p>
            <a:r>
              <a:rPr lang="en-IN" sz="3200" b="1" dirty="0">
                <a:solidFill>
                  <a:srgbClr val="0000FF"/>
                </a:solidFill>
                <a:effectLst>
                  <a:outerShdw blurRad="38100" dist="38100" dir="2700000" algn="tl">
                    <a:srgbClr val="000000">
                      <a:alpha val="43137"/>
                    </a:srgbClr>
                  </a:outerShdw>
                </a:effectLst>
                <a:latin typeface="+mj-lt"/>
                <a:cs typeface="Courier New" pitchFamily="49" charset="0"/>
              </a:rPr>
              <a:t>Selecting rows based on conditions in </a:t>
            </a:r>
            <a:r>
              <a:rPr lang="en-IN" sz="3200" b="1" dirty="0" err="1">
                <a:solidFill>
                  <a:srgbClr val="0000FF"/>
                </a:solidFill>
                <a:effectLst>
                  <a:outerShdw blurRad="38100" dist="38100" dir="2700000" algn="tl">
                    <a:srgbClr val="000000">
                      <a:alpha val="43137"/>
                    </a:srgbClr>
                  </a:outerShdw>
                </a:effectLst>
                <a:latin typeface="+mj-lt"/>
                <a:cs typeface="Courier New" pitchFamily="49" charset="0"/>
              </a:rPr>
              <a:t>MySQL</a:t>
            </a:r>
            <a:endParaRPr lang="en-IN" sz="3200" b="1" dirty="0">
              <a:solidFill>
                <a:srgbClr val="0000FF"/>
              </a:solidFill>
              <a:effectLst>
                <a:outerShdw blurRad="38100" dist="38100" dir="2700000" algn="tl">
                  <a:srgbClr val="000000">
                    <a:alpha val="43137"/>
                  </a:srgbClr>
                </a:outerShdw>
              </a:effectLst>
              <a:latin typeface="+mj-lt"/>
              <a:cs typeface="Courier New" pitchFamily="49" charset="0"/>
            </a:endParaRPr>
          </a:p>
          <a:p>
            <a:endParaRPr lang="en-IN" sz="3200" b="1" dirty="0">
              <a:solidFill>
                <a:srgbClr val="0000FF"/>
              </a:solidFill>
              <a:effectLst>
                <a:outerShdw blurRad="38100" dist="38100" dir="2700000" algn="tl">
                  <a:srgbClr val="000000">
                    <a:alpha val="43137"/>
                  </a:srgbClr>
                </a:outerShdw>
              </a:effectLst>
              <a:latin typeface="+mj-lt"/>
              <a:cs typeface="Courier New" pitchFamily="49" charset="0"/>
            </a:endParaRPr>
          </a:p>
          <a:p>
            <a:r>
              <a:rPr lang="en-IN" sz="3200" b="1" dirty="0">
                <a:effectLst>
                  <a:outerShdw blurRad="38100" dist="38100" dir="2700000" algn="tl">
                    <a:srgbClr val="000000">
                      <a:alpha val="43137"/>
                    </a:srgbClr>
                  </a:outerShdw>
                </a:effectLst>
                <a:latin typeface="Courier New" pitchFamily="49" charset="0"/>
                <a:cs typeface="Courier New" pitchFamily="49" charset="0"/>
              </a:rPr>
              <a:t>SELECT * FROM </a:t>
            </a:r>
            <a:r>
              <a:rPr lang="en-IN" sz="3200" b="1" dirty="0" err="1">
                <a:effectLst>
                  <a:outerShdw blurRad="38100" dist="38100" dir="2700000" algn="tl">
                    <a:srgbClr val="000000">
                      <a:alpha val="43137"/>
                    </a:srgbClr>
                  </a:outerShdw>
                </a:effectLst>
                <a:latin typeface="Courier New" pitchFamily="49" charset="0"/>
                <a:cs typeface="Courier New" pitchFamily="49" charset="0"/>
              </a:rPr>
              <a:t>mytable</a:t>
            </a:r>
            <a:r>
              <a:rPr lang="en-IN" sz="3200" b="1" dirty="0">
                <a:effectLst>
                  <a:outerShdw blurRad="38100" dist="38100" dir="2700000" algn="tl">
                    <a:srgbClr val="000000">
                      <a:alpha val="43137"/>
                    </a:srgbClr>
                  </a:outerShdw>
                </a:effectLst>
                <a:latin typeface="Courier New" pitchFamily="49" charset="0"/>
                <a:cs typeface="Courier New" pitchFamily="49" charset="0"/>
              </a:rPr>
              <a:t> WHERE username = ‘</a:t>
            </a:r>
            <a:r>
              <a:rPr lang="en-IN" sz="3200" b="1" dirty="0" err="1">
                <a:effectLst>
                  <a:outerShdw blurRad="38100" dist="38100" dir="2700000" algn="tl">
                    <a:srgbClr val="000000">
                      <a:alpha val="43137"/>
                    </a:srgbClr>
                  </a:outerShdw>
                </a:effectLst>
                <a:latin typeface="Courier New" pitchFamily="49" charset="0"/>
                <a:cs typeface="Courier New" pitchFamily="49" charset="0"/>
              </a:rPr>
              <a:t>myuser</a:t>
            </a:r>
            <a:r>
              <a:rPr lang="en-IN" sz="3200" b="1" dirty="0">
                <a:effectLst>
                  <a:outerShdw blurRad="38100" dist="38100" dir="2700000" algn="tl">
                    <a:srgbClr val="000000">
                      <a:alpha val="43137"/>
                    </a:srgbClr>
                  </a:outerShdw>
                </a:effectLst>
                <a:latin typeface="Courier New" pitchFamily="49" charset="0"/>
                <a:cs typeface="Courier New" pitchFamily="49" charset="0"/>
              </a:rPr>
              <a:t>’;</a:t>
            </a:r>
          </a:p>
          <a:p>
            <a:r>
              <a:rPr lang="en-IN" sz="3200" b="1" dirty="0">
                <a:solidFill>
                  <a:srgbClr val="FF5050"/>
                </a:solidFill>
                <a:effectLst>
                  <a:outerShdw blurRad="38100" dist="38100" dir="2700000" algn="tl">
                    <a:srgbClr val="000000">
                      <a:alpha val="43137"/>
                    </a:srgbClr>
                  </a:outerShdw>
                </a:effectLst>
                <a:latin typeface="Courier New" pitchFamily="49" charset="0"/>
                <a:cs typeface="Courier New" pitchFamily="49" charset="0"/>
              </a:rPr>
              <a:t>OUTPUT</a:t>
            </a:r>
          </a:p>
          <a:p>
            <a:r>
              <a:rPr lang="en-IN" sz="2400" b="1" dirty="0">
                <a:effectLst>
                  <a:outerShdw blurRad="38100" dist="38100" dir="2700000" algn="tl">
                    <a:srgbClr val="000000">
                      <a:alpha val="43137"/>
                    </a:srgbClr>
                  </a:outerShdw>
                </a:effectLst>
                <a:latin typeface="Courier New" pitchFamily="49" charset="0"/>
                <a:cs typeface="Courier New" pitchFamily="49" charset="0"/>
              </a:rPr>
              <a:t>+----+----------+---------------------+</a:t>
            </a:r>
          </a:p>
          <a:p>
            <a:r>
              <a:rPr lang="en-IN" sz="2400" b="1" dirty="0">
                <a:effectLst>
                  <a:outerShdw blurRad="38100" dist="38100" dir="2700000" algn="tl">
                    <a:srgbClr val="000000">
                      <a:alpha val="43137"/>
                    </a:srgbClr>
                  </a:outerShdw>
                </a:effectLst>
                <a:latin typeface="Courier New" pitchFamily="49" charset="0"/>
                <a:cs typeface="Courier New" pitchFamily="49" charset="0"/>
              </a:rPr>
              <a:t>| id | username | email               |</a:t>
            </a:r>
          </a:p>
          <a:p>
            <a:r>
              <a:rPr lang="en-IN" sz="2400" b="1" dirty="0">
                <a:effectLst>
                  <a:outerShdw blurRad="38100" dist="38100" dir="2700000" algn="tl">
                    <a:srgbClr val="000000">
                      <a:alpha val="43137"/>
                    </a:srgbClr>
                  </a:outerShdw>
                </a:effectLst>
                <a:latin typeface="Courier New" pitchFamily="49" charset="0"/>
                <a:cs typeface="Courier New" pitchFamily="49" charset="0"/>
              </a:rPr>
              <a:t>+----+----------+---------------------+</a:t>
            </a:r>
          </a:p>
          <a:p>
            <a:r>
              <a:rPr lang="en-IN" sz="2400" b="1" dirty="0">
                <a:effectLst>
                  <a:outerShdw blurRad="38100" dist="38100" dir="2700000" algn="tl">
                    <a:srgbClr val="000000">
                      <a:alpha val="43137"/>
                    </a:srgbClr>
                  </a:outerShdw>
                </a:effectLst>
                <a:latin typeface="Courier New" pitchFamily="49" charset="0"/>
                <a:cs typeface="Courier New" pitchFamily="49" charset="0"/>
              </a:rPr>
              <a:t>| 1 | </a:t>
            </a:r>
            <a:r>
              <a:rPr lang="en-IN" sz="2400" b="1" dirty="0" err="1">
                <a:effectLst>
                  <a:outerShdw blurRad="38100" dist="38100" dir="2700000" algn="tl">
                    <a:srgbClr val="000000">
                      <a:alpha val="43137"/>
                    </a:srgbClr>
                  </a:outerShdw>
                </a:effectLst>
                <a:latin typeface="Courier New" pitchFamily="49" charset="0"/>
                <a:cs typeface="Courier New" pitchFamily="49" charset="0"/>
              </a:rPr>
              <a:t>myuser</a:t>
            </a:r>
            <a:r>
              <a:rPr lang="en-IN" sz="2400" b="1" dirty="0">
                <a:effectLst>
                  <a:outerShdw blurRad="38100" dist="38100" dir="2700000" algn="tl">
                    <a:srgbClr val="000000">
                      <a:alpha val="43137"/>
                    </a:srgbClr>
                  </a:outerShdw>
                </a:effectLst>
                <a:latin typeface="Courier New" pitchFamily="49" charset="0"/>
                <a:cs typeface="Courier New" pitchFamily="49" charset="0"/>
              </a:rPr>
              <a:t>    | myuser@example.com  |</a:t>
            </a:r>
          </a:p>
          <a:p>
            <a:r>
              <a:rPr lang="en-IN" sz="2400" b="1" dirty="0">
                <a:effectLst>
                  <a:outerShdw blurRad="38100" dist="38100" dir="2700000" algn="tl">
                    <a:srgbClr val="000000">
                      <a:alpha val="43137"/>
                    </a:srgbClr>
                  </a:outerShdw>
                </a:effectLst>
                <a:latin typeface="Courier New" pitchFamily="49" charset="0"/>
                <a:cs typeface="Courier New" pitchFamily="49" charset="0"/>
              </a:rPr>
              <a:t>+----+----------+---------------------+</a:t>
            </a:r>
          </a:p>
        </p:txBody>
      </p:sp>
      <p:sp>
        <p:nvSpPr>
          <p:cNvPr id="5"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
        <p:nvSpPr>
          <p:cNvPr id="6" name="Title 1"/>
          <p:cNvSpPr txBox="1">
            <a:spLocks/>
          </p:cNvSpPr>
          <p:nvPr/>
        </p:nvSpPr>
        <p:spPr>
          <a:xfrm>
            <a:off x="2000232" y="285728"/>
            <a:ext cx="6643734"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SELECT QUERY in </a:t>
            </a:r>
            <a:r>
              <a:rPr lang="en-IN" sz="3200" b="1" dirty="0" err="1">
                <a:effectLst>
                  <a:outerShdw blurRad="38100" dist="38100" dir="2700000" algn="tl">
                    <a:srgbClr val="000000">
                      <a:alpha val="43137"/>
                    </a:srgbClr>
                  </a:outerShdw>
                </a:effectLst>
              </a:rPr>
              <a:t>MySQL</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285720" y="3500438"/>
            <a:ext cx="857256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IN" sz="3200" b="1" dirty="0">
                <a:effectLst>
                  <a:outerShdw blurRad="38100" dist="38100" dir="2700000" algn="tl">
                    <a:srgbClr val="000000">
                      <a:alpha val="43137"/>
                    </a:srgbClr>
                  </a:outerShdw>
                </a:effectLst>
                <a:latin typeface="+mj-lt"/>
                <a:cs typeface="Courier New" pitchFamily="49" charset="0"/>
              </a:rPr>
              <a:t>SELECT with DISTINCT</a:t>
            </a:r>
          </a:p>
        </p:txBody>
      </p:sp>
      <p:sp>
        <p:nvSpPr>
          <p:cNvPr id="5"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
        <p:nvSpPr>
          <p:cNvPr id="6" name="Title 1"/>
          <p:cNvSpPr txBox="1">
            <a:spLocks/>
          </p:cNvSpPr>
          <p:nvPr/>
        </p:nvSpPr>
        <p:spPr>
          <a:xfrm>
            <a:off x="2000232" y="285728"/>
            <a:ext cx="6643734"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SELECT QUERY in </a:t>
            </a:r>
            <a:r>
              <a:rPr lang="en-IN" sz="3200" b="1" dirty="0" err="1">
                <a:effectLst>
                  <a:outerShdw blurRad="38100" dist="38100" dir="2700000" algn="tl">
                    <a:srgbClr val="000000">
                      <a:alpha val="43137"/>
                    </a:srgbClr>
                  </a:outerShdw>
                </a:effectLst>
              </a:rPr>
              <a:t>MySQL</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2071678"/>
            <a:ext cx="8572560" cy="4462760"/>
          </a:xfrm>
          <a:prstGeom prst="rect">
            <a:avLst/>
          </a:prstGeom>
        </p:spPr>
        <p:txBody>
          <a:bodyPr wrap="square">
            <a:spAutoFit/>
          </a:bodyPr>
          <a:lstStyle/>
          <a:p>
            <a:r>
              <a:rPr lang="en-IN" sz="3200" b="1" dirty="0">
                <a:solidFill>
                  <a:srgbClr val="0000FF"/>
                </a:solidFill>
                <a:effectLst>
                  <a:outerShdw blurRad="38100" dist="38100" dir="2700000" algn="tl">
                    <a:srgbClr val="000000">
                      <a:alpha val="43137"/>
                    </a:srgbClr>
                  </a:outerShdw>
                </a:effectLst>
                <a:latin typeface="+mj-lt"/>
                <a:cs typeface="Courier New" pitchFamily="49" charset="0"/>
              </a:rPr>
              <a:t>SELECT with DISTINCT</a:t>
            </a:r>
          </a:p>
          <a:p>
            <a:endParaRPr lang="en-IN" sz="1600" b="1" dirty="0">
              <a:solidFill>
                <a:srgbClr val="0000FF"/>
              </a:solidFill>
              <a:effectLst>
                <a:outerShdw blurRad="38100" dist="38100" dir="2700000" algn="tl">
                  <a:srgbClr val="000000">
                    <a:alpha val="43137"/>
                  </a:srgbClr>
                </a:outerShdw>
              </a:effectLst>
              <a:latin typeface="+mj-lt"/>
              <a:cs typeface="Courier New" pitchFamily="49" charset="0"/>
            </a:endParaRPr>
          </a:p>
          <a:p>
            <a:pPr algn="just"/>
            <a:r>
              <a:rPr lang="en-IN" sz="2800" b="1" dirty="0">
                <a:effectLst>
                  <a:outerShdw blurRad="38100" dist="38100" dir="2700000" algn="tl">
                    <a:srgbClr val="000000">
                      <a:alpha val="43137"/>
                    </a:srgbClr>
                  </a:outerShdw>
                </a:effectLst>
                <a:latin typeface="Courier New" pitchFamily="49" charset="0"/>
                <a:cs typeface="Courier New" pitchFamily="49" charset="0"/>
              </a:rPr>
              <a:t>The  DISTINCT clause after  SELECT eliminates duplicate rows from the result set.</a:t>
            </a:r>
          </a:p>
          <a:p>
            <a:endParaRPr lang="en-IN" sz="1200" b="1" dirty="0">
              <a:effectLst>
                <a:outerShdw blurRad="38100" dist="38100" dir="2700000" algn="tl">
                  <a:srgbClr val="000000">
                    <a:alpha val="43137"/>
                  </a:srgbClr>
                </a:outerShdw>
              </a:effectLst>
              <a:latin typeface="Courier New" pitchFamily="49" charset="0"/>
              <a:cs typeface="Courier New" pitchFamily="49" charset="0"/>
            </a:endParaRPr>
          </a:p>
          <a:p>
            <a:r>
              <a:rPr lang="en-IN" sz="2800" b="1" dirty="0">
                <a:effectLst>
                  <a:outerShdw blurRad="38100" dist="38100" dir="2700000" algn="tl">
                    <a:srgbClr val="000000">
                      <a:alpha val="43137"/>
                    </a:srgbClr>
                  </a:outerShdw>
                </a:effectLst>
                <a:latin typeface="Courier New" pitchFamily="49" charset="0"/>
                <a:cs typeface="Courier New" pitchFamily="49" charset="0"/>
              </a:rPr>
              <a:t>CREATE TABLE car</a:t>
            </a:r>
          </a:p>
          <a:p>
            <a:r>
              <a:rPr lang="en-IN" sz="2800" b="1" dirty="0">
                <a:effectLst>
                  <a:outerShdw blurRad="38100" dist="38100" dir="2700000" algn="tl">
                    <a:srgbClr val="000000">
                      <a:alpha val="43137"/>
                    </a:srgbClr>
                  </a:outerShdw>
                </a:effectLst>
                <a:latin typeface="Courier New" pitchFamily="49" charset="0"/>
                <a:cs typeface="Courier New" pitchFamily="49" charset="0"/>
              </a:rPr>
              <a:t>( </a:t>
            </a:r>
            <a:r>
              <a:rPr lang="en-IN" sz="2800" b="1" dirty="0" err="1">
                <a:effectLst>
                  <a:outerShdw blurRad="38100" dist="38100" dir="2700000" algn="tl">
                    <a:srgbClr val="000000">
                      <a:alpha val="43137"/>
                    </a:srgbClr>
                  </a:outerShdw>
                </a:effectLst>
                <a:latin typeface="Courier New" pitchFamily="49" charset="0"/>
                <a:cs typeface="Courier New" pitchFamily="49" charset="0"/>
              </a:rPr>
              <a:t>car_id</a:t>
            </a:r>
            <a:r>
              <a:rPr lang="en-IN" sz="2800" b="1" dirty="0">
                <a:effectLst>
                  <a:outerShdw blurRad="38100" dist="38100" dir="2700000" algn="tl">
                    <a:srgbClr val="000000">
                      <a:alpha val="43137"/>
                    </a:srgbClr>
                  </a:outerShdw>
                </a:effectLst>
                <a:latin typeface="Courier New" pitchFamily="49" charset="0"/>
                <a:cs typeface="Courier New" pitchFamily="49" charset="0"/>
              </a:rPr>
              <a:t> INT UNSIGNED NOT NULL PRIMARY KEY, name VARCHAR(20),</a:t>
            </a:r>
          </a:p>
          <a:p>
            <a:r>
              <a:rPr lang="en-IN" sz="2800" b="1" dirty="0">
                <a:effectLst>
                  <a:outerShdw blurRad="38100" dist="38100" dir="2700000" algn="tl">
                    <a:srgbClr val="000000">
                      <a:alpha val="43137"/>
                    </a:srgbClr>
                  </a:outerShdw>
                </a:effectLst>
                <a:latin typeface="Courier New" pitchFamily="49" charset="0"/>
                <a:cs typeface="Courier New" pitchFamily="49" charset="0"/>
              </a:rPr>
              <a:t>price DECIMAL(8,2)</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t>
            </a:r>
          </a:p>
        </p:txBody>
      </p:sp>
      <p:sp>
        <p:nvSpPr>
          <p:cNvPr id="5"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
        <p:nvSpPr>
          <p:cNvPr id="6" name="Title 1"/>
          <p:cNvSpPr txBox="1">
            <a:spLocks/>
          </p:cNvSpPr>
          <p:nvPr/>
        </p:nvSpPr>
        <p:spPr>
          <a:xfrm>
            <a:off x="2000232" y="285728"/>
            <a:ext cx="6643734"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SELECT QUERY in </a:t>
            </a:r>
            <a:r>
              <a:rPr lang="en-IN" sz="3200" b="1" dirty="0" err="1">
                <a:effectLst>
                  <a:outerShdw blurRad="38100" dist="38100" dir="2700000" algn="tl">
                    <a:srgbClr val="000000">
                      <a:alpha val="43137"/>
                    </a:srgbClr>
                  </a:outerShdw>
                </a:effectLst>
              </a:rPr>
              <a:t>MySQL</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214282" y="285728"/>
            <a:ext cx="8715404" cy="78581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DISADVANTAGES OF DATABASE</a:t>
            </a:r>
          </a:p>
        </p:txBody>
      </p:sp>
      <p:sp>
        <p:nvSpPr>
          <p:cNvPr id="4" name="Title 1"/>
          <p:cNvSpPr txBox="1">
            <a:spLocks/>
          </p:cNvSpPr>
          <p:nvPr/>
        </p:nvSpPr>
        <p:spPr>
          <a:xfrm>
            <a:off x="428596" y="1785926"/>
            <a:ext cx="7858180" cy="10001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r>
              <a:rPr lang="en-IN" sz="3600" b="1" dirty="0"/>
              <a:t>5. INITIAL TRAINING REQUIRED</a:t>
            </a:r>
            <a:endParaRPr lang="en-IN" sz="3600" dirty="0">
              <a:effectLst>
                <a:outerShdw blurRad="38100" dist="38100" dir="2700000" algn="tl">
                  <a:srgbClr val="000000">
                    <a:alpha val="43137"/>
                  </a:srgbClr>
                </a:outerShdw>
              </a:effectLst>
            </a:endParaRPr>
          </a:p>
        </p:txBody>
      </p:sp>
      <p:sp>
        <p:nvSpPr>
          <p:cNvPr id="5" name="Rectangle 4"/>
          <p:cNvSpPr/>
          <p:nvPr/>
        </p:nvSpPr>
        <p:spPr>
          <a:xfrm>
            <a:off x="428596" y="3429000"/>
            <a:ext cx="8215370" cy="2554545"/>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Initial training required for all programmers and user. Large amount of human efforts, the time and cost is needed to train the end users and application programmers in order to get used to the database systems.</a:t>
            </a:r>
          </a:p>
        </p:txBody>
      </p:sp>
    </p:spTree>
    <p:extLst>
      <p:ext uri="{BB962C8B-B14F-4D97-AF65-F5344CB8AC3E}">
        <p14:creationId xmlns:p14="http://schemas.microsoft.com/office/powerpoint/2010/main" val="1101633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2071678"/>
            <a:ext cx="8572560" cy="4031873"/>
          </a:xfrm>
          <a:prstGeom prst="rect">
            <a:avLst/>
          </a:prstGeom>
        </p:spPr>
        <p:txBody>
          <a:bodyPr wrap="square">
            <a:spAutoFit/>
          </a:bodyPr>
          <a:lstStyle/>
          <a:p>
            <a:r>
              <a:rPr lang="en-IN" sz="3200" b="1" dirty="0">
                <a:solidFill>
                  <a:srgbClr val="0000FF"/>
                </a:solidFill>
                <a:effectLst>
                  <a:outerShdw blurRad="38100" dist="38100" dir="2700000" algn="tl">
                    <a:srgbClr val="000000">
                      <a:alpha val="43137"/>
                    </a:srgbClr>
                  </a:outerShdw>
                </a:effectLst>
                <a:latin typeface="+mj-lt"/>
                <a:cs typeface="Courier New" pitchFamily="49" charset="0"/>
              </a:rPr>
              <a:t>SELECT with DISTINCT</a:t>
            </a:r>
          </a:p>
          <a:p>
            <a:endParaRPr lang="en-IN" sz="3200" b="1" dirty="0">
              <a:solidFill>
                <a:srgbClr val="0000FF"/>
              </a:solidFill>
              <a:effectLst>
                <a:outerShdw blurRad="38100" dist="38100" dir="2700000" algn="tl">
                  <a:srgbClr val="000000">
                    <a:alpha val="43137"/>
                  </a:srgbClr>
                </a:outerShdw>
              </a:effectLst>
              <a:latin typeface="+mj-lt"/>
              <a:cs typeface="Courier New" pitchFamily="49" charset="0"/>
            </a:endParaRPr>
          </a:p>
          <a:p>
            <a:r>
              <a:rPr lang="en-IN" sz="2400" b="1" dirty="0">
                <a:effectLst>
                  <a:outerShdw blurRad="38100" dist="38100" dir="2700000" algn="tl">
                    <a:srgbClr val="000000">
                      <a:alpha val="43137"/>
                    </a:srgbClr>
                  </a:outerShdw>
                </a:effectLst>
                <a:latin typeface="Courier New" pitchFamily="49" charset="0"/>
                <a:cs typeface="Courier New" pitchFamily="49" charset="0"/>
              </a:rPr>
              <a:t>INSERT INTO CAR (`</a:t>
            </a:r>
            <a:r>
              <a:rPr lang="en-IN" sz="2400" b="1" dirty="0" err="1">
                <a:effectLst>
                  <a:outerShdw blurRad="38100" dist="38100" dir="2700000" algn="tl">
                    <a:srgbClr val="000000">
                      <a:alpha val="43137"/>
                    </a:srgbClr>
                  </a:outerShdw>
                </a:effectLst>
                <a:latin typeface="Courier New" pitchFamily="49" charset="0"/>
                <a:cs typeface="Courier New" pitchFamily="49" charset="0"/>
              </a:rPr>
              <a:t>car_id</a:t>
            </a:r>
            <a:r>
              <a:rPr lang="en-IN" sz="2400" b="1" dirty="0">
                <a:effectLst>
                  <a:outerShdw blurRad="38100" dist="38100" dir="2700000" algn="tl">
                    <a:srgbClr val="000000">
                      <a:alpha val="43137"/>
                    </a:srgbClr>
                  </a:outerShdw>
                </a:effectLst>
                <a:latin typeface="Courier New" pitchFamily="49" charset="0"/>
                <a:cs typeface="Courier New" pitchFamily="49" charset="0"/>
              </a:rPr>
              <a:t>`, `name`, `price`) VALUES (1, 'Audi A1', '20000');</a:t>
            </a:r>
          </a:p>
          <a:p>
            <a:r>
              <a:rPr lang="en-IN" sz="2400" b="1" dirty="0">
                <a:effectLst>
                  <a:outerShdw blurRad="38100" dist="38100" dir="2700000" algn="tl">
                    <a:srgbClr val="000000">
                      <a:alpha val="43137"/>
                    </a:srgbClr>
                  </a:outerShdw>
                </a:effectLst>
                <a:latin typeface="Courier New" pitchFamily="49" charset="0"/>
                <a:cs typeface="Courier New" pitchFamily="49" charset="0"/>
              </a:rPr>
              <a:t>INSERT INTO CAR (`</a:t>
            </a:r>
            <a:r>
              <a:rPr lang="en-IN" sz="2400" b="1" dirty="0" err="1">
                <a:effectLst>
                  <a:outerShdw blurRad="38100" dist="38100" dir="2700000" algn="tl">
                    <a:srgbClr val="000000">
                      <a:alpha val="43137"/>
                    </a:srgbClr>
                  </a:outerShdw>
                </a:effectLst>
                <a:latin typeface="Courier New" pitchFamily="49" charset="0"/>
                <a:cs typeface="Courier New" pitchFamily="49" charset="0"/>
              </a:rPr>
              <a:t>car_id</a:t>
            </a:r>
            <a:r>
              <a:rPr lang="en-IN" sz="2400" b="1" dirty="0">
                <a:effectLst>
                  <a:outerShdw blurRad="38100" dist="38100" dir="2700000" algn="tl">
                    <a:srgbClr val="000000">
                      <a:alpha val="43137"/>
                    </a:srgbClr>
                  </a:outerShdw>
                </a:effectLst>
                <a:latin typeface="Courier New" pitchFamily="49" charset="0"/>
                <a:cs typeface="Courier New" pitchFamily="49" charset="0"/>
              </a:rPr>
              <a:t>`, `name`, `price`) VALUES (2, 'Audi A1', '15000');</a:t>
            </a:r>
          </a:p>
          <a:p>
            <a:r>
              <a:rPr lang="en-IN" sz="2400" b="1" dirty="0">
                <a:effectLst>
                  <a:outerShdw blurRad="38100" dist="38100" dir="2700000" algn="tl">
                    <a:srgbClr val="000000">
                      <a:alpha val="43137"/>
                    </a:srgbClr>
                  </a:outerShdw>
                </a:effectLst>
                <a:latin typeface="Courier New" pitchFamily="49" charset="0"/>
                <a:cs typeface="Courier New" pitchFamily="49" charset="0"/>
              </a:rPr>
              <a:t>INSERT INTO CAR (`</a:t>
            </a:r>
            <a:r>
              <a:rPr lang="en-IN" sz="2400" b="1" dirty="0" err="1">
                <a:effectLst>
                  <a:outerShdw blurRad="38100" dist="38100" dir="2700000" algn="tl">
                    <a:srgbClr val="000000">
                      <a:alpha val="43137"/>
                    </a:srgbClr>
                  </a:outerShdw>
                </a:effectLst>
                <a:latin typeface="Courier New" pitchFamily="49" charset="0"/>
                <a:cs typeface="Courier New" pitchFamily="49" charset="0"/>
              </a:rPr>
              <a:t>car_id</a:t>
            </a:r>
            <a:r>
              <a:rPr lang="en-IN" sz="2400" b="1" dirty="0">
                <a:effectLst>
                  <a:outerShdw blurRad="38100" dist="38100" dir="2700000" algn="tl">
                    <a:srgbClr val="000000">
                      <a:alpha val="43137"/>
                    </a:srgbClr>
                  </a:outerShdw>
                </a:effectLst>
                <a:latin typeface="Courier New" pitchFamily="49" charset="0"/>
                <a:cs typeface="Courier New" pitchFamily="49" charset="0"/>
              </a:rPr>
              <a:t>`, `name`, `price`) VALUES (3, 'Audi A2', '40000');</a:t>
            </a:r>
          </a:p>
          <a:p>
            <a:r>
              <a:rPr lang="en-IN" sz="2400" b="1" dirty="0">
                <a:effectLst>
                  <a:outerShdw blurRad="38100" dist="38100" dir="2700000" algn="tl">
                    <a:srgbClr val="000000">
                      <a:alpha val="43137"/>
                    </a:srgbClr>
                  </a:outerShdw>
                </a:effectLst>
                <a:latin typeface="Courier New" pitchFamily="49" charset="0"/>
                <a:cs typeface="Courier New" pitchFamily="49" charset="0"/>
              </a:rPr>
              <a:t>INSERT INTO CAR (`</a:t>
            </a:r>
            <a:r>
              <a:rPr lang="en-IN" sz="2400" b="1" dirty="0" err="1">
                <a:effectLst>
                  <a:outerShdw blurRad="38100" dist="38100" dir="2700000" algn="tl">
                    <a:srgbClr val="000000">
                      <a:alpha val="43137"/>
                    </a:srgbClr>
                  </a:outerShdw>
                </a:effectLst>
                <a:latin typeface="Courier New" pitchFamily="49" charset="0"/>
                <a:cs typeface="Courier New" pitchFamily="49" charset="0"/>
              </a:rPr>
              <a:t>car_id</a:t>
            </a:r>
            <a:r>
              <a:rPr lang="en-IN" sz="2400" b="1" dirty="0">
                <a:effectLst>
                  <a:outerShdw blurRad="38100" dist="38100" dir="2700000" algn="tl">
                    <a:srgbClr val="000000">
                      <a:alpha val="43137"/>
                    </a:srgbClr>
                  </a:outerShdw>
                </a:effectLst>
                <a:latin typeface="Courier New" pitchFamily="49" charset="0"/>
                <a:cs typeface="Courier New" pitchFamily="49" charset="0"/>
              </a:rPr>
              <a:t>`, `name`, `price`) VALUES (4, 'Audi A2', '40000');</a:t>
            </a:r>
          </a:p>
        </p:txBody>
      </p:sp>
      <p:sp>
        <p:nvSpPr>
          <p:cNvPr id="5"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
        <p:nvSpPr>
          <p:cNvPr id="6" name="Title 1"/>
          <p:cNvSpPr txBox="1">
            <a:spLocks/>
          </p:cNvSpPr>
          <p:nvPr/>
        </p:nvSpPr>
        <p:spPr>
          <a:xfrm>
            <a:off x="2000232" y="285728"/>
            <a:ext cx="6643734"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SELECT QUERY in </a:t>
            </a:r>
            <a:r>
              <a:rPr lang="en-IN" sz="3200" b="1" dirty="0" err="1">
                <a:effectLst>
                  <a:outerShdw blurRad="38100" dist="38100" dir="2700000" algn="tl">
                    <a:srgbClr val="000000">
                      <a:alpha val="43137"/>
                    </a:srgbClr>
                  </a:outerShdw>
                </a:effectLst>
              </a:rPr>
              <a:t>MySQL</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1964377"/>
            <a:ext cx="8572560" cy="4031873"/>
          </a:xfrm>
          <a:prstGeom prst="rect">
            <a:avLst/>
          </a:prstGeom>
        </p:spPr>
        <p:txBody>
          <a:bodyPr wrap="square">
            <a:spAutoFit/>
          </a:bodyPr>
          <a:lstStyle/>
          <a:p>
            <a:r>
              <a:rPr lang="en-IN" sz="3200" b="1" dirty="0">
                <a:solidFill>
                  <a:srgbClr val="0000FF"/>
                </a:solidFill>
                <a:effectLst>
                  <a:outerShdw blurRad="38100" dist="38100" dir="2700000" algn="tl">
                    <a:srgbClr val="000000">
                      <a:alpha val="43137"/>
                    </a:srgbClr>
                  </a:outerShdw>
                </a:effectLst>
                <a:latin typeface="+mj-lt"/>
                <a:cs typeface="Courier New" pitchFamily="49" charset="0"/>
              </a:rPr>
              <a:t>SELECT with DISTINCT</a:t>
            </a:r>
          </a:p>
          <a:p>
            <a:endParaRPr lang="en-IN" sz="2800" b="1" dirty="0">
              <a:effectLst>
                <a:outerShdw blurRad="38100" dist="38100" dir="2700000" algn="tl">
                  <a:srgbClr val="000000">
                    <a:alpha val="43137"/>
                  </a:srgbClr>
                </a:outerShdw>
              </a:effectLst>
              <a:latin typeface="Courier New" pitchFamily="49" charset="0"/>
              <a:cs typeface="Courier New" pitchFamily="49" charset="0"/>
            </a:endParaRPr>
          </a:p>
          <a:p>
            <a:r>
              <a:rPr lang="en-IN" sz="2800" b="1" dirty="0">
                <a:effectLst>
                  <a:outerShdw blurRad="38100" dist="38100" dir="2700000" algn="tl">
                    <a:srgbClr val="000000">
                      <a:alpha val="43137"/>
                    </a:srgbClr>
                  </a:outerShdw>
                </a:effectLst>
                <a:latin typeface="Courier New" pitchFamily="49" charset="0"/>
                <a:cs typeface="Courier New" pitchFamily="49" charset="0"/>
              </a:rPr>
              <a:t>SELECT DISTINCT </a:t>
            </a:r>
            <a:r>
              <a:rPr lang="en-IN" sz="2800" b="1" dirty="0" err="1">
                <a:effectLst>
                  <a:outerShdw blurRad="38100" dist="38100" dir="2700000" algn="tl">
                    <a:srgbClr val="000000">
                      <a:alpha val="43137"/>
                    </a:srgbClr>
                  </a:outerShdw>
                </a:effectLst>
                <a:latin typeface="Courier New" pitchFamily="49" charset="0"/>
                <a:cs typeface="Courier New" pitchFamily="49" charset="0"/>
              </a:rPr>
              <a:t>nameFROM</a:t>
            </a:r>
            <a:r>
              <a:rPr lang="en-IN" sz="2800" b="1" dirty="0">
                <a:effectLst>
                  <a:outerShdw blurRad="38100" dist="38100" dir="2700000" algn="tl">
                    <a:srgbClr val="000000">
                      <a:alpha val="43137"/>
                    </a:srgbClr>
                  </a:outerShdw>
                </a:effectLst>
                <a:latin typeface="Courier New" pitchFamily="49" charset="0"/>
                <a:cs typeface="Courier New" pitchFamily="49" charset="0"/>
              </a:rPr>
              <a:t> CAR;</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t>
            </a:r>
          </a:p>
          <a:p>
            <a:r>
              <a:rPr lang="en-IN" sz="2800" b="1" dirty="0">
                <a:effectLst>
                  <a:outerShdw blurRad="38100" dist="38100" dir="2700000" algn="tl">
                    <a:srgbClr val="000000">
                      <a:alpha val="43137"/>
                    </a:srgbClr>
                  </a:outerShdw>
                </a:effectLst>
                <a:latin typeface="Courier New" pitchFamily="49" charset="0"/>
                <a:cs typeface="Courier New" pitchFamily="49" charset="0"/>
              </a:rPr>
              <a:t>| name    |</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t>
            </a:r>
          </a:p>
          <a:p>
            <a:r>
              <a:rPr lang="en-IN" sz="2800" b="1" dirty="0">
                <a:effectLst>
                  <a:outerShdw blurRad="38100" dist="38100" dir="2700000" algn="tl">
                    <a:srgbClr val="000000">
                      <a:alpha val="43137"/>
                    </a:srgbClr>
                  </a:outerShdw>
                </a:effectLst>
                <a:latin typeface="Courier New" pitchFamily="49" charset="0"/>
                <a:cs typeface="Courier New" pitchFamily="49" charset="0"/>
              </a:rPr>
              <a:t>| Audi A1 |</a:t>
            </a:r>
          </a:p>
          <a:p>
            <a:r>
              <a:rPr lang="en-IN" sz="2800" b="1" dirty="0">
                <a:effectLst>
                  <a:outerShdw blurRad="38100" dist="38100" dir="2700000" algn="tl">
                    <a:srgbClr val="000000">
                      <a:alpha val="43137"/>
                    </a:srgbClr>
                  </a:outerShdw>
                </a:effectLst>
                <a:latin typeface="Courier New" pitchFamily="49" charset="0"/>
                <a:cs typeface="Courier New" pitchFamily="49" charset="0"/>
              </a:rPr>
              <a:t>| Audi A2 | </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t>
            </a:r>
            <a:endParaRPr lang="en-IN" sz="2000" b="1"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5"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
        <p:nvSpPr>
          <p:cNvPr id="6" name="Title 1"/>
          <p:cNvSpPr txBox="1">
            <a:spLocks/>
          </p:cNvSpPr>
          <p:nvPr/>
        </p:nvSpPr>
        <p:spPr>
          <a:xfrm>
            <a:off x="2000232" y="285728"/>
            <a:ext cx="6643734"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SELECT QUERY in </a:t>
            </a:r>
            <a:r>
              <a:rPr lang="en-IN" sz="3200" b="1" dirty="0" err="1">
                <a:effectLst>
                  <a:outerShdw blurRad="38100" dist="38100" dir="2700000" algn="tl">
                    <a:srgbClr val="000000">
                      <a:alpha val="43137"/>
                    </a:srgbClr>
                  </a:outerShdw>
                </a:effectLst>
              </a:rPr>
              <a:t>MySQL</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2071678"/>
            <a:ext cx="8572560" cy="4462760"/>
          </a:xfrm>
          <a:prstGeom prst="rect">
            <a:avLst/>
          </a:prstGeom>
        </p:spPr>
        <p:txBody>
          <a:bodyPr wrap="square">
            <a:spAutoFit/>
          </a:bodyPr>
          <a:lstStyle/>
          <a:p>
            <a:r>
              <a:rPr lang="en-IN" sz="3200" b="1" dirty="0">
                <a:solidFill>
                  <a:srgbClr val="0000FF"/>
                </a:solidFill>
                <a:effectLst>
                  <a:outerShdw blurRad="38100" dist="38100" dir="2700000" algn="tl">
                    <a:srgbClr val="000000">
                      <a:alpha val="43137"/>
                    </a:srgbClr>
                  </a:outerShdw>
                </a:effectLst>
                <a:latin typeface="+mj-lt"/>
                <a:cs typeface="Courier New" pitchFamily="49" charset="0"/>
              </a:rPr>
              <a:t>SELECT with DISTINCT</a:t>
            </a:r>
          </a:p>
          <a:p>
            <a:endParaRPr lang="en-IN" sz="2800" b="1" dirty="0">
              <a:effectLst>
                <a:outerShdw blurRad="38100" dist="38100" dir="2700000" algn="tl">
                  <a:srgbClr val="000000">
                    <a:alpha val="43137"/>
                  </a:srgbClr>
                </a:outerShdw>
              </a:effectLst>
              <a:latin typeface="Courier New" pitchFamily="49" charset="0"/>
              <a:cs typeface="Courier New" pitchFamily="49" charset="0"/>
            </a:endParaRPr>
          </a:p>
          <a:p>
            <a:r>
              <a:rPr lang="en-IN" sz="2800" b="1" dirty="0">
                <a:effectLst>
                  <a:outerShdw blurRad="38100" dist="38100" dir="2700000" algn="tl">
                    <a:srgbClr val="000000">
                      <a:alpha val="43137"/>
                    </a:srgbClr>
                  </a:outerShdw>
                </a:effectLst>
                <a:latin typeface="Courier New" pitchFamily="49" charset="0"/>
                <a:cs typeface="Courier New" pitchFamily="49" charset="0"/>
              </a:rPr>
              <a:t>SELECT DISTINCT name, price FROM CAR;</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t>
            </a:r>
          </a:p>
          <a:p>
            <a:r>
              <a:rPr lang="en-IN" sz="2800" b="1" dirty="0">
                <a:effectLst>
                  <a:outerShdw blurRad="38100" dist="38100" dir="2700000" algn="tl">
                    <a:srgbClr val="000000">
                      <a:alpha val="43137"/>
                    </a:srgbClr>
                  </a:outerShdw>
                </a:effectLst>
                <a:latin typeface="Courier New" pitchFamily="49" charset="0"/>
                <a:cs typeface="Courier New" pitchFamily="49" charset="0"/>
              </a:rPr>
              <a:t>| name    | price    |</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t>
            </a:r>
          </a:p>
          <a:p>
            <a:r>
              <a:rPr lang="en-IN" sz="2800" b="1" dirty="0">
                <a:effectLst>
                  <a:outerShdw blurRad="38100" dist="38100" dir="2700000" algn="tl">
                    <a:srgbClr val="000000">
                      <a:alpha val="43137"/>
                    </a:srgbClr>
                  </a:outerShdw>
                </a:effectLst>
                <a:latin typeface="Courier New" pitchFamily="49" charset="0"/>
                <a:cs typeface="Courier New" pitchFamily="49" charset="0"/>
              </a:rPr>
              <a:t>| Audi A1 | 20000.00 |</a:t>
            </a:r>
          </a:p>
          <a:p>
            <a:r>
              <a:rPr lang="en-IN" sz="2800" b="1" dirty="0">
                <a:effectLst>
                  <a:outerShdw blurRad="38100" dist="38100" dir="2700000" algn="tl">
                    <a:srgbClr val="000000">
                      <a:alpha val="43137"/>
                    </a:srgbClr>
                  </a:outerShdw>
                </a:effectLst>
                <a:latin typeface="Courier New" pitchFamily="49" charset="0"/>
                <a:cs typeface="Courier New" pitchFamily="49" charset="0"/>
              </a:rPr>
              <a:t>| Audi A1 | 15000.00 |</a:t>
            </a:r>
          </a:p>
          <a:p>
            <a:r>
              <a:rPr lang="en-IN" sz="2800" b="1" dirty="0">
                <a:effectLst>
                  <a:outerShdw blurRad="38100" dist="38100" dir="2700000" algn="tl">
                    <a:srgbClr val="000000">
                      <a:alpha val="43137"/>
                    </a:srgbClr>
                  </a:outerShdw>
                </a:effectLst>
                <a:latin typeface="Courier New" pitchFamily="49" charset="0"/>
                <a:cs typeface="Courier New" pitchFamily="49" charset="0"/>
              </a:rPr>
              <a:t>| Audi A2 | 40000.00 |</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t>
            </a:r>
            <a:endParaRPr lang="en-IN" sz="2000" b="1"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5"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
        <p:nvSpPr>
          <p:cNvPr id="6" name="Title 1"/>
          <p:cNvSpPr txBox="1">
            <a:spLocks/>
          </p:cNvSpPr>
          <p:nvPr/>
        </p:nvSpPr>
        <p:spPr>
          <a:xfrm>
            <a:off x="2000232" y="285728"/>
            <a:ext cx="6643734"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SELECT QUERY in </a:t>
            </a:r>
            <a:r>
              <a:rPr lang="en-IN" sz="3200" b="1" dirty="0" err="1">
                <a:effectLst>
                  <a:outerShdw blurRad="38100" dist="38100" dir="2700000" algn="tl">
                    <a:srgbClr val="000000">
                      <a:alpha val="43137"/>
                    </a:srgbClr>
                  </a:outerShdw>
                </a:effectLst>
              </a:rPr>
              <a:t>MySQL</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3500438"/>
            <a:ext cx="857256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latin typeface="+mj-lt"/>
                <a:cs typeface="Courier New" pitchFamily="49" charset="0"/>
              </a:rPr>
              <a:t>ALL Keyword</a:t>
            </a:r>
          </a:p>
        </p:txBody>
      </p:sp>
      <p:sp>
        <p:nvSpPr>
          <p:cNvPr id="5"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
        <p:nvSpPr>
          <p:cNvPr id="6" name="Title 1"/>
          <p:cNvSpPr txBox="1">
            <a:spLocks/>
          </p:cNvSpPr>
          <p:nvPr/>
        </p:nvSpPr>
        <p:spPr>
          <a:xfrm>
            <a:off x="2000232" y="285728"/>
            <a:ext cx="6643734"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SELECT QUERY in </a:t>
            </a:r>
            <a:r>
              <a:rPr lang="en-IN" sz="3200" b="1" dirty="0" err="1">
                <a:effectLst>
                  <a:outerShdw blurRad="38100" dist="38100" dir="2700000" algn="tl">
                    <a:srgbClr val="000000">
                      <a:alpha val="43137"/>
                    </a:srgbClr>
                  </a:outerShdw>
                </a:effectLst>
              </a:rPr>
              <a:t>MySQL</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2071678"/>
            <a:ext cx="8572560" cy="4462760"/>
          </a:xfrm>
          <a:prstGeom prst="rect">
            <a:avLst/>
          </a:prstGeom>
        </p:spPr>
        <p:txBody>
          <a:bodyPr wrap="square">
            <a:spAutoFit/>
          </a:bodyPr>
          <a:lstStyle/>
          <a:p>
            <a:r>
              <a:rPr lang="en-IN" sz="3200" b="1" dirty="0">
                <a:solidFill>
                  <a:srgbClr val="0000FF"/>
                </a:solidFill>
                <a:effectLst>
                  <a:outerShdw blurRad="38100" dist="38100" dir="2700000" algn="tl">
                    <a:srgbClr val="000000">
                      <a:alpha val="43137"/>
                    </a:srgbClr>
                  </a:outerShdw>
                </a:effectLst>
                <a:latin typeface="+mj-lt"/>
                <a:cs typeface="Courier New" pitchFamily="49" charset="0"/>
              </a:rPr>
              <a:t>ALL Keyword</a:t>
            </a:r>
          </a:p>
          <a:p>
            <a:endParaRPr lang="en-IN" sz="2800" b="1" dirty="0">
              <a:effectLst>
                <a:outerShdw blurRad="38100" dist="38100" dir="2700000" algn="tl">
                  <a:srgbClr val="000000">
                    <a:alpha val="43137"/>
                  </a:srgbClr>
                </a:outerShdw>
              </a:effectLst>
              <a:latin typeface="Courier New" pitchFamily="49" charset="0"/>
              <a:cs typeface="Courier New" pitchFamily="49" charset="0"/>
            </a:endParaRPr>
          </a:p>
          <a:p>
            <a:r>
              <a:rPr lang="en-IN" sz="2800" b="1" dirty="0">
                <a:effectLst>
                  <a:outerShdw blurRad="38100" dist="38100" dir="2700000" algn="tl">
                    <a:srgbClr val="000000">
                      <a:alpha val="43137"/>
                    </a:srgbClr>
                  </a:outerShdw>
                </a:effectLst>
                <a:latin typeface="Courier New" pitchFamily="49" charset="0"/>
                <a:cs typeface="Courier New" pitchFamily="49" charset="0"/>
              </a:rPr>
              <a:t>SELECT ALL name FROM CAR;</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t>
            </a:r>
          </a:p>
          <a:p>
            <a:r>
              <a:rPr lang="en-IN" sz="2800" b="1" dirty="0">
                <a:effectLst>
                  <a:outerShdw blurRad="38100" dist="38100" dir="2700000" algn="tl">
                    <a:srgbClr val="000000">
                      <a:alpha val="43137"/>
                    </a:srgbClr>
                  </a:outerShdw>
                </a:effectLst>
                <a:latin typeface="Courier New" pitchFamily="49" charset="0"/>
                <a:cs typeface="Courier New" pitchFamily="49" charset="0"/>
              </a:rPr>
              <a:t>| name    | </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t>
            </a:r>
          </a:p>
          <a:p>
            <a:r>
              <a:rPr lang="en-IN" sz="2800" b="1" dirty="0">
                <a:effectLst>
                  <a:outerShdw blurRad="38100" dist="38100" dir="2700000" algn="tl">
                    <a:srgbClr val="000000">
                      <a:alpha val="43137"/>
                    </a:srgbClr>
                  </a:outerShdw>
                </a:effectLst>
                <a:latin typeface="Courier New" pitchFamily="49" charset="0"/>
                <a:cs typeface="Courier New" pitchFamily="49" charset="0"/>
              </a:rPr>
              <a:t>| Audi A1 |</a:t>
            </a:r>
          </a:p>
          <a:p>
            <a:r>
              <a:rPr lang="en-IN" sz="2800" b="1" dirty="0">
                <a:effectLst>
                  <a:outerShdw blurRad="38100" dist="38100" dir="2700000" algn="tl">
                    <a:srgbClr val="000000">
                      <a:alpha val="43137"/>
                    </a:srgbClr>
                  </a:outerShdw>
                </a:effectLst>
                <a:latin typeface="Courier New" pitchFamily="49" charset="0"/>
                <a:cs typeface="Courier New" pitchFamily="49" charset="0"/>
              </a:rPr>
              <a:t>| Audi A1 |</a:t>
            </a:r>
          </a:p>
          <a:p>
            <a:r>
              <a:rPr lang="en-IN" sz="2800" b="1" dirty="0">
                <a:effectLst>
                  <a:outerShdw blurRad="38100" dist="38100" dir="2700000" algn="tl">
                    <a:srgbClr val="000000">
                      <a:alpha val="43137"/>
                    </a:srgbClr>
                  </a:outerShdw>
                </a:effectLst>
                <a:latin typeface="Courier New" pitchFamily="49" charset="0"/>
                <a:cs typeface="Courier New" pitchFamily="49" charset="0"/>
              </a:rPr>
              <a:t>| Audi A2 |</a:t>
            </a:r>
          </a:p>
          <a:p>
            <a:r>
              <a:rPr lang="en-IN" sz="2800" b="1" dirty="0">
                <a:effectLst>
                  <a:outerShdw blurRad="38100" dist="38100" dir="2700000" algn="tl">
                    <a:srgbClr val="000000">
                      <a:alpha val="43137"/>
                    </a:srgbClr>
                  </a:outerShdw>
                </a:effectLst>
                <a:latin typeface="Courier New" pitchFamily="49" charset="0"/>
                <a:cs typeface="Courier New" pitchFamily="49" charset="0"/>
              </a:rPr>
              <a:t>+---------+</a:t>
            </a:r>
            <a:endParaRPr lang="en-IN" sz="2000" b="1" dirty="0">
              <a:effectLst>
                <a:outerShdw blurRad="38100" dist="38100" dir="2700000" algn="tl">
                  <a:srgbClr val="000000">
                    <a:alpha val="43137"/>
                  </a:srgbClr>
                </a:outerShdw>
              </a:effectLst>
              <a:latin typeface="Courier New" pitchFamily="49" charset="0"/>
              <a:cs typeface="Courier New" pitchFamily="49" charset="0"/>
            </a:endParaRPr>
          </a:p>
        </p:txBody>
      </p:sp>
      <p:sp>
        <p:nvSpPr>
          <p:cNvPr id="5" name="Title 1"/>
          <p:cNvSpPr txBox="1">
            <a:spLocks/>
          </p:cNvSpPr>
          <p:nvPr/>
        </p:nvSpPr>
        <p:spPr>
          <a:xfrm>
            <a:off x="2571736" y="1285860"/>
            <a:ext cx="5429288" cy="57150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lnSpcReduction="10000"/>
          </a:bodyPr>
          <a:lstStyle/>
          <a:p>
            <a:pPr algn="ctr"/>
            <a:r>
              <a:rPr lang="en-IN" sz="3200" b="1" dirty="0">
                <a:effectLst>
                  <a:outerShdw blurRad="38100" dist="38100" dir="2700000" algn="tl">
                    <a:srgbClr val="000000">
                      <a:alpha val="43137"/>
                    </a:srgbClr>
                  </a:outerShdw>
                </a:effectLst>
              </a:rPr>
              <a:t>CATEGORY: DML COMMAND</a:t>
            </a:r>
          </a:p>
        </p:txBody>
      </p:sp>
      <p:sp>
        <p:nvSpPr>
          <p:cNvPr id="6" name="Title 1"/>
          <p:cNvSpPr txBox="1">
            <a:spLocks/>
          </p:cNvSpPr>
          <p:nvPr/>
        </p:nvSpPr>
        <p:spPr>
          <a:xfrm>
            <a:off x="2000232" y="285728"/>
            <a:ext cx="6643734"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SELECT QUERY in </a:t>
            </a:r>
            <a:r>
              <a:rPr lang="en-IN" sz="3200" b="1" dirty="0" err="1">
                <a:effectLst>
                  <a:outerShdw blurRad="38100" dist="38100" dir="2700000" algn="tl">
                    <a:srgbClr val="000000">
                      <a:alpha val="43137"/>
                    </a:srgbClr>
                  </a:outerShdw>
                </a:effectLst>
              </a:rPr>
              <a:t>MySQL</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571736" y="928670"/>
            <a:ext cx="3714776" cy="2292390"/>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3643314"/>
            <a:ext cx="8572560"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latin typeface="+mj-lt"/>
                <a:cs typeface="Courier New" pitchFamily="49" charset="0"/>
              </a:rPr>
              <a:t>DESCRIBE COMMAND</a:t>
            </a:r>
          </a:p>
        </p:txBody>
      </p:sp>
    </p:spTree>
    <p:extLst>
      <p:ext uri="{BB962C8B-B14F-4D97-AF65-F5344CB8AC3E}">
        <p14:creationId xmlns:p14="http://schemas.microsoft.com/office/powerpoint/2010/main" val="1101633878"/>
      </p:ext>
    </p:extLst>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14282" y="214290"/>
            <a:ext cx="1620696" cy="1000132"/>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1928794" y="357166"/>
            <a:ext cx="6572296"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latin typeface="+mj-lt"/>
                <a:cs typeface="Courier New" pitchFamily="49" charset="0"/>
              </a:rPr>
              <a:t>DESCRIBE COMMAND</a:t>
            </a:r>
          </a:p>
        </p:txBody>
      </p:sp>
      <p:sp>
        <p:nvSpPr>
          <p:cNvPr id="7" name="Rectangle 6"/>
          <p:cNvSpPr/>
          <p:nvPr/>
        </p:nvSpPr>
        <p:spPr>
          <a:xfrm>
            <a:off x="401711" y="1928802"/>
            <a:ext cx="8170817" cy="3970318"/>
          </a:xfrm>
          <a:prstGeom prst="rect">
            <a:avLst/>
          </a:prstGeom>
        </p:spPr>
        <p:txBody>
          <a:bodyPr wrap="square">
            <a:spAutoFit/>
          </a:bodyPr>
          <a:lstStyle/>
          <a:p>
            <a:r>
              <a:rPr lang="en-IN" sz="2800" b="1" dirty="0">
                <a:effectLst>
                  <a:outerShdw blurRad="38100" dist="38100" dir="2700000" algn="tl">
                    <a:srgbClr val="000000">
                      <a:alpha val="43137"/>
                    </a:srgbClr>
                  </a:outerShdw>
                </a:effectLst>
              </a:rPr>
              <a:t>Describe command is used to show all the fields of a table</a:t>
            </a:r>
          </a:p>
          <a:p>
            <a:r>
              <a:rPr lang="en-IN" sz="2800" b="1" dirty="0">
                <a:effectLst>
                  <a:outerShdw blurRad="38100" dist="38100" dir="2700000" algn="tl">
                    <a:srgbClr val="000000">
                      <a:alpha val="43137"/>
                    </a:srgbClr>
                  </a:outerShdw>
                </a:effectLst>
              </a:rPr>
              <a:t>All the details. (structure of the table)</a:t>
            </a:r>
          </a:p>
          <a:p>
            <a:endParaRPr lang="en-IN" sz="2800" b="1" dirty="0">
              <a:effectLst>
                <a:outerShdw blurRad="38100" dist="38100" dir="2700000" algn="tl">
                  <a:srgbClr val="000000">
                    <a:alpha val="43137"/>
                  </a:srgbClr>
                </a:outerShdw>
              </a:effectLst>
            </a:endParaRPr>
          </a:p>
          <a:p>
            <a:r>
              <a:rPr lang="en-IN" sz="2800" b="1" dirty="0">
                <a:effectLst>
                  <a:outerShdw blurRad="38100" dist="38100" dir="2700000" algn="tl">
                    <a:srgbClr val="000000">
                      <a:alpha val="43137"/>
                    </a:srgbClr>
                  </a:outerShdw>
                </a:effectLst>
              </a:rPr>
              <a:t>DESCRIBE </a:t>
            </a:r>
            <a:r>
              <a:rPr lang="en-IN" sz="2800" b="1" dirty="0" err="1">
                <a:effectLst>
                  <a:outerShdw blurRad="38100" dist="38100" dir="2700000" algn="tl">
                    <a:srgbClr val="000000">
                      <a:alpha val="43137"/>
                    </a:srgbClr>
                  </a:outerShdw>
                </a:effectLst>
              </a:rPr>
              <a:t>databaseName.tableName</a:t>
            </a:r>
            <a:r>
              <a:rPr lang="en-IN" sz="2800" b="1" dirty="0">
                <a:effectLst>
                  <a:outerShdw blurRad="38100" dist="38100" dir="2700000" algn="tl">
                    <a:srgbClr val="000000">
                      <a:alpha val="43137"/>
                    </a:srgbClr>
                  </a:outerShdw>
                </a:effectLst>
              </a:rPr>
              <a:t>;</a:t>
            </a:r>
          </a:p>
          <a:p>
            <a:r>
              <a:rPr lang="en-IN" sz="2800" b="1" dirty="0">
                <a:effectLst>
                  <a:outerShdw blurRad="38100" dist="38100" dir="2700000" algn="tl">
                    <a:srgbClr val="000000">
                      <a:alpha val="43137"/>
                    </a:srgbClr>
                  </a:outerShdw>
                </a:effectLst>
              </a:rPr>
              <a:t>Or</a:t>
            </a:r>
          </a:p>
          <a:p>
            <a:r>
              <a:rPr lang="en-IN" sz="2800" b="1" dirty="0">
                <a:effectLst>
                  <a:outerShdw blurRad="38100" dist="38100" dir="2700000" algn="tl">
                    <a:srgbClr val="000000">
                      <a:alpha val="43137"/>
                    </a:srgbClr>
                  </a:outerShdw>
                </a:effectLst>
              </a:rPr>
              <a:t>DESCRIBE </a:t>
            </a:r>
            <a:r>
              <a:rPr lang="en-IN" sz="2800" b="1" dirty="0" err="1">
                <a:effectLst>
                  <a:outerShdw blurRad="38100" dist="38100" dir="2700000" algn="tl">
                    <a:srgbClr val="000000">
                      <a:alpha val="43137"/>
                    </a:srgbClr>
                  </a:outerShdw>
                </a:effectLst>
              </a:rPr>
              <a:t>tablename</a:t>
            </a:r>
            <a:r>
              <a:rPr lang="en-IN" sz="2800" b="1" dirty="0">
                <a:effectLst>
                  <a:outerShdw blurRad="38100" dist="38100" dir="2700000" algn="tl">
                    <a:srgbClr val="000000">
                      <a:alpha val="43137"/>
                    </a:srgbClr>
                  </a:outerShdw>
                </a:effectLst>
              </a:rPr>
              <a:t>;</a:t>
            </a:r>
          </a:p>
          <a:p>
            <a:endParaRPr lang="en-IN" sz="2800" b="1" dirty="0">
              <a:effectLst>
                <a:outerShdw blurRad="38100" dist="38100" dir="2700000" algn="tl">
                  <a:srgbClr val="000000">
                    <a:alpha val="43137"/>
                  </a:srgbClr>
                </a:outerShdw>
              </a:effectLst>
            </a:endParaRPr>
          </a:p>
          <a:p>
            <a:endParaRPr lang="en-I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14282" y="285728"/>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2000232" y="428604"/>
            <a:ext cx="6643734"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latin typeface="+mj-lt"/>
                <a:cs typeface="Courier New" pitchFamily="49" charset="0"/>
              </a:rPr>
              <a:t>DESCRIBE COMMAND</a:t>
            </a:r>
          </a:p>
        </p:txBody>
      </p:sp>
      <p:sp>
        <p:nvSpPr>
          <p:cNvPr id="7" name="Rectangle 6"/>
          <p:cNvSpPr/>
          <p:nvPr/>
        </p:nvSpPr>
        <p:spPr>
          <a:xfrm>
            <a:off x="142844" y="1714488"/>
            <a:ext cx="8827609" cy="4401205"/>
          </a:xfrm>
          <a:prstGeom prst="rect">
            <a:avLst/>
          </a:prstGeom>
        </p:spPr>
        <p:txBody>
          <a:bodyPr wrap="square">
            <a:spAutoFit/>
          </a:bodyPr>
          <a:lstStyle/>
          <a:p>
            <a:pPr latinLnBrk="1"/>
            <a:r>
              <a:rPr lang="en-IN" sz="2800" b="1" dirty="0" err="1">
                <a:effectLst>
                  <a:outerShdw blurRad="38100" dist="38100" dir="2700000" algn="tl">
                    <a:srgbClr val="000000">
                      <a:alpha val="43137"/>
                    </a:srgbClr>
                  </a:outerShdw>
                </a:effectLst>
              </a:rPr>
              <a:t>mysql</a:t>
            </a:r>
            <a:r>
              <a:rPr lang="en-IN" sz="2800" b="1" dirty="0">
                <a:effectLst>
                  <a:outerShdw blurRad="38100" dist="38100" dir="2700000" algn="tl">
                    <a:srgbClr val="000000">
                      <a:alpha val="43137"/>
                    </a:srgbClr>
                  </a:outerShdw>
                </a:effectLst>
              </a:rPr>
              <a:t>&gt; DESCRIBE orders;</a:t>
            </a:r>
          </a:p>
          <a:p>
            <a:pPr latinLnBrk="1"/>
            <a:r>
              <a:rPr lang="en-IN" sz="2800" b="1" dirty="0">
                <a:effectLst>
                  <a:outerShdw blurRad="38100" dist="38100" dir="2700000" algn="tl">
                    <a:srgbClr val="000000">
                      <a:alpha val="43137"/>
                    </a:srgbClr>
                  </a:outerShdw>
                </a:effectLst>
              </a:rPr>
              <a:t>+----------------+-------------+------+-----+---------+-------+-------+</a:t>
            </a:r>
          </a:p>
          <a:p>
            <a:pPr latinLnBrk="1"/>
            <a:r>
              <a:rPr lang="en-IN" sz="2800" b="1" dirty="0">
                <a:effectLst>
                  <a:outerShdw blurRad="38100" dist="38100" dir="2700000" algn="tl">
                    <a:srgbClr val="000000">
                      <a:alpha val="43137"/>
                    </a:srgbClr>
                  </a:outerShdw>
                </a:effectLst>
              </a:rPr>
              <a:t>| Field                   | Type      | Null | Key | Default | Extra |</a:t>
            </a:r>
          </a:p>
          <a:p>
            <a:pPr latinLnBrk="1"/>
            <a:r>
              <a:rPr lang="en-IN" sz="2800" b="1" dirty="0">
                <a:effectLst>
                  <a:outerShdw blurRad="38100" dist="38100" dir="2700000" algn="tl">
                    <a:srgbClr val="000000">
                      <a:alpha val="43137"/>
                    </a:srgbClr>
                  </a:outerShdw>
                </a:effectLst>
              </a:rPr>
              <a:t>+---------------------+------+------+-----+---------+-------+---------+</a:t>
            </a:r>
          </a:p>
          <a:p>
            <a:pPr latinLnBrk="1"/>
            <a:r>
              <a:rPr lang="en-IN" sz="2800" b="1" dirty="0">
                <a:effectLst>
                  <a:outerShdw blurRad="38100" dist="38100" dir="2700000" algn="tl">
                    <a:srgbClr val="000000">
                      <a:alpha val="43137"/>
                    </a:srgbClr>
                  </a:outerShdw>
                </a:effectLst>
              </a:rPr>
              <a:t>| </a:t>
            </a:r>
            <a:r>
              <a:rPr lang="en-IN" sz="2800" b="1" dirty="0" err="1">
                <a:effectLst>
                  <a:outerShdw blurRad="38100" dist="38100" dir="2700000" algn="tl">
                    <a:srgbClr val="000000">
                      <a:alpha val="43137"/>
                    </a:srgbClr>
                  </a:outerShdw>
                </a:effectLst>
              </a:rPr>
              <a:t>orderNumber</a:t>
            </a:r>
            <a:r>
              <a:rPr lang="en-IN" sz="2800" b="1" dirty="0">
                <a:effectLst>
                  <a:outerShdw blurRad="38100" dist="38100" dir="2700000" algn="tl">
                    <a:srgbClr val="000000">
                      <a:alpha val="43137"/>
                    </a:srgbClr>
                  </a:outerShdw>
                </a:effectLst>
              </a:rPr>
              <a:t>   | </a:t>
            </a:r>
            <a:r>
              <a:rPr lang="en-IN" sz="2800" b="1" dirty="0" err="1">
                <a:effectLst>
                  <a:outerShdw blurRad="38100" dist="38100" dir="2700000" algn="tl">
                    <a:srgbClr val="000000">
                      <a:alpha val="43137"/>
                    </a:srgbClr>
                  </a:outerShdw>
                </a:effectLst>
              </a:rPr>
              <a:t>int</a:t>
            </a:r>
            <a:r>
              <a:rPr lang="en-IN" sz="2800" b="1" dirty="0">
                <a:effectLst>
                  <a:outerShdw blurRad="38100" dist="38100" dir="2700000" algn="tl">
                    <a:srgbClr val="000000">
                      <a:alpha val="43137"/>
                    </a:srgbClr>
                  </a:outerShdw>
                </a:effectLst>
              </a:rPr>
              <a:t>(11)   | NO  |  PRI | NULL     |           |</a:t>
            </a:r>
          </a:p>
          <a:p>
            <a:pPr latinLnBrk="1"/>
            <a:r>
              <a:rPr lang="en-IN" sz="2800" b="1" dirty="0">
                <a:effectLst>
                  <a:outerShdw blurRad="38100" dist="38100" dir="2700000" algn="tl">
                    <a:srgbClr val="000000">
                      <a:alpha val="43137"/>
                    </a:srgbClr>
                  </a:outerShdw>
                </a:effectLst>
              </a:rPr>
              <a:t>| </a:t>
            </a:r>
            <a:r>
              <a:rPr lang="en-IN" sz="2800" b="1" dirty="0" err="1">
                <a:effectLst>
                  <a:outerShdw blurRad="38100" dist="38100" dir="2700000" algn="tl">
                    <a:srgbClr val="000000">
                      <a:alpha val="43137"/>
                    </a:srgbClr>
                  </a:outerShdw>
                </a:effectLst>
              </a:rPr>
              <a:t>orderDate</a:t>
            </a:r>
            <a:r>
              <a:rPr lang="en-IN" sz="2800" b="1" dirty="0">
                <a:effectLst>
                  <a:outerShdw blurRad="38100" dist="38100" dir="2700000" algn="tl">
                    <a:srgbClr val="000000">
                      <a:alpha val="43137"/>
                    </a:srgbClr>
                  </a:outerShdw>
                </a:effectLst>
              </a:rPr>
              <a:t>         | date       | NO  |         | NULL     |           |</a:t>
            </a:r>
          </a:p>
          <a:p>
            <a:pPr latinLnBrk="1"/>
            <a:r>
              <a:rPr lang="en-IN" sz="2800" b="1" dirty="0">
                <a:effectLst>
                  <a:outerShdw blurRad="38100" dist="38100" dir="2700000" algn="tl">
                    <a:srgbClr val="000000">
                      <a:alpha val="43137"/>
                    </a:srgbClr>
                  </a:outerShdw>
                </a:effectLst>
              </a:rPr>
              <a:t>| </a:t>
            </a:r>
            <a:r>
              <a:rPr lang="en-IN" sz="2800" b="1" dirty="0" err="1">
                <a:effectLst>
                  <a:outerShdw blurRad="38100" dist="38100" dir="2700000" algn="tl">
                    <a:srgbClr val="000000">
                      <a:alpha val="43137"/>
                    </a:srgbClr>
                  </a:outerShdw>
                </a:effectLst>
              </a:rPr>
              <a:t>requiredDate</a:t>
            </a:r>
            <a:r>
              <a:rPr lang="en-IN" sz="2800" b="1" dirty="0">
                <a:effectLst>
                  <a:outerShdw blurRad="38100" dist="38100" dir="2700000" algn="tl">
                    <a:srgbClr val="000000">
                      <a:alpha val="43137"/>
                    </a:srgbClr>
                  </a:outerShdw>
                </a:effectLst>
              </a:rPr>
              <a:t>   | date       | NO  |         | NULL     |           |</a:t>
            </a:r>
          </a:p>
          <a:p>
            <a:pPr latinLnBrk="1"/>
            <a:r>
              <a:rPr lang="en-IN" sz="2800" b="1" dirty="0">
                <a:effectLst>
                  <a:outerShdw blurRad="38100" dist="38100" dir="2700000" algn="tl">
                    <a:srgbClr val="000000">
                      <a:alpha val="43137"/>
                    </a:srgbClr>
                  </a:outerShdw>
                </a:effectLst>
              </a:rPr>
              <a:t>| </a:t>
            </a:r>
            <a:r>
              <a:rPr lang="en-IN" sz="2800" b="1" dirty="0" err="1">
                <a:effectLst>
                  <a:outerShdw blurRad="38100" dist="38100" dir="2700000" algn="tl">
                    <a:srgbClr val="000000">
                      <a:alpha val="43137"/>
                    </a:srgbClr>
                  </a:outerShdw>
                </a:effectLst>
              </a:rPr>
              <a:t>shippedDate</a:t>
            </a:r>
            <a:r>
              <a:rPr lang="en-IN" sz="2800" b="1" dirty="0">
                <a:effectLst>
                  <a:outerShdw blurRad="38100" dist="38100" dir="2700000" algn="tl">
                    <a:srgbClr val="000000">
                      <a:alpha val="43137"/>
                    </a:srgbClr>
                  </a:outerShdw>
                </a:effectLst>
              </a:rPr>
              <a:t>    | date       | YES |          | NULL     |           |</a:t>
            </a:r>
          </a:p>
          <a:p>
            <a:pPr latinLnBrk="1"/>
            <a:endParaRPr lang="en-IN" sz="2800" b="1" dirty="0">
              <a:effectLst>
                <a:outerShdw blurRad="38100" dist="38100" dir="2700000" algn="tl">
                  <a:srgbClr val="000000">
                    <a:alpha val="43137"/>
                  </a:srgbClr>
                </a:outerShdw>
              </a:effectLst>
            </a:endParaRPr>
          </a:p>
          <a:p>
            <a:pPr latinLnBrk="1"/>
            <a:r>
              <a:rPr lang="en-IN" sz="2800" b="1" dirty="0">
                <a:effectLst>
                  <a:outerShdw blurRad="38100" dist="38100" dir="2700000" algn="tl">
                    <a:srgbClr val="000000">
                      <a:alpha val="43137"/>
                    </a:srgbClr>
                  </a:outerShdw>
                </a:effectLst>
              </a:rPr>
              <a:t>| 4 rows in set (0.01 sec)</a:t>
            </a:r>
          </a:p>
        </p:txBody>
      </p:sp>
    </p:spTree>
    <p:extLst>
      <p:ext uri="{BB962C8B-B14F-4D97-AF65-F5344CB8AC3E}">
        <p14:creationId xmlns:p14="http://schemas.microsoft.com/office/powerpoint/2010/main" val="1101633878"/>
      </p:ext>
    </p:extLst>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500298" y="714356"/>
            <a:ext cx="4071966" cy="2512812"/>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3500438"/>
            <a:ext cx="8572560"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latin typeface="+mj-lt"/>
                <a:cs typeface="Courier New" pitchFamily="49" charset="0"/>
              </a:rPr>
              <a:t>SHOW LIST OF EXISTING DATABASES</a:t>
            </a:r>
          </a:p>
        </p:txBody>
      </p:sp>
    </p:spTree>
    <p:extLst>
      <p:ext uri="{BB962C8B-B14F-4D97-AF65-F5344CB8AC3E}">
        <p14:creationId xmlns:p14="http://schemas.microsoft.com/office/powerpoint/2010/main" val="1101633878"/>
      </p:ext>
    </p:extLst>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2071670" y="1785926"/>
            <a:ext cx="4500594" cy="3385542"/>
          </a:xfrm>
          <a:prstGeom prst="rect">
            <a:avLst/>
          </a:prstGeom>
        </p:spPr>
        <p:txBody>
          <a:bodyPr wrap="square">
            <a:spAutoFit/>
          </a:bodyPr>
          <a:lstStyle/>
          <a:p>
            <a:pPr latinLnBrk="1"/>
            <a:r>
              <a:rPr lang="en-IN" sz="2800" b="1" dirty="0">
                <a:effectLst>
                  <a:outerShdw blurRad="38100" dist="38100" dir="2700000" algn="tl">
                    <a:srgbClr val="000000">
                      <a:alpha val="43137"/>
                    </a:srgbClr>
                  </a:outerShdw>
                </a:effectLst>
              </a:rPr>
              <a:t>SHOW databases;</a:t>
            </a:r>
          </a:p>
          <a:p>
            <a:pPr latinLnBrk="1"/>
            <a:endParaRPr lang="en-IN" sz="1200" b="1" dirty="0">
              <a:effectLst>
                <a:outerShdw blurRad="38100" dist="38100" dir="2700000" algn="tl">
                  <a:srgbClr val="000000">
                    <a:alpha val="43137"/>
                  </a:srgbClr>
                </a:outerShdw>
              </a:effectLst>
            </a:endParaRPr>
          </a:p>
          <a:p>
            <a:pPr latinLnBrk="1"/>
            <a:r>
              <a:rPr lang="en-IN" sz="2800" b="1" dirty="0">
                <a:effectLst>
                  <a:outerShdw blurRad="38100" dist="38100" dir="2700000" algn="tl">
                    <a:srgbClr val="000000">
                      <a:alpha val="43137"/>
                    </a:srgbClr>
                  </a:outerShdw>
                </a:effectLst>
              </a:rPr>
              <a:t>-------------------------------+</a:t>
            </a:r>
          </a:p>
          <a:p>
            <a:pPr latinLnBrk="1"/>
            <a:r>
              <a:rPr lang="en-IN" sz="2800" b="1" dirty="0">
                <a:effectLst>
                  <a:outerShdw blurRad="38100" dist="38100" dir="2700000" algn="tl">
                    <a:srgbClr val="000000">
                      <a:alpha val="43137"/>
                    </a:srgbClr>
                  </a:outerShdw>
                </a:effectLst>
              </a:rPr>
              <a:t>| Databases                     |</a:t>
            </a:r>
          </a:p>
          <a:p>
            <a:pPr latinLnBrk="1"/>
            <a:r>
              <a:rPr lang="en-IN" sz="2800" b="1" dirty="0">
                <a:effectLst>
                  <a:outerShdw blurRad="38100" dist="38100" dir="2700000" algn="tl">
                    <a:srgbClr val="000000">
                      <a:alpha val="43137"/>
                    </a:srgbClr>
                  </a:outerShdw>
                </a:effectLst>
              </a:rPr>
              <a:t>+-----------------------------+</a:t>
            </a:r>
          </a:p>
          <a:p>
            <a:pPr latinLnBrk="1"/>
            <a:r>
              <a:rPr lang="en-IN" sz="2800" b="1" dirty="0">
                <a:effectLst>
                  <a:outerShdw blurRad="38100" dist="38100" dir="2700000" algn="tl">
                    <a:srgbClr val="000000">
                      <a:alpha val="43137"/>
                    </a:srgbClr>
                  </a:outerShdw>
                </a:effectLst>
              </a:rPr>
              <a:t>| </a:t>
            </a:r>
            <a:r>
              <a:rPr lang="en-IN" sz="2800" b="1" dirty="0" err="1">
                <a:effectLst>
                  <a:outerShdw blurRad="38100" dist="38100" dir="2700000" algn="tl">
                    <a:srgbClr val="000000">
                      <a:alpha val="43137"/>
                    </a:srgbClr>
                  </a:outerShdw>
                </a:effectLst>
              </a:rPr>
              <a:t>employeees</a:t>
            </a:r>
            <a:r>
              <a:rPr lang="en-IN" sz="2800" b="1" dirty="0">
                <a:effectLst>
                  <a:outerShdw blurRad="38100" dist="38100" dir="2700000" algn="tl">
                    <a:srgbClr val="000000">
                      <a:alpha val="43137"/>
                    </a:srgbClr>
                  </a:outerShdw>
                </a:effectLst>
              </a:rPr>
              <a:t>                 |</a:t>
            </a:r>
          </a:p>
          <a:p>
            <a:pPr latinLnBrk="1"/>
            <a:r>
              <a:rPr lang="en-IN" sz="2800" b="1" dirty="0">
                <a:effectLst>
                  <a:outerShdw blurRad="38100" dist="38100" dir="2700000" algn="tl">
                    <a:srgbClr val="000000">
                      <a:alpha val="43137"/>
                    </a:srgbClr>
                  </a:outerShdw>
                </a:effectLst>
              </a:rPr>
              <a:t>| </a:t>
            </a:r>
            <a:r>
              <a:rPr lang="en-IN" sz="2800" b="1" dirty="0" err="1">
                <a:effectLst>
                  <a:outerShdw blurRad="38100" dist="38100" dir="2700000" algn="tl">
                    <a:srgbClr val="000000">
                      <a:alpha val="43137"/>
                    </a:srgbClr>
                  </a:outerShdw>
                </a:effectLst>
              </a:rPr>
              <a:t>mydb</a:t>
            </a:r>
            <a:r>
              <a:rPr lang="en-IN" sz="2800" b="1" dirty="0">
                <a:effectLst>
                  <a:outerShdw blurRad="38100" dist="38100" dir="2700000" algn="tl">
                    <a:srgbClr val="000000">
                      <a:alpha val="43137"/>
                    </a:srgbClr>
                  </a:outerShdw>
                </a:effectLst>
              </a:rPr>
              <a:t>                             |</a:t>
            </a:r>
          </a:p>
          <a:p>
            <a:pPr latinLnBrk="1"/>
            <a:r>
              <a:rPr lang="en-IN" sz="2800" b="1" dirty="0">
                <a:effectLst>
                  <a:outerShdw blurRad="38100" dist="38100" dir="2700000" algn="tl">
                    <a:srgbClr val="000000">
                      <a:alpha val="43137"/>
                    </a:srgbClr>
                  </a:outerShdw>
                </a:effectLst>
              </a:rPr>
              <a:t>+-----------------------------+</a:t>
            </a:r>
          </a:p>
        </p:txBody>
      </p:sp>
      <p:sp>
        <p:nvSpPr>
          <p:cNvPr id="8" name="Rectangle 7"/>
          <p:cNvSpPr/>
          <p:nvPr/>
        </p:nvSpPr>
        <p:spPr>
          <a:xfrm>
            <a:off x="1785950" y="415333"/>
            <a:ext cx="7072330"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latin typeface="+mj-lt"/>
                <a:cs typeface="Courier New" pitchFamily="49" charset="0"/>
              </a:rPr>
              <a:t>SHOW LIST OF EXISTING DATABASES</a:t>
            </a:r>
          </a:p>
        </p:txBody>
      </p:sp>
    </p:spTree>
    <p:extLst>
      <p:ext uri="{BB962C8B-B14F-4D97-AF65-F5344CB8AC3E}">
        <p14:creationId xmlns:p14="http://schemas.microsoft.com/office/powerpoint/2010/main" val="110163387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785786" y="3214686"/>
            <a:ext cx="7429552" cy="785818"/>
          </a:xfrm>
        </p:spPr>
        <p:style>
          <a:lnRef idx="3">
            <a:schemeClr val="lt1"/>
          </a:lnRef>
          <a:fillRef idx="1">
            <a:schemeClr val="accent5"/>
          </a:fillRef>
          <a:effectRef idx="1">
            <a:schemeClr val="accent5"/>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DATA MODELS</a:t>
            </a:r>
          </a:p>
        </p:txBody>
      </p:sp>
    </p:spTree>
    <p:extLst>
      <p:ext uri="{BB962C8B-B14F-4D97-AF65-F5344CB8AC3E}">
        <p14:creationId xmlns:p14="http://schemas.microsoft.com/office/powerpoint/2010/main" val="110163387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143108" y="500042"/>
            <a:ext cx="4500594" cy="2777318"/>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3500438"/>
            <a:ext cx="8572560" cy="58477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latin typeface="+mj-lt"/>
                <a:cs typeface="Courier New" pitchFamily="49" charset="0"/>
              </a:rPr>
              <a:t>SHOW TABLES IN AN EXISTING DATABASE</a:t>
            </a:r>
          </a:p>
        </p:txBody>
      </p:sp>
    </p:spTree>
    <p:extLst>
      <p:ext uri="{BB962C8B-B14F-4D97-AF65-F5344CB8AC3E}">
        <p14:creationId xmlns:p14="http://schemas.microsoft.com/office/powerpoint/2010/main" val="1101633878"/>
      </p:ext>
    </p:extLst>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504932" cy="928694"/>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1571604" y="357166"/>
            <a:ext cx="7429552" cy="58477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latin typeface="+mj-lt"/>
                <a:cs typeface="Courier New" pitchFamily="49" charset="0"/>
              </a:rPr>
              <a:t>SHOW TABLES IN AN EXISTING DATABASE</a:t>
            </a:r>
          </a:p>
        </p:txBody>
      </p:sp>
      <p:sp>
        <p:nvSpPr>
          <p:cNvPr id="7" name="Rectangle 6"/>
          <p:cNvSpPr/>
          <p:nvPr/>
        </p:nvSpPr>
        <p:spPr>
          <a:xfrm>
            <a:off x="2000232" y="3143248"/>
            <a:ext cx="4357718" cy="2862322"/>
          </a:xfrm>
          <a:prstGeom prst="rect">
            <a:avLst/>
          </a:prstGeom>
        </p:spPr>
        <p:txBody>
          <a:bodyPr wrap="square">
            <a:spAutoFit/>
          </a:bodyPr>
          <a:lstStyle/>
          <a:p>
            <a:pPr latinLnBrk="1"/>
            <a:r>
              <a:rPr lang="en-IN" sz="2800" b="1" dirty="0">
                <a:effectLst>
                  <a:outerShdw blurRad="38100" dist="38100" dir="2700000" algn="tl">
                    <a:srgbClr val="000000">
                      <a:alpha val="43137"/>
                    </a:srgbClr>
                  </a:outerShdw>
                </a:effectLst>
              </a:rPr>
              <a:t>SHOW tables;</a:t>
            </a:r>
          </a:p>
          <a:p>
            <a:pPr latinLnBrk="1"/>
            <a:endParaRPr lang="en-IN" sz="1200" b="1" dirty="0">
              <a:effectLst>
                <a:outerShdw blurRad="38100" dist="38100" dir="2700000" algn="tl">
                  <a:srgbClr val="000000">
                    <a:alpha val="43137"/>
                  </a:srgbClr>
                </a:outerShdw>
              </a:effectLst>
            </a:endParaRPr>
          </a:p>
          <a:p>
            <a:pPr latinLnBrk="1"/>
            <a:r>
              <a:rPr lang="en-IN" sz="2800" b="1" dirty="0">
                <a:effectLst>
                  <a:outerShdw blurRad="38100" dist="38100" dir="2700000" algn="tl">
                    <a:srgbClr val="000000">
                      <a:alpha val="43137"/>
                    </a:srgbClr>
                  </a:outerShdw>
                </a:effectLst>
              </a:rPr>
              <a:t>-------------------------------+</a:t>
            </a:r>
          </a:p>
          <a:p>
            <a:pPr latinLnBrk="1"/>
            <a:r>
              <a:rPr lang="en-IN" sz="2800" b="1" dirty="0">
                <a:effectLst>
                  <a:outerShdw blurRad="38100" dist="38100" dir="2700000" algn="tl">
                    <a:srgbClr val="000000">
                      <a:alpha val="43137"/>
                    </a:srgbClr>
                  </a:outerShdw>
                </a:effectLst>
              </a:rPr>
              <a:t>|  </a:t>
            </a:r>
            <a:r>
              <a:rPr lang="en-IN" sz="2800" b="1" dirty="0" err="1">
                <a:effectLst>
                  <a:outerShdw blurRad="38100" dist="38100" dir="2700000" algn="tl">
                    <a:srgbClr val="000000">
                      <a:alpha val="43137"/>
                    </a:srgbClr>
                  </a:outerShdw>
                </a:effectLst>
              </a:rPr>
              <a:t>Tables_in_mydb</a:t>
            </a:r>
            <a:r>
              <a:rPr lang="en-IN" sz="2800" b="1" dirty="0">
                <a:effectLst>
                  <a:outerShdw blurRad="38100" dist="38100" dir="2700000" algn="tl">
                    <a:srgbClr val="000000">
                      <a:alpha val="43137"/>
                    </a:srgbClr>
                  </a:outerShdw>
                </a:effectLst>
              </a:rPr>
              <a:t>         |</a:t>
            </a:r>
          </a:p>
          <a:p>
            <a:pPr latinLnBrk="1"/>
            <a:r>
              <a:rPr lang="en-IN" sz="2800" b="1" dirty="0">
                <a:effectLst>
                  <a:outerShdw blurRad="38100" dist="38100" dir="2700000" algn="tl">
                    <a:srgbClr val="000000">
                      <a:alpha val="43137"/>
                    </a:srgbClr>
                  </a:outerShdw>
                </a:effectLst>
              </a:rPr>
              <a:t>+-----------------------------+</a:t>
            </a:r>
          </a:p>
          <a:p>
            <a:pPr latinLnBrk="1"/>
            <a:r>
              <a:rPr lang="en-IN" sz="2800" b="1" dirty="0">
                <a:effectLst>
                  <a:outerShdw blurRad="38100" dist="38100" dir="2700000" algn="tl">
                    <a:srgbClr val="000000">
                      <a:alpha val="43137"/>
                    </a:srgbClr>
                  </a:outerShdw>
                </a:effectLst>
              </a:rPr>
              <a:t>|</a:t>
            </a:r>
            <a:r>
              <a:rPr lang="en-IN" sz="2800" b="1" dirty="0" err="1">
                <a:effectLst>
                  <a:outerShdw blurRad="38100" dist="38100" dir="2700000" algn="tl">
                    <a:srgbClr val="000000">
                      <a:alpha val="43137"/>
                    </a:srgbClr>
                  </a:outerShdw>
                </a:effectLst>
              </a:rPr>
              <a:t>mytable</a:t>
            </a:r>
            <a:r>
              <a:rPr lang="en-IN" sz="2800" b="1" dirty="0">
                <a:effectLst>
                  <a:outerShdw blurRad="38100" dist="38100" dir="2700000" algn="tl">
                    <a:srgbClr val="000000">
                      <a:alpha val="43137"/>
                    </a:srgbClr>
                  </a:outerShdw>
                </a:effectLst>
              </a:rPr>
              <a:t>                         |</a:t>
            </a:r>
          </a:p>
          <a:p>
            <a:pPr latinLnBrk="1"/>
            <a:r>
              <a:rPr lang="en-IN" sz="2800" b="1"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101633878"/>
      </p:ext>
    </p:extLst>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285984" y="500042"/>
            <a:ext cx="4714908" cy="2909572"/>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3643314"/>
            <a:ext cx="857256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latin typeface="+mj-lt"/>
                <a:cs typeface="Courier New" pitchFamily="49" charset="0"/>
              </a:rPr>
              <a:t>CREATING USER</a:t>
            </a:r>
          </a:p>
        </p:txBody>
      </p:sp>
    </p:spTree>
    <p:extLst>
      <p:ext uri="{BB962C8B-B14F-4D97-AF65-F5344CB8AC3E}">
        <p14:creationId xmlns:p14="http://schemas.microsoft.com/office/powerpoint/2010/main" val="1101633878"/>
      </p:ext>
    </p:extLst>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143108" y="1071546"/>
            <a:ext cx="4286280" cy="2645065"/>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1357290" y="4214818"/>
            <a:ext cx="6429420" cy="58477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latin typeface="+mj-lt"/>
                <a:cs typeface="Courier New" pitchFamily="49" charset="0"/>
              </a:rPr>
              <a:t>CREATING USER- FROM LOCAL</a:t>
            </a:r>
          </a:p>
        </p:txBody>
      </p:sp>
    </p:spTree>
    <p:extLst>
      <p:ext uri="{BB962C8B-B14F-4D97-AF65-F5344CB8AC3E}">
        <p14:creationId xmlns:p14="http://schemas.microsoft.com/office/powerpoint/2010/main" val="1101633878"/>
      </p:ext>
    </p:extLst>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2214546" y="428604"/>
            <a:ext cx="6429420" cy="58477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latin typeface="+mj-lt"/>
                <a:cs typeface="Courier New" pitchFamily="49" charset="0"/>
              </a:rPr>
              <a:t>CREATING USER- FROM LOCAL</a:t>
            </a:r>
          </a:p>
        </p:txBody>
      </p:sp>
      <p:sp>
        <p:nvSpPr>
          <p:cNvPr id="7" name="Rectangle 6"/>
          <p:cNvSpPr/>
          <p:nvPr/>
        </p:nvSpPr>
        <p:spPr>
          <a:xfrm>
            <a:off x="357158" y="2000240"/>
            <a:ext cx="8072494" cy="3323987"/>
          </a:xfrm>
          <a:prstGeom prst="rect">
            <a:avLst/>
          </a:prstGeom>
        </p:spPr>
        <p:txBody>
          <a:bodyPr wrap="square">
            <a:spAutoFit/>
          </a:bodyPr>
          <a:lstStyle/>
          <a:p>
            <a:pPr algn="just" latinLnBrk="1">
              <a:lnSpc>
                <a:spcPct val="150000"/>
              </a:lnSpc>
            </a:pPr>
            <a:r>
              <a:rPr lang="en-IN" sz="2800" b="1" dirty="0">
                <a:effectLst>
                  <a:outerShdw blurRad="38100" dist="38100" dir="2700000" algn="tl">
                    <a:srgbClr val="000000">
                      <a:alpha val="43137"/>
                    </a:srgbClr>
                  </a:outerShdw>
                </a:effectLst>
              </a:rPr>
              <a:t>CREATE USER '</a:t>
            </a:r>
            <a:r>
              <a:rPr lang="en-IN" sz="2800" b="1" dirty="0" err="1">
                <a:effectLst>
                  <a:outerShdw blurRad="38100" dist="38100" dir="2700000" algn="tl">
                    <a:srgbClr val="000000">
                      <a:alpha val="43137"/>
                    </a:srgbClr>
                  </a:outerShdw>
                </a:effectLst>
              </a:rPr>
              <a:t>user'@'localhost</a:t>
            </a:r>
            <a:r>
              <a:rPr lang="en-IN" sz="2800" b="1" dirty="0">
                <a:effectLst>
                  <a:outerShdw blurRad="38100" dist="38100" dir="2700000" algn="tl">
                    <a:srgbClr val="000000">
                      <a:alpha val="43137"/>
                    </a:srgbClr>
                  </a:outerShdw>
                </a:effectLst>
              </a:rPr>
              <a:t>' IDENTIFIED BY            '</a:t>
            </a:r>
            <a:r>
              <a:rPr lang="en-IN" sz="2800" b="1" dirty="0" err="1">
                <a:effectLst>
                  <a:outerShdw blurRad="38100" dist="38100" dir="2700000" algn="tl">
                    <a:srgbClr val="000000">
                      <a:alpha val="43137"/>
                    </a:srgbClr>
                  </a:outerShdw>
                </a:effectLst>
              </a:rPr>
              <a:t>some_password</a:t>
            </a:r>
            <a:r>
              <a:rPr lang="en-IN" sz="2800" b="1" dirty="0">
                <a:effectLst>
                  <a:outerShdw blurRad="38100" dist="38100" dir="2700000" algn="tl">
                    <a:srgbClr val="000000">
                      <a:alpha val="43137"/>
                    </a:srgbClr>
                  </a:outerShdw>
                </a:effectLst>
              </a:rPr>
              <a:t>';  </a:t>
            </a:r>
          </a:p>
          <a:p>
            <a:pPr latinLnBrk="1">
              <a:lnSpc>
                <a:spcPct val="150000"/>
              </a:lnSpc>
            </a:pPr>
            <a:endParaRPr lang="en-IN" sz="2800" b="1" dirty="0">
              <a:effectLst>
                <a:outerShdw blurRad="38100" dist="38100" dir="2700000" algn="tl">
                  <a:srgbClr val="000000">
                    <a:alpha val="43137"/>
                  </a:srgbClr>
                </a:outerShdw>
              </a:effectLst>
            </a:endParaRPr>
          </a:p>
          <a:p>
            <a:pPr algn="just" latinLnBrk="1">
              <a:lnSpc>
                <a:spcPct val="150000"/>
              </a:lnSpc>
            </a:pPr>
            <a:r>
              <a:rPr lang="en-IN" sz="2800" b="1" dirty="0">
                <a:effectLst>
                  <a:outerShdw blurRad="38100" dist="38100" dir="2700000" algn="tl">
                    <a:srgbClr val="000000">
                      <a:alpha val="43137"/>
                    </a:srgbClr>
                  </a:outerShdw>
                </a:effectLst>
              </a:rPr>
              <a:t>	Will create a user that can only connect on the local machine where the database is hosted.</a:t>
            </a:r>
          </a:p>
        </p:txBody>
      </p:sp>
    </p:spTree>
    <p:extLst>
      <p:ext uri="{BB962C8B-B14F-4D97-AF65-F5344CB8AC3E}">
        <p14:creationId xmlns:p14="http://schemas.microsoft.com/office/powerpoint/2010/main" val="1101633878"/>
      </p:ext>
    </p:extLst>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714612" y="785794"/>
            <a:ext cx="4500594" cy="2777318"/>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1571604" y="4000504"/>
            <a:ext cx="642942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latin typeface="+mj-lt"/>
                <a:cs typeface="Courier New" pitchFamily="49" charset="0"/>
              </a:rPr>
              <a:t>CREATING USER - FROM ANYWHERE</a:t>
            </a:r>
          </a:p>
        </p:txBody>
      </p:sp>
    </p:spTree>
    <p:extLst>
      <p:ext uri="{BB962C8B-B14F-4D97-AF65-F5344CB8AC3E}">
        <p14:creationId xmlns:p14="http://schemas.microsoft.com/office/powerpoint/2010/main" val="1101633878"/>
      </p:ext>
    </p:extLst>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2214546" y="428604"/>
            <a:ext cx="642942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latin typeface="+mj-lt"/>
                <a:cs typeface="Courier New" pitchFamily="49" charset="0"/>
              </a:rPr>
              <a:t>CREATING USER - FROM ANYWHERE</a:t>
            </a:r>
          </a:p>
        </p:txBody>
      </p:sp>
      <p:sp>
        <p:nvSpPr>
          <p:cNvPr id="7" name="Rectangle 6"/>
          <p:cNvSpPr/>
          <p:nvPr/>
        </p:nvSpPr>
        <p:spPr>
          <a:xfrm>
            <a:off x="357158" y="2000240"/>
            <a:ext cx="8072494" cy="2677656"/>
          </a:xfrm>
          <a:prstGeom prst="rect">
            <a:avLst/>
          </a:prstGeom>
        </p:spPr>
        <p:txBody>
          <a:bodyPr wrap="square">
            <a:spAutoFit/>
          </a:bodyPr>
          <a:lstStyle/>
          <a:p>
            <a:pPr algn="just" latinLnBrk="1">
              <a:lnSpc>
                <a:spcPct val="150000"/>
              </a:lnSpc>
            </a:pPr>
            <a:r>
              <a:rPr lang="en-IN" sz="2800" b="1" dirty="0">
                <a:effectLst>
                  <a:outerShdw blurRad="38100" dist="38100" dir="2700000" algn="tl">
                    <a:srgbClr val="000000">
                      <a:alpha val="43137"/>
                    </a:srgbClr>
                  </a:outerShdw>
                </a:effectLst>
              </a:rPr>
              <a:t>CREATE USER 'user'@'%' IDENTIFIED BY '</a:t>
            </a:r>
            <a:r>
              <a:rPr lang="en-IN" sz="2800" b="1" dirty="0" err="1">
                <a:effectLst>
                  <a:outerShdw blurRad="38100" dist="38100" dir="2700000" algn="tl">
                    <a:srgbClr val="000000">
                      <a:alpha val="43137"/>
                    </a:srgbClr>
                  </a:outerShdw>
                </a:effectLst>
              </a:rPr>
              <a:t>some_password</a:t>
            </a:r>
            <a:r>
              <a:rPr lang="en-IN" sz="2800" b="1" dirty="0">
                <a:effectLst>
                  <a:outerShdw blurRad="38100" dist="38100" dir="2700000" algn="tl">
                    <a:srgbClr val="000000">
                      <a:alpha val="43137"/>
                    </a:srgbClr>
                  </a:outerShdw>
                </a:effectLst>
              </a:rPr>
              <a:t>';</a:t>
            </a:r>
          </a:p>
          <a:p>
            <a:pPr algn="just" latinLnBrk="1">
              <a:lnSpc>
                <a:spcPct val="150000"/>
              </a:lnSpc>
            </a:pPr>
            <a:r>
              <a:rPr lang="en-IN" sz="2800" b="1" dirty="0">
                <a:effectLst>
                  <a:outerShdw blurRad="38100" dist="38100" dir="2700000" algn="tl">
                    <a:srgbClr val="000000">
                      <a:alpha val="43137"/>
                    </a:srgbClr>
                  </a:outerShdw>
                </a:effectLst>
              </a:rPr>
              <a:t>	 Will create a user that can connect from anywhere (except the local machine).</a:t>
            </a:r>
          </a:p>
        </p:txBody>
      </p:sp>
    </p:spTree>
    <p:extLst>
      <p:ext uri="{BB962C8B-B14F-4D97-AF65-F5344CB8AC3E}">
        <p14:creationId xmlns:p14="http://schemas.microsoft.com/office/powerpoint/2010/main" val="1101633878"/>
      </p:ext>
    </p:extLst>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143108" y="642918"/>
            <a:ext cx="4977851" cy="3071834"/>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1571604" y="3929066"/>
            <a:ext cx="642942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latin typeface="+mj-lt"/>
                <a:cs typeface="Courier New" pitchFamily="49" charset="0"/>
              </a:rPr>
              <a:t>GRANT OR ADDING PRIVILEGES</a:t>
            </a:r>
          </a:p>
        </p:txBody>
      </p:sp>
    </p:spTree>
    <p:extLst>
      <p:ext uri="{BB962C8B-B14F-4D97-AF65-F5344CB8AC3E}">
        <p14:creationId xmlns:p14="http://schemas.microsoft.com/office/powerpoint/2010/main" val="1101633878"/>
      </p:ext>
    </p:extLst>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71406" y="142852"/>
            <a:ext cx="1714512" cy="1058026"/>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571472" y="3500438"/>
            <a:ext cx="6500858" cy="1384995"/>
          </a:xfrm>
          <a:prstGeom prst="rect">
            <a:avLst/>
          </a:prstGeom>
        </p:spPr>
        <p:txBody>
          <a:bodyPr wrap="square">
            <a:spAutoFit/>
          </a:bodyPr>
          <a:lstStyle/>
          <a:p>
            <a:pPr algn="just" latinLnBrk="1">
              <a:lnSpc>
                <a:spcPct val="150000"/>
              </a:lnSpc>
            </a:pPr>
            <a:r>
              <a:rPr lang="en-IN" sz="2800" b="1" dirty="0">
                <a:effectLst>
                  <a:outerShdw blurRad="38100" dist="38100" dir="2700000" algn="tl">
                    <a:srgbClr val="000000">
                      <a:alpha val="43137"/>
                    </a:srgbClr>
                  </a:outerShdw>
                </a:effectLst>
              </a:rPr>
              <a:t>GRANT SELECT, INSERT, UPDATE ON databaseName.* TO '</a:t>
            </a:r>
            <a:r>
              <a:rPr lang="en-IN" sz="2800" b="1" dirty="0" err="1">
                <a:effectLst>
                  <a:outerShdw blurRad="38100" dist="38100" dir="2700000" algn="tl">
                    <a:srgbClr val="000000">
                      <a:alpha val="43137"/>
                    </a:srgbClr>
                  </a:outerShdw>
                </a:effectLst>
              </a:rPr>
              <a:t>userName'@'localhost</a:t>
            </a:r>
            <a:r>
              <a:rPr lang="en-IN" sz="2800" b="1" dirty="0">
                <a:effectLst>
                  <a:outerShdw blurRad="38100" dist="38100" dir="2700000" algn="tl">
                    <a:srgbClr val="000000">
                      <a:alpha val="43137"/>
                    </a:srgbClr>
                  </a:outerShdw>
                </a:effectLst>
              </a:rPr>
              <a:t>‘;</a:t>
            </a:r>
          </a:p>
        </p:txBody>
      </p:sp>
      <p:sp>
        <p:nvSpPr>
          <p:cNvPr id="5" name="Rectangle 4"/>
          <p:cNvSpPr/>
          <p:nvPr/>
        </p:nvSpPr>
        <p:spPr>
          <a:xfrm>
            <a:off x="2000232" y="357166"/>
            <a:ext cx="6429420"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latin typeface="+mj-lt"/>
                <a:cs typeface="Courier New" pitchFamily="49" charset="0"/>
              </a:rPr>
              <a:t>GRANT OR ADDING PRIVILEGES</a:t>
            </a:r>
          </a:p>
        </p:txBody>
      </p:sp>
      <p:sp>
        <p:nvSpPr>
          <p:cNvPr id="6" name="Rectangle 5"/>
          <p:cNvSpPr/>
          <p:nvPr/>
        </p:nvSpPr>
        <p:spPr>
          <a:xfrm>
            <a:off x="2071670" y="1214422"/>
            <a:ext cx="6429420" cy="584775"/>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en-IN" sz="3200" b="1" dirty="0">
                <a:solidFill>
                  <a:schemeClr val="bg1"/>
                </a:solidFill>
                <a:effectLst>
                  <a:outerShdw blurRad="38100" dist="38100" dir="2700000" algn="tl">
                    <a:srgbClr val="000000">
                      <a:alpha val="43137"/>
                    </a:srgbClr>
                  </a:outerShdw>
                </a:effectLst>
                <a:latin typeface="+mj-lt"/>
                <a:cs typeface="Courier New" pitchFamily="49" charset="0"/>
              </a:rPr>
              <a:t>CATEGORY: DCL COMMAND</a:t>
            </a:r>
          </a:p>
        </p:txBody>
      </p:sp>
      <p:sp>
        <p:nvSpPr>
          <p:cNvPr id="8" name="Rectangle 7"/>
          <p:cNvSpPr/>
          <p:nvPr/>
        </p:nvSpPr>
        <p:spPr>
          <a:xfrm>
            <a:off x="428596" y="2500306"/>
            <a:ext cx="6429420" cy="58477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IN" sz="3200" b="1" dirty="0">
                <a:solidFill>
                  <a:schemeClr val="bg1"/>
                </a:solidFill>
                <a:effectLst>
                  <a:outerShdw blurRad="38100" dist="38100" dir="2700000" algn="tl">
                    <a:srgbClr val="000000">
                      <a:alpha val="43137"/>
                    </a:srgbClr>
                  </a:outerShdw>
                </a:effectLst>
                <a:latin typeface="+mj-lt"/>
                <a:cs typeface="Courier New" pitchFamily="49" charset="0"/>
              </a:rPr>
              <a:t>GRANTING SPECIFIC PRIVILEGES</a:t>
            </a:r>
          </a:p>
        </p:txBody>
      </p:sp>
      <p:sp>
        <p:nvSpPr>
          <p:cNvPr id="10" name="Rectangle 9"/>
          <p:cNvSpPr/>
          <p:nvPr/>
        </p:nvSpPr>
        <p:spPr>
          <a:xfrm>
            <a:off x="7286644" y="3214686"/>
            <a:ext cx="1428752"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2800" b="1" dirty="0">
                <a:effectLst>
                  <a:outerShdw blurRad="38100" dist="38100" dir="2700000" algn="tl">
                    <a:srgbClr val="000000">
                      <a:alpha val="43137"/>
                    </a:srgbClr>
                  </a:outerShdw>
                </a:effectLst>
              </a:rPr>
              <a:t>SELECT</a:t>
            </a:r>
          </a:p>
          <a:p>
            <a:r>
              <a:rPr lang="en-IN" sz="2800" b="1" dirty="0">
                <a:effectLst>
                  <a:outerShdw blurRad="38100" dist="38100" dir="2700000" algn="tl">
                    <a:srgbClr val="000000">
                      <a:alpha val="43137"/>
                    </a:srgbClr>
                  </a:outerShdw>
                </a:effectLst>
              </a:rPr>
              <a:t>INSERT</a:t>
            </a:r>
          </a:p>
          <a:p>
            <a:r>
              <a:rPr lang="en-IN" sz="2800" b="1" dirty="0">
                <a:effectLst>
                  <a:outerShdw blurRad="38100" dist="38100" dir="2700000" algn="tl">
                    <a:srgbClr val="000000">
                      <a:alpha val="43137"/>
                    </a:srgbClr>
                  </a:outerShdw>
                </a:effectLst>
              </a:rPr>
              <a:t>UPDATE</a:t>
            </a:r>
          </a:p>
          <a:p>
            <a:r>
              <a:rPr lang="en-IN" sz="2800" b="1" dirty="0">
                <a:effectLst>
                  <a:outerShdw blurRad="38100" dist="38100" dir="2700000" algn="tl">
                    <a:srgbClr val="000000">
                      <a:alpha val="43137"/>
                    </a:srgbClr>
                  </a:outerShdw>
                </a:effectLst>
              </a:rPr>
              <a:t>DELETE</a:t>
            </a:r>
          </a:p>
          <a:p>
            <a:r>
              <a:rPr lang="en-IN" sz="2800" b="1" dirty="0">
                <a:effectLst>
                  <a:outerShdw blurRad="38100" dist="38100" dir="2700000" algn="tl">
                    <a:srgbClr val="000000">
                      <a:alpha val="43137"/>
                    </a:srgbClr>
                  </a:outerShdw>
                </a:effectLst>
              </a:rPr>
              <a:t>CREATE</a:t>
            </a:r>
          </a:p>
          <a:p>
            <a:r>
              <a:rPr lang="en-IN" sz="2800" b="1" dirty="0">
                <a:effectLst>
                  <a:outerShdw blurRad="38100" dist="38100" dir="2700000" algn="tl">
                    <a:srgbClr val="000000">
                      <a:alpha val="43137"/>
                    </a:srgbClr>
                  </a:outerShdw>
                </a:effectLst>
              </a:rPr>
              <a:t>DROP</a:t>
            </a:r>
          </a:p>
        </p:txBody>
      </p:sp>
    </p:spTree>
    <p:extLst>
      <p:ext uri="{BB962C8B-B14F-4D97-AF65-F5344CB8AC3E}">
        <p14:creationId xmlns:p14="http://schemas.microsoft.com/office/powerpoint/2010/main" val="1101633878"/>
      </p:ext>
    </p:extLst>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143108" y="642918"/>
            <a:ext cx="4977851" cy="3071834"/>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1571604" y="3929066"/>
            <a:ext cx="642942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latin typeface="+mj-lt"/>
                <a:cs typeface="Courier New" pitchFamily="49" charset="0"/>
              </a:rPr>
              <a:t>GRANT ALL  PRIVILEGES</a:t>
            </a:r>
          </a:p>
        </p:txBody>
      </p:sp>
    </p:spTree>
    <p:extLst>
      <p:ext uri="{BB962C8B-B14F-4D97-AF65-F5344CB8AC3E}">
        <p14:creationId xmlns:p14="http://schemas.microsoft.com/office/powerpoint/2010/main" val="110163387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285752" y="214290"/>
            <a:ext cx="8715404" cy="78581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DATA MODEL</a:t>
            </a:r>
          </a:p>
        </p:txBody>
      </p:sp>
      <p:sp>
        <p:nvSpPr>
          <p:cNvPr id="8" name="Rectangle 7"/>
          <p:cNvSpPr/>
          <p:nvPr/>
        </p:nvSpPr>
        <p:spPr>
          <a:xfrm>
            <a:off x="642910" y="1428736"/>
            <a:ext cx="8143932" cy="4524315"/>
          </a:xfrm>
          <a:prstGeom prst="rect">
            <a:avLst/>
          </a:prstGeom>
        </p:spPr>
        <p:txBody>
          <a:bodyPr wrap="square">
            <a:spAutoFit/>
          </a:bodyPr>
          <a:lstStyle/>
          <a:p>
            <a:pPr algn="just"/>
            <a:r>
              <a:rPr lang="en-IN" sz="3200" b="1" dirty="0">
                <a:solidFill>
                  <a:srgbClr val="FF0000"/>
                </a:solidFill>
                <a:effectLst>
                  <a:outerShdw blurRad="38100" dist="38100" dir="2700000" algn="tl">
                    <a:srgbClr val="000000">
                      <a:alpha val="43137"/>
                    </a:srgbClr>
                  </a:outerShdw>
                </a:effectLst>
              </a:rPr>
              <a:t>What is Data Model?</a:t>
            </a:r>
            <a:r>
              <a:rPr lang="en-IN" sz="3200" b="1" dirty="0">
                <a:effectLst>
                  <a:outerShdw blurRad="38100" dist="38100" dir="2700000" algn="tl">
                    <a:srgbClr val="000000">
                      <a:alpha val="43137"/>
                    </a:srgbClr>
                  </a:outerShdw>
                </a:effectLst>
              </a:rPr>
              <a:t>	</a:t>
            </a:r>
          </a:p>
          <a:p>
            <a:pPr algn="just"/>
            <a:endParaRPr lang="en-IN" sz="3200" b="1" dirty="0">
              <a:effectLst>
                <a:outerShdw blurRad="38100" dist="38100" dir="2700000" algn="tl">
                  <a:srgbClr val="000000">
                    <a:alpha val="43137"/>
                  </a:srgbClr>
                </a:outerShdw>
              </a:effectLst>
            </a:endParaRPr>
          </a:p>
          <a:p>
            <a:pPr algn="just"/>
            <a:r>
              <a:rPr lang="en-IN" sz="3200" b="1" dirty="0">
                <a:effectLst>
                  <a:outerShdw blurRad="38100" dist="38100" dir="2700000" algn="tl">
                    <a:srgbClr val="000000">
                      <a:alpha val="43137"/>
                    </a:srgbClr>
                  </a:outerShdw>
                </a:effectLst>
              </a:rPr>
              <a:t>	Data models define how the logical structure of a database is modelled. Data Models are fundamental entities to introduce abstraction in a DBMS. Data models define how data is connected to each other and how they are processed and stored inside the system.</a:t>
            </a:r>
          </a:p>
        </p:txBody>
      </p:sp>
    </p:spTree>
    <p:extLst>
      <p:ext uri="{BB962C8B-B14F-4D97-AF65-F5344CB8AC3E}">
        <p14:creationId xmlns:p14="http://schemas.microsoft.com/office/powerpoint/2010/main" val="110163387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85720" y="214290"/>
            <a:ext cx="1967988" cy="121444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2357422" y="428604"/>
            <a:ext cx="642942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latin typeface="+mj-lt"/>
                <a:cs typeface="Courier New" pitchFamily="49" charset="0"/>
              </a:rPr>
              <a:t>GRANT ALL  PRIVILEGES</a:t>
            </a:r>
          </a:p>
        </p:txBody>
      </p:sp>
      <p:sp>
        <p:nvSpPr>
          <p:cNvPr id="5" name="Rectangle 4"/>
          <p:cNvSpPr/>
          <p:nvPr/>
        </p:nvSpPr>
        <p:spPr>
          <a:xfrm>
            <a:off x="2071670" y="1214422"/>
            <a:ext cx="6429420" cy="584775"/>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en-IN" sz="3200" b="1" dirty="0">
                <a:solidFill>
                  <a:schemeClr val="bg1"/>
                </a:solidFill>
                <a:effectLst>
                  <a:outerShdw blurRad="38100" dist="38100" dir="2700000" algn="tl">
                    <a:srgbClr val="000000">
                      <a:alpha val="43137"/>
                    </a:srgbClr>
                  </a:outerShdw>
                </a:effectLst>
                <a:latin typeface="+mj-lt"/>
                <a:cs typeface="Courier New" pitchFamily="49" charset="0"/>
              </a:rPr>
              <a:t>CATEGORY: DCL COMMAND</a:t>
            </a:r>
          </a:p>
        </p:txBody>
      </p:sp>
      <p:sp>
        <p:nvSpPr>
          <p:cNvPr id="6" name="Rectangle 5"/>
          <p:cNvSpPr/>
          <p:nvPr/>
        </p:nvSpPr>
        <p:spPr>
          <a:xfrm>
            <a:off x="357158" y="2214554"/>
            <a:ext cx="6429420" cy="58477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IN" sz="3200" b="1" dirty="0">
                <a:solidFill>
                  <a:schemeClr val="bg1"/>
                </a:solidFill>
                <a:effectLst>
                  <a:outerShdw blurRad="38100" dist="38100" dir="2700000" algn="tl">
                    <a:srgbClr val="000000">
                      <a:alpha val="43137"/>
                    </a:srgbClr>
                  </a:outerShdw>
                </a:effectLst>
                <a:latin typeface="+mj-lt"/>
                <a:cs typeface="Courier New" pitchFamily="49" charset="0"/>
              </a:rPr>
              <a:t>GRANTING ALL PRIVILEGES</a:t>
            </a:r>
          </a:p>
        </p:txBody>
      </p:sp>
      <p:sp>
        <p:nvSpPr>
          <p:cNvPr id="7" name="Rectangle 6"/>
          <p:cNvSpPr/>
          <p:nvPr/>
        </p:nvSpPr>
        <p:spPr>
          <a:xfrm>
            <a:off x="357158" y="3000372"/>
            <a:ext cx="6786610" cy="3108543"/>
          </a:xfrm>
          <a:prstGeom prst="rect">
            <a:avLst/>
          </a:prstGeom>
        </p:spPr>
        <p:txBody>
          <a:bodyPr wrap="square">
            <a:spAutoFit/>
          </a:bodyPr>
          <a:lstStyle/>
          <a:p>
            <a:r>
              <a:rPr lang="en-IN" sz="2800" b="1" dirty="0">
                <a:effectLst>
                  <a:outerShdw blurRad="38100" dist="38100" dir="2700000" algn="tl">
                    <a:srgbClr val="000000">
                      <a:alpha val="43137"/>
                    </a:srgbClr>
                  </a:outerShdw>
                </a:effectLst>
              </a:rPr>
              <a:t>Grant all privileges to the user for all tables on all databases (attention with this):</a:t>
            </a:r>
          </a:p>
          <a:p>
            <a:endParaRPr lang="en-IN" sz="2800" b="1" dirty="0">
              <a:effectLst>
                <a:outerShdw blurRad="38100" dist="38100" dir="2700000" algn="tl">
                  <a:srgbClr val="000000">
                    <a:alpha val="43137"/>
                  </a:srgbClr>
                </a:outerShdw>
              </a:effectLst>
            </a:endParaRPr>
          </a:p>
          <a:p>
            <a:r>
              <a:rPr lang="en-IN" sz="2800" b="1" dirty="0">
                <a:effectLst>
                  <a:outerShdw blurRad="38100" dist="38100" dir="2700000" algn="tl">
                    <a:srgbClr val="000000">
                      <a:alpha val="43137"/>
                    </a:srgbClr>
                  </a:outerShdw>
                </a:effectLst>
              </a:rPr>
              <a:t>GRANT ALL ON *.* TO '</a:t>
            </a:r>
            <a:r>
              <a:rPr lang="en-IN" sz="2800" b="1" dirty="0" err="1">
                <a:effectLst>
                  <a:outerShdw blurRad="38100" dist="38100" dir="2700000" algn="tl">
                    <a:srgbClr val="000000">
                      <a:alpha val="43137"/>
                    </a:srgbClr>
                  </a:outerShdw>
                </a:effectLst>
              </a:rPr>
              <a:t>userName'@'localhost</a:t>
            </a:r>
            <a:r>
              <a:rPr lang="en-IN" sz="2800" b="1" dirty="0">
                <a:effectLst>
                  <a:outerShdw blurRad="38100" dist="38100" dir="2700000" algn="tl">
                    <a:srgbClr val="000000">
                      <a:alpha val="43137"/>
                    </a:srgbClr>
                  </a:outerShdw>
                </a:effectLst>
              </a:rPr>
              <a:t>' WITH GRANT OPTION;</a:t>
            </a:r>
          </a:p>
          <a:p>
            <a:endParaRPr lang="en-I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85720" y="214290"/>
            <a:ext cx="1967988" cy="121444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2357422" y="428604"/>
            <a:ext cx="642942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latin typeface="+mj-lt"/>
                <a:cs typeface="Courier New" pitchFamily="49" charset="0"/>
              </a:rPr>
              <a:t>GRANT ALL  PRIVILEGES</a:t>
            </a:r>
          </a:p>
        </p:txBody>
      </p:sp>
      <p:sp>
        <p:nvSpPr>
          <p:cNvPr id="5" name="Rectangle 4"/>
          <p:cNvSpPr/>
          <p:nvPr/>
        </p:nvSpPr>
        <p:spPr>
          <a:xfrm>
            <a:off x="2071670" y="1214422"/>
            <a:ext cx="6429420" cy="584775"/>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en-IN" sz="3200" b="1" dirty="0">
                <a:solidFill>
                  <a:schemeClr val="bg1"/>
                </a:solidFill>
                <a:effectLst>
                  <a:outerShdw blurRad="38100" dist="38100" dir="2700000" algn="tl">
                    <a:srgbClr val="000000">
                      <a:alpha val="43137"/>
                    </a:srgbClr>
                  </a:outerShdw>
                </a:effectLst>
                <a:latin typeface="+mj-lt"/>
                <a:cs typeface="Courier New" pitchFamily="49" charset="0"/>
              </a:rPr>
              <a:t>CATEGORY: DCL COMMAND</a:t>
            </a:r>
          </a:p>
        </p:txBody>
      </p:sp>
      <p:sp>
        <p:nvSpPr>
          <p:cNvPr id="6" name="Rectangle 5"/>
          <p:cNvSpPr/>
          <p:nvPr/>
        </p:nvSpPr>
        <p:spPr>
          <a:xfrm>
            <a:off x="357158" y="2214554"/>
            <a:ext cx="6429420" cy="58477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algn="ctr"/>
            <a:r>
              <a:rPr lang="en-IN" sz="3200" b="1" dirty="0">
                <a:solidFill>
                  <a:schemeClr val="bg1"/>
                </a:solidFill>
                <a:effectLst>
                  <a:outerShdw blurRad="38100" dist="38100" dir="2700000" algn="tl">
                    <a:srgbClr val="000000">
                      <a:alpha val="43137"/>
                    </a:srgbClr>
                  </a:outerShdw>
                </a:effectLst>
                <a:latin typeface="+mj-lt"/>
                <a:cs typeface="Courier New" pitchFamily="49" charset="0"/>
              </a:rPr>
              <a:t>GRANTING ALL PRIVILEGES</a:t>
            </a:r>
          </a:p>
        </p:txBody>
      </p:sp>
      <p:sp>
        <p:nvSpPr>
          <p:cNvPr id="7" name="Rectangle 6"/>
          <p:cNvSpPr/>
          <p:nvPr/>
        </p:nvSpPr>
        <p:spPr>
          <a:xfrm>
            <a:off x="357158" y="3000372"/>
            <a:ext cx="6786610" cy="3108543"/>
          </a:xfrm>
          <a:prstGeom prst="rect">
            <a:avLst/>
          </a:prstGeom>
        </p:spPr>
        <p:txBody>
          <a:bodyPr wrap="square">
            <a:spAutoFit/>
          </a:bodyPr>
          <a:lstStyle/>
          <a:p>
            <a:r>
              <a:rPr lang="en-IN" sz="2800" b="1" dirty="0">
                <a:effectLst>
                  <a:outerShdw blurRad="38100" dist="38100" dir="2700000" algn="tl">
                    <a:srgbClr val="000000">
                      <a:alpha val="43137"/>
                    </a:srgbClr>
                  </a:outerShdw>
                </a:effectLst>
              </a:rPr>
              <a:t>Grant all privileges to the user for all tables on all databases (attention with this):</a:t>
            </a:r>
          </a:p>
          <a:p>
            <a:endParaRPr lang="en-IN" sz="2800" b="1" dirty="0">
              <a:effectLst>
                <a:outerShdw blurRad="38100" dist="38100" dir="2700000" algn="tl">
                  <a:srgbClr val="000000">
                    <a:alpha val="43137"/>
                  </a:srgbClr>
                </a:outerShdw>
              </a:effectLst>
            </a:endParaRPr>
          </a:p>
          <a:p>
            <a:r>
              <a:rPr lang="en-IN" sz="2800" b="1" dirty="0">
                <a:effectLst>
                  <a:outerShdw blurRad="38100" dist="38100" dir="2700000" algn="tl">
                    <a:srgbClr val="000000">
                      <a:alpha val="43137"/>
                    </a:srgbClr>
                  </a:outerShdw>
                </a:effectLst>
              </a:rPr>
              <a:t>GRANT ALL ON *.* TO '</a:t>
            </a:r>
            <a:r>
              <a:rPr lang="en-IN" sz="2800" b="1" dirty="0" err="1">
                <a:effectLst>
                  <a:outerShdw blurRad="38100" dist="38100" dir="2700000" algn="tl">
                    <a:srgbClr val="000000">
                      <a:alpha val="43137"/>
                    </a:srgbClr>
                  </a:outerShdw>
                </a:effectLst>
              </a:rPr>
              <a:t>userName'@'localhost</a:t>
            </a:r>
            <a:r>
              <a:rPr lang="en-IN" sz="2800" b="1" dirty="0">
                <a:effectLst>
                  <a:outerShdw blurRad="38100" dist="38100" dir="2700000" algn="tl">
                    <a:srgbClr val="000000">
                      <a:alpha val="43137"/>
                    </a:srgbClr>
                  </a:outerShdw>
                </a:effectLst>
              </a:rPr>
              <a:t>' WITH GRANT OPTION;</a:t>
            </a:r>
          </a:p>
          <a:p>
            <a:endParaRPr lang="en-I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428860" y="642918"/>
            <a:ext cx="4429156" cy="2733233"/>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1428728" y="3714752"/>
            <a:ext cx="642942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rPr>
              <a:t>PREDICATES</a:t>
            </a:r>
            <a:endParaRPr lang="en-IN" sz="3200" b="1" dirty="0">
              <a:solidFill>
                <a:schemeClr val="tx1"/>
              </a:solidFill>
              <a:effectLst>
                <a:outerShdw blurRad="38100" dist="38100" dir="2700000" algn="tl">
                  <a:srgbClr val="000000">
                    <a:alpha val="43137"/>
                  </a:srgbClr>
                </a:outerShdw>
              </a:effectLst>
              <a:latin typeface="+mj-lt"/>
              <a:cs typeface="Courier New" pitchFamily="49" charset="0"/>
            </a:endParaRPr>
          </a:p>
        </p:txBody>
      </p:sp>
    </p:spTree>
    <p:extLst>
      <p:ext uri="{BB962C8B-B14F-4D97-AF65-F5344CB8AC3E}">
        <p14:creationId xmlns:p14="http://schemas.microsoft.com/office/powerpoint/2010/main" val="1101633878"/>
      </p:ext>
    </p:extLst>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85720" y="214290"/>
            <a:ext cx="1500198" cy="925773"/>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214282" y="1142984"/>
            <a:ext cx="8501122" cy="5539978"/>
          </a:xfrm>
          <a:prstGeom prst="rect">
            <a:avLst/>
          </a:prstGeom>
        </p:spPr>
        <p:txBody>
          <a:bodyPr wrap="square">
            <a:spAutoFit/>
          </a:bodyPr>
          <a:lstStyle/>
          <a:p>
            <a:pPr algn="just"/>
            <a:r>
              <a:rPr lang="en-IN" sz="2800" b="1" dirty="0">
                <a:effectLst>
                  <a:outerShdw blurRad="38100" dist="38100" dir="2700000" algn="tl">
                    <a:srgbClr val="000000">
                      <a:alpha val="43137"/>
                    </a:srgbClr>
                  </a:outerShdw>
                </a:effectLst>
              </a:rPr>
              <a:t>	Predicate operations are operations that can be evaluated to give a condition of true or false and are used in </a:t>
            </a:r>
            <a:r>
              <a:rPr lang="en-IN" sz="2800" b="1" dirty="0">
                <a:solidFill>
                  <a:srgbClr val="0000FF"/>
                </a:solidFill>
                <a:effectLst>
                  <a:outerShdw blurRad="38100" dist="38100" dir="2700000" algn="tl">
                    <a:srgbClr val="000000">
                      <a:alpha val="43137"/>
                    </a:srgbClr>
                  </a:outerShdw>
                </a:effectLst>
              </a:rPr>
              <a:t>WHERE </a:t>
            </a:r>
            <a:r>
              <a:rPr lang="en-IN" sz="2800" b="1" dirty="0">
                <a:effectLst>
                  <a:outerShdw blurRad="38100" dist="38100" dir="2700000" algn="tl">
                    <a:srgbClr val="000000">
                      <a:alpha val="43137"/>
                    </a:srgbClr>
                  </a:outerShdw>
                </a:effectLst>
              </a:rPr>
              <a:t>clause of </a:t>
            </a:r>
            <a:r>
              <a:rPr lang="en-IN" sz="2800" b="1" dirty="0">
                <a:solidFill>
                  <a:srgbClr val="0000FF"/>
                </a:solidFill>
                <a:effectLst>
                  <a:outerShdw blurRad="38100" dist="38100" dir="2700000" algn="tl">
                    <a:srgbClr val="000000">
                      <a:alpha val="43137"/>
                    </a:srgbClr>
                  </a:outerShdw>
                </a:effectLst>
              </a:rPr>
              <a:t>SELECT</a:t>
            </a:r>
            <a:r>
              <a:rPr lang="en-IN" sz="2800" b="1" dirty="0">
                <a:effectLst>
                  <a:outerShdw blurRad="38100" dist="38100" dir="2700000" algn="tl">
                    <a:srgbClr val="000000">
                      <a:alpha val="43137"/>
                    </a:srgbClr>
                  </a:outerShdw>
                </a:effectLst>
              </a:rPr>
              <a:t> statement:</a:t>
            </a:r>
          </a:p>
          <a:p>
            <a:pPr algn="just"/>
            <a:endParaRPr lang="en-IN" b="1" dirty="0">
              <a:effectLst>
                <a:outerShdw blurRad="38100" dist="38100" dir="2700000" algn="tl">
                  <a:srgbClr val="000000">
                    <a:alpha val="43137"/>
                  </a:srgbClr>
                </a:outerShdw>
              </a:effectLst>
            </a:endParaRPr>
          </a:p>
          <a:p>
            <a:pPr algn="just"/>
            <a:r>
              <a:rPr lang="en-IN" sz="2800" b="1" dirty="0">
                <a:solidFill>
                  <a:srgbClr val="0000FF"/>
                </a:solidFill>
                <a:effectLst>
                  <a:outerShdw blurRad="38100" dist="38100" dir="2700000" algn="tl">
                    <a:srgbClr val="000000">
                      <a:alpha val="43137"/>
                    </a:srgbClr>
                  </a:outerShdw>
                </a:effectLst>
              </a:rPr>
              <a:t>1. "Comparison" Predicates</a:t>
            </a:r>
            <a:r>
              <a:rPr lang="en-IN" sz="2800" b="1" dirty="0">
                <a:effectLst>
                  <a:outerShdw blurRad="38100" dist="38100" dir="2700000" algn="tl">
                    <a:srgbClr val="000000">
                      <a:alpha val="43137"/>
                    </a:srgbClr>
                  </a:outerShdw>
                </a:effectLst>
              </a:rPr>
              <a:t>: Compares two values of the same type according to a predefined order. There are 6 comparison operations:</a:t>
            </a:r>
          </a:p>
          <a:p>
            <a:r>
              <a:rPr lang="en-IN" sz="2800" b="1" dirty="0">
                <a:effectLst>
                  <a:outerShdw blurRad="38100" dist="38100" dir="2700000" algn="tl">
                    <a:srgbClr val="000000">
                      <a:alpha val="43137"/>
                    </a:srgbClr>
                  </a:outerShdw>
                </a:effectLst>
              </a:rPr>
              <a:t>Equal: 			value = value</a:t>
            </a:r>
          </a:p>
          <a:p>
            <a:r>
              <a:rPr lang="en-IN" sz="2800" b="1" dirty="0">
                <a:effectLst>
                  <a:outerShdw blurRad="38100" dist="38100" dir="2700000" algn="tl">
                    <a:srgbClr val="000000">
                      <a:alpha val="43137"/>
                    </a:srgbClr>
                  </a:outerShdw>
                </a:effectLst>
              </a:rPr>
              <a:t>Not Equal: 			value &lt;&gt; value</a:t>
            </a:r>
          </a:p>
          <a:p>
            <a:r>
              <a:rPr lang="en-IN" sz="2800" b="1" dirty="0">
                <a:effectLst>
                  <a:outerShdw blurRad="38100" dist="38100" dir="2700000" algn="tl">
                    <a:srgbClr val="000000">
                      <a:alpha val="43137"/>
                    </a:srgbClr>
                  </a:outerShdw>
                </a:effectLst>
              </a:rPr>
              <a:t>Less Than: 			value &lt; value</a:t>
            </a:r>
          </a:p>
          <a:p>
            <a:r>
              <a:rPr lang="en-IN" sz="2800" b="1" dirty="0">
                <a:effectLst>
                  <a:outerShdw blurRad="38100" dist="38100" dir="2700000" algn="tl">
                    <a:srgbClr val="000000">
                      <a:alpha val="43137"/>
                    </a:srgbClr>
                  </a:outerShdw>
                </a:effectLst>
              </a:rPr>
              <a:t>Greater Than: 		value &gt; value</a:t>
            </a:r>
          </a:p>
          <a:p>
            <a:r>
              <a:rPr lang="en-IN" sz="2800" b="1" dirty="0">
                <a:effectLst>
                  <a:outerShdw blurRad="38100" dist="38100" dir="2700000" algn="tl">
                    <a:srgbClr val="000000">
                      <a:alpha val="43137"/>
                    </a:srgbClr>
                  </a:outerShdw>
                </a:effectLst>
              </a:rPr>
              <a:t>Less Than or Equal: 	value &lt;= value</a:t>
            </a:r>
          </a:p>
          <a:p>
            <a:r>
              <a:rPr lang="en-IN" sz="2800" b="1" dirty="0">
                <a:effectLst>
                  <a:outerShdw blurRad="38100" dist="38100" dir="2700000" algn="tl">
                    <a:srgbClr val="000000">
                      <a:alpha val="43137"/>
                    </a:srgbClr>
                  </a:outerShdw>
                </a:effectLst>
              </a:rPr>
              <a:t>Greater Than or Equal: 	value &gt;= value</a:t>
            </a:r>
          </a:p>
        </p:txBody>
      </p:sp>
      <p:sp>
        <p:nvSpPr>
          <p:cNvPr id="5" name="Rectangle 4"/>
          <p:cNvSpPr/>
          <p:nvPr/>
        </p:nvSpPr>
        <p:spPr>
          <a:xfrm>
            <a:off x="2428860" y="285728"/>
            <a:ext cx="642942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rPr>
              <a:t>PREDICATES</a:t>
            </a:r>
            <a:endParaRPr lang="en-IN" sz="3200" b="1" dirty="0">
              <a:solidFill>
                <a:schemeClr val="tx1"/>
              </a:solidFill>
              <a:effectLst>
                <a:outerShdw blurRad="38100" dist="38100" dir="2700000" algn="tl">
                  <a:srgbClr val="000000">
                    <a:alpha val="43137"/>
                  </a:srgbClr>
                </a:outerShdw>
              </a:effectLst>
              <a:latin typeface="+mj-lt"/>
              <a:cs typeface="Courier New" pitchFamily="49" charset="0"/>
            </a:endParaRPr>
          </a:p>
        </p:txBody>
      </p:sp>
    </p:spTree>
    <p:extLst>
      <p:ext uri="{BB962C8B-B14F-4D97-AF65-F5344CB8AC3E}">
        <p14:creationId xmlns:p14="http://schemas.microsoft.com/office/powerpoint/2010/main" val="1101633878"/>
      </p:ext>
    </p:extLst>
  </p:cSld>
  <p:clrMapOvr>
    <a:masterClrMapping/>
  </p:clrMapOvr>
  <p:transition/>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85720" y="214290"/>
            <a:ext cx="1500198" cy="925773"/>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285720" y="1500174"/>
            <a:ext cx="8501122" cy="4401205"/>
          </a:xfrm>
          <a:prstGeom prst="rect">
            <a:avLst/>
          </a:prstGeom>
        </p:spPr>
        <p:txBody>
          <a:bodyPr wrap="square">
            <a:spAutoFit/>
          </a:bodyPr>
          <a:lstStyle/>
          <a:p>
            <a:pPr algn="just"/>
            <a:r>
              <a:rPr lang="en-IN" sz="2800" b="1" dirty="0">
                <a:effectLst>
                  <a:outerShdw blurRad="38100" dist="38100" dir="2700000" algn="tl">
                    <a:srgbClr val="000000">
                      <a:alpha val="43137"/>
                    </a:srgbClr>
                  </a:outerShdw>
                </a:effectLst>
              </a:rPr>
              <a:t>	</a:t>
            </a:r>
            <a:r>
              <a:rPr lang="en-IN" sz="2800" b="1" dirty="0">
                <a:solidFill>
                  <a:srgbClr val="0000FF"/>
                </a:solidFill>
                <a:effectLst>
                  <a:outerShdw blurRad="38100" dist="38100" dir="2700000" algn="tl">
                    <a:srgbClr val="000000">
                      <a:alpha val="43137"/>
                    </a:srgbClr>
                  </a:outerShdw>
                </a:effectLst>
              </a:rPr>
              <a:t> "Comparison" Predicates Example:</a:t>
            </a:r>
          </a:p>
          <a:p>
            <a:pPr algn="just"/>
            <a:endParaRPr lang="en-IN" sz="2800" b="1" dirty="0">
              <a:effectLst>
                <a:outerShdw blurRad="38100" dist="38100" dir="2700000" algn="tl">
                  <a:srgbClr val="000000">
                    <a:alpha val="43137"/>
                  </a:srgbClr>
                </a:outerShdw>
              </a:effectLst>
            </a:endParaRPr>
          </a:p>
          <a:p>
            <a:pPr algn="just"/>
            <a:r>
              <a:rPr lang="en-IN" sz="2800" b="1" dirty="0">
                <a:effectLst>
                  <a:outerShdw blurRad="38100" dist="38100" dir="2700000" algn="tl">
                    <a:srgbClr val="000000">
                      <a:alpha val="43137"/>
                    </a:srgbClr>
                  </a:outerShdw>
                </a:effectLst>
              </a:rPr>
              <a:t>	1.	SELECT * FROM EMPLOYEE</a:t>
            </a:r>
          </a:p>
          <a:p>
            <a:pPr algn="just"/>
            <a:r>
              <a:rPr lang="en-IN" sz="2800" b="1" dirty="0">
                <a:effectLst>
                  <a:outerShdw blurRad="38100" dist="38100" dir="2700000" algn="tl">
                    <a:srgbClr val="000000">
                      <a:alpha val="43137"/>
                    </a:srgbClr>
                  </a:outerShdw>
                </a:effectLst>
              </a:rPr>
              <a:t>		WHERE</a:t>
            </a:r>
          </a:p>
          <a:p>
            <a:pPr algn="just"/>
            <a:r>
              <a:rPr lang="en-IN" sz="2800" b="1" dirty="0">
                <a:effectLst>
                  <a:outerShdw blurRad="38100" dist="38100" dir="2700000" algn="tl">
                    <a:srgbClr val="000000">
                      <a:alpha val="43137"/>
                    </a:srgbClr>
                  </a:outerShdw>
                </a:effectLst>
              </a:rPr>
              <a:t>		SAL&gt;=6700 </a:t>
            </a:r>
          </a:p>
          <a:p>
            <a:pPr algn="just"/>
            <a:endParaRPr lang="en-IN" sz="2800" b="1" dirty="0">
              <a:effectLst>
                <a:outerShdw blurRad="38100" dist="38100" dir="2700000" algn="tl">
                  <a:srgbClr val="000000">
                    <a:alpha val="43137"/>
                  </a:srgbClr>
                </a:outerShdw>
              </a:effectLst>
            </a:endParaRPr>
          </a:p>
          <a:p>
            <a:pPr algn="just"/>
            <a:r>
              <a:rPr lang="en-IN" sz="2800" b="1" dirty="0">
                <a:effectLst>
                  <a:outerShdw blurRad="38100" dist="38100" dir="2700000" algn="tl">
                    <a:srgbClr val="000000">
                      <a:alpha val="43137"/>
                    </a:srgbClr>
                  </a:outerShdw>
                </a:effectLst>
              </a:rPr>
              <a:t>	2.	SELECT * FROM EMPLOYEE</a:t>
            </a:r>
          </a:p>
          <a:p>
            <a:pPr algn="just"/>
            <a:r>
              <a:rPr lang="en-IN" sz="2800" b="1" dirty="0">
                <a:effectLst>
                  <a:outerShdw blurRad="38100" dist="38100" dir="2700000" algn="tl">
                    <a:srgbClr val="000000">
                      <a:alpha val="43137"/>
                    </a:srgbClr>
                  </a:outerShdw>
                </a:effectLst>
              </a:rPr>
              <a:t>		WHERE</a:t>
            </a:r>
          </a:p>
          <a:p>
            <a:pPr algn="just"/>
            <a:r>
              <a:rPr lang="en-IN" sz="2800" b="1" dirty="0">
                <a:effectLst>
                  <a:outerShdw blurRad="38100" dist="38100" dir="2700000" algn="tl">
                    <a:srgbClr val="000000">
                      <a:alpha val="43137"/>
                    </a:srgbClr>
                  </a:outerShdw>
                </a:effectLst>
              </a:rPr>
              <a:t>		Dept=‘Comp </a:t>
            </a:r>
            <a:r>
              <a:rPr lang="en-IN" sz="2800" b="1" dirty="0" err="1">
                <a:effectLst>
                  <a:outerShdw blurRad="38100" dist="38100" dir="2700000" algn="tl">
                    <a:srgbClr val="000000">
                      <a:alpha val="43137"/>
                    </a:srgbClr>
                  </a:outerShdw>
                </a:effectLst>
              </a:rPr>
              <a:t>Sci</a:t>
            </a:r>
            <a:r>
              <a:rPr lang="en-IN" sz="2800" b="1" dirty="0">
                <a:effectLst>
                  <a:outerShdw blurRad="38100" dist="38100" dir="2700000" algn="tl">
                    <a:srgbClr val="000000">
                      <a:alpha val="43137"/>
                    </a:srgbClr>
                  </a:outerShdw>
                </a:effectLst>
              </a:rPr>
              <a:t>’ </a:t>
            </a:r>
          </a:p>
          <a:p>
            <a:pPr algn="just"/>
            <a:endParaRPr lang="en-IN" sz="2800" b="1" dirty="0">
              <a:effectLst>
                <a:outerShdw blurRad="38100" dist="38100" dir="2700000" algn="tl">
                  <a:srgbClr val="000000">
                    <a:alpha val="43137"/>
                  </a:srgbClr>
                </a:outerShdw>
              </a:effectLst>
            </a:endParaRPr>
          </a:p>
        </p:txBody>
      </p:sp>
      <p:sp>
        <p:nvSpPr>
          <p:cNvPr id="5" name="Rectangle 4"/>
          <p:cNvSpPr/>
          <p:nvPr/>
        </p:nvSpPr>
        <p:spPr>
          <a:xfrm>
            <a:off x="2428860" y="285728"/>
            <a:ext cx="642942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rPr>
              <a:t>PREDICATES</a:t>
            </a:r>
            <a:endParaRPr lang="en-IN" sz="3200" b="1" dirty="0">
              <a:solidFill>
                <a:schemeClr val="tx1"/>
              </a:solidFill>
              <a:effectLst>
                <a:outerShdw blurRad="38100" dist="38100" dir="2700000" algn="tl">
                  <a:srgbClr val="000000">
                    <a:alpha val="43137"/>
                  </a:srgbClr>
                </a:outerShdw>
              </a:effectLst>
              <a:latin typeface="+mj-lt"/>
              <a:cs typeface="Courier New" pitchFamily="49" charset="0"/>
            </a:endParaRPr>
          </a:p>
        </p:txBody>
      </p:sp>
    </p:spTree>
    <p:extLst>
      <p:ext uri="{BB962C8B-B14F-4D97-AF65-F5344CB8AC3E}">
        <p14:creationId xmlns:p14="http://schemas.microsoft.com/office/powerpoint/2010/main" val="1101633878"/>
      </p:ext>
    </p:extLst>
  </p:cSld>
  <p:clrMapOvr>
    <a:masterClrMapping/>
  </p:clrMapOvr>
  <p:transition/>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85720" y="214290"/>
            <a:ext cx="1967988" cy="1214446"/>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285720" y="1785926"/>
            <a:ext cx="8501122" cy="3626506"/>
          </a:xfrm>
          <a:prstGeom prst="rect">
            <a:avLst/>
          </a:prstGeom>
        </p:spPr>
        <p:txBody>
          <a:bodyPr wrap="square">
            <a:spAutoFit/>
          </a:bodyPr>
          <a:lstStyle/>
          <a:p>
            <a:pPr algn="just">
              <a:lnSpc>
                <a:spcPct val="150000"/>
              </a:lnSpc>
            </a:pPr>
            <a:r>
              <a:rPr lang="en-IN" sz="2800" b="1" dirty="0">
                <a:solidFill>
                  <a:srgbClr val="0000FF"/>
                </a:solidFill>
                <a:effectLst>
                  <a:outerShdw blurRad="38100" dist="38100" dir="2700000" algn="tl">
                    <a:srgbClr val="000000">
                      <a:alpha val="43137"/>
                    </a:srgbClr>
                  </a:outerShdw>
                </a:effectLst>
              </a:rPr>
              <a:t>2. "Between" Predicates:</a:t>
            </a:r>
            <a:r>
              <a:rPr lang="en-IN" sz="2800" b="1" dirty="0">
                <a:effectLst>
                  <a:outerShdw blurRad="38100" dist="38100" dir="2700000" algn="tl">
                    <a:srgbClr val="000000">
                      <a:alpha val="43137"/>
                    </a:srgbClr>
                  </a:outerShdw>
                </a:effectLst>
              </a:rPr>
              <a:t> Check a given value against a value range. There are 2 "between" operations:</a:t>
            </a:r>
          </a:p>
          <a:p>
            <a:pPr>
              <a:lnSpc>
                <a:spcPct val="150000"/>
              </a:lnSpc>
            </a:pPr>
            <a:endParaRPr lang="en-IN" sz="1600" b="1" dirty="0">
              <a:effectLst>
                <a:outerShdw blurRad="38100" dist="38100" dir="2700000" algn="tl">
                  <a:srgbClr val="000000">
                    <a:alpha val="43137"/>
                  </a:srgbClr>
                </a:outerShdw>
              </a:effectLst>
            </a:endParaRPr>
          </a:p>
          <a:p>
            <a:pPr>
              <a:lnSpc>
                <a:spcPct val="150000"/>
              </a:lnSpc>
            </a:pPr>
            <a:r>
              <a:rPr lang="en-IN" sz="2800" b="1" dirty="0">
                <a:effectLst>
                  <a:outerShdw blurRad="38100" dist="38100" dir="2700000" algn="tl">
                    <a:srgbClr val="000000">
                      <a:alpha val="43137"/>
                    </a:srgbClr>
                  </a:outerShdw>
                </a:effectLst>
              </a:rPr>
              <a:t>Between: 		value BETWEEN value AND value</a:t>
            </a:r>
          </a:p>
          <a:p>
            <a:pPr>
              <a:lnSpc>
                <a:spcPct val="150000"/>
              </a:lnSpc>
            </a:pPr>
            <a:endParaRPr lang="en-IN" sz="2800" b="1" dirty="0">
              <a:effectLst>
                <a:outerShdw blurRad="38100" dist="38100" dir="2700000" algn="tl">
                  <a:srgbClr val="000000">
                    <a:alpha val="43137"/>
                  </a:srgbClr>
                </a:outerShdw>
              </a:effectLst>
            </a:endParaRPr>
          </a:p>
          <a:p>
            <a:pPr>
              <a:lnSpc>
                <a:spcPct val="150000"/>
              </a:lnSpc>
            </a:pPr>
            <a:r>
              <a:rPr lang="en-IN" sz="2800" b="1" dirty="0">
                <a:effectLst>
                  <a:outerShdw blurRad="38100" dist="38100" dir="2700000" algn="tl">
                    <a:srgbClr val="000000">
                      <a:alpha val="43137"/>
                    </a:srgbClr>
                  </a:outerShdw>
                </a:effectLst>
              </a:rPr>
              <a:t>Not Between: 	value NOT BETWEEN value AND value</a:t>
            </a:r>
          </a:p>
        </p:txBody>
      </p:sp>
      <p:sp>
        <p:nvSpPr>
          <p:cNvPr id="5" name="Rectangle 4"/>
          <p:cNvSpPr/>
          <p:nvPr/>
        </p:nvSpPr>
        <p:spPr>
          <a:xfrm>
            <a:off x="2428860" y="500042"/>
            <a:ext cx="642942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rPr>
              <a:t>PREDICATES</a:t>
            </a:r>
            <a:endParaRPr lang="en-IN" sz="3200" b="1" dirty="0">
              <a:solidFill>
                <a:schemeClr val="tx1"/>
              </a:solidFill>
              <a:effectLst>
                <a:outerShdw blurRad="38100" dist="38100" dir="2700000" algn="tl">
                  <a:srgbClr val="000000">
                    <a:alpha val="43137"/>
                  </a:srgbClr>
                </a:outerShdw>
              </a:effectLst>
              <a:latin typeface="+mj-lt"/>
              <a:cs typeface="Courier New" pitchFamily="49" charset="0"/>
            </a:endParaRPr>
          </a:p>
        </p:txBody>
      </p:sp>
    </p:spTree>
    <p:extLst>
      <p:ext uri="{BB962C8B-B14F-4D97-AF65-F5344CB8AC3E}">
        <p14:creationId xmlns:p14="http://schemas.microsoft.com/office/powerpoint/2010/main" val="1101633878"/>
      </p:ext>
    </p:extLst>
  </p:cSld>
  <p:clrMapOvr>
    <a:masterClrMapping/>
  </p:clrMapOvr>
  <p:transition/>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85720" y="214290"/>
            <a:ext cx="1967988" cy="1214446"/>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285720" y="1785926"/>
            <a:ext cx="8501122" cy="4824398"/>
          </a:xfrm>
          <a:prstGeom prst="rect">
            <a:avLst/>
          </a:prstGeom>
        </p:spPr>
        <p:txBody>
          <a:bodyPr wrap="square">
            <a:spAutoFit/>
          </a:bodyPr>
          <a:lstStyle/>
          <a:p>
            <a:pPr algn="just">
              <a:lnSpc>
                <a:spcPct val="150000"/>
              </a:lnSpc>
            </a:pPr>
            <a:r>
              <a:rPr lang="en-IN" sz="2800" b="1" dirty="0">
                <a:solidFill>
                  <a:srgbClr val="0000FF"/>
                </a:solidFill>
                <a:effectLst>
                  <a:outerShdw blurRad="38100" dist="38100" dir="2700000" algn="tl">
                    <a:srgbClr val="000000">
                      <a:alpha val="43137"/>
                    </a:srgbClr>
                  </a:outerShdw>
                </a:effectLst>
              </a:rPr>
              <a:t>"Between" Predicate Example:</a:t>
            </a:r>
            <a:r>
              <a:rPr lang="en-IN" sz="2800" b="1" dirty="0">
                <a:effectLst>
                  <a:outerShdw blurRad="38100" dist="38100" dir="2700000" algn="tl">
                    <a:srgbClr val="000000">
                      <a:alpha val="43137"/>
                    </a:srgbClr>
                  </a:outerShdw>
                </a:effectLst>
              </a:rPr>
              <a:t> </a:t>
            </a:r>
          </a:p>
          <a:p>
            <a:pPr algn="just">
              <a:lnSpc>
                <a:spcPct val="150000"/>
              </a:lnSpc>
            </a:pPr>
            <a:endParaRPr lang="en-IN" sz="900" b="1" dirty="0">
              <a:effectLst>
                <a:outerShdw blurRad="38100" dist="38100" dir="2700000" algn="tl">
                  <a:srgbClr val="000000">
                    <a:alpha val="43137"/>
                  </a:srgbClr>
                </a:outerShdw>
              </a:effectLst>
            </a:endParaRPr>
          </a:p>
          <a:p>
            <a:pPr algn="just">
              <a:lnSpc>
                <a:spcPct val="150000"/>
              </a:lnSpc>
            </a:pPr>
            <a:r>
              <a:rPr lang="en-IN" sz="2800" b="1" dirty="0">
                <a:effectLst>
                  <a:outerShdw blurRad="38100" dist="38100" dir="2700000" algn="tl">
                    <a:srgbClr val="000000">
                      <a:alpha val="43137"/>
                    </a:srgbClr>
                  </a:outerShdw>
                </a:effectLst>
              </a:rPr>
              <a:t>SELECT * FROM stud WHERE id &gt;= 2 and id &lt;= 5;</a:t>
            </a:r>
          </a:p>
          <a:p>
            <a:pPr algn="just">
              <a:lnSpc>
                <a:spcPct val="150000"/>
              </a:lnSpc>
            </a:pPr>
            <a:r>
              <a:rPr lang="en-IN" sz="2800" b="1" dirty="0">
                <a:effectLst>
                  <a:outerShdw blurRad="38100" dist="38100" dir="2700000" algn="tl">
                    <a:srgbClr val="000000">
                      <a:alpha val="43137"/>
                    </a:srgbClr>
                  </a:outerShdw>
                </a:effectLst>
              </a:rPr>
              <a:t>This query can be written as,</a:t>
            </a:r>
          </a:p>
          <a:p>
            <a:pPr algn="just">
              <a:lnSpc>
                <a:spcPct val="150000"/>
              </a:lnSpc>
            </a:pPr>
            <a:r>
              <a:rPr lang="en-IN" sz="2800" b="1" dirty="0">
                <a:effectLst>
                  <a:outerShdw blurRad="38100" dist="38100" dir="2700000" algn="tl">
                    <a:srgbClr val="000000">
                      <a:alpha val="43137"/>
                    </a:srgbClr>
                  </a:outerShdw>
                </a:effectLst>
              </a:rPr>
              <a:t>SELECT * FROM stud WHERE id </a:t>
            </a:r>
            <a:r>
              <a:rPr lang="en-IN" sz="2800" b="1" dirty="0">
                <a:solidFill>
                  <a:srgbClr val="FF0000"/>
                </a:solidFill>
                <a:effectLst>
                  <a:outerShdw blurRad="38100" dist="38100" dir="2700000" algn="tl">
                    <a:srgbClr val="000000">
                      <a:alpha val="43137"/>
                    </a:srgbClr>
                  </a:outerShdw>
                </a:effectLst>
              </a:rPr>
              <a:t>BETWEEN 2 and 5</a:t>
            </a:r>
            <a:r>
              <a:rPr lang="en-IN" sz="2800" b="1" dirty="0">
                <a:effectLst>
                  <a:outerShdw blurRad="38100" dist="38100" dir="2700000" algn="tl">
                    <a:srgbClr val="000000">
                      <a:alpha val="43137"/>
                    </a:srgbClr>
                  </a:outerShdw>
                </a:effectLst>
              </a:rPr>
              <a:t>;</a:t>
            </a:r>
          </a:p>
          <a:p>
            <a:pPr algn="just">
              <a:lnSpc>
                <a:spcPct val="150000"/>
              </a:lnSpc>
            </a:pPr>
            <a:r>
              <a:rPr lang="en-IN" sz="2800" b="1" u="sng" dirty="0">
                <a:solidFill>
                  <a:srgbClr val="FF0000"/>
                </a:solidFill>
                <a:effectLst>
                  <a:outerShdw blurRad="38100" dist="38100" dir="2700000" algn="tl">
                    <a:srgbClr val="000000">
                      <a:alpha val="43137"/>
                    </a:srgbClr>
                  </a:outerShdw>
                </a:effectLst>
              </a:rPr>
              <a:t>NAGATE:</a:t>
            </a:r>
          </a:p>
          <a:p>
            <a:pPr algn="just">
              <a:lnSpc>
                <a:spcPct val="150000"/>
              </a:lnSpc>
            </a:pPr>
            <a:endParaRPr lang="en-IN" sz="2400" b="1" u="sng" dirty="0">
              <a:solidFill>
                <a:srgbClr val="FF0000"/>
              </a:solidFill>
              <a:effectLst>
                <a:outerShdw blurRad="38100" dist="38100" dir="2700000" algn="tl">
                  <a:srgbClr val="000000">
                    <a:alpha val="43137"/>
                  </a:srgbClr>
                </a:outerShdw>
              </a:effectLst>
            </a:endParaRPr>
          </a:p>
          <a:p>
            <a:pPr algn="just">
              <a:lnSpc>
                <a:spcPct val="150000"/>
              </a:lnSpc>
            </a:pPr>
            <a:r>
              <a:rPr lang="en-IN" sz="2800" b="1" dirty="0">
                <a:effectLst>
                  <a:outerShdw blurRad="38100" dist="38100" dir="2700000" algn="tl">
                    <a:srgbClr val="000000">
                      <a:alpha val="43137"/>
                    </a:srgbClr>
                  </a:outerShdw>
                </a:effectLst>
              </a:rPr>
              <a:t>SELECT * FROM stud WHERE id </a:t>
            </a:r>
            <a:r>
              <a:rPr lang="en-IN" sz="2800" b="1" dirty="0">
                <a:solidFill>
                  <a:srgbClr val="FF0000"/>
                </a:solidFill>
                <a:effectLst>
                  <a:outerShdw blurRad="38100" dist="38100" dir="2700000" algn="tl">
                    <a:srgbClr val="000000">
                      <a:alpha val="43137"/>
                    </a:srgbClr>
                  </a:outerShdw>
                </a:effectLst>
              </a:rPr>
              <a:t>NOT BETWEEN 2 and 5</a:t>
            </a:r>
          </a:p>
        </p:txBody>
      </p:sp>
      <p:sp>
        <p:nvSpPr>
          <p:cNvPr id="5" name="Rectangle 4"/>
          <p:cNvSpPr/>
          <p:nvPr/>
        </p:nvSpPr>
        <p:spPr>
          <a:xfrm>
            <a:off x="2428860" y="500042"/>
            <a:ext cx="642942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rPr>
              <a:t>PREDICATES</a:t>
            </a:r>
            <a:endParaRPr lang="en-IN" sz="3200" b="1" dirty="0">
              <a:solidFill>
                <a:schemeClr val="tx1"/>
              </a:solidFill>
              <a:effectLst>
                <a:outerShdw blurRad="38100" dist="38100" dir="2700000" algn="tl">
                  <a:srgbClr val="000000">
                    <a:alpha val="43137"/>
                  </a:srgbClr>
                </a:outerShdw>
              </a:effectLst>
              <a:latin typeface="+mj-lt"/>
              <a:cs typeface="Courier New" pitchFamily="49" charset="0"/>
            </a:endParaRPr>
          </a:p>
        </p:txBody>
      </p:sp>
    </p:spTree>
    <p:extLst>
      <p:ext uri="{BB962C8B-B14F-4D97-AF65-F5344CB8AC3E}">
        <p14:creationId xmlns:p14="http://schemas.microsoft.com/office/powerpoint/2010/main" val="1101633878"/>
      </p:ext>
    </p:extLst>
  </p:cSld>
  <p:clrMapOvr>
    <a:masterClrMapping/>
  </p:clrMapOvr>
  <p:transition/>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85720" y="214290"/>
            <a:ext cx="1967988" cy="1214446"/>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285720" y="1785926"/>
            <a:ext cx="8501122" cy="3693319"/>
          </a:xfrm>
          <a:prstGeom prst="rect">
            <a:avLst/>
          </a:prstGeom>
        </p:spPr>
        <p:txBody>
          <a:bodyPr wrap="square">
            <a:spAutoFit/>
          </a:bodyPr>
          <a:lstStyle/>
          <a:p>
            <a:endParaRPr lang="en-IN" b="1" dirty="0">
              <a:effectLst>
                <a:outerShdw blurRad="38100" dist="38100" dir="2700000" algn="tl">
                  <a:srgbClr val="000000">
                    <a:alpha val="43137"/>
                  </a:srgbClr>
                </a:outerShdw>
              </a:effectLst>
            </a:endParaRPr>
          </a:p>
          <a:p>
            <a:pPr>
              <a:lnSpc>
                <a:spcPct val="150000"/>
              </a:lnSpc>
            </a:pPr>
            <a:r>
              <a:rPr lang="en-IN" sz="2800" b="1" dirty="0">
                <a:solidFill>
                  <a:srgbClr val="0000FF"/>
                </a:solidFill>
                <a:effectLst>
                  <a:outerShdw blurRad="38100" dist="38100" dir="2700000" algn="tl">
                    <a:srgbClr val="000000">
                      <a:alpha val="43137"/>
                    </a:srgbClr>
                  </a:outerShdw>
                </a:effectLst>
              </a:rPr>
              <a:t>3. "In" Predicates: </a:t>
            </a:r>
            <a:r>
              <a:rPr lang="en-IN" sz="2800" b="1" dirty="0">
                <a:effectLst>
                  <a:outerShdw blurRad="38100" dist="38100" dir="2700000" algn="tl">
                    <a:srgbClr val="000000">
                      <a:alpha val="43137"/>
                    </a:srgbClr>
                  </a:outerShdw>
                </a:effectLst>
              </a:rPr>
              <a:t>Check a given value against a list of values. There are 2 "in" operations:</a:t>
            </a:r>
          </a:p>
          <a:p>
            <a:pPr>
              <a:lnSpc>
                <a:spcPct val="150000"/>
              </a:lnSpc>
            </a:pPr>
            <a:endParaRPr lang="en-IN" b="1" dirty="0">
              <a:effectLst>
                <a:outerShdw blurRad="38100" dist="38100" dir="2700000" algn="tl">
                  <a:srgbClr val="000000">
                    <a:alpha val="43137"/>
                  </a:srgbClr>
                </a:outerShdw>
              </a:effectLst>
            </a:endParaRPr>
          </a:p>
          <a:p>
            <a:pPr>
              <a:lnSpc>
                <a:spcPct val="150000"/>
              </a:lnSpc>
            </a:pPr>
            <a:r>
              <a:rPr lang="en-IN" sz="2800" b="1" dirty="0">
                <a:effectLst>
                  <a:outerShdw blurRad="38100" dist="38100" dir="2700000" algn="tl">
                    <a:srgbClr val="000000">
                      <a:alpha val="43137"/>
                    </a:srgbClr>
                  </a:outerShdw>
                </a:effectLst>
              </a:rPr>
              <a:t>In: value IN (value, value, ..., value)</a:t>
            </a:r>
          </a:p>
          <a:p>
            <a:pPr>
              <a:lnSpc>
                <a:spcPct val="150000"/>
              </a:lnSpc>
            </a:pPr>
            <a:endParaRPr lang="en-IN" sz="1400" b="1" dirty="0">
              <a:effectLst>
                <a:outerShdw blurRad="38100" dist="38100" dir="2700000" algn="tl">
                  <a:srgbClr val="000000">
                    <a:alpha val="43137"/>
                  </a:srgbClr>
                </a:outerShdw>
              </a:effectLst>
            </a:endParaRPr>
          </a:p>
          <a:p>
            <a:pPr>
              <a:lnSpc>
                <a:spcPct val="150000"/>
              </a:lnSpc>
            </a:pPr>
            <a:r>
              <a:rPr lang="en-IN" sz="2800" b="1" dirty="0">
                <a:effectLst>
                  <a:outerShdw blurRad="38100" dist="38100" dir="2700000" algn="tl">
                    <a:srgbClr val="000000">
                      <a:alpha val="43137"/>
                    </a:srgbClr>
                  </a:outerShdw>
                </a:effectLst>
              </a:rPr>
              <a:t>Not In: value NOT IN (value, value, ..., value)</a:t>
            </a:r>
          </a:p>
        </p:txBody>
      </p:sp>
      <p:sp>
        <p:nvSpPr>
          <p:cNvPr id="5" name="Rectangle 4"/>
          <p:cNvSpPr/>
          <p:nvPr/>
        </p:nvSpPr>
        <p:spPr>
          <a:xfrm>
            <a:off x="2428860" y="500042"/>
            <a:ext cx="642942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rPr>
              <a:t>PREDICATES</a:t>
            </a:r>
            <a:endParaRPr lang="en-IN" sz="3200" b="1" dirty="0">
              <a:solidFill>
                <a:schemeClr val="tx1"/>
              </a:solidFill>
              <a:effectLst>
                <a:outerShdw blurRad="38100" dist="38100" dir="2700000" algn="tl">
                  <a:srgbClr val="000000">
                    <a:alpha val="43137"/>
                  </a:srgbClr>
                </a:outerShdw>
              </a:effectLst>
              <a:latin typeface="+mj-lt"/>
              <a:cs typeface="Courier New" pitchFamily="49" charset="0"/>
            </a:endParaRPr>
          </a:p>
        </p:txBody>
      </p:sp>
    </p:spTree>
    <p:extLst>
      <p:ext uri="{BB962C8B-B14F-4D97-AF65-F5344CB8AC3E}">
        <p14:creationId xmlns:p14="http://schemas.microsoft.com/office/powerpoint/2010/main" val="1101633878"/>
      </p:ext>
    </p:extLst>
  </p:cSld>
  <p:clrMapOvr>
    <a:masterClrMapping/>
  </p:clrMapOvr>
  <p:transition/>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85720" y="214290"/>
            <a:ext cx="1967988" cy="1214446"/>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285720" y="1785926"/>
            <a:ext cx="8501122" cy="4401205"/>
          </a:xfrm>
          <a:prstGeom prst="rect">
            <a:avLst/>
          </a:prstGeom>
        </p:spPr>
        <p:txBody>
          <a:bodyPr wrap="square">
            <a:spAutoFit/>
          </a:bodyPr>
          <a:lstStyle/>
          <a:p>
            <a:r>
              <a:rPr lang="en-IN" sz="2800" b="1" dirty="0">
                <a:solidFill>
                  <a:srgbClr val="0000FF"/>
                </a:solidFill>
                <a:effectLst>
                  <a:outerShdw blurRad="38100" dist="38100" dir="2700000" algn="tl">
                    <a:srgbClr val="000000">
                      <a:alpha val="43137"/>
                    </a:srgbClr>
                  </a:outerShdw>
                </a:effectLst>
              </a:rPr>
              <a:t>. "In" Predicates Example:</a:t>
            </a:r>
          </a:p>
          <a:p>
            <a:endParaRPr lang="en-IN" sz="2800" b="1" dirty="0">
              <a:effectLst>
                <a:outerShdw blurRad="38100" dist="38100" dir="2700000" algn="tl">
                  <a:srgbClr val="000000">
                    <a:alpha val="43137"/>
                  </a:srgbClr>
                </a:outerShdw>
              </a:effectLst>
            </a:endParaRPr>
          </a:p>
          <a:p>
            <a:r>
              <a:rPr lang="en-IN" sz="2800" b="1" dirty="0">
                <a:effectLst>
                  <a:outerShdw blurRad="38100" dist="38100" dir="2700000" algn="tl">
                    <a:srgbClr val="000000">
                      <a:alpha val="43137"/>
                    </a:srgbClr>
                  </a:outerShdw>
                </a:effectLst>
              </a:rPr>
              <a:t>SELECT * FROM STUD WHERE ROLLO IN (1001, 1002,1003,1010)</a:t>
            </a:r>
          </a:p>
          <a:p>
            <a:endParaRPr lang="en-IN" sz="2800" b="1" dirty="0">
              <a:effectLst>
                <a:outerShdw blurRad="38100" dist="38100" dir="2700000" algn="tl">
                  <a:srgbClr val="000000">
                    <a:alpha val="43137"/>
                  </a:srgbClr>
                </a:outerShdw>
              </a:effectLst>
            </a:endParaRPr>
          </a:p>
          <a:p>
            <a:r>
              <a:rPr lang="en-IN" sz="2800" b="1" dirty="0">
                <a:solidFill>
                  <a:srgbClr val="FF0000"/>
                </a:solidFill>
                <a:effectLst>
                  <a:outerShdw blurRad="38100" dist="38100" dir="2700000" algn="tl">
                    <a:srgbClr val="000000">
                      <a:alpha val="43137"/>
                    </a:srgbClr>
                  </a:outerShdw>
                </a:effectLst>
              </a:rPr>
              <a:t>NOT IN:</a:t>
            </a:r>
          </a:p>
          <a:p>
            <a:endParaRPr lang="en-IN" sz="2400" b="1" dirty="0">
              <a:solidFill>
                <a:srgbClr val="FF0000"/>
              </a:solidFill>
              <a:effectLst>
                <a:outerShdw blurRad="38100" dist="38100" dir="2700000" algn="tl">
                  <a:srgbClr val="000000">
                    <a:alpha val="43137"/>
                  </a:srgbClr>
                </a:outerShdw>
              </a:effectLst>
            </a:endParaRPr>
          </a:p>
          <a:p>
            <a:pPr>
              <a:lnSpc>
                <a:spcPct val="150000"/>
              </a:lnSpc>
            </a:pPr>
            <a:r>
              <a:rPr lang="en-IN" sz="2800" b="1" dirty="0">
                <a:effectLst>
                  <a:outerShdw blurRad="38100" dist="38100" dir="2700000" algn="tl">
                    <a:srgbClr val="000000">
                      <a:alpha val="43137"/>
                    </a:srgbClr>
                  </a:outerShdw>
                </a:effectLst>
              </a:rPr>
              <a:t>SELECT * FROM STUD WHERE ROLLO NOT IN (1006, 1089,1008,1016)</a:t>
            </a:r>
          </a:p>
        </p:txBody>
      </p:sp>
      <p:sp>
        <p:nvSpPr>
          <p:cNvPr id="5" name="Rectangle 4"/>
          <p:cNvSpPr/>
          <p:nvPr/>
        </p:nvSpPr>
        <p:spPr>
          <a:xfrm>
            <a:off x="2428860" y="500042"/>
            <a:ext cx="642942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rPr>
              <a:t>PREDICATES</a:t>
            </a:r>
            <a:endParaRPr lang="en-IN" sz="3200" b="1" dirty="0">
              <a:solidFill>
                <a:schemeClr val="tx1"/>
              </a:solidFill>
              <a:effectLst>
                <a:outerShdw blurRad="38100" dist="38100" dir="2700000" algn="tl">
                  <a:srgbClr val="000000">
                    <a:alpha val="43137"/>
                  </a:srgbClr>
                </a:outerShdw>
              </a:effectLst>
              <a:latin typeface="+mj-lt"/>
              <a:cs typeface="Courier New" pitchFamily="49" charset="0"/>
            </a:endParaRPr>
          </a:p>
        </p:txBody>
      </p:sp>
    </p:spTree>
    <p:extLst>
      <p:ext uri="{BB962C8B-B14F-4D97-AF65-F5344CB8AC3E}">
        <p14:creationId xmlns:p14="http://schemas.microsoft.com/office/powerpoint/2010/main" val="1101633878"/>
      </p:ext>
    </p:extLst>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85720" y="214290"/>
            <a:ext cx="1967988" cy="1214446"/>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285720" y="1571612"/>
            <a:ext cx="8501122" cy="4893647"/>
          </a:xfrm>
          <a:prstGeom prst="rect">
            <a:avLst/>
          </a:prstGeom>
        </p:spPr>
        <p:txBody>
          <a:bodyPr wrap="square">
            <a:spAutoFit/>
          </a:bodyPr>
          <a:lstStyle/>
          <a:p>
            <a:endParaRPr lang="en-IN" b="1" dirty="0">
              <a:effectLst>
                <a:outerShdw blurRad="38100" dist="38100" dir="2700000" algn="tl">
                  <a:srgbClr val="000000">
                    <a:alpha val="43137"/>
                  </a:srgbClr>
                </a:outerShdw>
              </a:effectLst>
            </a:endParaRPr>
          </a:p>
          <a:p>
            <a:pPr algn="just">
              <a:lnSpc>
                <a:spcPct val="150000"/>
              </a:lnSpc>
            </a:pPr>
            <a:r>
              <a:rPr lang="en-IN" sz="2800" b="1" dirty="0">
                <a:solidFill>
                  <a:srgbClr val="0000FF"/>
                </a:solidFill>
                <a:effectLst>
                  <a:outerShdw blurRad="38100" dist="38100" dir="2700000" algn="tl">
                    <a:srgbClr val="000000">
                      <a:alpha val="43137"/>
                    </a:srgbClr>
                  </a:outerShdw>
                </a:effectLst>
              </a:rPr>
              <a:t>4. "Like" Predicates: </a:t>
            </a:r>
            <a:r>
              <a:rPr lang="en-IN" sz="2800" b="1" dirty="0">
                <a:effectLst>
                  <a:outerShdw blurRad="38100" dist="38100" dir="2700000" algn="tl">
                    <a:srgbClr val="000000">
                      <a:alpha val="43137"/>
                    </a:srgbClr>
                  </a:outerShdw>
                </a:effectLst>
              </a:rPr>
              <a:t>Check a given character string against a character pattern. By default "Like" operations are not case sensitive. There are 2 "Like" operations:</a:t>
            </a:r>
          </a:p>
          <a:p>
            <a:pPr>
              <a:lnSpc>
                <a:spcPct val="150000"/>
              </a:lnSpc>
            </a:pPr>
            <a:r>
              <a:rPr lang="en-IN" sz="2800" b="1" dirty="0">
                <a:effectLst>
                  <a:outerShdw blurRad="38100" dist="38100" dir="2700000" algn="tl">
                    <a:srgbClr val="000000">
                      <a:alpha val="43137"/>
                    </a:srgbClr>
                  </a:outerShdw>
                </a:effectLst>
              </a:rPr>
              <a:t>Like: 		string LIKE pattern</a:t>
            </a:r>
          </a:p>
          <a:p>
            <a:pPr>
              <a:lnSpc>
                <a:spcPct val="150000"/>
              </a:lnSpc>
            </a:pPr>
            <a:r>
              <a:rPr lang="en-IN" sz="2800" b="1" dirty="0">
                <a:effectLst>
                  <a:outerShdw blurRad="38100" dist="38100" dir="2700000" algn="tl">
                    <a:srgbClr val="000000">
                      <a:alpha val="43137"/>
                    </a:srgbClr>
                  </a:outerShdw>
                </a:effectLst>
              </a:rPr>
              <a:t>Not Like: 	string NOT LIKE pattern</a:t>
            </a:r>
          </a:p>
          <a:p>
            <a:pPr>
              <a:lnSpc>
                <a:spcPct val="150000"/>
              </a:lnSpc>
            </a:pPr>
            <a:endParaRPr lang="en-IN" sz="2800" b="1" dirty="0">
              <a:effectLst>
                <a:outerShdw blurRad="38100" dist="38100" dir="2700000" algn="tl">
                  <a:srgbClr val="000000">
                    <a:alpha val="43137"/>
                  </a:srgbClr>
                </a:outerShdw>
              </a:effectLst>
            </a:endParaRPr>
          </a:p>
          <a:p>
            <a:pPr algn="r">
              <a:lnSpc>
                <a:spcPct val="150000"/>
              </a:lnSpc>
            </a:pPr>
            <a:r>
              <a:rPr lang="en-IN" sz="2800" b="1" dirty="0">
                <a:solidFill>
                  <a:srgbClr val="0000FF"/>
                </a:solidFill>
                <a:effectLst>
                  <a:outerShdw blurRad="38100" dist="38100" dir="2700000" algn="tl">
                    <a:srgbClr val="000000">
                      <a:alpha val="43137"/>
                    </a:srgbClr>
                  </a:outerShdw>
                </a:effectLst>
              </a:rPr>
              <a:t>Continued…</a:t>
            </a:r>
          </a:p>
        </p:txBody>
      </p:sp>
      <p:sp>
        <p:nvSpPr>
          <p:cNvPr id="5" name="Rectangle 4"/>
          <p:cNvSpPr/>
          <p:nvPr/>
        </p:nvSpPr>
        <p:spPr>
          <a:xfrm>
            <a:off x="2428860" y="500042"/>
            <a:ext cx="642942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rPr>
              <a:t>PREDICATES</a:t>
            </a:r>
            <a:endParaRPr lang="en-IN" sz="3200" b="1" dirty="0">
              <a:solidFill>
                <a:schemeClr val="tx1"/>
              </a:solidFill>
              <a:effectLst>
                <a:outerShdw blurRad="38100" dist="38100" dir="2700000" algn="tl">
                  <a:srgbClr val="000000">
                    <a:alpha val="43137"/>
                  </a:srgbClr>
                </a:outerShdw>
              </a:effectLst>
              <a:latin typeface="+mj-lt"/>
              <a:cs typeface="Courier New" pitchFamily="49" charset="0"/>
            </a:endParaRPr>
          </a:p>
        </p:txBody>
      </p:sp>
    </p:spTree>
    <p:extLst>
      <p:ext uri="{BB962C8B-B14F-4D97-AF65-F5344CB8AC3E}">
        <p14:creationId xmlns:p14="http://schemas.microsoft.com/office/powerpoint/2010/main" val="110163387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285720" y="2928934"/>
            <a:ext cx="8715404" cy="785818"/>
          </a:xfrm>
        </p:spPr>
        <p:style>
          <a:lnRef idx="3">
            <a:schemeClr val="lt1"/>
          </a:lnRef>
          <a:fillRef idx="1">
            <a:schemeClr val="accent2"/>
          </a:fillRef>
          <a:effectRef idx="1">
            <a:schemeClr val="accent2"/>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TYPES OF DATA MODEL</a:t>
            </a:r>
          </a:p>
        </p:txBody>
      </p:sp>
    </p:spTree>
    <p:extLst>
      <p:ext uri="{BB962C8B-B14F-4D97-AF65-F5344CB8AC3E}">
        <p14:creationId xmlns:p14="http://schemas.microsoft.com/office/powerpoint/2010/main" val="110163387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85720" y="214290"/>
            <a:ext cx="1967988" cy="1214446"/>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285720" y="1571612"/>
            <a:ext cx="8501122" cy="4893647"/>
          </a:xfrm>
          <a:prstGeom prst="rect">
            <a:avLst/>
          </a:prstGeom>
        </p:spPr>
        <p:txBody>
          <a:bodyPr wrap="square">
            <a:spAutoFit/>
          </a:bodyPr>
          <a:lstStyle/>
          <a:p>
            <a:endParaRPr lang="en-IN" b="1" dirty="0">
              <a:effectLst>
                <a:outerShdw blurRad="38100" dist="38100" dir="2700000" algn="tl">
                  <a:srgbClr val="000000">
                    <a:alpha val="43137"/>
                  </a:srgbClr>
                </a:outerShdw>
              </a:effectLst>
            </a:endParaRPr>
          </a:p>
          <a:p>
            <a:pPr>
              <a:lnSpc>
                <a:spcPct val="150000"/>
              </a:lnSpc>
            </a:pPr>
            <a:r>
              <a:rPr lang="en-IN" sz="2800" b="1" dirty="0">
                <a:solidFill>
                  <a:srgbClr val="0000FF"/>
                </a:solidFill>
                <a:effectLst>
                  <a:outerShdw blurRad="38100" dist="38100" dir="2700000" algn="tl">
                    <a:srgbClr val="000000">
                      <a:alpha val="43137"/>
                    </a:srgbClr>
                  </a:outerShdw>
                </a:effectLst>
              </a:rPr>
              <a:t>"pattern" </a:t>
            </a:r>
            <a:r>
              <a:rPr lang="en-IN" sz="2800" b="1" dirty="0">
                <a:effectLst>
                  <a:outerShdw blurRad="38100" dist="38100" dir="2700000" algn="tl">
                    <a:srgbClr val="000000">
                      <a:alpha val="43137"/>
                    </a:srgbClr>
                  </a:outerShdw>
                </a:effectLst>
              </a:rPr>
              <a:t>is a character string with wildcard characters and escape sequences:</a:t>
            </a:r>
          </a:p>
          <a:p>
            <a:pPr>
              <a:lnSpc>
                <a:spcPct val="150000"/>
              </a:lnSpc>
            </a:pPr>
            <a:r>
              <a:rPr lang="en-IN" sz="2800" b="1" dirty="0">
                <a:effectLst>
                  <a:outerShdw blurRad="38100" dist="38100" dir="2700000" algn="tl">
                    <a:srgbClr val="000000">
                      <a:alpha val="43137"/>
                    </a:srgbClr>
                  </a:outerShdw>
                </a:effectLst>
              </a:rPr>
              <a:t>"_": Representing one and only one single character.</a:t>
            </a:r>
          </a:p>
          <a:p>
            <a:pPr>
              <a:lnSpc>
                <a:spcPct val="150000"/>
              </a:lnSpc>
            </a:pPr>
            <a:r>
              <a:rPr lang="en-IN" sz="2800" b="1" dirty="0">
                <a:effectLst>
                  <a:outerShdw blurRad="38100" dist="38100" dir="2700000" algn="tl">
                    <a:srgbClr val="000000">
                      <a:alpha val="43137"/>
                    </a:srgbClr>
                  </a:outerShdw>
                </a:effectLst>
              </a:rPr>
              <a:t>"%": Representing zero, one and many characters.</a:t>
            </a:r>
          </a:p>
          <a:p>
            <a:pPr>
              <a:lnSpc>
                <a:spcPct val="150000"/>
              </a:lnSpc>
            </a:pPr>
            <a:r>
              <a:rPr lang="en-IN" sz="2800" b="1" dirty="0">
                <a:effectLst>
                  <a:outerShdw blurRad="38100" dist="38100" dir="2700000" algn="tl">
                    <a:srgbClr val="000000">
                      <a:alpha val="43137"/>
                    </a:srgbClr>
                  </a:outerShdw>
                </a:effectLst>
              </a:rPr>
              <a:t>"\_": Representing character "_".</a:t>
            </a:r>
          </a:p>
          <a:p>
            <a:pPr>
              <a:lnSpc>
                <a:spcPct val="150000"/>
              </a:lnSpc>
            </a:pPr>
            <a:r>
              <a:rPr lang="en-IN" sz="2800" b="1" dirty="0">
                <a:effectLst>
                  <a:outerShdw blurRad="38100" dist="38100" dir="2700000" algn="tl">
                    <a:srgbClr val="000000">
                      <a:alpha val="43137"/>
                    </a:srgbClr>
                  </a:outerShdw>
                </a:effectLst>
              </a:rPr>
              <a:t>"\%": Representing character "%".</a:t>
            </a:r>
          </a:p>
          <a:p>
            <a:pPr algn="r">
              <a:lnSpc>
                <a:spcPct val="150000"/>
              </a:lnSpc>
            </a:pPr>
            <a:r>
              <a:rPr lang="en-IN" sz="2800" b="1" dirty="0">
                <a:solidFill>
                  <a:srgbClr val="0000FF"/>
                </a:solidFill>
                <a:effectLst>
                  <a:outerShdw blurRad="38100" dist="38100" dir="2700000" algn="tl">
                    <a:srgbClr val="000000">
                      <a:alpha val="43137"/>
                    </a:srgbClr>
                  </a:outerShdw>
                </a:effectLst>
              </a:rPr>
              <a:t>Continued…</a:t>
            </a:r>
          </a:p>
        </p:txBody>
      </p:sp>
      <p:sp>
        <p:nvSpPr>
          <p:cNvPr id="5" name="Rectangle 4"/>
          <p:cNvSpPr/>
          <p:nvPr/>
        </p:nvSpPr>
        <p:spPr>
          <a:xfrm>
            <a:off x="2428860" y="500042"/>
            <a:ext cx="642942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rPr>
              <a:t>PREDICATES</a:t>
            </a:r>
            <a:endParaRPr lang="en-IN" sz="3200" b="1" dirty="0">
              <a:solidFill>
                <a:schemeClr val="tx1"/>
              </a:solidFill>
              <a:effectLst>
                <a:outerShdw blurRad="38100" dist="38100" dir="2700000" algn="tl">
                  <a:srgbClr val="000000">
                    <a:alpha val="43137"/>
                  </a:srgbClr>
                </a:outerShdw>
              </a:effectLst>
              <a:latin typeface="+mj-lt"/>
              <a:cs typeface="Courier New" pitchFamily="49" charset="0"/>
            </a:endParaRPr>
          </a:p>
        </p:txBody>
      </p:sp>
    </p:spTree>
    <p:extLst>
      <p:ext uri="{BB962C8B-B14F-4D97-AF65-F5344CB8AC3E}">
        <p14:creationId xmlns:p14="http://schemas.microsoft.com/office/powerpoint/2010/main" val="1101633878"/>
      </p:ext>
    </p:extLst>
  </p:cSld>
  <p:clrMapOvr>
    <a:masterClrMapping/>
  </p:clrMapOvr>
  <p:transition/>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85720" y="214290"/>
            <a:ext cx="1967988" cy="1214446"/>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285720" y="1571612"/>
            <a:ext cx="8501122" cy="3970318"/>
          </a:xfrm>
          <a:prstGeom prst="rect">
            <a:avLst/>
          </a:prstGeom>
        </p:spPr>
        <p:txBody>
          <a:bodyPr wrap="square">
            <a:spAutoFit/>
          </a:bodyPr>
          <a:lstStyle/>
          <a:p>
            <a:pPr>
              <a:lnSpc>
                <a:spcPct val="150000"/>
              </a:lnSpc>
            </a:pPr>
            <a:r>
              <a:rPr lang="en-IN" sz="2800" b="1" dirty="0">
                <a:solidFill>
                  <a:srgbClr val="0000FF"/>
                </a:solidFill>
                <a:effectLst>
                  <a:outerShdw blurRad="38100" dist="38100" dir="2700000" algn="tl">
                    <a:srgbClr val="000000">
                      <a:alpha val="43137"/>
                    </a:srgbClr>
                  </a:outerShdw>
                </a:effectLst>
              </a:rPr>
              <a:t>Examples:</a:t>
            </a:r>
          </a:p>
          <a:p>
            <a:pPr>
              <a:lnSpc>
                <a:spcPct val="150000"/>
              </a:lnSpc>
            </a:pPr>
            <a:r>
              <a:rPr lang="en-IN" sz="2800" b="1" dirty="0">
                <a:effectLst>
                  <a:outerShdw blurRad="38100" dist="38100" dir="2700000" algn="tl">
                    <a:srgbClr val="000000">
                      <a:alpha val="43137"/>
                    </a:srgbClr>
                  </a:outerShdw>
                </a:effectLst>
              </a:rPr>
              <a:t>'</a:t>
            </a:r>
            <a:r>
              <a:rPr lang="en-IN" sz="2800" b="1" dirty="0" err="1">
                <a:effectLst>
                  <a:outerShdw blurRad="38100" dist="38100" dir="2700000" algn="tl">
                    <a:srgbClr val="000000">
                      <a:alpha val="43137"/>
                    </a:srgbClr>
                  </a:outerShdw>
                </a:effectLst>
              </a:rPr>
              <a:t>abc</a:t>
            </a:r>
            <a:r>
              <a:rPr lang="en-IN" sz="2800" b="1" dirty="0">
                <a:effectLst>
                  <a:outerShdw blurRad="38100" dist="38100" dir="2700000" algn="tl">
                    <a:srgbClr val="000000">
                      <a:alpha val="43137"/>
                    </a:srgbClr>
                  </a:outerShdw>
                </a:effectLst>
              </a:rPr>
              <a:t>' LIKE '</a:t>
            </a:r>
            <a:r>
              <a:rPr lang="en-IN" sz="2800" b="1" dirty="0" err="1">
                <a:effectLst>
                  <a:outerShdw blurRad="38100" dist="38100" dir="2700000" algn="tl">
                    <a:srgbClr val="000000">
                      <a:alpha val="43137"/>
                    </a:srgbClr>
                  </a:outerShdw>
                </a:effectLst>
              </a:rPr>
              <a:t>Abc</a:t>
            </a:r>
            <a:r>
              <a:rPr lang="en-IN" sz="2800" b="1" dirty="0">
                <a:effectLst>
                  <a:outerShdw blurRad="38100" dist="38100" dir="2700000" algn="tl">
                    <a:srgbClr val="000000">
                      <a:alpha val="43137"/>
                    </a:srgbClr>
                  </a:outerShdw>
                </a:effectLst>
              </a:rPr>
              <a:t>' 				-- 	true </a:t>
            </a:r>
          </a:p>
          <a:p>
            <a:pPr>
              <a:lnSpc>
                <a:spcPct val="150000"/>
              </a:lnSpc>
            </a:pPr>
            <a:r>
              <a:rPr lang="en-IN" sz="2800" b="1" dirty="0">
                <a:effectLst>
                  <a:outerShdw blurRad="38100" dist="38100" dir="2700000" algn="tl">
                    <a:srgbClr val="000000">
                      <a:alpha val="43137"/>
                    </a:srgbClr>
                  </a:outerShdw>
                </a:effectLst>
              </a:rPr>
              <a:t>'3.14' LIKE '_.__' 				– 	true</a:t>
            </a:r>
          </a:p>
          <a:p>
            <a:pPr>
              <a:lnSpc>
                <a:spcPct val="150000"/>
              </a:lnSpc>
            </a:pPr>
            <a:r>
              <a:rPr lang="en-IN" sz="2800" b="1" dirty="0">
                <a:effectLst>
                  <a:outerShdw blurRad="38100" dist="38100" dir="2700000" algn="tl">
                    <a:srgbClr val="000000">
                      <a:alpha val="43137"/>
                    </a:srgbClr>
                  </a:outerShdw>
                </a:effectLst>
              </a:rPr>
              <a:t> '3.14159' LIKE '3.%‘			 -- 	true </a:t>
            </a:r>
          </a:p>
          <a:p>
            <a:pPr>
              <a:lnSpc>
                <a:spcPct val="150000"/>
              </a:lnSpc>
            </a:pPr>
            <a:r>
              <a:rPr lang="en-IN" sz="2800" b="1" dirty="0">
                <a:effectLst>
                  <a:outerShdw blurRad="38100" dist="38100" dir="2700000" algn="tl">
                    <a:srgbClr val="000000">
                      <a:alpha val="43137"/>
                    </a:srgbClr>
                  </a:outerShdw>
                </a:effectLst>
              </a:rPr>
              <a:t>'</a:t>
            </a:r>
            <a:r>
              <a:rPr lang="en-IN" sz="2800" b="1" dirty="0" err="1">
                <a:effectLst>
                  <a:outerShdw blurRad="38100" dist="38100" dir="2700000" algn="tl">
                    <a:srgbClr val="000000">
                      <a:alpha val="43137"/>
                    </a:srgbClr>
                  </a:outerShdw>
                </a:effectLst>
              </a:rPr>
              <a:t>herong_yang</a:t>
            </a:r>
            <a:r>
              <a:rPr lang="en-IN" sz="2800" b="1" dirty="0">
                <a:effectLst>
                  <a:outerShdw blurRad="38100" dist="38100" dir="2700000" algn="tl">
                    <a:srgbClr val="000000">
                      <a:alpha val="43137"/>
                    </a:srgbClr>
                  </a:outerShdw>
                </a:effectLst>
              </a:rPr>
              <a:t>' LIKE '</a:t>
            </a:r>
            <a:r>
              <a:rPr lang="en-IN" sz="2800" b="1" dirty="0" err="1">
                <a:effectLst>
                  <a:outerShdw blurRad="38100" dist="38100" dir="2700000" algn="tl">
                    <a:srgbClr val="000000">
                      <a:alpha val="43137"/>
                    </a:srgbClr>
                  </a:outerShdw>
                </a:effectLst>
              </a:rPr>
              <a:t>herong</a:t>
            </a:r>
            <a:r>
              <a:rPr lang="en-IN" sz="2800" b="1" dirty="0">
                <a:effectLst>
                  <a:outerShdw blurRad="38100" dist="38100" dir="2700000" algn="tl">
                    <a:srgbClr val="000000">
                      <a:alpha val="43137"/>
                    </a:srgbClr>
                  </a:outerShdw>
                </a:effectLst>
              </a:rPr>
              <a:t>\_yang‘	 – 	true</a:t>
            </a:r>
          </a:p>
          <a:p>
            <a:pPr>
              <a:lnSpc>
                <a:spcPct val="150000"/>
              </a:lnSpc>
            </a:pPr>
            <a:r>
              <a:rPr lang="en-IN" sz="2800" b="1" dirty="0">
                <a:effectLst>
                  <a:outerShdw blurRad="38100" dist="38100" dir="2700000" algn="tl">
                    <a:srgbClr val="000000">
                      <a:alpha val="43137"/>
                    </a:srgbClr>
                  </a:outerShdw>
                </a:effectLst>
              </a:rPr>
              <a:t> '4.75%' LIKE '_.__\%' 			-- 	true </a:t>
            </a:r>
          </a:p>
        </p:txBody>
      </p:sp>
      <p:sp>
        <p:nvSpPr>
          <p:cNvPr id="5" name="Rectangle 4"/>
          <p:cNvSpPr/>
          <p:nvPr/>
        </p:nvSpPr>
        <p:spPr>
          <a:xfrm>
            <a:off x="2428860" y="500042"/>
            <a:ext cx="642942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rPr>
              <a:t>PREDICATES</a:t>
            </a:r>
            <a:endParaRPr lang="en-IN" sz="3200" b="1" dirty="0">
              <a:solidFill>
                <a:schemeClr val="tx1"/>
              </a:solidFill>
              <a:effectLst>
                <a:outerShdw blurRad="38100" dist="38100" dir="2700000" algn="tl">
                  <a:srgbClr val="000000">
                    <a:alpha val="43137"/>
                  </a:srgbClr>
                </a:outerShdw>
              </a:effectLst>
              <a:latin typeface="+mj-lt"/>
              <a:cs typeface="Courier New" pitchFamily="49" charset="0"/>
            </a:endParaRPr>
          </a:p>
        </p:txBody>
      </p:sp>
    </p:spTree>
    <p:extLst>
      <p:ext uri="{BB962C8B-B14F-4D97-AF65-F5344CB8AC3E}">
        <p14:creationId xmlns:p14="http://schemas.microsoft.com/office/powerpoint/2010/main" val="1101633878"/>
      </p:ext>
    </p:extLst>
  </p:cSld>
  <p:clrMapOvr>
    <a:masterClrMapping/>
  </p:clrMapOvr>
  <p:transition/>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3" cstate="print"/>
          <a:srcRect/>
          <a:stretch>
            <a:fillRect/>
          </a:stretch>
        </p:blipFill>
        <p:spPr bwMode="auto">
          <a:xfrm>
            <a:off x="285720" y="214290"/>
            <a:ext cx="1967988" cy="1214446"/>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285720" y="1571612"/>
            <a:ext cx="8501122" cy="4985980"/>
          </a:xfrm>
          <a:prstGeom prst="rect">
            <a:avLst/>
          </a:prstGeom>
        </p:spPr>
        <p:txBody>
          <a:bodyPr wrap="square">
            <a:spAutoFit/>
          </a:bodyPr>
          <a:lstStyle/>
          <a:p>
            <a:pPr>
              <a:lnSpc>
                <a:spcPct val="150000"/>
              </a:lnSpc>
            </a:pPr>
            <a:r>
              <a:rPr lang="en-IN" sz="2800" b="1" dirty="0">
                <a:solidFill>
                  <a:srgbClr val="0000FF"/>
                </a:solidFill>
                <a:effectLst>
                  <a:outerShdw blurRad="38100" dist="38100" dir="2700000" algn="tl">
                    <a:srgbClr val="000000">
                      <a:alpha val="43137"/>
                    </a:srgbClr>
                  </a:outerShdw>
                </a:effectLst>
              </a:rPr>
              <a:t>Examples:</a:t>
            </a:r>
          </a:p>
          <a:p>
            <a:pPr>
              <a:lnSpc>
                <a:spcPct val="150000"/>
              </a:lnSpc>
            </a:pPr>
            <a:r>
              <a:rPr lang="en-IN" sz="2800" b="1" dirty="0">
                <a:effectLst>
                  <a:outerShdw blurRad="38100" dist="38100" dir="2700000" algn="tl">
                    <a:srgbClr val="000000">
                      <a:alpha val="43137"/>
                    </a:srgbClr>
                  </a:outerShdw>
                </a:effectLst>
              </a:rPr>
              <a:t>SELECT * FROM </a:t>
            </a:r>
            <a:r>
              <a:rPr lang="en-IN" sz="2800" b="1" dirty="0" err="1">
                <a:effectLst>
                  <a:outerShdw blurRad="38100" dist="38100" dir="2700000" algn="tl">
                    <a:srgbClr val="000000">
                      <a:alpha val="43137"/>
                    </a:srgbClr>
                  </a:outerShdw>
                </a:effectLst>
              </a:rPr>
              <a:t>stud_users</a:t>
            </a:r>
            <a:r>
              <a:rPr lang="en-IN" sz="2800" b="1" dirty="0">
                <a:effectLst>
                  <a:outerShdw blurRad="38100" dist="38100" dir="2700000" algn="tl">
                    <a:srgbClr val="000000">
                      <a:alpha val="43137"/>
                    </a:srgbClr>
                  </a:outerShdw>
                </a:effectLst>
              </a:rPr>
              <a:t> WHERE username LIKE ‘</a:t>
            </a:r>
            <a:r>
              <a:rPr lang="en-IN" sz="2800" b="1" dirty="0" err="1">
                <a:effectLst>
                  <a:outerShdw blurRad="38100" dist="38100" dir="2700000" algn="tl">
                    <a:srgbClr val="000000">
                      <a:alpha val="43137"/>
                    </a:srgbClr>
                  </a:outerShdw>
                </a:effectLst>
              </a:rPr>
              <a:t>adm</a:t>
            </a:r>
            <a:r>
              <a:rPr lang="en-IN" sz="2800" b="1" dirty="0">
                <a:effectLst>
                  <a:outerShdw blurRad="38100" dist="38100" dir="2700000" algn="tl">
                    <a:srgbClr val="000000">
                      <a:alpha val="43137"/>
                    </a:srgbClr>
                  </a:outerShdw>
                </a:effectLst>
              </a:rPr>
              <a:t>%’;</a:t>
            </a:r>
          </a:p>
          <a:p>
            <a:pPr>
              <a:lnSpc>
                <a:spcPct val="150000"/>
              </a:lnSpc>
            </a:pPr>
            <a:endParaRPr lang="en-IN" sz="1600" b="1" dirty="0">
              <a:effectLst>
                <a:outerShdw blurRad="38100" dist="38100" dir="2700000" algn="tl">
                  <a:srgbClr val="000000">
                    <a:alpha val="43137"/>
                  </a:srgbClr>
                </a:outerShdw>
              </a:effectLst>
            </a:endParaRPr>
          </a:p>
          <a:p>
            <a:pPr>
              <a:lnSpc>
                <a:spcPct val="150000"/>
              </a:lnSpc>
            </a:pPr>
            <a:r>
              <a:rPr lang="en-IN" sz="2800" b="1" dirty="0">
                <a:effectLst>
                  <a:outerShdw blurRad="38100" dist="38100" dir="2700000" algn="tl">
                    <a:srgbClr val="000000">
                      <a:alpha val="43137"/>
                    </a:srgbClr>
                  </a:outerShdw>
                </a:effectLst>
              </a:rPr>
              <a:t>SELECT * FROM  </a:t>
            </a:r>
            <a:r>
              <a:rPr lang="en-IN" sz="2800" b="1" dirty="0" err="1">
                <a:effectLst>
                  <a:outerShdw blurRad="38100" dist="38100" dir="2700000" algn="tl">
                    <a:srgbClr val="000000">
                      <a:alpha val="43137"/>
                    </a:srgbClr>
                  </a:outerShdw>
                </a:effectLst>
              </a:rPr>
              <a:t>stud_users</a:t>
            </a:r>
            <a:r>
              <a:rPr lang="en-IN" sz="2800" b="1" dirty="0">
                <a:effectLst>
                  <a:outerShdw blurRad="38100" dist="38100" dir="2700000" algn="tl">
                    <a:srgbClr val="000000">
                      <a:alpha val="43137"/>
                    </a:srgbClr>
                  </a:outerShdw>
                </a:effectLst>
              </a:rPr>
              <a:t> WHERE username LIKE ‘%</a:t>
            </a:r>
            <a:r>
              <a:rPr lang="en-IN" sz="2800" b="1" dirty="0" err="1">
                <a:effectLst>
                  <a:outerShdw blurRad="38100" dist="38100" dir="2700000" algn="tl">
                    <a:srgbClr val="000000">
                      <a:alpha val="43137"/>
                    </a:srgbClr>
                  </a:outerShdw>
                </a:effectLst>
              </a:rPr>
              <a:t>adm</a:t>
            </a:r>
            <a:r>
              <a:rPr lang="en-IN" sz="2800" b="1" dirty="0">
                <a:effectLst>
                  <a:outerShdw blurRad="38100" dist="38100" dir="2700000" algn="tl">
                    <a:srgbClr val="000000">
                      <a:alpha val="43137"/>
                    </a:srgbClr>
                  </a:outerShdw>
                </a:effectLst>
              </a:rPr>
              <a:t>%’;</a:t>
            </a:r>
          </a:p>
          <a:p>
            <a:pPr>
              <a:lnSpc>
                <a:spcPct val="150000"/>
              </a:lnSpc>
            </a:pPr>
            <a:r>
              <a:rPr lang="en-IN" sz="2800" b="1" dirty="0">
                <a:effectLst>
                  <a:outerShdw blurRad="38100" dist="38100" dir="2700000" algn="tl">
                    <a:srgbClr val="000000">
                      <a:alpha val="43137"/>
                    </a:srgbClr>
                  </a:outerShdw>
                </a:effectLst>
              </a:rPr>
              <a:t>SELECT * FROM  </a:t>
            </a:r>
            <a:r>
              <a:rPr lang="en-IN" sz="2800" b="1" dirty="0" err="1">
                <a:effectLst>
                  <a:outerShdw blurRad="38100" dist="38100" dir="2700000" algn="tl">
                    <a:srgbClr val="000000">
                      <a:alpha val="43137"/>
                    </a:srgbClr>
                  </a:outerShdw>
                </a:effectLst>
              </a:rPr>
              <a:t>stud_users</a:t>
            </a:r>
            <a:r>
              <a:rPr lang="en-IN" sz="2800" b="1" dirty="0">
                <a:effectLst>
                  <a:outerShdw blurRad="38100" dist="38100" dir="2700000" algn="tl">
                    <a:srgbClr val="000000">
                      <a:alpha val="43137"/>
                    </a:srgbClr>
                  </a:outerShdw>
                </a:effectLst>
              </a:rPr>
              <a:t> WHERE username LIKE ‘_a___’; </a:t>
            </a:r>
          </a:p>
        </p:txBody>
      </p:sp>
      <p:sp>
        <p:nvSpPr>
          <p:cNvPr id="5" name="Rectangle 4"/>
          <p:cNvSpPr/>
          <p:nvPr/>
        </p:nvSpPr>
        <p:spPr>
          <a:xfrm>
            <a:off x="2428860" y="500042"/>
            <a:ext cx="642942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rPr>
              <a:t>PREDICATES</a:t>
            </a:r>
            <a:endParaRPr lang="en-IN" sz="3200" b="1" dirty="0">
              <a:solidFill>
                <a:schemeClr val="tx1"/>
              </a:solidFill>
              <a:effectLst>
                <a:outerShdw blurRad="38100" dist="38100" dir="2700000" algn="tl">
                  <a:srgbClr val="000000">
                    <a:alpha val="43137"/>
                  </a:srgbClr>
                </a:outerShdw>
              </a:effectLst>
              <a:latin typeface="+mj-lt"/>
              <a:cs typeface="Courier New" pitchFamily="49" charset="0"/>
            </a:endParaRPr>
          </a:p>
        </p:txBody>
      </p:sp>
    </p:spTree>
    <p:extLst>
      <p:ext uri="{BB962C8B-B14F-4D97-AF65-F5344CB8AC3E}">
        <p14:creationId xmlns:p14="http://schemas.microsoft.com/office/powerpoint/2010/main" val="1101633878"/>
      </p:ext>
    </p:extLst>
  </p:cSld>
  <p:clrMapOvr>
    <a:masterClrMapping/>
  </p:clrMapOvr>
  <p:transition/>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85720" y="214290"/>
            <a:ext cx="1967988" cy="1214446"/>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285720" y="1571612"/>
            <a:ext cx="8501122" cy="5047536"/>
          </a:xfrm>
          <a:prstGeom prst="rect">
            <a:avLst/>
          </a:prstGeom>
        </p:spPr>
        <p:txBody>
          <a:bodyPr wrap="square">
            <a:spAutoFit/>
          </a:bodyPr>
          <a:lstStyle/>
          <a:p>
            <a:pPr algn="just">
              <a:lnSpc>
                <a:spcPct val="150000"/>
              </a:lnSpc>
            </a:pPr>
            <a:r>
              <a:rPr lang="en-IN" sz="2800" b="1" dirty="0">
                <a:solidFill>
                  <a:srgbClr val="0000FF"/>
                </a:solidFill>
                <a:effectLst>
                  <a:outerShdw blurRad="38100" dist="38100" dir="2700000" algn="tl">
                    <a:srgbClr val="000000">
                      <a:alpha val="43137"/>
                    </a:srgbClr>
                  </a:outerShdw>
                </a:effectLst>
              </a:rPr>
              <a:t>5. "Null" Predicates:</a:t>
            </a:r>
            <a:r>
              <a:rPr lang="en-IN" sz="2800" b="1" dirty="0">
                <a:effectLst>
                  <a:outerShdw blurRad="38100" dist="38100" dir="2700000" algn="tl">
                    <a:srgbClr val="000000">
                      <a:alpha val="43137"/>
                    </a:srgbClr>
                  </a:outerShdw>
                </a:effectLst>
              </a:rPr>
              <a:t> Check a given value against null value. There are 2 "Null" operations:</a:t>
            </a:r>
          </a:p>
          <a:p>
            <a:pPr>
              <a:lnSpc>
                <a:spcPct val="150000"/>
              </a:lnSpc>
            </a:pPr>
            <a:r>
              <a:rPr lang="en-IN" sz="2800" b="1" dirty="0">
                <a:effectLst>
                  <a:outerShdw blurRad="38100" dist="38100" dir="2700000" algn="tl">
                    <a:srgbClr val="000000">
                      <a:alpha val="43137"/>
                    </a:srgbClr>
                  </a:outerShdw>
                </a:effectLst>
              </a:rPr>
              <a:t>Null			: 	value IS NULL</a:t>
            </a:r>
          </a:p>
          <a:p>
            <a:pPr>
              <a:lnSpc>
                <a:spcPct val="150000"/>
              </a:lnSpc>
            </a:pPr>
            <a:r>
              <a:rPr lang="en-IN" sz="2800" b="1" dirty="0">
                <a:effectLst>
                  <a:outerShdw blurRad="38100" dist="38100" dir="2700000" algn="tl">
                    <a:srgbClr val="000000">
                      <a:alpha val="43137"/>
                    </a:srgbClr>
                  </a:outerShdw>
                </a:effectLst>
              </a:rPr>
              <a:t>Not Null		: 	value IS NOT NULL</a:t>
            </a:r>
          </a:p>
          <a:p>
            <a:pPr>
              <a:lnSpc>
                <a:spcPct val="150000"/>
              </a:lnSpc>
            </a:pPr>
            <a:r>
              <a:rPr lang="en-IN" sz="2800" b="1" dirty="0">
                <a:effectLst>
                  <a:outerShdw blurRad="38100" dist="38100" dir="2700000" algn="tl">
                    <a:srgbClr val="000000">
                      <a:alpha val="43137"/>
                    </a:srgbClr>
                  </a:outerShdw>
                </a:effectLst>
              </a:rPr>
              <a:t>Examples:</a:t>
            </a:r>
          </a:p>
          <a:p>
            <a:r>
              <a:rPr lang="en-IN" sz="2800" b="1" dirty="0">
                <a:effectLst>
                  <a:outerShdw blurRad="38100" dist="38100" dir="2700000" algn="tl">
                    <a:srgbClr val="000000">
                      <a:alpha val="43137"/>
                    </a:srgbClr>
                  </a:outerShdw>
                </a:effectLst>
              </a:rPr>
              <a:t>1 IS NULL 				-- 	false </a:t>
            </a:r>
          </a:p>
          <a:p>
            <a:r>
              <a:rPr lang="en-IN" sz="2800" b="1" dirty="0">
                <a:effectLst>
                  <a:outerShdw blurRad="38100" dist="38100" dir="2700000" algn="tl">
                    <a:srgbClr val="000000">
                      <a:alpha val="43137"/>
                    </a:srgbClr>
                  </a:outerShdw>
                </a:effectLst>
              </a:rPr>
              <a:t>'a' IS NOT NULL 			-- 	true </a:t>
            </a:r>
          </a:p>
          <a:p>
            <a:r>
              <a:rPr lang="en-IN" sz="2800" b="1" dirty="0">
                <a:effectLst>
                  <a:outerShdw blurRad="38100" dist="38100" dir="2700000" algn="tl">
                    <a:srgbClr val="000000">
                      <a:alpha val="43137"/>
                    </a:srgbClr>
                  </a:outerShdw>
                </a:effectLst>
              </a:rPr>
              <a:t>NULL IS NULL 			-- 	true </a:t>
            </a:r>
          </a:p>
          <a:p>
            <a:r>
              <a:rPr lang="en-IN" sz="2800" b="1" dirty="0">
                <a:effectLst>
                  <a:outerShdw blurRad="38100" dist="38100" dir="2700000" algn="tl">
                    <a:srgbClr val="000000">
                      <a:alpha val="43137"/>
                    </a:srgbClr>
                  </a:outerShdw>
                </a:effectLst>
              </a:rPr>
              <a:t>NULL IS NOT NULL 		--	false</a:t>
            </a:r>
          </a:p>
        </p:txBody>
      </p:sp>
      <p:sp>
        <p:nvSpPr>
          <p:cNvPr id="5" name="Rectangle 4"/>
          <p:cNvSpPr/>
          <p:nvPr/>
        </p:nvSpPr>
        <p:spPr>
          <a:xfrm>
            <a:off x="2428860" y="500042"/>
            <a:ext cx="642942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n-IN" sz="3200" b="1" dirty="0">
                <a:solidFill>
                  <a:schemeClr val="tx1"/>
                </a:solidFill>
                <a:effectLst>
                  <a:outerShdw blurRad="38100" dist="38100" dir="2700000" algn="tl">
                    <a:srgbClr val="000000">
                      <a:alpha val="43137"/>
                    </a:srgbClr>
                  </a:outerShdw>
                </a:effectLst>
              </a:rPr>
              <a:t>PREDICATES</a:t>
            </a:r>
            <a:endParaRPr lang="en-IN" sz="3200" b="1" dirty="0">
              <a:solidFill>
                <a:schemeClr val="tx1"/>
              </a:solidFill>
              <a:effectLst>
                <a:outerShdw blurRad="38100" dist="38100" dir="2700000" algn="tl">
                  <a:srgbClr val="000000">
                    <a:alpha val="43137"/>
                  </a:srgbClr>
                </a:outerShdw>
              </a:effectLst>
              <a:latin typeface="+mj-lt"/>
              <a:cs typeface="Courier New" pitchFamily="49" charset="0"/>
            </a:endParaRPr>
          </a:p>
        </p:txBody>
      </p:sp>
    </p:spTree>
    <p:extLst>
      <p:ext uri="{BB962C8B-B14F-4D97-AF65-F5344CB8AC3E}">
        <p14:creationId xmlns:p14="http://schemas.microsoft.com/office/powerpoint/2010/main" val="1101633878"/>
      </p:ext>
    </p:extLst>
  </p:cSld>
  <p:clrMapOvr>
    <a:masterClrMapping/>
  </p:clrMapOvr>
  <p:transition/>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214546" y="785794"/>
            <a:ext cx="4429156" cy="2733234"/>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428728" y="3857628"/>
            <a:ext cx="6429420" cy="58477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IN" sz="3200" b="1" dirty="0">
                <a:solidFill>
                  <a:schemeClr val="bg1"/>
                </a:solidFill>
                <a:effectLst>
                  <a:outerShdw blurRad="38100" dist="38100" dir="2700000" algn="tl">
                    <a:srgbClr val="000000">
                      <a:alpha val="43137"/>
                    </a:srgbClr>
                  </a:outerShdw>
                </a:effectLst>
              </a:rPr>
              <a:t>MYSQL  JOINS</a:t>
            </a:r>
            <a:endParaRPr lang="en-IN" sz="3200" b="1" dirty="0">
              <a:solidFill>
                <a:schemeClr val="bg1"/>
              </a:solidFill>
              <a:effectLst>
                <a:outerShdw blurRad="38100" dist="38100" dir="2700000" algn="tl">
                  <a:srgbClr val="000000">
                    <a:alpha val="43137"/>
                  </a:srgbClr>
                </a:outerShdw>
              </a:effectLst>
              <a:latin typeface="+mj-lt"/>
              <a:cs typeface="Courier New" pitchFamily="49" charset="0"/>
            </a:endParaRPr>
          </a:p>
        </p:txBody>
      </p:sp>
    </p:spTree>
    <p:extLst>
      <p:ext uri="{BB962C8B-B14F-4D97-AF65-F5344CB8AC3E}">
        <p14:creationId xmlns:p14="http://schemas.microsoft.com/office/powerpoint/2010/main" val="1101633878"/>
      </p:ext>
    </p:extLst>
  </p:cSld>
  <p:clrMapOvr>
    <a:masterClrMapping/>
  </p:clrMapOvr>
  <p:transition/>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357158" y="285728"/>
            <a:ext cx="1389168" cy="857256"/>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2143108" y="500042"/>
            <a:ext cx="6429420" cy="58477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IN" sz="3200" b="1" dirty="0">
                <a:solidFill>
                  <a:schemeClr val="bg1"/>
                </a:solidFill>
                <a:effectLst>
                  <a:outerShdw blurRad="38100" dist="38100" dir="2700000" algn="tl">
                    <a:srgbClr val="000000">
                      <a:alpha val="43137"/>
                    </a:srgbClr>
                  </a:outerShdw>
                </a:effectLst>
              </a:rPr>
              <a:t>MYSQL  JOINS</a:t>
            </a:r>
            <a:endParaRPr lang="en-IN" sz="3200" b="1" dirty="0">
              <a:solidFill>
                <a:schemeClr val="bg1"/>
              </a:solidFill>
              <a:effectLst>
                <a:outerShdw blurRad="38100" dist="38100" dir="2700000" algn="tl">
                  <a:srgbClr val="000000">
                    <a:alpha val="43137"/>
                  </a:srgbClr>
                </a:outerShdw>
              </a:effectLst>
              <a:latin typeface="+mj-lt"/>
              <a:cs typeface="Courier New" pitchFamily="49" charset="0"/>
            </a:endParaRPr>
          </a:p>
        </p:txBody>
      </p:sp>
      <p:sp>
        <p:nvSpPr>
          <p:cNvPr id="4" name="Rectangle 3"/>
          <p:cNvSpPr/>
          <p:nvPr/>
        </p:nvSpPr>
        <p:spPr>
          <a:xfrm>
            <a:off x="285720" y="1571612"/>
            <a:ext cx="8501122" cy="2431435"/>
          </a:xfrm>
          <a:prstGeom prst="rect">
            <a:avLst/>
          </a:prstGeom>
        </p:spPr>
        <p:txBody>
          <a:bodyPr wrap="square">
            <a:spAutoFit/>
          </a:bodyPr>
          <a:lstStyle/>
          <a:p>
            <a:pPr algn="just"/>
            <a:r>
              <a:rPr lang="en-IN" sz="2800" b="1" dirty="0">
                <a:effectLst>
                  <a:outerShdw blurRad="38100" dist="38100" dir="2700000" algn="tl">
                    <a:srgbClr val="000000">
                      <a:alpha val="43137"/>
                    </a:srgbClr>
                  </a:outerShdw>
                </a:effectLst>
              </a:rPr>
              <a:t>	 A SQL Join  Or </a:t>
            </a:r>
            <a:r>
              <a:rPr lang="en-IN" sz="2800" b="1" dirty="0" err="1">
                <a:effectLst>
                  <a:outerShdw blurRad="38100" dist="38100" dir="2700000" algn="tl">
                    <a:srgbClr val="000000">
                      <a:alpha val="43137"/>
                    </a:srgbClr>
                  </a:outerShdw>
                </a:effectLst>
              </a:rPr>
              <a:t>MySQL</a:t>
            </a:r>
            <a:r>
              <a:rPr lang="en-IN" sz="2800" b="1" dirty="0">
                <a:effectLst>
                  <a:outerShdw blurRad="38100" dist="38100" dir="2700000" algn="tl">
                    <a:srgbClr val="000000">
                      <a:alpha val="43137"/>
                    </a:srgbClr>
                  </a:outerShdw>
                </a:effectLst>
              </a:rPr>
              <a:t> JOINS are used to retrieve data from multiple tables. A </a:t>
            </a:r>
            <a:r>
              <a:rPr lang="en-IN" sz="2800" b="1" dirty="0" err="1">
                <a:effectLst>
                  <a:outerShdw blurRad="38100" dist="38100" dir="2700000" algn="tl">
                    <a:srgbClr val="000000">
                      <a:alpha val="43137"/>
                    </a:srgbClr>
                  </a:outerShdw>
                </a:effectLst>
              </a:rPr>
              <a:t>MySQL</a:t>
            </a:r>
            <a:r>
              <a:rPr lang="en-IN" sz="2800" b="1" dirty="0">
                <a:effectLst>
                  <a:outerShdw blurRad="38100" dist="38100" dir="2700000" algn="tl">
                    <a:srgbClr val="000000">
                      <a:alpha val="43137"/>
                    </a:srgbClr>
                  </a:outerShdw>
                </a:effectLst>
              </a:rPr>
              <a:t> JOIN is performed whenever two or more tables are joined in a SQL statement. </a:t>
            </a:r>
            <a:endParaRPr lang="en-IN" sz="1200" b="1" dirty="0">
              <a:effectLst>
                <a:outerShdw blurRad="38100" dist="38100" dir="2700000" algn="tl">
                  <a:srgbClr val="000000">
                    <a:alpha val="43137"/>
                  </a:srgbClr>
                </a:outerShdw>
              </a:effectLst>
            </a:endParaRPr>
          </a:p>
          <a:p>
            <a:pPr algn="just"/>
            <a:r>
              <a:rPr lang="en-IN" sz="1200" b="1" dirty="0">
                <a:effectLst>
                  <a:outerShdw blurRad="38100" dist="38100" dir="2700000" algn="tl">
                    <a:srgbClr val="000000">
                      <a:alpha val="43137"/>
                    </a:srgbClr>
                  </a:outerShdw>
                </a:effectLst>
              </a:rPr>
              <a:t> </a:t>
            </a:r>
            <a:endParaRPr lang="en-IN" sz="2800" b="1" dirty="0">
              <a:effectLst>
                <a:outerShdw blurRad="38100" dist="38100" dir="2700000" algn="tl">
                  <a:srgbClr val="000000">
                    <a:alpha val="43137"/>
                  </a:srgbClr>
                </a:outerShdw>
              </a:effectLst>
            </a:endParaRPr>
          </a:p>
          <a:p>
            <a:pPr algn="just"/>
            <a:r>
              <a:rPr lang="en-IN" sz="2800" b="1" dirty="0">
                <a:solidFill>
                  <a:srgbClr val="FF0000"/>
                </a:solidFill>
                <a:effectLst>
                  <a:outerShdw blurRad="38100" dist="38100" dir="2700000" algn="tl">
                    <a:srgbClr val="000000">
                      <a:alpha val="43137"/>
                    </a:srgbClr>
                  </a:outerShdw>
                </a:effectLst>
              </a:rPr>
              <a:t>Types of Joins are:-</a:t>
            </a:r>
            <a:endParaRPr lang="en-IN" sz="2800" b="1" dirty="0">
              <a:effectLst>
                <a:outerShdw blurRad="38100" dist="38100" dir="2700000" algn="tl">
                  <a:srgbClr val="000000">
                    <a:alpha val="43137"/>
                  </a:srgbClr>
                </a:outerShdw>
              </a:effectLst>
            </a:endParaRPr>
          </a:p>
        </p:txBody>
      </p:sp>
      <p:sp>
        <p:nvSpPr>
          <p:cNvPr id="6" name="Title 1"/>
          <p:cNvSpPr txBox="1">
            <a:spLocks/>
          </p:cNvSpPr>
          <p:nvPr/>
        </p:nvSpPr>
        <p:spPr>
          <a:xfrm>
            <a:off x="500034" y="4286256"/>
            <a:ext cx="2571768" cy="857256"/>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CROSS JOIN</a:t>
            </a:r>
          </a:p>
        </p:txBody>
      </p:sp>
      <p:sp>
        <p:nvSpPr>
          <p:cNvPr id="7" name="Title 1"/>
          <p:cNvSpPr txBox="1">
            <a:spLocks/>
          </p:cNvSpPr>
          <p:nvPr/>
        </p:nvSpPr>
        <p:spPr>
          <a:xfrm>
            <a:off x="3286116" y="4286256"/>
            <a:ext cx="2286016" cy="8572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INNER JOIN</a:t>
            </a:r>
          </a:p>
        </p:txBody>
      </p:sp>
      <p:sp>
        <p:nvSpPr>
          <p:cNvPr id="8" name="Title 1"/>
          <p:cNvSpPr txBox="1">
            <a:spLocks/>
          </p:cNvSpPr>
          <p:nvPr/>
        </p:nvSpPr>
        <p:spPr>
          <a:xfrm>
            <a:off x="6000760" y="4286256"/>
            <a:ext cx="2428892"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EQUI JOIN</a:t>
            </a:r>
          </a:p>
        </p:txBody>
      </p:sp>
      <p:sp>
        <p:nvSpPr>
          <p:cNvPr id="10" name="Title 1"/>
          <p:cNvSpPr txBox="1">
            <a:spLocks/>
          </p:cNvSpPr>
          <p:nvPr/>
        </p:nvSpPr>
        <p:spPr>
          <a:xfrm>
            <a:off x="500034" y="5572140"/>
            <a:ext cx="257176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NATURAL  JOIN</a:t>
            </a:r>
          </a:p>
        </p:txBody>
      </p:sp>
      <p:sp>
        <p:nvSpPr>
          <p:cNvPr id="11" name="Title 1"/>
          <p:cNvSpPr txBox="1">
            <a:spLocks/>
          </p:cNvSpPr>
          <p:nvPr/>
        </p:nvSpPr>
        <p:spPr>
          <a:xfrm>
            <a:off x="3286116" y="5572140"/>
            <a:ext cx="2286016"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LEFT JOIN </a:t>
            </a:r>
          </a:p>
        </p:txBody>
      </p:sp>
      <p:sp>
        <p:nvSpPr>
          <p:cNvPr id="12" name="Title 1"/>
          <p:cNvSpPr txBox="1">
            <a:spLocks/>
          </p:cNvSpPr>
          <p:nvPr/>
        </p:nvSpPr>
        <p:spPr>
          <a:xfrm>
            <a:off x="6000760" y="5572140"/>
            <a:ext cx="2428892" cy="857256"/>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RIGHT JOIN</a:t>
            </a:r>
          </a:p>
        </p:txBody>
      </p:sp>
      <p:sp>
        <p:nvSpPr>
          <p:cNvPr id="13" name="Rectangle 12"/>
          <p:cNvSpPr/>
          <p:nvPr/>
        </p:nvSpPr>
        <p:spPr>
          <a:xfrm>
            <a:off x="428596" y="857232"/>
            <a:ext cx="642942" cy="1285884"/>
          </a:xfrm>
          <a:prstGeom prst="rect">
            <a:avLst/>
          </a:prstGeom>
          <a:solidFill>
            <a:srgbClr val="FF3399"/>
          </a:solidFill>
          <a:ln>
            <a:solidFill>
              <a:srgbClr val="FFFF00"/>
            </a:solidFill>
          </a:ln>
          <a:scene3d>
            <a:camera prst="isometricOffAxis2Top"/>
            <a:lightRig rig="threePt" dir="t"/>
          </a:scene3d>
          <a:sp3d>
            <a:bevelT w="482600" h="317500" prst="softRound"/>
            <a:bevelB w="2095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effectLst>
                  <a:outerShdw blurRad="38100" dist="38100" dir="2700000" algn="tl">
                    <a:srgbClr val="000000">
                      <a:alpha val="43137"/>
                    </a:srgbClr>
                  </a:outerShdw>
                </a:effectLst>
              </a:rPr>
              <a:t>SQL</a:t>
            </a:r>
          </a:p>
        </p:txBody>
      </p:sp>
    </p:spTree>
    <p:extLst>
      <p:ext uri="{BB962C8B-B14F-4D97-AF65-F5344CB8AC3E}">
        <p14:creationId xmlns:p14="http://schemas.microsoft.com/office/powerpoint/2010/main" val="1101633878"/>
      </p:ext>
    </p:extLst>
  </p:cSld>
  <p:clrMapOvr>
    <a:masterClrMapping/>
  </p:clrMapOvr>
  <p:transition/>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714612" y="571480"/>
            <a:ext cx="3714776" cy="2292389"/>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571604" y="3214686"/>
            <a:ext cx="6429420" cy="58477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IN" sz="3200" b="1" dirty="0">
                <a:solidFill>
                  <a:schemeClr val="bg1"/>
                </a:solidFill>
                <a:effectLst>
                  <a:outerShdw blurRad="38100" dist="38100" dir="2700000" algn="tl">
                    <a:srgbClr val="000000">
                      <a:alpha val="43137"/>
                    </a:srgbClr>
                  </a:outerShdw>
                </a:effectLst>
              </a:rPr>
              <a:t>MYSQL  JOINS</a:t>
            </a:r>
            <a:endParaRPr lang="en-IN" sz="3200" b="1" dirty="0">
              <a:solidFill>
                <a:schemeClr val="bg1"/>
              </a:solidFill>
              <a:effectLst>
                <a:outerShdw blurRad="38100" dist="38100" dir="2700000" algn="tl">
                  <a:srgbClr val="000000">
                    <a:alpha val="43137"/>
                  </a:srgbClr>
                </a:outerShdw>
              </a:effectLst>
              <a:latin typeface="+mj-lt"/>
              <a:cs typeface="Courier New" pitchFamily="49" charset="0"/>
            </a:endParaRPr>
          </a:p>
        </p:txBody>
      </p:sp>
      <p:sp>
        <p:nvSpPr>
          <p:cNvPr id="6" name="Title 1"/>
          <p:cNvSpPr txBox="1">
            <a:spLocks/>
          </p:cNvSpPr>
          <p:nvPr/>
        </p:nvSpPr>
        <p:spPr>
          <a:xfrm>
            <a:off x="2857488" y="4143380"/>
            <a:ext cx="3571900" cy="857256"/>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CROSS JOIN  </a:t>
            </a:r>
            <a:r>
              <a:rPr lang="en-IN" sz="2800" b="1" dirty="0">
                <a:solidFill>
                  <a:srgbClr val="FFFF00"/>
                </a:solidFill>
                <a:effectLst>
                  <a:outerShdw blurRad="38100" dist="38100" dir="2700000" algn="tl">
                    <a:srgbClr val="000000">
                      <a:alpha val="43137"/>
                    </a:srgbClr>
                  </a:outerShdw>
                </a:effectLst>
              </a:rPr>
              <a:t>OR</a:t>
            </a:r>
          </a:p>
        </p:txBody>
      </p:sp>
      <p:sp>
        <p:nvSpPr>
          <p:cNvPr id="7" name="Title 1"/>
          <p:cNvSpPr txBox="1">
            <a:spLocks/>
          </p:cNvSpPr>
          <p:nvPr/>
        </p:nvSpPr>
        <p:spPr>
          <a:xfrm>
            <a:off x="2842498" y="5143512"/>
            <a:ext cx="3643338" cy="857256"/>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p>
            <a:pPr algn="ctr"/>
            <a:r>
              <a:rPr lang="en-IN" sz="2800" b="1" dirty="0">
                <a:solidFill>
                  <a:schemeClr val="bg1"/>
                </a:solidFill>
                <a:effectLst>
                  <a:outerShdw blurRad="38100" dist="38100" dir="2700000" algn="tl">
                    <a:srgbClr val="000000">
                      <a:alpha val="43137"/>
                    </a:srgbClr>
                  </a:outerShdw>
                </a:effectLst>
              </a:rPr>
              <a:t>CARTESIAN JOIN</a:t>
            </a:r>
          </a:p>
        </p:txBody>
      </p:sp>
      <p:sp>
        <p:nvSpPr>
          <p:cNvPr id="8" name="Rectangle 7"/>
          <p:cNvSpPr/>
          <p:nvPr/>
        </p:nvSpPr>
        <p:spPr>
          <a:xfrm>
            <a:off x="1285852" y="4357694"/>
            <a:ext cx="642942" cy="1285884"/>
          </a:xfrm>
          <a:prstGeom prst="rect">
            <a:avLst/>
          </a:prstGeom>
          <a:solidFill>
            <a:srgbClr val="FF3399"/>
          </a:solidFill>
          <a:ln>
            <a:solidFill>
              <a:srgbClr val="FFFF00"/>
            </a:solidFill>
          </a:ln>
          <a:scene3d>
            <a:camera prst="isometricOffAxis2Top"/>
            <a:lightRig rig="threePt" dir="t"/>
          </a:scene3d>
          <a:sp3d>
            <a:bevelT w="482600" h="317500" prst="softRound"/>
            <a:bevelB w="2095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effectLst>
                  <a:outerShdw blurRad="38100" dist="38100" dir="2700000" algn="tl">
                    <a:srgbClr val="000000">
                      <a:alpha val="43137"/>
                    </a:srgbClr>
                  </a:outerShdw>
                </a:effectLst>
              </a:rPr>
              <a:t>SQL</a:t>
            </a:r>
          </a:p>
        </p:txBody>
      </p:sp>
    </p:spTree>
    <p:extLst>
      <p:ext uri="{BB962C8B-B14F-4D97-AF65-F5344CB8AC3E}">
        <p14:creationId xmlns:p14="http://schemas.microsoft.com/office/powerpoint/2010/main" val="1101633878"/>
      </p:ext>
    </p:extLst>
  </p:cSld>
  <p:clrMapOvr>
    <a:masterClrMapping/>
  </p:clrMapOvr>
  <p:transition/>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357158" y="285728"/>
            <a:ext cx="1389168" cy="85725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357158" y="2114030"/>
            <a:ext cx="8501122" cy="3600986"/>
          </a:xfrm>
          <a:prstGeom prst="rect">
            <a:avLst/>
          </a:prstGeom>
        </p:spPr>
        <p:txBody>
          <a:bodyPr wrap="square">
            <a:spAutoFit/>
          </a:bodyPr>
          <a:lstStyle/>
          <a:p>
            <a:pPr algn="just">
              <a:lnSpc>
                <a:spcPct val="150000"/>
              </a:lnSpc>
            </a:pPr>
            <a:r>
              <a:rPr lang="en-IN" sz="2800" b="1" dirty="0">
                <a:effectLst>
                  <a:outerShdw blurRad="38100" dist="38100" dir="2700000" algn="tl">
                    <a:srgbClr val="000000">
                      <a:alpha val="43137"/>
                    </a:srgbClr>
                  </a:outerShdw>
                </a:effectLst>
              </a:rPr>
              <a:t>	</a:t>
            </a:r>
            <a:r>
              <a:rPr lang="en-IN" sz="2800" b="1" dirty="0">
                <a:solidFill>
                  <a:srgbClr val="FF0000"/>
                </a:solidFill>
                <a:effectLst>
                  <a:outerShdw blurRad="38100" dist="38100" dir="2700000" algn="tl">
                    <a:srgbClr val="000000">
                      <a:alpha val="43137"/>
                    </a:srgbClr>
                  </a:outerShdw>
                </a:effectLst>
              </a:rPr>
              <a:t> Cross JOIN  </a:t>
            </a:r>
            <a:r>
              <a:rPr lang="en-IN" sz="2800" b="1" dirty="0">
                <a:effectLst>
                  <a:outerShdw blurRad="38100" dist="38100" dir="2700000" algn="tl">
                    <a:srgbClr val="000000">
                      <a:alpha val="43137"/>
                    </a:srgbClr>
                  </a:outerShdw>
                </a:effectLst>
              </a:rPr>
              <a:t>Or </a:t>
            </a:r>
            <a:r>
              <a:rPr lang="en-IN" sz="2800" b="1" dirty="0">
                <a:solidFill>
                  <a:srgbClr val="FF0000"/>
                </a:solidFill>
                <a:effectLst>
                  <a:outerShdw blurRad="38100" dist="38100" dir="2700000" algn="tl">
                    <a:srgbClr val="000000">
                      <a:alpha val="43137"/>
                    </a:srgbClr>
                  </a:outerShdw>
                </a:effectLst>
              </a:rPr>
              <a:t>CARTESIAN JOIN </a:t>
            </a:r>
            <a:r>
              <a:rPr lang="en-IN" sz="2800" b="1" dirty="0">
                <a:effectLst>
                  <a:outerShdw blurRad="38100" dist="38100" dir="2700000" algn="tl">
                    <a:srgbClr val="000000">
                      <a:alpha val="43137"/>
                    </a:srgbClr>
                  </a:outerShdw>
                </a:effectLst>
              </a:rPr>
              <a:t>is a simplest form of JOINs which matches each row from one database table to all rows of another.</a:t>
            </a:r>
            <a:endParaRPr lang="en-IN" sz="1200" b="1" dirty="0">
              <a:effectLst>
                <a:outerShdw blurRad="38100" dist="38100" dir="2700000" algn="tl">
                  <a:srgbClr val="000000">
                    <a:alpha val="43137"/>
                  </a:srgbClr>
                </a:outerShdw>
              </a:effectLst>
            </a:endParaRPr>
          </a:p>
          <a:p>
            <a:pPr algn="just">
              <a:lnSpc>
                <a:spcPct val="150000"/>
              </a:lnSpc>
            </a:pPr>
            <a:r>
              <a:rPr lang="en-IN" sz="1200" b="1" dirty="0">
                <a:effectLst>
                  <a:outerShdw blurRad="38100" dist="38100" dir="2700000" algn="tl">
                    <a:srgbClr val="000000">
                      <a:alpha val="43137"/>
                    </a:srgbClr>
                  </a:outerShdw>
                </a:effectLst>
              </a:rPr>
              <a:t> </a:t>
            </a:r>
            <a:endParaRPr lang="en-IN" sz="2800" b="1" dirty="0">
              <a:effectLst>
                <a:outerShdw blurRad="38100" dist="38100" dir="2700000" algn="tl">
                  <a:srgbClr val="000000">
                    <a:alpha val="43137"/>
                  </a:srgbClr>
                </a:outerShdw>
              </a:effectLst>
            </a:endParaRPr>
          </a:p>
          <a:p>
            <a:pPr algn="just">
              <a:lnSpc>
                <a:spcPct val="150000"/>
              </a:lnSpc>
            </a:pPr>
            <a:r>
              <a:rPr lang="en-IN" sz="2800" b="1" dirty="0">
                <a:effectLst>
                  <a:outerShdw blurRad="38100" dist="38100" dir="2700000" algn="tl">
                    <a:srgbClr val="000000">
                      <a:alpha val="43137"/>
                    </a:srgbClr>
                  </a:outerShdw>
                </a:effectLst>
              </a:rPr>
              <a:t>	In other words it gives us combinations of each row of first table with all records in second table.</a:t>
            </a:r>
          </a:p>
        </p:txBody>
      </p:sp>
      <p:sp>
        <p:nvSpPr>
          <p:cNvPr id="6" name="Title 1"/>
          <p:cNvSpPr txBox="1">
            <a:spLocks/>
          </p:cNvSpPr>
          <p:nvPr/>
        </p:nvSpPr>
        <p:spPr>
          <a:xfrm>
            <a:off x="2643174" y="357166"/>
            <a:ext cx="5643602" cy="857256"/>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CROSS JOIN</a:t>
            </a:r>
          </a:p>
        </p:txBody>
      </p:sp>
      <p:sp>
        <p:nvSpPr>
          <p:cNvPr id="14" name="Flowchart: Alternate Process 13"/>
          <p:cNvSpPr/>
          <p:nvPr/>
        </p:nvSpPr>
        <p:spPr>
          <a:xfrm>
            <a:off x="357158" y="928670"/>
            <a:ext cx="785818" cy="1428760"/>
          </a:xfrm>
          <a:prstGeom prst="flowChartAlternateProcess">
            <a:avLst/>
          </a:prstGeom>
          <a:solidFill>
            <a:srgbClr val="00B0F0"/>
          </a:solidFill>
          <a:ln>
            <a:solidFill>
              <a:srgbClr val="FFFF00"/>
            </a:solidFill>
          </a:ln>
          <a:scene3d>
            <a:camera prst="isometricOffAxis1Top"/>
            <a:lightRig rig="threePt" dir="t"/>
          </a:scene3d>
          <a:sp3d>
            <a:bevelT w="222250" h="330200" prst="riblet"/>
            <a:bevelB w="50800" h="2413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SQL</a:t>
            </a:r>
          </a:p>
        </p:txBody>
      </p:sp>
    </p:spTree>
    <p:extLst>
      <p:ext uri="{BB962C8B-B14F-4D97-AF65-F5344CB8AC3E}">
        <p14:creationId xmlns:p14="http://schemas.microsoft.com/office/powerpoint/2010/main" val="1101633878"/>
      </p:ext>
    </p:extLst>
  </p:cSld>
  <p:clrMapOvr>
    <a:masterClrMapping/>
  </p:clrMapOvr>
  <p:transition/>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357158" y="285728"/>
            <a:ext cx="1389168" cy="857256"/>
          </a:xfrm>
          <a:prstGeom prst="rect">
            <a:avLst/>
          </a:prstGeom>
          <a:ln>
            <a:noFill/>
          </a:ln>
          <a:effectLst>
            <a:outerShdw blurRad="292100" dist="139700" dir="2700000" algn="tl" rotWithShape="0">
              <a:srgbClr val="333333">
                <a:alpha val="65000"/>
              </a:srgbClr>
            </a:outerShdw>
          </a:effectLst>
        </p:spPr>
      </p:pic>
      <p:sp>
        <p:nvSpPr>
          <p:cNvPr id="6" name="Title 1"/>
          <p:cNvSpPr txBox="1">
            <a:spLocks/>
          </p:cNvSpPr>
          <p:nvPr/>
        </p:nvSpPr>
        <p:spPr>
          <a:xfrm>
            <a:off x="2643174" y="357166"/>
            <a:ext cx="5643602" cy="857256"/>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CROSS JOIN</a:t>
            </a:r>
          </a:p>
        </p:txBody>
      </p:sp>
      <p:pic>
        <p:nvPicPr>
          <p:cNvPr id="1026" name="Picture 2" descr="C:\Users\AdmOfficer\Desktop\cross-join1.png"/>
          <p:cNvPicPr>
            <a:picLocks noChangeAspect="1" noChangeArrowheads="1"/>
          </p:cNvPicPr>
          <p:nvPr/>
        </p:nvPicPr>
        <p:blipFill>
          <a:blip r:embed="rId3"/>
          <a:srcRect/>
          <a:stretch>
            <a:fillRect/>
          </a:stretch>
        </p:blipFill>
        <p:spPr bwMode="auto">
          <a:xfrm>
            <a:off x="785786" y="1571612"/>
            <a:ext cx="7604088" cy="4071966"/>
          </a:xfrm>
          <a:prstGeom prst="rect">
            <a:avLst/>
          </a:prstGeom>
          <a:noFill/>
        </p:spPr>
      </p:pic>
      <p:sp>
        <p:nvSpPr>
          <p:cNvPr id="13" name="Rectangle 12"/>
          <p:cNvSpPr/>
          <p:nvPr/>
        </p:nvSpPr>
        <p:spPr>
          <a:xfrm>
            <a:off x="1071538" y="5500702"/>
            <a:ext cx="7429552" cy="1077218"/>
          </a:xfrm>
          <a:prstGeom prst="rect">
            <a:avLst/>
          </a:prstGeom>
        </p:spPr>
        <p:txBody>
          <a:bodyPr wrap="square">
            <a:spAutoFit/>
          </a:bodyPr>
          <a:lstStyle/>
          <a:p>
            <a:r>
              <a:rPr lang="en-IN" sz="3200" b="1" dirty="0">
                <a:effectLst>
                  <a:outerShdw blurRad="38100" dist="38100" dir="2700000" algn="tl">
                    <a:srgbClr val="000000">
                      <a:alpha val="43137"/>
                    </a:srgbClr>
                  </a:outerShdw>
                </a:effectLst>
                <a:latin typeface="+mj-lt"/>
              </a:rPr>
              <a:t>SELECT * FROM  students CROSS JOIN </a:t>
            </a:r>
          </a:p>
          <a:p>
            <a:r>
              <a:rPr lang="en-IN" sz="3200" b="1" dirty="0">
                <a:effectLst>
                  <a:outerShdw blurRad="38100" dist="38100" dir="2700000" algn="tl">
                    <a:srgbClr val="000000">
                      <a:alpha val="43137"/>
                    </a:srgbClr>
                  </a:outerShdw>
                </a:effectLst>
                <a:latin typeface="+mj-lt"/>
              </a:rPr>
              <a:t>teachers</a:t>
            </a:r>
          </a:p>
        </p:txBody>
      </p:sp>
      <p:sp>
        <p:nvSpPr>
          <p:cNvPr id="14" name="Rectangle 13"/>
          <p:cNvSpPr/>
          <p:nvPr/>
        </p:nvSpPr>
        <p:spPr>
          <a:xfrm>
            <a:off x="428596" y="857232"/>
            <a:ext cx="642942" cy="1285884"/>
          </a:xfrm>
          <a:prstGeom prst="rect">
            <a:avLst/>
          </a:prstGeom>
          <a:solidFill>
            <a:srgbClr val="FF3399"/>
          </a:solidFill>
          <a:ln>
            <a:solidFill>
              <a:srgbClr val="FFFF00"/>
            </a:solidFill>
          </a:ln>
          <a:scene3d>
            <a:camera prst="isometricOffAxis2Top"/>
            <a:lightRig rig="threePt" dir="t"/>
          </a:scene3d>
          <a:sp3d>
            <a:bevelT w="482600" h="317500" prst="softRound"/>
            <a:bevelB w="2095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effectLst>
                  <a:outerShdw blurRad="38100" dist="38100" dir="2700000" algn="tl">
                    <a:srgbClr val="000000">
                      <a:alpha val="43137"/>
                    </a:srgbClr>
                  </a:outerShdw>
                </a:effectLst>
              </a:rPr>
              <a:t>SQL</a:t>
            </a:r>
          </a:p>
        </p:txBody>
      </p:sp>
    </p:spTree>
    <p:extLst>
      <p:ext uri="{BB962C8B-B14F-4D97-AF65-F5344CB8AC3E}">
        <p14:creationId xmlns:p14="http://schemas.microsoft.com/office/powerpoint/2010/main" val="1101633878"/>
      </p:ext>
    </p:extLst>
  </p:cSld>
  <p:clrMapOvr>
    <a:masterClrMapping/>
  </p:clrMapOvr>
  <p:transition/>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428860" y="1000108"/>
            <a:ext cx="4071966" cy="2512811"/>
          </a:xfrm>
          <a:prstGeom prst="rect">
            <a:avLst/>
          </a:prstGeom>
          <a:ln>
            <a:noFill/>
          </a:ln>
          <a:effectLst>
            <a:outerShdw blurRad="292100" dist="139700" dir="2700000" algn="tl" rotWithShape="0">
              <a:srgbClr val="333333">
                <a:alpha val="65000"/>
              </a:srgbClr>
            </a:outerShdw>
          </a:effectLst>
        </p:spPr>
      </p:pic>
      <p:sp>
        <p:nvSpPr>
          <p:cNvPr id="7" name="Title 1"/>
          <p:cNvSpPr txBox="1">
            <a:spLocks/>
          </p:cNvSpPr>
          <p:nvPr/>
        </p:nvSpPr>
        <p:spPr>
          <a:xfrm>
            <a:off x="3214678" y="4643446"/>
            <a:ext cx="2286016" cy="8572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INNER JOIN</a:t>
            </a:r>
          </a:p>
        </p:txBody>
      </p:sp>
      <p:sp>
        <p:nvSpPr>
          <p:cNvPr id="13" name="Rectangle 12"/>
          <p:cNvSpPr/>
          <p:nvPr/>
        </p:nvSpPr>
        <p:spPr>
          <a:xfrm>
            <a:off x="1571604" y="3786190"/>
            <a:ext cx="6429420" cy="58477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IN" sz="3200" b="1" dirty="0">
                <a:solidFill>
                  <a:schemeClr val="bg1"/>
                </a:solidFill>
                <a:effectLst>
                  <a:outerShdw blurRad="38100" dist="38100" dir="2700000" algn="tl">
                    <a:srgbClr val="000000">
                      <a:alpha val="43137"/>
                    </a:srgbClr>
                  </a:outerShdw>
                </a:effectLst>
              </a:rPr>
              <a:t>MYSQL  JOINS</a:t>
            </a:r>
            <a:endParaRPr lang="en-IN" sz="3200" b="1" dirty="0">
              <a:solidFill>
                <a:schemeClr val="bg1"/>
              </a:solidFill>
              <a:effectLst>
                <a:outerShdw blurRad="38100" dist="38100" dir="2700000" algn="tl">
                  <a:srgbClr val="000000">
                    <a:alpha val="43137"/>
                  </a:srgbClr>
                </a:outerShdw>
              </a:effectLst>
              <a:latin typeface="+mj-lt"/>
              <a:cs typeface="Courier New" pitchFamily="49" charset="0"/>
            </a:endParaRPr>
          </a:p>
        </p:txBody>
      </p:sp>
      <p:sp>
        <p:nvSpPr>
          <p:cNvPr id="5" name="Rectangle 4"/>
          <p:cNvSpPr/>
          <p:nvPr/>
        </p:nvSpPr>
        <p:spPr>
          <a:xfrm>
            <a:off x="1928794" y="4500570"/>
            <a:ext cx="642942" cy="1285884"/>
          </a:xfrm>
          <a:prstGeom prst="rect">
            <a:avLst/>
          </a:prstGeom>
          <a:solidFill>
            <a:srgbClr val="FF3399"/>
          </a:solidFill>
          <a:ln>
            <a:solidFill>
              <a:srgbClr val="FFFF00"/>
            </a:solidFill>
          </a:ln>
          <a:scene3d>
            <a:camera prst="isometricOffAxis2Top"/>
            <a:lightRig rig="threePt" dir="t"/>
          </a:scene3d>
          <a:sp3d>
            <a:bevelT w="482600" h="317500" prst="softRound"/>
            <a:bevelB w="2095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effectLst>
                  <a:outerShdw blurRad="38100" dist="38100" dir="2700000" algn="tl">
                    <a:srgbClr val="000000">
                      <a:alpha val="43137"/>
                    </a:srgbClr>
                  </a:outerShdw>
                </a:effectLst>
              </a:rPr>
              <a:t>SQL</a:t>
            </a:r>
          </a:p>
        </p:txBody>
      </p:sp>
    </p:spTree>
    <p:extLst>
      <p:ext uri="{BB962C8B-B14F-4D97-AF65-F5344CB8AC3E}">
        <p14:creationId xmlns:p14="http://schemas.microsoft.com/office/powerpoint/2010/main" val="110163387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1571604" y="285728"/>
            <a:ext cx="6929486" cy="785818"/>
          </a:xfrm>
        </p:spPr>
        <p:style>
          <a:lnRef idx="3">
            <a:schemeClr val="lt1"/>
          </a:lnRef>
          <a:fillRef idx="1">
            <a:schemeClr val="accent6"/>
          </a:fillRef>
          <a:effectRef idx="1">
            <a:schemeClr val="accent6"/>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INTRODUCTION</a:t>
            </a:r>
          </a:p>
        </p:txBody>
      </p:sp>
      <p:sp>
        <p:nvSpPr>
          <p:cNvPr id="9" name="Content Placeholder 2"/>
          <p:cNvSpPr>
            <a:spLocks noGrp="1"/>
          </p:cNvSpPr>
          <p:nvPr>
            <p:ph idx="1"/>
          </p:nvPr>
        </p:nvSpPr>
        <p:spPr>
          <a:xfrm>
            <a:off x="285720" y="1714488"/>
            <a:ext cx="8286808" cy="4429156"/>
          </a:xfrm>
        </p:spPr>
        <p:txBody>
          <a:bodyPr>
            <a:noAutofit/>
          </a:bodyPr>
          <a:lstStyle/>
          <a:p>
            <a:pPr lvl="1" algn="just">
              <a:buNone/>
            </a:pPr>
            <a:r>
              <a:rPr lang="en-IN" sz="3200" b="1" dirty="0">
                <a:solidFill>
                  <a:srgbClr val="FF0000"/>
                </a:solidFill>
                <a:effectLst>
                  <a:outerShdw blurRad="38100" dist="38100" dir="2700000" algn="tl">
                    <a:srgbClr val="000000">
                      <a:alpha val="43137"/>
                    </a:srgbClr>
                  </a:outerShdw>
                </a:effectLst>
              </a:rPr>
              <a:t>What is Database?</a:t>
            </a:r>
          </a:p>
          <a:p>
            <a:pPr lvl="1" algn="just">
              <a:lnSpc>
                <a:spcPct val="150000"/>
              </a:lnSpc>
              <a:buNone/>
            </a:pPr>
            <a:r>
              <a:rPr lang="en-IN" sz="3600" b="1" dirty="0"/>
              <a:t>			</a:t>
            </a:r>
            <a:r>
              <a:rPr lang="en-IN" sz="3200" b="1" dirty="0"/>
              <a:t>A relational database is, simply, a database that stores related information across multiple tables and allows you to query information in more than one table at the same time</a:t>
            </a:r>
          </a:p>
        </p:txBody>
      </p:sp>
    </p:spTree>
    <p:extLst>
      <p:ext uri="{BB962C8B-B14F-4D97-AF65-F5344CB8AC3E}">
        <p14:creationId xmlns:p14="http://schemas.microsoft.com/office/powerpoint/2010/main" val="110163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285752" y="428604"/>
            <a:ext cx="8715404" cy="78581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TYPES OF DATA MODEL</a:t>
            </a:r>
          </a:p>
        </p:txBody>
      </p:sp>
      <p:sp>
        <p:nvSpPr>
          <p:cNvPr id="18" name="Rectangle 17">
            <a:extLst>
              <a:ext uri="{FF2B5EF4-FFF2-40B4-BE49-F238E27FC236}">
                <a16:creationId xmlns:a16="http://schemas.microsoft.com/office/drawing/2014/main" id="{62EA4C50-F1FC-434A-98FC-F1A61A20F9A8}"/>
              </a:ext>
            </a:extLst>
          </p:cNvPr>
          <p:cNvSpPr/>
          <p:nvPr/>
        </p:nvSpPr>
        <p:spPr>
          <a:xfrm>
            <a:off x="785786" y="4669600"/>
            <a:ext cx="2357454" cy="1569660"/>
          </a:xfrm>
          <a:prstGeom prst="rect">
            <a:avLst/>
          </a:prstGeom>
        </p:spPr>
        <p:txBody>
          <a:bodyPr wrap="square">
            <a:spAutoFit/>
          </a:bodyPr>
          <a:lstStyle/>
          <a:p>
            <a:pPr algn="ctr"/>
            <a:r>
              <a:rPr lang="en-US" sz="3200" b="1" cap="all" dirty="0">
                <a:solidFill>
                  <a:srgbClr val="0000FF"/>
                </a:solidFill>
                <a:effectLst>
                  <a:outerShdw blurRad="38100" dist="38100" dir="2700000" algn="tl">
                    <a:srgbClr val="000000">
                      <a:alpha val="43137"/>
                    </a:srgbClr>
                  </a:outerShdw>
                </a:effectLst>
              </a:rPr>
              <a:t>RELATIONAL DATA MODEL</a:t>
            </a:r>
          </a:p>
        </p:txBody>
      </p:sp>
      <p:sp>
        <p:nvSpPr>
          <p:cNvPr id="33" name="Rectangle 32">
            <a:extLst>
              <a:ext uri="{FF2B5EF4-FFF2-40B4-BE49-F238E27FC236}">
                <a16:creationId xmlns:a16="http://schemas.microsoft.com/office/drawing/2014/main" id="{62EA4C50-F1FC-434A-98FC-F1A61A20F9A8}"/>
              </a:ext>
            </a:extLst>
          </p:cNvPr>
          <p:cNvSpPr/>
          <p:nvPr/>
        </p:nvSpPr>
        <p:spPr>
          <a:xfrm>
            <a:off x="3714744" y="4786322"/>
            <a:ext cx="2000264" cy="1569660"/>
          </a:xfrm>
          <a:prstGeom prst="rect">
            <a:avLst/>
          </a:prstGeom>
        </p:spPr>
        <p:txBody>
          <a:bodyPr wrap="square">
            <a:spAutoFit/>
          </a:bodyPr>
          <a:lstStyle/>
          <a:p>
            <a:pPr algn="ctr"/>
            <a:r>
              <a:rPr lang="en-US" sz="3200" b="1" cap="all" dirty="0">
                <a:solidFill>
                  <a:srgbClr val="FF0066"/>
                </a:solidFill>
                <a:effectLst>
                  <a:outerShdw blurRad="38100" dist="38100" dir="2700000" algn="tl">
                    <a:srgbClr val="000000">
                      <a:alpha val="43137"/>
                    </a:srgbClr>
                  </a:outerShdw>
                </a:effectLst>
              </a:rPr>
              <a:t>NETWORK DATA MODEL</a:t>
            </a:r>
          </a:p>
        </p:txBody>
      </p:sp>
      <p:sp>
        <p:nvSpPr>
          <p:cNvPr id="34" name="Rectangle 33">
            <a:extLst>
              <a:ext uri="{FF2B5EF4-FFF2-40B4-BE49-F238E27FC236}">
                <a16:creationId xmlns:a16="http://schemas.microsoft.com/office/drawing/2014/main" id="{62EA4C50-F1FC-434A-98FC-F1A61A20F9A8}"/>
              </a:ext>
            </a:extLst>
          </p:cNvPr>
          <p:cNvSpPr/>
          <p:nvPr/>
        </p:nvSpPr>
        <p:spPr>
          <a:xfrm>
            <a:off x="6072198" y="4714884"/>
            <a:ext cx="2714644" cy="1569660"/>
          </a:xfrm>
          <a:prstGeom prst="rect">
            <a:avLst/>
          </a:prstGeom>
        </p:spPr>
        <p:txBody>
          <a:bodyPr wrap="square">
            <a:spAutoFit/>
          </a:bodyPr>
          <a:lstStyle/>
          <a:p>
            <a:pPr algn="ctr"/>
            <a:r>
              <a:rPr lang="en-IN" sz="3200" b="1" cap="all" dirty="0">
                <a:solidFill>
                  <a:srgbClr val="006600"/>
                </a:solidFill>
                <a:effectLst>
                  <a:outerShdw blurRad="38100" dist="38100" dir="2700000" algn="tl">
                    <a:srgbClr val="000000">
                      <a:alpha val="43137"/>
                    </a:srgbClr>
                  </a:outerShdw>
                </a:effectLst>
              </a:rPr>
              <a:t>HIERARCHICAL</a:t>
            </a:r>
            <a:r>
              <a:rPr lang="en-IN" sz="3200" b="1" dirty="0">
                <a:solidFill>
                  <a:srgbClr val="006600"/>
                </a:solidFill>
              </a:rPr>
              <a:t> </a:t>
            </a:r>
            <a:r>
              <a:rPr lang="en-US" sz="3200" b="1" cap="all" dirty="0">
                <a:solidFill>
                  <a:srgbClr val="006600"/>
                </a:solidFill>
                <a:effectLst>
                  <a:outerShdw blurRad="38100" dist="38100" dir="2700000" algn="tl">
                    <a:srgbClr val="000000">
                      <a:alpha val="43137"/>
                    </a:srgbClr>
                  </a:outerShdw>
                </a:effectLst>
              </a:rPr>
              <a:t>DATA </a:t>
            </a:r>
          </a:p>
          <a:p>
            <a:pPr algn="ctr"/>
            <a:r>
              <a:rPr lang="en-US" sz="3200" b="1" cap="all" dirty="0">
                <a:solidFill>
                  <a:srgbClr val="006600"/>
                </a:solidFill>
                <a:effectLst>
                  <a:outerShdw blurRad="38100" dist="38100" dir="2700000" algn="tl">
                    <a:srgbClr val="000000">
                      <a:alpha val="43137"/>
                    </a:srgbClr>
                  </a:outerShdw>
                </a:effectLst>
              </a:rPr>
              <a:t>MODEL</a:t>
            </a:r>
          </a:p>
        </p:txBody>
      </p:sp>
      <p:sp>
        <p:nvSpPr>
          <p:cNvPr id="16" name="Freeform: Shape 32">
            <a:extLst>
              <a:ext uri="{FF2B5EF4-FFF2-40B4-BE49-F238E27FC236}">
                <a16:creationId xmlns:a16="http://schemas.microsoft.com/office/drawing/2014/main" id="{39EF5713-7206-480F-93E9-BE0FCA32C948}"/>
              </a:ext>
            </a:extLst>
          </p:cNvPr>
          <p:cNvSpPr/>
          <p:nvPr/>
        </p:nvSpPr>
        <p:spPr>
          <a:xfrm>
            <a:off x="355301" y="1951068"/>
            <a:ext cx="8360103" cy="1774303"/>
          </a:xfrm>
          <a:custGeom>
            <a:avLst/>
            <a:gdLst>
              <a:gd name="connsiteX0" fmla="*/ 10061661 w 11244530"/>
              <a:gd name="connsiteY0" fmla="*/ 0 h 2365737"/>
              <a:gd name="connsiteX1" fmla="*/ 10148672 w 11244530"/>
              <a:gd name="connsiteY1" fmla="*/ 36041 h 2365737"/>
              <a:gd name="connsiteX2" fmla="*/ 11208490 w 11244530"/>
              <a:gd name="connsiteY2" fmla="*/ 1095859 h 2365737"/>
              <a:gd name="connsiteX3" fmla="*/ 11208490 w 11244530"/>
              <a:gd name="connsiteY3" fmla="*/ 1269879 h 2365737"/>
              <a:gd name="connsiteX4" fmla="*/ 10148672 w 11244530"/>
              <a:gd name="connsiteY4" fmla="*/ 2329697 h 2365737"/>
              <a:gd name="connsiteX5" fmla="*/ 9974651 w 11244530"/>
              <a:gd name="connsiteY5" fmla="*/ 2329697 h 2365737"/>
              <a:gd name="connsiteX6" fmla="*/ 9073634 w 11244530"/>
              <a:gd name="connsiteY6" fmla="*/ 1428680 h 2365737"/>
              <a:gd name="connsiteX7" fmla="*/ 9197093 w 11244530"/>
              <a:gd name="connsiteY7" fmla="*/ 1305221 h 2365737"/>
              <a:gd name="connsiteX8" fmla="*/ 10040627 w 11244530"/>
              <a:gd name="connsiteY8" fmla="*/ 2148755 h 2365737"/>
              <a:gd name="connsiteX9" fmla="*/ 10084920 w 11244530"/>
              <a:gd name="connsiteY9" fmla="*/ 2148755 h 2365737"/>
              <a:gd name="connsiteX10" fmla="*/ 11027548 w 11244530"/>
              <a:gd name="connsiteY10" fmla="*/ 1206128 h 2365737"/>
              <a:gd name="connsiteX11" fmla="*/ 11027548 w 11244530"/>
              <a:gd name="connsiteY11" fmla="*/ 1161835 h 2365737"/>
              <a:gd name="connsiteX12" fmla="*/ 10084920 w 11244530"/>
              <a:gd name="connsiteY12" fmla="*/ 219207 h 2365737"/>
              <a:gd name="connsiteX13" fmla="*/ 10062774 w 11244530"/>
              <a:gd name="connsiteY13" fmla="*/ 210033 h 2365737"/>
              <a:gd name="connsiteX14" fmla="*/ 10040627 w 11244530"/>
              <a:gd name="connsiteY14" fmla="*/ 219207 h 2365737"/>
              <a:gd name="connsiteX15" fmla="*/ 9452862 w 11244530"/>
              <a:gd name="connsiteY15" fmla="*/ 806972 h 2365737"/>
              <a:gd name="connsiteX16" fmla="*/ 9451755 w 11244530"/>
              <a:gd name="connsiteY16" fmla="*/ 805864 h 2365737"/>
              <a:gd name="connsiteX17" fmla="*/ 8989711 w 11244530"/>
              <a:gd name="connsiteY17" fmla="*/ 1267908 h 2365737"/>
              <a:gd name="connsiteX18" fmla="*/ 8988403 w 11244530"/>
              <a:gd name="connsiteY18" fmla="*/ 1269879 h 2365737"/>
              <a:gd name="connsiteX19" fmla="*/ 7928585 w 11244530"/>
              <a:gd name="connsiteY19" fmla="*/ 2329697 h 2365737"/>
              <a:gd name="connsiteX20" fmla="*/ 7754564 w 11244530"/>
              <a:gd name="connsiteY20" fmla="*/ 2329697 h 2365737"/>
              <a:gd name="connsiteX21" fmla="*/ 6854919 w 11244530"/>
              <a:gd name="connsiteY21" fmla="*/ 1430050 h 2365737"/>
              <a:gd name="connsiteX22" fmla="*/ 6978376 w 11244530"/>
              <a:gd name="connsiteY22" fmla="*/ 1306591 h 2365737"/>
              <a:gd name="connsiteX23" fmla="*/ 7820540 w 11244530"/>
              <a:gd name="connsiteY23" fmla="*/ 2148755 h 2365737"/>
              <a:gd name="connsiteX24" fmla="*/ 7864833 w 11244530"/>
              <a:gd name="connsiteY24" fmla="*/ 2148755 h 2365737"/>
              <a:gd name="connsiteX25" fmla="*/ 8807461 w 11244530"/>
              <a:gd name="connsiteY25" fmla="*/ 1206128 h 2365737"/>
              <a:gd name="connsiteX26" fmla="*/ 8807863 w 11244530"/>
              <a:gd name="connsiteY26" fmla="*/ 1205155 h 2365737"/>
              <a:gd name="connsiteX27" fmla="*/ 8910234 w 11244530"/>
              <a:gd name="connsiteY27" fmla="*/ 1102784 h 2365737"/>
              <a:gd name="connsiteX28" fmla="*/ 8914833 w 11244530"/>
              <a:gd name="connsiteY28" fmla="*/ 1095859 h 2365737"/>
              <a:gd name="connsiteX29" fmla="*/ 9974651 w 11244530"/>
              <a:gd name="connsiteY29" fmla="*/ 36041 h 2365737"/>
              <a:gd name="connsiteX30" fmla="*/ 10061661 w 11244530"/>
              <a:gd name="connsiteY30" fmla="*/ 0 h 2365737"/>
              <a:gd name="connsiteX31" fmla="*/ 7841574 w 11244530"/>
              <a:gd name="connsiteY31" fmla="*/ 0 h 2365737"/>
              <a:gd name="connsiteX32" fmla="*/ 7928585 w 11244530"/>
              <a:gd name="connsiteY32" fmla="*/ 36041 h 2365737"/>
              <a:gd name="connsiteX33" fmla="*/ 8830434 w 11244530"/>
              <a:gd name="connsiteY33" fmla="*/ 937891 h 2365737"/>
              <a:gd name="connsiteX34" fmla="*/ 8706976 w 11244530"/>
              <a:gd name="connsiteY34" fmla="*/ 1061350 h 2365737"/>
              <a:gd name="connsiteX35" fmla="*/ 7864833 w 11244530"/>
              <a:gd name="connsiteY35" fmla="*/ 219207 h 2365737"/>
              <a:gd name="connsiteX36" fmla="*/ 7842688 w 11244530"/>
              <a:gd name="connsiteY36" fmla="*/ 210033 h 2365737"/>
              <a:gd name="connsiteX37" fmla="*/ 7820540 w 11244530"/>
              <a:gd name="connsiteY37" fmla="*/ 219207 h 2365737"/>
              <a:gd name="connsiteX38" fmla="*/ 6877913 w 11244530"/>
              <a:gd name="connsiteY38" fmla="*/ 1161835 h 2365737"/>
              <a:gd name="connsiteX39" fmla="*/ 6877541 w 11244530"/>
              <a:gd name="connsiteY39" fmla="*/ 1162735 h 2365737"/>
              <a:gd name="connsiteX40" fmla="*/ 6732572 w 11244530"/>
              <a:gd name="connsiteY40" fmla="*/ 1307704 h 2365737"/>
              <a:gd name="connsiteX41" fmla="*/ 6732131 w 11244530"/>
              <a:gd name="connsiteY41" fmla="*/ 1307262 h 2365737"/>
              <a:gd name="connsiteX42" fmla="*/ 5709696 w 11244530"/>
              <a:gd name="connsiteY42" fmla="*/ 2329697 h 2365737"/>
              <a:gd name="connsiteX43" fmla="*/ 5535676 w 11244530"/>
              <a:gd name="connsiteY43" fmla="*/ 2329697 h 2365737"/>
              <a:gd name="connsiteX44" fmla="*/ 4634621 w 11244530"/>
              <a:gd name="connsiteY44" fmla="*/ 1428642 h 2365737"/>
              <a:gd name="connsiteX45" fmla="*/ 4758079 w 11244530"/>
              <a:gd name="connsiteY45" fmla="*/ 1305183 h 2365737"/>
              <a:gd name="connsiteX46" fmla="*/ 5601651 w 11244530"/>
              <a:gd name="connsiteY46" fmla="*/ 2148755 h 2365737"/>
              <a:gd name="connsiteX47" fmla="*/ 5645944 w 11244530"/>
              <a:gd name="connsiteY47" fmla="*/ 2148755 h 2365737"/>
              <a:gd name="connsiteX48" fmla="*/ 6214284 w 11244530"/>
              <a:gd name="connsiteY48" fmla="*/ 1580415 h 2365737"/>
              <a:gd name="connsiteX49" fmla="*/ 6214771 w 11244530"/>
              <a:gd name="connsiteY49" fmla="*/ 1580902 h 2365737"/>
              <a:gd name="connsiteX50" fmla="*/ 6684730 w 11244530"/>
              <a:gd name="connsiteY50" fmla="*/ 1110943 h 2365737"/>
              <a:gd name="connsiteX51" fmla="*/ 6694748 w 11244530"/>
              <a:gd name="connsiteY51" fmla="*/ 1095859 h 2365737"/>
              <a:gd name="connsiteX52" fmla="*/ 7754564 w 11244530"/>
              <a:gd name="connsiteY52" fmla="*/ 36041 h 2365737"/>
              <a:gd name="connsiteX53" fmla="*/ 7841574 w 11244530"/>
              <a:gd name="connsiteY53" fmla="*/ 0 h 2365737"/>
              <a:gd name="connsiteX54" fmla="*/ 5622686 w 11244530"/>
              <a:gd name="connsiteY54" fmla="*/ 0 h 2365737"/>
              <a:gd name="connsiteX55" fmla="*/ 5709696 w 11244530"/>
              <a:gd name="connsiteY55" fmla="*/ 36041 h 2365737"/>
              <a:gd name="connsiteX56" fmla="*/ 6612318 w 11244530"/>
              <a:gd name="connsiteY56" fmla="*/ 938662 h 2365737"/>
              <a:gd name="connsiteX57" fmla="*/ 6488860 w 11244530"/>
              <a:gd name="connsiteY57" fmla="*/ 1062121 h 2365737"/>
              <a:gd name="connsiteX58" fmla="*/ 5645945 w 11244530"/>
              <a:gd name="connsiteY58" fmla="*/ 219207 h 2365737"/>
              <a:gd name="connsiteX59" fmla="*/ 5623799 w 11244530"/>
              <a:gd name="connsiteY59" fmla="*/ 210033 h 2365737"/>
              <a:gd name="connsiteX60" fmla="*/ 5601651 w 11244530"/>
              <a:gd name="connsiteY60" fmla="*/ 219207 h 2365737"/>
              <a:gd name="connsiteX61" fmla="*/ 5030920 w 11244530"/>
              <a:gd name="connsiteY61" fmla="*/ 789939 h 2365737"/>
              <a:gd name="connsiteX62" fmla="*/ 5029774 w 11244530"/>
              <a:gd name="connsiteY62" fmla="*/ 788793 h 2365737"/>
              <a:gd name="connsiteX63" fmla="*/ 4512274 w 11244530"/>
              <a:gd name="connsiteY63" fmla="*/ 1306295 h 2365737"/>
              <a:gd name="connsiteX64" fmla="*/ 4512222 w 11244530"/>
              <a:gd name="connsiteY64" fmla="*/ 1306243 h 2365737"/>
              <a:gd name="connsiteX65" fmla="*/ 3488769 w 11244530"/>
              <a:gd name="connsiteY65" fmla="*/ 2329697 h 2365737"/>
              <a:gd name="connsiteX66" fmla="*/ 3314749 w 11244530"/>
              <a:gd name="connsiteY66" fmla="*/ 2329696 h 2365737"/>
              <a:gd name="connsiteX67" fmla="*/ 2414267 w 11244530"/>
              <a:gd name="connsiteY67" fmla="*/ 1429215 h 2365737"/>
              <a:gd name="connsiteX68" fmla="*/ 2537726 w 11244530"/>
              <a:gd name="connsiteY68" fmla="*/ 1305756 h 2365737"/>
              <a:gd name="connsiteX69" fmla="*/ 3380724 w 11244530"/>
              <a:gd name="connsiteY69" fmla="*/ 2148755 h 2365737"/>
              <a:gd name="connsiteX70" fmla="*/ 3425017 w 11244530"/>
              <a:gd name="connsiteY70" fmla="*/ 2148755 h 2365737"/>
              <a:gd name="connsiteX71" fmla="*/ 4031068 w 11244530"/>
              <a:gd name="connsiteY71" fmla="*/ 1542704 h 2365737"/>
              <a:gd name="connsiteX72" fmla="*/ 4031165 w 11244530"/>
              <a:gd name="connsiteY72" fmla="*/ 1542802 h 2365737"/>
              <a:gd name="connsiteX73" fmla="*/ 4471410 w 11244530"/>
              <a:gd name="connsiteY73" fmla="*/ 1102559 h 2365737"/>
              <a:gd name="connsiteX74" fmla="*/ 4475858 w 11244530"/>
              <a:gd name="connsiteY74" fmla="*/ 1095859 h 2365737"/>
              <a:gd name="connsiteX75" fmla="*/ 5535676 w 11244530"/>
              <a:gd name="connsiteY75" fmla="*/ 36041 h 2365737"/>
              <a:gd name="connsiteX76" fmla="*/ 5622686 w 11244530"/>
              <a:gd name="connsiteY76" fmla="*/ 0 h 2365737"/>
              <a:gd name="connsiteX77" fmla="*/ 1182871 w 11244530"/>
              <a:gd name="connsiteY77" fmla="*/ 0 h 2365737"/>
              <a:gd name="connsiteX78" fmla="*/ 1269880 w 11244530"/>
              <a:gd name="connsiteY78" fmla="*/ 36041 h 2365737"/>
              <a:gd name="connsiteX79" fmla="*/ 2171666 w 11244530"/>
              <a:gd name="connsiteY79" fmla="*/ 937827 h 2365737"/>
              <a:gd name="connsiteX80" fmla="*/ 2048207 w 11244530"/>
              <a:gd name="connsiteY80" fmla="*/ 1061285 h 2365737"/>
              <a:gd name="connsiteX81" fmla="*/ 1206129 w 11244530"/>
              <a:gd name="connsiteY81" fmla="*/ 219207 h 2365737"/>
              <a:gd name="connsiteX82" fmla="*/ 1183982 w 11244530"/>
              <a:gd name="connsiteY82" fmla="*/ 210033 h 2365737"/>
              <a:gd name="connsiteX83" fmla="*/ 1161836 w 11244530"/>
              <a:gd name="connsiteY83" fmla="*/ 219207 h 2365737"/>
              <a:gd name="connsiteX84" fmla="*/ 219208 w 11244530"/>
              <a:gd name="connsiteY84" fmla="*/ 1161835 h 2365737"/>
              <a:gd name="connsiteX85" fmla="*/ 219208 w 11244530"/>
              <a:gd name="connsiteY85" fmla="*/ 1206128 h 2365737"/>
              <a:gd name="connsiteX86" fmla="*/ 1161835 w 11244530"/>
              <a:gd name="connsiteY86" fmla="*/ 2148755 h 2365737"/>
              <a:gd name="connsiteX87" fmla="*/ 1206129 w 11244530"/>
              <a:gd name="connsiteY87" fmla="*/ 2148755 h 2365737"/>
              <a:gd name="connsiteX88" fmla="*/ 2148756 w 11244530"/>
              <a:gd name="connsiteY88" fmla="*/ 1206127 h 2365737"/>
              <a:gd name="connsiteX89" fmla="*/ 2149249 w 11244530"/>
              <a:gd name="connsiteY89" fmla="*/ 1204938 h 2365737"/>
              <a:gd name="connsiteX90" fmla="*/ 2248215 w 11244530"/>
              <a:gd name="connsiteY90" fmla="*/ 1105972 h 2365737"/>
              <a:gd name="connsiteX91" fmla="*/ 2254932 w 11244530"/>
              <a:gd name="connsiteY91" fmla="*/ 1095859 h 2365737"/>
              <a:gd name="connsiteX92" fmla="*/ 3314749 w 11244530"/>
              <a:gd name="connsiteY92" fmla="*/ 36041 h 2365737"/>
              <a:gd name="connsiteX93" fmla="*/ 3401759 w 11244530"/>
              <a:gd name="connsiteY93" fmla="*/ 0 h 2365737"/>
              <a:gd name="connsiteX94" fmla="*/ 3488769 w 11244530"/>
              <a:gd name="connsiteY94" fmla="*/ 36041 h 2365737"/>
              <a:gd name="connsiteX95" fmla="*/ 4391002 w 11244530"/>
              <a:gd name="connsiteY95" fmla="*/ 938273 h 2365737"/>
              <a:gd name="connsiteX96" fmla="*/ 4267542 w 11244530"/>
              <a:gd name="connsiteY96" fmla="*/ 1061732 h 2365737"/>
              <a:gd name="connsiteX97" fmla="*/ 3425018 w 11244530"/>
              <a:gd name="connsiteY97" fmla="*/ 219207 h 2365737"/>
              <a:gd name="connsiteX98" fmla="*/ 3402872 w 11244530"/>
              <a:gd name="connsiteY98" fmla="*/ 210033 h 2365737"/>
              <a:gd name="connsiteX99" fmla="*/ 3380724 w 11244530"/>
              <a:gd name="connsiteY99" fmla="*/ 219207 h 2365737"/>
              <a:gd name="connsiteX100" fmla="*/ 2799381 w 11244530"/>
              <a:gd name="connsiteY100" fmla="*/ 800551 h 2365737"/>
              <a:gd name="connsiteX101" fmla="*/ 2798809 w 11244530"/>
              <a:gd name="connsiteY101" fmla="*/ 799979 h 2365737"/>
              <a:gd name="connsiteX102" fmla="*/ 2331260 w 11244530"/>
              <a:gd name="connsiteY102" fmla="*/ 1267528 h 2365737"/>
              <a:gd name="connsiteX103" fmla="*/ 2329698 w 11244530"/>
              <a:gd name="connsiteY103" fmla="*/ 1269879 h 2365737"/>
              <a:gd name="connsiteX104" fmla="*/ 1269881 w 11244530"/>
              <a:gd name="connsiteY104" fmla="*/ 2329696 h 2365737"/>
              <a:gd name="connsiteX105" fmla="*/ 1095860 w 11244530"/>
              <a:gd name="connsiteY105" fmla="*/ 2329697 h 2365737"/>
              <a:gd name="connsiteX106" fmla="*/ 36042 w 11244530"/>
              <a:gd name="connsiteY106" fmla="*/ 1269879 h 2365737"/>
              <a:gd name="connsiteX107" fmla="*/ 36042 w 11244530"/>
              <a:gd name="connsiteY107" fmla="*/ 1095859 h 2365737"/>
              <a:gd name="connsiteX108" fmla="*/ 1095860 w 11244530"/>
              <a:gd name="connsiteY108" fmla="*/ 36041 h 2365737"/>
              <a:gd name="connsiteX109" fmla="*/ 1182871 w 11244530"/>
              <a:gd name="connsiteY109" fmla="*/ 0 h 2365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1244530" h="2365737">
                <a:moveTo>
                  <a:pt x="10061661" y="0"/>
                </a:moveTo>
                <a:cubicBezTo>
                  <a:pt x="10093153" y="0"/>
                  <a:pt x="10124644" y="12013"/>
                  <a:pt x="10148672" y="36041"/>
                </a:cubicBezTo>
                <a:lnTo>
                  <a:pt x="11208490" y="1095859"/>
                </a:lnTo>
                <a:cubicBezTo>
                  <a:pt x="11256544" y="1143913"/>
                  <a:pt x="11256544" y="1221825"/>
                  <a:pt x="11208490" y="1269879"/>
                </a:cubicBezTo>
                <a:lnTo>
                  <a:pt x="10148672" y="2329697"/>
                </a:lnTo>
                <a:cubicBezTo>
                  <a:pt x="10100617" y="2377751"/>
                  <a:pt x="10022706" y="2377751"/>
                  <a:pt x="9974651" y="2329697"/>
                </a:cubicBezTo>
                <a:lnTo>
                  <a:pt x="9073634" y="1428680"/>
                </a:lnTo>
                <a:lnTo>
                  <a:pt x="9197093" y="1305221"/>
                </a:lnTo>
                <a:lnTo>
                  <a:pt x="10040627" y="2148755"/>
                </a:lnTo>
                <a:cubicBezTo>
                  <a:pt x="10052858" y="2160986"/>
                  <a:pt x="10072689" y="2160987"/>
                  <a:pt x="10084920" y="2148755"/>
                </a:cubicBezTo>
                <a:lnTo>
                  <a:pt x="11027548" y="1206128"/>
                </a:lnTo>
                <a:cubicBezTo>
                  <a:pt x="11039779" y="1193895"/>
                  <a:pt x="11039779" y="1174065"/>
                  <a:pt x="11027548" y="1161835"/>
                </a:cubicBezTo>
                <a:lnTo>
                  <a:pt x="10084920" y="219207"/>
                </a:lnTo>
                <a:cubicBezTo>
                  <a:pt x="10078805" y="213091"/>
                  <a:pt x="10070790" y="210033"/>
                  <a:pt x="10062774" y="210033"/>
                </a:cubicBezTo>
                <a:cubicBezTo>
                  <a:pt x="10054758" y="210033"/>
                  <a:pt x="10046743" y="213091"/>
                  <a:pt x="10040627" y="219207"/>
                </a:cubicBezTo>
                <a:lnTo>
                  <a:pt x="9452862" y="806972"/>
                </a:lnTo>
                <a:lnTo>
                  <a:pt x="9451755" y="805864"/>
                </a:lnTo>
                <a:lnTo>
                  <a:pt x="8989711" y="1267908"/>
                </a:lnTo>
                <a:lnTo>
                  <a:pt x="8988403" y="1269879"/>
                </a:lnTo>
                <a:lnTo>
                  <a:pt x="7928585" y="2329697"/>
                </a:lnTo>
                <a:cubicBezTo>
                  <a:pt x="7880530" y="2377751"/>
                  <a:pt x="7802619" y="2377751"/>
                  <a:pt x="7754564" y="2329697"/>
                </a:cubicBezTo>
                <a:lnTo>
                  <a:pt x="6854919" y="1430050"/>
                </a:lnTo>
                <a:lnTo>
                  <a:pt x="6978376" y="1306591"/>
                </a:lnTo>
                <a:lnTo>
                  <a:pt x="7820540" y="2148755"/>
                </a:lnTo>
                <a:cubicBezTo>
                  <a:pt x="7832770" y="2160986"/>
                  <a:pt x="7852603" y="2160987"/>
                  <a:pt x="7864833" y="2148755"/>
                </a:cubicBezTo>
                <a:lnTo>
                  <a:pt x="8807461" y="1206128"/>
                </a:lnTo>
                <a:lnTo>
                  <a:pt x="8807863" y="1205155"/>
                </a:lnTo>
                <a:lnTo>
                  <a:pt x="8910234" y="1102784"/>
                </a:lnTo>
                <a:lnTo>
                  <a:pt x="8914833" y="1095859"/>
                </a:lnTo>
                <a:lnTo>
                  <a:pt x="9974651" y="36041"/>
                </a:lnTo>
                <a:cubicBezTo>
                  <a:pt x="9998679" y="12013"/>
                  <a:pt x="10030170" y="0"/>
                  <a:pt x="10061661" y="0"/>
                </a:cubicBezTo>
                <a:close/>
                <a:moveTo>
                  <a:pt x="7841574" y="0"/>
                </a:moveTo>
                <a:cubicBezTo>
                  <a:pt x="7873066" y="0"/>
                  <a:pt x="7904559" y="12014"/>
                  <a:pt x="7928585" y="36041"/>
                </a:cubicBezTo>
                <a:lnTo>
                  <a:pt x="8830434" y="937891"/>
                </a:lnTo>
                <a:lnTo>
                  <a:pt x="8706976" y="1061350"/>
                </a:lnTo>
                <a:lnTo>
                  <a:pt x="7864833" y="219207"/>
                </a:lnTo>
                <a:cubicBezTo>
                  <a:pt x="7858717" y="213091"/>
                  <a:pt x="7850703" y="210033"/>
                  <a:pt x="7842688" y="210033"/>
                </a:cubicBezTo>
                <a:cubicBezTo>
                  <a:pt x="7834671" y="210033"/>
                  <a:pt x="7826656" y="213092"/>
                  <a:pt x="7820540" y="219207"/>
                </a:cubicBezTo>
                <a:lnTo>
                  <a:pt x="6877913" y="1161835"/>
                </a:lnTo>
                <a:lnTo>
                  <a:pt x="6877541" y="1162735"/>
                </a:lnTo>
                <a:lnTo>
                  <a:pt x="6732572" y="1307704"/>
                </a:lnTo>
                <a:lnTo>
                  <a:pt x="6732131" y="1307262"/>
                </a:lnTo>
                <a:lnTo>
                  <a:pt x="5709696" y="2329697"/>
                </a:lnTo>
                <a:cubicBezTo>
                  <a:pt x="5661642" y="2377751"/>
                  <a:pt x="5583730" y="2377751"/>
                  <a:pt x="5535676" y="2329697"/>
                </a:cubicBezTo>
                <a:lnTo>
                  <a:pt x="4634621" y="1428642"/>
                </a:lnTo>
                <a:lnTo>
                  <a:pt x="4758079" y="1305183"/>
                </a:lnTo>
                <a:lnTo>
                  <a:pt x="5601651" y="2148755"/>
                </a:lnTo>
                <a:cubicBezTo>
                  <a:pt x="5613883" y="2160987"/>
                  <a:pt x="5633714" y="2160987"/>
                  <a:pt x="5645944" y="2148755"/>
                </a:cubicBezTo>
                <a:lnTo>
                  <a:pt x="6214284" y="1580415"/>
                </a:lnTo>
                <a:lnTo>
                  <a:pt x="6214771" y="1580902"/>
                </a:lnTo>
                <a:lnTo>
                  <a:pt x="6684730" y="1110943"/>
                </a:lnTo>
                <a:lnTo>
                  <a:pt x="6694748" y="1095859"/>
                </a:lnTo>
                <a:lnTo>
                  <a:pt x="7754564" y="36041"/>
                </a:lnTo>
                <a:cubicBezTo>
                  <a:pt x="7778593" y="12013"/>
                  <a:pt x="7810084" y="0"/>
                  <a:pt x="7841574" y="0"/>
                </a:cubicBezTo>
                <a:close/>
                <a:moveTo>
                  <a:pt x="5622686" y="0"/>
                </a:moveTo>
                <a:cubicBezTo>
                  <a:pt x="5654178" y="0"/>
                  <a:pt x="5685668" y="12013"/>
                  <a:pt x="5709696" y="36041"/>
                </a:cubicBezTo>
                <a:lnTo>
                  <a:pt x="6612318" y="938662"/>
                </a:lnTo>
                <a:lnTo>
                  <a:pt x="6488860" y="1062121"/>
                </a:lnTo>
                <a:lnTo>
                  <a:pt x="5645945" y="219207"/>
                </a:lnTo>
                <a:cubicBezTo>
                  <a:pt x="5639829" y="213091"/>
                  <a:pt x="5631814" y="210033"/>
                  <a:pt x="5623799" y="210033"/>
                </a:cubicBezTo>
                <a:cubicBezTo>
                  <a:pt x="5615783" y="210033"/>
                  <a:pt x="5607768" y="213091"/>
                  <a:pt x="5601651" y="219207"/>
                </a:cubicBezTo>
                <a:lnTo>
                  <a:pt x="5030920" y="789939"/>
                </a:lnTo>
                <a:lnTo>
                  <a:pt x="5029774" y="788793"/>
                </a:lnTo>
                <a:lnTo>
                  <a:pt x="4512274" y="1306295"/>
                </a:lnTo>
                <a:lnTo>
                  <a:pt x="4512222" y="1306243"/>
                </a:lnTo>
                <a:lnTo>
                  <a:pt x="3488769" y="2329697"/>
                </a:lnTo>
                <a:cubicBezTo>
                  <a:pt x="3440715" y="2377752"/>
                  <a:pt x="3362803" y="2377751"/>
                  <a:pt x="3314749" y="2329696"/>
                </a:cubicBezTo>
                <a:lnTo>
                  <a:pt x="2414267" y="1429215"/>
                </a:lnTo>
                <a:lnTo>
                  <a:pt x="2537726" y="1305756"/>
                </a:lnTo>
                <a:lnTo>
                  <a:pt x="3380724" y="2148755"/>
                </a:lnTo>
                <a:cubicBezTo>
                  <a:pt x="3392956" y="2160987"/>
                  <a:pt x="3412787" y="2160987"/>
                  <a:pt x="3425017" y="2148755"/>
                </a:cubicBezTo>
                <a:lnTo>
                  <a:pt x="4031068" y="1542704"/>
                </a:lnTo>
                <a:lnTo>
                  <a:pt x="4031165" y="1542802"/>
                </a:lnTo>
                <a:lnTo>
                  <a:pt x="4471410" y="1102559"/>
                </a:lnTo>
                <a:lnTo>
                  <a:pt x="4475858" y="1095859"/>
                </a:lnTo>
                <a:lnTo>
                  <a:pt x="5535676" y="36041"/>
                </a:lnTo>
                <a:cubicBezTo>
                  <a:pt x="5559704" y="12013"/>
                  <a:pt x="5591194" y="0"/>
                  <a:pt x="5622686" y="0"/>
                </a:cubicBezTo>
                <a:close/>
                <a:moveTo>
                  <a:pt x="1182871" y="0"/>
                </a:moveTo>
                <a:cubicBezTo>
                  <a:pt x="1214362" y="0"/>
                  <a:pt x="1245853" y="12013"/>
                  <a:pt x="1269880" y="36041"/>
                </a:cubicBezTo>
                <a:lnTo>
                  <a:pt x="2171666" y="937827"/>
                </a:lnTo>
                <a:lnTo>
                  <a:pt x="2048207" y="1061285"/>
                </a:lnTo>
                <a:lnTo>
                  <a:pt x="1206129" y="219207"/>
                </a:lnTo>
                <a:cubicBezTo>
                  <a:pt x="1200013" y="213091"/>
                  <a:pt x="1191997" y="210033"/>
                  <a:pt x="1183982" y="210033"/>
                </a:cubicBezTo>
                <a:cubicBezTo>
                  <a:pt x="1175966" y="210033"/>
                  <a:pt x="1167952" y="213091"/>
                  <a:pt x="1161836" y="219207"/>
                </a:cubicBezTo>
                <a:lnTo>
                  <a:pt x="219208" y="1161835"/>
                </a:lnTo>
                <a:cubicBezTo>
                  <a:pt x="206976" y="1174066"/>
                  <a:pt x="206976" y="1193896"/>
                  <a:pt x="219208" y="1206128"/>
                </a:cubicBezTo>
                <a:lnTo>
                  <a:pt x="1161835" y="2148755"/>
                </a:lnTo>
                <a:cubicBezTo>
                  <a:pt x="1174067" y="2160987"/>
                  <a:pt x="1193897" y="2160987"/>
                  <a:pt x="1206129" y="2148755"/>
                </a:cubicBezTo>
                <a:lnTo>
                  <a:pt x="2148756" y="1206127"/>
                </a:lnTo>
                <a:lnTo>
                  <a:pt x="2149249" y="1204938"/>
                </a:lnTo>
                <a:lnTo>
                  <a:pt x="2248215" y="1105972"/>
                </a:lnTo>
                <a:lnTo>
                  <a:pt x="2254932" y="1095859"/>
                </a:lnTo>
                <a:lnTo>
                  <a:pt x="3314749" y="36041"/>
                </a:lnTo>
                <a:cubicBezTo>
                  <a:pt x="3338777" y="12013"/>
                  <a:pt x="3370268" y="0"/>
                  <a:pt x="3401759" y="0"/>
                </a:cubicBezTo>
                <a:cubicBezTo>
                  <a:pt x="3433250" y="0"/>
                  <a:pt x="3464741" y="12013"/>
                  <a:pt x="3488769" y="36041"/>
                </a:cubicBezTo>
                <a:lnTo>
                  <a:pt x="4391002" y="938273"/>
                </a:lnTo>
                <a:lnTo>
                  <a:pt x="4267542" y="1061732"/>
                </a:lnTo>
                <a:lnTo>
                  <a:pt x="3425018" y="219207"/>
                </a:lnTo>
                <a:cubicBezTo>
                  <a:pt x="3418902" y="213091"/>
                  <a:pt x="3410886" y="210033"/>
                  <a:pt x="3402872" y="210033"/>
                </a:cubicBezTo>
                <a:cubicBezTo>
                  <a:pt x="3394856" y="210033"/>
                  <a:pt x="3386841" y="213092"/>
                  <a:pt x="3380724" y="219207"/>
                </a:cubicBezTo>
                <a:lnTo>
                  <a:pt x="2799381" y="800551"/>
                </a:lnTo>
                <a:lnTo>
                  <a:pt x="2798809" y="799979"/>
                </a:lnTo>
                <a:lnTo>
                  <a:pt x="2331260" y="1267528"/>
                </a:lnTo>
                <a:lnTo>
                  <a:pt x="2329698" y="1269879"/>
                </a:lnTo>
                <a:lnTo>
                  <a:pt x="1269881" y="2329696"/>
                </a:lnTo>
                <a:cubicBezTo>
                  <a:pt x="1221826" y="2377751"/>
                  <a:pt x="1143914" y="2377751"/>
                  <a:pt x="1095860" y="2329697"/>
                </a:cubicBezTo>
                <a:lnTo>
                  <a:pt x="36042" y="1269879"/>
                </a:lnTo>
                <a:cubicBezTo>
                  <a:pt x="-12013" y="1221825"/>
                  <a:pt x="-12013" y="1143913"/>
                  <a:pt x="36042" y="1095859"/>
                </a:cubicBezTo>
                <a:lnTo>
                  <a:pt x="1095860" y="36041"/>
                </a:lnTo>
                <a:cubicBezTo>
                  <a:pt x="1119887" y="12013"/>
                  <a:pt x="1151378" y="0"/>
                  <a:pt x="1182871" y="0"/>
                </a:cubicBezTo>
                <a:close/>
              </a:path>
            </a:pathLst>
          </a:custGeom>
          <a:gradFill flip="none" rotWithShape="1">
            <a:gsLst>
              <a:gs pos="16000">
                <a:schemeClr val="tx2">
                  <a:lumMod val="50000"/>
                  <a:lumOff val="50000"/>
                </a:schemeClr>
              </a:gs>
              <a:gs pos="33000">
                <a:schemeClr val="accent1"/>
              </a:gs>
              <a:gs pos="67000">
                <a:schemeClr val="accent3"/>
              </a:gs>
              <a:gs pos="50000">
                <a:schemeClr val="accent2"/>
              </a:gs>
              <a:gs pos="84000">
                <a:schemeClr val="accent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7" name="Rectangle: Rounded Corners 33">
            <a:extLst>
              <a:ext uri="{FF2B5EF4-FFF2-40B4-BE49-F238E27FC236}">
                <a16:creationId xmlns:a16="http://schemas.microsoft.com/office/drawing/2014/main" id="{FD6A401B-B27E-4CB8-9EC0-A47F166EC9FE}"/>
              </a:ext>
            </a:extLst>
          </p:cNvPr>
          <p:cNvSpPr/>
          <p:nvPr/>
        </p:nvSpPr>
        <p:spPr>
          <a:xfrm rot="2700000">
            <a:off x="848118" y="2443882"/>
            <a:ext cx="788670" cy="788670"/>
          </a:xfrm>
          <a:prstGeom prst="roundRect">
            <a:avLst>
              <a:gd name="adj" fmla="val 2244"/>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9" name="Rectangle: Rounded Corners 34">
            <a:extLst>
              <a:ext uri="{FF2B5EF4-FFF2-40B4-BE49-F238E27FC236}">
                <a16:creationId xmlns:a16="http://schemas.microsoft.com/office/drawing/2014/main" id="{D23389F8-2E4A-45F2-A137-E48B706D0BB2}"/>
              </a:ext>
            </a:extLst>
          </p:cNvPr>
          <p:cNvSpPr/>
          <p:nvPr/>
        </p:nvSpPr>
        <p:spPr>
          <a:xfrm rot="2700000">
            <a:off x="2511497" y="2443882"/>
            <a:ext cx="788670" cy="788670"/>
          </a:xfrm>
          <a:prstGeom prst="roundRect">
            <a:avLst>
              <a:gd name="adj" fmla="val 224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0" name="Rectangle: Rounded Corners 35">
            <a:extLst>
              <a:ext uri="{FF2B5EF4-FFF2-40B4-BE49-F238E27FC236}">
                <a16:creationId xmlns:a16="http://schemas.microsoft.com/office/drawing/2014/main" id="{F5889EB8-573F-46CC-87F6-BA12BE105707}"/>
              </a:ext>
            </a:extLst>
          </p:cNvPr>
          <p:cNvSpPr/>
          <p:nvPr/>
        </p:nvSpPr>
        <p:spPr>
          <a:xfrm rot="2700000">
            <a:off x="4179192" y="2443882"/>
            <a:ext cx="788670" cy="788670"/>
          </a:xfrm>
          <a:prstGeom prst="roundRect">
            <a:avLst>
              <a:gd name="adj" fmla="val 224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1" name="Rectangle: Rounded Corners 36">
            <a:extLst>
              <a:ext uri="{FF2B5EF4-FFF2-40B4-BE49-F238E27FC236}">
                <a16:creationId xmlns:a16="http://schemas.microsoft.com/office/drawing/2014/main" id="{3AFB8888-6B5F-49D8-8EAB-BBFBEAD69CA6}"/>
              </a:ext>
            </a:extLst>
          </p:cNvPr>
          <p:cNvSpPr/>
          <p:nvPr/>
        </p:nvSpPr>
        <p:spPr>
          <a:xfrm rot="2700000">
            <a:off x="5842147" y="2443882"/>
            <a:ext cx="788670" cy="788670"/>
          </a:xfrm>
          <a:prstGeom prst="roundRect">
            <a:avLst>
              <a:gd name="adj" fmla="val 224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2" name="Rectangle: Rounded Corners 37">
            <a:extLst>
              <a:ext uri="{FF2B5EF4-FFF2-40B4-BE49-F238E27FC236}">
                <a16:creationId xmlns:a16="http://schemas.microsoft.com/office/drawing/2014/main" id="{92EAE9D9-BEAC-4BF7-A027-A4DD9A8B719B}"/>
              </a:ext>
            </a:extLst>
          </p:cNvPr>
          <p:cNvSpPr/>
          <p:nvPr/>
        </p:nvSpPr>
        <p:spPr>
          <a:xfrm rot="2700000">
            <a:off x="7505101" y="2443882"/>
            <a:ext cx="788670" cy="788670"/>
          </a:xfrm>
          <a:prstGeom prst="roundRect">
            <a:avLst>
              <a:gd name="adj" fmla="val 224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3" name="Rectangle 12">
            <a:extLst>
              <a:ext uri="{FF2B5EF4-FFF2-40B4-BE49-F238E27FC236}">
                <a16:creationId xmlns:a16="http://schemas.microsoft.com/office/drawing/2014/main" id="{6E3F4C13-712A-404D-B3D7-313929C22DCF}"/>
              </a:ext>
            </a:extLst>
          </p:cNvPr>
          <p:cNvSpPr/>
          <p:nvPr/>
        </p:nvSpPr>
        <p:spPr>
          <a:xfrm>
            <a:off x="2214546" y="2357430"/>
            <a:ext cx="1385316" cy="9623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0" b="1" dirty="0"/>
              <a:t>1</a:t>
            </a:r>
          </a:p>
        </p:txBody>
      </p:sp>
      <p:sp>
        <p:nvSpPr>
          <p:cNvPr id="14" name="Rectangle 13">
            <a:extLst>
              <a:ext uri="{FF2B5EF4-FFF2-40B4-BE49-F238E27FC236}">
                <a16:creationId xmlns:a16="http://schemas.microsoft.com/office/drawing/2014/main" id="{7517462F-09D3-403D-B07B-EF1D13FF7F36}"/>
              </a:ext>
            </a:extLst>
          </p:cNvPr>
          <p:cNvSpPr/>
          <p:nvPr/>
        </p:nvSpPr>
        <p:spPr>
          <a:xfrm>
            <a:off x="3929058" y="3752486"/>
            <a:ext cx="1385316" cy="9623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0" b="1" dirty="0">
                <a:solidFill>
                  <a:srgbClr val="990033"/>
                </a:solidFill>
              </a:rPr>
              <a:t>2</a:t>
            </a:r>
          </a:p>
        </p:txBody>
      </p:sp>
      <p:sp>
        <p:nvSpPr>
          <p:cNvPr id="15" name="Rectangle 14">
            <a:extLst>
              <a:ext uri="{FF2B5EF4-FFF2-40B4-BE49-F238E27FC236}">
                <a16:creationId xmlns:a16="http://schemas.microsoft.com/office/drawing/2014/main" id="{07518064-DE95-4A35-8869-8644E8AA3B0B}"/>
              </a:ext>
            </a:extLst>
          </p:cNvPr>
          <p:cNvSpPr/>
          <p:nvPr/>
        </p:nvSpPr>
        <p:spPr>
          <a:xfrm>
            <a:off x="5572132" y="2357430"/>
            <a:ext cx="1385316" cy="9623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0" b="1" dirty="0"/>
              <a:t>3</a:t>
            </a:r>
          </a:p>
        </p:txBody>
      </p:sp>
      <p:sp>
        <p:nvSpPr>
          <p:cNvPr id="31" name="Rectangle 30">
            <a:extLst>
              <a:ext uri="{FF2B5EF4-FFF2-40B4-BE49-F238E27FC236}">
                <a16:creationId xmlns:a16="http://schemas.microsoft.com/office/drawing/2014/main" id="{6E3F4C13-712A-404D-B3D7-313929C22DCF}"/>
              </a:ext>
            </a:extLst>
          </p:cNvPr>
          <p:cNvSpPr/>
          <p:nvPr/>
        </p:nvSpPr>
        <p:spPr>
          <a:xfrm>
            <a:off x="1071538" y="3786190"/>
            <a:ext cx="1385316" cy="9623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0" b="1" dirty="0">
                <a:solidFill>
                  <a:srgbClr val="0070C0"/>
                </a:solidFill>
                <a:effectLst>
                  <a:outerShdw blurRad="38100" dist="38100" dir="2700000" algn="tl">
                    <a:srgbClr val="000000">
                      <a:alpha val="43137"/>
                    </a:srgbClr>
                  </a:outerShdw>
                </a:effectLst>
              </a:rPr>
              <a:t>1</a:t>
            </a:r>
          </a:p>
        </p:txBody>
      </p:sp>
      <p:sp>
        <p:nvSpPr>
          <p:cNvPr id="32" name="Rectangle 31">
            <a:extLst>
              <a:ext uri="{FF2B5EF4-FFF2-40B4-BE49-F238E27FC236}">
                <a16:creationId xmlns:a16="http://schemas.microsoft.com/office/drawing/2014/main" id="{07518064-DE95-4A35-8869-8644E8AA3B0B}"/>
              </a:ext>
            </a:extLst>
          </p:cNvPr>
          <p:cNvSpPr/>
          <p:nvPr/>
        </p:nvSpPr>
        <p:spPr>
          <a:xfrm>
            <a:off x="6687146" y="3823924"/>
            <a:ext cx="1385316" cy="9623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0" b="1" dirty="0">
                <a:solidFill>
                  <a:srgbClr val="006600"/>
                </a:solidFill>
              </a:rPr>
              <a:t>3</a:t>
            </a:r>
          </a:p>
        </p:txBody>
      </p:sp>
      <p:sp>
        <p:nvSpPr>
          <p:cNvPr id="35" name="Rectangle 34">
            <a:extLst>
              <a:ext uri="{FF2B5EF4-FFF2-40B4-BE49-F238E27FC236}">
                <a16:creationId xmlns:a16="http://schemas.microsoft.com/office/drawing/2014/main" id="{7517462F-09D3-403D-B07B-EF1D13FF7F36}"/>
              </a:ext>
            </a:extLst>
          </p:cNvPr>
          <p:cNvSpPr/>
          <p:nvPr/>
        </p:nvSpPr>
        <p:spPr>
          <a:xfrm>
            <a:off x="3901064" y="2357430"/>
            <a:ext cx="1385316" cy="9623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6000" b="1" dirty="0">
                <a:solidFill>
                  <a:schemeClr val="bg1"/>
                </a:solidFill>
              </a:rPr>
              <a:t>2</a:t>
            </a:r>
          </a:p>
        </p:txBody>
      </p:sp>
    </p:spTree>
    <p:extLst>
      <p:ext uri="{BB962C8B-B14F-4D97-AF65-F5344CB8AC3E}">
        <p14:creationId xmlns:p14="http://schemas.microsoft.com/office/powerpoint/2010/main" val="110163387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142844" y="214290"/>
            <a:ext cx="1428760" cy="881688"/>
          </a:xfrm>
          <a:prstGeom prst="rect">
            <a:avLst/>
          </a:prstGeom>
          <a:ln>
            <a:noFill/>
          </a:ln>
          <a:effectLst>
            <a:outerShdw blurRad="292100" dist="139700" dir="2700000" algn="tl" rotWithShape="0">
              <a:srgbClr val="333333">
                <a:alpha val="65000"/>
              </a:srgbClr>
            </a:outerShdw>
          </a:effectLst>
        </p:spPr>
      </p:pic>
      <p:sp>
        <p:nvSpPr>
          <p:cNvPr id="7" name="Title 1"/>
          <p:cNvSpPr txBox="1">
            <a:spLocks/>
          </p:cNvSpPr>
          <p:nvPr/>
        </p:nvSpPr>
        <p:spPr>
          <a:xfrm>
            <a:off x="2214546" y="285728"/>
            <a:ext cx="6286544" cy="8572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INNER JOIN</a:t>
            </a:r>
          </a:p>
        </p:txBody>
      </p:sp>
      <p:sp>
        <p:nvSpPr>
          <p:cNvPr id="5" name="Rectangle 4"/>
          <p:cNvSpPr/>
          <p:nvPr/>
        </p:nvSpPr>
        <p:spPr>
          <a:xfrm>
            <a:off x="357158" y="2114030"/>
            <a:ext cx="8501122" cy="2677656"/>
          </a:xfrm>
          <a:prstGeom prst="rect">
            <a:avLst/>
          </a:prstGeom>
        </p:spPr>
        <p:txBody>
          <a:bodyPr wrap="square">
            <a:spAutoFit/>
          </a:bodyPr>
          <a:lstStyle/>
          <a:p>
            <a:pPr algn="just">
              <a:lnSpc>
                <a:spcPct val="150000"/>
              </a:lnSpc>
            </a:pPr>
            <a:r>
              <a:rPr lang="en-IN" sz="2800" b="1" dirty="0">
                <a:effectLst>
                  <a:outerShdw blurRad="38100" dist="38100" dir="2700000" algn="tl">
                    <a:srgbClr val="000000">
                      <a:alpha val="43137"/>
                    </a:srgbClr>
                  </a:outerShdw>
                </a:effectLst>
              </a:rPr>
              <a:t>	</a:t>
            </a:r>
            <a:r>
              <a:rPr lang="en-IN" sz="2800" b="1" dirty="0">
                <a:solidFill>
                  <a:srgbClr val="FF0000"/>
                </a:solidFill>
                <a:effectLst>
                  <a:outerShdw blurRad="38100" dist="38100" dir="2700000" algn="tl">
                    <a:srgbClr val="000000">
                      <a:alpha val="43137"/>
                    </a:srgbClr>
                  </a:outerShdw>
                </a:effectLst>
              </a:rPr>
              <a:t> </a:t>
            </a:r>
            <a:r>
              <a:rPr lang="en-IN" sz="2800" b="1" dirty="0">
                <a:effectLst>
                  <a:outerShdw blurRad="38100" dist="38100" dir="2700000" algn="tl">
                    <a:srgbClr val="000000">
                      <a:alpha val="43137"/>
                    </a:srgbClr>
                  </a:outerShdw>
                </a:effectLst>
              </a:rPr>
              <a:t>The inner JOIN is used to return rows from both tables that satisfy the given condition.</a:t>
            </a:r>
          </a:p>
          <a:p>
            <a:pPr algn="just">
              <a:lnSpc>
                <a:spcPct val="150000"/>
              </a:lnSpc>
            </a:pPr>
            <a:endParaRPr lang="en-IN" sz="2800" b="1" dirty="0">
              <a:effectLst>
                <a:outerShdw blurRad="38100" dist="38100" dir="2700000" algn="tl">
                  <a:srgbClr val="000000">
                    <a:alpha val="43137"/>
                  </a:srgbClr>
                </a:outerShdw>
              </a:effectLst>
            </a:endParaRPr>
          </a:p>
          <a:p>
            <a:pPr algn="just">
              <a:lnSpc>
                <a:spcPct val="150000"/>
              </a:lnSpc>
            </a:pPr>
            <a:endParaRPr lang="en-IN" sz="2800" b="1" dirty="0">
              <a:effectLst>
                <a:outerShdw blurRad="38100" dist="38100" dir="2700000" algn="tl">
                  <a:srgbClr val="000000">
                    <a:alpha val="43137"/>
                  </a:srgbClr>
                </a:outerShdw>
              </a:effectLst>
            </a:endParaRPr>
          </a:p>
        </p:txBody>
      </p:sp>
      <p:pic>
        <p:nvPicPr>
          <p:cNvPr id="238594" name="Picture 2" descr="C:\Users\AdmOfficer\Desktop\innerjoin.jpg"/>
          <p:cNvPicPr>
            <a:picLocks noChangeAspect="1" noChangeArrowheads="1"/>
          </p:cNvPicPr>
          <p:nvPr/>
        </p:nvPicPr>
        <p:blipFill>
          <a:blip r:embed="rId3"/>
          <a:srcRect/>
          <a:stretch>
            <a:fillRect/>
          </a:stretch>
        </p:blipFill>
        <p:spPr bwMode="auto">
          <a:xfrm>
            <a:off x="3000364" y="3929066"/>
            <a:ext cx="3533775" cy="2162175"/>
          </a:xfrm>
          <a:prstGeom prst="rect">
            <a:avLst/>
          </a:prstGeom>
          <a:noFill/>
        </p:spPr>
      </p:pic>
      <p:sp>
        <p:nvSpPr>
          <p:cNvPr id="6" name="Rectangle 5"/>
          <p:cNvSpPr/>
          <p:nvPr/>
        </p:nvSpPr>
        <p:spPr>
          <a:xfrm>
            <a:off x="428596" y="857232"/>
            <a:ext cx="642942" cy="1285884"/>
          </a:xfrm>
          <a:prstGeom prst="rect">
            <a:avLst/>
          </a:prstGeom>
          <a:solidFill>
            <a:srgbClr val="FF3399"/>
          </a:solidFill>
          <a:ln>
            <a:solidFill>
              <a:srgbClr val="FFFF00"/>
            </a:solidFill>
          </a:ln>
          <a:scene3d>
            <a:camera prst="isometricOffAxis2Top"/>
            <a:lightRig rig="threePt" dir="t"/>
          </a:scene3d>
          <a:sp3d>
            <a:bevelT w="482600" h="317500" prst="softRound"/>
            <a:bevelB w="2095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effectLst>
                  <a:outerShdw blurRad="38100" dist="38100" dir="2700000" algn="tl">
                    <a:srgbClr val="000000">
                      <a:alpha val="43137"/>
                    </a:srgbClr>
                  </a:outerShdw>
                </a:effectLst>
              </a:rPr>
              <a:t>SQL</a:t>
            </a:r>
          </a:p>
        </p:txBody>
      </p:sp>
    </p:spTree>
    <p:extLst>
      <p:ext uri="{BB962C8B-B14F-4D97-AF65-F5344CB8AC3E}">
        <p14:creationId xmlns:p14="http://schemas.microsoft.com/office/powerpoint/2010/main" val="1101633878"/>
      </p:ext>
    </p:extLst>
  </p:cSld>
  <p:clrMapOvr>
    <a:masterClrMapping/>
  </p:clrMapOvr>
  <p:transition/>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142844" y="214290"/>
            <a:ext cx="1428760" cy="881688"/>
          </a:xfrm>
          <a:prstGeom prst="rect">
            <a:avLst/>
          </a:prstGeom>
          <a:ln>
            <a:noFill/>
          </a:ln>
          <a:effectLst>
            <a:outerShdw blurRad="292100" dist="139700" dir="2700000" algn="tl" rotWithShape="0">
              <a:srgbClr val="333333">
                <a:alpha val="65000"/>
              </a:srgbClr>
            </a:outerShdw>
          </a:effectLst>
        </p:spPr>
      </p:pic>
      <p:sp>
        <p:nvSpPr>
          <p:cNvPr id="7" name="Title 1"/>
          <p:cNvSpPr txBox="1">
            <a:spLocks/>
          </p:cNvSpPr>
          <p:nvPr/>
        </p:nvSpPr>
        <p:spPr>
          <a:xfrm>
            <a:off x="3286116" y="285728"/>
            <a:ext cx="5214974" cy="8572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INNER JOIN</a:t>
            </a:r>
          </a:p>
        </p:txBody>
      </p:sp>
      <p:sp>
        <p:nvSpPr>
          <p:cNvPr id="6" name="Rectangle 5"/>
          <p:cNvSpPr/>
          <p:nvPr/>
        </p:nvSpPr>
        <p:spPr>
          <a:xfrm>
            <a:off x="285720" y="1643050"/>
            <a:ext cx="8643998" cy="4524315"/>
          </a:xfrm>
          <a:prstGeom prst="rect">
            <a:avLst/>
          </a:prstGeom>
        </p:spPr>
        <p:txBody>
          <a:bodyPr wrap="square">
            <a:spAutoFit/>
          </a:bodyPr>
          <a:lstStyle/>
          <a:p>
            <a:r>
              <a:rPr lang="en-IN" sz="3200" b="1" dirty="0">
                <a:effectLst>
                  <a:outerShdw blurRad="38100" dist="38100" dir="2700000" algn="tl">
                    <a:srgbClr val="000000">
                      <a:alpha val="43137"/>
                    </a:srgbClr>
                  </a:outerShdw>
                </a:effectLst>
              </a:rPr>
              <a:t>SELECT </a:t>
            </a:r>
            <a:r>
              <a:rPr lang="en-IN" sz="3200" b="1" dirty="0" err="1">
                <a:effectLst>
                  <a:outerShdw blurRad="38100" dist="38100" dir="2700000" algn="tl">
                    <a:srgbClr val="000000">
                      <a:alpha val="43137"/>
                    </a:srgbClr>
                  </a:outerShdw>
                </a:effectLst>
              </a:rPr>
              <a:t>members.first_name</a:t>
            </a:r>
            <a:r>
              <a:rPr lang="en-IN" sz="3200" b="1" dirty="0">
                <a:effectLst>
                  <a:outerShdw blurRad="38100" dist="38100" dir="2700000" algn="tl">
                    <a:srgbClr val="000000">
                      <a:alpha val="43137"/>
                    </a:srgbClr>
                  </a:outerShdw>
                </a:effectLst>
              </a:rPr>
              <a:t> , </a:t>
            </a:r>
            <a:r>
              <a:rPr lang="en-IN" sz="3200" b="1" dirty="0" err="1">
                <a:effectLst>
                  <a:outerShdw blurRad="38100" dist="38100" dir="2700000" algn="tl">
                    <a:srgbClr val="000000">
                      <a:alpha val="43137"/>
                    </a:srgbClr>
                  </a:outerShdw>
                </a:effectLst>
              </a:rPr>
              <a:t>members.last_name</a:t>
            </a:r>
            <a:r>
              <a:rPr lang="en-IN" sz="3200" b="1" dirty="0">
                <a:effectLst>
                  <a:outerShdw blurRad="38100" dist="38100" dir="2700000" algn="tl">
                    <a:srgbClr val="000000">
                      <a:alpha val="43137"/>
                    </a:srgbClr>
                  </a:outerShdw>
                </a:effectLst>
              </a:rPr>
              <a:t> , </a:t>
            </a:r>
            <a:r>
              <a:rPr lang="en-IN" sz="3200" b="1" dirty="0" err="1">
                <a:effectLst>
                  <a:outerShdw blurRad="38100" dist="38100" dir="2700000" algn="tl">
                    <a:srgbClr val="000000">
                      <a:alpha val="43137"/>
                    </a:srgbClr>
                  </a:outerShdw>
                </a:effectLst>
              </a:rPr>
              <a:t>movies.title</a:t>
            </a:r>
            <a:endParaRPr lang="en-IN" sz="3200" b="1" dirty="0">
              <a:effectLst>
                <a:outerShdw blurRad="38100" dist="38100" dir="2700000" algn="tl">
                  <a:srgbClr val="000000">
                    <a:alpha val="43137"/>
                  </a:srgbClr>
                </a:outerShdw>
              </a:effectLst>
            </a:endParaRPr>
          </a:p>
          <a:p>
            <a:pPr algn="just"/>
            <a:r>
              <a:rPr lang="en-IN" sz="3200" b="1" dirty="0">
                <a:effectLst>
                  <a:outerShdw blurRad="38100" dist="38100" dir="2700000" algn="tl">
                    <a:srgbClr val="000000">
                      <a:alpha val="43137"/>
                    </a:srgbClr>
                  </a:outerShdw>
                </a:effectLst>
              </a:rPr>
              <a:t>FROM members ,movies</a:t>
            </a:r>
          </a:p>
          <a:p>
            <a:pPr algn="just"/>
            <a:r>
              <a:rPr lang="en-IN" sz="3200" b="1" dirty="0">
                <a:effectLst>
                  <a:outerShdw blurRad="38100" dist="38100" dir="2700000" algn="tl">
                    <a:srgbClr val="000000">
                      <a:alpha val="43137"/>
                    </a:srgbClr>
                  </a:outerShdw>
                </a:effectLst>
              </a:rPr>
              <a:t>WHERE movies.id = </a:t>
            </a:r>
            <a:r>
              <a:rPr lang="en-IN" sz="3200" b="1" dirty="0" err="1">
                <a:effectLst>
                  <a:outerShdw blurRad="38100" dist="38100" dir="2700000" algn="tl">
                    <a:srgbClr val="000000">
                      <a:alpha val="43137"/>
                    </a:srgbClr>
                  </a:outerShdw>
                </a:effectLst>
              </a:rPr>
              <a:t>members.movie_id</a:t>
            </a:r>
            <a:endParaRPr lang="en-IN" sz="3200" b="1" dirty="0">
              <a:effectLst>
                <a:outerShdw blurRad="38100" dist="38100" dir="2700000" algn="tl">
                  <a:srgbClr val="000000">
                    <a:alpha val="43137"/>
                  </a:srgbClr>
                </a:outerShdw>
              </a:effectLst>
            </a:endParaRPr>
          </a:p>
          <a:p>
            <a:pPr algn="just"/>
            <a:r>
              <a:rPr lang="en-IN" sz="3200" b="1" dirty="0">
                <a:solidFill>
                  <a:srgbClr val="FF0000"/>
                </a:solidFill>
                <a:effectLst>
                  <a:outerShdw blurRad="38100" dist="38100" dir="2700000" algn="tl">
                    <a:srgbClr val="000000">
                      <a:alpha val="43137"/>
                    </a:srgbClr>
                  </a:outerShdw>
                </a:effectLst>
              </a:rPr>
              <a:t>This can be written as,</a:t>
            </a:r>
          </a:p>
          <a:p>
            <a:pPr algn="just"/>
            <a:endParaRPr lang="en-IN" sz="3200" b="1" dirty="0">
              <a:effectLst>
                <a:outerShdw blurRad="38100" dist="38100" dir="2700000" algn="tl">
                  <a:srgbClr val="000000">
                    <a:alpha val="43137"/>
                  </a:srgbClr>
                </a:outerShdw>
              </a:effectLst>
            </a:endParaRPr>
          </a:p>
          <a:p>
            <a:pPr algn="just"/>
            <a:r>
              <a:rPr lang="en-IN" sz="3200" b="1" dirty="0">
                <a:effectLst>
                  <a:outerShdw blurRad="38100" dist="38100" dir="2700000" algn="tl">
                    <a:srgbClr val="000000">
                      <a:alpha val="43137"/>
                    </a:srgbClr>
                  </a:outerShdw>
                </a:effectLst>
              </a:rPr>
              <a:t>SELECT </a:t>
            </a:r>
            <a:r>
              <a:rPr lang="en-IN" sz="3200" b="1" dirty="0" err="1">
                <a:effectLst>
                  <a:outerShdw blurRad="38100" dist="38100" dir="2700000" algn="tl">
                    <a:srgbClr val="000000">
                      <a:alpha val="43137"/>
                    </a:srgbClr>
                  </a:outerShdw>
                </a:effectLst>
              </a:rPr>
              <a:t>A.first_name</a:t>
            </a:r>
            <a:r>
              <a:rPr lang="en-IN" sz="3200" b="1" dirty="0">
                <a:effectLst>
                  <a:outerShdw blurRad="38100" dist="38100" dir="2700000" algn="tl">
                    <a:srgbClr val="000000">
                      <a:alpha val="43137"/>
                    </a:srgbClr>
                  </a:outerShdw>
                </a:effectLst>
              </a:rPr>
              <a:t> , </a:t>
            </a:r>
            <a:r>
              <a:rPr lang="en-IN" sz="3200" b="1" dirty="0" err="1">
                <a:effectLst>
                  <a:outerShdw blurRad="38100" dist="38100" dir="2700000" algn="tl">
                    <a:srgbClr val="000000">
                      <a:alpha val="43137"/>
                    </a:srgbClr>
                  </a:outerShdw>
                </a:effectLst>
              </a:rPr>
              <a:t>A.last_name</a:t>
            </a:r>
            <a:r>
              <a:rPr lang="en-IN" sz="3200" b="1" dirty="0">
                <a:effectLst>
                  <a:outerShdw blurRad="38100" dist="38100" dir="2700000" algn="tl">
                    <a:srgbClr val="000000">
                      <a:alpha val="43137"/>
                    </a:srgbClr>
                  </a:outerShdw>
                </a:effectLst>
              </a:rPr>
              <a:t> , </a:t>
            </a:r>
            <a:r>
              <a:rPr lang="en-IN" sz="3200" b="1" dirty="0" err="1">
                <a:effectLst>
                  <a:outerShdw blurRad="38100" dist="38100" dir="2700000" algn="tl">
                    <a:srgbClr val="000000">
                      <a:alpha val="43137"/>
                    </a:srgbClr>
                  </a:outerShdw>
                </a:effectLst>
              </a:rPr>
              <a:t>B.title</a:t>
            </a:r>
            <a:r>
              <a:rPr lang="en-IN" sz="3200" b="1" dirty="0">
                <a:effectLst>
                  <a:outerShdw blurRad="38100" dist="38100" dir="2700000" algn="tl">
                    <a:srgbClr val="000000">
                      <a:alpha val="43137"/>
                    </a:srgbClr>
                  </a:outerShdw>
                </a:effectLst>
              </a:rPr>
              <a:t> FROM members AS A </a:t>
            </a:r>
            <a:r>
              <a:rPr lang="en-IN" sz="3200" b="1" dirty="0">
                <a:solidFill>
                  <a:srgbClr val="FF0000"/>
                </a:solidFill>
                <a:effectLst>
                  <a:outerShdw blurRad="38100" dist="38100" dir="2700000" algn="tl">
                    <a:srgbClr val="000000">
                      <a:alpha val="43137"/>
                    </a:srgbClr>
                  </a:outerShdw>
                </a:effectLst>
              </a:rPr>
              <a:t>INNER JOIN </a:t>
            </a:r>
            <a:r>
              <a:rPr lang="en-IN" sz="3200" b="1" dirty="0">
                <a:effectLst>
                  <a:outerShdw blurRad="38100" dist="38100" dir="2700000" algn="tl">
                    <a:srgbClr val="000000">
                      <a:alpha val="43137"/>
                    </a:srgbClr>
                  </a:outerShdw>
                </a:effectLst>
              </a:rPr>
              <a:t>movies AS B ON B. id = </a:t>
            </a:r>
            <a:r>
              <a:rPr lang="en-IN" sz="3200" b="1" dirty="0" err="1">
                <a:effectLst>
                  <a:outerShdw blurRad="38100" dist="38100" dir="2700000" algn="tl">
                    <a:srgbClr val="000000">
                      <a:alpha val="43137"/>
                    </a:srgbClr>
                  </a:outerShdw>
                </a:effectLst>
              </a:rPr>
              <a:t>A.movie_id</a:t>
            </a:r>
            <a:endParaRPr lang="en-IN" sz="3200" b="1" dirty="0">
              <a:effectLst>
                <a:outerShdw blurRad="38100" dist="38100" dir="2700000" algn="tl">
                  <a:srgbClr val="000000">
                    <a:alpha val="43137"/>
                  </a:srgbClr>
                </a:outerShdw>
              </a:effectLst>
            </a:endParaRPr>
          </a:p>
        </p:txBody>
      </p:sp>
      <p:sp>
        <p:nvSpPr>
          <p:cNvPr id="5" name="Rectangle 4"/>
          <p:cNvSpPr/>
          <p:nvPr/>
        </p:nvSpPr>
        <p:spPr>
          <a:xfrm>
            <a:off x="2143108" y="0"/>
            <a:ext cx="642942" cy="1285884"/>
          </a:xfrm>
          <a:prstGeom prst="rect">
            <a:avLst/>
          </a:prstGeom>
          <a:solidFill>
            <a:srgbClr val="FF3399"/>
          </a:solidFill>
          <a:ln>
            <a:solidFill>
              <a:srgbClr val="FFFF00"/>
            </a:solidFill>
          </a:ln>
          <a:scene3d>
            <a:camera prst="isometricOffAxis2Top"/>
            <a:lightRig rig="threePt" dir="t"/>
          </a:scene3d>
          <a:sp3d>
            <a:bevelT w="482600" h="317500" prst="softRound"/>
            <a:bevelB w="2095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effectLst>
                  <a:outerShdw blurRad="38100" dist="38100" dir="2700000" algn="tl">
                    <a:srgbClr val="000000">
                      <a:alpha val="43137"/>
                    </a:srgbClr>
                  </a:outerShdw>
                </a:effectLst>
              </a:rPr>
              <a:t>SQL</a:t>
            </a:r>
          </a:p>
        </p:txBody>
      </p:sp>
    </p:spTree>
    <p:extLst>
      <p:ext uri="{BB962C8B-B14F-4D97-AF65-F5344CB8AC3E}">
        <p14:creationId xmlns:p14="http://schemas.microsoft.com/office/powerpoint/2010/main" val="1101633878"/>
      </p:ext>
    </p:extLst>
  </p:cSld>
  <p:clrMapOvr>
    <a:masterClrMapping/>
  </p:clrMapOvr>
  <p:transition/>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285984" y="1000107"/>
            <a:ext cx="3643338" cy="2248305"/>
          </a:xfrm>
          <a:prstGeom prst="rect">
            <a:avLst/>
          </a:prstGeom>
          <a:ln>
            <a:noFill/>
          </a:ln>
          <a:effectLst>
            <a:outerShdw blurRad="292100" dist="139700" dir="2700000" algn="tl" rotWithShape="0">
              <a:srgbClr val="333333">
                <a:alpha val="65000"/>
              </a:srgbClr>
            </a:outerShdw>
          </a:effectLst>
        </p:spPr>
      </p:pic>
      <p:sp>
        <p:nvSpPr>
          <p:cNvPr id="13" name="Rectangle 12"/>
          <p:cNvSpPr/>
          <p:nvPr/>
        </p:nvSpPr>
        <p:spPr>
          <a:xfrm>
            <a:off x="1428728" y="3500438"/>
            <a:ext cx="6429420" cy="58477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IN" sz="3200" b="1" dirty="0">
                <a:solidFill>
                  <a:schemeClr val="bg1"/>
                </a:solidFill>
                <a:effectLst>
                  <a:outerShdw blurRad="38100" dist="38100" dir="2700000" algn="tl">
                    <a:srgbClr val="000000">
                      <a:alpha val="43137"/>
                    </a:srgbClr>
                  </a:outerShdw>
                </a:effectLst>
              </a:rPr>
              <a:t>MYSQL  JOINS</a:t>
            </a:r>
            <a:endParaRPr lang="en-IN" sz="3200" b="1" dirty="0">
              <a:solidFill>
                <a:schemeClr val="bg1"/>
              </a:solidFill>
              <a:effectLst>
                <a:outerShdw blurRad="38100" dist="38100" dir="2700000" algn="tl">
                  <a:srgbClr val="000000">
                    <a:alpha val="43137"/>
                  </a:srgbClr>
                </a:outerShdw>
              </a:effectLst>
              <a:latin typeface="+mj-lt"/>
              <a:cs typeface="Courier New" pitchFamily="49" charset="0"/>
            </a:endParaRPr>
          </a:p>
        </p:txBody>
      </p:sp>
      <p:sp>
        <p:nvSpPr>
          <p:cNvPr id="5" name="Title 1"/>
          <p:cNvSpPr txBox="1">
            <a:spLocks/>
          </p:cNvSpPr>
          <p:nvPr/>
        </p:nvSpPr>
        <p:spPr>
          <a:xfrm>
            <a:off x="3357554" y="4572008"/>
            <a:ext cx="2428892"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EQUI  JOIN</a:t>
            </a:r>
          </a:p>
        </p:txBody>
      </p:sp>
      <p:sp>
        <p:nvSpPr>
          <p:cNvPr id="6" name="Rectangle 5"/>
          <p:cNvSpPr/>
          <p:nvPr/>
        </p:nvSpPr>
        <p:spPr>
          <a:xfrm>
            <a:off x="1714480" y="4429132"/>
            <a:ext cx="642942" cy="1285884"/>
          </a:xfrm>
          <a:prstGeom prst="rect">
            <a:avLst/>
          </a:prstGeom>
          <a:solidFill>
            <a:srgbClr val="FF3399"/>
          </a:solidFill>
          <a:ln>
            <a:solidFill>
              <a:srgbClr val="FFFF00"/>
            </a:solidFill>
          </a:ln>
          <a:scene3d>
            <a:camera prst="isometricOffAxis2Top"/>
            <a:lightRig rig="threePt" dir="t"/>
          </a:scene3d>
          <a:sp3d>
            <a:bevelT w="482600" h="317500" prst="softRound"/>
            <a:bevelB w="2095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effectLst>
                  <a:outerShdw blurRad="38100" dist="38100" dir="2700000" algn="tl">
                    <a:srgbClr val="000000">
                      <a:alpha val="43137"/>
                    </a:srgbClr>
                  </a:outerShdw>
                </a:effectLst>
              </a:rPr>
              <a:t>SQL</a:t>
            </a:r>
          </a:p>
        </p:txBody>
      </p:sp>
    </p:spTree>
    <p:extLst>
      <p:ext uri="{BB962C8B-B14F-4D97-AF65-F5344CB8AC3E}">
        <p14:creationId xmlns:p14="http://schemas.microsoft.com/office/powerpoint/2010/main" val="1101633878"/>
      </p:ext>
    </p:extLst>
  </p:cSld>
  <p:clrMapOvr>
    <a:masterClrMapping/>
  </p:clrMapOvr>
  <p:transition/>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357158" y="285728"/>
            <a:ext cx="1389168" cy="857256"/>
          </a:xfrm>
          <a:prstGeom prst="rect">
            <a:avLst/>
          </a:prstGeom>
          <a:ln>
            <a:noFill/>
          </a:ln>
          <a:effectLst>
            <a:outerShdw blurRad="292100" dist="139700" dir="2700000" algn="tl" rotWithShape="0">
              <a:srgbClr val="333333">
                <a:alpha val="65000"/>
              </a:srgbClr>
            </a:outerShdw>
          </a:effectLst>
        </p:spPr>
      </p:pic>
      <p:sp>
        <p:nvSpPr>
          <p:cNvPr id="10" name="Title 1"/>
          <p:cNvSpPr txBox="1">
            <a:spLocks/>
          </p:cNvSpPr>
          <p:nvPr/>
        </p:nvSpPr>
        <p:spPr>
          <a:xfrm>
            <a:off x="500034" y="5572140"/>
            <a:ext cx="257176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OUTER JOIN</a:t>
            </a:r>
          </a:p>
        </p:txBody>
      </p:sp>
      <p:sp>
        <p:nvSpPr>
          <p:cNvPr id="11" name="Title 1"/>
          <p:cNvSpPr txBox="1">
            <a:spLocks/>
          </p:cNvSpPr>
          <p:nvPr/>
        </p:nvSpPr>
        <p:spPr>
          <a:xfrm>
            <a:off x="3286116" y="5572140"/>
            <a:ext cx="2286016"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LEFT JOIN </a:t>
            </a:r>
          </a:p>
        </p:txBody>
      </p:sp>
      <p:sp>
        <p:nvSpPr>
          <p:cNvPr id="12" name="Title 1"/>
          <p:cNvSpPr txBox="1">
            <a:spLocks/>
          </p:cNvSpPr>
          <p:nvPr/>
        </p:nvSpPr>
        <p:spPr>
          <a:xfrm>
            <a:off x="6000760" y="5572140"/>
            <a:ext cx="2428892" cy="857256"/>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RIGHT JOIN</a:t>
            </a:r>
          </a:p>
        </p:txBody>
      </p:sp>
      <p:sp>
        <p:nvSpPr>
          <p:cNvPr id="13" name="Title 1"/>
          <p:cNvSpPr txBox="1">
            <a:spLocks/>
          </p:cNvSpPr>
          <p:nvPr/>
        </p:nvSpPr>
        <p:spPr>
          <a:xfrm>
            <a:off x="4071934" y="285728"/>
            <a:ext cx="2428892"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EQUI  JOIN</a:t>
            </a:r>
          </a:p>
        </p:txBody>
      </p:sp>
      <p:sp>
        <p:nvSpPr>
          <p:cNvPr id="14" name="Rectangle 13"/>
          <p:cNvSpPr/>
          <p:nvPr/>
        </p:nvSpPr>
        <p:spPr>
          <a:xfrm>
            <a:off x="2643174" y="0"/>
            <a:ext cx="642942" cy="1285884"/>
          </a:xfrm>
          <a:prstGeom prst="rect">
            <a:avLst/>
          </a:prstGeom>
          <a:solidFill>
            <a:srgbClr val="FF3399"/>
          </a:solidFill>
          <a:ln>
            <a:solidFill>
              <a:srgbClr val="FFFF00"/>
            </a:solidFill>
          </a:ln>
          <a:scene3d>
            <a:camera prst="isometricOffAxis2Top"/>
            <a:lightRig rig="threePt" dir="t"/>
          </a:scene3d>
          <a:sp3d>
            <a:bevelT w="482600" h="317500" prst="softRound"/>
            <a:bevelB w="2095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effectLst>
                  <a:outerShdw blurRad="38100" dist="38100" dir="2700000" algn="tl">
                    <a:srgbClr val="000000">
                      <a:alpha val="43137"/>
                    </a:srgbClr>
                  </a:outerShdw>
                </a:effectLst>
              </a:rPr>
              <a:t>SQL</a:t>
            </a:r>
          </a:p>
        </p:txBody>
      </p:sp>
    </p:spTree>
    <p:extLst>
      <p:ext uri="{BB962C8B-B14F-4D97-AF65-F5344CB8AC3E}">
        <p14:creationId xmlns:p14="http://schemas.microsoft.com/office/powerpoint/2010/main" val="1101633878"/>
      </p:ext>
    </p:extLst>
  </p:cSld>
  <p:clrMapOvr>
    <a:masterClrMapping/>
  </p:clrMapOvr>
  <p:transition/>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143108" y="642918"/>
            <a:ext cx="4977851" cy="3071834"/>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1571604" y="3929066"/>
            <a:ext cx="6429420" cy="584775"/>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lgn="ctr"/>
            <a:r>
              <a:rPr lang="en-IN" sz="3200" b="1" dirty="0">
                <a:solidFill>
                  <a:schemeClr val="bg1"/>
                </a:solidFill>
                <a:effectLst>
                  <a:outerShdw blurRad="38100" dist="38100" dir="2700000" algn="tl">
                    <a:srgbClr val="000000">
                      <a:alpha val="43137"/>
                    </a:srgbClr>
                  </a:outerShdw>
                </a:effectLst>
                <a:latin typeface="+mj-lt"/>
                <a:cs typeface="Courier New" pitchFamily="49" charset="0"/>
              </a:rPr>
              <a:t>COMMENTS</a:t>
            </a:r>
          </a:p>
        </p:txBody>
      </p:sp>
    </p:spTree>
    <p:extLst>
      <p:ext uri="{BB962C8B-B14F-4D97-AF65-F5344CB8AC3E}">
        <p14:creationId xmlns:p14="http://schemas.microsoft.com/office/powerpoint/2010/main" val="1101633878"/>
      </p:ext>
    </p:extLst>
  </p:cSld>
  <p:clrMapOvr>
    <a:masterClrMapping/>
  </p:clrMapOvr>
  <p:transition/>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2" descr="C:\Users\AdmOfficer\Desktop\mysql-png-2.png"/>
          <p:cNvPicPr>
            <a:picLocks noChangeAspect="1" noChangeArrowheads="1"/>
          </p:cNvPicPr>
          <p:nvPr/>
        </p:nvPicPr>
        <p:blipFill>
          <a:blip r:embed="rId2" cstate="print"/>
          <a:srcRect/>
          <a:stretch>
            <a:fillRect/>
          </a:stretch>
        </p:blipFill>
        <p:spPr bwMode="auto">
          <a:xfrm>
            <a:off x="285720" y="214290"/>
            <a:ext cx="1273404" cy="785818"/>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1857356" y="428604"/>
            <a:ext cx="6429420" cy="584775"/>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lgn="ctr"/>
            <a:r>
              <a:rPr lang="en-IN" sz="3200" b="1" dirty="0">
                <a:solidFill>
                  <a:schemeClr val="bg1"/>
                </a:solidFill>
                <a:effectLst>
                  <a:outerShdw blurRad="38100" dist="38100" dir="2700000" algn="tl">
                    <a:srgbClr val="000000">
                      <a:alpha val="43137"/>
                    </a:srgbClr>
                  </a:outerShdw>
                </a:effectLst>
                <a:latin typeface="+mj-lt"/>
                <a:cs typeface="Courier New" pitchFamily="49" charset="0"/>
              </a:rPr>
              <a:t>COMMENTS</a:t>
            </a:r>
          </a:p>
        </p:txBody>
      </p:sp>
      <p:sp>
        <p:nvSpPr>
          <p:cNvPr id="5" name="Rectangle 4"/>
          <p:cNvSpPr/>
          <p:nvPr/>
        </p:nvSpPr>
        <p:spPr>
          <a:xfrm>
            <a:off x="285720" y="1571612"/>
            <a:ext cx="8501122" cy="4616648"/>
          </a:xfrm>
          <a:prstGeom prst="rect">
            <a:avLst/>
          </a:prstGeom>
        </p:spPr>
        <p:txBody>
          <a:bodyPr wrap="square">
            <a:spAutoFit/>
          </a:bodyPr>
          <a:lstStyle/>
          <a:p>
            <a:pPr algn="just">
              <a:lnSpc>
                <a:spcPct val="150000"/>
              </a:lnSpc>
            </a:pPr>
            <a:r>
              <a:rPr lang="en-IN" sz="2800" b="1" dirty="0">
                <a:effectLst>
                  <a:outerShdw blurRad="38100" dist="38100" dir="2700000" algn="tl">
                    <a:srgbClr val="000000">
                      <a:alpha val="43137"/>
                    </a:srgbClr>
                  </a:outerShdw>
                </a:effectLst>
              </a:rPr>
              <a:t>Comments are non executable statements and are used to explain the code or commands. MYSQL supports three types of comments and they are:-</a:t>
            </a:r>
          </a:p>
          <a:p>
            <a:pPr algn="just">
              <a:lnSpc>
                <a:spcPct val="150000"/>
              </a:lnSpc>
            </a:pPr>
            <a:r>
              <a:rPr lang="en-IN" sz="2800" b="1" dirty="0">
                <a:solidFill>
                  <a:srgbClr val="FF0000"/>
                </a:solidFill>
                <a:effectLst>
                  <a:outerShdw blurRad="38100" dist="38100" dir="2700000" algn="tl">
                    <a:srgbClr val="000000">
                      <a:alpha val="43137"/>
                    </a:srgbClr>
                  </a:outerShdw>
                </a:effectLst>
              </a:rPr>
              <a:t>1.	# This comment continues to the end of line</a:t>
            </a:r>
          </a:p>
          <a:p>
            <a:pPr algn="just">
              <a:lnSpc>
                <a:spcPct val="150000"/>
              </a:lnSpc>
            </a:pPr>
            <a:r>
              <a:rPr lang="en-IN" sz="2800" b="1" dirty="0">
                <a:solidFill>
                  <a:srgbClr val="0000FF"/>
                </a:solidFill>
                <a:effectLst>
                  <a:outerShdw blurRad="38100" dist="38100" dir="2700000" algn="tl">
                    <a:srgbClr val="000000">
                      <a:alpha val="43137"/>
                    </a:srgbClr>
                  </a:outerShdw>
                </a:effectLst>
              </a:rPr>
              <a:t>2.	/* This is an in-line comment */</a:t>
            </a:r>
          </a:p>
          <a:p>
            <a:pPr algn="just">
              <a:lnSpc>
                <a:spcPct val="150000"/>
              </a:lnSpc>
            </a:pPr>
            <a:r>
              <a:rPr lang="en-IN" sz="2800" b="1" dirty="0">
                <a:solidFill>
                  <a:srgbClr val="660033"/>
                </a:solidFill>
                <a:effectLst>
                  <a:outerShdw blurRad="38100" dist="38100" dir="2700000" algn="tl">
                    <a:srgbClr val="000000">
                      <a:alpha val="43137"/>
                    </a:srgbClr>
                  </a:outerShdw>
                </a:effectLst>
              </a:rPr>
              <a:t>3.	/*  This is a</a:t>
            </a:r>
          </a:p>
          <a:p>
            <a:pPr algn="just">
              <a:lnSpc>
                <a:spcPct val="150000"/>
              </a:lnSpc>
            </a:pPr>
            <a:r>
              <a:rPr lang="en-IN" sz="2800" b="1" dirty="0">
                <a:solidFill>
                  <a:srgbClr val="660033"/>
                </a:solidFill>
                <a:effectLst>
                  <a:outerShdw blurRad="38100" dist="38100" dir="2700000" algn="tl">
                    <a:srgbClr val="000000">
                      <a:alpha val="43137"/>
                    </a:srgbClr>
                  </a:outerShdw>
                </a:effectLst>
              </a:rPr>
              <a:t>           multiple-line comment  */</a:t>
            </a:r>
          </a:p>
        </p:txBody>
      </p:sp>
    </p:spTree>
    <p:extLst>
      <p:ext uri="{BB962C8B-B14F-4D97-AF65-F5344CB8AC3E}">
        <p14:creationId xmlns:p14="http://schemas.microsoft.com/office/powerpoint/2010/main" val="1101633878"/>
      </p:ext>
    </p:extLst>
  </p:cSld>
  <p:clrMapOvr>
    <a:masterClrMapping/>
  </p:clrMapOvr>
  <p:transition/>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571736" y="3143248"/>
            <a:ext cx="4071966" cy="8572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800" b="1" dirty="0"/>
              <a:t>SQL Exercises</a:t>
            </a:r>
            <a:endParaRPr lang="en-I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transition/>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42844" y="857232"/>
          <a:ext cx="8858281" cy="5508402"/>
        </p:xfrm>
        <a:graphic>
          <a:graphicData uri="http://schemas.openxmlformats.org/drawingml/2006/table">
            <a:tbl>
              <a:tblPr/>
              <a:tblGrid>
                <a:gridCol w="1192461">
                  <a:extLst>
                    <a:ext uri="{9D8B030D-6E8A-4147-A177-3AD203B41FA5}">
                      <a16:colId xmlns:a16="http://schemas.microsoft.com/office/drawing/2014/main" val="20000"/>
                    </a:ext>
                  </a:extLst>
                </a:gridCol>
                <a:gridCol w="1218670">
                  <a:extLst>
                    <a:ext uri="{9D8B030D-6E8A-4147-A177-3AD203B41FA5}">
                      <a16:colId xmlns:a16="http://schemas.microsoft.com/office/drawing/2014/main" val="20001"/>
                    </a:ext>
                  </a:extLst>
                </a:gridCol>
                <a:gridCol w="1297291">
                  <a:extLst>
                    <a:ext uri="{9D8B030D-6E8A-4147-A177-3AD203B41FA5}">
                      <a16:colId xmlns:a16="http://schemas.microsoft.com/office/drawing/2014/main" val="20002"/>
                    </a:ext>
                  </a:extLst>
                </a:gridCol>
                <a:gridCol w="1166253">
                  <a:extLst>
                    <a:ext uri="{9D8B030D-6E8A-4147-A177-3AD203B41FA5}">
                      <a16:colId xmlns:a16="http://schemas.microsoft.com/office/drawing/2014/main" val="20003"/>
                    </a:ext>
                  </a:extLst>
                </a:gridCol>
                <a:gridCol w="2476649">
                  <a:extLst>
                    <a:ext uri="{9D8B030D-6E8A-4147-A177-3AD203B41FA5}">
                      <a16:colId xmlns:a16="http://schemas.microsoft.com/office/drawing/2014/main" val="20004"/>
                    </a:ext>
                  </a:extLst>
                </a:gridCol>
                <a:gridCol w="1506957">
                  <a:extLst>
                    <a:ext uri="{9D8B030D-6E8A-4147-A177-3AD203B41FA5}">
                      <a16:colId xmlns:a16="http://schemas.microsoft.com/office/drawing/2014/main" val="20005"/>
                    </a:ext>
                  </a:extLst>
                </a:gridCol>
              </a:tblGrid>
              <a:tr h="339621">
                <a:tc>
                  <a:txBody>
                    <a:bodyPr/>
                    <a:lstStyle/>
                    <a:p>
                      <a:pPr algn="ctr" fontAlgn="base"/>
                      <a:r>
                        <a:rPr lang="en-IN" sz="2000" b="1" dirty="0">
                          <a:solidFill>
                            <a:srgbClr val="FFFFFF"/>
                          </a:solidFill>
                          <a:effectLst>
                            <a:outerShdw blurRad="38100" dist="38100" dir="2700000" algn="tl">
                              <a:srgbClr val="000000">
                                <a:alpha val="43137"/>
                              </a:srgbClr>
                            </a:outerShdw>
                          </a:effectLst>
                          <a:latin typeface="+mj-lt"/>
                          <a:cs typeface="Arial" pitchFamily="34" charset="0"/>
                        </a:rPr>
                        <a:t>WORKER_ID</a:t>
                      </a:r>
                    </a:p>
                  </a:txBody>
                  <a:tcPr marL="101668" marR="101668" marT="47445" marB="47445">
                    <a:lnL>
                      <a:noFill/>
                    </a:lnL>
                    <a:lnR>
                      <a:noFill/>
                    </a:lnR>
                    <a:lnT>
                      <a:noFill/>
                    </a:lnT>
                    <a:lnB>
                      <a:noFill/>
                    </a:lnB>
                    <a:solidFill>
                      <a:srgbClr val="3D6392"/>
                    </a:solidFill>
                  </a:tcPr>
                </a:tc>
                <a:tc>
                  <a:txBody>
                    <a:bodyPr/>
                    <a:lstStyle/>
                    <a:p>
                      <a:pPr algn="ctr" fontAlgn="base"/>
                      <a:r>
                        <a:rPr lang="en-IN" sz="2000" b="1">
                          <a:solidFill>
                            <a:srgbClr val="FFFFFF"/>
                          </a:solidFill>
                          <a:effectLst>
                            <a:outerShdw blurRad="38100" dist="38100" dir="2700000" algn="tl">
                              <a:srgbClr val="000000">
                                <a:alpha val="43137"/>
                              </a:srgbClr>
                            </a:outerShdw>
                          </a:effectLst>
                          <a:latin typeface="+mj-lt"/>
                          <a:cs typeface="Arial" pitchFamily="34" charset="0"/>
                        </a:rPr>
                        <a:t>FIRST_NAME</a:t>
                      </a:r>
                    </a:p>
                  </a:txBody>
                  <a:tcPr marL="101668" marR="101668" marT="47445" marB="47445">
                    <a:lnL>
                      <a:noFill/>
                    </a:lnL>
                    <a:lnR>
                      <a:noFill/>
                    </a:lnR>
                    <a:lnT>
                      <a:noFill/>
                    </a:lnT>
                    <a:lnB>
                      <a:noFill/>
                    </a:lnB>
                    <a:solidFill>
                      <a:srgbClr val="3D6392"/>
                    </a:solidFill>
                  </a:tcPr>
                </a:tc>
                <a:tc>
                  <a:txBody>
                    <a:bodyPr/>
                    <a:lstStyle/>
                    <a:p>
                      <a:pPr algn="ctr" fontAlgn="base"/>
                      <a:r>
                        <a:rPr lang="en-IN" sz="2000" b="1">
                          <a:solidFill>
                            <a:srgbClr val="FFFFFF"/>
                          </a:solidFill>
                          <a:effectLst>
                            <a:outerShdw blurRad="38100" dist="38100" dir="2700000" algn="tl">
                              <a:srgbClr val="000000">
                                <a:alpha val="43137"/>
                              </a:srgbClr>
                            </a:outerShdw>
                          </a:effectLst>
                          <a:latin typeface="+mj-lt"/>
                          <a:cs typeface="Arial" pitchFamily="34" charset="0"/>
                        </a:rPr>
                        <a:t>LAST_NAME</a:t>
                      </a:r>
                    </a:p>
                  </a:txBody>
                  <a:tcPr marL="101668" marR="101668" marT="47445" marB="47445">
                    <a:lnL>
                      <a:noFill/>
                    </a:lnL>
                    <a:lnR>
                      <a:noFill/>
                    </a:lnR>
                    <a:lnT>
                      <a:noFill/>
                    </a:lnT>
                    <a:lnB>
                      <a:noFill/>
                    </a:lnB>
                    <a:solidFill>
                      <a:srgbClr val="3D6392"/>
                    </a:solidFill>
                  </a:tcPr>
                </a:tc>
                <a:tc>
                  <a:txBody>
                    <a:bodyPr/>
                    <a:lstStyle/>
                    <a:p>
                      <a:pPr algn="ctr" fontAlgn="base"/>
                      <a:r>
                        <a:rPr lang="en-IN" sz="2000" b="1">
                          <a:solidFill>
                            <a:srgbClr val="FFFFFF"/>
                          </a:solidFill>
                          <a:effectLst>
                            <a:outerShdw blurRad="38100" dist="38100" dir="2700000" algn="tl">
                              <a:srgbClr val="000000">
                                <a:alpha val="43137"/>
                              </a:srgbClr>
                            </a:outerShdw>
                          </a:effectLst>
                          <a:latin typeface="+mj-lt"/>
                          <a:cs typeface="Arial" pitchFamily="34" charset="0"/>
                        </a:rPr>
                        <a:t>SALARY</a:t>
                      </a:r>
                    </a:p>
                  </a:txBody>
                  <a:tcPr marL="101668" marR="101668" marT="47445" marB="47445">
                    <a:lnL>
                      <a:noFill/>
                    </a:lnL>
                    <a:lnR>
                      <a:noFill/>
                    </a:lnR>
                    <a:lnT>
                      <a:noFill/>
                    </a:lnT>
                    <a:lnB>
                      <a:noFill/>
                    </a:lnB>
                    <a:solidFill>
                      <a:srgbClr val="3D6392"/>
                    </a:solidFill>
                  </a:tcPr>
                </a:tc>
                <a:tc>
                  <a:txBody>
                    <a:bodyPr/>
                    <a:lstStyle/>
                    <a:p>
                      <a:pPr algn="ctr" fontAlgn="base"/>
                      <a:r>
                        <a:rPr lang="en-IN" sz="2000" b="1" dirty="0">
                          <a:solidFill>
                            <a:srgbClr val="FFFFFF"/>
                          </a:solidFill>
                          <a:effectLst>
                            <a:outerShdw blurRad="38100" dist="38100" dir="2700000" algn="tl">
                              <a:srgbClr val="000000">
                                <a:alpha val="43137"/>
                              </a:srgbClr>
                            </a:outerShdw>
                          </a:effectLst>
                          <a:latin typeface="+mj-lt"/>
                          <a:cs typeface="Arial" pitchFamily="34" charset="0"/>
                        </a:rPr>
                        <a:t>JOINING_DATE</a:t>
                      </a:r>
                    </a:p>
                  </a:txBody>
                  <a:tcPr marL="101668" marR="101668" marT="47445" marB="47445">
                    <a:lnL>
                      <a:noFill/>
                    </a:lnL>
                    <a:lnR>
                      <a:noFill/>
                    </a:lnR>
                    <a:lnT>
                      <a:noFill/>
                    </a:lnT>
                    <a:lnB>
                      <a:noFill/>
                    </a:lnB>
                    <a:solidFill>
                      <a:srgbClr val="3D6392"/>
                    </a:solidFill>
                  </a:tcPr>
                </a:tc>
                <a:tc>
                  <a:txBody>
                    <a:bodyPr/>
                    <a:lstStyle/>
                    <a:p>
                      <a:pPr algn="ctr" fontAlgn="base"/>
                      <a:r>
                        <a:rPr lang="en-IN" sz="2000" b="1">
                          <a:solidFill>
                            <a:srgbClr val="FFFFFF"/>
                          </a:solidFill>
                          <a:effectLst>
                            <a:outerShdw blurRad="38100" dist="38100" dir="2700000" algn="tl">
                              <a:srgbClr val="000000">
                                <a:alpha val="43137"/>
                              </a:srgbClr>
                            </a:outerShdw>
                          </a:effectLst>
                          <a:latin typeface="+mj-lt"/>
                          <a:cs typeface="Arial" pitchFamily="34" charset="0"/>
                        </a:rPr>
                        <a:t>DEPARTMENT</a:t>
                      </a:r>
                    </a:p>
                  </a:txBody>
                  <a:tcPr marL="101668" marR="101668" marT="47445" marB="47445">
                    <a:lnL>
                      <a:noFill/>
                    </a:lnL>
                    <a:lnR>
                      <a:noFill/>
                    </a:lnR>
                    <a:lnT>
                      <a:noFill/>
                    </a:lnT>
                    <a:lnB>
                      <a:noFill/>
                    </a:lnB>
                    <a:solidFill>
                      <a:srgbClr val="3D6392"/>
                    </a:solidFill>
                  </a:tcPr>
                </a:tc>
                <a:extLst>
                  <a:ext uri="{0D108BD9-81ED-4DB2-BD59-A6C34878D82A}">
                    <a16:rowId xmlns:a16="http://schemas.microsoft.com/office/drawing/2014/main" val="10000"/>
                  </a:ext>
                </a:extLst>
              </a:tr>
              <a:tr h="600489">
                <a:tc>
                  <a:txBody>
                    <a:bodyPr/>
                    <a:lstStyle/>
                    <a:p>
                      <a:pPr algn="ctr" fontAlgn="base"/>
                      <a:r>
                        <a:rPr lang="en-IN" sz="2000" b="1" dirty="0">
                          <a:effectLst>
                            <a:outerShdw blurRad="38100" dist="38100" dir="2700000" algn="tl">
                              <a:srgbClr val="000000">
                                <a:alpha val="43137"/>
                              </a:srgbClr>
                            </a:outerShdw>
                          </a:effectLst>
                          <a:latin typeface="+mj-lt"/>
                          <a:cs typeface="Arial" pitchFamily="34" charset="0"/>
                        </a:rPr>
                        <a:t>001</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Monika</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Arora</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100000</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2014-02-20 09:00:00</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HR</a:t>
                      </a:r>
                    </a:p>
                  </a:txBody>
                  <a:tcPr marL="101668" marR="101668" marT="47445" marB="47445">
                    <a:lnL>
                      <a:noFill/>
                    </a:lnL>
                    <a:lnR>
                      <a:noFill/>
                    </a:lnR>
                    <a:lnT>
                      <a:noFill/>
                    </a:lnT>
                    <a:lnB>
                      <a:noFill/>
                    </a:lnB>
                    <a:solidFill>
                      <a:srgbClr val="FFFFFF"/>
                    </a:solidFill>
                  </a:tcPr>
                </a:tc>
                <a:extLst>
                  <a:ext uri="{0D108BD9-81ED-4DB2-BD59-A6C34878D82A}">
                    <a16:rowId xmlns:a16="http://schemas.microsoft.com/office/drawing/2014/main" val="10001"/>
                  </a:ext>
                </a:extLst>
              </a:tr>
              <a:tr h="600489">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002</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Niharika</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Verma</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80000</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2014-06-11 09:00:00</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Admin</a:t>
                      </a:r>
                    </a:p>
                  </a:txBody>
                  <a:tcPr marL="101668" marR="101668" marT="47445" marB="47445">
                    <a:lnL>
                      <a:noFill/>
                    </a:lnL>
                    <a:lnR>
                      <a:noFill/>
                    </a:lnR>
                    <a:lnT>
                      <a:noFill/>
                    </a:lnT>
                    <a:lnB>
                      <a:noFill/>
                    </a:lnB>
                    <a:solidFill>
                      <a:srgbClr val="FFFFFF"/>
                    </a:solidFill>
                  </a:tcPr>
                </a:tc>
                <a:extLst>
                  <a:ext uri="{0D108BD9-81ED-4DB2-BD59-A6C34878D82A}">
                    <a16:rowId xmlns:a16="http://schemas.microsoft.com/office/drawing/2014/main" val="10002"/>
                  </a:ext>
                </a:extLst>
              </a:tr>
              <a:tr h="600489">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003</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Vishal</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Singhal</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300000</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2014-02-20 09:00:00</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HR</a:t>
                      </a:r>
                    </a:p>
                  </a:txBody>
                  <a:tcPr marL="101668" marR="101668" marT="47445" marB="47445">
                    <a:lnL>
                      <a:noFill/>
                    </a:lnL>
                    <a:lnR>
                      <a:noFill/>
                    </a:lnR>
                    <a:lnT>
                      <a:noFill/>
                    </a:lnT>
                    <a:lnB>
                      <a:noFill/>
                    </a:lnB>
                    <a:solidFill>
                      <a:srgbClr val="FFFFFF"/>
                    </a:solidFill>
                  </a:tcPr>
                </a:tc>
                <a:extLst>
                  <a:ext uri="{0D108BD9-81ED-4DB2-BD59-A6C34878D82A}">
                    <a16:rowId xmlns:a16="http://schemas.microsoft.com/office/drawing/2014/main" val="10003"/>
                  </a:ext>
                </a:extLst>
              </a:tr>
              <a:tr h="600489">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004</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Amitabh</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Singh</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500000</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2014-02-20 09:00:00</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Admin</a:t>
                      </a:r>
                    </a:p>
                  </a:txBody>
                  <a:tcPr marL="101668" marR="101668" marT="47445" marB="47445">
                    <a:lnL>
                      <a:noFill/>
                    </a:lnL>
                    <a:lnR>
                      <a:noFill/>
                    </a:lnR>
                    <a:lnT>
                      <a:noFill/>
                    </a:lnT>
                    <a:lnB>
                      <a:noFill/>
                    </a:lnB>
                    <a:solidFill>
                      <a:srgbClr val="FFFFFF"/>
                    </a:solidFill>
                  </a:tcPr>
                </a:tc>
                <a:extLst>
                  <a:ext uri="{0D108BD9-81ED-4DB2-BD59-A6C34878D82A}">
                    <a16:rowId xmlns:a16="http://schemas.microsoft.com/office/drawing/2014/main" val="10004"/>
                  </a:ext>
                </a:extLst>
              </a:tr>
              <a:tr h="600489">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005</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Vivek</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Bhati</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500000</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2014-06-11 09:00:00</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Admin</a:t>
                      </a:r>
                    </a:p>
                  </a:txBody>
                  <a:tcPr marL="101668" marR="101668" marT="47445" marB="47445">
                    <a:lnL>
                      <a:noFill/>
                    </a:lnL>
                    <a:lnR>
                      <a:noFill/>
                    </a:lnR>
                    <a:lnT>
                      <a:noFill/>
                    </a:lnT>
                    <a:lnB>
                      <a:noFill/>
                    </a:lnB>
                    <a:solidFill>
                      <a:srgbClr val="FFFFFF"/>
                    </a:solidFill>
                  </a:tcPr>
                </a:tc>
                <a:extLst>
                  <a:ext uri="{0D108BD9-81ED-4DB2-BD59-A6C34878D82A}">
                    <a16:rowId xmlns:a16="http://schemas.microsoft.com/office/drawing/2014/main" val="10005"/>
                  </a:ext>
                </a:extLst>
              </a:tr>
              <a:tr h="600489">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006</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Vipul</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Diwan</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200000</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2014-06-11 09:00:00</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Account</a:t>
                      </a:r>
                    </a:p>
                  </a:txBody>
                  <a:tcPr marL="101668" marR="101668" marT="47445" marB="47445">
                    <a:lnL>
                      <a:noFill/>
                    </a:lnL>
                    <a:lnR>
                      <a:noFill/>
                    </a:lnR>
                    <a:lnT>
                      <a:noFill/>
                    </a:lnT>
                    <a:lnB>
                      <a:noFill/>
                    </a:lnB>
                    <a:solidFill>
                      <a:srgbClr val="FFFFFF"/>
                    </a:solidFill>
                  </a:tcPr>
                </a:tc>
                <a:extLst>
                  <a:ext uri="{0D108BD9-81ED-4DB2-BD59-A6C34878D82A}">
                    <a16:rowId xmlns:a16="http://schemas.microsoft.com/office/drawing/2014/main" val="10006"/>
                  </a:ext>
                </a:extLst>
              </a:tr>
              <a:tr h="600489">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007</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Satish</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Kumar</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75000</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2014-01-20 09:00:00</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Account</a:t>
                      </a:r>
                    </a:p>
                  </a:txBody>
                  <a:tcPr marL="101668" marR="101668" marT="47445" marB="47445">
                    <a:lnL>
                      <a:noFill/>
                    </a:lnL>
                    <a:lnR>
                      <a:noFill/>
                    </a:lnR>
                    <a:lnT>
                      <a:noFill/>
                    </a:lnT>
                    <a:lnB>
                      <a:noFill/>
                    </a:lnB>
                    <a:solidFill>
                      <a:srgbClr val="FFFFFF"/>
                    </a:solidFill>
                  </a:tcPr>
                </a:tc>
                <a:extLst>
                  <a:ext uri="{0D108BD9-81ED-4DB2-BD59-A6C34878D82A}">
                    <a16:rowId xmlns:a16="http://schemas.microsoft.com/office/drawing/2014/main" val="10007"/>
                  </a:ext>
                </a:extLst>
              </a:tr>
              <a:tr h="600489">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008</a:t>
                      </a: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Geetika</a:t>
                      </a:r>
                    </a:p>
                  </a:txBody>
                  <a:tcPr marL="101668" marR="101668" marT="47445" marB="47445">
                    <a:lnL>
                      <a:noFill/>
                    </a:lnL>
                    <a:lnR>
                      <a:noFill/>
                    </a:lnR>
                    <a:lnT>
                      <a:noFill/>
                    </a:lnT>
                    <a:lnB>
                      <a:noFill/>
                    </a:lnB>
                    <a:solidFill>
                      <a:srgbClr val="FFFFFF"/>
                    </a:solidFill>
                  </a:tcPr>
                </a:tc>
                <a:tc>
                  <a:txBody>
                    <a:bodyPr/>
                    <a:lstStyle/>
                    <a:p>
                      <a:pPr algn="ctr" fontAlgn="base"/>
                      <a:r>
                        <a:rPr lang="en-IN" sz="2000" b="1" dirty="0" err="1">
                          <a:effectLst>
                            <a:outerShdw blurRad="38100" dist="38100" dir="2700000" algn="tl">
                              <a:srgbClr val="000000">
                                <a:alpha val="43137"/>
                              </a:srgbClr>
                            </a:outerShdw>
                          </a:effectLst>
                          <a:latin typeface="+mj-lt"/>
                          <a:cs typeface="Arial" pitchFamily="34" charset="0"/>
                        </a:rPr>
                        <a:t>Chauhan</a:t>
                      </a:r>
                      <a:endParaRPr lang="en-IN" sz="2000" b="1" dirty="0">
                        <a:effectLst>
                          <a:outerShdw blurRad="38100" dist="38100" dir="2700000" algn="tl">
                            <a:srgbClr val="000000">
                              <a:alpha val="43137"/>
                            </a:srgbClr>
                          </a:outerShdw>
                        </a:effectLst>
                        <a:latin typeface="+mj-lt"/>
                        <a:cs typeface="Arial" pitchFamily="34" charset="0"/>
                      </a:endParaRPr>
                    </a:p>
                  </a:txBody>
                  <a:tcPr marL="101668" marR="101668" marT="47445" marB="47445">
                    <a:lnL>
                      <a:noFill/>
                    </a:lnL>
                    <a:lnR>
                      <a:noFill/>
                    </a:lnR>
                    <a:lnT>
                      <a:noFill/>
                    </a:lnT>
                    <a:lnB>
                      <a:noFill/>
                    </a:lnB>
                    <a:solidFill>
                      <a:srgbClr val="FFFFFF"/>
                    </a:solidFill>
                  </a:tcPr>
                </a:tc>
                <a:tc>
                  <a:txBody>
                    <a:bodyPr/>
                    <a:lstStyle/>
                    <a:p>
                      <a:pPr algn="ctr" fontAlgn="base"/>
                      <a:r>
                        <a:rPr lang="en-IN" sz="2000" b="1">
                          <a:effectLst>
                            <a:outerShdw blurRad="38100" dist="38100" dir="2700000" algn="tl">
                              <a:srgbClr val="000000">
                                <a:alpha val="43137"/>
                              </a:srgbClr>
                            </a:outerShdw>
                          </a:effectLst>
                          <a:latin typeface="+mj-lt"/>
                          <a:cs typeface="Arial" pitchFamily="34" charset="0"/>
                        </a:rPr>
                        <a:t>90000</a:t>
                      </a:r>
                    </a:p>
                  </a:txBody>
                  <a:tcPr marL="101668" marR="101668" marT="47445" marB="47445">
                    <a:lnL>
                      <a:noFill/>
                    </a:lnL>
                    <a:lnR>
                      <a:noFill/>
                    </a:lnR>
                    <a:lnT>
                      <a:noFill/>
                    </a:lnT>
                    <a:lnB>
                      <a:noFill/>
                    </a:lnB>
                    <a:solidFill>
                      <a:srgbClr val="FFFFFF"/>
                    </a:solidFill>
                  </a:tcPr>
                </a:tc>
                <a:tc>
                  <a:txBody>
                    <a:bodyPr/>
                    <a:lstStyle/>
                    <a:p>
                      <a:pPr algn="ctr" fontAlgn="base"/>
                      <a:r>
                        <a:rPr lang="en-IN" sz="2000" b="1" dirty="0">
                          <a:effectLst>
                            <a:outerShdw blurRad="38100" dist="38100" dir="2700000" algn="tl">
                              <a:srgbClr val="000000">
                                <a:alpha val="43137"/>
                              </a:srgbClr>
                            </a:outerShdw>
                          </a:effectLst>
                          <a:latin typeface="+mj-lt"/>
                          <a:cs typeface="Arial" pitchFamily="34" charset="0"/>
                        </a:rPr>
                        <a:t>2014-04-11 09:00:00</a:t>
                      </a:r>
                    </a:p>
                  </a:txBody>
                  <a:tcPr marL="101668" marR="101668" marT="47445" marB="47445">
                    <a:lnL>
                      <a:noFill/>
                    </a:lnL>
                    <a:lnR>
                      <a:noFill/>
                    </a:lnR>
                    <a:lnT>
                      <a:noFill/>
                    </a:lnT>
                    <a:lnB>
                      <a:noFill/>
                    </a:lnB>
                    <a:solidFill>
                      <a:srgbClr val="FFFFFF"/>
                    </a:solidFill>
                  </a:tcPr>
                </a:tc>
                <a:tc>
                  <a:txBody>
                    <a:bodyPr/>
                    <a:lstStyle/>
                    <a:p>
                      <a:pPr algn="ctr" fontAlgn="base"/>
                      <a:r>
                        <a:rPr lang="en-IN" sz="2000" b="1" dirty="0">
                          <a:effectLst>
                            <a:outerShdw blurRad="38100" dist="38100" dir="2700000" algn="tl">
                              <a:srgbClr val="000000">
                                <a:alpha val="43137"/>
                              </a:srgbClr>
                            </a:outerShdw>
                          </a:effectLst>
                          <a:latin typeface="+mj-lt"/>
                          <a:cs typeface="Arial" pitchFamily="34" charset="0"/>
                        </a:rPr>
                        <a:t>Admin</a:t>
                      </a:r>
                    </a:p>
                  </a:txBody>
                  <a:tcPr marL="101668" marR="101668" marT="47445" marB="47445">
                    <a:lnL>
                      <a:noFill/>
                    </a:lnL>
                    <a:lnR>
                      <a:noFill/>
                    </a:lnR>
                    <a:lnT>
                      <a:noFill/>
                    </a:lnT>
                    <a:lnB>
                      <a:noFill/>
                    </a:lnB>
                    <a:solidFill>
                      <a:srgbClr val="FFFFFF"/>
                    </a:solidFill>
                  </a:tcPr>
                </a:tc>
                <a:extLst>
                  <a:ext uri="{0D108BD9-81ED-4DB2-BD59-A6C34878D82A}">
                    <a16:rowId xmlns:a16="http://schemas.microsoft.com/office/drawing/2014/main" val="10008"/>
                  </a:ext>
                </a:extLst>
              </a:tr>
            </a:tbl>
          </a:graphicData>
        </a:graphic>
      </p:graphicFrame>
      <p:sp>
        <p:nvSpPr>
          <p:cNvPr id="4" name="Rectangle 3"/>
          <p:cNvSpPr/>
          <p:nvPr/>
        </p:nvSpPr>
        <p:spPr>
          <a:xfrm>
            <a:off x="2428860" y="142852"/>
            <a:ext cx="4286280" cy="50006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800" b="1" dirty="0">
                <a:effectLst>
                  <a:outerShdw blurRad="38100" dist="38100" dir="2700000" algn="tl">
                    <a:srgbClr val="000000">
                      <a:alpha val="43137"/>
                    </a:srgbClr>
                  </a:outerShdw>
                </a:effectLst>
              </a:rPr>
              <a:t>CREATE WORKER TABLE</a:t>
            </a:r>
          </a:p>
        </p:txBody>
      </p:sp>
    </p:spTree>
    <p:extLst>
      <p:ext uri="{BB962C8B-B14F-4D97-AF65-F5344CB8AC3E}">
        <p14:creationId xmlns:p14="http://schemas.microsoft.com/office/powerpoint/2010/main" val="1101633878"/>
      </p:ext>
    </p:extLst>
  </p:cSld>
  <p:clrMapOvr>
    <a:masterClrMapping/>
  </p:clrMapOvr>
  <p:transition/>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357422" y="642918"/>
            <a:ext cx="4286280" cy="50006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800" b="1" dirty="0">
                <a:effectLst>
                  <a:outerShdw blurRad="38100" dist="38100" dir="2700000" algn="tl">
                    <a:srgbClr val="000000">
                      <a:alpha val="43137"/>
                    </a:srgbClr>
                  </a:outerShdw>
                </a:effectLst>
              </a:rPr>
              <a:t>CREATE BONUS TABLE</a:t>
            </a:r>
          </a:p>
        </p:txBody>
      </p:sp>
      <p:graphicFrame>
        <p:nvGraphicFramePr>
          <p:cNvPr id="5" name="Table 4"/>
          <p:cNvGraphicFramePr>
            <a:graphicFrameLocks noGrp="1"/>
          </p:cNvGraphicFramePr>
          <p:nvPr/>
        </p:nvGraphicFramePr>
        <p:xfrm>
          <a:off x="571472" y="2426034"/>
          <a:ext cx="8001056" cy="3360420"/>
        </p:xfrm>
        <a:graphic>
          <a:graphicData uri="http://schemas.openxmlformats.org/drawingml/2006/table">
            <a:tbl>
              <a:tblPr/>
              <a:tblGrid>
                <a:gridCol w="2143139">
                  <a:extLst>
                    <a:ext uri="{9D8B030D-6E8A-4147-A177-3AD203B41FA5}">
                      <a16:colId xmlns:a16="http://schemas.microsoft.com/office/drawing/2014/main" val="20000"/>
                    </a:ext>
                  </a:extLst>
                </a:gridCol>
                <a:gridCol w="3929090">
                  <a:extLst>
                    <a:ext uri="{9D8B030D-6E8A-4147-A177-3AD203B41FA5}">
                      <a16:colId xmlns:a16="http://schemas.microsoft.com/office/drawing/2014/main" val="20001"/>
                    </a:ext>
                  </a:extLst>
                </a:gridCol>
                <a:gridCol w="1928827">
                  <a:extLst>
                    <a:ext uri="{9D8B030D-6E8A-4147-A177-3AD203B41FA5}">
                      <a16:colId xmlns:a16="http://schemas.microsoft.com/office/drawing/2014/main" val="20002"/>
                    </a:ext>
                  </a:extLst>
                </a:gridCol>
              </a:tblGrid>
              <a:tr h="228600">
                <a:tc>
                  <a:txBody>
                    <a:bodyPr/>
                    <a:lstStyle/>
                    <a:p>
                      <a:pPr algn="ctr" fontAlgn="base"/>
                      <a:r>
                        <a:rPr lang="en-IN" sz="2400" b="1" dirty="0">
                          <a:solidFill>
                            <a:srgbClr val="FFFFFF"/>
                          </a:solidFill>
                          <a:effectLst>
                            <a:outerShdw blurRad="38100" dist="38100" dir="2700000" algn="tl">
                              <a:srgbClr val="000000">
                                <a:alpha val="43137"/>
                              </a:srgbClr>
                            </a:outerShdw>
                          </a:effectLst>
                          <a:latin typeface="+mn-lt"/>
                        </a:rPr>
                        <a:t>WORKER_REF_ID</a:t>
                      </a:r>
                    </a:p>
                  </a:txBody>
                  <a:tcPr marL="142875" marR="142875" marT="66675" marB="66675">
                    <a:lnL>
                      <a:noFill/>
                    </a:lnL>
                    <a:lnR>
                      <a:noFill/>
                    </a:lnR>
                    <a:lnT>
                      <a:noFill/>
                    </a:lnT>
                    <a:lnB>
                      <a:noFill/>
                    </a:lnB>
                    <a:solidFill>
                      <a:srgbClr val="3D6392"/>
                    </a:solidFill>
                  </a:tcPr>
                </a:tc>
                <a:tc>
                  <a:txBody>
                    <a:bodyPr/>
                    <a:lstStyle/>
                    <a:p>
                      <a:pPr algn="ctr" fontAlgn="base"/>
                      <a:r>
                        <a:rPr lang="en-IN" sz="2400" b="1" dirty="0">
                          <a:solidFill>
                            <a:srgbClr val="FFFFFF"/>
                          </a:solidFill>
                          <a:effectLst>
                            <a:outerShdw blurRad="38100" dist="38100" dir="2700000" algn="tl">
                              <a:srgbClr val="000000">
                                <a:alpha val="43137"/>
                              </a:srgbClr>
                            </a:outerShdw>
                          </a:effectLst>
                          <a:latin typeface="+mn-lt"/>
                        </a:rPr>
                        <a:t>BONUS_DATE</a:t>
                      </a:r>
                    </a:p>
                  </a:txBody>
                  <a:tcPr marL="142875" marR="142875" marT="66675" marB="66675">
                    <a:lnL>
                      <a:noFill/>
                    </a:lnL>
                    <a:lnR>
                      <a:noFill/>
                    </a:lnR>
                    <a:lnT>
                      <a:noFill/>
                    </a:lnT>
                    <a:lnB>
                      <a:noFill/>
                    </a:lnB>
                    <a:solidFill>
                      <a:srgbClr val="3D6392"/>
                    </a:solidFill>
                  </a:tcPr>
                </a:tc>
                <a:tc>
                  <a:txBody>
                    <a:bodyPr/>
                    <a:lstStyle/>
                    <a:p>
                      <a:pPr algn="ctr" fontAlgn="base"/>
                      <a:r>
                        <a:rPr lang="en-IN" sz="2400" b="1" dirty="0">
                          <a:solidFill>
                            <a:srgbClr val="FFFFFF"/>
                          </a:solidFill>
                          <a:effectLst>
                            <a:outerShdw blurRad="38100" dist="38100" dir="2700000" algn="tl">
                              <a:srgbClr val="000000">
                                <a:alpha val="43137"/>
                              </a:srgbClr>
                            </a:outerShdw>
                          </a:effectLst>
                          <a:latin typeface="+mn-lt"/>
                        </a:rPr>
                        <a:t>BONUS_AMOUNT</a:t>
                      </a:r>
                    </a:p>
                  </a:txBody>
                  <a:tcPr marL="142875" marR="142875" marT="66675" marB="66675">
                    <a:lnL>
                      <a:noFill/>
                    </a:lnL>
                    <a:lnR>
                      <a:noFill/>
                    </a:lnR>
                    <a:lnT>
                      <a:noFill/>
                    </a:lnT>
                    <a:lnB>
                      <a:noFill/>
                    </a:lnB>
                    <a:solidFill>
                      <a:srgbClr val="3D6392"/>
                    </a:solidFill>
                  </a:tcPr>
                </a:tc>
                <a:extLst>
                  <a:ext uri="{0D108BD9-81ED-4DB2-BD59-A6C34878D82A}">
                    <a16:rowId xmlns:a16="http://schemas.microsoft.com/office/drawing/2014/main" val="10000"/>
                  </a:ext>
                </a:extLst>
              </a:tr>
              <a:tr h="228600">
                <a:tc>
                  <a:txBody>
                    <a:bodyPr/>
                    <a:lstStyle/>
                    <a:p>
                      <a:pPr algn="ctr" fontAlgn="base"/>
                      <a:r>
                        <a:rPr lang="en-IN" sz="2400" b="1">
                          <a:effectLst>
                            <a:outerShdw blurRad="38100" dist="38100" dir="2700000" algn="tl">
                              <a:srgbClr val="000000">
                                <a:alpha val="43137"/>
                              </a:srgbClr>
                            </a:outerShdw>
                          </a:effectLst>
                          <a:latin typeface="+mn-lt"/>
                        </a:rPr>
                        <a:t>1</a:t>
                      </a:r>
                    </a:p>
                  </a:txBody>
                  <a:tcPr marL="142875" marR="142875" marT="66675" marB="66675">
                    <a:lnL>
                      <a:noFill/>
                    </a:lnL>
                    <a:lnR>
                      <a:noFill/>
                    </a:lnR>
                    <a:lnT>
                      <a:noFill/>
                    </a:lnT>
                    <a:lnB>
                      <a:noFill/>
                    </a:lnB>
                    <a:solidFill>
                      <a:srgbClr val="FFFFFF"/>
                    </a:solidFill>
                  </a:tcPr>
                </a:tc>
                <a:tc>
                  <a:txBody>
                    <a:bodyPr/>
                    <a:lstStyle/>
                    <a:p>
                      <a:pPr algn="ctr" fontAlgn="base"/>
                      <a:r>
                        <a:rPr lang="en-IN" sz="2400" b="1">
                          <a:effectLst>
                            <a:outerShdw blurRad="38100" dist="38100" dir="2700000" algn="tl">
                              <a:srgbClr val="000000">
                                <a:alpha val="43137"/>
                              </a:srgbClr>
                            </a:outerShdw>
                          </a:effectLst>
                          <a:latin typeface="+mn-lt"/>
                        </a:rPr>
                        <a:t>2016-02-20 00:00:00</a:t>
                      </a:r>
                    </a:p>
                  </a:txBody>
                  <a:tcPr marL="142875" marR="142875" marT="66675" marB="66675">
                    <a:lnL>
                      <a:noFill/>
                    </a:lnL>
                    <a:lnR>
                      <a:noFill/>
                    </a:lnR>
                    <a:lnT>
                      <a:noFill/>
                    </a:lnT>
                    <a:lnB>
                      <a:noFill/>
                    </a:lnB>
                    <a:solidFill>
                      <a:srgbClr val="FFFFFF"/>
                    </a:solidFill>
                  </a:tcPr>
                </a:tc>
                <a:tc>
                  <a:txBody>
                    <a:bodyPr/>
                    <a:lstStyle/>
                    <a:p>
                      <a:pPr algn="ctr" fontAlgn="base"/>
                      <a:r>
                        <a:rPr lang="en-IN" sz="2400" b="1">
                          <a:effectLst>
                            <a:outerShdw blurRad="38100" dist="38100" dir="2700000" algn="tl">
                              <a:srgbClr val="000000">
                                <a:alpha val="43137"/>
                              </a:srgbClr>
                            </a:outerShdw>
                          </a:effectLst>
                          <a:latin typeface="+mn-lt"/>
                        </a:rPr>
                        <a:t>5000</a:t>
                      </a:r>
                    </a:p>
                  </a:txBody>
                  <a:tcPr marL="142875" marR="142875" marT="66675" marB="66675">
                    <a:lnL>
                      <a:noFill/>
                    </a:lnL>
                    <a:lnR>
                      <a:noFill/>
                    </a:lnR>
                    <a:lnT>
                      <a:noFill/>
                    </a:lnT>
                    <a:lnB>
                      <a:noFill/>
                    </a:lnB>
                    <a:solidFill>
                      <a:srgbClr val="FFFFFF"/>
                    </a:solidFill>
                  </a:tcPr>
                </a:tc>
                <a:extLst>
                  <a:ext uri="{0D108BD9-81ED-4DB2-BD59-A6C34878D82A}">
                    <a16:rowId xmlns:a16="http://schemas.microsoft.com/office/drawing/2014/main" val="10001"/>
                  </a:ext>
                </a:extLst>
              </a:tr>
              <a:tr h="228600">
                <a:tc>
                  <a:txBody>
                    <a:bodyPr/>
                    <a:lstStyle/>
                    <a:p>
                      <a:pPr algn="ctr" fontAlgn="base"/>
                      <a:r>
                        <a:rPr lang="en-IN" sz="2400" b="1">
                          <a:effectLst>
                            <a:outerShdw blurRad="38100" dist="38100" dir="2700000" algn="tl">
                              <a:srgbClr val="000000">
                                <a:alpha val="43137"/>
                              </a:srgbClr>
                            </a:outerShdw>
                          </a:effectLst>
                          <a:latin typeface="+mn-lt"/>
                        </a:rPr>
                        <a:t>2</a:t>
                      </a:r>
                    </a:p>
                  </a:txBody>
                  <a:tcPr marL="142875" marR="142875" marT="66675" marB="66675">
                    <a:lnL>
                      <a:noFill/>
                    </a:lnL>
                    <a:lnR>
                      <a:noFill/>
                    </a:lnR>
                    <a:lnT>
                      <a:noFill/>
                    </a:lnT>
                    <a:lnB>
                      <a:noFill/>
                    </a:lnB>
                    <a:solidFill>
                      <a:srgbClr val="FFFFFF"/>
                    </a:solidFill>
                  </a:tcPr>
                </a:tc>
                <a:tc>
                  <a:txBody>
                    <a:bodyPr/>
                    <a:lstStyle/>
                    <a:p>
                      <a:pPr algn="ctr" fontAlgn="base"/>
                      <a:r>
                        <a:rPr lang="en-IN" sz="2400" b="1" dirty="0">
                          <a:effectLst>
                            <a:outerShdw blurRad="38100" dist="38100" dir="2700000" algn="tl">
                              <a:srgbClr val="000000">
                                <a:alpha val="43137"/>
                              </a:srgbClr>
                            </a:outerShdw>
                          </a:effectLst>
                          <a:latin typeface="+mn-lt"/>
                        </a:rPr>
                        <a:t>2016-06-11 00:00:00</a:t>
                      </a:r>
                    </a:p>
                  </a:txBody>
                  <a:tcPr marL="142875" marR="142875" marT="66675" marB="66675">
                    <a:lnL>
                      <a:noFill/>
                    </a:lnL>
                    <a:lnR>
                      <a:noFill/>
                    </a:lnR>
                    <a:lnT>
                      <a:noFill/>
                    </a:lnT>
                    <a:lnB>
                      <a:noFill/>
                    </a:lnB>
                    <a:solidFill>
                      <a:srgbClr val="FFFFFF"/>
                    </a:solidFill>
                  </a:tcPr>
                </a:tc>
                <a:tc>
                  <a:txBody>
                    <a:bodyPr/>
                    <a:lstStyle/>
                    <a:p>
                      <a:pPr algn="ctr" fontAlgn="base"/>
                      <a:r>
                        <a:rPr lang="en-IN" sz="2400" b="1">
                          <a:effectLst>
                            <a:outerShdw blurRad="38100" dist="38100" dir="2700000" algn="tl">
                              <a:srgbClr val="000000">
                                <a:alpha val="43137"/>
                              </a:srgbClr>
                            </a:outerShdw>
                          </a:effectLst>
                          <a:latin typeface="+mn-lt"/>
                        </a:rPr>
                        <a:t>3000</a:t>
                      </a:r>
                    </a:p>
                  </a:txBody>
                  <a:tcPr marL="142875" marR="142875" marT="66675" marB="66675">
                    <a:lnL>
                      <a:noFill/>
                    </a:lnL>
                    <a:lnR>
                      <a:noFill/>
                    </a:lnR>
                    <a:lnT>
                      <a:noFill/>
                    </a:lnT>
                    <a:lnB>
                      <a:noFill/>
                    </a:lnB>
                    <a:solidFill>
                      <a:srgbClr val="FFFFFF"/>
                    </a:solidFill>
                  </a:tcPr>
                </a:tc>
                <a:extLst>
                  <a:ext uri="{0D108BD9-81ED-4DB2-BD59-A6C34878D82A}">
                    <a16:rowId xmlns:a16="http://schemas.microsoft.com/office/drawing/2014/main" val="10002"/>
                  </a:ext>
                </a:extLst>
              </a:tr>
              <a:tr h="228600">
                <a:tc>
                  <a:txBody>
                    <a:bodyPr/>
                    <a:lstStyle/>
                    <a:p>
                      <a:pPr algn="ctr" fontAlgn="base"/>
                      <a:r>
                        <a:rPr lang="en-IN" sz="2400" b="1">
                          <a:effectLst>
                            <a:outerShdw blurRad="38100" dist="38100" dir="2700000" algn="tl">
                              <a:srgbClr val="000000">
                                <a:alpha val="43137"/>
                              </a:srgbClr>
                            </a:outerShdw>
                          </a:effectLst>
                          <a:latin typeface="+mn-lt"/>
                        </a:rPr>
                        <a:t>3</a:t>
                      </a:r>
                    </a:p>
                  </a:txBody>
                  <a:tcPr marL="142875" marR="142875" marT="66675" marB="66675">
                    <a:lnL>
                      <a:noFill/>
                    </a:lnL>
                    <a:lnR>
                      <a:noFill/>
                    </a:lnR>
                    <a:lnT>
                      <a:noFill/>
                    </a:lnT>
                    <a:lnB>
                      <a:noFill/>
                    </a:lnB>
                    <a:solidFill>
                      <a:srgbClr val="FFFFFF"/>
                    </a:solidFill>
                  </a:tcPr>
                </a:tc>
                <a:tc>
                  <a:txBody>
                    <a:bodyPr/>
                    <a:lstStyle/>
                    <a:p>
                      <a:pPr algn="ctr" fontAlgn="base"/>
                      <a:r>
                        <a:rPr lang="en-IN" sz="2400" b="1">
                          <a:effectLst>
                            <a:outerShdw blurRad="38100" dist="38100" dir="2700000" algn="tl">
                              <a:srgbClr val="000000">
                                <a:alpha val="43137"/>
                              </a:srgbClr>
                            </a:outerShdw>
                          </a:effectLst>
                          <a:latin typeface="+mn-lt"/>
                        </a:rPr>
                        <a:t>2016-02-20 00:00:00</a:t>
                      </a:r>
                    </a:p>
                  </a:txBody>
                  <a:tcPr marL="142875" marR="142875" marT="66675" marB="66675">
                    <a:lnL>
                      <a:noFill/>
                    </a:lnL>
                    <a:lnR>
                      <a:noFill/>
                    </a:lnR>
                    <a:lnT>
                      <a:noFill/>
                    </a:lnT>
                    <a:lnB>
                      <a:noFill/>
                    </a:lnB>
                    <a:solidFill>
                      <a:srgbClr val="FFFFFF"/>
                    </a:solidFill>
                  </a:tcPr>
                </a:tc>
                <a:tc>
                  <a:txBody>
                    <a:bodyPr/>
                    <a:lstStyle/>
                    <a:p>
                      <a:pPr algn="ctr" fontAlgn="base"/>
                      <a:r>
                        <a:rPr lang="en-IN" sz="2400" b="1">
                          <a:effectLst>
                            <a:outerShdw blurRad="38100" dist="38100" dir="2700000" algn="tl">
                              <a:srgbClr val="000000">
                                <a:alpha val="43137"/>
                              </a:srgbClr>
                            </a:outerShdw>
                          </a:effectLst>
                          <a:latin typeface="+mn-lt"/>
                        </a:rPr>
                        <a:t>4000</a:t>
                      </a:r>
                    </a:p>
                  </a:txBody>
                  <a:tcPr marL="142875" marR="142875" marT="66675" marB="66675">
                    <a:lnL>
                      <a:noFill/>
                    </a:lnL>
                    <a:lnR>
                      <a:noFill/>
                    </a:lnR>
                    <a:lnT>
                      <a:noFill/>
                    </a:lnT>
                    <a:lnB>
                      <a:noFill/>
                    </a:lnB>
                    <a:solidFill>
                      <a:srgbClr val="FFFFFF"/>
                    </a:solidFill>
                  </a:tcPr>
                </a:tc>
                <a:extLst>
                  <a:ext uri="{0D108BD9-81ED-4DB2-BD59-A6C34878D82A}">
                    <a16:rowId xmlns:a16="http://schemas.microsoft.com/office/drawing/2014/main" val="10003"/>
                  </a:ext>
                </a:extLst>
              </a:tr>
              <a:tr h="228600">
                <a:tc>
                  <a:txBody>
                    <a:bodyPr/>
                    <a:lstStyle/>
                    <a:p>
                      <a:pPr algn="ctr" fontAlgn="base"/>
                      <a:r>
                        <a:rPr lang="en-IN" sz="2400" b="1">
                          <a:effectLst>
                            <a:outerShdw blurRad="38100" dist="38100" dir="2700000" algn="tl">
                              <a:srgbClr val="000000">
                                <a:alpha val="43137"/>
                              </a:srgbClr>
                            </a:outerShdw>
                          </a:effectLst>
                          <a:latin typeface="+mn-lt"/>
                        </a:rPr>
                        <a:t>1</a:t>
                      </a:r>
                    </a:p>
                  </a:txBody>
                  <a:tcPr marL="142875" marR="142875" marT="66675" marB="66675">
                    <a:lnL>
                      <a:noFill/>
                    </a:lnL>
                    <a:lnR>
                      <a:noFill/>
                    </a:lnR>
                    <a:lnT>
                      <a:noFill/>
                    </a:lnT>
                    <a:lnB>
                      <a:noFill/>
                    </a:lnB>
                    <a:solidFill>
                      <a:srgbClr val="FFFFFF"/>
                    </a:solidFill>
                  </a:tcPr>
                </a:tc>
                <a:tc>
                  <a:txBody>
                    <a:bodyPr/>
                    <a:lstStyle/>
                    <a:p>
                      <a:pPr algn="ctr" fontAlgn="base"/>
                      <a:r>
                        <a:rPr lang="en-IN" sz="2400" b="1">
                          <a:effectLst>
                            <a:outerShdw blurRad="38100" dist="38100" dir="2700000" algn="tl">
                              <a:srgbClr val="000000">
                                <a:alpha val="43137"/>
                              </a:srgbClr>
                            </a:outerShdw>
                          </a:effectLst>
                          <a:latin typeface="+mn-lt"/>
                        </a:rPr>
                        <a:t>2016-02-20 00:00:00</a:t>
                      </a:r>
                    </a:p>
                  </a:txBody>
                  <a:tcPr marL="142875" marR="142875" marT="66675" marB="66675">
                    <a:lnL>
                      <a:noFill/>
                    </a:lnL>
                    <a:lnR>
                      <a:noFill/>
                    </a:lnR>
                    <a:lnT>
                      <a:noFill/>
                    </a:lnT>
                    <a:lnB>
                      <a:noFill/>
                    </a:lnB>
                    <a:solidFill>
                      <a:srgbClr val="FFFFFF"/>
                    </a:solidFill>
                  </a:tcPr>
                </a:tc>
                <a:tc>
                  <a:txBody>
                    <a:bodyPr/>
                    <a:lstStyle/>
                    <a:p>
                      <a:pPr algn="ctr" fontAlgn="base"/>
                      <a:r>
                        <a:rPr lang="en-IN" sz="2400" b="1">
                          <a:effectLst>
                            <a:outerShdw blurRad="38100" dist="38100" dir="2700000" algn="tl">
                              <a:srgbClr val="000000">
                                <a:alpha val="43137"/>
                              </a:srgbClr>
                            </a:outerShdw>
                          </a:effectLst>
                          <a:latin typeface="+mn-lt"/>
                        </a:rPr>
                        <a:t>4500</a:t>
                      </a:r>
                    </a:p>
                  </a:txBody>
                  <a:tcPr marL="142875" marR="142875" marT="66675" marB="66675">
                    <a:lnL>
                      <a:noFill/>
                    </a:lnL>
                    <a:lnR>
                      <a:noFill/>
                    </a:lnR>
                    <a:lnT>
                      <a:noFill/>
                    </a:lnT>
                    <a:lnB>
                      <a:noFill/>
                    </a:lnB>
                    <a:solidFill>
                      <a:srgbClr val="FFFFFF"/>
                    </a:solidFill>
                  </a:tcPr>
                </a:tc>
                <a:extLst>
                  <a:ext uri="{0D108BD9-81ED-4DB2-BD59-A6C34878D82A}">
                    <a16:rowId xmlns:a16="http://schemas.microsoft.com/office/drawing/2014/main" val="10004"/>
                  </a:ext>
                </a:extLst>
              </a:tr>
              <a:tr h="228600">
                <a:tc>
                  <a:txBody>
                    <a:bodyPr/>
                    <a:lstStyle/>
                    <a:p>
                      <a:pPr algn="ctr" fontAlgn="base"/>
                      <a:r>
                        <a:rPr lang="en-IN" sz="2400" b="1">
                          <a:effectLst>
                            <a:outerShdw blurRad="38100" dist="38100" dir="2700000" algn="tl">
                              <a:srgbClr val="000000">
                                <a:alpha val="43137"/>
                              </a:srgbClr>
                            </a:outerShdw>
                          </a:effectLst>
                          <a:latin typeface="+mn-lt"/>
                        </a:rPr>
                        <a:t>2</a:t>
                      </a:r>
                    </a:p>
                  </a:txBody>
                  <a:tcPr marL="142875" marR="142875" marT="66675" marB="66675">
                    <a:lnL>
                      <a:noFill/>
                    </a:lnL>
                    <a:lnR>
                      <a:noFill/>
                    </a:lnR>
                    <a:lnT>
                      <a:noFill/>
                    </a:lnT>
                    <a:lnB>
                      <a:noFill/>
                    </a:lnB>
                    <a:solidFill>
                      <a:srgbClr val="FFFFFF"/>
                    </a:solidFill>
                  </a:tcPr>
                </a:tc>
                <a:tc>
                  <a:txBody>
                    <a:bodyPr/>
                    <a:lstStyle/>
                    <a:p>
                      <a:pPr algn="ctr" fontAlgn="base"/>
                      <a:r>
                        <a:rPr lang="en-IN" sz="2400" b="1">
                          <a:effectLst>
                            <a:outerShdw blurRad="38100" dist="38100" dir="2700000" algn="tl">
                              <a:srgbClr val="000000">
                                <a:alpha val="43137"/>
                              </a:srgbClr>
                            </a:outerShdw>
                          </a:effectLst>
                          <a:latin typeface="+mn-lt"/>
                        </a:rPr>
                        <a:t>2016-06-11 00:00:00</a:t>
                      </a:r>
                    </a:p>
                  </a:txBody>
                  <a:tcPr marL="142875" marR="142875" marT="66675" marB="66675">
                    <a:lnL>
                      <a:noFill/>
                    </a:lnL>
                    <a:lnR>
                      <a:noFill/>
                    </a:lnR>
                    <a:lnT>
                      <a:noFill/>
                    </a:lnT>
                    <a:lnB>
                      <a:noFill/>
                    </a:lnB>
                    <a:solidFill>
                      <a:srgbClr val="FFFFFF"/>
                    </a:solidFill>
                  </a:tcPr>
                </a:tc>
                <a:tc>
                  <a:txBody>
                    <a:bodyPr/>
                    <a:lstStyle/>
                    <a:p>
                      <a:pPr algn="ctr" fontAlgn="base"/>
                      <a:r>
                        <a:rPr lang="en-IN" sz="2400" b="1" dirty="0">
                          <a:effectLst>
                            <a:outerShdw blurRad="38100" dist="38100" dir="2700000" algn="tl">
                              <a:srgbClr val="000000">
                                <a:alpha val="43137"/>
                              </a:srgbClr>
                            </a:outerShdw>
                          </a:effectLst>
                          <a:latin typeface="+mn-lt"/>
                        </a:rPr>
                        <a:t>3500</a:t>
                      </a:r>
                    </a:p>
                  </a:txBody>
                  <a:tcPr marL="142875" marR="142875" marT="66675" marB="66675">
                    <a:lnL>
                      <a:noFill/>
                    </a:lnL>
                    <a:lnR>
                      <a:noFill/>
                    </a:lnR>
                    <a:lnT>
                      <a:noFill/>
                    </a:lnT>
                    <a:lnB>
                      <a:noFill/>
                    </a:lnB>
                    <a:solidFill>
                      <a:srgbClr val="FFFFFF"/>
                    </a:solidFill>
                  </a:tcPr>
                </a:tc>
                <a:extLst>
                  <a:ext uri="{0D108BD9-81ED-4DB2-BD59-A6C34878D82A}">
                    <a16:rowId xmlns:a16="http://schemas.microsoft.com/office/drawing/2014/main" val="10005"/>
                  </a:ext>
                </a:extLst>
              </a:tr>
            </a:tbl>
          </a:graphicData>
        </a:graphic>
      </p:graphicFrame>
      <p:sp>
        <p:nvSpPr>
          <p:cNvPr id="7" name="Rectangle 6"/>
          <p:cNvSpPr/>
          <p:nvPr/>
        </p:nvSpPr>
        <p:spPr>
          <a:xfrm>
            <a:off x="571472" y="1214422"/>
            <a:ext cx="8001056" cy="954107"/>
          </a:xfrm>
          <a:prstGeom prst="rect">
            <a:avLst/>
          </a:prstGeom>
        </p:spPr>
        <p:txBody>
          <a:bodyPr wrap="square">
            <a:spAutoFit/>
          </a:bodyPr>
          <a:lstStyle/>
          <a:p>
            <a:pPr fontAlgn="base"/>
            <a:r>
              <a:rPr lang="en-IN" sz="2800" b="1" dirty="0">
                <a:effectLst>
                  <a:outerShdw blurRad="38100" dist="38100" dir="2700000" algn="tl">
                    <a:srgbClr val="000000">
                      <a:alpha val="43137"/>
                    </a:srgbClr>
                  </a:outerShdw>
                </a:effectLst>
              </a:rPr>
              <a:t>Build the relationship between Worker table and Bonus table</a:t>
            </a:r>
          </a:p>
        </p:txBody>
      </p:sp>
    </p:spTree>
    <p:extLst>
      <p:ext uri="{BB962C8B-B14F-4D97-AF65-F5344CB8AC3E}">
        <p14:creationId xmlns:p14="http://schemas.microsoft.com/office/powerpoint/2010/main" val="1101633878"/>
      </p:ext>
    </p:extLst>
  </p:cSld>
  <p:clrMapOvr>
    <a:masterClrMapping/>
  </p:clrMapOvr>
  <p:transition/>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85720" y="500042"/>
            <a:ext cx="3643338" cy="50006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800" b="1" dirty="0">
                <a:effectLst>
                  <a:outerShdw blurRad="38100" dist="38100" dir="2700000" algn="tl">
                    <a:srgbClr val="000000">
                      <a:alpha val="43137"/>
                    </a:srgbClr>
                  </a:outerShdw>
                </a:effectLst>
              </a:rPr>
              <a:t>CREATE TITLE TABLE</a:t>
            </a:r>
          </a:p>
        </p:txBody>
      </p:sp>
      <p:graphicFrame>
        <p:nvGraphicFramePr>
          <p:cNvPr id="6" name="Table 5"/>
          <p:cNvGraphicFramePr>
            <a:graphicFrameLocks noGrp="1"/>
          </p:cNvGraphicFramePr>
          <p:nvPr/>
        </p:nvGraphicFramePr>
        <p:xfrm>
          <a:off x="285719" y="1411605"/>
          <a:ext cx="8572560" cy="4857750"/>
        </p:xfrm>
        <a:graphic>
          <a:graphicData uri="http://schemas.openxmlformats.org/drawingml/2006/table">
            <a:tbl>
              <a:tblPr/>
              <a:tblGrid>
                <a:gridCol w="1714513">
                  <a:extLst>
                    <a:ext uri="{9D8B030D-6E8A-4147-A177-3AD203B41FA5}">
                      <a16:colId xmlns:a16="http://schemas.microsoft.com/office/drawing/2014/main" val="20000"/>
                    </a:ext>
                  </a:extLst>
                </a:gridCol>
                <a:gridCol w="2531407">
                  <a:extLst>
                    <a:ext uri="{9D8B030D-6E8A-4147-A177-3AD203B41FA5}">
                      <a16:colId xmlns:a16="http://schemas.microsoft.com/office/drawing/2014/main" val="20001"/>
                    </a:ext>
                  </a:extLst>
                </a:gridCol>
                <a:gridCol w="4326640">
                  <a:extLst>
                    <a:ext uri="{9D8B030D-6E8A-4147-A177-3AD203B41FA5}">
                      <a16:colId xmlns:a16="http://schemas.microsoft.com/office/drawing/2014/main" val="20002"/>
                    </a:ext>
                  </a:extLst>
                </a:gridCol>
              </a:tblGrid>
              <a:tr h="228600">
                <a:tc>
                  <a:txBody>
                    <a:bodyPr/>
                    <a:lstStyle/>
                    <a:p>
                      <a:pPr algn="ctr" fontAlgn="base"/>
                      <a:r>
                        <a:rPr lang="en-IN" sz="2400" b="1" dirty="0">
                          <a:solidFill>
                            <a:srgbClr val="FFFFFF"/>
                          </a:solidFill>
                          <a:effectLst>
                            <a:outerShdw blurRad="38100" dist="38100" dir="2700000" algn="tl">
                              <a:srgbClr val="000000">
                                <a:alpha val="43137"/>
                              </a:srgbClr>
                            </a:outerShdw>
                          </a:effectLst>
                          <a:latin typeface="+mn-lt"/>
                        </a:rPr>
                        <a:t>WORKER_REF_ID</a:t>
                      </a:r>
                    </a:p>
                  </a:txBody>
                  <a:tcPr marL="142875" marR="142875" marT="66675" marB="66675">
                    <a:lnL>
                      <a:noFill/>
                    </a:lnL>
                    <a:lnR>
                      <a:noFill/>
                    </a:lnR>
                    <a:lnT>
                      <a:noFill/>
                    </a:lnT>
                    <a:lnB>
                      <a:noFill/>
                    </a:lnB>
                    <a:solidFill>
                      <a:srgbClr val="3D6392"/>
                    </a:solidFill>
                  </a:tcPr>
                </a:tc>
                <a:tc>
                  <a:txBody>
                    <a:bodyPr/>
                    <a:lstStyle/>
                    <a:p>
                      <a:pPr algn="ctr" fontAlgn="base"/>
                      <a:r>
                        <a:rPr lang="en-IN" sz="2400" b="1" dirty="0">
                          <a:solidFill>
                            <a:srgbClr val="FFFFFF"/>
                          </a:solidFill>
                          <a:effectLst>
                            <a:outerShdw blurRad="38100" dist="38100" dir="2700000" algn="tl">
                              <a:srgbClr val="000000">
                                <a:alpha val="43137"/>
                              </a:srgbClr>
                            </a:outerShdw>
                          </a:effectLst>
                          <a:latin typeface="+mn-lt"/>
                        </a:rPr>
                        <a:t>WORKER_TITLE</a:t>
                      </a:r>
                    </a:p>
                  </a:txBody>
                  <a:tcPr marL="142875" marR="142875" marT="66675" marB="66675">
                    <a:lnL>
                      <a:noFill/>
                    </a:lnL>
                    <a:lnR>
                      <a:noFill/>
                    </a:lnR>
                    <a:lnT>
                      <a:noFill/>
                    </a:lnT>
                    <a:lnB>
                      <a:noFill/>
                    </a:lnB>
                    <a:solidFill>
                      <a:srgbClr val="3D6392"/>
                    </a:solidFill>
                  </a:tcPr>
                </a:tc>
                <a:tc>
                  <a:txBody>
                    <a:bodyPr/>
                    <a:lstStyle/>
                    <a:p>
                      <a:pPr algn="ctr" fontAlgn="base"/>
                      <a:r>
                        <a:rPr lang="en-IN" sz="2400" b="1">
                          <a:solidFill>
                            <a:srgbClr val="FFFFFF"/>
                          </a:solidFill>
                          <a:effectLst>
                            <a:outerShdw blurRad="38100" dist="38100" dir="2700000" algn="tl">
                              <a:srgbClr val="000000">
                                <a:alpha val="43137"/>
                              </a:srgbClr>
                            </a:outerShdw>
                          </a:effectLst>
                          <a:latin typeface="+mn-lt"/>
                        </a:rPr>
                        <a:t>AFFECTED_FROM</a:t>
                      </a:r>
                    </a:p>
                  </a:txBody>
                  <a:tcPr marL="142875" marR="142875" marT="66675" marB="66675">
                    <a:lnL>
                      <a:noFill/>
                    </a:lnL>
                    <a:lnR>
                      <a:noFill/>
                    </a:lnR>
                    <a:lnT>
                      <a:noFill/>
                    </a:lnT>
                    <a:lnB>
                      <a:noFill/>
                    </a:lnB>
                    <a:solidFill>
                      <a:srgbClr val="3D6392"/>
                    </a:solidFill>
                  </a:tcPr>
                </a:tc>
                <a:extLst>
                  <a:ext uri="{0D108BD9-81ED-4DB2-BD59-A6C34878D82A}">
                    <a16:rowId xmlns:a16="http://schemas.microsoft.com/office/drawing/2014/main" val="10000"/>
                  </a:ext>
                </a:extLst>
              </a:tr>
              <a:tr h="228600">
                <a:tc>
                  <a:txBody>
                    <a:bodyPr/>
                    <a:lstStyle/>
                    <a:p>
                      <a:pPr algn="ctr" fontAlgn="base"/>
                      <a:r>
                        <a:rPr lang="en-IN" sz="2400" b="1">
                          <a:effectLst>
                            <a:outerShdw blurRad="38100" dist="38100" dir="2700000" algn="tl">
                              <a:srgbClr val="000000">
                                <a:alpha val="43137"/>
                              </a:srgbClr>
                            </a:outerShdw>
                          </a:effectLst>
                          <a:latin typeface="+mn-lt"/>
                        </a:rPr>
                        <a:t>1</a:t>
                      </a:r>
                    </a:p>
                  </a:txBody>
                  <a:tcPr marL="142875" marR="142875" marT="66675" marB="66675">
                    <a:lnL>
                      <a:noFill/>
                    </a:lnL>
                    <a:lnR>
                      <a:noFill/>
                    </a:lnR>
                    <a:lnT>
                      <a:noFill/>
                    </a:lnT>
                    <a:lnB>
                      <a:noFill/>
                    </a:lnB>
                    <a:solidFill>
                      <a:srgbClr val="FFFFFF"/>
                    </a:solidFill>
                  </a:tcPr>
                </a:tc>
                <a:tc>
                  <a:txBody>
                    <a:bodyPr/>
                    <a:lstStyle/>
                    <a:p>
                      <a:pPr algn="ctr" fontAlgn="base"/>
                      <a:r>
                        <a:rPr lang="en-IN" sz="2400" b="1">
                          <a:effectLst>
                            <a:outerShdw blurRad="38100" dist="38100" dir="2700000" algn="tl">
                              <a:srgbClr val="000000">
                                <a:alpha val="43137"/>
                              </a:srgbClr>
                            </a:outerShdw>
                          </a:effectLst>
                          <a:latin typeface="+mn-lt"/>
                        </a:rPr>
                        <a:t>Manager</a:t>
                      </a:r>
                    </a:p>
                  </a:txBody>
                  <a:tcPr marL="142875" marR="142875" marT="66675" marB="66675">
                    <a:lnL>
                      <a:noFill/>
                    </a:lnL>
                    <a:lnR>
                      <a:noFill/>
                    </a:lnR>
                    <a:lnT>
                      <a:noFill/>
                    </a:lnT>
                    <a:lnB>
                      <a:noFill/>
                    </a:lnB>
                    <a:solidFill>
                      <a:srgbClr val="FFFFFF"/>
                    </a:solidFill>
                  </a:tcPr>
                </a:tc>
                <a:tc>
                  <a:txBody>
                    <a:bodyPr/>
                    <a:lstStyle/>
                    <a:p>
                      <a:pPr algn="ctr" fontAlgn="base"/>
                      <a:r>
                        <a:rPr lang="en-IN" sz="2400" b="1">
                          <a:effectLst>
                            <a:outerShdw blurRad="38100" dist="38100" dir="2700000" algn="tl">
                              <a:srgbClr val="000000">
                                <a:alpha val="43137"/>
                              </a:srgbClr>
                            </a:outerShdw>
                          </a:effectLst>
                          <a:latin typeface="+mn-lt"/>
                        </a:rPr>
                        <a:t>2016-02-20 00:00:00</a:t>
                      </a:r>
                    </a:p>
                  </a:txBody>
                  <a:tcPr marL="142875" marR="142875" marT="66675" marB="66675">
                    <a:lnL>
                      <a:noFill/>
                    </a:lnL>
                    <a:lnR>
                      <a:noFill/>
                    </a:lnR>
                    <a:lnT>
                      <a:noFill/>
                    </a:lnT>
                    <a:lnB>
                      <a:noFill/>
                    </a:lnB>
                    <a:solidFill>
                      <a:srgbClr val="FFFFFF"/>
                    </a:solidFill>
                  </a:tcPr>
                </a:tc>
                <a:extLst>
                  <a:ext uri="{0D108BD9-81ED-4DB2-BD59-A6C34878D82A}">
                    <a16:rowId xmlns:a16="http://schemas.microsoft.com/office/drawing/2014/main" val="10001"/>
                  </a:ext>
                </a:extLst>
              </a:tr>
              <a:tr h="228600">
                <a:tc>
                  <a:txBody>
                    <a:bodyPr/>
                    <a:lstStyle/>
                    <a:p>
                      <a:pPr algn="ctr" fontAlgn="base"/>
                      <a:r>
                        <a:rPr lang="en-IN" sz="2400" b="1">
                          <a:effectLst>
                            <a:outerShdw blurRad="38100" dist="38100" dir="2700000" algn="tl">
                              <a:srgbClr val="000000">
                                <a:alpha val="43137"/>
                              </a:srgbClr>
                            </a:outerShdw>
                          </a:effectLst>
                          <a:latin typeface="+mn-lt"/>
                        </a:rPr>
                        <a:t>2</a:t>
                      </a:r>
                    </a:p>
                  </a:txBody>
                  <a:tcPr marL="142875" marR="142875" marT="66675" marB="66675">
                    <a:lnL>
                      <a:noFill/>
                    </a:lnL>
                    <a:lnR>
                      <a:noFill/>
                    </a:lnR>
                    <a:lnT>
                      <a:noFill/>
                    </a:lnT>
                    <a:lnB>
                      <a:noFill/>
                    </a:lnB>
                    <a:solidFill>
                      <a:srgbClr val="FFFFFF"/>
                    </a:solidFill>
                  </a:tcPr>
                </a:tc>
                <a:tc>
                  <a:txBody>
                    <a:bodyPr/>
                    <a:lstStyle/>
                    <a:p>
                      <a:pPr algn="ctr" fontAlgn="base"/>
                      <a:r>
                        <a:rPr lang="en-IN" sz="2400" b="1">
                          <a:effectLst>
                            <a:outerShdw blurRad="38100" dist="38100" dir="2700000" algn="tl">
                              <a:srgbClr val="000000">
                                <a:alpha val="43137"/>
                              </a:srgbClr>
                            </a:outerShdw>
                          </a:effectLst>
                          <a:latin typeface="+mn-lt"/>
                        </a:rPr>
                        <a:t>Executive</a:t>
                      </a:r>
                    </a:p>
                  </a:txBody>
                  <a:tcPr marL="142875" marR="142875" marT="66675" marB="66675">
                    <a:lnL>
                      <a:noFill/>
                    </a:lnL>
                    <a:lnR>
                      <a:noFill/>
                    </a:lnR>
                    <a:lnT>
                      <a:noFill/>
                    </a:lnT>
                    <a:lnB>
                      <a:noFill/>
                    </a:lnB>
                    <a:solidFill>
                      <a:srgbClr val="FFFFFF"/>
                    </a:solidFill>
                  </a:tcPr>
                </a:tc>
                <a:tc>
                  <a:txBody>
                    <a:bodyPr/>
                    <a:lstStyle/>
                    <a:p>
                      <a:pPr algn="ctr" fontAlgn="base"/>
                      <a:r>
                        <a:rPr lang="en-IN" sz="2400" b="1" dirty="0">
                          <a:effectLst>
                            <a:outerShdw blurRad="38100" dist="38100" dir="2700000" algn="tl">
                              <a:srgbClr val="000000">
                                <a:alpha val="43137"/>
                              </a:srgbClr>
                            </a:outerShdw>
                          </a:effectLst>
                          <a:latin typeface="+mn-lt"/>
                        </a:rPr>
                        <a:t>2016-06-11 00:00:00</a:t>
                      </a:r>
                    </a:p>
                  </a:txBody>
                  <a:tcPr marL="142875" marR="142875" marT="66675" marB="66675">
                    <a:lnL>
                      <a:noFill/>
                    </a:lnL>
                    <a:lnR>
                      <a:noFill/>
                    </a:lnR>
                    <a:lnT>
                      <a:noFill/>
                    </a:lnT>
                    <a:lnB>
                      <a:noFill/>
                    </a:lnB>
                    <a:solidFill>
                      <a:srgbClr val="FFFFFF"/>
                    </a:solidFill>
                  </a:tcPr>
                </a:tc>
                <a:extLst>
                  <a:ext uri="{0D108BD9-81ED-4DB2-BD59-A6C34878D82A}">
                    <a16:rowId xmlns:a16="http://schemas.microsoft.com/office/drawing/2014/main" val="10002"/>
                  </a:ext>
                </a:extLst>
              </a:tr>
              <a:tr h="228600">
                <a:tc>
                  <a:txBody>
                    <a:bodyPr/>
                    <a:lstStyle/>
                    <a:p>
                      <a:pPr algn="ctr" fontAlgn="base"/>
                      <a:r>
                        <a:rPr lang="en-IN" sz="2400" b="1">
                          <a:effectLst>
                            <a:outerShdw blurRad="38100" dist="38100" dir="2700000" algn="tl">
                              <a:srgbClr val="000000">
                                <a:alpha val="43137"/>
                              </a:srgbClr>
                            </a:outerShdw>
                          </a:effectLst>
                          <a:latin typeface="+mn-lt"/>
                        </a:rPr>
                        <a:t>8</a:t>
                      </a:r>
                    </a:p>
                  </a:txBody>
                  <a:tcPr marL="142875" marR="142875" marT="66675" marB="66675">
                    <a:lnL>
                      <a:noFill/>
                    </a:lnL>
                    <a:lnR>
                      <a:noFill/>
                    </a:lnR>
                    <a:lnT>
                      <a:noFill/>
                    </a:lnT>
                    <a:lnB>
                      <a:noFill/>
                    </a:lnB>
                    <a:solidFill>
                      <a:srgbClr val="FFFFFF"/>
                    </a:solidFill>
                  </a:tcPr>
                </a:tc>
                <a:tc>
                  <a:txBody>
                    <a:bodyPr/>
                    <a:lstStyle/>
                    <a:p>
                      <a:pPr algn="ctr" fontAlgn="base"/>
                      <a:r>
                        <a:rPr lang="en-IN" sz="2400" b="1">
                          <a:effectLst>
                            <a:outerShdw blurRad="38100" dist="38100" dir="2700000" algn="tl">
                              <a:srgbClr val="000000">
                                <a:alpha val="43137"/>
                              </a:srgbClr>
                            </a:outerShdw>
                          </a:effectLst>
                          <a:latin typeface="+mn-lt"/>
                        </a:rPr>
                        <a:t>Executive</a:t>
                      </a:r>
                    </a:p>
                  </a:txBody>
                  <a:tcPr marL="142875" marR="142875" marT="66675" marB="66675">
                    <a:lnL>
                      <a:noFill/>
                    </a:lnL>
                    <a:lnR>
                      <a:noFill/>
                    </a:lnR>
                    <a:lnT>
                      <a:noFill/>
                    </a:lnT>
                    <a:lnB>
                      <a:noFill/>
                    </a:lnB>
                    <a:solidFill>
                      <a:srgbClr val="FFFFFF"/>
                    </a:solidFill>
                  </a:tcPr>
                </a:tc>
                <a:tc>
                  <a:txBody>
                    <a:bodyPr/>
                    <a:lstStyle/>
                    <a:p>
                      <a:pPr algn="ctr" fontAlgn="base"/>
                      <a:r>
                        <a:rPr lang="en-IN" sz="2400" b="1">
                          <a:effectLst>
                            <a:outerShdw blurRad="38100" dist="38100" dir="2700000" algn="tl">
                              <a:srgbClr val="000000">
                                <a:alpha val="43137"/>
                              </a:srgbClr>
                            </a:outerShdw>
                          </a:effectLst>
                          <a:latin typeface="+mn-lt"/>
                        </a:rPr>
                        <a:t>2016-06-11 00:00:00</a:t>
                      </a:r>
                    </a:p>
                  </a:txBody>
                  <a:tcPr marL="142875" marR="142875" marT="66675" marB="66675">
                    <a:lnL>
                      <a:noFill/>
                    </a:lnL>
                    <a:lnR>
                      <a:noFill/>
                    </a:lnR>
                    <a:lnT>
                      <a:noFill/>
                    </a:lnT>
                    <a:lnB>
                      <a:noFill/>
                    </a:lnB>
                    <a:solidFill>
                      <a:srgbClr val="FFFFFF"/>
                    </a:solidFill>
                  </a:tcPr>
                </a:tc>
                <a:extLst>
                  <a:ext uri="{0D108BD9-81ED-4DB2-BD59-A6C34878D82A}">
                    <a16:rowId xmlns:a16="http://schemas.microsoft.com/office/drawing/2014/main" val="10003"/>
                  </a:ext>
                </a:extLst>
              </a:tr>
              <a:tr h="228600">
                <a:tc>
                  <a:txBody>
                    <a:bodyPr/>
                    <a:lstStyle/>
                    <a:p>
                      <a:pPr algn="ctr" fontAlgn="base"/>
                      <a:r>
                        <a:rPr lang="en-IN" sz="2400" b="1">
                          <a:effectLst>
                            <a:outerShdw blurRad="38100" dist="38100" dir="2700000" algn="tl">
                              <a:srgbClr val="000000">
                                <a:alpha val="43137"/>
                              </a:srgbClr>
                            </a:outerShdw>
                          </a:effectLst>
                          <a:latin typeface="+mn-lt"/>
                        </a:rPr>
                        <a:t>5</a:t>
                      </a:r>
                    </a:p>
                  </a:txBody>
                  <a:tcPr marL="142875" marR="142875" marT="66675" marB="66675">
                    <a:lnL>
                      <a:noFill/>
                    </a:lnL>
                    <a:lnR>
                      <a:noFill/>
                    </a:lnR>
                    <a:lnT>
                      <a:noFill/>
                    </a:lnT>
                    <a:lnB>
                      <a:noFill/>
                    </a:lnB>
                    <a:solidFill>
                      <a:srgbClr val="FFFFFF"/>
                    </a:solidFill>
                  </a:tcPr>
                </a:tc>
                <a:tc>
                  <a:txBody>
                    <a:bodyPr/>
                    <a:lstStyle/>
                    <a:p>
                      <a:pPr algn="ctr" fontAlgn="base"/>
                      <a:r>
                        <a:rPr lang="en-IN" sz="2400" b="1" dirty="0">
                          <a:effectLst>
                            <a:outerShdw blurRad="38100" dist="38100" dir="2700000" algn="tl">
                              <a:srgbClr val="000000">
                                <a:alpha val="43137"/>
                              </a:srgbClr>
                            </a:outerShdw>
                          </a:effectLst>
                          <a:latin typeface="+mn-lt"/>
                        </a:rPr>
                        <a:t>Manager</a:t>
                      </a:r>
                    </a:p>
                  </a:txBody>
                  <a:tcPr marL="142875" marR="142875" marT="66675" marB="66675">
                    <a:lnL>
                      <a:noFill/>
                    </a:lnL>
                    <a:lnR>
                      <a:noFill/>
                    </a:lnR>
                    <a:lnT>
                      <a:noFill/>
                    </a:lnT>
                    <a:lnB>
                      <a:noFill/>
                    </a:lnB>
                    <a:solidFill>
                      <a:srgbClr val="FFFFFF"/>
                    </a:solidFill>
                  </a:tcPr>
                </a:tc>
                <a:tc>
                  <a:txBody>
                    <a:bodyPr/>
                    <a:lstStyle/>
                    <a:p>
                      <a:pPr algn="ctr" fontAlgn="base"/>
                      <a:r>
                        <a:rPr lang="en-IN" sz="2400" b="1">
                          <a:effectLst>
                            <a:outerShdw blurRad="38100" dist="38100" dir="2700000" algn="tl">
                              <a:srgbClr val="000000">
                                <a:alpha val="43137"/>
                              </a:srgbClr>
                            </a:outerShdw>
                          </a:effectLst>
                          <a:latin typeface="+mn-lt"/>
                        </a:rPr>
                        <a:t>2016-06-11 00:00:00</a:t>
                      </a:r>
                    </a:p>
                  </a:txBody>
                  <a:tcPr marL="142875" marR="142875" marT="66675" marB="66675">
                    <a:lnL>
                      <a:noFill/>
                    </a:lnL>
                    <a:lnR>
                      <a:noFill/>
                    </a:lnR>
                    <a:lnT>
                      <a:noFill/>
                    </a:lnT>
                    <a:lnB>
                      <a:noFill/>
                    </a:lnB>
                    <a:solidFill>
                      <a:srgbClr val="FFFFFF"/>
                    </a:solidFill>
                  </a:tcPr>
                </a:tc>
                <a:extLst>
                  <a:ext uri="{0D108BD9-81ED-4DB2-BD59-A6C34878D82A}">
                    <a16:rowId xmlns:a16="http://schemas.microsoft.com/office/drawing/2014/main" val="10004"/>
                  </a:ext>
                </a:extLst>
              </a:tr>
              <a:tr h="228600">
                <a:tc>
                  <a:txBody>
                    <a:bodyPr/>
                    <a:lstStyle/>
                    <a:p>
                      <a:pPr algn="ctr" fontAlgn="base"/>
                      <a:r>
                        <a:rPr lang="en-IN" sz="2400" b="1">
                          <a:effectLst>
                            <a:outerShdw blurRad="38100" dist="38100" dir="2700000" algn="tl">
                              <a:srgbClr val="000000">
                                <a:alpha val="43137"/>
                              </a:srgbClr>
                            </a:outerShdw>
                          </a:effectLst>
                          <a:latin typeface="+mn-lt"/>
                        </a:rPr>
                        <a:t>4</a:t>
                      </a:r>
                    </a:p>
                  </a:txBody>
                  <a:tcPr marL="142875" marR="142875" marT="66675" marB="66675">
                    <a:lnL>
                      <a:noFill/>
                    </a:lnL>
                    <a:lnR>
                      <a:noFill/>
                    </a:lnR>
                    <a:lnT>
                      <a:noFill/>
                    </a:lnT>
                    <a:lnB>
                      <a:noFill/>
                    </a:lnB>
                    <a:solidFill>
                      <a:srgbClr val="FFFFFF"/>
                    </a:solidFill>
                  </a:tcPr>
                </a:tc>
                <a:tc>
                  <a:txBody>
                    <a:bodyPr/>
                    <a:lstStyle/>
                    <a:p>
                      <a:pPr algn="ctr" fontAlgn="base"/>
                      <a:r>
                        <a:rPr lang="en-IN" sz="2400" b="1">
                          <a:effectLst>
                            <a:outerShdw blurRad="38100" dist="38100" dir="2700000" algn="tl">
                              <a:srgbClr val="000000">
                                <a:alpha val="43137"/>
                              </a:srgbClr>
                            </a:outerShdw>
                          </a:effectLst>
                          <a:latin typeface="+mn-lt"/>
                        </a:rPr>
                        <a:t>Asst. Manager</a:t>
                      </a:r>
                    </a:p>
                  </a:txBody>
                  <a:tcPr marL="142875" marR="142875" marT="66675" marB="66675">
                    <a:lnL>
                      <a:noFill/>
                    </a:lnL>
                    <a:lnR>
                      <a:noFill/>
                    </a:lnR>
                    <a:lnT>
                      <a:noFill/>
                    </a:lnT>
                    <a:lnB>
                      <a:noFill/>
                    </a:lnB>
                    <a:solidFill>
                      <a:srgbClr val="FFFFFF"/>
                    </a:solidFill>
                  </a:tcPr>
                </a:tc>
                <a:tc>
                  <a:txBody>
                    <a:bodyPr/>
                    <a:lstStyle/>
                    <a:p>
                      <a:pPr algn="ctr" fontAlgn="base"/>
                      <a:r>
                        <a:rPr lang="en-IN" sz="2400" b="1">
                          <a:effectLst>
                            <a:outerShdw blurRad="38100" dist="38100" dir="2700000" algn="tl">
                              <a:srgbClr val="000000">
                                <a:alpha val="43137"/>
                              </a:srgbClr>
                            </a:outerShdw>
                          </a:effectLst>
                          <a:latin typeface="+mn-lt"/>
                        </a:rPr>
                        <a:t>2016-06-11 00:00:00</a:t>
                      </a:r>
                    </a:p>
                  </a:txBody>
                  <a:tcPr marL="142875" marR="142875" marT="66675" marB="66675">
                    <a:lnL>
                      <a:noFill/>
                    </a:lnL>
                    <a:lnR>
                      <a:noFill/>
                    </a:lnR>
                    <a:lnT>
                      <a:noFill/>
                    </a:lnT>
                    <a:lnB>
                      <a:noFill/>
                    </a:lnB>
                    <a:solidFill>
                      <a:srgbClr val="FFFFFF"/>
                    </a:solidFill>
                  </a:tcPr>
                </a:tc>
                <a:extLst>
                  <a:ext uri="{0D108BD9-81ED-4DB2-BD59-A6C34878D82A}">
                    <a16:rowId xmlns:a16="http://schemas.microsoft.com/office/drawing/2014/main" val="10005"/>
                  </a:ext>
                </a:extLst>
              </a:tr>
              <a:tr h="228600">
                <a:tc>
                  <a:txBody>
                    <a:bodyPr/>
                    <a:lstStyle/>
                    <a:p>
                      <a:pPr algn="ctr" fontAlgn="base"/>
                      <a:r>
                        <a:rPr lang="en-IN" sz="2400" b="1">
                          <a:effectLst>
                            <a:outerShdw blurRad="38100" dist="38100" dir="2700000" algn="tl">
                              <a:srgbClr val="000000">
                                <a:alpha val="43137"/>
                              </a:srgbClr>
                            </a:outerShdw>
                          </a:effectLst>
                          <a:latin typeface="+mn-lt"/>
                        </a:rPr>
                        <a:t>7</a:t>
                      </a:r>
                    </a:p>
                  </a:txBody>
                  <a:tcPr marL="142875" marR="142875" marT="66675" marB="66675">
                    <a:lnL>
                      <a:noFill/>
                    </a:lnL>
                    <a:lnR>
                      <a:noFill/>
                    </a:lnR>
                    <a:lnT>
                      <a:noFill/>
                    </a:lnT>
                    <a:lnB>
                      <a:noFill/>
                    </a:lnB>
                    <a:solidFill>
                      <a:srgbClr val="FFFFFF"/>
                    </a:solidFill>
                  </a:tcPr>
                </a:tc>
                <a:tc>
                  <a:txBody>
                    <a:bodyPr/>
                    <a:lstStyle/>
                    <a:p>
                      <a:pPr algn="ctr" fontAlgn="base"/>
                      <a:r>
                        <a:rPr lang="en-IN" sz="2400" b="1">
                          <a:effectLst>
                            <a:outerShdw blurRad="38100" dist="38100" dir="2700000" algn="tl">
                              <a:srgbClr val="000000">
                                <a:alpha val="43137"/>
                              </a:srgbClr>
                            </a:outerShdw>
                          </a:effectLst>
                          <a:latin typeface="+mn-lt"/>
                        </a:rPr>
                        <a:t>Executive</a:t>
                      </a:r>
                    </a:p>
                  </a:txBody>
                  <a:tcPr marL="142875" marR="142875" marT="66675" marB="66675">
                    <a:lnL>
                      <a:noFill/>
                    </a:lnL>
                    <a:lnR>
                      <a:noFill/>
                    </a:lnR>
                    <a:lnT>
                      <a:noFill/>
                    </a:lnT>
                    <a:lnB>
                      <a:noFill/>
                    </a:lnB>
                    <a:solidFill>
                      <a:srgbClr val="FFFFFF"/>
                    </a:solidFill>
                  </a:tcPr>
                </a:tc>
                <a:tc>
                  <a:txBody>
                    <a:bodyPr/>
                    <a:lstStyle/>
                    <a:p>
                      <a:pPr algn="ctr" fontAlgn="base"/>
                      <a:r>
                        <a:rPr lang="en-IN" sz="2400" b="1">
                          <a:effectLst>
                            <a:outerShdw blurRad="38100" dist="38100" dir="2700000" algn="tl">
                              <a:srgbClr val="000000">
                                <a:alpha val="43137"/>
                              </a:srgbClr>
                            </a:outerShdw>
                          </a:effectLst>
                          <a:latin typeface="+mn-lt"/>
                        </a:rPr>
                        <a:t>2016-06-11 00:00:00</a:t>
                      </a:r>
                    </a:p>
                  </a:txBody>
                  <a:tcPr marL="142875" marR="142875" marT="66675" marB="66675">
                    <a:lnL>
                      <a:noFill/>
                    </a:lnL>
                    <a:lnR>
                      <a:noFill/>
                    </a:lnR>
                    <a:lnT>
                      <a:noFill/>
                    </a:lnT>
                    <a:lnB>
                      <a:noFill/>
                    </a:lnB>
                    <a:solidFill>
                      <a:srgbClr val="FFFFFF"/>
                    </a:solidFill>
                  </a:tcPr>
                </a:tc>
                <a:extLst>
                  <a:ext uri="{0D108BD9-81ED-4DB2-BD59-A6C34878D82A}">
                    <a16:rowId xmlns:a16="http://schemas.microsoft.com/office/drawing/2014/main" val="10006"/>
                  </a:ext>
                </a:extLst>
              </a:tr>
              <a:tr h="228600">
                <a:tc>
                  <a:txBody>
                    <a:bodyPr/>
                    <a:lstStyle/>
                    <a:p>
                      <a:pPr algn="ctr" fontAlgn="base"/>
                      <a:r>
                        <a:rPr lang="en-IN" sz="2400" b="1">
                          <a:effectLst>
                            <a:outerShdw blurRad="38100" dist="38100" dir="2700000" algn="tl">
                              <a:srgbClr val="000000">
                                <a:alpha val="43137"/>
                              </a:srgbClr>
                            </a:outerShdw>
                          </a:effectLst>
                          <a:latin typeface="+mn-lt"/>
                        </a:rPr>
                        <a:t>6</a:t>
                      </a:r>
                    </a:p>
                  </a:txBody>
                  <a:tcPr marL="142875" marR="142875" marT="66675" marB="66675">
                    <a:lnL>
                      <a:noFill/>
                    </a:lnL>
                    <a:lnR>
                      <a:noFill/>
                    </a:lnR>
                    <a:lnT>
                      <a:noFill/>
                    </a:lnT>
                    <a:lnB>
                      <a:noFill/>
                    </a:lnB>
                    <a:solidFill>
                      <a:srgbClr val="FFFFFF"/>
                    </a:solidFill>
                  </a:tcPr>
                </a:tc>
                <a:tc>
                  <a:txBody>
                    <a:bodyPr/>
                    <a:lstStyle/>
                    <a:p>
                      <a:pPr algn="ctr" fontAlgn="base"/>
                      <a:r>
                        <a:rPr lang="en-IN" sz="2400" b="1">
                          <a:effectLst>
                            <a:outerShdw blurRad="38100" dist="38100" dir="2700000" algn="tl">
                              <a:srgbClr val="000000">
                                <a:alpha val="43137"/>
                              </a:srgbClr>
                            </a:outerShdw>
                          </a:effectLst>
                          <a:latin typeface="+mn-lt"/>
                        </a:rPr>
                        <a:t>Lead</a:t>
                      </a:r>
                    </a:p>
                  </a:txBody>
                  <a:tcPr marL="142875" marR="142875" marT="66675" marB="66675">
                    <a:lnL>
                      <a:noFill/>
                    </a:lnL>
                    <a:lnR>
                      <a:noFill/>
                    </a:lnR>
                    <a:lnT>
                      <a:noFill/>
                    </a:lnT>
                    <a:lnB>
                      <a:noFill/>
                    </a:lnB>
                    <a:solidFill>
                      <a:srgbClr val="FFFFFF"/>
                    </a:solidFill>
                  </a:tcPr>
                </a:tc>
                <a:tc>
                  <a:txBody>
                    <a:bodyPr/>
                    <a:lstStyle/>
                    <a:p>
                      <a:pPr algn="ctr" fontAlgn="base"/>
                      <a:r>
                        <a:rPr lang="en-IN" sz="2400" b="1">
                          <a:effectLst>
                            <a:outerShdw blurRad="38100" dist="38100" dir="2700000" algn="tl">
                              <a:srgbClr val="000000">
                                <a:alpha val="43137"/>
                              </a:srgbClr>
                            </a:outerShdw>
                          </a:effectLst>
                          <a:latin typeface="+mn-lt"/>
                        </a:rPr>
                        <a:t>2016-06-11 00:00:00</a:t>
                      </a:r>
                    </a:p>
                  </a:txBody>
                  <a:tcPr marL="142875" marR="142875" marT="66675" marB="66675">
                    <a:lnL>
                      <a:noFill/>
                    </a:lnL>
                    <a:lnR>
                      <a:noFill/>
                    </a:lnR>
                    <a:lnT>
                      <a:noFill/>
                    </a:lnT>
                    <a:lnB>
                      <a:noFill/>
                    </a:lnB>
                    <a:solidFill>
                      <a:srgbClr val="FFFFFF"/>
                    </a:solidFill>
                  </a:tcPr>
                </a:tc>
                <a:extLst>
                  <a:ext uri="{0D108BD9-81ED-4DB2-BD59-A6C34878D82A}">
                    <a16:rowId xmlns:a16="http://schemas.microsoft.com/office/drawing/2014/main" val="10007"/>
                  </a:ext>
                </a:extLst>
              </a:tr>
              <a:tr h="228600">
                <a:tc>
                  <a:txBody>
                    <a:bodyPr/>
                    <a:lstStyle/>
                    <a:p>
                      <a:pPr algn="ctr" fontAlgn="base"/>
                      <a:r>
                        <a:rPr lang="en-IN" sz="2400" b="1" dirty="0">
                          <a:effectLst>
                            <a:outerShdw blurRad="38100" dist="38100" dir="2700000" algn="tl">
                              <a:srgbClr val="000000">
                                <a:alpha val="43137"/>
                              </a:srgbClr>
                            </a:outerShdw>
                          </a:effectLst>
                          <a:latin typeface="+mn-lt"/>
                        </a:rPr>
                        <a:t>3</a:t>
                      </a:r>
                    </a:p>
                  </a:txBody>
                  <a:tcPr marL="142875" marR="142875" marT="66675" marB="66675">
                    <a:lnL>
                      <a:noFill/>
                    </a:lnL>
                    <a:lnR>
                      <a:noFill/>
                    </a:lnR>
                    <a:lnT>
                      <a:noFill/>
                    </a:lnT>
                    <a:lnB>
                      <a:noFill/>
                    </a:lnB>
                    <a:solidFill>
                      <a:srgbClr val="FFFFFF"/>
                    </a:solidFill>
                  </a:tcPr>
                </a:tc>
                <a:tc>
                  <a:txBody>
                    <a:bodyPr/>
                    <a:lstStyle/>
                    <a:p>
                      <a:pPr algn="ctr" fontAlgn="base"/>
                      <a:r>
                        <a:rPr lang="en-IN" sz="2400" b="1">
                          <a:effectLst>
                            <a:outerShdw blurRad="38100" dist="38100" dir="2700000" algn="tl">
                              <a:srgbClr val="000000">
                                <a:alpha val="43137"/>
                              </a:srgbClr>
                            </a:outerShdw>
                          </a:effectLst>
                          <a:latin typeface="+mn-lt"/>
                        </a:rPr>
                        <a:t>Lead</a:t>
                      </a:r>
                    </a:p>
                  </a:txBody>
                  <a:tcPr marL="142875" marR="142875" marT="66675" marB="66675">
                    <a:lnL>
                      <a:noFill/>
                    </a:lnL>
                    <a:lnR>
                      <a:noFill/>
                    </a:lnR>
                    <a:lnT>
                      <a:noFill/>
                    </a:lnT>
                    <a:lnB>
                      <a:noFill/>
                    </a:lnB>
                    <a:solidFill>
                      <a:srgbClr val="FFFFFF"/>
                    </a:solidFill>
                  </a:tcPr>
                </a:tc>
                <a:tc>
                  <a:txBody>
                    <a:bodyPr/>
                    <a:lstStyle/>
                    <a:p>
                      <a:pPr algn="ctr" fontAlgn="base"/>
                      <a:r>
                        <a:rPr lang="en-IN" sz="2400" b="1" dirty="0">
                          <a:effectLst>
                            <a:outerShdw blurRad="38100" dist="38100" dir="2700000" algn="tl">
                              <a:srgbClr val="000000">
                                <a:alpha val="43137"/>
                              </a:srgbClr>
                            </a:outerShdw>
                          </a:effectLst>
                          <a:latin typeface="+mn-lt"/>
                        </a:rPr>
                        <a:t>2016-06-11 00:00:00</a:t>
                      </a:r>
                    </a:p>
                  </a:txBody>
                  <a:tcPr marL="142875" marR="142875" marT="66675" marB="66675">
                    <a:lnL>
                      <a:noFill/>
                    </a:lnL>
                    <a:lnR>
                      <a:noFill/>
                    </a:lnR>
                    <a:lnT>
                      <a:noFill/>
                    </a:lnT>
                    <a:lnB>
                      <a:noFill/>
                    </a:lnB>
                    <a:solidFill>
                      <a:srgbClr val="FFFFFF"/>
                    </a:solidFill>
                  </a:tcPr>
                </a:tc>
                <a:extLst>
                  <a:ext uri="{0D108BD9-81ED-4DB2-BD59-A6C34878D82A}">
                    <a16:rowId xmlns:a16="http://schemas.microsoft.com/office/drawing/2014/main" val="10008"/>
                  </a:ext>
                </a:extLst>
              </a:tr>
            </a:tbl>
          </a:graphicData>
        </a:graphic>
      </p:graphicFrame>
      <p:sp>
        <p:nvSpPr>
          <p:cNvPr id="7" name="Rectangle 6"/>
          <p:cNvSpPr/>
          <p:nvPr/>
        </p:nvSpPr>
        <p:spPr>
          <a:xfrm>
            <a:off x="4143372" y="357166"/>
            <a:ext cx="4786346" cy="954107"/>
          </a:xfrm>
          <a:prstGeom prst="rect">
            <a:avLst/>
          </a:prstGeom>
        </p:spPr>
        <p:txBody>
          <a:bodyPr wrap="square">
            <a:spAutoFit/>
          </a:bodyPr>
          <a:lstStyle/>
          <a:p>
            <a:pPr algn="just" fontAlgn="base"/>
            <a:r>
              <a:rPr lang="en-IN" sz="2800" b="1" dirty="0">
                <a:effectLst>
                  <a:outerShdw blurRad="38100" dist="38100" dir="2700000" algn="tl">
                    <a:srgbClr val="000000">
                      <a:alpha val="43137"/>
                    </a:srgbClr>
                  </a:outerShdw>
                </a:effectLst>
              </a:rPr>
              <a:t>Build the relationship between Worker table and Title table</a:t>
            </a:r>
          </a:p>
        </p:txBody>
      </p:sp>
    </p:spTree>
    <p:extLst>
      <p:ext uri="{BB962C8B-B14F-4D97-AF65-F5344CB8AC3E}">
        <p14:creationId xmlns:p14="http://schemas.microsoft.com/office/powerpoint/2010/main" val="110163387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285720" y="571480"/>
            <a:ext cx="7858180" cy="10001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marL="0" lvl="2"/>
            <a:r>
              <a:rPr lang="en-IN" sz="3600" b="1" dirty="0">
                <a:solidFill>
                  <a:schemeClr val="bg1"/>
                </a:solidFill>
              </a:rPr>
              <a:t>1</a:t>
            </a:r>
            <a:r>
              <a:rPr lang="en-IN" sz="3600" b="1" dirty="0">
                <a:solidFill>
                  <a:schemeClr val="bg1"/>
                </a:solidFill>
                <a:effectLst>
                  <a:outerShdw blurRad="38100" dist="38100" dir="2700000" algn="tl">
                    <a:srgbClr val="000000">
                      <a:alpha val="43137"/>
                    </a:srgbClr>
                  </a:outerShdw>
                </a:effectLst>
              </a:rPr>
              <a:t>. RELATIONAL MODEL </a:t>
            </a:r>
            <a:r>
              <a:rPr lang="en-IN" sz="3200" b="1" dirty="0">
                <a:effectLst>
                  <a:outerShdw blurRad="38100" dist="38100" dir="2700000" algn="tl">
                    <a:srgbClr val="000000">
                      <a:alpha val="43137"/>
                    </a:srgbClr>
                  </a:outerShdw>
                </a:effectLst>
              </a:rPr>
              <a:t> </a:t>
            </a:r>
          </a:p>
        </p:txBody>
      </p:sp>
      <p:sp>
        <p:nvSpPr>
          <p:cNvPr id="6" name="Rectangle 5"/>
          <p:cNvSpPr/>
          <p:nvPr/>
        </p:nvSpPr>
        <p:spPr>
          <a:xfrm>
            <a:off x="500034" y="2285992"/>
            <a:ext cx="7929618" cy="3046988"/>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Relational data model is the primary data model, which is used widely around the world for data storage and processing. This model is simple and have all the properties and capabilities required to process data with storage efficiency.</a:t>
            </a:r>
          </a:p>
        </p:txBody>
      </p:sp>
    </p:spTree>
    <p:extLst>
      <p:ext uri="{BB962C8B-B14F-4D97-AF65-F5344CB8AC3E}">
        <p14:creationId xmlns:p14="http://schemas.microsoft.com/office/powerpoint/2010/main" val="1101633878"/>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000232" y="2857496"/>
            <a:ext cx="5357850" cy="7858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800" b="1" dirty="0">
                <a:effectLst>
                  <a:outerShdw blurRad="38100" dist="38100" dir="2700000" algn="tl">
                    <a:srgbClr val="000000">
                      <a:alpha val="43137"/>
                    </a:srgbClr>
                  </a:outerShdw>
                </a:effectLst>
              </a:rPr>
              <a:t>CLASS WORK  /  HOMEWORK</a:t>
            </a:r>
          </a:p>
        </p:txBody>
      </p:sp>
    </p:spTree>
    <p:extLst>
      <p:ext uri="{BB962C8B-B14F-4D97-AF65-F5344CB8AC3E}">
        <p14:creationId xmlns:p14="http://schemas.microsoft.com/office/powerpoint/2010/main" val="1101633878"/>
      </p:ext>
    </p:extLst>
  </p:cSld>
  <p:clrMapOvr>
    <a:masterClrMapping/>
  </p:clrMapOvr>
  <p:transition/>
</p:sld>
</file>

<file path=ppt/slides/slide2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000232" y="428604"/>
            <a:ext cx="5357850" cy="7858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800" b="1" dirty="0">
                <a:effectLst>
                  <a:outerShdw blurRad="38100" dist="38100" dir="2700000" algn="tl">
                    <a:srgbClr val="000000">
                      <a:alpha val="43137"/>
                    </a:srgbClr>
                  </a:outerShdw>
                </a:effectLst>
              </a:rPr>
              <a:t>CREATE WORLD TABLE</a:t>
            </a:r>
          </a:p>
        </p:txBody>
      </p:sp>
      <p:graphicFrame>
        <p:nvGraphicFramePr>
          <p:cNvPr id="3" name="Table 2"/>
          <p:cNvGraphicFramePr>
            <a:graphicFrameLocks noGrp="1"/>
          </p:cNvGraphicFramePr>
          <p:nvPr/>
        </p:nvGraphicFramePr>
        <p:xfrm>
          <a:off x="285720" y="2786058"/>
          <a:ext cx="8501122" cy="2743200"/>
        </p:xfrm>
        <a:graphic>
          <a:graphicData uri="http://schemas.openxmlformats.org/drawingml/2006/table">
            <a:tbl>
              <a:tblPr/>
              <a:tblGrid>
                <a:gridCol w="1785951">
                  <a:extLst>
                    <a:ext uri="{9D8B030D-6E8A-4147-A177-3AD203B41FA5}">
                      <a16:colId xmlns:a16="http://schemas.microsoft.com/office/drawing/2014/main" val="20000"/>
                    </a:ext>
                  </a:extLst>
                </a:gridCol>
                <a:gridCol w="1714512">
                  <a:extLst>
                    <a:ext uri="{9D8B030D-6E8A-4147-A177-3AD203B41FA5}">
                      <a16:colId xmlns:a16="http://schemas.microsoft.com/office/drawing/2014/main" val="20001"/>
                    </a:ext>
                  </a:extLst>
                </a:gridCol>
                <a:gridCol w="1285884">
                  <a:extLst>
                    <a:ext uri="{9D8B030D-6E8A-4147-A177-3AD203B41FA5}">
                      <a16:colId xmlns:a16="http://schemas.microsoft.com/office/drawing/2014/main" val="20002"/>
                    </a:ext>
                  </a:extLst>
                </a:gridCol>
                <a:gridCol w="1643074">
                  <a:extLst>
                    <a:ext uri="{9D8B030D-6E8A-4147-A177-3AD203B41FA5}">
                      <a16:colId xmlns:a16="http://schemas.microsoft.com/office/drawing/2014/main" val="20003"/>
                    </a:ext>
                  </a:extLst>
                </a:gridCol>
                <a:gridCol w="2071701">
                  <a:extLst>
                    <a:ext uri="{9D8B030D-6E8A-4147-A177-3AD203B41FA5}">
                      <a16:colId xmlns:a16="http://schemas.microsoft.com/office/drawing/2014/main" val="20004"/>
                    </a:ext>
                  </a:extLst>
                </a:gridCol>
              </a:tblGrid>
              <a:tr h="0">
                <a:tc>
                  <a:txBody>
                    <a:bodyPr/>
                    <a:lstStyle/>
                    <a:p>
                      <a:pPr algn="ctr" fontAlgn="t"/>
                      <a:r>
                        <a:rPr lang="en-IN" sz="2400" b="1" dirty="0">
                          <a:solidFill>
                            <a:schemeClr val="bg1"/>
                          </a:solidFill>
                          <a:effectLst>
                            <a:outerShdw blurRad="38100" dist="38100" dir="2700000" algn="tl">
                              <a:srgbClr val="000000">
                                <a:alpha val="43137"/>
                              </a:srgbClr>
                            </a:outerShdw>
                          </a:effectLst>
                        </a:rPr>
                        <a:t>Name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IN" sz="2400" b="1" dirty="0">
                          <a:solidFill>
                            <a:schemeClr val="bg1"/>
                          </a:solidFill>
                          <a:effectLst>
                            <a:outerShdw blurRad="38100" dist="38100" dir="2700000" algn="tl">
                              <a:srgbClr val="000000">
                                <a:alpha val="43137"/>
                              </a:srgbClr>
                            </a:outerShdw>
                          </a:effectLst>
                        </a:rPr>
                        <a:t>Continent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IN" sz="2400" b="1" dirty="0">
                          <a:solidFill>
                            <a:schemeClr val="bg1"/>
                          </a:solidFill>
                          <a:effectLst>
                            <a:outerShdw blurRad="38100" dist="38100" dir="2700000" algn="tl">
                              <a:srgbClr val="000000">
                                <a:alpha val="43137"/>
                              </a:srgbClr>
                            </a:outerShdw>
                          </a:effectLst>
                        </a:rPr>
                        <a:t>Area</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IN" sz="2400" b="1" dirty="0">
                          <a:solidFill>
                            <a:schemeClr val="bg1"/>
                          </a:solidFill>
                          <a:effectLst>
                            <a:outerShdw blurRad="38100" dist="38100" dir="2700000" algn="tl">
                              <a:srgbClr val="000000">
                                <a:alpha val="43137"/>
                              </a:srgbClr>
                            </a:outerShdw>
                          </a:effectLst>
                        </a:rPr>
                        <a:t>Population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t"/>
                      <a:r>
                        <a:rPr lang="en-IN" sz="2400" b="1" dirty="0">
                          <a:solidFill>
                            <a:schemeClr val="bg1"/>
                          </a:solidFill>
                          <a:effectLst>
                            <a:outerShdw blurRad="38100" dist="38100" dir="2700000" algn="tl">
                              <a:srgbClr val="000000">
                                <a:alpha val="43137"/>
                              </a:srgbClr>
                            </a:outerShdw>
                          </a:effectLst>
                        </a:rPr>
                        <a:t>GDP</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0">
                <a:tc>
                  <a:txBody>
                    <a:bodyPr/>
                    <a:lstStyle/>
                    <a:p>
                      <a:pPr fontAlgn="t"/>
                      <a:r>
                        <a:rPr lang="en-IN" sz="2400" b="1">
                          <a:effectLst>
                            <a:outerShdw blurRad="38100" dist="38100" dir="2700000" algn="tl">
                              <a:srgbClr val="000000">
                                <a:alpha val="43137"/>
                              </a:srgbClr>
                            </a:outerShdw>
                          </a:effectLst>
                        </a:rPr>
                        <a:t>Afghanistan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IN" sz="2400" b="1">
                          <a:effectLst>
                            <a:outerShdw blurRad="38100" dist="38100" dir="2700000" algn="tl">
                              <a:srgbClr val="000000">
                                <a:alpha val="43137"/>
                              </a:srgbClr>
                            </a:outerShdw>
                          </a:effectLst>
                        </a:rPr>
                        <a:t>Asia</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IN" sz="2400" b="1">
                          <a:effectLst>
                            <a:outerShdw blurRad="38100" dist="38100" dir="2700000" algn="tl">
                              <a:srgbClr val="000000">
                                <a:alpha val="43137"/>
                              </a:srgbClr>
                            </a:outerShdw>
                          </a:effectLst>
                        </a:rPr>
                        <a:t>652230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IN" sz="2400" b="1" dirty="0">
                          <a:effectLst>
                            <a:outerShdw blurRad="38100" dist="38100" dir="2700000" algn="tl">
                              <a:srgbClr val="000000">
                                <a:alpha val="43137"/>
                              </a:srgbClr>
                            </a:outerShdw>
                          </a:effectLst>
                        </a:rPr>
                        <a:t>25500100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IN" sz="2400" b="1" dirty="0">
                          <a:effectLst>
                            <a:outerShdw blurRad="38100" dist="38100" dir="2700000" algn="tl">
                              <a:srgbClr val="000000">
                                <a:alpha val="43137"/>
                              </a:srgbClr>
                            </a:outerShdw>
                          </a:effectLst>
                        </a:rPr>
                        <a:t>20343000000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IN" sz="2400" b="1">
                          <a:effectLst>
                            <a:outerShdw blurRad="38100" dist="38100" dir="2700000" algn="tl">
                              <a:srgbClr val="000000">
                                <a:alpha val="43137"/>
                              </a:srgbClr>
                            </a:outerShdw>
                          </a:effectLst>
                        </a:rPr>
                        <a:t>Albania</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IN" sz="2400" b="1">
                          <a:effectLst>
                            <a:outerShdw blurRad="38100" dist="38100" dir="2700000" algn="tl">
                              <a:srgbClr val="000000">
                                <a:alpha val="43137"/>
                              </a:srgbClr>
                            </a:outerShdw>
                          </a:effectLst>
                        </a:rPr>
                        <a:t>Europe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IN" sz="2400" b="1">
                          <a:effectLst>
                            <a:outerShdw blurRad="38100" dist="38100" dir="2700000" algn="tl">
                              <a:srgbClr val="000000">
                                <a:alpha val="43137"/>
                              </a:srgbClr>
                            </a:outerShdw>
                          </a:effectLst>
                        </a:rPr>
                        <a:t>28748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IN" sz="2400" b="1">
                          <a:effectLst>
                            <a:outerShdw blurRad="38100" dist="38100" dir="2700000" algn="tl">
                              <a:srgbClr val="000000">
                                <a:alpha val="43137"/>
                              </a:srgbClr>
                            </a:outerShdw>
                          </a:effectLst>
                        </a:rPr>
                        <a:t>2831741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IN" sz="2400" b="1">
                          <a:effectLst>
                            <a:outerShdw blurRad="38100" dist="38100" dir="2700000" algn="tl">
                              <a:srgbClr val="000000">
                                <a:alpha val="43137"/>
                              </a:srgbClr>
                            </a:outerShdw>
                          </a:effectLst>
                        </a:rPr>
                        <a:t>12960000000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IN" sz="2400" b="1">
                          <a:effectLst>
                            <a:outerShdw blurRad="38100" dist="38100" dir="2700000" algn="tl">
                              <a:srgbClr val="000000">
                                <a:alpha val="43137"/>
                              </a:srgbClr>
                            </a:outerShdw>
                          </a:effectLst>
                        </a:rPr>
                        <a:t>Algeria</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IN" sz="2400" b="1">
                          <a:effectLst>
                            <a:outerShdw blurRad="38100" dist="38100" dir="2700000" algn="tl">
                              <a:srgbClr val="000000">
                                <a:alpha val="43137"/>
                              </a:srgbClr>
                            </a:outerShdw>
                          </a:effectLst>
                        </a:rPr>
                        <a:t>Africa</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IN" sz="2400" b="1">
                          <a:effectLst>
                            <a:outerShdw blurRad="38100" dist="38100" dir="2700000" algn="tl">
                              <a:srgbClr val="000000">
                                <a:alpha val="43137"/>
                              </a:srgbClr>
                            </a:outerShdw>
                          </a:effectLst>
                        </a:rPr>
                        <a:t>2381741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IN" sz="2400" b="1" dirty="0">
                          <a:effectLst>
                            <a:outerShdw blurRad="38100" dist="38100" dir="2700000" algn="tl">
                              <a:srgbClr val="000000">
                                <a:alpha val="43137"/>
                              </a:srgbClr>
                            </a:outerShdw>
                          </a:effectLst>
                        </a:rPr>
                        <a:t>37100000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IN" sz="2400" b="1">
                          <a:effectLst>
                            <a:outerShdw blurRad="38100" dist="38100" dir="2700000" algn="tl">
                              <a:srgbClr val="000000">
                                <a:alpha val="43137"/>
                              </a:srgbClr>
                            </a:outerShdw>
                          </a:effectLst>
                        </a:rPr>
                        <a:t>188681000000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en-IN" sz="2400" b="1">
                          <a:effectLst>
                            <a:outerShdw blurRad="38100" dist="38100" dir="2700000" algn="tl">
                              <a:srgbClr val="000000">
                                <a:alpha val="43137"/>
                              </a:srgbClr>
                            </a:outerShdw>
                          </a:effectLst>
                        </a:rPr>
                        <a:t>Andorra</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IN" sz="2400" b="1">
                          <a:effectLst>
                            <a:outerShdw blurRad="38100" dist="38100" dir="2700000" algn="tl">
                              <a:srgbClr val="000000">
                                <a:alpha val="43137"/>
                              </a:srgbClr>
                            </a:outerShdw>
                          </a:effectLst>
                        </a:rPr>
                        <a:t>Europe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IN" sz="2400" b="1">
                          <a:effectLst>
                            <a:outerShdw blurRad="38100" dist="38100" dir="2700000" algn="tl">
                              <a:srgbClr val="000000">
                                <a:alpha val="43137"/>
                              </a:srgbClr>
                            </a:outerShdw>
                          </a:effectLst>
                        </a:rPr>
                        <a:t>468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IN" sz="2400" b="1">
                          <a:effectLst>
                            <a:outerShdw blurRad="38100" dist="38100" dir="2700000" algn="tl">
                              <a:srgbClr val="000000">
                                <a:alpha val="43137"/>
                              </a:srgbClr>
                            </a:outerShdw>
                          </a:effectLst>
                        </a:rPr>
                        <a:t>78115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IN" sz="2400" b="1">
                          <a:effectLst>
                            <a:outerShdw blurRad="38100" dist="38100" dir="2700000" algn="tl">
                              <a:srgbClr val="000000">
                                <a:alpha val="43137"/>
                              </a:srgbClr>
                            </a:outerShdw>
                          </a:effectLst>
                        </a:rPr>
                        <a:t>3712000000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fontAlgn="t"/>
                      <a:r>
                        <a:rPr lang="en-IN" sz="2400" b="1">
                          <a:effectLst>
                            <a:outerShdw blurRad="38100" dist="38100" dir="2700000" algn="tl">
                              <a:srgbClr val="000000">
                                <a:alpha val="43137"/>
                              </a:srgbClr>
                            </a:outerShdw>
                          </a:effectLst>
                        </a:rPr>
                        <a:t>Angola</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IN" sz="2400" b="1">
                          <a:effectLst>
                            <a:outerShdw blurRad="38100" dist="38100" dir="2700000" algn="tl">
                              <a:srgbClr val="000000">
                                <a:alpha val="43137"/>
                              </a:srgbClr>
                            </a:outerShdw>
                          </a:effectLst>
                        </a:rPr>
                        <a:t>Africa</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IN" sz="2400" b="1">
                          <a:effectLst>
                            <a:outerShdw blurRad="38100" dist="38100" dir="2700000" algn="tl">
                              <a:srgbClr val="000000">
                                <a:alpha val="43137"/>
                              </a:srgbClr>
                            </a:outerShdw>
                          </a:effectLst>
                        </a:rPr>
                        <a:t>1246700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IN" sz="2400" b="1" dirty="0">
                          <a:effectLst>
                            <a:outerShdw blurRad="38100" dist="38100" dir="2700000" algn="tl">
                              <a:srgbClr val="000000">
                                <a:alpha val="43137"/>
                              </a:srgbClr>
                            </a:outerShdw>
                          </a:effectLst>
                        </a:rPr>
                        <a:t>20609294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IN" sz="2400" b="1" dirty="0">
                          <a:effectLst>
                            <a:outerShdw blurRad="38100" dist="38100" dir="2700000" algn="tl">
                              <a:srgbClr val="000000">
                                <a:alpha val="43137"/>
                              </a:srgbClr>
                            </a:outerShdw>
                          </a:effectLst>
                        </a:rPr>
                        <a:t>100990000000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01633878"/>
      </p:ext>
    </p:extLst>
  </p:cSld>
  <p:clrMapOvr>
    <a:masterClrMapping/>
  </p:clrMapOvr>
  <p:transition/>
</p:sld>
</file>

<file path=ppt/slides/slide2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000232" y="428604"/>
            <a:ext cx="5357850" cy="7858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800" b="1" dirty="0">
                <a:effectLst>
                  <a:outerShdw blurRad="38100" dist="38100" dir="2700000" algn="tl">
                    <a:srgbClr val="000000">
                      <a:alpha val="43137"/>
                    </a:srgbClr>
                  </a:outerShdw>
                </a:effectLst>
              </a:rPr>
              <a:t>CREATE FOLLOWING TABLES</a:t>
            </a:r>
          </a:p>
        </p:txBody>
      </p:sp>
      <p:pic>
        <p:nvPicPr>
          <p:cNvPr id="210946" name="Picture 2"/>
          <p:cNvPicPr>
            <a:picLocks noChangeAspect="1" noChangeArrowheads="1"/>
          </p:cNvPicPr>
          <p:nvPr/>
        </p:nvPicPr>
        <p:blipFill>
          <a:blip r:embed="rId2"/>
          <a:srcRect/>
          <a:stretch>
            <a:fillRect/>
          </a:stretch>
        </p:blipFill>
        <p:spPr bwMode="auto">
          <a:xfrm>
            <a:off x="1357290" y="1643050"/>
            <a:ext cx="6500858" cy="4399287"/>
          </a:xfrm>
          <a:prstGeom prst="rect">
            <a:avLst/>
          </a:prstGeom>
          <a:noFill/>
          <a:ln w="9525">
            <a:noFill/>
            <a:miter lim="800000"/>
            <a:headEnd/>
            <a:tailEnd/>
          </a:ln>
          <a:effectLst/>
        </p:spPr>
      </p:pic>
    </p:spTree>
    <p:extLst>
      <p:ext uri="{BB962C8B-B14F-4D97-AF65-F5344CB8AC3E}">
        <p14:creationId xmlns:p14="http://schemas.microsoft.com/office/powerpoint/2010/main" val="1101633878"/>
      </p:ext>
    </p:extLst>
  </p:cSld>
  <p:clrMapOvr>
    <a:masterClrMapping/>
  </p:clrMapOvr>
  <p:transition/>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000232" y="428604"/>
            <a:ext cx="5357850" cy="7858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800" b="1" dirty="0">
                <a:effectLst>
                  <a:outerShdw blurRad="38100" dist="38100" dir="2700000" algn="tl">
                    <a:srgbClr val="000000">
                      <a:alpha val="43137"/>
                    </a:srgbClr>
                  </a:outerShdw>
                </a:effectLst>
              </a:rPr>
              <a:t>CREATE FOLLOWING TABLES</a:t>
            </a:r>
          </a:p>
        </p:txBody>
      </p:sp>
      <p:pic>
        <p:nvPicPr>
          <p:cNvPr id="1027" name="Picture 3"/>
          <p:cNvPicPr>
            <a:picLocks noChangeAspect="1" noChangeArrowheads="1"/>
          </p:cNvPicPr>
          <p:nvPr/>
        </p:nvPicPr>
        <p:blipFill>
          <a:blip r:embed="rId2"/>
          <a:srcRect/>
          <a:stretch>
            <a:fillRect/>
          </a:stretch>
        </p:blipFill>
        <p:spPr bwMode="auto">
          <a:xfrm>
            <a:off x="1071538" y="1500174"/>
            <a:ext cx="5929354" cy="5154275"/>
          </a:xfrm>
          <a:prstGeom prst="rect">
            <a:avLst/>
          </a:prstGeom>
          <a:noFill/>
          <a:ln w="9525">
            <a:noFill/>
            <a:miter lim="800000"/>
            <a:headEnd/>
            <a:tailEnd/>
          </a:ln>
          <a:effectLst/>
        </p:spPr>
      </p:pic>
    </p:spTree>
    <p:extLst>
      <p:ext uri="{BB962C8B-B14F-4D97-AF65-F5344CB8AC3E}">
        <p14:creationId xmlns:p14="http://schemas.microsoft.com/office/powerpoint/2010/main" val="1101633878"/>
      </p:ext>
    </p:extLst>
  </p:cSld>
  <p:clrMapOvr>
    <a:masterClrMapping/>
  </p:clrMapOvr>
  <p:transition/>
</p:sld>
</file>

<file path=ppt/slides/slide2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000232" y="3143248"/>
            <a:ext cx="5357850" cy="78581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8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110163387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txBox="1">
            <a:spLocks/>
          </p:cNvSpPr>
          <p:nvPr/>
        </p:nvSpPr>
        <p:spPr>
          <a:xfrm>
            <a:off x="285720" y="571480"/>
            <a:ext cx="7858180" cy="1000156"/>
          </a:xfrm>
          <a:prstGeom prst="rect">
            <a:avLst/>
          </a:prstGeom>
        </p:spPr>
        <p:style>
          <a:lnRef idx="3">
            <a:schemeClr val="lt1"/>
          </a:lnRef>
          <a:fillRef idx="1">
            <a:schemeClr val="dk1"/>
          </a:fillRef>
          <a:effectRef idx="1">
            <a:schemeClr val="dk1"/>
          </a:effectRef>
          <a:fontRef idx="minor">
            <a:schemeClr val="lt1"/>
          </a:fontRef>
        </p:style>
        <p:txBody>
          <a:bodyPr vert="horz" lIns="91440" tIns="45720" rIns="91440" bIns="45720" rtlCol="0" anchor="ctr">
            <a:normAutofit/>
          </a:bodyPr>
          <a:lstStyle/>
          <a:p>
            <a:r>
              <a:rPr lang="en-IN" sz="3600" b="1" dirty="0"/>
              <a:t>2. NETWORK MODEL. </a:t>
            </a:r>
            <a:r>
              <a:rPr lang="en-IN" sz="3600" b="1" dirty="0">
                <a:solidFill>
                  <a:srgbClr val="FFFF00"/>
                </a:solidFill>
              </a:rPr>
              <a:t>(Not in Syllabus)</a:t>
            </a:r>
            <a:endParaRPr lang="en-IN" sz="3600" dirty="0">
              <a:solidFill>
                <a:srgbClr val="FFFF00"/>
              </a:solidFill>
              <a:effectLst>
                <a:outerShdw blurRad="38100" dist="38100" dir="2700000" algn="tl">
                  <a:srgbClr val="000000">
                    <a:alpha val="43137"/>
                  </a:srgbClr>
                </a:outerShdw>
              </a:effectLst>
            </a:endParaRPr>
          </a:p>
        </p:txBody>
      </p:sp>
      <p:sp>
        <p:nvSpPr>
          <p:cNvPr id="6" name="Rectangle 5"/>
          <p:cNvSpPr/>
          <p:nvPr/>
        </p:nvSpPr>
        <p:spPr>
          <a:xfrm>
            <a:off x="428596" y="2071678"/>
            <a:ext cx="8501122" cy="4031873"/>
          </a:xfrm>
          <a:prstGeom prst="rect">
            <a:avLst/>
          </a:prstGeom>
        </p:spPr>
        <p:txBody>
          <a:bodyPr wrap="square">
            <a:spAutoFit/>
          </a:bodyPr>
          <a:lstStyle/>
          <a:p>
            <a:pPr algn="just">
              <a:defRPr/>
            </a:pPr>
            <a:r>
              <a:rPr lang="en-IN" sz="3200" b="1" dirty="0">
                <a:effectLst>
                  <a:outerShdw blurRad="38100" dist="38100" dir="2700000" algn="tl">
                    <a:srgbClr val="000000">
                      <a:alpha val="43137"/>
                    </a:srgbClr>
                  </a:outerShdw>
                </a:effectLst>
              </a:rPr>
              <a:t>	Developed in mid 1960s as part of work of CODASYL (Conference on Data Systems Languages) which proposed programming language COBOL (1966) and then network model (1971). Objective of network model is to separate data structure from physical storage, eliminate unnecessary duplication of data with associated errors and costs.               </a:t>
            </a:r>
            <a:r>
              <a:rPr lang="en-IN" sz="3200" b="1" dirty="0">
                <a:solidFill>
                  <a:srgbClr val="FF0000"/>
                </a:solidFill>
                <a:effectLst>
                  <a:outerShdw blurRad="38100" dist="38100" dir="2700000" algn="tl">
                    <a:srgbClr val="000000">
                      <a:alpha val="43137"/>
                    </a:srgbClr>
                  </a:outerShdw>
                </a:effectLst>
              </a:rPr>
              <a:t>Continued…</a:t>
            </a:r>
          </a:p>
        </p:txBody>
      </p:sp>
    </p:spTree>
    <p:extLst>
      <p:ext uri="{BB962C8B-B14F-4D97-AF65-F5344CB8AC3E}">
        <p14:creationId xmlns:p14="http://schemas.microsoft.com/office/powerpoint/2010/main" val="1101633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txBox="1">
            <a:spLocks/>
          </p:cNvSpPr>
          <p:nvPr/>
        </p:nvSpPr>
        <p:spPr>
          <a:xfrm>
            <a:off x="357158" y="214290"/>
            <a:ext cx="7858180" cy="1000156"/>
          </a:xfrm>
          <a:prstGeom prst="rect">
            <a:avLst/>
          </a:prstGeom>
        </p:spPr>
        <p:style>
          <a:lnRef idx="3">
            <a:schemeClr val="lt1"/>
          </a:lnRef>
          <a:fillRef idx="1">
            <a:schemeClr val="dk1"/>
          </a:fillRef>
          <a:effectRef idx="1">
            <a:schemeClr val="dk1"/>
          </a:effectRef>
          <a:fontRef idx="minor">
            <a:schemeClr val="lt1"/>
          </a:fontRef>
        </p:style>
        <p:txBody>
          <a:bodyPr vert="horz" lIns="91440" tIns="45720" rIns="91440" bIns="45720" rtlCol="0" anchor="ctr">
            <a:normAutofit/>
          </a:bodyPr>
          <a:lstStyle/>
          <a:p>
            <a:r>
              <a:rPr lang="en-IN" sz="3600" b="1" dirty="0"/>
              <a:t>2. NETWORK MODEL. (Not in Syllabus)</a:t>
            </a:r>
            <a:endParaRPr lang="en-IN" sz="3600" dirty="0">
              <a:effectLst>
                <a:outerShdw blurRad="38100" dist="38100" dir="2700000" algn="tl">
                  <a:srgbClr val="000000">
                    <a:alpha val="43137"/>
                  </a:srgbClr>
                </a:outerShdw>
              </a:effectLst>
            </a:endParaRPr>
          </a:p>
        </p:txBody>
      </p:sp>
      <p:pic>
        <p:nvPicPr>
          <p:cNvPr id="1026" name="Picture 2" descr="C:\Users\AdmOfficer\Desktop\u02d1-network_model.png"/>
          <p:cNvPicPr>
            <a:picLocks noChangeAspect="1" noChangeArrowheads="1"/>
          </p:cNvPicPr>
          <p:nvPr/>
        </p:nvPicPr>
        <p:blipFill>
          <a:blip r:embed="rId2"/>
          <a:srcRect/>
          <a:stretch>
            <a:fillRect/>
          </a:stretch>
        </p:blipFill>
        <p:spPr bwMode="auto">
          <a:xfrm>
            <a:off x="1142976" y="1571612"/>
            <a:ext cx="6500858" cy="48695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txBox="1">
            <a:spLocks/>
          </p:cNvSpPr>
          <p:nvPr/>
        </p:nvSpPr>
        <p:spPr>
          <a:xfrm>
            <a:off x="357158" y="285728"/>
            <a:ext cx="8358246" cy="1000156"/>
          </a:xfrm>
          <a:prstGeom prst="rect">
            <a:avLst/>
          </a:prstGeom>
        </p:spPr>
        <p:style>
          <a:lnRef idx="3">
            <a:schemeClr val="lt1"/>
          </a:lnRef>
          <a:fillRef idx="1">
            <a:schemeClr val="dk1"/>
          </a:fillRef>
          <a:effectRef idx="1">
            <a:schemeClr val="dk1"/>
          </a:effectRef>
          <a:fontRef idx="minor">
            <a:schemeClr val="lt1"/>
          </a:fontRef>
        </p:style>
        <p:txBody>
          <a:bodyPr vert="horz" lIns="91440" tIns="45720" rIns="91440" bIns="45720" rtlCol="0" anchor="ctr">
            <a:normAutofit fontScale="92500"/>
          </a:bodyPr>
          <a:lstStyle/>
          <a:p>
            <a:r>
              <a:rPr lang="en-IN" sz="3600" b="1" dirty="0"/>
              <a:t>2. NETWORK MODEL PRODUCTS IN MARKET</a:t>
            </a:r>
            <a:endParaRPr lang="en-IN" sz="3600" dirty="0">
              <a:effectLst>
                <a:outerShdw blurRad="38100" dist="38100" dir="2700000" algn="tl">
                  <a:srgbClr val="000000">
                    <a:alpha val="43137"/>
                  </a:srgbClr>
                </a:outerShdw>
              </a:effectLst>
            </a:endParaRPr>
          </a:p>
        </p:txBody>
      </p:sp>
      <p:sp>
        <p:nvSpPr>
          <p:cNvPr id="6" name="Rectangle 5"/>
          <p:cNvSpPr/>
          <p:nvPr/>
        </p:nvSpPr>
        <p:spPr>
          <a:xfrm>
            <a:off x="285720" y="1571612"/>
            <a:ext cx="8501122" cy="4770537"/>
          </a:xfrm>
          <a:prstGeom prst="rect">
            <a:avLst/>
          </a:prstGeom>
        </p:spPr>
        <p:txBody>
          <a:bodyPr wrap="square">
            <a:spAutoFit/>
          </a:bodyPr>
          <a:lstStyle/>
          <a:p>
            <a:pPr marL="457200" indent="-457200" algn="just">
              <a:spcBef>
                <a:spcPct val="50000"/>
              </a:spcBef>
              <a:buFontTx/>
              <a:buAutoNum type="arabicPeriod"/>
            </a:pPr>
            <a:r>
              <a:rPr lang="en-IN" sz="3200" b="1" dirty="0">
                <a:solidFill>
                  <a:srgbClr val="0000FF"/>
                </a:solidFill>
              </a:rPr>
              <a:t>	Integrated Data Store(IDS).</a:t>
            </a:r>
          </a:p>
          <a:p>
            <a:pPr marL="457200" indent="-457200" algn="just">
              <a:spcBef>
                <a:spcPct val="50000"/>
              </a:spcBef>
              <a:buFontTx/>
              <a:buAutoNum type="arabicPeriod"/>
            </a:pPr>
            <a:r>
              <a:rPr lang="en-IN" sz="3200" b="1" dirty="0">
                <a:solidFill>
                  <a:srgbClr val="0000FF"/>
                </a:solidFill>
              </a:rPr>
              <a:t>    IDMS (Integrated Database Management     System).</a:t>
            </a:r>
          </a:p>
          <a:p>
            <a:pPr marL="457200" indent="-457200" algn="just">
              <a:spcBef>
                <a:spcPct val="50000"/>
              </a:spcBef>
              <a:buFontTx/>
              <a:buAutoNum type="arabicPeriod"/>
            </a:pPr>
            <a:r>
              <a:rPr lang="en-IN" sz="3200" b="1" dirty="0">
                <a:solidFill>
                  <a:srgbClr val="0000FF"/>
                </a:solidFill>
              </a:rPr>
              <a:t>   </a:t>
            </a:r>
            <a:r>
              <a:rPr lang="en-IN" sz="3200" b="1" dirty="0" err="1">
                <a:solidFill>
                  <a:srgbClr val="0000FF"/>
                </a:solidFill>
              </a:rPr>
              <a:t>Raima</a:t>
            </a:r>
            <a:r>
              <a:rPr lang="en-IN" sz="3200" b="1" dirty="0">
                <a:solidFill>
                  <a:srgbClr val="0000FF"/>
                </a:solidFill>
              </a:rPr>
              <a:t> Database Manager  (RDM) </a:t>
            </a:r>
            <a:r>
              <a:rPr lang="en-IN" sz="3200" b="1" dirty="0" err="1">
                <a:solidFill>
                  <a:srgbClr val="0000FF"/>
                </a:solidFill>
              </a:rPr>
              <a:t>Embeded</a:t>
            </a:r>
            <a:r>
              <a:rPr lang="en-IN" sz="3200" b="1" dirty="0">
                <a:solidFill>
                  <a:srgbClr val="0000FF"/>
                </a:solidFill>
              </a:rPr>
              <a:t>.</a:t>
            </a:r>
          </a:p>
          <a:p>
            <a:pPr marL="457200" indent="-457200" algn="just">
              <a:spcBef>
                <a:spcPct val="50000"/>
              </a:spcBef>
              <a:buFontTx/>
              <a:buAutoNum type="arabicPeriod"/>
            </a:pPr>
            <a:r>
              <a:rPr lang="en-IN" sz="3200" b="1" dirty="0">
                <a:solidFill>
                  <a:srgbClr val="0000FF"/>
                </a:solidFill>
              </a:rPr>
              <a:t>   RDM Server.</a:t>
            </a:r>
          </a:p>
          <a:p>
            <a:pPr marL="457200" indent="-457200" algn="just">
              <a:spcBef>
                <a:spcPct val="50000"/>
              </a:spcBef>
              <a:buFontTx/>
              <a:buAutoNum type="arabicPeriod"/>
            </a:pPr>
            <a:r>
              <a:rPr lang="en-IN" sz="3200" b="1" dirty="0">
                <a:solidFill>
                  <a:srgbClr val="0000FF"/>
                </a:solidFill>
              </a:rPr>
              <a:t>   </a:t>
            </a:r>
            <a:r>
              <a:rPr lang="en-IN" sz="3200" b="1" dirty="0" err="1">
                <a:solidFill>
                  <a:srgbClr val="0000FF"/>
                </a:solidFill>
              </a:rPr>
              <a:t>TurboIMAGE</a:t>
            </a:r>
            <a:endParaRPr lang="en-IN" sz="3200" b="1" dirty="0">
              <a:solidFill>
                <a:srgbClr val="0000FF"/>
              </a:solidFill>
            </a:endParaRPr>
          </a:p>
          <a:p>
            <a:pPr marL="457200" indent="-457200" algn="just">
              <a:spcBef>
                <a:spcPct val="50000"/>
              </a:spcBef>
              <a:buFontTx/>
              <a:buAutoNum type="arabicPeriod"/>
            </a:pPr>
            <a:r>
              <a:rPr lang="en-IN" sz="3200" b="1" dirty="0">
                <a:solidFill>
                  <a:srgbClr val="0000FF"/>
                </a:solidFill>
              </a:rPr>
              <a:t>    Univac DMS – 1100.</a:t>
            </a:r>
          </a:p>
        </p:txBody>
      </p:sp>
    </p:spTree>
    <p:extLst>
      <p:ext uri="{BB962C8B-B14F-4D97-AF65-F5344CB8AC3E}">
        <p14:creationId xmlns:p14="http://schemas.microsoft.com/office/powerpoint/2010/main" val="1101633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285720" y="714356"/>
            <a:ext cx="7858180" cy="10001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marL="0" lvl="2"/>
            <a:r>
              <a:rPr lang="en-IN" sz="3600" b="1" dirty="0"/>
              <a:t>3. Hierarchical Model. </a:t>
            </a:r>
            <a:r>
              <a:rPr lang="en-IN" sz="3600" b="1" dirty="0">
                <a:solidFill>
                  <a:srgbClr val="FFFF00"/>
                </a:solidFill>
              </a:rPr>
              <a:t>(Not in Syllabus)</a:t>
            </a:r>
            <a:endParaRPr lang="en-IN" sz="3600" dirty="0">
              <a:solidFill>
                <a:srgbClr val="FFFF00"/>
              </a:solidFill>
              <a:effectLst>
                <a:outerShdw blurRad="38100" dist="38100" dir="2700000" algn="tl">
                  <a:srgbClr val="000000">
                    <a:alpha val="43137"/>
                  </a:srgbClr>
                </a:outerShdw>
              </a:effectLst>
            </a:endParaRPr>
          </a:p>
        </p:txBody>
      </p:sp>
      <p:sp>
        <p:nvSpPr>
          <p:cNvPr id="6" name="Rectangle 5"/>
          <p:cNvSpPr/>
          <p:nvPr/>
        </p:nvSpPr>
        <p:spPr>
          <a:xfrm>
            <a:off x="500034" y="2214554"/>
            <a:ext cx="8286808" cy="3539430"/>
          </a:xfrm>
          <a:prstGeom prst="rect">
            <a:avLst/>
          </a:prstGeom>
        </p:spPr>
        <p:txBody>
          <a:bodyPr wrap="square">
            <a:spAutoFit/>
          </a:bodyPr>
          <a:lstStyle/>
          <a:p>
            <a:pPr algn="just">
              <a:defRPr/>
            </a:pPr>
            <a:r>
              <a:rPr lang="en-IN" sz="3200" b="1" dirty="0">
                <a:effectLst>
                  <a:outerShdw blurRad="38100" dist="38100" dir="2700000" algn="tl">
                    <a:srgbClr val="000000">
                      <a:alpha val="43137"/>
                    </a:srgbClr>
                  </a:outerShdw>
                </a:effectLst>
              </a:rPr>
              <a:t>Early 1960s, IBM saw business world organizing data in the form of a hierarchy.</a:t>
            </a:r>
          </a:p>
          <a:p>
            <a:pPr algn="just">
              <a:defRPr/>
            </a:pPr>
            <a:endParaRPr lang="en-IN" sz="3200" b="1" dirty="0">
              <a:effectLst>
                <a:outerShdw blurRad="38100" dist="38100" dir="2700000" algn="tl">
                  <a:srgbClr val="000000">
                    <a:alpha val="43137"/>
                  </a:srgbClr>
                </a:outerShdw>
              </a:effectLst>
            </a:endParaRPr>
          </a:p>
          <a:p>
            <a:pPr algn="just">
              <a:defRPr/>
            </a:pPr>
            <a:r>
              <a:rPr lang="en-IN" sz="3200" b="1" dirty="0">
                <a:effectLst>
                  <a:outerShdw blurRad="38100" dist="38100" dir="2700000" algn="tl">
                    <a:srgbClr val="000000">
                      <a:alpha val="43137"/>
                    </a:srgbClr>
                  </a:outerShdw>
                </a:effectLst>
              </a:rPr>
              <a:t>Rather than one record type (flat file), a business has to deal with several types which are hierarchically related to each other</a:t>
            </a:r>
          </a:p>
          <a:p>
            <a:pPr algn="r">
              <a:defRPr/>
            </a:pPr>
            <a:r>
              <a:rPr lang="en-IN" sz="3200" b="1" dirty="0">
                <a:solidFill>
                  <a:srgbClr val="FF0000"/>
                </a:solidFill>
                <a:effectLst>
                  <a:outerShdw blurRad="38100" dist="38100" dir="2700000" algn="tl">
                    <a:srgbClr val="000000">
                      <a:alpha val="43137"/>
                    </a:srgbClr>
                  </a:outerShdw>
                </a:effectLst>
              </a:rPr>
              <a:t>Continued...</a:t>
            </a:r>
          </a:p>
        </p:txBody>
      </p:sp>
    </p:spTree>
    <p:extLst>
      <p:ext uri="{BB962C8B-B14F-4D97-AF65-F5344CB8AC3E}">
        <p14:creationId xmlns:p14="http://schemas.microsoft.com/office/powerpoint/2010/main" val="1101633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285720" y="428604"/>
            <a:ext cx="7858180" cy="10001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marL="0" lvl="2"/>
            <a:r>
              <a:rPr lang="en-IN" sz="3600" b="1" dirty="0"/>
              <a:t>3. Hierarchical </a:t>
            </a:r>
            <a:r>
              <a:rPr lang="en-IN" sz="3600" b="1" dirty="0">
                <a:solidFill>
                  <a:schemeClr val="bg1"/>
                </a:solidFill>
              </a:rPr>
              <a:t>Model. </a:t>
            </a:r>
            <a:r>
              <a:rPr lang="en-IN" sz="3600" b="1" dirty="0">
                <a:solidFill>
                  <a:srgbClr val="FFFF00"/>
                </a:solidFill>
              </a:rPr>
              <a:t>(Not in Syllabus)</a:t>
            </a:r>
            <a:endParaRPr lang="en-IN" sz="3600" dirty="0">
              <a:solidFill>
                <a:srgbClr val="FFFF00"/>
              </a:solidFill>
              <a:effectLst>
                <a:outerShdw blurRad="38100" dist="38100" dir="2700000" algn="tl">
                  <a:srgbClr val="000000">
                    <a:alpha val="43137"/>
                  </a:srgbClr>
                </a:outerShdw>
              </a:effectLst>
            </a:endParaRPr>
          </a:p>
        </p:txBody>
      </p:sp>
      <p:pic>
        <p:nvPicPr>
          <p:cNvPr id="2050" name="Picture 2" descr="C:\Users\AdmOfficer\Desktop\db_hier.gif"/>
          <p:cNvPicPr>
            <a:picLocks noChangeAspect="1" noChangeArrowheads="1"/>
          </p:cNvPicPr>
          <p:nvPr/>
        </p:nvPicPr>
        <p:blipFill>
          <a:blip r:embed="rId2"/>
          <a:srcRect/>
          <a:stretch>
            <a:fillRect/>
          </a:stretch>
        </p:blipFill>
        <p:spPr bwMode="auto">
          <a:xfrm>
            <a:off x="1214414" y="1469962"/>
            <a:ext cx="7144682" cy="50988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357158" y="285728"/>
            <a:ext cx="8429684" cy="10001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92500"/>
          </a:bodyPr>
          <a:lstStyle/>
          <a:p>
            <a:pPr marL="0" lvl="2"/>
            <a:r>
              <a:rPr lang="en-IN" sz="3600" b="1" dirty="0"/>
              <a:t>3. Hierarchical Model Products in the Market</a:t>
            </a:r>
            <a:endParaRPr lang="en-IN" sz="3600" dirty="0">
              <a:effectLst>
                <a:outerShdw blurRad="38100" dist="38100" dir="2700000" algn="tl">
                  <a:srgbClr val="000000">
                    <a:alpha val="43137"/>
                  </a:srgbClr>
                </a:outerShdw>
              </a:effectLst>
            </a:endParaRPr>
          </a:p>
        </p:txBody>
      </p:sp>
      <p:sp>
        <p:nvSpPr>
          <p:cNvPr id="8" name="Rectangle 7"/>
          <p:cNvSpPr/>
          <p:nvPr/>
        </p:nvSpPr>
        <p:spPr>
          <a:xfrm>
            <a:off x="428596" y="2143116"/>
            <a:ext cx="7929618" cy="3139321"/>
          </a:xfrm>
          <a:prstGeom prst="rect">
            <a:avLst/>
          </a:prstGeom>
        </p:spPr>
        <p:txBody>
          <a:bodyPr wrap="square">
            <a:spAutoFit/>
          </a:bodyPr>
          <a:lstStyle/>
          <a:p>
            <a:pPr marL="457200" indent="-457200" algn="just">
              <a:spcBef>
                <a:spcPct val="50000"/>
              </a:spcBef>
              <a:buFontTx/>
              <a:buAutoNum type="arabicPeriod"/>
            </a:pPr>
            <a:r>
              <a:rPr lang="en-IN" sz="3600" b="1" dirty="0">
                <a:solidFill>
                  <a:srgbClr val="0000FF"/>
                </a:solidFill>
                <a:effectLst>
                  <a:outerShdw blurRad="38100" dist="38100" dir="2700000" algn="tl">
                    <a:srgbClr val="000000">
                      <a:alpha val="43137"/>
                    </a:srgbClr>
                  </a:outerShdw>
                </a:effectLst>
              </a:rPr>
              <a:t>DL/I  (Data Language I) - By North American Rockwell and IBM.</a:t>
            </a:r>
          </a:p>
          <a:p>
            <a:pPr marL="457200" indent="-457200" algn="just">
              <a:spcBef>
                <a:spcPct val="50000"/>
              </a:spcBef>
              <a:buFontTx/>
              <a:buAutoNum type="arabicPeriod"/>
            </a:pPr>
            <a:r>
              <a:rPr lang="en-IN" sz="3600" b="1" dirty="0">
                <a:solidFill>
                  <a:srgbClr val="0000FF"/>
                </a:solidFill>
                <a:effectLst>
                  <a:outerShdw blurRad="38100" dist="38100" dir="2700000" algn="tl">
                    <a:srgbClr val="000000">
                      <a:alpha val="43137"/>
                    </a:srgbClr>
                  </a:outerShdw>
                </a:effectLst>
              </a:rPr>
              <a:t>IMS (Information Management System) - By North American Rockwell and IBM .</a:t>
            </a:r>
          </a:p>
        </p:txBody>
      </p:sp>
    </p:spTree>
    <p:extLst>
      <p:ext uri="{BB962C8B-B14F-4D97-AF65-F5344CB8AC3E}">
        <p14:creationId xmlns:p14="http://schemas.microsoft.com/office/powerpoint/2010/main" val="1101633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071538" y="2428868"/>
            <a:ext cx="7072362" cy="10001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marL="0" lvl="2" algn="ctr"/>
            <a:r>
              <a:rPr lang="en-IN" sz="4000" b="1" dirty="0">
                <a:solidFill>
                  <a:schemeClr val="bg1"/>
                </a:solidFill>
                <a:effectLst>
                  <a:outerShdw blurRad="38100" dist="38100" dir="2700000" algn="tl">
                    <a:srgbClr val="000000">
                      <a:alpha val="43137"/>
                    </a:srgbClr>
                  </a:outerShdw>
                </a:effectLst>
              </a:rPr>
              <a:t>RELATIONAL MODEL </a:t>
            </a:r>
            <a:r>
              <a:rPr lang="en-IN" sz="3200" b="1" dirty="0">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1101633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142976" y="500042"/>
            <a:ext cx="7072362" cy="10001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marL="0" lvl="2" algn="ctr"/>
            <a:r>
              <a:rPr lang="en-IN" sz="4000" b="1" dirty="0">
                <a:solidFill>
                  <a:schemeClr val="bg1"/>
                </a:solidFill>
                <a:effectLst>
                  <a:outerShdw blurRad="38100" dist="38100" dir="2700000" algn="tl">
                    <a:srgbClr val="000000">
                      <a:alpha val="43137"/>
                    </a:srgbClr>
                  </a:outerShdw>
                </a:effectLst>
              </a:rPr>
              <a:t>RELATIONAL MODEL </a:t>
            </a:r>
            <a:r>
              <a:rPr lang="en-IN" sz="3200" b="1" dirty="0">
                <a:effectLst>
                  <a:outerShdw blurRad="38100" dist="38100" dir="2700000" algn="tl">
                    <a:srgbClr val="000000">
                      <a:alpha val="43137"/>
                    </a:srgbClr>
                  </a:outerShdw>
                </a:effectLst>
              </a:rPr>
              <a:t> </a:t>
            </a:r>
          </a:p>
        </p:txBody>
      </p:sp>
      <p:sp>
        <p:nvSpPr>
          <p:cNvPr id="3" name="Rectangle 2"/>
          <p:cNvSpPr/>
          <p:nvPr/>
        </p:nvSpPr>
        <p:spPr>
          <a:xfrm>
            <a:off x="500034" y="1997839"/>
            <a:ext cx="8215370" cy="4616648"/>
          </a:xfrm>
          <a:prstGeom prst="rect">
            <a:avLst/>
          </a:prstGeom>
        </p:spPr>
        <p:txBody>
          <a:bodyPr wrap="square">
            <a:spAutoFit/>
          </a:bodyPr>
          <a:lstStyle/>
          <a:p>
            <a:pPr algn="just">
              <a:lnSpc>
                <a:spcPct val="150000"/>
              </a:lnSpc>
            </a:pPr>
            <a:r>
              <a:rPr lang="en-IN" sz="2800" b="1" dirty="0">
                <a:effectLst>
                  <a:outerShdw blurRad="38100" dist="38100" dir="2700000" algn="tl">
                    <a:srgbClr val="000000">
                      <a:alpha val="43137"/>
                    </a:srgbClr>
                  </a:outerShdw>
                </a:effectLst>
                <a:latin typeface="+mj-lt"/>
              </a:rPr>
              <a:t>	</a:t>
            </a:r>
            <a:r>
              <a:rPr lang="en-IN" sz="2800" b="1" dirty="0">
                <a:solidFill>
                  <a:srgbClr val="0000FF"/>
                </a:solidFill>
                <a:effectLst>
                  <a:outerShdw blurRad="38100" dist="38100" dir="2700000" algn="tl">
                    <a:srgbClr val="000000">
                      <a:alpha val="43137"/>
                    </a:srgbClr>
                  </a:outerShdw>
                </a:effectLst>
                <a:latin typeface="+mj-lt"/>
              </a:rPr>
              <a:t>Edgar F. </a:t>
            </a:r>
            <a:r>
              <a:rPr lang="en-IN" sz="2800" b="1" dirty="0" err="1">
                <a:solidFill>
                  <a:srgbClr val="0000FF"/>
                </a:solidFill>
                <a:effectLst>
                  <a:outerShdw blurRad="38100" dist="38100" dir="2700000" algn="tl">
                    <a:srgbClr val="000000">
                      <a:alpha val="43137"/>
                    </a:srgbClr>
                  </a:outerShdw>
                </a:effectLst>
                <a:latin typeface="+mj-lt"/>
              </a:rPr>
              <a:t>Codd</a:t>
            </a:r>
            <a:r>
              <a:rPr lang="en-IN" sz="2800" b="1" dirty="0">
                <a:effectLst>
                  <a:outerShdw blurRad="38100" dist="38100" dir="2700000" algn="tl">
                    <a:srgbClr val="000000">
                      <a:alpha val="43137"/>
                    </a:srgbClr>
                  </a:outerShdw>
                </a:effectLst>
                <a:latin typeface="+mj-lt"/>
              </a:rPr>
              <a:t>. (19 August 1923 – 18 April 2003) was an English computer scientist who, while working for </a:t>
            </a:r>
            <a:r>
              <a:rPr lang="en-IN" sz="2800" b="1" dirty="0">
                <a:solidFill>
                  <a:srgbClr val="0000FF"/>
                </a:solidFill>
                <a:effectLst>
                  <a:outerShdw blurRad="38100" dist="38100" dir="2700000" algn="tl">
                    <a:srgbClr val="000000">
                      <a:alpha val="43137"/>
                    </a:srgbClr>
                  </a:outerShdw>
                </a:effectLst>
                <a:latin typeface="+mj-lt"/>
              </a:rPr>
              <a:t>IBM</a:t>
            </a:r>
          </a:p>
          <a:p>
            <a:pPr algn="just">
              <a:lnSpc>
                <a:spcPct val="150000"/>
              </a:lnSpc>
            </a:pPr>
            <a:r>
              <a:rPr lang="en-IN" sz="2800" b="1" dirty="0">
                <a:effectLst>
                  <a:outerShdw blurRad="38100" dist="38100" dir="2700000" algn="tl">
                    <a:srgbClr val="000000">
                      <a:alpha val="43137"/>
                    </a:srgbClr>
                  </a:outerShdw>
                </a:effectLst>
                <a:latin typeface="+mj-lt"/>
              </a:rPr>
              <a:t>	He invented the relational model for database management, the theoretical basis for relational databases and relational database management systems. </a:t>
            </a:r>
          </a:p>
        </p:txBody>
      </p:sp>
      <p:sp>
        <p:nvSpPr>
          <p:cNvPr id="5" name="Oval 4"/>
          <p:cNvSpPr/>
          <p:nvPr/>
        </p:nvSpPr>
        <p:spPr>
          <a:xfrm>
            <a:off x="357158" y="1643050"/>
            <a:ext cx="857256" cy="785818"/>
          </a:xfrm>
          <a:prstGeom prst="ellipse">
            <a:avLst/>
          </a:prstGeom>
          <a:solidFill>
            <a:srgbClr val="7030A0"/>
          </a:solidFill>
          <a:ln>
            <a:solidFill>
              <a:schemeClr val="accent3">
                <a:lumMod val="75000"/>
              </a:schemeClr>
            </a:solidFill>
          </a:ln>
          <a:effectLst>
            <a:outerShdw blurRad="50800" dist="50800" dir="5400000" algn="ctr" rotWithShape="0">
              <a:schemeClr val="accent6">
                <a:lumMod val="60000"/>
                <a:lumOff val="40000"/>
              </a:schemeClr>
            </a:outerShdw>
          </a:effectLst>
          <a:scene3d>
            <a:camera prst="perspectiveRelaxed"/>
            <a:lightRig rig="threePt" dir="t"/>
          </a:scene3d>
          <a:sp3d extrusionH="254000">
            <a:bevelT w="508000" h="635000" prst="cross"/>
            <a:bevelB w="0" h="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285720" y="3571876"/>
            <a:ext cx="857256" cy="714380"/>
          </a:xfrm>
          <a:prstGeom prst="ellipse">
            <a:avLst/>
          </a:prstGeom>
          <a:solidFill>
            <a:srgbClr val="7030A0"/>
          </a:solidFill>
          <a:ln>
            <a:solidFill>
              <a:schemeClr val="accent3">
                <a:lumMod val="75000"/>
              </a:schemeClr>
            </a:solidFill>
          </a:ln>
          <a:effectLst>
            <a:outerShdw blurRad="50800" dist="50800" dir="5400000" algn="ctr" rotWithShape="0">
              <a:schemeClr val="accent6">
                <a:lumMod val="60000"/>
                <a:lumOff val="40000"/>
              </a:schemeClr>
            </a:outerShdw>
          </a:effectLst>
          <a:scene3d>
            <a:camera prst="perspectiveRelaxed"/>
            <a:lightRig rig="threePt" dir="t"/>
          </a:scene3d>
          <a:sp3d extrusionH="254000">
            <a:bevelT w="508000" h="635000" prst="cross"/>
            <a:bevelB w="0" h="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928662" y="3214686"/>
            <a:ext cx="7858180" cy="78581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ADVANTAGES OF DATABASE</a:t>
            </a:r>
          </a:p>
        </p:txBody>
      </p:sp>
    </p:spTree>
    <p:extLst>
      <p:ext uri="{BB962C8B-B14F-4D97-AF65-F5344CB8AC3E}">
        <p14:creationId xmlns:p14="http://schemas.microsoft.com/office/powerpoint/2010/main" val="1101633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142976" y="357166"/>
            <a:ext cx="7072362" cy="10001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marL="0" lvl="2" algn="ctr"/>
            <a:r>
              <a:rPr lang="en-IN" sz="4000" b="1" dirty="0">
                <a:solidFill>
                  <a:schemeClr val="bg1"/>
                </a:solidFill>
                <a:effectLst>
                  <a:outerShdw blurRad="38100" dist="38100" dir="2700000" algn="tl">
                    <a:srgbClr val="000000">
                      <a:alpha val="43137"/>
                    </a:srgbClr>
                  </a:outerShdw>
                </a:effectLst>
              </a:rPr>
              <a:t>RELATIONAL MODEL </a:t>
            </a:r>
            <a:r>
              <a:rPr lang="en-IN" sz="3200" b="1" dirty="0">
                <a:effectLst>
                  <a:outerShdw blurRad="38100" dist="38100" dir="2700000" algn="tl">
                    <a:srgbClr val="000000">
                      <a:alpha val="43137"/>
                    </a:srgbClr>
                  </a:outerShdw>
                </a:effectLst>
              </a:rPr>
              <a:t> </a:t>
            </a:r>
          </a:p>
        </p:txBody>
      </p:sp>
      <p:sp>
        <p:nvSpPr>
          <p:cNvPr id="3" name="Rectangle 2"/>
          <p:cNvSpPr/>
          <p:nvPr/>
        </p:nvSpPr>
        <p:spPr>
          <a:xfrm>
            <a:off x="214282" y="1809359"/>
            <a:ext cx="8643998" cy="4616648"/>
          </a:xfrm>
          <a:prstGeom prst="rect">
            <a:avLst/>
          </a:prstGeom>
        </p:spPr>
        <p:txBody>
          <a:bodyPr wrap="square">
            <a:spAutoFit/>
          </a:bodyPr>
          <a:lstStyle/>
          <a:p>
            <a:pPr algn="just">
              <a:lnSpc>
                <a:spcPct val="150000"/>
              </a:lnSpc>
            </a:pPr>
            <a:r>
              <a:rPr lang="en-IN" sz="2800" b="1" dirty="0">
                <a:effectLst>
                  <a:outerShdw blurRad="38100" dist="38100" dir="2700000" algn="tl">
                    <a:srgbClr val="000000">
                      <a:alpha val="43137"/>
                    </a:srgbClr>
                  </a:outerShdw>
                </a:effectLst>
              </a:rPr>
              <a:t>	In the relational model, all data must be stored in relations (tables).</a:t>
            </a:r>
          </a:p>
          <a:p>
            <a:pPr algn="just">
              <a:lnSpc>
                <a:spcPct val="150000"/>
              </a:lnSpc>
            </a:pPr>
            <a:r>
              <a:rPr lang="en-IN" sz="2800" b="1" dirty="0">
                <a:effectLst>
                  <a:outerShdw blurRad="38100" dist="38100" dir="2700000" algn="tl">
                    <a:srgbClr val="000000">
                      <a:alpha val="43137"/>
                    </a:srgbClr>
                  </a:outerShdw>
                </a:effectLst>
              </a:rPr>
              <a:t>	Each relation consists of rows and columns. Each relation must have a header and body. </a:t>
            </a:r>
          </a:p>
          <a:p>
            <a:pPr algn="just">
              <a:lnSpc>
                <a:spcPct val="150000"/>
              </a:lnSpc>
            </a:pPr>
            <a:r>
              <a:rPr lang="en-IN" sz="2800" b="1" dirty="0">
                <a:effectLst>
                  <a:outerShdw blurRad="38100" dist="38100" dir="2700000" algn="tl">
                    <a:srgbClr val="000000">
                      <a:alpha val="43137"/>
                    </a:srgbClr>
                  </a:outerShdw>
                </a:effectLst>
              </a:rPr>
              <a:t>	The header is simply the list of columns in the relation. The body is the set of data that actually populates the relation, organized into rows. </a:t>
            </a:r>
          </a:p>
        </p:txBody>
      </p:sp>
      <p:sp>
        <p:nvSpPr>
          <p:cNvPr id="5" name="Oval 4">
            <a:extLst>
              <a:ext uri="{FF2B5EF4-FFF2-40B4-BE49-F238E27FC236}">
                <a16:creationId xmlns:a16="http://schemas.microsoft.com/office/drawing/2014/main" id="{69F29342-CC6F-4550-90E6-A69FB9EC9E58}"/>
              </a:ext>
            </a:extLst>
          </p:cNvPr>
          <p:cNvSpPr/>
          <p:nvPr/>
        </p:nvSpPr>
        <p:spPr>
          <a:xfrm>
            <a:off x="285720" y="1880797"/>
            <a:ext cx="647653" cy="627937"/>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6" name="Oval 5">
            <a:extLst>
              <a:ext uri="{FF2B5EF4-FFF2-40B4-BE49-F238E27FC236}">
                <a16:creationId xmlns:a16="http://schemas.microsoft.com/office/drawing/2014/main" id="{69F29342-CC6F-4550-90E6-A69FB9EC9E58}"/>
              </a:ext>
            </a:extLst>
          </p:cNvPr>
          <p:cNvSpPr/>
          <p:nvPr/>
        </p:nvSpPr>
        <p:spPr>
          <a:xfrm>
            <a:off x="285720" y="3238119"/>
            <a:ext cx="647653" cy="627937"/>
          </a:xfrm>
          <a:prstGeom prst="ellipse">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7" name="Oval 6">
            <a:extLst>
              <a:ext uri="{FF2B5EF4-FFF2-40B4-BE49-F238E27FC236}">
                <a16:creationId xmlns:a16="http://schemas.microsoft.com/office/drawing/2014/main" id="{69F29342-CC6F-4550-90E6-A69FB9EC9E58}"/>
              </a:ext>
            </a:extLst>
          </p:cNvPr>
          <p:cNvSpPr/>
          <p:nvPr/>
        </p:nvSpPr>
        <p:spPr>
          <a:xfrm>
            <a:off x="285720" y="4524003"/>
            <a:ext cx="647653" cy="627937"/>
          </a:xfrm>
          <a:prstGeom prst="ellipse">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8" name="Rectangle 7">
            <a:extLst>
              <a:ext uri="{FF2B5EF4-FFF2-40B4-BE49-F238E27FC236}">
                <a16:creationId xmlns:a16="http://schemas.microsoft.com/office/drawing/2014/main" id="{6E3F4C13-712A-404D-B3D7-313929C22DCF}"/>
              </a:ext>
            </a:extLst>
          </p:cNvPr>
          <p:cNvSpPr/>
          <p:nvPr/>
        </p:nvSpPr>
        <p:spPr>
          <a:xfrm>
            <a:off x="428596" y="2000240"/>
            <a:ext cx="357190"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3200" b="1" dirty="0">
                <a:solidFill>
                  <a:schemeClr val="tx1"/>
                </a:solidFill>
                <a:effectLst>
                  <a:outerShdw blurRad="38100" dist="38100" dir="2700000" algn="tl">
                    <a:srgbClr val="000000">
                      <a:alpha val="43137"/>
                    </a:srgbClr>
                  </a:outerShdw>
                </a:effectLst>
              </a:rPr>
              <a:t>1</a:t>
            </a:r>
          </a:p>
        </p:txBody>
      </p:sp>
      <p:sp>
        <p:nvSpPr>
          <p:cNvPr id="9" name="Rectangle 8">
            <a:extLst>
              <a:ext uri="{FF2B5EF4-FFF2-40B4-BE49-F238E27FC236}">
                <a16:creationId xmlns:a16="http://schemas.microsoft.com/office/drawing/2014/main" id="{6E3F4C13-712A-404D-B3D7-313929C22DCF}"/>
              </a:ext>
            </a:extLst>
          </p:cNvPr>
          <p:cNvSpPr/>
          <p:nvPr/>
        </p:nvSpPr>
        <p:spPr>
          <a:xfrm>
            <a:off x="428596" y="3357562"/>
            <a:ext cx="357190"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3200" b="1" dirty="0">
                <a:solidFill>
                  <a:schemeClr val="tx1"/>
                </a:solidFill>
                <a:effectLst>
                  <a:outerShdw blurRad="38100" dist="38100" dir="2700000" algn="tl">
                    <a:srgbClr val="000000">
                      <a:alpha val="43137"/>
                    </a:srgbClr>
                  </a:outerShdw>
                </a:effectLst>
              </a:rPr>
              <a:t>2</a:t>
            </a:r>
          </a:p>
        </p:txBody>
      </p:sp>
      <p:sp>
        <p:nvSpPr>
          <p:cNvPr id="10" name="Rectangle 9">
            <a:extLst>
              <a:ext uri="{FF2B5EF4-FFF2-40B4-BE49-F238E27FC236}">
                <a16:creationId xmlns:a16="http://schemas.microsoft.com/office/drawing/2014/main" id="{6E3F4C13-712A-404D-B3D7-313929C22DCF}"/>
              </a:ext>
            </a:extLst>
          </p:cNvPr>
          <p:cNvSpPr/>
          <p:nvPr/>
        </p:nvSpPr>
        <p:spPr>
          <a:xfrm>
            <a:off x="428596" y="4643446"/>
            <a:ext cx="357190"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3200" b="1" dirty="0">
                <a:solidFill>
                  <a:schemeClr val="tx1"/>
                </a:solidFill>
                <a:effectLst>
                  <a:outerShdw blurRad="38100" dist="38100" dir="2700000" algn="tl">
                    <a:srgbClr val="000000">
                      <a:alpha val="43137"/>
                    </a:srgbClr>
                  </a:outerShdw>
                </a:effectLst>
              </a:rPr>
              <a:t>3</a:t>
            </a:r>
          </a:p>
        </p:txBody>
      </p:sp>
    </p:spTree>
    <p:extLst>
      <p:ext uri="{BB962C8B-B14F-4D97-AF65-F5344CB8AC3E}">
        <p14:creationId xmlns:p14="http://schemas.microsoft.com/office/powerpoint/2010/main" val="1101633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142976" y="357166"/>
            <a:ext cx="7072362" cy="10001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marL="0" lvl="2" algn="ctr"/>
            <a:r>
              <a:rPr lang="en-IN" sz="4000" b="1" dirty="0">
                <a:solidFill>
                  <a:schemeClr val="bg1"/>
                </a:solidFill>
                <a:effectLst>
                  <a:outerShdw blurRad="38100" dist="38100" dir="2700000" algn="tl">
                    <a:srgbClr val="000000">
                      <a:alpha val="43137"/>
                    </a:srgbClr>
                  </a:outerShdw>
                </a:effectLst>
              </a:rPr>
              <a:t>RELATIONAL MODEL </a:t>
            </a:r>
            <a:r>
              <a:rPr lang="en-IN" sz="3200" b="1" dirty="0">
                <a:effectLst>
                  <a:outerShdw blurRad="38100" dist="38100" dir="2700000" algn="tl">
                    <a:srgbClr val="000000">
                      <a:alpha val="43137"/>
                    </a:srgbClr>
                  </a:outerShdw>
                </a:effectLst>
              </a:rPr>
              <a:t> </a:t>
            </a:r>
          </a:p>
        </p:txBody>
      </p:sp>
      <p:sp>
        <p:nvSpPr>
          <p:cNvPr id="5" name="Rectangle 4"/>
          <p:cNvSpPr/>
          <p:nvPr/>
        </p:nvSpPr>
        <p:spPr>
          <a:xfrm>
            <a:off x="285720" y="1455238"/>
            <a:ext cx="8643998" cy="5262979"/>
          </a:xfrm>
          <a:prstGeom prst="rect">
            <a:avLst/>
          </a:prstGeom>
        </p:spPr>
        <p:txBody>
          <a:bodyPr wrap="square">
            <a:spAutoFit/>
          </a:bodyPr>
          <a:lstStyle/>
          <a:p>
            <a:pPr algn="just"/>
            <a:r>
              <a:rPr lang="en-IN" sz="2800" b="1" dirty="0">
                <a:effectLst>
                  <a:outerShdw blurRad="38100" dist="38100" dir="2700000" algn="tl">
                    <a:srgbClr val="000000">
                      <a:alpha val="43137"/>
                    </a:srgbClr>
                  </a:outerShdw>
                </a:effectLst>
              </a:rPr>
              <a:t>	 The second major characteristic of the relational </a:t>
            </a:r>
          </a:p>
          <a:p>
            <a:pPr algn="just"/>
            <a:r>
              <a:rPr lang="en-IN" sz="2800" b="1" dirty="0">
                <a:effectLst>
                  <a:outerShdw blurRad="38100" dist="38100" dir="2700000" algn="tl">
                    <a:srgbClr val="000000">
                      <a:alpha val="43137"/>
                    </a:srgbClr>
                  </a:outerShdw>
                </a:effectLst>
              </a:rPr>
              <a:t>            model is the usage of keys. </a:t>
            </a:r>
          </a:p>
          <a:p>
            <a:pPr algn="just"/>
            <a:endParaRPr lang="en-IN" sz="2800" b="1" dirty="0">
              <a:effectLst>
                <a:outerShdw blurRad="38100" dist="38100" dir="2700000" algn="tl">
                  <a:srgbClr val="000000">
                    <a:alpha val="43137"/>
                  </a:srgbClr>
                </a:outerShdw>
              </a:effectLst>
            </a:endParaRPr>
          </a:p>
          <a:p>
            <a:pPr algn="just"/>
            <a:r>
              <a:rPr lang="en-IN" sz="2800" b="1" dirty="0">
                <a:effectLst>
                  <a:outerShdw blurRad="38100" dist="38100" dir="2700000" algn="tl">
                    <a:srgbClr val="000000">
                      <a:alpha val="43137"/>
                    </a:srgbClr>
                  </a:outerShdw>
                </a:effectLst>
              </a:rPr>
              <a:t>	These are specially designated columns within a </a:t>
            </a:r>
          </a:p>
          <a:p>
            <a:pPr algn="just"/>
            <a:r>
              <a:rPr lang="en-IN" sz="2800" b="1" dirty="0">
                <a:effectLst>
                  <a:outerShdw blurRad="38100" dist="38100" dir="2700000" algn="tl">
                    <a:srgbClr val="000000">
                      <a:alpha val="43137"/>
                    </a:srgbClr>
                  </a:outerShdw>
                </a:effectLst>
              </a:rPr>
              <a:t>            relation, used to order data or relate data to other </a:t>
            </a:r>
          </a:p>
          <a:p>
            <a:pPr algn="just"/>
            <a:r>
              <a:rPr lang="en-IN" sz="2800" b="1" dirty="0">
                <a:effectLst>
                  <a:outerShdw blurRad="38100" dist="38100" dir="2700000" algn="tl">
                    <a:srgbClr val="000000">
                      <a:alpha val="43137"/>
                    </a:srgbClr>
                  </a:outerShdw>
                </a:effectLst>
              </a:rPr>
              <a:t>            relations. </a:t>
            </a:r>
          </a:p>
          <a:p>
            <a:pPr algn="just"/>
            <a:endParaRPr lang="en-IN" sz="2800" b="1" dirty="0">
              <a:effectLst>
                <a:outerShdw blurRad="38100" dist="38100" dir="2700000" algn="tl">
                  <a:srgbClr val="000000">
                    <a:alpha val="43137"/>
                  </a:srgbClr>
                </a:outerShdw>
              </a:effectLst>
            </a:endParaRPr>
          </a:p>
          <a:p>
            <a:pPr algn="just"/>
            <a:r>
              <a:rPr lang="en-IN" sz="2800" b="1" dirty="0">
                <a:effectLst>
                  <a:outerShdw blurRad="38100" dist="38100" dir="2700000" algn="tl">
                    <a:srgbClr val="000000">
                      <a:alpha val="43137"/>
                    </a:srgbClr>
                  </a:outerShdw>
                </a:effectLst>
              </a:rPr>
              <a:t>	One of the most important keys is the primary key,  </a:t>
            </a:r>
          </a:p>
          <a:p>
            <a:pPr algn="just"/>
            <a:r>
              <a:rPr lang="en-IN" sz="2800" b="1" dirty="0">
                <a:effectLst>
                  <a:outerShdw blurRad="38100" dist="38100" dir="2700000" algn="tl">
                    <a:srgbClr val="000000">
                      <a:alpha val="43137"/>
                    </a:srgbClr>
                  </a:outerShdw>
                </a:effectLst>
              </a:rPr>
              <a:t>           which is used to uniquely identify each row of data</a:t>
            </a:r>
          </a:p>
          <a:p>
            <a:pPr algn="just"/>
            <a:endParaRPr lang="en-IN" sz="2800" b="1" dirty="0">
              <a:effectLst>
                <a:outerShdw blurRad="38100" dist="38100" dir="2700000" algn="tl">
                  <a:srgbClr val="000000">
                    <a:alpha val="43137"/>
                  </a:srgbClr>
                </a:outerShdw>
              </a:effectLst>
            </a:endParaRPr>
          </a:p>
          <a:p>
            <a:pPr algn="just"/>
            <a:r>
              <a:rPr lang="en-IN" sz="2800" b="1" dirty="0">
                <a:effectLst>
                  <a:outerShdw blurRad="38100" dist="38100" dir="2700000" algn="tl">
                    <a:srgbClr val="000000">
                      <a:alpha val="43137"/>
                    </a:srgbClr>
                  </a:outerShdw>
                </a:effectLst>
              </a:rPr>
              <a:t>	Foreign keys relate data in one relation to the </a:t>
            </a:r>
          </a:p>
          <a:p>
            <a:pPr algn="just"/>
            <a:r>
              <a:rPr lang="en-IN" sz="2800" b="1" dirty="0">
                <a:effectLst>
                  <a:outerShdw blurRad="38100" dist="38100" dir="2700000" algn="tl">
                    <a:srgbClr val="000000">
                      <a:alpha val="43137"/>
                    </a:srgbClr>
                  </a:outerShdw>
                </a:effectLst>
              </a:rPr>
              <a:t>	primary key of another relation</a:t>
            </a:r>
          </a:p>
        </p:txBody>
      </p:sp>
      <p:sp>
        <p:nvSpPr>
          <p:cNvPr id="6" name="Oval 5">
            <a:extLst>
              <a:ext uri="{FF2B5EF4-FFF2-40B4-BE49-F238E27FC236}">
                <a16:creationId xmlns:a16="http://schemas.microsoft.com/office/drawing/2014/main" id="{69F29342-CC6F-4550-90E6-A69FB9EC9E58}"/>
              </a:ext>
            </a:extLst>
          </p:cNvPr>
          <p:cNvSpPr/>
          <p:nvPr/>
        </p:nvSpPr>
        <p:spPr>
          <a:xfrm>
            <a:off x="281009" y="1452169"/>
            <a:ext cx="647653" cy="627937"/>
          </a:xfrm>
          <a:prstGeom prst="ellipse">
            <a:avLst/>
          </a:pr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7" name="Rectangle 6">
            <a:extLst>
              <a:ext uri="{FF2B5EF4-FFF2-40B4-BE49-F238E27FC236}">
                <a16:creationId xmlns:a16="http://schemas.microsoft.com/office/drawing/2014/main" id="{6E3F4C13-712A-404D-B3D7-313929C22DCF}"/>
              </a:ext>
            </a:extLst>
          </p:cNvPr>
          <p:cNvSpPr/>
          <p:nvPr/>
        </p:nvSpPr>
        <p:spPr>
          <a:xfrm>
            <a:off x="423885" y="1571612"/>
            <a:ext cx="357190"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3200" b="1" dirty="0">
                <a:solidFill>
                  <a:schemeClr val="tx1"/>
                </a:solidFill>
                <a:effectLst>
                  <a:outerShdw blurRad="38100" dist="38100" dir="2700000" algn="tl">
                    <a:srgbClr val="000000">
                      <a:alpha val="43137"/>
                    </a:srgbClr>
                  </a:outerShdw>
                </a:effectLst>
              </a:rPr>
              <a:t>4</a:t>
            </a:r>
          </a:p>
        </p:txBody>
      </p:sp>
      <p:sp>
        <p:nvSpPr>
          <p:cNvPr id="8" name="Oval 7">
            <a:extLst>
              <a:ext uri="{FF2B5EF4-FFF2-40B4-BE49-F238E27FC236}">
                <a16:creationId xmlns:a16="http://schemas.microsoft.com/office/drawing/2014/main" id="{69F29342-CC6F-4550-90E6-A69FB9EC9E58}"/>
              </a:ext>
            </a:extLst>
          </p:cNvPr>
          <p:cNvSpPr/>
          <p:nvPr/>
        </p:nvSpPr>
        <p:spPr>
          <a:xfrm>
            <a:off x="285720" y="2943939"/>
            <a:ext cx="647653" cy="627937"/>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9" name="Rectangle 8">
            <a:extLst>
              <a:ext uri="{FF2B5EF4-FFF2-40B4-BE49-F238E27FC236}">
                <a16:creationId xmlns:a16="http://schemas.microsoft.com/office/drawing/2014/main" id="{6E3F4C13-712A-404D-B3D7-313929C22DCF}"/>
              </a:ext>
            </a:extLst>
          </p:cNvPr>
          <p:cNvSpPr/>
          <p:nvPr/>
        </p:nvSpPr>
        <p:spPr>
          <a:xfrm>
            <a:off x="428596" y="3063382"/>
            <a:ext cx="357190"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3200" b="1" dirty="0">
                <a:solidFill>
                  <a:schemeClr val="tx1"/>
                </a:solidFill>
                <a:effectLst>
                  <a:outerShdw blurRad="38100" dist="38100" dir="2700000" algn="tl">
                    <a:srgbClr val="000000">
                      <a:alpha val="43137"/>
                    </a:srgbClr>
                  </a:outerShdw>
                </a:effectLst>
              </a:rPr>
              <a:t>5</a:t>
            </a:r>
          </a:p>
        </p:txBody>
      </p:sp>
      <p:sp>
        <p:nvSpPr>
          <p:cNvPr id="10" name="Oval 9">
            <a:extLst>
              <a:ext uri="{FF2B5EF4-FFF2-40B4-BE49-F238E27FC236}">
                <a16:creationId xmlns:a16="http://schemas.microsoft.com/office/drawing/2014/main" id="{69F29342-CC6F-4550-90E6-A69FB9EC9E58}"/>
              </a:ext>
            </a:extLst>
          </p:cNvPr>
          <p:cNvSpPr/>
          <p:nvPr/>
        </p:nvSpPr>
        <p:spPr>
          <a:xfrm>
            <a:off x="285720" y="4500570"/>
            <a:ext cx="647653" cy="627937"/>
          </a:xfrm>
          <a:prstGeom prst="ellipse">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1" name="Rectangle 10">
            <a:extLst>
              <a:ext uri="{FF2B5EF4-FFF2-40B4-BE49-F238E27FC236}">
                <a16:creationId xmlns:a16="http://schemas.microsoft.com/office/drawing/2014/main" id="{6E3F4C13-712A-404D-B3D7-313929C22DCF}"/>
              </a:ext>
            </a:extLst>
          </p:cNvPr>
          <p:cNvSpPr/>
          <p:nvPr/>
        </p:nvSpPr>
        <p:spPr>
          <a:xfrm>
            <a:off x="428596" y="4620013"/>
            <a:ext cx="357190"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3200" b="1" dirty="0">
                <a:solidFill>
                  <a:schemeClr val="tx1"/>
                </a:solidFill>
                <a:effectLst>
                  <a:outerShdw blurRad="38100" dist="38100" dir="2700000" algn="tl">
                    <a:srgbClr val="000000">
                      <a:alpha val="43137"/>
                    </a:srgbClr>
                  </a:outerShdw>
                </a:effectLst>
              </a:rPr>
              <a:t>6</a:t>
            </a:r>
          </a:p>
        </p:txBody>
      </p:sp>
      <p:sp>
        <p:nvSpPr>
          <p:cNvPr id="12" name="Oval 11">
            <a:extLst>
              <a:ext uri="{FF2B5EF4-FFF2-40B4-BE49-F238E27FC236}">
                <a16:creationId xmlns:a16="http://schemas.microsoft.com/office/drawing/2014/main" id="{69F29342-CC6F-4550-90E6-A69FB9EC9E58}"/>
              </a:ext>
            </a:extLst>
          </p:cNvPr>
          <p:cNvSpPr/>
          <p:nvPr/>
        </p:nvSpPr>
        <p:spPr>
          <a:xfrm>
            <a:off x="285720" y="5730021"/>
            <a:ext cx="647653" cy="627937"/>
          </a:xfrm>
          <a:prstGeom prst="ellipse">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3" name="Rectangle 12">
            <a:extLst>
              <a:ext uri="{FF2B5EF4-FFF2-40B4-BE49-F238E27FC236}">
                <a16:creationId xmlns:a16="http://schemas.microsoft.com/office/drawing/2014/main" id="{6E3F4C13-712A-404D-B3D7-313929C22DCF}"/>
              </a:ext>
            </a:extLst>
          </p:cNvPr>
          <p:cNvSpPr/>
          <p:nvPr/>
        </p:nvSpPr>
        <p:spPr>
          <a:xfrm>
            <a:off x="428596" y="5849464"/>
            <a:ext cx="357190"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3200" b="1" dirty="0">
                <a:solidFill>
                  <a:schemeClr val="tx1"/>
                </a:solidFill>
                <a:effectLst>
                  <a:outerShdw blurRad="38100" dist="38100" dir="2700000" algn="tl">
                    <a:srgbClr val="000000">
                      <a:alpha val="43137"/>
                    </a:srgbClr>
                  </a:outerShdw>
                </a:effectLst>
              </a:rPr>
              <a:t>7</a:t>
            </a:r>
          </a:p>
        </p:txBody>
      </p:sp>
    </p:spTree>
    <p:extLst>
      <p:ext uri="{BB962C8B-B14F-4D97-AF65-F5344CB8AC3E}">
        <p14:creationId xmlns:p14="http://schemas.microsoft.com/office/powerpoint/2010/main" val="1101633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142976" y="357166"/>
            <a:ext cx="7072362" cy="10001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marL="0" lvl="2" algn="ctr"/>
            <a:r>
              <a:rPr lang="en-IN" sz="4000" b="1" dirty="0">
                <a:solidFill>
                  <a:schemeClr val="bg1"/>
                </a:solidFill>
                <a:effectLst>
                  <a:outerShdw blurRad="38100" dist="38100" dir="2700000" algn="tl">
                    <a:srgbClr val="000000">
                      <a:alpha val="43137"/>
                    </a:srgbClr>
                  </a:outerShdw>
                </a:effectLst>
              </a:rPr>
              <a:t>RELATIONAL MODEL </a:t>
            </a:r>
            <a:r>
              <a:rPr lang="en-IN" sz="3200" b="1" dirty="0">
                <a:effectLst>
                  <a:outerShdw blurRad="38100" dist="38100" dir="2700000" algn="tl">
                    <a:srgbClr val="000000">
                      <a:alpha val="43137"/>
                    </a:srgbClr>
                  </a:outerShdw>
                </a:effectLst>
              </a:rPr>
              <a:t> </a:t>
            </a:r>
          </a:p>
        </p:txBody>
      </p:sp>
      <p:pic>
        <p:nvPicPr>
          <p:cNvPr id="5" name="Picture 2" descr="C:\Users\Sanik3\Desktop\relational_model_table.png"/>
          <p:cNvPicPr>
            <a:picLocks noChangeAspect="1" noChangeArrowheads="1"/>
          </p:cNvPicPr>
          <p:nvPr/>
        </p:nvPicPr>
        <p:blipFill>
          <a:blip r:embed="rId2"/>
          <a:srcRect/>
          <a:stretch>
            <a:fillRect/>
          </a:stretch>
        </p:blipFill>
        <p:spPr bwMode="auto">
          <a:xfrm>
            <a:off x="785786" y="1571612"/>
            <a:ext cx="7414278" cy="46339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1142976" y="357166"/>
            <a:ext cx="7072362" cy="10001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marL="0" lvl="2" algn="ctr"/>
            <a:r>
              <a:rPr lang="en-IN" sz="4000" b="1" dirty="0">
                <a:solidFill>
                  <a:schemeClr val="bg1"/>
                </a:solidFill>
                <a:effectLst>
                  <a:outerShdw blurRad="38100" dist="38100" dir="2700000" algn="tl">
                    <a:srgbClr val="000000">
                      <a:alpha val="43137"/>
                    </a:srgbClr>
                  </a:outerShdw>
                </a:effectLst>
              </a:rPr>
              <a:t>RELATIONAL MODEL </a:t>
            </a:r>
            <a:r>
              <a:rPr lang="en-IN" sz="3200" b="1" dirty="0">
                <a:effectLst>
                  <a:outerShdw blurRad="38100" dist="38100" dir="2700000" algn="tl">
                    <a:srgbClr val="000000">
                      <a:alpha val="43137"/>
                    </a:srgbClr>
                  </a:outerShdw>
                </a:effectLst>
              </a:rPr>
              <a:t> </a:t>
            </a:r>
          </a:p>
        </p:txBody>
      </p:sp>
      <p:pic>
        <p:nvPicPr>
          <p:cNvPr id="1026" name="Picture 2" descr="C:\Users\AdmOfficer\Desktop\Structure-of-the-relational-database-Mvsemdm-Each-box-on-the-figure-above-contains-one.png"/>
          <p:cNvPicPr>
            <a:picLocks noChangeAspect="1" noChangeArrowheads="1"/>
          </p:cNvPicPr>
          <p:nvPr/>
        </p:nvPicPr>
        <p:blipFill>
          <a:blip r:embed="rId2"/>
          <a:srcRect/>
          <a:stretch>
            <a:fillRect/>
          </a:stretch>
        </p:blipFill>
        <p:spPr bwMode="auto">
          <a:xfrm>
            <a:off x="571472" y="1500174"/>
            <a:ext cx="8096250" cy="505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285720" y="1357298"/>
            <a:ext cx="4572000" cy="5509200"/>
          </a:xfrm>
          <a:prstGeom prst="rect">
            <a:avLst/>
          </a:prstGeom>
        </p:spPr>
        <p:txBody>
          <a:bodyPr>
            <a:spAutoFit/>
          </a:bodyPr>
          <a:lstStyle/>
          <a:p>
            <a:r>
              <a:rPr lang="en-IN" sz="3200" b="1" dirty="0">
                <a:effectLst>
                  <a:outerShdw blurRad="38100" dist="38100" dir="2700000" algn="tl">
                    <a:srgbClr val="000000">
                      <a:alpha val="43137"/>
                    </a:srgbClr>
                  </a:outerShdw>
                </a:effectLst>
              </a:rPr>
              <a:t>Microsoft SQL Server</a:t>
            </a:r>
          </a:p>
          <a:p>
            <a:r>
              <a:rPr lang="en-IN" sz="3200" b="1" u="sng" dirty="0">
                <a:effectLst>
                  <a:outerShdw blurRad="38100" dist="38100" dir="2700000" algn="tl">
                    <a:srgbClr val="000000">
                      <a:alpha val="43137"/>
                    </a:srgbClr>
                  </a:outerShdw>
                </a:effectLst>
              </a:rPr>
              <a:t>Microsoft SQL Server Express</a:t>
            </a:r>
            <a:endParaRPr lang="en-IN" sz="3200" b="1" dirty="0">
              <a:effectLst>
                <a:outerShdw blurRad="38100" dist="38100" dir="2700000" algn="tl">
                  <a:srgbClr val="000000">
                    <a:alpha val="43137"/>
                  </a:srgbClr>
                </a:outerShdw>
              </a:effectLst>
            </a:endParaRPr>
          </a:p>
          <a:p>
            <a:r>
              <a:rPr lang="en-IN" sz="3200" b="1" dirty="0">
                <a:effectLst>
                  <a:outerShdw blurRad="38100" dist="38100" dir="2700000" algn="tl">
                    <a:srgbClr val="000000">
                      <a:alpha val="43137"/>
                    </a:srgbClr>
                  </a:outerShdw>
                </a:effectLst>
              </a:rPr>
              <a:t>SQL Azure (Cloud SQL Server)</a:t>
            </a:r>
          </a:p>
          <a:p>
            <a:r>
              <a:rPr lang="en-IN" sz="3200" b="1" dirty="0">
                <a:effectLst>
                  <a:outerShdw blurRad="38100" dist="38100" dir="2700000" algn="tl">
                    <a:srgbClr val="000000">
                      <a:alpha val="43137"/>
                    </a:srgbClr>
                  </a:outerShdw>
                </a:effectLst>
              </a:rPr>
              <a:t>Microsoft Visual FoxPro</a:t>
            </a:r>
          </a:p>
          <a:p>
            <a:r>
              <a:rPr lang="en-IN" sz="3200" b="1" dirty="0" err="1">
                <a:effectLst>
                  <a:outerShdw blurRad="38100" dist="38100" dir="2700000" algn="tl">
                    <a:srgbClr val="000000">
                      <a:alpha val="43137"/>
                    </a:srgbClr>
                  </a:outerShdw>
                </a:effectLst>
              </a:rPr>
              <a:t>Mimer</a:t>
            </a:r>
            <a:r>
              <a:rPr lang="en-IN" sz="3200" b="1" dirty="0">
                <a:effectLst>
                  <a:outerShdw blurRad="38100" dist="38100" dir="2700000" algn="tl">
                    <a:srgbClr val="000000">
                      <a:alpha val="43137"/>
                    </a:srgbClr>
                  </a:outerShdw>
                </a:effectLst>
              </a:rPr>
              <a:t> SQL</a:t>
            </a:r>
          </a:p>
          <a:p>
            <a:r>
              <a:rPr lang="en-IN" sz="3200" b="1" dirty="0" err="1">
                <a:effectLst>
                  <a:outerShdw blurRad="38100" dist="38100" dir="2700000" algn="tl">
                    <a:srgbClr val="000000">
                      <a:alpha val="43137"/>
                    </a:srgbClr>
                  </a:outerShdw>
                </a:effectLst>
              </a:rPr>
              <a:t>MonetDB</a:t>
            </a:r>
            <a:endParaRPr lang="en-IN" sz="3200" b="1" dirty="0">
              <a:effectLst>
                <a:outerShdw blurRad="38100" dist="38100" dir="2700000" algn="tl">
                  <a:srgbClr val="000000">
                    <a:alpha val="43137"/>
                  </a:srgbClr>
                </a:outerShdw>
              </a:effectLst>
            </a:endParaRPr>
          </a:p>
          <a:p>
            <a:r>
              <a:rPr lang="en-IN" sz="3200" b="1" dirty="0" err="1">
                <a:effectLst>
                  <a:outerShdw blurRad="38100" dist="38100" dir="2700000" algn="tl">
                    <a:srgbClr val="000000">
                      <a:alpha val="43137"/>
                    </a:srgbClr>
                  </a:outerShdw>
                </a:effectLst>
              </a:rPr>
              <a:t>mSQL</a:t>
            </a:r>
            <a:endParaRPr lang="en-IN" sz="3200" b="1" dirty="0">
              <a:effectLst>
                <a:outerShdw blurRad="38100" dist="38100" dir="2700000" algn="tl">
                  <a:srgbClr val="000000">
                    <a:alpha val="43137"/>
                  </a:srgbClr>
                </a:outerShdw>
              </a:effectLst>
            </a:endParaRPr>
          </a:p>
          <a:p>
            <a:r>
              <a:rPr lang="en-IN" sz="3200" b="1" dirty="0" err="1">
                <a:effectLst>
                  <a:outerShdw blurRad="38100" dist="38100" dir="2700000" algn="tl">
                    <a:srgbClr val="000000">
                      <a:alpha val="43137"/>
                    </a:srgbClr>
                  </a:outerShdw>
                </a:effectLst>
              </a:rPr>
              <a:t>MySQL</a:t>
            </a:r>
            <a:endParaRPr lang="en-IN" sz="3200" b="1" dirty="0">
              <a:effectLst>
                <a:outerShdw blurRad="38100" dist="38100" dir="2700000" algn="tl">
                  <a:srgbClr val="000000">
                    <a:alpha val="43137"/>
                  </a:srgbClr>
                </a:outerShdw>
              </a:effectLst>
            </a:endParaRPr>
          </a:p>
          <a:p>
            <a:r>
              <a:rPr lang="en-IN" sz="3200" b="1" dirty="0">
                <a:effectLst>
                  <a:outerShdw blurRad="38100" dist="38100" dir="2700000" algn="tl">
                    <a:srgbClr val="000000">
                      <a:alpha val="43137"/>
                    </a:srgbClr>
                  </a:outerShdw>
                </a:effectLst>
              </a:rPr>
              <a:t>OpenOffice.org Base</a:t>
            </a:r>
          </a:p>
        </p:txBody>
      </p:sp>
      <p:sp>
        <p:nvSpPr>
          <p:cNvPr id="10" name="Title 1"/>
          <p:cNvSpPr txBox="1">
            <a:spLocks/>
          </p:cNvSpPr>
          <p:nvPr/>
        </p:nvSpPr>
        <p:spPr>
          <a:xfrm>
            <a:off x="571472" y="214290"/>
            <a:ext cx="8072494" cy="857256"/>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Autofit/>
          </a:bodyPr>
          <a:lstStyle/>
          <a:p>
            <a:pPr marL="0" lvl="2" algn="ctr"/>
            <a:r>
              <a:rPr lang="en-IN" sz="3200" b="1" dirty="0">
                <a:solidFill>
                  <a:schemeClr val="bg1"/>
                </a:solidFill>
                <a:effectLst>
                  <a:outerShdw blurRad="38100" dist="38100" dir="2700000" algn="tl">
                    <a:srgbClr val="000000">
                      <a:alpha val="43137"/>
                    </a:srgbClr>
                  </a:outerShdw>
                </a:effectLst>
              </a:rPr>
              <a:t>RELATIONAL MODEL </a:t>
            </a:r>
            <a:r>
              <a:rPr lang="en-IN" sz="3200" b="1" dirty="0">
                <a:effectLst>
                  <a:outerShdw blurRad="38100" dist="38100" dir="2700000" algn="tl">
                    <a:srgbClr val="000000">
                      <a:alpha val="43137"/>
                    </a:srgbClr>
                  </a:outerShdw>
                </a:effectLst>
              </a:rPr>
              <a:t> </a:t>
            </a:r>
            <a:r>
              <a:rPr lang="en-IN" sz="3200" b="1" dirty="0">
                <a:solidFill>
                  <a:schemeClr val="bg1"/>
                </a:solidFill>
                <a:effectLst>
                  <a:outerShdw blurRad="38100" dist="38100" dir="2700000" algn="tl">
                    <a:srgbClr val="000000">
                      <a:alpha val="43137"/>
                    </a:srgbClr>
                  </a:outerShdw>
                </a:effectLst>
              </a:rPr>
              <a:t>SOFTWARES IN MARKET</a:t>
            </a:r>
          </a:p>
        </p:txBody>
      </p:sp>
      <p:sp>
        <p:nvSpPr>
          <p:cNvPr id="5" name="Rectangle 4"/>
          <p:cNvSpPr/>
          <p:nvPr/>
        </p:nvSpPr>
        <p:spPr>
          <a:xfrm>
            <a:off x="4572000" y="1428736"/>
            <a:ext cx="4071966" cy="5016758"/>
          </a:xfrm>
          <a:prstGeom prst="rect">
            <a:avLst/>
          </a:prstGeom>
        </p:spPr>
        <p:txBody>
          <a:bodyPr wrap="square">
            <a:spAutoFit/>
          </a:bodyPr>
          <a:lstStyle/>
          <a:p>
            <a:r>
              <a:rPr lang="en-IN" sz="3200" b="1" dirty="0" err="1">
                <a:effectLst>
                  <a:outerShdw blurRad="38100" dist="38100" dir="2700000" algn="tl">
                    <a:srgbClr val="000000">
                      <a:alpha val="43137"/>
                    </a:srgbClr>
                  </a:outerShdw>
                </a:effectLst>
              </a:rPr>
              <a:t>Netezza</a:t>
            </a:r>
            <a:endParaRPr lang="en-IN" sz="3200" b="1" dirty="0">
              <a:effectLst>
                <a:outerShdw blurRad="38100" dist="38100" dir="2700000" algn="tl">
                  <a:srgbClr val="000000">
                    <a:alpha val="43137"/>
                  </a:srgbClr>
                </a:outerShdw>
              </a:effectLst>
            </a:endParaRPr>
          </a:p>
          <a:p>
            <a:r>
              <a:rPr lang="en-IN" sz="3200" b="1" dirty="0" err="1">
                <a:effectLst>
                  <a:outerShdw blurRad="38100" dist="38100" dir="2700000" algn="tl">
                    <a:srgbClr val="000000">
                      <a:alpha val="43137"/>
                    </a:srgbClr>
                  </a:outerShdw>
                </a:effectLst>
              </a:rPr>
              <a:t>NexusDB</a:t>
            </a:r>
            <a:endParaRPr lang="en-IN" sz="3200" b="1" dirty="0">
              <a:effectLst>
                <a:outerShdw blurRad="38100" dist="38100" dir="2700000" algn="tl">
                  <a:srgbClr val="000000">
                    <a:alpha val="43137"/>
                  </a:srgbClr>
                </a:outerShdw>
              </a:effectLst>
            </a:endParaRPr>
          </a:p>
          <a:p>
            <a:r>
              <a:rPr lang="en-IN" sz="3200" b="1" dirty="0" err="1">
                <a:effectLst>
                  <a:outerShdw blurRad="38100" dist="38100" dir="2700000" algn="tl">
                    <a:srgbClr val="000000">
                      <a:alpha val="43137"/>
                    </a:srgbClr>
                  </a:outerShdw>
                </a:effectLst>
              </a:rPr>
              <a:t>NonStop</a:t>
            </a:r>
            <a:r>
              <a:rPr lang="en-IN" sz="3200" b="1" dirty="0">
                <a:effectLst>
                  <a:outerShdw blurRad="38100" dist="38100" dir="2700000" algn="tl">
                    <a:srgbClr val="000000">
                      <a:alpha val="43137"/>
                    </a:srgbClr>
                  </a:outerShdw>
                </a:effectLst>
              </a:rPr>
              <a:t> SQL</a:t>
            </a:r>
          </a:p>
          <a:p>
            <a:r>
              <a:rPr lang="en-IN" sz="3200" b="1" dirty="0" err="1">
                <a:effectLst>
                  <a:outerShdw blurRad="38100" dist="38100" dir="2700000" algn="tl">
                    <a:srgbClr val="000000">
                      <a:alpha val="43137"/>
                    </a:srgbClr>
                  </a:outerShdw>
                </a:effectLst>
              </a:rPr>
              <a:t>NuoDB</a:t>
            </a:r>
            <a:endParaRPr lang="en-IN" sz="3200" b="1" dirty="0">
              <a:effectLst>
                <a:outerShdw blurRad="38100" dist="38100" dir="2700000" algn="tl">
                  <a:srgbClr val="000000">
                    <a:alpha val="43137"/>
                  </a:srgbClr>
                </a:outerShdw>
              </a:effectLst>
            </a:endParaRPr>
          </a:p>
          <a:p>
            <a:r>
              <a:rPr lang="en-IN" sz="3200" b="1" dirty="0">
                <a:effectLst>
                  <a:outerShdw blurRad="38100" dist="38100" dir="2700000" algn="tl">
                    <a:srgbClr val="000000">
                      <a:alpha val="43137"/>
                    </a:srgbClr>
                  </a:outerShdw>
                </a:effectLst>
              </a:rPr>
              <a:t>Omnis Studio</a:t>
            </a:r>
          </a:p>
          <a:p>
            <a:r>
              <a:rPr lang="en-IN" sz="3200" b="1" dirty="0" err="1">
                <a:effectLst>
                  <a:outerShdw blurRad="38100" dist="38100" dir="2700000" algn="tl">
                    <a:srgbClr val="000000">
                      <a:alpha val="43137"/>
                    </a:srgbClr>
                  </a:outerShdw>
                </a:effectLst>
              </a:rPr>
              <a:t>Openbase</a:t>
            </a:r>
            <a:endParaRPr lang="en-IN" sz="3200" b="1" dirty="0">
              <a:effectLst>
                <a:outerShdw blurRad="38100" dist="38100" dir="2700000" algn="tl">
                  <a:srgbClr val="000000">
                    <a:alpha val="43137"/>
                  </a:srgbClr>
                </a:outerShdw>
              </a:effectLst>
            </a:endParaRPr>
          </a:p>
          <a:p>
            <a:r>
              <a:rPr lang="en-IN" sz="3200" b="1" dirty="0" err="1">
                <a:effectLst>
                  <a:outerShdw blurRad="38100" dist="38100" dir="2700000" algn="tl">
                    <a:srgbClr val="000000">
                      <a:alpha val="43137"/>
                    </a:srgbClr>
                  </a:outerShdw>
                </a:effectLst>
              </a:rPr>
              <a:t>OpenLink</a:t>
            </a:r>
            <a:r>
              <a:rPr lang="en-IN" sz="3200" b="1" dirty="0">
                <a:effectLst>
                  <a:outerShdw blurRad="38100" dist="38100" dir="2700000" algn="tl">
                    <a:srgbClr val="000000">
                      <a:alpha val="43137"/>
                    </a:srgbClr>
                  </a:outerShdw>
                </a:effectLst>
              </a:rPr>
              <a:t> Virtuoso (Open Source Edition)</a:t>
            </a:r>
          </a:p>
          <a:p>
            <a:r>
              <a:rPr lang="en-IN" sz="3200" b="1" dirty="0" err="1">
                <a:effectLst>
                  <a:outerShdw blurRad="38100" dist="38100" dir="2700000" algn="tl">
                    <a:srgbClr val="000000">
                      <a:alpha val="43137"/>
                    </a:srgbClr>
                  </a:outerShdw>
                </a:effectLst>
              </a:rPr>
              <a:t>OpenLink</a:t>
            </a:r>
            <a:r>
              <a:rPr lang="en-IN" sz="3200" b="1" dirty="0">
                <a:effectLst>
                  <a:outerShdw blurRad="38100" dist="38100" dir="2700000" algn="tl">
                    <a:srgbClr val="000000">
                      <a:alpha val="43137"/>
                    </a:srgbClr>
                  </a:outerShdw>
                </a:effectLst>
              </a:rPr>
              <a:t> Virtuoso Universal Server</a:t>
            </a:r>
          </a:p>
        </p:txBody>
      </p:sp>
      <p:sp>
        <p:nvSpPr>
          <p:cNvPr id="7" name="Rectangle 6"/>
          <p:cNvSpPr/>
          <p:nvPr/>
        </p:nvSpPr>
        <p:spPr>
          <a:xfrm>
            <a:off x="7715272" y="6286520"/>
            <a:ext cx="1149674" cy="369332"/>
          </a:xfrm>
          <a:prstGeom prst="rect">
            <a:avLst/>
          </a:prstGeom>
        </p:spPr>
        <p:txBody>
          <a:bodyPr wrap="none">
            <a:spAutoFit/>
          </a:bodyPr>
          <a:lstStyle/>
          <a:p>
            <a:pPr algn="r"/>
            <a:r>
              <a:rPr lang="en-IN" b="1" dirty="0">
                <a:solidFill>
                  <a:srgbClr val="FF0000"/>
                </a:solidFill>
              </a:rPr>
              <a:t>Wikipedia</a:t>
            </a:r>
          </a:p>
        </p:txBody>
      </p:sp>
    </p:spTree>
    <p:extLst>
      <p:ext uri="{BB962C8B-B14F-4D97-AF65-F5344CB8AC3E}">
        <p14:creationId xmlns:p14="http://schemas.microsoft.com/office/powerpoint/2010/main" val="1101633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285720" y="1428736"/>
            <a:ext cx="4143404" cy="5016758"/>
          </a:xfrm>
          <a:prstGeom prst="rect">
            <a:avLst/>
          </a:prstGeom>
        </p:spPr>
        <p:txBody>
          <a:bodyPr wrap="square">
            <a:spAutoFit/>
          </a:bodyPr>
          <a:lstStyle/>
          <a:p>
            <a:r>
              <a:rPr lang="en-IN" sz="3200" b="1" dirty="0">
                <a:effectLst>
                  <a:outerShdw blurRad="38100" dist="38100" dir="2700000" algn="tl">
                    <a:srgbClr val="000000">
                      <a:alpha val="43137"/>
                    </a:srgbClr>
                  </a:outerShdw>
                </a:effectLst>
              </a:rPr>
              <a:t>Oracle</a:t>
            </a:r>
          </a:p>
          <a:p>
            <a:r>
              <a:rPr lang="en-IN" sz="3200" b="1" dirty="0">
                <a:effectLst>
                  <a:outerShdw blurRad="38100" dist="38100" dir="2700000" algn="tl">
                    <a:srgbClr val="000000">
                      <a:alpha val="43137"/>
                    </a:srgbClr>
                  </a:outerShdw>
                </a:effectLst>
              </a:rPr>
              <a:t>Oracle </a:t>
            </a:r>
            <a:r>
              <a:rPr lang="en-IN" sz="3200" b="1" dirty="0" err="1">
                <a:effectLst>
                  <a:outerShdw blurRad="38100" dist="38100" dir="2700000" algn="tl">
                    <a:srgbClr val="000000">
                      <a:alpha val="43137"/>
                    </a:srgbClr>
                  </a:outerShdw>
                </a:effectLst>
              </a:rPr>
              <a:t>Rdb</a:t>
            </a:r>
            <a:r>
              <a:rPr lang="en-IN" sz="3200" b="1" dirty="0">
                <a:effectLst>
                  <a:outerShdw blurRad="38100" dist="38100" dir="2700000" algn="tl">
                    <a:srgbClr val="000000">
                      <a:alpha val="43137"/>
                    </a:srgbClr>
                  </a:outerShdw>
                </a:effectLst>
              </a:rPr>
              <a:t> for OpenVMS</a:t>
            </a:r>
          </a:p>
          <a:p>
            <a:r>
              <a:rPr lang="en-IN" sz="3200" b="1" dirty="0">
                <a:effectLst>
                  <a:outerShdw blurRad="38100" dist="38100" dir="2700000" algn="tl">
                    <a:srgbClr val="000000">
                      <a:alpha val="43137"/>
                    </a:srgbClr>
                  </a:outerShdw>
                </a:effectLst>
              </a:rPr>
              <a:t>Panorama</a:t>
            </a:r>
          </a:p>
          <a:p>
            <a:r>
              <a:rPr lang="en-IN" sz="3200" b="1" dirty="0">
                <a:effectLst>
                  <a:outerShdw blurRad="38100" dist="38100" dir="2700000" algn="tl">
                    <a:srgbClr val="000000">
                      <a:alpha val="43137"/>
                    </a:srgbClr>
                  </a:outerShdw>
                </a:effectLst>
              </a:rPr>
              <a:t>Paradox</a:t>
            </a:r>
          </a:p>
          <a:p>
            <a:r>
              <a:rPr lang="en-IN" sz="3200" b="1" dirty="0" err="1">
                <a:effectLst>
                  <a:outerShdw blurRad="38100" dist="38100" dir="2700000" algn="tl">
                    <a:srgbClr val="000000">
                      <a:alpha val="43137"/>
                    </a:srgbClr>
                  </a:outerShdw>
                </a:effectLst>
              </a:rPr>
              <a:t>Percona</a:t>
            </a:r>
            <a:r>
              <a:rPr lang="en-IN" sz="3200" b="1" dirty="0">
                <a:effectLst>
                  <a:outerShdw blurRad="38100" dist="38100" dir="2700000" algn="tl">
                    <a:srgbClr val="000000">
                      <a:alpha val="43137"/>
                    </a:srgbClr>
                  </a:outerShdw>
                </a:effectLst>
              </a:rPr>
              <a:t> Server for MySQL</a:t>
            </a:r>
          </a:p>
          <a:p>
            <a:r>
              <a:rPr lang="en-IN" sz="3200" b="1" dirty="0" err="1">
                <a:effectLst>
                  <a:outerShdw blurRad="38100" dist="38100" dir="2700000" algn="tl">
                    <a:srgbClr val="000000">
                      <a:alpha val="43137"/>
                    </a:srgbClr>
                  </a:outerShdw>
                </a:effectLst>
              </a:rPr>
              <a:t>Percona</a:t>
            </a:r>
            <a:r>
              <a:rPr lang="en-IN" sz="3200" b="1" dirty="0">
                <a:effectLst>
                  <a:outerShdw blurRad="38100" dist="38100" dir="2700000" algn="tl">
                    <a:srgbClr val="000000">
                      <a:alpha val="43137"/>
                    </a:srgbClr>
                  </a:outerShdw>
                </a:effectLst>
              </a:rPr>
              <a:t> </a:t>
            </a:r>
            <a:r>
              <a:rPr lang="en-IN" sz="3200" b="1" dirty="0" err="1">
                <a:effectLst>
                  <a:outerShdw blurRad="38100" dist="38100" dir="2700000" algn="tl">
                    <a:srgbClr val="000000">
                      <a:alpha val="43137"/>
                    </a:srgbClr>
                  </a:outerShdw>
                </a:effectLst>
              </a:rPr>
              <a:t>XtraDB</a:t>
            </a:r>
            <a:r>
              <a:rPr lang="en-IN" sz="3200" b="1" dirty="0">
                <a:effectLst>
                  <a:outerShdw blurRad="38100" dist="38100" dir="2700000" algn="tl">
                    <a:srgbClr val="000000">
                      <a:alpha val="43137"/>
                    </a:srgbClr>
                  </a:outerShdw>
                </a:effectLst>
              </a:rPr>
              <a:t> Cluster</a:t>
            </a:r>
          </a:p>
          <a:p>
            <a:r>
              <a:rPr lang="en-IN" sz="3200" b="1" dirty="0">
                <a:effectLst>
                  <a:outerShdw blurRad="38100" dist="38100" dir="2700000" algn="tl">
                    <a:srgbClr val="000000">
                      <a:alpha val="43137"/>
                    </a:srgbClr>
                  </a:outerShdw>
                </a:effectLst>
              </a:rPr>
              <a:t>Pervasive PSQL</a:t>
            </a:r>
          </a:p>
          <a:p>
            <a:r>
              <a:rPr lang="en-IN" sz="3200" b="1" dirty="0" err="1">
                <a:effectLst>
                  <a:outerShdw blurRad="38100" dist="38100" dir="2700000" algn="tl">
                    <a:srgbClr val="000000">
                      <a:alpha val="43137"/>
                    </a:srgbClr>
                  </a:outerShdw>
                </a:effectLst>
              </a:rPr>
              <a:t>Polyhedra</a:t>
            </a:r>
            <a:endParaRPr lang="en-IN" sz="3200" b="1" dirty="0">
              <a:effectLst>
                <a:outerShdw blurRad="38100" dist="38100" dir="2700000" algn="tl">
                  <a:srgbClr val="000000">
                    <a:alpha val="43137"/>
                  </a:srgbClr>
                </a:outerShdw>
              </a:effectLst>
            </a:endParaRPr>
          </a:p>
        </p:txBody>
      </p:sp>
      <p:sp>
        <p:nvSpPr>
          <p:cNvPr id="10" name="Title 1"/>
          <p:cNvSpPr txBox="1">
            <a:spLocks/>
          </p:cNvSpPr>
          <p:nvPr/>
        </p:nvSpPr>
        <p:spPr>
          <a:xfrm>
            <a:off x="571472" y="357166"/>
            <a:ext cx="8072494" cy="785818"/>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marL="0" lvl="2" algn="ctr"/>
            <a:r>
              <a:rPr lang="en-IN" sz="3200" b="1" dirty="0">
                <a:solidFill>
                  <a:schemeClr val="bg1"/>
                </a:solidFill>
                <a:effectLst>
                  <a:outerShdw blurRad="38100" dist="38100" dir="2700000" algn="tl">
                    <a:srgbClr val="000000">
                      <a:alpha val="43137"/>
                    </a:srgbClr>
                  </a:outerShdw>
                </a:effectLst>
              </a:rPr>
              <a:t>RELATIONAL MODEL </a:t>
            </a:r>
            <a:r>
              <a:rPr lang="en-IN" sz="3200" b="1" dirty="0">
                <a:effectLst>
                  <a:outerShdw blurRad="38100" dist="38100" dir="2700000" algn="tl">
                    <a:srgbClr val="000000">
                      <a:alpha val="43137"/>
                    </a:srgbClr>
                  </a:outerShdw>
                </a:effectLst>
              </a:rPr>
              <a:t> </a:t>
            </a:r>
            <a:r>
              <a:rPr lang="en-IN" sz="3200" b="1" dirty="0">
                <a:solidFill>
                  <a:schemeClr val="bg1"/>
                </a:solidFill>
                <a:effectLst>
                  <a:outerShdw blurRad="38100" dist="38100" dir="2700000" algn="tl">
                    <a:srgbClr val="000000">
                      <a:alpha val="43137"/>
                    </a:srgbClr>
                  </a:outerShdw>
                </a:effectLst>
              </a:rPr>
              <a:t>SOFTWARES IN MARKET</a:t>
            </a:r>
          </a:p>
        </p:txBody>
      </p:sp>
      <p:sp>
        <p:nvSpPr>
          <p:cNvPr id="5" name="Rectangle 4"/>
          <p:cNvSpPr/>
          <p:nvPr/>
        </p:nvSpPr>
        <p:spPr>
          <a:xfrm>
            <a:off x="4286248" y="1428736"/>
            <a:ext cx="4714908" cy="5262979"/>
          </a:xfrm>
          <a:prstGeom prst="rect">
            <a:avLst/>
          </a:prstGeom>
        </p:spPr>
        <p:txBody>
          <a:bodyPr wrap="square">
            <a:spAutoFit/>
          </a:bodyPr>
          <a:lstStyle/>
          <a:p>
            <a:r>
              <a:rPr lang="en-IN" sz="2800" b="1" dirty="0" err="1">
                <a:effectLst>
                  <a:outerShdw blurRad="38100" dist="38100" dir="2700000" algn="tl">
                    <a:srgbClr val="000000">
                      <a:alpha val="43137"/>
                    </a:srgbClr>
                  </a:outerShdw>
                </a:effectLst>
              </a:rPr>
              <a:t>PostgreSQL</a:t>
            </a:r>
            <a:endParaRPr lang="en-IN" sz="2800" b="1" dirty="0">
              <a:effectLst>
                <a:outerShdw blurRad="38100" dist="38100" dir="2700000" algn="tl">
                  <a:srgbClr val="000000">
                    <a:alpha val="43137"/>
                  </a:srgbClr>
                </a:outerShdw>
              </a:effectLst>
            </a:endParaRPr>
          </a:p>
          <a:p>
            <a:r>
              <a:rPr lang="en-IN" sz="2800" b="1" dirty="0" err="1">
                <a:effectLst>
                  <a:outerShdw blurRad="38100" dist="38100" dir="2700000" algn="tl">
                    <a:srgbClr val="000000">
                      <a:alpha val="43137"/>
                    </a:srgbClr>
                  </a:outerShdw>
                </a:effectLst>
              </a:rPr>
              <a:t>Postgres</a:t>
            </a:r>
            <a:r>
              <a:rPr lang="en-IN" sz="2800" b="1" dirty="0">
                <a:effectLst>
                  <a:outerShdw blurRad="38100" dist="38100" dir="2700000" algn="tl">
                    <a:srgbClr val="000000">
                      <a:alpha val="43137"/>
                    </a:srgbClr>
                  </a:outerShdw>
                </a:effectLst>
              </a:rPr>
              <a:t> Plus Advanced Server</a:t>
            </a:r>
          </a:p>
          <a:p>
            <a:r>
              <a:rPr lang="en-IN" sz="2800" b="1" dirty="0">
                <a:effectLst>
                  <a:outerShdw blurRad="38100" dist="38100" dir="2700000" algn="tl">
                    <a:srgbClr val="000000">
                      <a:alpha val="43137"/>
                    </a:srgbClr>
                  </a:outerShdw>
                </a:effectLst>
              </a:rPr>
              <a:t>Progress Software</a:t>
            </a:r>
          </a:p>
          <a:p>
            <a:r>
              <a:rPr lang="en-IN" sz="2800" b="1" dirty="0" err="1">
                <a:effectLst>
                  <a:outerShdw blurRad="38100" dist="38100" dir="2700000" algn="tl">
                    <a:srgbClr val="000000">
                      <a:alpha val="43137"/>
                    </a:srgbClr>
                  </a:outerShdw>
                </a:effectLst>
              </a:rPr>
              <a:t>Raima</a:t>
            </a:r>
            <a:r>
              <a:rPr lang="en-IN" sz="2800" b="1" dirty="0">
                <a:effectLst>
                  <a:outerShdw blurRad="38100" dist="38100" dir="2700000" algn="tl">
                    <a:srgbClr val="000000">
                      <a:alpha val="43137"/>
                    </a:srgbClr>
                  </a:outerShdw>
                </a:effectLst>
              </a:rPr>
              <a:t> Database Manager (RDM)</a:t>
            </a:r>
          </a:p>
          <a:p>
            <a:r>
              <a:rPr lang="en-IN" sz="2800" b="1" dirty="0">
                <a:effectLst>
                  <a:outerShdw blurRad="38100" dist="38100" dir="2700000" algn="tl">
                    <a:srgbClr val="000000">
                      <a:alpha val="43137"/>
                    </a:srgbClr>
                  </a:outerShdw>
                </a:effectLst>
              </a:rPr>
              <a:t>RDM Server</a:t>
            </a:r>
          </a:p>
          <a:p>
            <a:r>
              <a:rPr lang="en-IN" sz="2800" b="1" dirty="0">
                <a:effectLst>
                  <a:outerShdw blurRad="38100" dist="38100" dir="2700000" algn="tl">
                    <a:srgbClr val="000000">
                      <a:alpha val="43137"/>
                    </a:srgbClr>
                  </a:outerShdw>
                </a:effectLst>
              </a:rPr>
              <a:t>R:Base</a:t>
            </a:r>
          </a:p>
          <a:p>
            <a:r>
              <a:rPr lang="en-IN" sz="2800" b="1" dirty="0">
                <a:effectLst>
                  <a:outerShdw blurRad="38100" dist="38100" dir="2700000" algn="tl">
                    <a:srgbClr val="000000">
                      <a:alpha val="43137"/>
                    </a:srgbClr>
                  </a:outerShdw>
                </a:effectLst>
              </a:rPr>
              <a:t>SAND CDBMS</a:t>
            </a:r>
          </a:p>
          <a:p>
            <a:r>
              <a:rPr lang="en-IN" sz="2800" b="1" dirty="0">
                <a:effectLst>
                  <a:outerShdw blurRad="38100" dist="38100" dir="2700000" algn="tl">
                    <a:srgbClr val="000000">
                      <a:alpha val="43137"/>
                    </a:srgbClr>
                  </a:outerShdw>
                </a:effectLst>
              </a:rPr>
              <a:t>SAP HANA</a:t>
            </a:r>
          </a:p>
          <a:p>
            <a:r>
              <a:rPr lang="en-IN" sz="2800" b="1" dirty="0">
                <a:effectLst>
                  <a:outerShdw blurRad="38100" dist="38100" dir="2700000" algn="tl">
                    <a:srgbClr val="000000">
                      <a:alpha val="43137"/>
                    </a:srgbClr>
                  </a:outerShdw>
                </a:effectLst>
              </a:rPr>
              <a:t>SAP Adaptive Server Enterprise</a:t>
            </a:r>
          </a:p>
          <a:p>
            <a:pPr algn="r"/>
            <a:r>
              <a:rPr lang="en-IN" sz="2400" b="1" dirty="0">
                <a:effectLst>
                  <a:outerShdw blurRad="38100" dist="38100" dir="2700000" algn="tl">
                    <a:srgbClr val="000000">
                      <a:alpha val="43137"/>
                    </a:srgbClr>
                  </a:outerShdw>
                </a:effectLst>
              </a:rPr>
              <a:t>Wikipedia</a:t>
            </a:r>
          </a:p>
        </p:txBody>
      </p:sp>
    </p:spTree>
    <p:extLst>
      <p:ext uri="{BB962C8B-B14F-4D97-AF65-F5344CB8AC3E}">
        <p14:creationId xmlns:p14="http://schemas.microsoft.com/office/powerpoint/2010/main" val="1101633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txBox="1">
            <a:spLocks/>
          </p:cNvSpPr>
          <p:nvPr/>
        </p:nvSpPr>
        <p:spPr>
          <a:xfrm>
            <a:off x="928662" y="3000372"/>
            <a:ext cx="7358114" cy="10001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Autofit/>
          </a:bodyPr>
          <a:lstStyle/>
          <a:p>
            <a:pPr marL="0" lvl="2" algn="ctr"/>
            <a:r>
              <a:rPr lang="en-IN" sz="3200" b="1" dirty="0">
                <a:solidFill>
                  <a:schemeClr val="bg1"/>
                </a:solidFill>
                <a:effectLst>
                  <a:outerShdw blurRad="38100" dist="38100" dir="2700000" algn="tl">
                    <a:srgbClr val="000000">
                      <a:alpha val="43137"/>
                    </a:srgbClr>
                  </a:outerShdw>
                </a:effectLst>
              </a:rPr>
              <a:t>RELATIONAL MODEL TERMINOLOGIES </a:t>
            </a:r>
            <a:r>
              <a:rPr lang="en-IN" sz="3200" b="1" dirty="0">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1101633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Isosceles Triangle 17">
            <a:extLst>
              <a:ext uri="{FF2B5EF4-FFF2-40B4-BE49-F238E27FC236}">
                <a16:creationId xmlns:a16="http://schemas.microsoft.com/office/drawing/2014/main" id="{C7B9B673-DE03-4968-B8D2-04B86D88A689}"/>
              </a:ext>
            </a:extLst>
          </p:cNvPr>
          <p:cNvSpPr/>
          <p:nvPr/>
        </p:nvSpPr>
        <p:spPr>
          <a:xfrm>
            <a:off x="1587022" y="1357298"/>
            <a:ext cx="1633244" cy="1407968"/>
          </a:xfrm>
          <a:prstGeom prst="triangle">
            <a:avLst/>
          </a:prstGeom>
          <a:solidFill>
            <a:schemeClr val="accent2"/>
          </a:solidFill>
          <a:ln>
            <a:noFill/>
          </a:ln>
          <a:scene3d>
            <a:camera prst="isometricOffAxis1Right"/>
            <a:lightRig rig="soft" dir="t"/>
          </a:scene3d>
          <a:sp3d extrusionH="1524000" prstMaterial="plastic"/>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4" name="Isosceles Triangle 53">
            <a:extLst>
              <a:ext uri="{FF2B5EF4-FFF2-40B4-BE49-F238E27FC236}">
                <a16:creationId xmlns:a16="http://schemas.microsoft.com/office/drawing/2014/main" id="{D9A0C8D1-D9C9-45F9-A487-08B879B5871F}"/>
              </a:ext>
            </a:extLst>
          </p:cNvPr>
          <p:cNvSpPr/>
          <p:nvPr/>
        </p:nvSpPr>
        <p:spPr>
          <a:xfrm>
            <a:off x="2867318" y="2092470"/>
            <a:ext cx="1633244" cy="1407968"/>
          </a:xfrm>
          <a:prstGeom prst="triangle">
            <a:avLst/>
          </a:prstGeom>
          <a:solidFill>
            <a:schemeClr val="accent3"/>
          </a:solidFill>
          <a:ln>
            <a:noFill/>
          </a:ln>
          <a:scene3d>
            <a:camera prst="isometricOffAxis1Right"/>
            <a:lightRig rig="soft" dir="t"/>
          </a:scene3d>
          <a:sp3d extrusionH="15240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Title 1"/>
          <p:cNvSpPr txBox="1">
            <a:spLocks/>
          </p:cNvSpPr>
          <p:nvPr/>
        </p:nvSpPr>
        <p:spPr>
          <a:xfrm>
            <a:off x="3929058" y="428604"/>
            <a:ext cx="4500594" cy="1143008"/>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Autofit/>
          </a:bodyPr>
          <a:lstStyle/>
          <a:p>
            <a:pPr marL="0" lvl="2" algn="ctr"/>
            <a:r>
              <a:rPr lang="en-IN" sz="3200" b="1" dirty="0">
                <a:solidFill>
                  <a:schemeClr val="bg1"/>
                </a:solidFill>
                <a:effectLst>
                  <a:outerShdw blurRad="38100" dist="38100" dir="2700000" algn="tl">
                    <a:srgbClr val="000000">
                      <a:alpha val="43137"/>
                    </a:srgbClr>
                  </a:outerShdw>
                </a:effectLst>
              </a:rPr>
              <a:t>RELATIONAL MODEL TERMINOLOGIES </a:t>
            </a:r>
            <a:r>
              <a:rPr lang="en-IN" sz="3200" b="1" dirty="0">
                <a:effectLst>
                  <a:outerShdw blurRad="38100" dist="38100" dir="2700000" algn="tl">
                    <a:srgbClr val="000000">
                      <a:alpha val="43137"/>
                    </a:srgbClr>
                  </a:outerShdw>
                </a:effectLst>
              </a:rPr>
              <a:t> </a:t>
            </a:r>
          </a:p>
        </p:txBody>
      </p:sp>
      <p:sp>
        <p:nvSpPr>
          <p:cNvPr id="37" name="Isosceles Triangle 36">
            <a:extLst>
              <a:ext uri="{FF2B5EF4-FFF2-40B4-BE49-F238E27FC236}">
                <a16:creationId xmlns:a16="http://schemas.microsoft.com/office/drawing/2014/main" id="{7E50E552-5749-4C72-8180-5152969327F6}"/>
              </a:ext>
            </a:extLst>
          </p:cNvPr>
          <p:cNvSpPr/>
          <p:nvPr/>
        </p:nvSpPr>
        <p:spPr>
          <a:xfrm>
            <a:off x="4085420" y="2777955"/>
            <a:ext cx="1633244" cy="1407968"/>
          </a:xfrm>
          <a:prstGeom prst="triangle">
            <a:avLst/>
          </a:prstGeom>
          <a:solidFill>
            <a:schemeClr val="accent5"/>
          </a:solidFill>
          <a:ln>
            <a:noFill/>
          </a:ln>
          <a:scene3d>
            <a:camera prst="isometricOffAxis1Right"/>
            <a:lightRig rig="soft" dir="t"/>
          </a:scene3d>
          <a:sp3d extrusionH="15240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9" name="Rectangle 38">
            <a:extLst>
              <a:ext uri="{FF2B5EF4-FFF2-40B4-BE49-F238E27FC236}">
                <a16:creationId xmlns:a16="http://schemas.microsoft.com/office/drawing/2014/main" id="{4659835D-38F8-458E-B116-E273150F56F8}"/>
              </a:ext>
            </a:extLst>
          </p:cNvPr>
          <p:cNvSpPr/>
          <p:nvPr/>
        </p:nvSpPr>
        <p:spPr>
          <a:xfrm>
            <a:off x="3633369" y="3398064"/>
            <a:ext cx="606577" cy="692497"/>
          </a:xfrm>
          <a:prstGeom prst="rect">
            <a:avLst/>
          </a:prstGeom>
          <a:scene3d>
            <a:camera prst="perspectiveContrastingLeftFacing" fov="2700000">
              <a:rot lat="623785" lon="2636332" rev="20486789"/>
            </a:camera>
            <a:lightRig rig="threePt" dir="t"/>
          </a:scene3d>
        </p:spPr>
        <p:txBody>
          <a:bodyPr wrap="none" lIns="68580" tIns="68580" rIns="68580" bIns="68580">
            <a:spAutoFit/>
          </a:bodyPr>
          <a:lstStyle/>
          <a:p>
            <a:pPr algn="ctr"/>
            <a:r>
              <a:rPr lang="en-US" sz="3600" b="1" dirty="0">
                <a:solidFill>
                  <a:schemeClr val="bg1"/>
                </a:solidFill>
              </a:rPr>
              <a:t>04</a:t>
            </a:r>
            <a:endParaRPr lang="en-US" sz="1350" dirty="0">
              <a:solidFill>
                <a:schemeClr val="bg1"/>
              </a:solidFill>
            </a:endParaRPr>
          </a:p>
        </p:txBody>
      </p:sp>
      <p:sp>
        <p:nvSpPr>
          <p:cNvPr id="40" name="Isosceles Triangle 39">
            <a:extLst>
              <a:ext uri="{FF2B5EF4-FFF2-40B4-BE49-F238E27FC236}">
                <a16:creationId xmlns:a16="http://schemas.microsoft.com/office/drawing/2014/main" id="{A994CE5B-54F4-4DF2-95DC-4AFB4AC2A2C8}"/>
              </a:ext>
            </a:extLst>
          </p:cNvPr>
          <p:cNvSpPr/>
          <p:nvPr/>
        </p:nvSpPr>
        <p:spPr>
          <a:xfrm>
            <a:off x="5207567" y="3500672"/>
            <a:ext cx="1633244" cy="1407968"/>
          </a:xfrm>
          <a:prstGeom prst="triangle">
            <a:avLst/>
          </a:prstGeom>
          <a:solidFill>
            <a:schemeClr val="accent6"/>
          </a:solidFill>
          <a:ln>
            <a:noFill/>
          </a:ln>
          <a:scene3d>
            <a:camera prst="isometricOffAxis1Right"/>
            <a:lightRig rig="soft" dir="t"/>
          </a:scene3d>
          <a:sp3d extrusionH="1524000" prstMaterial="plastic"/>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2" name="Rectangle 41">
            <a:extLst>
              <a:ext uri="{FF2B5EF4-FFF2-40B4-BE49-F238E27FC236}">
                <a16:creationId xmlns:a16="http://schemas.microsoft.com/office/drawing/2014/main" id="{103C2768-96F7-4079-9432-8735CB5B774D}"/>
              </a:ext>
            </a:extLst>
          </p:cNvPr>
          <p:cNvSpPr/>
          <p:nvPr/>
        </p:nvSpPr>
        <p:spPr>
          <a:xfrm>
            <a:off x="4759812" y="4176864"/>
            <a:ext cx="606577" cy="692497"/>
          </a:xfrm>
          <a:prstGeom prst="rect">
            <a:avLst/>
          </a:prstGeom>
          <a:scene3d>
            <a:camera prst="perspectiveContrastingLeftFacing" fov="2700000">
              <a:rot lat="623785" lon="2636332" rev="20486789"/>
            </a:camera>
            <a:lightRig rig="threePt" dir="t"/>
          </a:scene3d>
        </p:spPr>
        <p:txBody>
          <a:bodyPr wrap="none" lIns="68580" tIns="68580" rIns="68580" bIns="68580">
            <a:spAutoFit/>
          </a:bodyPr>
          <a:lstStyle/>
          <a:p>
            <a:pPr algn="ctr"/>
            <a:r>
              <a:rPr lang="en-US" sz="3600" b="1" dirty="0">
                <a:solidFill>
                  <a:schemeClr val="bg1"/>
                </a:solidFill>
              </a:rPr>
              <a:t>03</a:t>
            </a:r>
            <a:endParaRPr lang="en-US" sz="1350" dirty="0">
              <a:solidFill>
                <a:schemeClr val="bg1"/>
              </a:solidFill>
            </a:endParaRPr>
          </a:p>
        </p:txBody>
      </p:sp>
      <p:sp>
        <p:nvSpPr>
          <p:cNvPr id="43" name="Isosceles Triangle 42">
            <a:extLst>
              <a:ext uri="{FF2B5EF4-FFF2-40B4-BE49-F238E27FC236}">
                <a16:creationId xmlns:a16="http://schemas.microsoft.com/office/drawing/2014/main" id="{C7B9B673-DE03-4968-B8D2-04B86D88A689}"/>
              </a:ext>
            </a:extLst>
          </p:cNvPr>
          <p:cNvSpPr/>
          <p:nvPr/>
        </p:nvSpPr>
        <p:spPr>
          <a:xfrm>
            <a:off x="6269185" y="4165377"/>
            <a:ext cx="1633244" cy="1407968"/>
          </a:xfrm>
          <a:prstGeom prst="triangle">
            <a:avLst/>
          </a:prstGeom>
          <a:solidFill>
            <a:schemeClr val="accent2"/>
          </a:solidFill>
          <a:ln>
            <a:noFill/>
          </a:ln>
          <a:scene3d>
            <a:camera prst="isometricOffAxis1Right"/>
            <a:lightRig rig="soft" dir="t"/>
          </a:scene3d>
          <a:sp3d extrusionH="1524000" prstMaterial="plastic"/>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5" name="Rectangle 44">
            <a:extLst>
              <a:ext uri="{FF2B5EF4-FFF2-40B4-BE49-F238E27FC236}">
                <a16:creationId xmlns:a16="http://schemas.microsoft.com/office/drawing/2014/main" id="{F2F6467D-D02E-44E3-AB13-78029120BE0E}"/>
              </a:ext>
            </a:extLst>
          </p:cNvPr>
          <p:cNvSpPr/>
          <p:nvPr/>
        </p:nvSpPr>
        <p:spPr>
          <a:xfrm>
            <a:off x="5825139" y="4808758"/>
            <a:ext cx="606577" cy="692497"/>
          </a:xfrm>
          <a:prstGeom prst="rect">
            <a:avLst/>
          </a:prstGeom>
          <a:scene3d>
            <a:camera prst="perspectiveContrastingLeftFacing" fov="2700000">
              <a:rot lat="623785" lon="2636332" rev="20486789"/>
            </a:camera>
            <a:lightRig rig="threePt" dir="t"/>
          </a:scene3d>
        </p:spPr>
        <p:txBody>
          <a:bodyPr wrap="none" lIns="68580" tIns="68580" rIns="68580" bIns="68580">
            <a:spAutoFit/>
          </a:bodyPr>
          <a:lstStyle/>
          <a:p>
            <a:pPr algn="ctr"/>
            <a:r>
              <a:rPr lang="en-US" sz="3600" b="1" dirty="0">
                <a:solidFill>
                  <a:schemeClr val="bg1"/>
                </a:solidFill>
              </a:rPr>
              <a:t>02</a:t>
            </a:r>
            <a:endParaRPr lang="en-US" sz="1350" dirty="0">
              <a:solidFill>
                <a:schemeClr val="bg1"/>
              </a:solidFill>
            </a:endParaRPr>
          </a:p>
        </p:txBody>
      </p:sp>
      <p:sp>
        <p:nvSpPr>
          <p:cNvPr id="46" name="Isosceles Triangle 45">
            <a:extLst>
              <a:ext uri="{FF2B5EF4-FFF2-40B4-BE49-F238E27FC236}">
                <a16:creationId xmlns:a16="http://schemas.microsoft.com/office/drawing/2014/main" id="{D9A0C8D1-D9C9-45F9-A487-08B879B5871F}"/>
              </a:ext>
            </a:extLst>
          </p:cNvPr>
          <p:cNvSpPr/>
          <p:nvPr/>
        </p:nvSpPr>
        <p:spPr>
          <a:xfrm>
            <a:off x="7439350" y="4914988"/>
            <a:ext cx="1633244" cy="1407968"/>
          </a:xfrm>
          <a:prstGeom prst="triangle">
            <a:avLst/>
          </a:prstGeom>
          <a:solidFill>
            <a:schemeClr val="accent3"/>
          </a:solidFill>
          <a:ln>
            <a:noFill/>
          </a:ln>
          <a:scene3d>
            <a:camera prst="isometricOffAxis1Right"/>
            <a:lightRig rig="soft" dir="t"/>
          </a:scene3d>
          <a:sp3d extrusionH="15240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Rectangle 47">
            <a:extLst>
              <a:ext uri="{FF2B5EF4-FFF2-40B4-BE49-F238E27FC236}">
                <a16:creationId xmlns:a16="http://schemas.microsoft.com/office/drawing/2014/main" id="{3A4D0B09-EBF4-45B5-9F61-25D9CD80076A}"/>
              </a:ext>
            </a:extLst>
          </p:cNvPr>
          <p:cNvSpPr/>
          <p:nvPr/>
        </p:nvSpPr>
        <p:spPr>
          <a:xfrm>
            <a:off x="6975774" y="5554522"/>
            <a:ext cx="606577" cy="692497"/>
          </a:xfrm>
          <a:prstGeom prst="rect">
            <a:avLst/>
          </a:prstGeom>
          <a:scene3d>
            <a:camera prst="perspectiveContrastingLeftFacing" fov="2700000">
              <a:rot lat="623785" lon="2636332" rev="20486789"/>
            </a:camera>
            <a:lightRig rig="threePt" dir="t"/>
          </a:scene3d>
        </p:spPr>
        <p:txBody>
          <a:bodyPr wrap="none" lIns="68580" tIns="68580" rIns="68580" bIns="68580">
            <a:spAutoFit/>
          </a:bodyPr>
          <a:lstStyle/>
          <a:p>
            <a:pPr algn="ctr"/>
            <a:r>
              <a:rPr lang="en-US" sz="3600" b="1" dirty="0">
                <a:solidFill>
                  <a:schemeClr val="bg1"/>
                </a:solidFill>
              </a:rPr>
              <a:t>01</a:t>
            </a:r>
          </a:p>
        </p:txBody>
      </p:sp>
      <p:sp>
        <p:nvSpPr>
          <p:cNvPr id="50" name="TextBox 49"/>
          <p:cNvSpPr txBox="1"/>
          <p:nvPr/>
        </p:nvSpPr>
        <p:spPr>
          <a:xfrm>
            <a:off x="4643438" y="5916059"/>
            <a:ext cx="2857520" cy="584775"/>
          </a:xfrm>
          <a:prstGeom prst="rect">
            <a:avLst/>
          </a:prstGeom>
          <a:noFill/>
        </p:spPr>
        <p:txBody>
          <a:bodyPr wrap="square" rtlCol="0">
            <a:spAutoFit/>
          </a:bodyPr>
          <a:lstStyle/>
          <a:p>
            <a:pPr algn="ctr"/>
            <a:r>
              <a:rPr lang="en-IN" sz="3200" b="1" dirty="0">
                <a:solidFill>
                  <a:srgbClr val="006600"/>
                </a:solidFill>
                <a:effectLst>
                  <a:outerShdw blurRad="38100" dist="38100" dir="2700000" algn="tl">
                    <a:srgbClr val="000000">
                      <a:alpha val="43137"/>
                    </a:srgbClr>
                  </a:outerShdw>
                </a:effectLst>
              </a:rPr>
              <a:t>RELATION</a:t>
            </a:r>
          </a:p>
        </p:txBody>
      </p:sp>
      <p:sp>
        <p:nvSpPr>
          <p:cNvPr id="51" name="TextBox 50"/>
          <p:cNvSpPr txBox="1"/>
          <p:nvPr/>
        </p:nvSpPr>
        <p:spPr>
          <a:xfrm>
            <a:off x="3786182" y="5130241"/>
            <a:ext cx="2857520" cy="584775"/>
          </a:xfrm>
          <a:prstGeom prst="rect">
            <a:avLst/>
          </a:prstGeom>
          <a:noFill/>
        </p:spPr>
        <p:txBody>
          <a:bodyPr wrap="square" rtlCol="0">
            <a:spAutoFit/>
          </a:bodyPr>
          <a:lstStyle/>
          <a:p>
            <a:pPr algn="ctr"/>
            <a:r>
              <a:rPr lang="en-IN" sz="3200" b="1" dirty="0">
                <a:solidFill>
                  <a:srgbClr val="660033"/>
                </a:solidFill>
                <a:effectLst>
                  <a:outerShdw blurRad="38100" dist="38100" dir="2700000" algn="tl">
                    <a:srgbClr val="000000">
                      <a:alpha val="43137"/>
                    </a:srgbClr>
                  </a:outerShdw>
                </a:effectLst>
              </a:rPr>
              <a:t>TUPLE</a:t>
            </a:r>
          </a:p>
        </p:txBody>
      </p:sp>
      <p:sp>
        <p:nvSpPr>
          <p:cNvPr id="52" name="TextBox 51"/>
          <p:cNvSpPr txBox="1"/>
          <p:nvPr/>
        </p:nvSpPr>
        <p:spPr>
          <a:xfrm>
            <a:off x="2357422" y="4487299"/>
            <a:ext cx="2857520" cy="584775"/>
          </a:xfrm>
          <a:prstGeom prst="rect">
            <a:avLst/>
          </a:prstGeom>
          <a:noFill/>
        </p:spPr>
        <p:txBody>
          <a:bodyPr wrap="square" rtlCol="0">
            <a:spAutoFit/>
          </a:bodyPr>
          <a:lstStyle/>
          <a:p>
            <a:pPr algn="ctr"/>
            <a:r>
              <a:rPr lang="en-IN" sz="3200" b="1" dirty="0">
                <a:solidFill>
                  <a:srgbClr val="FF9900"/>
                </a:solidFill>
                <a:effectLst>
                  <a:outerShdw blurRad="38100" dist="38100" dir="2700000" algn="tl">
                    <a:srgbClr val="000000">
                      <a:alpha val="43137"/>
                    </a:srgbClr>
                  </a:outerShdw>
                </a:effectLst>
              </a:rPr>
              <a:t>ATTRIBUTE</a:t>
            </a:r>
          </a:p>
        </p:txBody>
      </p:sp>
      <p:sp>
        <p:nvSpPr>
          <p:cNvPr id="53" name="TextBox 52"/>
          <p:cNvSpPr txBox="1"/>
          <p:nvPr/>
        </p:nvSpPr>
        <p:spPr>
          <a:xfrm>
            <a:off x="1357290" y="3772919"/>
            <a:ext cx="2857520" cy="584775"/>
          </a:xfrm>
          <a:prstGeom prst="rect">
            <a:avLst/>
          </a:prstGeom>
          <a:noFill/>
        </p:spPr>
        <p:txBody>
          <a:bodyPr wrap="square" rtlCol="0">
            <a:spAutoFit/>
          </a:bodyPr>
          <a:lstStyle/>
          <a:p>
            <a:pPr algn="ctr"/>
            <a:r>
              <a:rPr lang="en-IN" sz="3200" b="1" dirty="0">
                <a:solidFill>
                  <a:srgbClr val="0070C0"/>
                </a:solidFill>
                <a:effectLst>
                  <a:outerShdw blurRad="38100" dist="38100" dir="2700000" algn="tl">
                    <a:srgbClr val="000000">
                      <a:alpha val="43137"/>
                    </a:srgbClr>
                  </a:outerShdw>
                </a:effectLst>
              </a:rPr>
              <a:t>ENTITY</a:t>
            </a:r>
          </a:p>
        </p:txBody>
      </p:sp>
      <p:sp>
        <p:nvSpPr>
          <p:cNvPr id="55" name="Rectangle 54">
            <a:extLst>
              <a:ext uri="{FF2B5EF4-FFF2-40B4-BE49-F238E27FC236}">
                <a16:creationId xmlns:a16="http://schemas.microsoft.com/office/drawing/2014/main" id="{3A4D0B09-EBF4-45B5-9F61-25D9CD80076A}"/>
              </a:ext>
            </a:extLst>
          </p:cNvPr>
          <p:cNvSpPr/>
          <p:nvPr/>
        </p:nvSpPr>
        <p:spPr>
          <a:xfrm>
            <a:off x="2327937" y="2693828"/>
            <a:ext cx="606577" cy="692497"/>
          </a:xfrm>
          <a:prstGeom prst="rect">
            <a:avLst/>
          </a:prstGeom>
          <a:scene3d>
            <a:camera prst="perspectiveContrastingLeftFacing" fov="2700000">
              <a:rot lat="623785" lon="2636332" rev="20486789"/>
            </a:camera>
            <a:lightRig rig="threePt" dir="t"/>
          </a:scene3d>
        </p:spPr>
        <p:txBody>
          <a:bodyPr wrap="none" lIns="68580" tIns="68580" rIns="68580" bIns="68580">
            <a:spAutoFit/>
          </a:bodyPr>
          <a:lstStyle/>
          <a:p>
            <a:pPr algn="ctr"/>
            <a:r>
              <a:rPr lang="en-US" sz="3600" b="1" dirty="0">
                <a:solidFill>
                  <a:schemeClr val="bg1"/>
                </a:solidFill>
              </a:rPr>
              <a:t>05</a:t>
            </a:r>
          </a:p>
        </p:txBody>
      </p:sp>
      <p:sp>
        <p:nvSpPr>
          <p:cNvPr id="56" name="TextBox 55"/>
          <p:cNvSpPr txBox="1"/>
          <p:nvPr/>
        </p:nvSpPr>
        <p:spPr>
          <a:xfrm>
            <a:off x="857224" y="3058539"/>
            <a:ext cx="1785950" cy="523220"/>
          </a:xfrm>
          <a:prstGeom prst="rect">
            <a:avLst/>
          </a:prstGeom>
          <a:noFill/>
        </p:spPr>
        <p:txBody>
          <a:bodyPr wrap="square" rtlCol="0">
            <a:spAutoFit/>
          </a:bodyPr>
          <a:lstStyle/>
          <a:p>
            <a:pPr algn="ctr"/>
            <a:r>
              <a:rPr lang="en-IN" sz="2800" b="1" dirty="0">
                <a:solidFill>
                  <a:srgbClr val="006600"/>
                </a:solidFill>
                <a:effectLst>
                  <a:outerShdw blurRad="38100" dist="38100" dir="2700000" algn="tl">
                    <a:srgbClr val="000000">
                      <a:alpha val="43137"/>
                    </a:srgbClr>
                  </a:outerShdw>
                </a:effectLst>
              </a:rPr>
              <a:t>DEGREE</a:t>
            </a:r>
          </a:p>
        </p:txBody>
      </p:sp>
      <p:sp>
        <p:nvSpPr>
          <p:cNvPr id="19" name="Rectangle 18">
            <a:extLst>
              <a:ext uri="{FF2B5EF4-FFF2-40B4-BE49-F238E27FC236}">
                <a16:creationId xmlns:a16="http://schemas.microsoft.com/office/drawing/2014/main" id="{F2F6467D-D02E-44E3-AB13-78029120BE0E}"/>
              </a:ext>
            </a:extLst>
          </p:cNvPr>
          <p:cNvSpPr/>
          <p:nvPr/>
        </p:nvSpPr>
        <p:spPr>
          <a:xfrm>
            <a:off x="1179341" y="2000240"/>
            <a:ext cx="606577" cy="692497"/>
          </a:xfrm>
          <a:prstGeom prst="rect">
            <a:avLst/>
          </a:prstGeom>
          <a:scene3d>
            <a:camera prst="perspectiveContrastingLeftFacing" fov="2700000">
              <a:rot lat="623785" lon="2636332" rev="20486789"/>
            </a:camera>
            <a:lightRig rig="threePt" dir="t"/>
          </a:scene3d>
        </p:spPr>
        <p:txBody>
          <a:bodyPr wrap="none" lIns="68580" tIns="68580" rIns="68580" bIns="68580">
            <a:spAutoFit/>
          </a:bodyPr>
          <a:lstStyle/>
          <a:p>
            <a:pPr algn="ctr"/>
            <a:r>
              <a:rPr lang="en-US" sz="3600" b="1" dirty="0">
                <a:solidFill>
                  <a:schemeClr val="bg1"/>
                </a:solidFill>
              </a:rPr>
              <a:t>06</a:t>
            </a:r>
            <a:endParaRPr lang="en-US" sz="1350" dirty="0">
              <a:solidFill>
                <a:schemeClr val="bg1"/>
              </a:solidFill>
            </a:endParaRPr>
          </a:p>
        </p:txBody>
      </p:sp>
      <p:sp>
        <p:nvSpPr>
          <p:cNvPr id="20" name="TextBox 19"/>
          <p:cNvSpPr txBox="1"/>
          <p:nvPr/>
        </p:nvSpPr>
        <p:spPr>
          <a:xfrm>
            <a:off x="-71470" y="2600262"/>
            <a:ext cx="1714448" cy="400110"/>
          </a:xfrm>
          <a:prstGeom prst="rect">
            <a:avLst/>
          </a:prstGeom>
          <a:noFill/>
        </p:spPr>
        <p:txBody>
          <a:bodyPr wrap="square" rtlCol="0">
            <a:spAutoFit/>
          </a:bodyPr>
          <a:lstStyle/>
          <a:p>
            <a:pPr algn="ctr"/>
            <a:r>
              <a:rPr lang="en-IN" sz="2000" b="1" dirty="0">
                <a:solidFill>
                  <a:srgbClr val="660033"/>
                </a:solidFill>
                <a:effectLst>
                  <a:outerShdw blurRad="38100" dist="38100" dir="2700000" algn="tl">
                    <a:srgbClr val="000000">
                      <a:alpha val="43137"/>
                    </a:srgbClr>
                  </a:outerShdw>
                </a:effectLst>
              </a:rPr>
              <a:t>CARDINALITY</a:t>
            </a:r>
          </a:p>
        </p:txBody>
      </p:sp>
    </p:spTree>
    <p:extLst>
      <p:ext uri="{BB962C8B-B14F-4D97-AF65-F5344CB8AC3E}">
        <p14:creationId xmlns:p14="http://schemas.microsoft.com/office/powerpoint/2010/main" val="1101633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 name="Isosceles Triangle 45">
            <a:extLst>
              <a:ext uri="{FF2B5EF4-FFF2-40B4-BE49-F238E27FC236}">
                <a16:creationId xmlns:a16="http://schemas.microsoft.com/office/drawing/2014/main" id="{D9A0C8D1-D9C9-45F9-A487-08B879B5871F}"/>
              </a:ext>
            </a:extLst>
          </p:cNvPr>
          <p:cNvSpPr/>
          <p:nvPr/>
        </p:nvSpPr>
        <p:spPr>
          <a:xfrm>
            <a:off x="3938888" y="642918"/>
            <a:ext cx="1633244" cy="1407968"/>
          </a:xfrm>
          <a:prstGeom prst="triangle">
            <a:avLst/>
          </a:prstGeom>
          <a:solidFill>
            <a:schemeClr val="accent3"/>
          </a:solidFill>
          <a:ln>
            <a:noFill/>
          </a:ln>
          <a:scene3d>
            <a:camera prst="isometricOffAxis1Right"/>
            <a:lightRig rig="soft" dir="t"/>
          </a:scene3d>
          <a:sp3d extrusionH="15240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8" name="Rectangle 47">
            <a:extLst>
              <a:ext uri="{FF2B5EF4-FFF2-40B4-BE49-F238E27FC236}">
                <a16:creationId xmlns:a16="http://schemas.microsoft.com/office/drawing/2014/main" id="{3A4D0B09-EBF4-45B5-9F61-25D9CD80076A}"/>
              </a:ext>
            </a:extLst>
          </p:cNvPr>
          <p:cNvSpPr/>
          <p:nvPr/>
        </p:nvSpPr>
        <p:spPr>
          <a:xfrm>
            <a:off x="3475312" y="1282452"/>
            <a:ext cx="606577" cy="692497"/>
          </a:xfrm>
          <a:prstGeom prst="rect">
            <a:avLst/>
          </a:prstGeom>
          <a:scene3d>
            <a:camera prst="perspectiveContrastingLeftFacing" fov="2700000">
              <a:rot lat="623785" lon="2636332" rev="20486789"/>
            </a:camera>
            <a:lightRig rig="threePt" dir="t"/>
          </a:scene3d>
        </p:spPr>
        <p:txBody>
          <a:bodyPr wrap="none" lIns="68580" tIns="68580" rIns="68580" bIns="68580">
            <a:spAutoFit/>
          </a:bodyPr>
          <a:lstStyle/>
          <a:p>
            <a:pPr algn="ctr"/>
            <a:r>
              <a:rPr lang="en-US" sz="3600" b="1" dirty="0">
                <a:solidFill>
                  <a:schemeClr val="bg1"/>
                </a:solidFill>
              </a:rPr>
              <a:t>01</a:t>
            </a:r>
          </a:p>
        </p:txBody>
      </p:sp>
      <p:sp>
        <p:nvSpPr>
          <p:cNvPr id="50" name="TextBox 49"/>
          <p:cNvSpPr txBox="1"/>
          <p:nvPr/>
        </p:nvSpPr>
        <p:spPr>
          <a:xfrm>
            <a:off x="347328" y="915399"/>
            <a:ext cx="285752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IN" sz="4000" b="1" dirty="0">
                <a:solidFill>
                  <a:schemeClr val="bg1"/>
                </a:solidFill>
                <a:effectLst>
                  <a:outerShdw blurRad="38100" dist="38100" dir="2700000" algn="tl">
                    <a:srgbClr val="000000">
                      <a:alpha val="43137"/>
                    </a:srgbClr>
                  </a:outerShdw>
                </a:effectLst>
              </a:rPr>
              <a:t>RELATION</a:t>
            </a:r>
          </a:p>
        </p:txBody>
      </p:sp>
      <p:sp>
        <p:nvSpPr>
          <p:cNvPr id="5" name="Rectangle 4"/>
          <p:cNvSpPr/>
          <p:nvPr/>
        </p:nvSpPr>
        <p:spPr>
          <a:xfrm>
            <a:off x="500002" y="2714620"/>
            <a:ext cx="8286840" cy="3150221"/>
          </a:xfrm>
          <a:prstGeom prst="rect">
            <a:avLst/>
          </a:prstGeom>
        </p:spPr>
        <p:txBody>
          <a:bodyPr wrap="square">
            <a:spAutoFit/>
          </a:bodyPr>
          <a:lstStyle/>
          <a:p>
            <a:pPr algn="just">
              <a:lnSpc>
                <a:spcPts val="4000"/>
              </a:lnSpc>
            </a:pPr>
            <a:r>
              <a:rPr lang="en-IN" sz="3600" b="1" dirty="0">
                <a:effectLst>
                  <a:outerShdw blurRad="38100" dist="38100" dir="2700000" algn="tl">
                    <a:srgbClr val="000000">
                      <a:alpha val="43137"/>
                    </a:srgbClr>
                  </a:outerShdw>
                </a:effectLst>
              </a:rPr>
              <a:t>	 Relation is sometimes used to refer to a table in a relational database but is more commonly used to describe the relationships that can be created between those tables in a relational database.</a:t>
            </a:r>
            <a:br>
              <a:rPr lang="en-IN" sz="3600" b="1" dirty="0">
                <a:effectLst>
                  <a:outerShdw blurRad="38100" dist="38100" dir="2700000" algn="tl">
                    <a:srgbClr val="000000">
                      <a:alpha val="43137"/>
                    </a:srgbClr>
                  </a:outerShdw>
                </a:effectLst>
              </a:rPr>
            </a:br>
            <a:endParaRPr lang="en-IN"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Isosceles Triangle 42">
            <a:extLst>
              <a:ext uri="{FF2B5EF4-FFF2-40B4-BE49-F238E27FC236}">
                <a16:creationId xmlns:a16="http://schemas.microsoft.com/office/drawing/2014/main" id="{C7B9B673-DE03-4968-B8D2-04B86D88A689}"/>
              </a:ext>
            </a:extLst>
          </p:cNvPr>
          <p:cNvSpPr/>
          <p:nvPr/>
        </p:nvSpPr>
        <p:spPr>
          <a:xfrm>
            <a:off x="4438954" y="642918"/>
            <a:ext cx="1633244" cy="1407968"/>
          </a:xfrm>
          <a:prstGeom prst="triangle">
            <a:avLst/>
          </a:prstGeom>
          <a:solidFill>
            <a:schemeClr val="accent2"/>
          </a:solidFill>
          <a:ln>
            <a:noFill/>
          </a:ln>
          <a:scene3d>
            <a:camera prst="isometricOffAxis1Right"/>
            <a:lightRig rig="soft" dir="t"/>
          </a:scene3d>
          <a:sp3d extrusionH="1524000" prstMaterial="plastic"/>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solidFill>
                <a:schemeClr val="bg1"/>
              </a:solidFill>
            </a:endParaRPr>
          </a:p>
        </p:txBody>
      </p:sp>
      <p:sp>
        <p:nvSpPr>
          <p:cNvPr id="45" name="Rectangle 44">
            <a:extLst>
              <a:ext uri="{FF2B5EF4-FFF2-40B4-BE49-F238E27FC236}">
                <a16:creationId xmlns:a16="http://schemas.microsoft.com/office/drawing/2014/main" id="{F2F6467D-D02E-44E3-AB13-78029120BE0E}"/>
              </a:ext>
            </a:extLst>
          </p:cNvPr>
          <p:cNvSpPr/>
          <p:nvPr/>
        </p:nvSpPr>
        <p:spPr>
          <a:xfrm>
            <a:off x="3994908" y="1286299"/>
            <a:ext cx="606577" cy="692497"/>
          </a:xfrm>
          <a:prstGeom prst="rect">
            <a:avLst/>
          </a:prstGeom>
          <a:scene3d>
            <a:camera prst="perspectiveContrastingLeftFacing" fov="2700000">
              <a:rot lat="623785" lon="2636332" rev="20486789"/>
            </a:camera>
            <a:lightRig rig="threePt" dir="t"/>
          </a:scene3d>
        </p:spPr>
        <p:txBody>
          <a:bodyPr wrap="none" lIns="68580" tIns="68580" rIns="68580" bIns="68580">
            <a:spAutoFit/>
          </a:bodyPr>
          <a:lstStyle/>
          <a:p>
            <a:pPr algn="ctr"/>
            <a:r>
              <a:rPr lang="en-US" sz="3600" b="1" dirty="0">
                <a:solidFill>
                  <a:schemeClr val="bg1"/>
                </a:solidFill>
              </a:rPr>
              <a:t>02</a:t>
            </a:r>
            <a:endParaRPr lang="en-US" sz="1350" dirty="0">
              <a:solidFill>
                <a:schemeClr val="bg1"/>
              </a:solidFill>
            </a:endParaRPr>
          </a:p>
        </p:txBody>
      </p:sp>
      <p:sp>
        <p:nvSpPr>
          <p:cNvPr id="51" name="TextBox 50"/>
          <p:cNvSpPr txBox="1"/>
          <p:nvPr/>
        </p:nvSpPr>
        <p:spPr>
          <a:xfrm>
            <a:off x="500034" y="928670"/>
            <a:ext cx="2857520" cy="707886"/>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IN" sz="4000" b="1" dirty="0">
                <a:solidFill>
                  <a:schemeClr val="bg1"/>
                </a:solidFill>
                <a:effectLst>
                  <a:outerShdw blurRad="38100" dist="38100" dir="2700000" algn="tl">
                    <a:srgbClr val="000000">
                      <a:alpha val="43137"/>
                    </a:srgbClr>
                  </a:outerShdw>
                </a:effectLst>
              </a:rPr>
              <a:t>TUPLE</a:t>
            </a:r>
          </a:p>
        </p:txBody>
      </p:sp>
      <p:sp>
        <p:nvSpPr>
          <p:cNvPr id="18" name="Rectangle 17"/>
          <p:cNvSpPr/>
          <p:nvPr/>
        </p:nvSpPr>
        <p:spPr>
          <a:xfrm>
            <a:off x="571472" y="2643182"/>
            <a:ext cx="7858180" cy="4031873"/>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A table has rows and columns, where rows represents records and columns represent the attributes. Tuple − A single row of a table, which contains a single record for that relation is called a tuple. Relation instance − A finite set of tuples in the relational database system represents relation instance.</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928662" y="285728"/>
            <a:ext cx="7858180" cy="78581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ADVANTAGES OF DATABASE</a:t>
            </a:r>
          </a:p>
        </p:txBody>
      </p:sp>
      <p:sp>
        <p:nvSpPr>
          <p:cNvPr id="6" name="Title 1"/>
          <p:cNvSpPr txBox="1">
            <a:spLocks/>
          </p:cNvSpPr>
          <p:nvPr/>
        </p:nvSpPr>
        <p:spPr>
          <a:xfrm>
            <a:off x="285720" y="1571612"/>
            <a:ext cx="7858180" cy="1000156"/>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r>
              <a:rPr lang="en-IN" sz="3600" b="1" dirty="0">
                <a:effectLst>
                  <a:outerShdw blurRad="38100" dist="38100" dir="2700000" algn="tl">
                    <a:srgbClr val="000000">
                      <a:alpha val="43137"/>
                    </a:srgbClr>
                  </a:outerShdw>
                </a:effectLst>
              </a:rPr>
              <a:t>1. REDUCING DATA REDUNDANCY</a:t>
            </a:r>
            <a:endParaRPr lang="en-IN" sz="3600" dirty="0">
              <a:effectLst>
                <a:outerShdw blurRad="38100" dist="38100" dir="2700000" algn="tl">
                  <a:srgbClr val="000000">
                    <a:alpha val="43137"/>
                  </a:srgbClr>
                </a:outerShdw>
              </a:effectLst>
            </a:endParaRPr>
          </a:p>
        </p:txBody>
      </p:sp>
      <p:sp>
        <p:nvSpPr>
          <p:cNvPr id="10" name="Rectangle 9"/>
          <p:cNvSpPr/>
          <p:nvPr/>
        </p:nvSpPr>
        <p:spPr>
          <a:xfrm>
            <a:off x="785786" y="2786058"/>
            <a:ext cx="7858180" cy="3539430"/>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Data redundancy is the repetition or superfluity of data. Data redundancy data is an common issue in computer data storage and database systems. Data redundancy definition. Data redundancy in database means that some data fields are repeated in the database.</a:t>
            </a:r>
          </a:p>
        </p:txBody>
      </p:sp>
    </p:spTree>
    <p:extLst>
      <p:ext uri="{BB962C8B-B14F-4D97-AF65-F5344CB8AC3E}">
        <p14:creationId xmlns:p14="http://schemas.microsoft.com/office/powerpoint/2010/main" val="1101633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Isosceles Triangle 39">
            <a:extLst>
              <a:ext uri="{FF2B5EF4-FFF2-40B4-BE49-F238E27FC236}">
                <a16:creationId xmlns:a16="http://schemas.microsoft.com/office/drawing/2014/main" id="{A994CE5B-54F4-4DF2-95DC-4AFB4AC2A2C8}"/>
              </a:ext>
            </a:extLst>
          </p:cNvPr>
          <p:cNvSpPr/>
          <p:nvPr/>
        </p:nvSpPr>
        <p:spPr>
          <a:xfrm>
            <a:off x="4081764" y="786028"/>
            <a:ext cx="1633244" cy="1407968"/>
          </a:xfrm>
          <a:prstGeom prst="triangle">
            <a:avLst/>
          </a:prstGeom>
          <a:solidFill>
            <a:schemeClr val="accent6"/>
          </a:solidFill>
          <a:ln>
            <a:noFill/>
          </a:ln>
          <a:scene3d>
            <a:camera prst="isometricOffAxis1Right"/>
            <a:lightRig rig="soft" dir="t"/>
          </a:scene3d>
          <a:sp3d extrusionH="1524000" prstMaterial="plastic"/>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2" name="Rectangle 41">
            <a:extLst>
              <a:ext uri="{FF2B5EF4-FFF2-40B4-BE49-F238E27FC236}">
                <a16:creationId xmlns:a16="http://schemas.microsoft.com/office/drawing/2014/main" id="{103C2768-96F7-4079-9432-8735CB5B774D}"/>
              </a:ext>
            </a:extLst>
          </p:cNvPr>
          <p:cNvSpPr/>
          <p:nvPr/>
        </p:nvSpPr>
        <p:spPr>
          <a:xfrm>
            <a:off x="3634009" y="1462220"/>
            <a:ext cx="606577" cy="692497"/>
          </a:xfrm>
          <a:prstGeom prst="rect">
            <a:avLst/>
          </a:prstGeom>
          <a:scene3d>
            <a:camera prst="perspectiveContrastingLeftFacing" fov="2700000">
              <a:rot lat="623785" lon="2636332" rev="20486789"/>
            </a:camera>
            <a:lightRig rig="threePt" dir="t"/>
          </a:scene3d>
        </p:spPr>
        <p:txBody>
          <a:bodyPr wrap="none" lIns="68580" tIns="68580" rIns="68580" bIns="68580">
            <a:spAutoFit/>
          </a:bodyPr>
          <a:lstStyle/>
          <a:p>
            <a:pPr algn="ctr"/>
            <a:r>
              <a:rPr lang="en-US" sz="3600" b="1" dirty="0">
                <a:solidFill>
                  <a:schemeClr val="bg1"/>
                </a:solidFill>
              </a:rPr>
              <a:t>03</a:t>
            </a:r>
            <a:endParaRPr lang="en-US" sz="1350" dirty="0">
              <a:solidFill>
                <a:schemeClr val="bg1"/>
              </a:solidFill>
            </a:endParaRPr>
          </a:p>
        </p:txBody>
      </p:sp>
      <p:sp>
        <p:nvSpPr>
          <p:cNvPr id="52" name="TextBox 51"/>
          <p:cNvSpPr txBox="1"/>
          <p:nvPr/>
        </p:nvSpPr>
        <p:spPr>
          <a:xfrm>
            <a:off x="364533" y="1000108"/>
            <a:ext cx="2857520" cy="70788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IN" sz="4000" b="1" dirty="0">
                <a:solidFill>
                  <a:schemeClr val="bg1"/>
                </a:solidFill>
                <a:effectLst>
                  <a:outerShdw blurRad="38100" dist="38100" dir="2700000" algn="tl">
                    <a:srgbClr val="000000">
                      <a:alpha val="43137"/>
                    </a:srgbClr>
                  </a:outerShdw>
                </a:effectLst>
              </a:rPr>
              <a:t>ATTRIBUTE</a:t>
            </a:r>
          </a:p>
        </p:txBody>
      </p:sp>
      <p:sp>
        <p:nvSpPr>
          <p:cNvPr id="18" name="Rectangle 17"/>
          <p:cNvSpPr/>
          <p:nvPr/>
        </p:nvSpPr>
        <p:spPr>
          <a:xfrm>
            <a:off x="857224" y="3143248"/>
            <a:ext cx="8065606" cy="1077218"/>
          </a:xfrm>
          <a:prstGeom prst="rect">
            <a:avLst/>
          </a:prstGeom>
        </p:spPr>
        <p:txBody>
          <a:bodyPr wrap="none">
            <a:spAutoFit/>
          </a:bodyPr>
          <a:lstStyle/>
          <a:p>
            <a:r>
              <a:rPr lang="en-IN" sz="3200" b="1" dirty="0">
                <a:effectLst>
                  <a:outerShdw blurRad="38100" dist="38100" dir="2700000" algn="tl">
                    <a:srgbClr val="000000">
                      <a:alpha val="43137"/>
                    </a:srgbClr>
                  </a:outerShdw>
                </a:effectLst>
              </a:rPr>
              <a:t>The columns of table are known as attributes. </a:t>
            </a:r>
          </a:p>
          <a:p>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7E50E552-5749-4C72-8180-5152969327F6}"/>
              </a:ext>
            </a:extLst>
          </p:cNvPr>
          <p:cNvSpPr/>
          <p:nvPr/>
        </p:nvSpPr>
        <p:spPr>
          <a:xfrm>
            <a:off x="4296078" y="642918"/>
            <a:ext cx="1633244" cy="1407968"/>
          </a:xfrm>
          <a:prstGeom prst="triangle">
            <a:avLst/>
          </a:prstGeom>
          <a:solidFill>
            <a:schemeClr val="accent5"/>
          </a:solidFill>
          <a:ln>
            <a:noFill/>
          </a:ln>
          <a:scene3d>
            <a:camera prst="isometricOffAxis1Right"/>
            <a:lightRig rig="soft" dir="t"/>
          </a:scene3d>
          <a:sp3d extrusionH="15240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9" name="TextBox 8"/>
          <p:cNvSpPr txBox="1"/>
          <p:nvPr/>
        </p:nvSpPr>
        <p:spPr>
          <a:xfrm>
            <a:off x="500034" y="928670"/>
            <a:ext cx="2857520" cy="830997"/>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IN" sz="4800" b="1" dirty="0">
                <a:solidFill>
                  <a:schemeClr val="bg1"/>
                </a:solidFill>
                <a:effectLst>
                  <a:outerShdw blurRad="38100" dist="38100" dir="2700000" algn="tl">
                    <a:srgbClr val="000000">
                      <a:alpha val="43137"/>
                    </a:srgbClr>
                  </a:outerShdw>
                </a:effectLst>
              </a:rPr>
              <a:t>ENTITY</a:t>
            </a:r>
          </a:p>
        </p:txBody>
      </p:sp>
      <p:sp>
        <p:nvSpPr>
          <p:cNvPr id="10" name="Rectangle 9">
            <a:extLst>
              <a:ext uri="{FF2B5EF4-FFF2-40B4-BE49-F238E27FC236}">
                <a16:creationId xmlns:a16="http://schemas.microsoft.com/office/drawing/2014/main" id="{4659835D-38F8-458E-B116-E273150F56F8}"/>
              </a:ext>
            </a:extLst>
          </p:cNvPr>
          <p:cNvSpPr/>
          <p:nvPr/>
        </p:nvSpPr>
        <p:spPr>
          <a:xfrm>
            <a:off x="3903815" y="1142984"/>
            <a:ext cx="606577" cy="692497"/>
          </a:xfrm>
          <a:prstGeom prst="rect">
            <a:avLst/>
          </a:prstGeom>
          <a:scene3d>
            <a:camera prst="perspectiveContrastingLeftFacing" fov="2700000">
              <a:rot lat="623785" lon="2636332" rev="20486789"/>
            </a:camera>
            <a:lightRig rig="threePt" dir="t"/>
          </a:scene3d>
        </p:spPr>
        <p:txBody>
          <a:bodyPr wrap="none" lIns="68580" tIns="68580" rIns="68580" bIns="68580">
            <a:spAutoFit/>
          </a:bodyPr>
          <a:lstStyle/>
          <a:p>
            <a:pPr algn="ctr"/>
            <a:r>
              <a:rPr lang="en-US" sz="3600" b="1" dirty="0">
                <a:solidFill>
                  <a:schemeClr val="bg1"/>
                </a:solidFill>
              </a:rPr>
              <a:t>04</a:t>
            </a:r>
            <a:endParaRPr lang="en-US" sz="1350" dirty="0">
              <a:solidFill>
                <a:schemeClr val="bg1"/>
              </a:solidFill>
            </a:endParaRPr>
          </a:p>
        </p:txBody>
      </p:sp>
      <p:sp>
        <p:nvSpPr>
          <p:cNvPr id="11" name="Rectangle 10"/>
          <p:cNvSpPr/>
          <p:nvPr/>
        </p:nvSpPr>
        <p:spPr>
          <a:xfrm>
            <a:off x="714348" y="2413338"/>
            <a:ext cx="7715304" cy="3539430"/>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An entity is a real-world object that are represented in database. It can be any object, place, person or class. Data are stored about such entities. In DBMS we store data in the form of table containing information about entity type like students, teachers, employees etc..</a:t>
            </a:r>
          </a:p>
        </p:txBody>
      </p:sp>
    </p:spTree>
    <p:extLst>
      <p:ext uri="{BB962C8B-B14F-4D97-AF65-F5344CB8AC3E}">
        <p14:creationId xmlns:p14="http://schemas.microsoft.com/office/powerpoint/2010/main" val="1101633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p:cNvSpPr/>
          <p:nvPr/>
        </p:nvSpPr>
        <p:spPr>
          <a:xfrm>
            <a:off x="714348" y="2413338"/>
            <a:ext cx="7715304" cy="2554545"/>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The degree of relationship (also known as </a:t>
            </a:r>
            <a:r>
              <a:rPr lang="en-IN" sz="3200" b="1" dirty="0">
                <a:solidFill>
                  <a:srgbClr val="FF0000"/>
                </a:solidFill>
                <a:effectLst>
                  <a:outerShdw blurRad="38100" dist="38100" dir="2700000" algn="tl">
                    <a:srgbClr val="000000">
                      <a:alpha val="43137"/>
                    </a:srgbClr>
                  </a:outerShdw>
                </a:effectLst>
              </a:rPr>
              <a:t>cardinality</a:t>
            </a:r>
            <a:r>
              <a:rPr lang="en-IN" sz="3200" b="1" dirty="0">
                <a:effectLst>
                  <a:outerShdw blurRad="38100" dist="38100" dir="2700000" algn="tl">
                    <a:srgbClr val="000000">
                      <a:alpha val="43137"/>
                    </a:srgbClr>
                  </a:outerShdw>
                </a:effectLst>
              </a:rPr>
              <a:t>) is the number of occurrences in one entity which are associated (or linked) to the number of occurrences in another. </a:t>
            </a:r>
          </a:p>
        </p:txBody>
      </p:sp>
      <p:sp>
        <p:nvSpPr>
          <p:cNvPr id="6" name="Isosceles Triangle 5">
            <a:extLst>
              <a:ext uri="{FF2B5EF4-FFF2-40B4-BE49-F238E27FC236}">
                <a16:creationId xmlns:a16="http://schemas.microsoft.com/office/drawing/2014/main" id="{D9A0C8D1-D9C9-45F9-A487-08B879B5871F}"/>
              </a:ext>
            </a:extLst>
          </p:cNvPr>
          <p:cNvSpPr/>
          <p:nvPr/>
        </p:nvSpPr>
        <p:spPr>
          <a:xfrm>
            <a:off x="4429124" y="500042"/>
            <a:ext cx="1633244" cy="1407968"/>
          </a:xfrm>
          <a:prstGeom prst="triangle">
            <a:avLst/>
          </a:prstGeom>
          <a:solidFill>
            <a:schemeClr val="accent3"/>
          </a:solidFill>
          <a:ln>
            <a:noFill/>
          </a:ln>
          <a:scene3d>
            <a:camera prst="isometricOffAxis1Right"/>
            <a:lightRig rig="soft" dir="t"/>
          </a:scene3d>
          <a:sp3d extrusionH="15240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 name="Rectangle 6">
            <a:extLst>
              <a:ext uri="{FF2B5EF4-FFF2-40B4-BE49-F238E27FC236}">
                <a16:creationId xmlns:a16="http://schemas.microsoft.com/office/drawing/2014/main" id="{3A4D0B09-EBF4-45B5-9F61-25D9CD80076A}"/>
              </a:ext>
            </a:extLst>
          </p:cNvPr>
          <p:cNvSpPr/>
          <p:nvPr/>
        </p:nvSpPr>
        <p:spPr>
          <a:xfrm>
            <a:off x="4036861" y="1101400"/>
            <a:ext cx="606577" cy="692497"/>
          </a:xfrm>
          <a:prstGeom prst="rect">
            <a:avLst/>
          </a:prstGeom>
          <a:scene3d>
            <a:camera prst="perspectiveContrastingLeftFacing" fov="2700000">
              <a:rot lat="623785" lon="2636332" rev="20486789"/>
            </a:camera>
            <a:lightRig rig="threePt" dir="t"/>
          </a:scene3d>
        </p:spPr>
        <p:txBody>
          <a:bodyPr wrap="none" lIns="68580" tIns="68580" rIns="68580" bIns="68580">
            <a:spAutoFit/>
          </a:bodyPr>
          <a:lstStyle/>
          <a:p>
            <a:pPr algn="ctr"/>
            <a:r>
              <a:rPr lang="en-US" sz="3600" b="1" dirty="0">
                <a:solidFill>
                  <a:schemeClr val="bg1"/>
                </a:solidFill>
              </a:rPr>
              <a:t>05</a:t>
            </a:r>
          </a:p>
        </p:txBody>
      </p:sp>
      <p:sp>
        <p:nvSpPr>
          <p:cNvPr id="12" name="TextBox 11"/>
          <p:cNvSpPr txBox="1"/>
          <p:nvPr/>
        </p:nvSpPr>
        <p:spPr>
          <a:xfrm>
            <a:off x="857224" y="785794"/>
            <a:ext cx="2714644" cy="707886"/>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IN" sz="4000" b="1" dirty="0">
                <a:solidFill>
                  <a:schemeClr val="bg1"/>
                </a:solidFill>
                <a:effectLst>
                  <a:outerShdw blurRad="38100" dist="38100" dir="2700000" algn="tl">
                    <a:srgbClr val="000000">
                      <a:alpha val="43137"/>
                    </a:srgbClr>
                  </a:outerShdw>
                </a:effectLst>
              </a:rPr>
              <a:t>DEGREE</a:t>
            </a:r>
          </a:p>
        </p:txBody>
      </p:sp>
    </p:spTree>
    <p:extLst>
      <p:ext uri="{BB962C8B-B14F-4D97-AF65-F5344CB8AC3E}">
        <p14:creationId xmlns:p14="http://schemas.microsoft.com/office/powerpoint/2010/main" val="1101633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p:cNvSpPr/>
          <p:nvPr/>
        </p:nvSpPr>
        <p:spPr>
          <a:xfrm>
            <a:off x="357158" y="2413338"/>
            <a:ext cx="8429684" cy="2554545"/>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It is also called as Degree of relation Cardinality refers to the relationship between a row of one table and a row of another table</a:t>
            </a:r>
            <a:r>
              <a:rPr lang="en-IN" sz="3200" dirty="0"/>
              <a:t>. </a:t>
            </a:r>
            <a:r>
              <a:rPr lang="en-IN" sz="3200" b="1" dirty="0">
                <a:effectLst>
                  <a:outerShdw blurRad="38100" dist="38100" dir="2700000" algn="tl">
                    <a:srgbClr val="000000">
                      <a:alpha val="43137"/>
                    </a:srgbClr>
                  </a:outerShdw>
                </a:effectLst>
              </a:rPr>
              <a:t>There are three degrees of relationship and they are:-</a:t>
            </a:r>
          </a:p>
        </p:txBody>
      </p:sp>
      <p:sp>
        <p:nvSpPr>
          <p:cNvPr id="8" name="Isosceles Triangle 7">
            <a:extLst>
              <a:ext uri="{FF2B5EF4-FFF2-40B4-BE49-F238E27FC236}">
                <a16:creationId xmlns:a16="http://schemas.microsoft.com/office/drawing/2014/main" id="{C7B9B673-DE03-4968-B8D2-04B86D88A689}"/>
              </a:ext>
            </a:extLst>
          </p:cNvPr>
          <p:cNvSpPr/>
          <p:nvPr/>
        </p:nvSpPr>
        <p:spPr>
          <a:xfrm>
            <a:off x="4786314" y="571480"/>
            <a:ext cx="1633244" cy="1407968"/>
          </a:xfrm>
          <a:prstGeom prst="triangle">
            <a:avLst/>
          </a:prstGeom>
          <a:solidFill>
            <a:schemeClr val="accent2"/>
          </a:solidFill>
          <a:ln>
            <a:noFill/>
          </a:ln>
          <a:scene3d>
            <a:camera prst="isometricOffAxis1Right"/>
            <a:lightRig rig="soft" dir="t"/>
          </a:scene3d>
          <a:sp3d extrusionH="1524000" prstMaterial="plastic"/>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9" name="Rectangle 8">
            <a:extLst>
              <a:ext uri="{FF2B5EF4-FFF2-40B4-BE49-F238E27FC236}">
                <a16:creationId xmlns:a16="http://schemas.microsoft.com/office/drawing/2014/main" id="{F2F6467D-D02E-44E3-AB13-78029120BE0E}"/>
              </a:ext>
            </a:extLst>
          </p:cNvPr>
          <p:cNvSpPr/>
          <p:nvPr/>
        </p:nvSpPr>
        <p:spPr>
          <a:xfrm>
            <a:off x="4378633" y="1214422"/>
            <a:ext cx="606577" cy="692497"/>
          </a:xfrm>
          <a:prstGeom prst="rect">
            <a:avLst/>
          </a:prstGeom>
          <a:scene3d>
            <a:camera prst="perspectiveContrastingLeftFacing" fov="2700000">
              <a:rot lat="623785" lon="2636332" rev="20486789"/>
            </a:camera>
            <a:lightRig rig="threePt" dir="t"/>
          </a:scene3d>
        </p:spPr>
        <p:txBody>
          <a:bodyPr wrap="none" lIns="68580" tIns="68580" rIns="68580" bIns="68580">
            <a:spAutoFit/>
          </a:bodyPr>
          <a:lstStyle/>
          <a:p>
            <a:pPr algn="ctr"/>
            <a:r>
              <a:rPr lang="en-US" sz="3600" b="1" dirty="0">
                <a:solidFill>
                  <a:schemeClr val="bg1"/>
                </a:solidFill>
              </a:rPr>
              <a:t>06</a:t>
            </a:r>
            <a:endParaRPr lang="en-US" sz="1350" dirty="0">
              <a:solidFill>
                <a:schemeClr val="bg1"/>
              </a:solidFill>
            </a:endParaRPr>
          </a:p>
        </p:txBody>
      </p:sp>
      <p:sp>
        <p:nvSpPr>
          <p:cNvPr id="10" name="TextBox 9"/>
          <p:cNvSpPr txBox="1"/>
          <p:nvPr/>
        </p:nvSpPr>
        <p:spPr>
          <a:xfrm>
            <a:off x="642910" y="857232"/>
            <a:ext cx="3143272"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IN" sz="4000" b="1" dirty="0">
                <a:solidFill>
                  <a:schemeClr val="bg1"/>
                </a:solidFill>
                <a:effectLst>
                  <a:outerShdw blurRad="38100" dist="38100" dir="2700000" algn="tl">
                    <a:srgbClr val="000000">
                      <a:alpha val="43137"/>
                    </a:srgbClr>
                  </a:outerShdw>
                </a:effectLst>
              </a:rPr>
              <a:t>CARDINALITY</a:t>
            </a:r>
          </a:p>
        </p:txBody>
      </p:sp>
      <p:sp>
        <p:nvSpPr>
          <p:cNvPr id="13" name="TextBox 12"/>
          <p:cNvSpPr txBox="1"/>
          <p:nvPr/>
        </p:nvSpPr>
        <p:spPr>
          <a:xfrm>
            <a:off x="285720" y="5143512"/>
            <a:ext cx="4000528" cy="58477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marL="514350" indent="-514350" algn="just">
              <a:buAutoNum type="arabicPeriod"/>
            </a:pPr>
            <a:r>
              <a:rPr lang="en-IN" sz="3200" b="1" dirty="0">
                <a:effectLst>
                  <a:outerShdw blurRad="38100" dist="38100" dir="2700000" algn="tl">
                    <a:srgbClr val="000000">
                      <a:alpha val="43137"/>
                    </a:srgbClr>
                  </a:outerShdw>
                </a:effectLst>
              </a:rPr>
              <a:t>One to One (1:1)</a:t>
            </a:r>
          </a:p>
        </p:txBody>
      </p:sp>
      <p:sp>
        <p:nvSpPr>
          <p:cNvPr id="14" name="TextBox 13"/>
          <p:cNvSpPr txBox="1"/>
          <p:nvPr/>
        </p:nvSpPr>
        <p:spPr>
          <a:xfrm>
            <a:off x="4572000" y="5130241"/>
            <a:ext cx="4000528" cy="58477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514350" indent="-514350" algn="just"/>
            <a:r>
              <a:rPr lang="en-IN" sz="3200" b="1" dirty="0">
                <a:effectLst>
                  <a:outerShdw blurRad="38100" dist="38100" dir="2700000" algn="tl">
                    <a:srgbClr val="000000">
                      <a:alpha val="43137"/>
                    </a:srgbClr>
                  </a:outerShdw>
                </a:effectLst>
              </a:rPr>
              <a:t>2.	One to Many (1:M)</a:t>
            </a:r>
          </a:p>
        </p:txBody>
      </p:sp>
      <p:sp>
        <p:nvSpPr>
          <p:cNvPr id="15" name="TextBox 14"/>
          <p:cNvSpPr txBox="1"/>
          <p:nvPr/>
        </p:nvSpPr>
        <p:spPr>
          <a:xfrm>
            <a:off x="285719" y="6000768"/>
            <a:ext cx="4010509"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marL="514350" indent="-514350" algn="just"/>
            <a:r>
              <a:rPr lang="en-IN" sz="2800" b="1" dirty="0">
                <a:effectLst>
                  <a:outerShdw blurRad="38100" dist="38100" dir="2700000" algn="tl">
                    <a:srgbClr val="000000">
                      <a:alpha val="43137"/>
                    </a:srgbClr>
                  </a:outerShdw>
                </a:effectLst>
              </a:rPr>
              <a:t>3.	Many to Many (M:M)</a:t>
            </a:r>
          </a:p>
        </p:txBody>
      </p:sp>
    </p:spTree>
    <p:extLst>
      <p:ext uri="{BB962C8B-B14F-4D97-AF65-F5344CB8AC3E}">
        <p14:creationId xmlns:p14="http://schemas.microsoft.com/office/powerpoint/2010/main" val="1101633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E29437A2-4365-4925-8610-80AF537C381F}"/>
              </a:ext>
            </a:extLst>
          </p:cNvPr>
          <p:cNvGrpSpPr/>
          <p:nvPr/>
        </p:nvGrpSpPr>
        <p:grpSpPr>
          <a:xfrm>
            <a:off x="653054" y="142852"/>
            <a:ext cx="1764930" cy="1792764"/>
            <a:chOff x="2169409" y="3407373"/>
            <a:chExt cx="2084832" cy="2117710"/>
          </a:xfrm>
          <a:solidFill>
            <a:srgbClr val="0059E9"/>
          </a:solidFill>
          <a:effectLst/>
        </p:grpSpPr>
        <p:sp>
          <p:nvSpPr>
            <p:cNvPr id="18" name="Rectangle 17">
              <a:extLst>
                <a:ext uri="{FF2B5EF4-FFF2-40B4-BE49-F238E27FC236}">
                  <a16:creationId xmlns:a16="http://schemas.microsoft.com/office/drawing/2014/main" id="{BBD3D529-6A25-40B3-87A3-C40A4B87B46D}"/>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9" name="Group 114">
              <a:extLst>
                <a:ext uri="{FF2B5EF4-FFF2-40B4-BE49-F238E27FC236}">
                  <a16:creationId xmlns:a16="http://schemas.microsoft.com/office/drawing/2014/main" id="{DC5F4D0D-BD3A-441B-8636-EF9E5EC6507A}"/>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20" name="Oval 19">
                <a:extLst>
                  <a:ext uri="{FF2B5EF4-FFF2-40B4-BE49-F238E27FC236}">
                    <a16:creationId xmlns:a16="http://schemas.microsoft.com/office/drawing/2014/main" id="{9483EE31-F049-436F-AA4D-53D983F5EE17}"/>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4979B95A-5179-4095-A019-DF7C64FE18F3}"/>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D10242D7-1C19-404F-847A-EEECEF275BCD}"/>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23A34267-AB33-4F61-B1F3-BACB3627694A}"/>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0" name="TextBox 9"/>
          <p:cNvSpPr txBox="1"/>
          <p:nvPr/>
        </p:nvSpPr>
        <p:spPr>
          <a:xfrm>
            <a:off x="1000100" y="1527103"/>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sp>
        <p:nvSpPr>
          <p:cNvPr id="12" name="Shape">
            <a:extLst>
              <a:ext uri="{FF2B5EF4-FFF2-40B4-BE49-F238E27FC236}">
                <a16:creationId xmlns:a16="http://schemas.microsoft.com/office/drawing/2014/main" id="{3B3DDCF0-D648-4608-97A6-AD455E1A9DA5}"/>
              </a:ext>
            </a:extLst>
          </p:cNvPr>
          <p:cNvSpPr/>
          <p:nvPr/>
        </p:nvSpPr>
        <p:spPr>
          <a:xfrm>
            <a:off x="6858016" y="2857496"/>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ln/>
        </p:spPr>
        <p:style>
          <a:lnRef idx="3">
            <a:schemeClr val="lt1"/>
          </a:lnRef>
          <a:fillRef idx="1">
            <a:schemeClr val="accent5"/>
          </a:fillRef>
          <a:effectRef idx="1">
            <a:schemeClr val="accent5"/>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defRPr sz="3000">
                <a:solidFill>
                  <a:srgbClr val="FFFFFF"/>
                </a:solidFill>
              </a:defRPr>
            </a:pPr>
            <a:endParaRPr sz="2625" b="1" dirty="0">
              <a:effectLst>
                <a:outerShdw blurRad="38100" dist="38100" dir="2700000" algn="tl">
                  <a:srgbClr val="000000">
                    <a:alpha val="43137"/>
                  </a:srgbClr>
                </a:outerShdw>
              </a:effectLst>
            </a:endParaRPr>
          </a:p>
        </p:txBody>
      </p:sp>
      <p:sp>
        <p:nvSpPr>
          <p:cNvPr id="13" name="Rectangle 12"/>
          <p:cNvSpPr/>
          <p:nvPr/>
        </p:nvSpPr>
        <p:spPr>
          <a:xfrm>
            <a:off x="2143108" y="3429000"/>
            <a:ext cx="4643470" cy="646331"/>
          </a:xfrm>
          <a:prstGeom prst="rect">
            <a:avLst/>
          </a:prstGeom>
          <a:solidFill>
            <a:srgbClr val="CC00CC"/>
          </a:solidFill>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en-IN" sz="3600" b="1" dirty="0">
                <a:effectLst>
                  <a:outerShdw blurRad="38100" dist="38100" dir="2700000" algn="tl">
                    <a:srgbClr val="000000">
                      <a:alpha val="43137"/>
                    </a:srgbClr>
                  </a:outerShdw>
                </a:effectLst>
              </a:rPr>
              <a:t>KEYS</a:t>
            </a:r>
          </a:p>
        </p:txBody>
      </p:sp>
      <p:pic>
        <p:nvPicPr>
          <p:cNvPr id="14"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285860"/>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1101633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p:cNvSpPr/>
          <p:nvPr/>
        </p:nvSpPr>
        <p:spPr>
          <a:xfrm>
            <a:off x="785786" y="2857496"/>
            <a:ext cx="7715304" cy="3046988"/>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A key is a field, or combination of fields, in a database table used to retrieve and sort rows in the table based on certain requirements. Keys are defined to speed up access to data and, in many cases, to create links between different tables.</a:t>
            </a:r>
          </a:p>
        </p:txBody>
      </p:sp>
      <p:grpSp>
        <p:nvGrpSpPr>
          <p:cNvPr id="2" name="Group 16">
            <a:extLst>
              <a:ext uri="{FF2B5EF4-FFF2-40B4-BE49-F238E27FC236}">
                <a16:creationId xmlns:a16="http://schemas.microsoft.com/office/drawing/2014/main" id="{E29437A2-4365-4925-8610-80AF537C381F}"/>
              </a:ext>
            </a:extLst>
          </p:cNvPr>
          <p:cNvGrpSpPr/>
          <p:nvPr/>
        </p:nvGrpSpPr>
        <p:grpSpPr>
          <a:xfrm>
            <a:off x="653054" y="142852"/>
            <a:ext cx="1764930" cy="1792764"/>
            <a:chOff x="2169409" y="3407373"/>
            <a:chExt cx="2084832" cy="2117710"/>
          </a:xfrm>
          <a:solidFill>
            <a:srgbClr val="0059E9"/>
          </a:solidFill>
          <a:effectLst/>
        </p:grpSpPr>
        <p:sp>
          <p:nvSpPr>
            <p:cNvPr id="18" name="Rectangle 17">
              <a:extLst>
                <a:ext uri="{FF2B5EF4-FFF2-40B4-BE49-F238E27FC236}">
                  <a16:creationId xmlns:a16="http://schemas.microsoft.com/office/drawing/2014/main" id="{BBD3D529-6A25-40B3-87A3-C40A4B87B46D}"/>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 name="Group 114">
              <a:extLst>
                <a:ext uri="{FF2B5EF4-FFF2-40B4-BE49-F238E27FC236}">
                  <a16:creationId xmlns:a16="http://schemas.microsoft.com/office/drawing/2014/main" id="{DC5F4D0D-BD3A-441B-8636-EF9E5EC6507A}"/>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20" name="Oval 19">
                <a:extLst>
                  <a:ext uri="{FF2B5EF4-FFF2-40B4-BE49-F238E27FC236}">
                    <a16:creationId xmlns:a16="http://schemas.microsoft.com/office/drawing/2014/main" id="{9483EE31-F049-436F-AA4D-53D983F5EE17}"/>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4979B95A-5179-4095-A019-DF7C64FE18F3}"/>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D10242D7-1C19-404F-847A-EEECEF275BCD}"/>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23A34267-AB33-4F61-B1F3-BACB3627694A}"/>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0" name="TextBox 9"/>
          <p:cNvSpPr txBox="1"/>
          <p:nvPr/>
        </p:nvSpPr>
        <p:spPr>
          <a:xfrm>
            <a:off x="1000100" y="1527103"/>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pic>
        <p:nvPicPr>
          <p:cNvPr id="12"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285860"/>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1101633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6">
            <a:extLst>
              <a:ext uri="{FF2B5EF4-FFF2-40B4-BE49-F238E27FC236}">
                <a16:creationId xmlns:a16="http://schemas.microsoft.com/office/drawing/2014/main" id="{E29437A2-4365-4925-8610-80AF537C381F}"/>
              </a:ext>
            </a:extLst>
          </p:cNvPr>
          <p:cNvGrpSpPr/>
          <p:nvPr/>
        </p:nvGrpSpPr>
        <p:grpSpPr>
          <a:xfrm>
            <a:off x="724492" y="888470"/>
            <a:ext cx="1764930" cy="1792764"/>
            <a:chOff x="2169409" y="3407373"/>
            <a:chExt cx="2084832" cy="2117710"/>
          </a:xfrm>
          <a:solidFill>
            <a:srgbClr val="0059E9"/>
          </a:solidFill>
          <a:effectLst/>
        </p:grpSpPr>
        <p:sp>
          <p:nvSpPr>
            <p:cNvPr id="18" name="Rectangle 17">
              <a:extLst>
                <a:ext uri="{FF2B5EF4-FFF2-40B4-BE49-F238E27FC236}">
                  <a16:creationId xmlns:a16="http://schemas.microsoft.com/office/drawing/2014/main" id="{BBD3D529-6A25-40B3-87A3-C40A4B87B46D}"/>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 name="Group 114">
              <a:extLst>
                <a:ext uri="{FF2B5EF4-FFF2-40B4-BE49-F238E27FC236}">
                  <a16:creationId xmlns:a16="http://schemas.microsoft.com/office/drawing/2014/main" id="{DC5F4D0D-BD3A-441B-8636-EF9E5EC6507A}"/>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20" name="Oval 19">
                <a:extLst>
                  <a:ext uri="{FF2B5EF4-FFF2-40B4-BE49-F238E27FC236}">
                    <a16:creationId xmlns:a16="http://schemas.microsoft.com/office/drawing/2014/main" id="{9483EE31-F049-436F-AA4D-53D983F5EE17}"/>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4979B95A-5179-4095-A019-DF7C64FE18F3}"/>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D10242D7-1C19-404F-847A-EEECEF275BCD}"/>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23A34267-AB33-4F61-B1F3-BACB3627694A}"/>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0" name="TextBox 9"/>
          <p:cNvSpPr txBox="1"/>
          <p:nvPr/>
        </p:nvSpPr>
        <p:spPr>
          <a:xfrm>
            <a:off x="1071538" y="2272721"/>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sp>
        <p:nvSpPr>
          <p:cNvPr id="12" name="Shape">
            <a:extLst>
              <a:ext uri="{FF2B5EF4-FFF2-40B4-BE49-F238E27FC236}">
                <a16:creationId xmlns:a16="http://schemas.microsoft.com/office/drawing/2014/main" id="{3B3DDCF0-D648-4608-97A6-AD455E1A9DA5}"/>
              </a:ext>
            </a:extLst>
          </p:cNvPr>
          <p:cNvSpPr/>
          <p:nvPr/>
        </p:nvSpPr>
        <p:spPr>
          <a:xfrm>
            <a:off x="6929454" y="4714884"/>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ln/>
        </p:spPr>
        <p:style>
          <a:lnRef idx="0">
            <a:schemeClr val="accent2"/>
          </a:lnRef>
          <a:fillRef idx="3">
            <a:schemeClr val="accent2"/>
          </a:fillRef>
          <a:effectRef idx="3">
            <a:schemeClr val="accent2"/>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defRPr sz="3000">
                <a:solidFill>
                  <a:srgbClr val="FFFFFF"/>
                </a:solidFill>
              </a:defRPr>
            </a:pPr>
            <a:endParaRPr sz="2625" b="1" dirty="0">
              <a:effectLst>
                <a:outerShdw blurRad="38100" dist="38100" dir="2700000" algn="tl">
                  <a:srgbClr val="000000">
                    <a:alpha val="43137"/>
                  </a:srgbClr>
                </a:outerShdw>
              </a:effectLst>
            </a:endParaRPr>
          </a:p>
        </p:txBody>
      </p:sp>
      <p:sp>
        <p:nvSpPr>
          <p:cNvPr id="13" name="Rectangle 12"/>
          <p:cNvSpPr/>
          <p:nvPr/>
        </p:nvSpPr>
        <p:spPr>
          <a:xfrm>
            <a:off x="2143108" y="3429000"/>
            <a:ext cx="4643470" cy="646331"/>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en-IN" sz="3600" b="1" dirty="0">
                <a:effectLst>
                  <a:outerShdw blurRad="38100" dist="38100" dir="2700000" algn="tl">
                    <a:srgbClr val="000000">
                      <a:alpha val="43137"/>
                    </a:srgbClr>
                  </a:outerShdw>
                </a:effectLst>
              </a:rPr>
              <a:t>TYPES OF KEYS</a:t>
            </a:r>
          </a:p>
        </p:txBody>
      </p:sp>
      <p:pic>
        <p:nvPicPr>
          <p:cNvPr id="14"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343114" y="1985932"/>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
        <p:nvSpPr>
          <p:cNvPr id="15" name="TextBox 14"/>
          <p:cNvSpPr txBox="1"/>
          <p:nvPr/>
        </p:nvSpPr>
        <p:spPr>
          <a:xfrm>
            <a:off x="7358082" y="5429264"/>
            <a:ext cx="1143008"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spTree>
    <p:extLst>
      <p:ext uri="{BB962C8B-B14F-4D97-AF65-F5344CB8AC3E}">
        <p14:creationId xmlns:p14="http://schemas.microsoft.com/office/powerpoint/2010/main" val="1101633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A819370-1325-433D-9D62-94EE056EF846}"/>
              </a:ext>
            </a:extLst>
          </p:cNvPr>
          <p:cNvGrpSpPr/>
          <p:nvPr/>
        </p:nvGrpSpPr>
        <p:grpSpPr>
          <a:xfrm>
            <a:off x="571472" y="201019"/>
            <a:ext cx="1764930" cy="1792764"/>
            <a:chOff x="2169409" y="3407373"/>
            <a:chExt cx="2084832" cy="2117710"/>
          </a:xfrm>
          <a:solidFill>
            <a:srgbClr val="F0831E"/>
          </a:solidFill>
        </p:grpSpPr>
        <p:sp>
          <p:nvSpPr>
            <p:cNvPr id="13" name="Rectangle 12">
              <a:extLst>
                <a:ext uri="{FF2B5EF4-FFF2-40B4-BE49-F238E27FC236}">
                  <a16:creationId xmlns:a16="http://schemas.microsoft.com/office/drawing/2014/main" id="{CB13BE08-8061-4F2E-98AE-207519C3F432}"/>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00">
              <a:extLst>
                <a:ext uri="{FF2B5EF4-FFF2-40B4-BE49-F238E27FC236}">
                  <a16:creationId xmlns:a16="http://schemas.microsoft.com/office/drawing/2014/main" id="{148FB3B2-1315-4889-A265-14BED0506CF3}"/>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15" name="Oval 14">
                <a:extLst>
                  <a:ext uri="{FF2B5EF4-FFF2-40B4-BE49-F238E27FC236}">
                    <a16:creationId xmlns:a16="http://schemas.microsoft.com/office/drawing/2014/main" id="{651CD587-0C23-46BF-B88D-A926D8DF0B31}"/>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4B82C2F0-D4E8-40D7-A56C-84027D71BB5A}"/>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066E4CB6-B96A-44E5-B6F8-D9DBDAEF6FDD}"/>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3772ED53-879F-4120-88B7-FD294574FEE4}"/>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0" name="TextBox 9"/>
          <p:cNvSpPr txBox="1"/>
          <p:nvPr/>
        </p:nvSpPr>
        <p:spPr>
          <a:xfrm>
            <a:off x="928662" y="1701217"/>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sp>
        <p:nvSpPr>
          <p:cNvPr id="27" name="Shape">
            <a:extLst>
              <a:ext uri="{FF2B5EF4-FFF2-40B4-BE49-F238E27FC236}">
                <a16:creationId xmlns:a16="http://schemas.microsoft.com/office/drawing/2014/main" id="{802C58D1-2D90-4D20-8973-BC9D894C2A85}"/>
              </a:ext>
            </a:extLst>
          </p:cNvPr>
          <p:cNvSpPr/>
          <p:nvPr/>
        </p:nvSpPr>
        <p:spPr>
          <a:xfrm>
            <a:off x="1500166" y="2571744"/>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3"/>
              </a:gs>
              <a:gs pos="50000">
                <a:schemeClr val="accent3"/>
              </a:gs>
              <a:gs pos="100000">
                <a:schemeClr val="accent3">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3</a:t>
            </a:r>
            <a:endParaRPr sz="2625" b="1" dirty="0">
              <a:solidFill>
                <a:srgbClr val="FFFFFF"/>
              </a:solidFill>
              <a:effectLst>
                <a:outerShdw blurRad="38100" dist="38100" dir="2700000" algn="tl">
                  <a:srgbClr val="000000">
                    <a:alpha val="43137"/>
                  </a:srgbClr>
                </a:outerShdw>
              </a:effectLst>
            </a:endParaRPr>
          </a:p>
        </p:txBody>
      </p:sp>
      <p:sp>
        <p:nvSpPr>
          <p:cNvPr id="28" name="Shape">
            <a:extLst>
              <a:ext uri="{FF2B5EF4-FFF2-40B4-BE49-F238E27FC236}">
                <a16:creationId xmlns:a16="http://schemas.microsoft.com/office/drawing/2014/main" id="{0C70228E-2A67-429B-A179-C7F95D7EAE68}"/>
              </a:ext>
            </a:extLst>
          </p:cNvPr>
          <p:cNvSpPr/>
          <p:nvPr/>
        </p:nvSpPr>
        <p:spPr>
          <a:xfrm>
            <a:off x="7358082" y="428604"/>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2"/>
              </a:gs>
              <a:gs pos="50000">
                <a:schemeClr val="accent2"/>
              </a:gs>
              <a:gs pos="100000">
                <a:schemeClr val="accent2">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2</a:t>
            </a:r>
            <a:endParaRPr sz="2625" b="1" dirty="0">
              <a:solidFill>
                <a:srgbClr val="FFFFFF"/>
              </a:solidFill>
              <a:effectLst>
                <a:outerShdw blurRad="38100" dist="38100" dir="2700000" algn="tl">
                  <a:srgbClr val="000000">
                    <a:alpha val="43137"/>
                  </a:srgbClr>
                </a:outerShdw>
              </a:effectLst>
            </a:endParaRPr>
          </a:p>
        </p:txBody>
      </p:sp>
      <p:sp>
        <p:nvSpPr>
          <p:cNvPr id="29" name="Shape">
            <a:extLst>
              <a:ext uri="{FF2B5EF4-FFF2-40B4-BE49-F238E27FC236}">
                <a16:creationId xmlns:a16="http://schemas.microsoft.com/office/drawing/2014/main" id="{ECBC5702-A405-4CF3-8300-EA754E500537}"/>
              </a:ext>
            </a:extLst>
          </p:cNvPr>
          <p:cNvSpPr/>
          <p:nvPr/>
        </p:nvSpPr>
        <p:spPr>
          <a:xfrm>
            <a:off x="4643438" y="2491645"/>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5"/>
              </a:gs>
              <a:gs pos="50000">
                <a:schemeClr val="accent5"/>
              </a:gs>
              <a:gs pos="100000">
                <a:schemeClr val="accent5">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4</a:t>
            </a:r>
            <a:endParaRPr sz="2625" b="1" dirty="0">
              <a:solidFill>
                <a:srgbClr val="FFFFFF"/>
              </a:solidFill>
              <a:effectLst>
                <a:outerShdw blurRad="38100" dist="38100" dir="2700000" algn="tl">
                  <a:srgbClr val="000000">
                    <a:alpha val="43137"/>
                  </a:srgbClr>
                </a:outerShdw>
              </a:effectLst>
            </a:endParaRPr>
          </a:p>
        </p:txBody>
      </p:sp>
      <p:sp>
        <p:nvSpPr>
          <p:cNvPr id="30" name="Shape">
            <a:extLst>
              <a:ext uri="{FF2B5EF4-FFF2-40B4-BE49-F238E27FC236}">
                <a16:creationId xmlns:a16="http://schemas.microsoft.com/office/drawing/2014/main" id="{3B3DDCF0-D648-4608-97A6-AD455E1A9DA5}"/>
              </a:ext>
            </a:extLst>
          </p:cNvPr>
          <p:cNvSpPr/>
          <p:nvPr/>
        </p:nvSpPr>
        <p:spPr>
          <a:xfrm>
            <a:off x="4500562" y="428604"/>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1">
                  <a:satMod val="103000"/>
                  <a:lumMod val="102000"/>
                  <a:tint val="94000"/>
                </a:schemeClr>
              </a:gs>
              <a:gs pos="50000">
                <a:schemeClr val="accent1"/>
              </a:gs>
              <a:gs pos="100000">
                <a:schemeClr val="accent1">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defRPr sz="3000">
                <a:solidFill>
                  <a:srgbClr val="FFFFFF"/>
                </a:solidFill>
              </a:defRPr>
            </a:pPr>
            <a:r>
              <a:rPr lang="en-US" sz="2625" b="1">
                <a:effectLst>
                  <a:outerShdw blurRad="38100" dist="38100" dir="2700000" algn="tl">
                    <a:srgbClr val="000000">
                      <a:alpha val="43137"/>
                    </a:srgbClr>
                  </a:outerShdw>
                </a:effectLst>
              </a:rPr>
              <a:t>1</a:t>
            </a:r>
            <a:endParaRPr sz="2625" b="1" dirty="0">
              <a:effectLst>
                <a:outerShdw blurRad="38100" dist="38100" dir="2700000" algn="tl">
                  <a:srgbClr val="000000">
                    <a:alpha val="43137"/>
                  </a:srgbClr>
                </a:outerShdw>
              </a:effectLst>
            </a:endParaRPr>
          </a:p>
        </p:txBody>
      </p:sp>
      <p:sp>
        <p:nvSpPr>
          <p:cNvPr id="31" name="Shape">
            <a:extLst>
              <a:ext uri="{FF2B5EF4-FFF2-40B4-BE49-F238E27FC236}">
                <a16:creationId xmlns:a16="http://schemas.microsoft.com/office/drawing/2014/main" id="{32898ADB-AD01-495D-8C2E-2F98B1B70164}"/>
              </a:ext>
            </a:extLst>
          </p:cNvPr>
          <p:cNvSpPr/>
          <p:nvPr/>
        </p:nvSpPr>
        <p:spPr>
          <a:xfrm>
            <a:off x="7358082" y="2357430"/>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6"/>
              </a:gs>
              <a:gs pos="50000">
                <a:schemeClr val="accent6"/>
              </a:gs>
              <a:gs pos="100000">
                <a:schemeClr val="accent6">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5</a:t>
            </a:r>
            <a:endParaRPr sz="2625" b="1" dirty="0">
              <a:solidFill>
                <a:srgbClr val="FFFFFF"/>
              </a:solidFill>
              <a:effectLst>
                <a:outerShdw blurRad="38100" dist="38100" dir="2700000" algn="tl">
                  <a:srgbClr val="000000">
                    <a:alpha val="43137"/>
                  </a:srgbClr>
                </a:outerShdw>
              </a:effectLst>
            </a:endParaRPr>
          </a:p>
        </p:txBody>
      </p:sp>
      <p:sp>
        <p:nvSpPr>
          <p:cNvPr id="37" name="Rectangle 36"/>
          <p:cNvSpPr/>
          <p:nvPr/>
        </p:nvSpPr>
        <p:spPr>
          <a:xfrm>
            <a:off x="3857620" y="1142984"/>
            <a:ext cx="1877437"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Super Key</a:t>
            </a:r>
          </a:p>
        </p:txBody>
      </p:sp>
      <p:sp>
        <p:nvSpPr>
          <p:cNvPr id="38" name="Rectangle 37"/>
          <p:cNvSpPr/>
          <p:nvPr/>
        </p:nvSpPr>
        <p:spPr>
          <a:xfrm>
            <a:off x="6357950" y="1142984"/>
            <a:ext cx="2233497"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Primary Key</a:t>
            </a:r>
          </a:p>
        </p:txBody>
      </p:sp>
      <p:sp>
        <p:nvSpPr>
          <p:cNvPr id="39" name="Rectangle 38"/>
          <p:cNvSpPr/>
          <p:nvPr/>
        </p:nvSpPr>
        <p:spPr>
          <a:xfrm>
            <a:off x="142844" y="3286124"/>
            <a:ext cx="2614049"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Candidate Key</a:t>
            </a:r>
          </a:p>
        </p:txBody>
      </p:sp>
      <p:sp>
        <p:nvSpPr>
          <p:cNvPr id="40" name="Rectangle 39"/>
          <p:cNvSpPr/>
          <p:nvPr/>
        </p:nvSpPr>
        <p:spPr>
          <a:xfrm>
            <a:off x="3286116" y="3134587"/>
            <a:ext cx="2493631"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Alternate Key</a:t>
            </a:r>
          </a:p>
        </p:txBody>
      </p:sp>
      <p:sp>
        <p:nvSpPr>
          <p:cNvPr id="41" name="Rectangle 40"/>
          <p:cNvSpPr/>
          <p:nvPr/>
        </p:nvSpPr>
        <p:spPr>
          <a:xfrm>
            <a:off x="6412962" y="3143248"/>
            <a:ext cx="2159566"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Foreign Key</a:t>
            </a:r>
          </a:p>
        </p:txBody>
      </p:sp>
      <p:sp>
        <p:nvSpPr>
          <p:cNvPr id="42" name="Shape">
            <a:extLst>
              <a:ext uri="{FF2B5EF4-FFF2-40B4-BE49-F238E27FC236}">
                <a16:creationId xmlns:a16="http://schemas.microsoft.com/office/drawing/2014/main" id="{3B3DDCF0-D648-4608-97A6-AD455E1A9DA5}"/>
              </a:ext>
            </a:extLst>
          </p:cNvPr>
          <p:cNvSpPr/>
          <p:nvPr/>
        </p:nvSpPr>
        <p:spPr>
          <a:xfrm>
            <a:off x="1428728" y="4563347"/>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ln/>
        </p:spPr>
        <p:style>
          <a:lnRef idx="2">
            <a:schemeClr val="dk1">
              <a:shade val="50000"/>
            </a:schemeClr>
          </a:lnRef>
          <a:fillRef idx="1">
            <a:schemeClr val="dk1"/>
          </a:fillRef>
          <a:effectRef idx="0">
            <a:schemeClr val="dk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defRPr sz="3000">
                <a:solidFill>
                  <a:srgbClr val="FFFFFF"/>
                </a:solidFill>
              </a:defRPr>
            </a:pPr>
            <a:r>
              <a:rPr lang="en-US" sz="2625" b="1" dirty="0">
                <a:effectLst>
                  <a:outerShdw blurRad="38100" dist="38100" dir="2700000" algn="tl">
                    <a:srgbClr val="000000">
                      <a:alpha val="43137"/>
                    </a:srgbClr>
                  </a:outerShdw>
                </a:effectLst>
              </a:rPr>
              <a:t>6</a:t>
            </a:r>
            <a:endParaRPr sz="2625" b="1" dirty="0">
              <a:effectLst>
                <a:outerShdw blurRad="38100" dist="38100" dir="2700000" algn="tl">
                  <a:srgbClr val="000000">
                    <a:alpha val="43137"/>
                  </a:srgbClr>
                </a:outerShdw>
              </a:effectLst>
            </a:endParaRPr>
          </a:p>
        </p:txBody>
      </p:sp>
      <p:sp>
        <p:nvSpPr>
          <p:cNvPr id="43" name="Rectangle 42"/>
          <p:cNvSpPr/>
          <p:nvPr/>
        </p:nvSpPr>
        <p:spPr>
          <a:xfrm>
            <a:off x="71406" y="5273117"/>
            <a:ext cx="2763898"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Compoun</a:t>
            </a:r>
            <a:r>
              <a:rPr lang="en-IN" sz="3200" b="1" dirty="0">
                <a:solidFill>
                  <a:schemeClr val="bg1"/>
                </a:solidFill>
                <a:effectLst>
                  <a:outerShdw blurRad="38100" dist="38100" dir="2700000" algn="tl">
                    <a:srgbClr val="000000">
                      <a:alpha val="43137"/>
                    </a:srgbClr>
                  </a:outerShdw>
                </a:effectLst>
              </a:rPr>
              <a:t>d</a:t>
            </a:r>
            <a:r>
              <a:rPr lang="en-IN" sz="3200" b="1" dirty="0">
                <a:effectLst>
                  <a:outerShdw blurRad="38100" dist="38100" dir="2700000" algn="tl">
                    <a:srgbClr val="000000">
                      <a:alpha val="43137"/>
                    </a:srgbClr>
                  </a:outerShdw>
                </a:effectLst>
              </a:rPr>
              <a:t> </a:t>
            </a:r>
            <a:r>
              <a:rPr lang="en-IN" sz="3200" b="1" dirty="0">
                <a:solidFill>
                  <a:schemeClr val="bg1"/>
                </a:solidFill>
                <a:effectLst>
                  <a:outerShdw blurRad="38100" dist="38100" dir="2700000" algn="tl">
                    <a:srgbClr val="000000">
                      <a:alpha val="43137"/>
                    </a:srgbClr>
                  </a:outerShdw>
                </a:effectLst>
              </a:rPr>
              <a:t>Key</a:t>
            </a:r>
          </a:p>
        </p:txBody>
      </p:sp>
      <p:sp>
        <p:nvSpPr>
          <p:cNvPr id="44" name="Shape">
            <a:extLst>
              <a:ext uri="{FF2B5EF4-FFF2-40B4-BE49-F238E27FC236}">
                <a16:creationId xmlns:a16="http://schemas.microsoft.com/office/drawing/2014/main" id="{3B3DDCF0-D648-4608-97A6-AD455E1A9DA5}"/>
              </a:ext>
            </a:extLst>
          </p:cNvPr>
          <p:cNvSpPr/>
          <p:nvPr/>
        </p:nvSpPr>
        <p:spPr>
          <a:xfrm>
            <a:off x="4357055" y="4420471"/>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ln/>
        </p:spPr>
        <p:style>
          <a:lnRef idx="1">
            <a:schemeClr val="accent4"/>
          </a:lnRef>
          <a:fillRef idx="3">
            <a:schemeClr val="accent4"/>
          </a:fillRef>
          <a:effectRef idx="2">
            <a:schemeClr val="accent4"/>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defRPr sz="3000">
                <a:solidFill>
                  <a:srgbClr val="FFFFFF"/>
                </a:solidFill>
              </a:defRPr>
            </a:pPr>
            <a:r>
              <a:rPr lang="en-US" sz="2625" b="1" dirty="0">
                <a:effectLst>
                  <a:outerShdw blurRad="38100" dist="38100" dir="2700000" algn="tl">
                    <a:srgbClr val="000000">
                      <a:alpha val="43137"/>
                    </a:srgbClr>
                  </a:outerShdw>
                </a:effectLst>
              </a:rPr>
              <a:t>7</a:t>
            </a:r>
            <a:endParaRPr sz="2625" b="1" dirty="0">
              <a:effectLst>
                <a:outerShdw blurRad="38100" dist="38100" dir="2700000" algn="tl">
                  <a:srgbClr val="000000">
                    <a:alpha val="43137"/>
                  </a:srgbClr>
                </a:outerShdw>
              </a:effectLst>
            </a:endParaRPr>
          </a:p>
        </p:txBody>
      </p:sp>
      <p:sp>
        <p:nvSpPr>
          <p:cNvPr id="45" name="Rectangle 44"/>
          <p:cNvSpPr/>
          <p:nvPr/>
        </p:nvSpPr>
        <p:spPr>
          <a:xfrm>
            <a:off x="3071802" y="5201679"/>
            <a:ext cx="2714013"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Composite Key</a:t>
            </a:r>
          </a:p>
        </p:txBody>
      </p:sp>
      <p:sp>
        <p:nvSpPr>
          <p:cNvPr id="47" name="Shape">
            <a:extLst>
              <a:ext uri="{FF2B5EF4-FFF2-40B4-BE49-F238E27FC236}">
                <a16:creationId xmlns:a16="http://schemas.microsoft.com/office/drawing/2014/main" id="{3B3DDCF0-D648-4608-97A6-AD455E1A9DA5}"/>
              </a:ext>
            </a:extLst>
          </p:cNvPr>
          <p:cNvSpPr/>
          <p:nvPr/>
        </p:nvSpPr>
        <p:spPr>
          <a:xfrm>
            <a:off x="7348263" y="4349033"/>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ln/>
        </p:spPr>
        <p:style>
          <a:lnRef idx="1">
            <a:schemeClr val="accent3"/>
          </a:lnRef>
          <a:fillRef idx="3">
            <a:schemeClr val="accent3"/>
          </a:fillRef>
          <a:effectRef idx="2">
            <a:schemeClr val="accent3"/>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defRPr sz="3000">
                <a:solidFill>
                  <a:srgbClr val="FFFFFF"/>
                </a:solidFill>
              </a:defRPr>
            </a:pPr>
            <a:r>
              <a:rPr lang="en-US" sz="2625" b="1" dirty="0">
                <a:effectLst>
                  <a:outerShdw blurRad="38100" dist="38100" dir="2700000" algn="tl">
                    <a:srgbClr val="000000">
                      <a:alpha val="43137"/>
                    </a:srgbClr>
                  </a:outerShdw>
                </a:effectLst>
              </a:rPr>
              <a:t>8</a:t>
            </a:r>
            <a:endParaRPr sz="2625" b="1" dirty="0">
              <a:effectLst>
                <a:outerShdw blurRad="38100" dist="38100" dir="2700000" algn="tl">
                  <a:srgbClr val="000000">
                    <a:alpha val="43137"/>
                  </a:srgbClr>
                </a:outerShdw>
              </a:effectLst>
            </a:endParaRPr>
          </a:p>
        </p:txBody>
      </p:sp>
      <p:sp>
        <p:nvSpPr>
          <p:cNvPr id="46" name="Rectangle 45"/>
          <p:cNvSpPr/>
          <p:nvPr/>
        </p:nvSpPr>
        <p:spPr>
          <a:xfrm>
            <a:off x="6244095" y="5201679"/>
            <a:ext cx="2542747"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Surrogate Key</a:t>
            </a:r>
          </a:p>
        </p:txBody>
      </p:sp>
      <p:pic>
        <p:nvPicPr>
          <p:cNvPr id="32"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428736"/>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11016338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Shape">
            <a:extLst>
              <a:ext uri="{FF2B5EF4-FFF2-40B4-BE49-F238E27FC236}">
                <a16:creationId xmlns:a16="http://schemas.microsoft.com/office/drawing/2014/main" id="{3B3DDCF0-D648-4608-97A6-AD455E1A9DA5}"/>
              </a:ext>
            </a:extLst>
          </p:cNvPr>
          <p:cNvSpPr/>
          <p:nvPr/>
        </p:nvSpPr>
        <p:spPr>
          <a:xfrm>
            <a:off x="4143372" y="2714620"/>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1">
                  <a:satMod val="103000"/>
                  <a:lumMod val="102000"/>
                  <a:tint val="94000"/>
                </a:schemeClr>
              </a:gs>
              <a:gs pos="50000">
                <a:schemeClr val="accent1"/>
              </a:gs>
              <a:gs pos="100000">
                <a:schemeClr val="accent1">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defRPr sz="3000">
                <a:solidFill>
                  <a:srgbClr val="FFFFFF"/>
                </a:solidFill>
              </a:defRPr>
            </a:pPr>
            <a:r>
              <a:rPr lang="en-US" sz="2625" b="1">
                <a:effectLst>
                  <a:outerShdw blurRad="38100" dist="38100" dir="2700000" algn="tl">
                    <a:srgbClr val="000000">
                      <a:alpha val="43137"/>
                    </a:srgbClr>
                  </a:outerShdw>
                </a:effectLst>
              </a:rPr>
              <a:t>1</a:t>
            </a:r>
            <a:endParaRPr sz="2625" b="1" dirty="0">
              <a:effectLst>
                <a:outerShdw blurRad="38100" dist="38100" dir="2700000" algn="tl">
                  <a:srgbClr val="000000">
                    <a:alpha val="43137"/>
                  </a:srgbClr>
                </a:outerShdw>
              </a:effectLst>
            </a:endParaRPr>
          </a:p>
        </p:txBody>
      </p:sp>
      <p:sp>
        <p:nvSpPr>
          <p:cNvPr id="37" name="Rectangle 36"/>
          <p:cNvSpPr/>
          <p:nvPr/>
        </p:nvSpPr>
        <p:spPr>
          <a:xfrm>
            <a:off x="3500430" y="3429000"/>
            <a:ext cx="1877437"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Super Key</a:t>
            </a:r>
          </a:p>
        </p:txBody>
      </p:sp>
      <p:grpSp>
        <p:nvGrpSpPr>
          <p:cNvPr id="2" name="Group 34">
            <a:extLst>
              <a:ext uri="{FF2B5EF4-FFF2-40B4-BE49-F238E27FC236}">
                <a16:creationId xmlns:a16="http://schemas.microsoft.com/office/drawing/2014/main" id="{A3E0C2F6-8061-47A0-B3F3-10055D5EDB3C}"/>
              </a:ext>
            </a:extLst>
          </p:cNvPr>
          <p:cNvGrpSpPr/>
          <p:nvPr/>
        </p:nvGrpSpPr>
        <p:grpSpPr>
          <a:xfrm>
            <a:off x="663930" y="278914"/>
            <a:ext cx="1764930" cy="1792764"/>
            <a:chOff x="2169409" y="3407373"/>
            <a:chExt cx="2084832" cy="2117710"/>
          </a:xfrm>
          <a:solidFill>
            <a:srgbClr val="007E3E"/>
          </a:solidFill>
        </p:grpSpPr>
        <p:sp>
          <p:nvSpPr>
            <p:cNvPr id="36" name="Rectangle 35">
              <a:extLst>
                <a:ext uri="{FF2B5EF4-FFF2-40B4-BE49-F238E27FC236}">
                  <a16:creationId xmlns:a16="http://schemas.microsoft.com/office/drawing/2014/main" id="{E125420D-5195-45DE-A334-C237AB26CC91}"/>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 name="Group 93">
              <a:extLst>
                <a:ext uri="{FF2B5EF4-FFF2-40B4-BE49-F238E27FC236}">
                  <a16:creationId xmlns:a16="http://schemas.microsoft.com/office/drawing/2014/main" id="{014EEA19-89D6-4501-87BF-FEEA8B007003}"/>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49" name="Oval 48">
                <a:extLst>
                  <a:ext uri="{FF2B5EF4-FFF2-40B4-BE49-F238E27FC236}">
                    <a16:creationId xmlns:a16="http://schemas.microsoft.com/office/drawing/2014/main" id="{F38FA592-3691-4D29-A6AD-C90F54FEA1E4}"/>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a:extLst>
                  <a:ext uri="{FF2B5EF4-FFF2-40B4-BE49-F238E27FC236}">
                    <a16:creationId xmlns:a16="http://schemas.microsoft.com/office/drawing/2014/main" id="{9A101458-BD2E-4F97-8E82-3901F7E15EBA}"/>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a:extLst>
                  <a:ext uri="{FF2B5EF4-FFF2-40B4-BE49-F238E27FC236}">
                    <a16:creationId xmlns:a16="http://schemas.microsoft.com/office/drawing/2014/main" id="{E79904CF-0436-4D26-80DB-2E188992AC3C}"/>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C8907EE5-D02D-4188-B280-0806E0C584C1}"/>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4"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428736"/>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
        <p:nvSpPr>
          <p:cNvPr id="10" name="TextBox 9"/>
          <p:cNvSpPr txBox="1"/>
          <p:nvPr/>
        </p:nvSpPr>
        <p:spPr>
          <a:xfrm>
            <a:off x="928662" y="1701217"/>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spTree>
    <p:extLst>
      <p:ext uri="{BB962C8B-B14F-4D97-AF65-F5344CB8AC3E}">
        <p14:creationId xmlns:p14="http://schemas.microsoft.com/office/powerpoint/2010/main" val="1101633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Shape">
            <a:extLst>
              <a:ext uri="{FF2B5EF4-FFF2-40B4-BE49-F238E27FC236}">
                <a16:creationId xmlns:a16="http://schemas.microsoft.com/office/drawing/2014/main" id="{3B3DDCF0-D648-4608-97A6-AD455E1A9DA5}"/>
              </a:ext>
            </a:extLst>
          </p:cNvPr>
          <p:cNvSpPr/>
          <p:nvPr/>
        </p:nvSpPr>
        <p:spPr>
          <a:xfrm>
            <a:off x="4500562" y="428604"/>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1">
                  <a:satMod val="103000"/>
                  <a:lumMod val="102000"/>
                  <a:tint val="94000"/>
                </a:schemeClr>
              </a:gs>
              <a:gs pos="50000">
                <a:schemeClr val="accent1"/>
              </a:gs>
              <a:gs pos="100000">
                <a:schemeClr val="accent1">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defRPr sz="3000">
                <a:solidFill>
                  <a:srgbClr val="FFFFFF"/>
                </a:solidFill>
              </a:defRPr>
            </a:pPr>
            <a:r>
              <a:rPr lang="en-US" sz="2625" b="1">
                <a:effectLst>
                  <a:outerShdw blurRad="38100" dist="38100" dir="2700000" algn="tl">
                    <a:srgbClr val="000000">
                      <a:alpha val="43137"/>
                    </a:srgbClr>
                  </a:outerShdw>
                </a:effectLst>
              </a:rPr>
              <a:t>1</a:t>
            </a:r>
            <a:endParaRPr sz="2625" b="1" dirty="0">
              <a:effectLst>
                <a:outerShdw blurRad="38100" dist="38100" dir="2700000" algn="tl">
                  <a:srgbClr val="000000">
                    <a:alpha val="43137"/>
                  </a:srgbClr>
                </a:outerShdw>
              </a:effectLst>
            </a:endParaRPr>
          </a:p>
        </p:txBody>
      </p:sp>
      <p:sp>
        <p:nvSpPr>
          <p:cNvPr id="37" name="Rectangle 36"/>
          <p:cNvSpPr/>
          <p:nvPr/>
        </p:nvSpPr>
        <p:spPr>
          <a:xfrm>
            <a:off x="3857620" y="1142984"/>
            <a:ext cx="1877437"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Super Key</a:t>
            </a:r>
          </a:p>
        </p:txBody>
      </p:sp>
      <p:sp>
        <p:nvSpPr>
          <p:cNvPr id="32" name="Rectangle 31"/>
          <p:cNvSpPr/>
          <p:nvPr/>
        </p:nvSpPr>
        <p:spPr>
          <a:xfrm>
            <a:off x="428596" y="2571744"/>
            <a:ext cx="8143932" cy="1815882"/>
          </a:xfrm>
          <a:prstGeom prst="rect">
            <a:avLst/>
          </a:prstGeom>
        </p:spPr>
        <p:txBody>
          <a:bodyPr wrap="square">
            <a:spAutoFit/>
          </a:bodyPr>
          <a:lstStyle/>
          <a:p>
            <a:pPr algn="just"/>
            <a:r>
              <a:rPr lang="en-IN" sz="2800" b="1" dirty="0">
                <a:effectLst>
                  <a:outerShdw blurRad="38100" dist="38100" dir="2700000" algn="tl">
                    <a:srgbClr val="000000">
                      <a:alpha val="43137"/>
                    </a:srgbClr>
                  </a:outerShdw>
                </a:effectLst>
              </a:rPr>
              <a:t>	A super key is a group of single or multiple keys which identifies rows in a table. A Super key may have additional attributes that are not needed for unique identification.</a:t>
            </a:r>
          </a:p>
        </p:txBody>
      </p:sp>
      <p:graphicFrame>
        <p:nvGraphicFramePr>
          <p:cNvPr id="33" name="Table 32"/>
          <p:cNvGraphicFramePr>
            <a:graphicFrameLocks noGrp="1"/>
          </p:cNvGraphicFramePr>
          <p:nvPr/>
        </p:nvGraphicFramePr>
        <p:xfrm>
          <a:off x="261950" y="4429132"/>
          <a:ext cx="6096000" cy="1492164"/>
        </p:xfrm>
        <a:graphic>
          <a:graphicData uri="http://schemas.openxmlformats.org/drawingml/2006/table">
            <a:tbl>
              <a:tblPr>
                <a:effectLst>
                  <a:innerShdw blurRad="114300">
                    <a:prstClr val="black"/>
                  </a:innerShdw>
                </a:effectLst>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68557">
                <a:tc>
                  <a:txBody>
                    <a:bodyPr/>
                    <a:lstStyle/>
                    <a:p>
                      <a:pPr algn="ctr" fontAlgn="t"/>
                      <a:r>
                        <a:rPr lang="en-IN" sz="2400" b="1" dirty="0" err="1">
                          <a:solidFill>
                            <a:schemeClr val="bg1"/>
                          </a:solidFill>
                          <a:effectLst>
                            <a:outerShdw blurRad="38100" dist="38100" dir="2700000" algn="tl">
                              <a:srgbClr val="000000">
                                <a:alpha val="43137"/>
                              </a:srgbClr>
                            </a:outerShdw>
                          </a:effectLst>
                        </a:rPr>
                        <a:t>EmpSSN</a:t>
                      </a:r>
                      <a:endParaRPr lang="en-IN" sz="2400" b="1" dirty="0">
                        <a:solidFill>
                          <a:schemeClr val="bg1"/>
                        </a:solidFill>
                        <a:effectLst>
                          <a:outerShdw blurRad="38100" dist="38100" dir="2700000" algn="tl">
                            <a:srgbClr val="000000">
                              <a:alpha val="43137"/>
                            </a:srgbClr>
                          </a:outerShdw>
                        </a:effectLst>
                      </a:endParaRPr>
                    </a:p>
                  </a:txBody>
                  <a:tcPr marL="65814" marR="65814" marT="65814" marB="65814">
                    <a:lnL w="12700" cap="flat" cmpd="sng" algn="ctr">
                      <a:solidFill>
                        <a:srgbClr val="B0C4BA"/>
                      </a:solidFill>
                      <a:prstDash val="solid"/>
                      <a:round/>
                      <a:headEnd type="none" w="med" len="med"/>
                      <a:tailEnd type="none" w="med" len="med"/>
                    </a:lnL>
                    <a:lnR w="12700" cap="flat" cmpd="sng" algn="ctr">
                      <a:solidFill>
                        <a:srgbClr val="90C6B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0066"/>
                    </a:solidFill>
                  </a:tcPr>
                </a:tc>
                <a:tc>
                  <a:txBody>
                    <a:bodyPr/>
                    <a:lstStyle/>
                    <a:p>
                      <a:pPr algn="ctr" fontAlgn="t"/>
                      <a:r>
                        <a:rPr lang="en-IN" sz="2400" b="1" dirty="0" err="1">
                          <a:solidFill>
                            <a:schemeClr val="bg1"/>
                          </a:solidFill>
                          <a:effectLst>
                            <a:outerShdw blurRad="38100" dist="38100" dir="2700000" algn="tl">
                              <a:srgbClr val="000000">
                                <a:alpha val="43137"/>
                              </a:srgbClr>
                            </a:outerShdw>
                          </a:effectLst>
                        </a:rPr>
                        <a:t>EmpNum</a:t>
                      </a:r>
                      <a:endParaRPr lang="en-IN" sz="2400" b="1" dirty="0">
                        <a:solidFill>
                          <a:schemeClr val="bg1"/>
                        </a:solidFill>
                        <a:effectLst>
                          <a:outerShdw blurRad="38100" dist="38100" dir="2700000" algn="tl">
                            <a:srgbClr val="000000">
                              <a:alpha val="43137"/>
                            </a:srgbClr>
                          </a:outerShdw>
                        </a:effectLst>
                      </a:endParaRPr>
                    </a:p>
                  </a:txBody>
                  <a:tcPr marL="65814" marR="65814" marT="65814" marB="65814">
                    <a:lnL w="12700" cap="flat" cmpd="sng" algn="ctr">
                      <a:solidFill>
                        <a:srgbClr val="90C6BA"/>
                      </a:solidFill>
                      <a:prstDash val="solid"/>
                      <a:round/>
                      <a:headEnd type="none" w="med" len="med"/>
                      <a:tailEnd type="none" w="med" len="med"/>
                    </a:lnL>
                    <a:lnR w="12700" cap="flat" cmpd="sng" algn="ctr">
                      <a:solidFill>
                        <a:srgbClr val="C0C7B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0066"/>
                    </a:solidFill>
                  </a:tcPr>
                </a:tc>
                <a:tc>
                  <a:txBody>
                    <a:bodyPr/>
                    <a:lstStyle/>
                    <a:p>
                      <a:pPr algn="ctr" fontAlgn="t"/>
                      <a:r>
                        <a:rPr lang="en-IN" sz="2400" b="1" dirty="0" err="1">
                          <a:solidFill>
                            <a:schemeClr val="bg1"/>
                          </a:solidFill>
                          <a:effectLst>
                            <a:outerShdw blurRad="38100" dist="38100" dir="2700000" algn="tl">
                              <a:srgbClr val="000000">
                                <a:alpha val="43137"/>
                              </a:srgbClr>
                            </a:outerShdw>
                          </a:effectLst>
                        </a:rPr>
                        <a:t>Empname</a:t>
                      </a:r>
                      <a:endParaRPr lang="en-IN" sz="2400" b="1" dirty="0">
                        <a:solidFill>
                          <a:schemeClr val="bg1"/>
                        </a:solidFill>
                        <a:effectLst>
                          <a:outerShdw blurRad="38100" dist="38100" dir="2700000" algn="tl">
                            <a:srgbClr val="000000">
                              <a:alpha val="43137"/>
                            </a:srgbClr>
                          </a:outerShdw>
                        </a:effectLst>
                      </a:endParaRPr>
                    </a:p>
                  </a:txBody>
                  <a:tcPr marL="65814" marR="65814" marT="65814" marB="65814">
                    <a:lnL w="12700" cap="flat" cmpd="sng" algn="ctr">
                      <a:solidFill>
                        <a:srgbClr val="C0C7BA"/>
                      </a:solidFill>
                      <a:prstDash val="solid"/>
                      <a:round/>
                      <a:headEnd type="none" w="med" len="med"/>
                      <a:tailEnd type="none" w="med" len="med"/>
                    </a:lnL>
                    <a:lnR w="12700" cap="flat" cmpd="sng" algn="ctr">
                      <a:solidFill>
                        <a:srgbClr val="80C6B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0066"/>
                    </a:solidFill>
                  </a:tcPr>
                </a:tc>
                <a:extLst>
                  <a:ext uri="{0D108BD9-81ED-4DB2-BD59-A6C34878D82A}">
                    <a16:rowId xmlns:a16="http://schemas.microsoft.com/office/drawing/2014/main" val="10000"/>
                  </a:ext>
                </a:extLst>
              </a:tr>
              <a:tr h="368557">
                <a:tc>
                  <a:txBody>
                    <a:bodyPr/>
                    <a:lstStyle/>
                    <a:p>
                      <a:pPr algn="ctr" fontAlgn="t"/>
                      <a:r>
                        <a:rPr lang="en-IN" sz="2400" b="1" dirty="0">
                          <a:effectLst>
                            <a:outerShdw blurRad="38100" dist="38100" dir="2700000" algn="tl">
                              <a:srgbClr val="000000">
                                <a:alpha val="43137"/>
                              </a:srgbClr>
                            </a:outerShdw>
                          </a:effectLst>
                        </a:rPr>
                        <a:t>9812345098</a:t>
                      </a:r>
                    </a:p>
                  </a:txBody>
                  <a:tcPr marL="65814" marR="65814" marT="65814" marB="65814">
                    <a:lnL w="12700" cap="flat" cmpd="sng" algn="ctr">
                      <a:solidFill>
                        <a:srgbClr val="00C8BA"/>
                      </a:solidFill>
                      <a:prstDash val="solid"/>
                      <a:round/>
                      <a:headEnd type="none" w="med" len="med"/>
                      <a:tailEnd type="none" w="med" len="med"/>
                    </a:lnL>
                    <a:lnR w="12700" cap="flat" cmpd="sng" algn="ctr">
                      <a:solidFill>
                        <a:srgbClr val="60C8B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sz="2400" b="1" dirty="0">
                          <a:effectLst>
                            <a:outerShdw blurRad="38100" dist="38100" dir="2700000" algn="tl">
                              <a:srgbClr val="000000">
                                <a:alpha val="43137"/>
                              </a:srgbClr>
                            </a:outerShdw>
                          </a:effectLst>
                        </a:rPr>
                        <a:t>AB05</a:t>
                      </a:r>
                    </a:p>
                  </a:txBody>
                  <a:tcPr marL="65814" marR="65814" marT="65814" marB="65814">
                    <a:lnL w="12700" cap="flat" cmpd="sng" algn="ctr">
                      <a:solidFill>
                        <a:srgbClr val="60C8BA"/>
                      </a:solidFill>
                      <a:prstDash val="solid"/>
                      <a:round/>
                      <a:headEnd type="none" w="med" len="med"/>
                      <a:tailEnd type="none" w="med" len="med"/>
                    </a:lnL>
                    <a:lnR w="12700" cap="flat" cmpd="sng" algn="ctr">
                      <a:solidFill>
                        <a:srgbClr val="C0C8B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sz="2400" b="1" dirty="0">
                          <a:effectLst>
                            <a:outerShdw blurRad="38100" dist="38100" dir="2700000" algn="tl">
                              <a:srgbClr val="000000">
                                <a:alpha val="43137"/>
                              </a:srgbClr>
                            </a:outerShdw>
                          </a:effectLst>
                        </a:rPr>
                        <a:t>Mark</a:t>
                      </a:r>
                    </a:p>
                  </a:txBody>
                  <a:tcPr marL="65814" marR="65814" marT="65814" marB="65814">
                    <a:lnL w="12700" cap="flat" cmpd="sng" algn="ctr">
                      <a:solidFill>
                        <a:srgbClr val="C0C8BA"/>
                      </a:solidFill>
                      <a:prstDash val="solid"/>
                      <a:round/>
                      <a:headEnd type="none" w="med" len="med"/>
                      <a:tailEnd type="none" w="med" len="med"/>
                    </a:lnL>
                    <a:lnR w="12700" cap="flat" cmpd="sng" algn="ctr">
                      <a:solidFill>
                        <a:srgbClr val="A0C8B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8557">
                <a:tc>
                  <a:txBody>
                    <a:bodyPr/>
                    <a:lstStyle/>
                    <a:p>
                      <a:pPr algn="ctr" fontAlgn="t"/>
                      <a:r>
                        <a:rPr lang="en-IN" sz="2400" b="1" dirty="0">
                          <a:effectLst>
                            <a:outerShdw blurRad="38100" dist="38100" dir="2700000" algn="tl">
                              <a:srgbClr val="000000">
                                <a:alpha val="43137"/>
                              </a:srgbClr>
                            </a:outerShdw>
                          </a:effectLst>
                        </a:rPr>
                        <a:t>9876512345</a:t>
                      </a:r>
                    </a:p>
                  </a:txBody>
                  <a:tcPr marL="65814" marR="65814" marT="65814" marB="65814">
                    <a:lnL w="12700" cap="flat" cmpd="sng" algn="ctr">
                      <a:solidFill>
                        <a:srgbClr val="20C9BA"/>
                      </a:solidFill>
                      <a:prstDash val="solid"/>
                      <a:round/>
                      <a:headEnd type="none" w="med" len="med"/>
                      <a:tailEnd type="none" w="med" len="med"/>
                    </a:lnL>
                    <a:lnR w="12700" cap="flat" cmpd="sng" algn="ctr">
                      <a:solidFill>
                        <a:srgbClr val="C0C9BA"/>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10C9BA"/>
                      </a:solidFill>
                      <a:prstDash val="solid"/>
                      <a:round/>
                      <a:headEnd type="none" w="med" len="med"/>
                      <a:tailEnd type="none" w="med" len="med"/>
                    </a:lnB>
                    <a:solidFill>
                      <a:srgbClr val="F9F9F9"/>
                    </a:solidFill>
                  </a:tcPr>
                </a:tc>
                <a:tc>
                  <a:txBody>
                    <a:bodyPr/>
                    <a:lstStyle/>
                    <a:p>
                      <a:pPr algn="ctr" fontAlgn="t"/>
                      <a:r>
                        <a:rPr lang="en-IN" sz="2400" b="1" dirty="0">
                          <a:effectLst>
                            <a:outerShdw blurRad="38100" dist="38100" dir="2700000" algn="tl">
                              <a:srgbClr val="000000">
                                <a:alpha val="43137"/>
                              </a:srgbClr>
                            </a:outerShdw>
                          </a:effectLst>
                        </a:rPr>
                        <a:t>AB06</a:t>
                      </a:r>
                    </a:p>
                  </a:txBody>
                  <a:tcPr marL="65814" marR="65814" marT="65814" marB="65814">
                    <a:lnL w="12700" cap="flat" cmpd="sng" algn="ctr">
                      <a:solidFill>
                        <a:srgbClr val="C0C9BA"/>
                      </a:solidFill>
                      <a:prstDash val="solid"/>
                      <a:round/>
                      <a:headEnd type="none" w="med" len="med"/>
                      <a:tailEnd type="none" w="med" len="med"/>
                    </a:lnL>
                    <a:lnR w="12700" cap="flat" cmpd="sng" algn="ctr">
                      <a:solidFill>
                        <a:srgbClr val="20CABA"/>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B0C9BA"/>
                      </a:solidFill>
                      <a:prstDash val="solid"/>
                      <a:round/>
                      <a:headEnd type="none" w="med" len="med"/>
                      <a:tailEnd type="none" w="med" len="med"/>
                    </a:lnB>
                    <a:solidFill>
                      <a:srgbClr val="F9F9F9"/>
                    </a:solidFill>
                  </a:tcPr>
                </a:tc>
                <a:tc>
                  <a:txBody>
                    <a:bodyPr/>
                    <a:lstStyle/>
                    <a:p>
                      <a:pPr algn="ctr" fontAlgn="t"/>
                      <a:r>
                        <a:rPr lang="en-IN" sz="2400" b="1" dirty="0">
                          <a:effectLst>
                            <a:outerShdw blurRad="38100" dist="38100" dir="2700000" algn="tl">
                              <a:srgbClr val="000000">
                                <a:alpha val="43137"/>
                              </a:srgbClr>
                            </a:outerShdw>
                          </a:effectLst>
                        </a:rPr>
                        <a:t>James</a:t>
                      </a:r>
                    </a:p>
                  </a:txBody>
                  <a:tcPr marL="65814" marR="65814" marT="65814" marB="65814">
                    <a:lnL w="12700" cap="flat" cmpd="sng" algn="ctr">
                      <a:solidFill>
                        <a:srgbClr val="20CABA"/>
                      </a:solidFill>
                      <a:prstDash val="solid"/>
                      <a:round/>
                      <a:headEnd type="none" w="med" len="med"/>
                      <a:tailEnd type="none" w="med" len="med"/>
                    </a:lnL>
                    <a:lnR w="12700" cap="flat" cmpd="sng" algn="ctr">
                      <a:solidFill>
                        <a:srgbClr val="00CABA"/>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10CAB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bl>
          </a:graphicData>
        </a:graphic>
      </p:graphicFrame>
      <p:sp>
        <p:nvSpPr>
          <p:cNvPr id="34" name="Rectangle 33"/>
          <p:cNvSpPr/>
          <p:nvPr/>
        </p:nvSpPr>
        <p:spPr>
          <a:xfrm>
            <a:off x="6715140" y="4180344"/>
            <a:ext cx="2071734" cy="1815882"/>
          </a:xfrm>
          <a:prstGeom prst="rect">
            <a:avLst/>
          </a:prstGeom>
        </p:spPr>
        <p:txBody>
          <a:bodyPr wrap="square">
            <a:spAutoFit/>
          </a:bodyPr>
          <a:lstStyle/>
          <a:p>
            <a:pPr algn="just"/>
            <a:r>
              <a:rPr lang="en-IN" sz="2800" b="1" dirty="0" err="1">
                <a:solidFill>
                  <a:srgbClr val="0000FF"/>
                </a:solidFill>
                <a:effectLst>
                  <a:outerShdw blurRad="38100" dist="38100" dir="2700000" algn="tl">
                    <a:srgbClr val="000000">
                      <a:alpha val="43137"/>
                    </a:srgbClr>
                  </a:outerShdw>
                </a:effectLst>
              </a:rPr>
              <a:t>EmpSSN</a:t>
            </a:r>
            <a:r>
              <a:rPr lang="en-IN" sz="2800" b="1" dirty="0">
                <a:effectLst>
                  <a:outerShdw blurRad="38100" dist="38100" dir="2700000" algn="tl">
                    <a:srgbClr val="000000">
                      <a:alpha val="43137"/>
                    </a:srgbClr>
                  </a:outerShdw>
                </a:effectLst>
              </a:rPr>
              <a:t> and </a:t>
            </a:r>
            <a:r>
              <a:rPr lang="en-IN" sz="2800" b="1" dirty="0" err="1">
                <a:solidFill>
                  <a:srgbClr val="0000FF"/>
                </a:solidFill>
                <a:effectLst>
                  <a:outerShdw blurRad="38100" dist="38100" dir="2700000" algn="tl">
                    <a:srgbClr val="000000">
                      <a:alpha val="43137"/>
                    </a:srgbClr>
                  </a:outerShdw>
                </a:effectLst>
              </a:rPr>
              <a:t>EmpNum</a:t>
            </a:r>
            <a:r>
              <a:rPr lang="en-IN" sz="2800" b="1" dirty="0">
                <a:solidFill>
                  <a:srgbClr val="0000FF"/>
                </a:solidFill>
                <a:effectLst>
                  <a:outerShdw blurRad="38100" dist="38100" dir="2700000" algn="tl">
                    <a:srgbClr val="000000">
                      <a:alpha val="43137"/>
                    </a:srgbClr>
                  </a:outerShdw>
                </a:effectLst>
              </a:rPr>
              <a:t> </a:t>
            </a:r>
            <a:r>
              <a:rPr lang="en-IN" sz="2800" b="1" dirty="0">
                <a:effectLst>
                  <a:outerShdw blurRad="38100" dist="38100" dir="2700000" algn="tl">
                    <a:srgbClr val="000000">
                      <a:alpha val="43137"/>
                    </a:srgbClr>
                  </a:outerShdw>
                </a:effectLst>
              </a:rPr>
              <a:t>are </a:t>
            </a:r>
            <a:r>
              <a:rPr lang="en-IN" sz="2800" b="1" dirty="0" err="1">
                <a:effectLst>
                  <a:outerShdw blurRad="38100" dist="38100" dir="2700000" algn="tl">
                    <a:srgbClr val="000000">
                      <a:alpha val="43137"/>
                    </a:srgbClr>
                  </a:outerShdw>
                </a:effectLst>
              </a:rPr>
              <a:t>superkeys</a:t>
            </a:r>
            <a:r>
              <a:rPr lang="en-IN" sz="2800" b="1" dirty="0">
                <a:effectLst>
                  <a:outerShdw blurRad="38100" dist="38100" dir="2700000" algn="tl">
                    <a:srgbClr val="000000">
                      <a:alpha val="43137"/>
                    </a:srgbClr>
                  </a:outerShdw>
                </a:effectLst>
              </a:rPr>
              <a:t>.</a:t>
            </a:r>
          </a:p>
        </p:txBody>
      </p:sp>
      <p:grpSp>
        <p:nvGrpSpPr>
          <p:cNvPr id="35" name="Group 34">
            <a:extLst>
              <a:ext uri="{FF2B5EF4-FFF2-40B4-BE49-F238E27FC236}">
                <a16:creationId xmlns:a16="http://schemas.microsoft.com/office/drawing/2014/main" id="{A3E0C2F6-8061-47A0-B3F3-10055D5EDB3C}"/>
              </a:ext>
            </a:extLst>
          </p:cNvPr>
          <p:cNvGrpSpPr/>
          <p:nvPr/>
        </p:nvGrpSpPr>
        <p:grpSpPr>
          <a:xfrm>
            <a:off x="663930" y="278914"/>
            <a:ext cx="1764930" cy="1792764"/>
            <a:chOff x="2169409" y="3407373"/>
            <a:chExt cx="2084832" cy="2117710"/>
          </a:xfrm>
          <a:solidFill>
            <a:srgbClr val="007E3E"/>
          </a:solidFill>
        </p:grpSpPr>
        <p:sp>
          <p:nvSpPr>
            <p:cNvPr id="36" name="Rectangle 35">
              <a:extLst>
                <a:ext uri="{FF2B5EF4-FFF2-40B4-BE49-F238E27FC236}">
                  <a16:creationId xmlns:a16="http://schemas.microsoft.com/office/drawing/2014/main" id="{E125420D-5195-45DE-A334-C237AB26CC91}"/>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93">
              <a:extLst>
                <a:ext uri="{FF2B5EF4-FFF2-40B4-BE49-F238E27FC236}">
                  <a16:creationId xmlns:a16="http://schemas.microsoft.com/office/drawing/2014/main" id="{014EEA19-89D6-4501-87BF-FEEA8B007003}"/>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49" name="Oval 48">
                <a:extLst>
                  <a:ext uri="{FF2B5EF4-FFF2-40B4-BE49-F238E27FC236}">
                    <a16:creationId xmlns:a16="http://schemas.microsoft.com/office/drawing/2014/main" id="{F38FA592-3691-4D29-A6AD-C90F54FEA1E4}"/>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a:extLst>
                  <a:ext uri="{FF2B5EF4-FFF2-40B4-BE49-F238E27FC236}">
                    <a16:creationId xmlns:a16="http://schemas.microsoft.com/office/drawing/2014/main" id="{9A101458-BD2E-4F97-8E82-3901F7E15EBA}"/>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a:extLst>
                  <a:ext uri="{FF2B5EF4-FFF2-40B4-BE49-F238E27FC236}">
                    <a16:creationId xmlns:a16="http://schemas.microsoft.com/office/drawing/2014/main" id="{E79904CF-0436-4D26-80DB-2E188992AC3C}"/>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C8907EE5-D02D-4188-B280-0806E0C584C1}"/>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4"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428736"/>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
        <p:nvSpPr>
          <p:cNvPr id="10" name="TextBox 9"/>
          <p:cNvSpPr txBox="1"/>
          <p:nvPr/>
        </p:nvSpPr>
        <p:spPr>
          <a:xfrm>
            <a:off x="928662" y="1701217"/>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928662" y="285728"/>
            <a:ext cx="7858180" cy="78581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ADVANTAGES OF DATABASE</a:t>
            </a:r>
          </a:p>
        </p:txBody>
      </p:sp>
      <p:sp>
        <p:nvSpPr>
          <p:cNvPr id="8" name="Title 1"/>
          <p:cNvSpPr txBox="1">
            <a:spLocks/>
          </p:cNvSpPr>
          <p:nvPr/>
        </p:nvSpPr>
        <p:spPr>
          <a:xfrm>
            <a:off x="428596" y="1785926"/>
            <a:ext cx="7858180" cy="10001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r>
              <a:rPr lang="en-IN" sz="3600" b="1" dirty="0">
                <a:effectLst>
                  <a:outerShdw blurRad="38100" dist="38100" dir="2700000" algn="tl">
                    <a:srgbClr val="000000">
                      <a:alpha val="43137"/>
                    </a:srgbClr>
                  </a:outerShdw>
                </a:effectLst>
              </a:rPr>
              <a:t>2. CONTROLING DATA INCONSISTENCY</a:t>
            </a:r>
            <a:endParaRPr lang="en-IN" sz="3600" dirty="0">
              <a:effectLst>
                <a:outerShdw blurRad="38100" dist="38100" dir="2700000" algn="tl">
                  <a:srgbClr val="000000">
                    <a:alpha val="43137"/>
                  </a:srgbClr>
                </a:outerShdw>
              </a:effectLst>
            </a:endParaRPr>
          </a:p>
        </p:txBody>
      </p:sp>
      <p:sp>
        <p:nvSpPr>
          <p:cNvPr id="10" name="Rectangle 9"/>
          <p:cNvSpPr/>
          <p:nvPr/>
        </p:nvSpPr>
        <p:spPr>
          <a:xfrm>
            <a:off x="785786" y="3214686"/>
            <a:ext cx="7858180" cy="3108543"/>
          </a:xfrm>
          <a:prstGeom prst="rect">
            <a:avLst/>
          </a:prstGeom>
        </p:spPr>
        <p:txBody>
          <a:bodyPr wrap="square">
            <a:spAutoFit/>
          </a:bodyPr>
          <a:lstStyle/>
          <a:p>
            <a:pPr algn="just"/>
            <a:r>
              <a:rPr lang="en-IN" sz="2800" b="1" dirty="0">
                <a:effectLst>
                  <a:outerShdw blurRad="38100" dist="38100" dir="2700000" algn="tl">
                    <a:srgbClr val="000000">
                      <a:alpha val="43137"/>
                    </a:srgbClr>
                  </a:outerShdw>
                </a:effectLst>
              </a:rPr>
              <a:t>	Data inconsistency is a condition that occurs between files when similar data is kept in different formats in two different files, or when matching of data must be done between files. As a result of the data inconsistency, these files duplicate some data such as addresses and names, compromising data integrity.</a:t>
            </a:r>
          </a:p>
        </p:txBody>
      </p:sp>
    </p:spTree>
    <p:extLst>
      <p:ext uri="{BB962C8B-B14F-4D97-AF65-F5344CB8AC3E}">
        <p14:creationId xmlns:p14="http://schemas.microsoft.com/office/powerpoint/2010/main" val="11016338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 name="Graphic 107" descr="Puzzle">
            <a:extLst>
              <a:ext uri="{FF2B5EF4-FFF2-40B4-BE49-F238E27FC236}">
                <a16:creationId xmlns:a16="http://schemas.microsoft.com/office/drawing/2014/main" id="{C1ABD686-CFAD-4055-8ABA-2FADA09A6FC6}"/>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143108" y="1486903"/>
            <a:ext cx="392415" cy="392415"/>
          </a:xfrm>
          <a:prstGeom prst="rect">
            <a:avLst/>
          </a:prstGeom>
          <a:effectLst>
            <a:outerShdw blurRad="50800" dist="38100" dir="2700000" algn="tl" rotWithShape="0">
              <a:prstClr val="black">
                <a:alpha val="40000"/>
              </a:prstClr>
            </a:outerShdw>
          </a:effectLst>
        </p:spPr>
      </p:pic>
      <p:sp>
        <p:nvSpPr>
          <p:cNvPr id="28" name="Shape">
            <a:extLst>
              <a:ext uri="{FF2B5EF4-FFF2-40B4-BE49-F238E27FC236}">
                <a16:creationId xmlns:a16="http://schemas.microsoft.com/office/drawing/2014/main" id="{0C70228E-2A67-429B-A179-C7F95D7EAE68}"/>
              </a:ext>
            </a:extLst>
          </p:cNvPr>
          <p:cNvSpPr/>
          <p:nvPr/>
        </p:nvSpPr>
        <p:spPr>
          <a:xfrm>
            <a:off x="4286248" y="2786058"/>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2"/>
              </a:gs>
              <a:gs pos="50000">
                <a:schemeClr val="accent2"/>
              </a:gs>
              <a:gs pos="100000">
                <a:schemeClr val="accent2">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2</a:t>
            </a:r>
            <a:endParaRPr sz="2625" b="1" dirty="0">
              <a:solidFill>
                <a:srgbClr val="FFFFFF"/>
              </a:solidFill>
              <a:effectLst>
                <a:outerShdw blurRad="38100" dist="38100" dir="2700000" algn="tl">
                  <a:srgbClr val="000000">
                    <a:alpha val="43137"/>
                  </a:srgbClr>
                </a:outerShdw>
              </a:effectLst>
            </a:endParaRPr>
          </a:p>
        </p:txBody>
      </p:sp>
      <p:sp>
        <p:nvSpPr>
          <p:cNvPr id="38" name="Rectangle 37"/>
          <p:cNvSpPr/>
          <p:nvPr/>
        </p:nvSpPr>
        <p:spPr>
          <a:xfrm>
            <a:off x="3286116" y="3500438"/>
            <a:ext cx="2233497"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Primary Key</a:t>
            </a:r>
          </a:p>
        </p:txBody>
      </p:sp>
      <p:grpSp>
        <p:nvGrpSpPr>
          <p:cNvPr id="35" name="Group 34">
            <a:extLst>
              <a:ext uri="{FF2B5EF4-FFF2-40B4-BE49-F238E27FC236}">
                <a16:creationId xmlns:a16="http://schemas.microsoft.com/office/drawing/2014/main" id="{4E67D804-5ABD-460C-84F1-AB3153EEC05D}"/>
              </a:ext>
            </a:extLst>
          </p:cNvPr>
          <p:cNvGrpSpPr/>
          <p:nvPr/>
        </p:nvGrpSpPr>
        <p:grpSpPr>
          <a:xfrm>
            <a:off x="571472" y="285728"/>
            <a:ext cx="1764930" cy="1792764"/>
            <a:chOff x="2169409" y="3407373"/>
            <a:chExt cx="2084832" cy="2117710"/>
          </a:xfrm>
          <a:solidFill>
            <a:schemeClr val="accent4"/>
          </a:solidFill>
        </p:grpSpPr>
        <p:sp>
          <p:nvSpPr>
            <p:cNvPr id="36" name="Rectangle 35">
              <a:extLst>
                <a:ext uri="{FF2B5EF4-FFF2-40B4-BE49-F238E27FC236}">
                  <a16:creationId xmlns:a16="http://schemas.microsoft.com/office/drawing/2014/main" id="{F90940A1-D681-46A0-9212-29DC5BA905C9}"/>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86">
              <a:extLst>
                <a:ext uri="{FF2B5EF4-FFF2-40B4-BE49-F238E27FC236}">
                  <a16:creationId xmlns:a16="http://schemas.microsoft.com/office/drawing/2014/main" id="{AEC51B55-1616-4F31-B97C-44F660F5BA20}"/>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49" name="Oval 48">
                <a:extLst>
                  <a:ext uri="{FF2B5EF4-FFF2-40B4-BE49-F238E27FC236}">
                    <a16:creationId xmlns:a16="http://schemas.microsoft.com/office/drawing/2014/main" id="{AE5D9862-4E6D-47A3-9185-933BE65C1495}"/>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a:extLst>
                  <a:ext uri="{FF2B5EF4-FFF2-40B4-BE49-F238E27FC236}">
                    <a16:creationId xmlns:a16="http://schemas.microsoft.com/office/drawing/2014/main" id="{E0D036C2-7059-4895-A1E2-B0495E556520}"/>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a:extLst>
                  <a:ext uri="{FF2B5EF4-FFF2-40B4-BE49-F238E27FC236}">
                    <a16:creationId xmlns:a16="http://schemas.microsoft.com/office/drawing/2014/main" id="{B0AF418F-871C-4AD0-B6F4-E14786F9636B}"/>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77ADF6D3-D4AA-4108-8DB4-800143210ED0}"/>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0" name="TextBox 9"/>
          <p:cNvSpPr txBox="1"/>
          <p:nvPr/>
        </p:nvSpPr>
        <p:spPr>
          <a:xfrm>
            <a:off x="857224" y="1782537"/>
            <a:ext cx="1714512" cy="646331"/>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600" b="1" dirty="0">
                <a:solidFill>
                  <a:schemeClr val="bg1"/>
                </a:solidFill>
                <a:effectLst>
                  <a:outerShdw blurRad="38100" dist="38100" dir="2700000" algn="tl">
                    <a:srgbClr val="000000">
                      <a:alpha val="43137"/>
                    </a:srgbClr>
                  </a:outerShdw>
                </a:effectLst>
              </a:rPr>
              <a:t>KEYS</a:t>
            </a:r>
          </a:p>
        </p:txBody>
      </p:sp>
      <p:pic>
        <p:nvPicPr>
          <p:cNvPr id="55"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428736"/>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11016338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 name="Graphic 107" descr="Puzzle">
            <a:extLst>
              <a:ext uri="{FF2B5EF4-FFF2-40B4-BE49-F238E27FC236}">
                <a16:creationId xmlns:a16="http://schemas.microsoft.com/office/drawing/2014/main" id="{C1ABD686-CFAD-4055-8ABA-2FADA09A6FC6}"/>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143108" y="1486903"/>
            <a:ext cx="392415" cy="392415"/>
          </a:xfrm>
          <a:prstGeom prst="rect">
            <a:avLst/>
          </a:prstGeom>
          <a:effectLst>
            <a:outerShdw blurRad="50800" dist="38100" dir="2700000" algn="tl" rotWithShape="0">
              <a:prstClr val="black">
                <a:alpha val="40000"/>
              </a:prstClr>
            </a:outerShdw>
          </a:effectLst>
        </p:spPr>
      </p:pic>
      <p:sp>
        <p:nvSpPr>
          <p:cNvPr id="28" name="Shape">
            <a:extLst>
              <a:ext uri="{FF2B5EF4-FFF2-40B4-BE49-F238E27FC236}">
                <a16:creationId xmlns:a16="http://schemas.microsoft.com/office/drawing/2014/main" id="{0C70228E-2A67-429B-A179-C7F95D7EAE68}"/>
              </a:ext>
            </a:extLst>
          </p:cNvPr>
          <p:cNvSpPr/>
          <p:nvPr/>
        </p:nvSpPr>
        <p:spPr>
          <a:xfrm>
            <a:off x="4000496" y="562819"/>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2"/>
              </a:gs>
              <a:gs pos="50000">
                <a:schemeClr val="accent2"/>
              </a:gs>
              <a:gs pos="100000">
                <a:schemeClr val="accent2">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2</a:t>
            </a:r>
            <a:endParaRPr sz="2625" b="1" dirty="0">
              <a:solidFill>
                <a:srgbClr val="FFFFFF"/>
              </a:solidFill>
              <a:effectLst>
                <a:outerShdw blurRad="38100" dist="38100" dir="2700000" algn="tl">
                  <a:srgbClr val="000000">
                    <a:alpha val="43137"/>
                  </a:srgbClr>
                </a:outerShdw>
              </a:effectLst>
            </a:endParaRPr>
          </a:p>
        </p:txBody>
      </p:sp>
      <p:sp>
        <p:nvSpPr>
          <p:cNvPr id="38" name="Rectangle 37"/>
          <p:cNvSpPr/>
          <p:nvPr/>
        </p:nvSpPr>
        <p:spPr>
          <a:xfrm>
            <a:off x="3000364" y="1277199"/>
            <a:ext cx="2233497" cy="584775"/>
          </a:xfrm>
          <a:prstGeom prst="rect">
            <a:avLst/>
          </a:prstGeom>
        </p:spPr>
        <p:txBody>
          <a:bodyPr wrap="none">
            <a:spAutoFit/>
          </a:bodyPr>
          <a:lstStyle/>
          <a:p>
            <a:r>
              <a:rPr lang="en-IN" sz="3200" b="1" dirty="0">
                <a:solidFill>
                  <a:schemeClr val="bg2">
                    <a:lumMod val="10000"/>
                  </a:schemeClr>
                </a:solidFill>
                <a:effectLst>
                  <a:outerShdw blurRad="38100" dist="38100" dir="2700000" algn="tl">
                    <a:srgbClr val="000000">
                      <a:alpha val="43137"/>
                    </a:srgbClr>
                  </a:outerShdw>
                </a:effectLst>
              </a:rPr>
              <a:t>Primary Key</a:t>
            </a:r>
          </a:p>
        </p:txBody>
      </p:sp>
      <p:sp>
        <p:nvSpPr>
          <p:cNvPr id="32" name="Rectangle 31"/>
          <p:cNvSpPr/>
          <p:nvPr/>
        </p:nvSpPr>
        <p:spPr>
          <a:xfrm>
            <a:off x="428596" y="2571744"/>
            <a:ext cx="8286808" cy="2246769"/>
          </a:xfrm>
          <a:prstGeom prst="rect">
            <a:avLst/>
          </a:prstGeom>
        </p:spPr>
        <p:txBody>
          <a:bodyPr wrap="square">
            <a:spAutoFit/>
          </a:bodyPr>
          <a:lstStyle/>
          <a:p>
            <a:pPr algn="just"/>
            <a:r>
              <a:rPr lang="en-IN" sz="2800" b="1" dirty="0">
                <a:solidFill>
                  <a:schemeClr val="bg2">
                    <a:lumMod val="25000"/>
                  </a:schemeClr>
                </a:solidFill>
                <a:effectLst>
                  <a:outerShdw blurRad="38100" dist="38100" dir="2700000" algn="tl">
                    <a:srgbClr val="000000">
                      <a:alpha val="43137"/>
                    </a:srgbClr>
                  </a:outerShdw>
                </a:effectLst>
              </a:rPr>
              <a:t>	A column or group of columns in a table which helps us to uniquely identifies every row in that table is called a primary key. This DBMS can't be a duplicate. The same value can't appear more than once in the table</a:t>
            </a:r>
          </a:p>
        </p:txBody>
      </p:sp>
      <p:graphicFrame>
        <p:nvGraphicFramePr>
          <p:cNvPr id="33" name="Table 32"/>
          <p:cNvGraphicFramePr>
            <a:graphicFrameLocks noGrp="1"/>
          </p:cNvGraphicFramePr>
          <p:nvPr/>
        </p:nvGraphicFramePr>
        <p:xfrm>
          <a:off x="500034" y="4929198"/>
          <a:ext cx="6072230" cy="1769322"/>
        </p:xfrm>
        <a:graphic>
          <a:graphicData uri="http://schemas.openxmlformats.org/drawingml/2006/table">
            <a:tbl>
              <a:tblPr>
                <a:effectLst>
                  <a:innerShdw blurRad="114300">
                    <a:prstClr val="black"/>
                  </a:innerShdw>
                </a:effectLst>
              </a:tblPr>
              <a:tblGrid>
                <a:gridCol w="1214446">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857388">
                  <a:extLst>
                    <a:ext uri="{9D8B030D-6E8A-4147-A177-3AD203B41FA5}">
                      <a16:colId xmlns:a16="http://schemas.microsoft.com/office/drawing/2014/main" val="20002"/>
                    </a:ext>
                  </a:extLst>
                </a:gridCol>
                <a:gridCol w="1714512">
                  <a:extLst>
                    <a:ext uri="{9D8B030D-6E8A-4147-A177-3AD203B41FA5}">
                      <a16:colId xmlns:a16="http://schemas.microsoft.com/office/drawing/2014/main" val="20003"/>
                    </a:ext>
                  </a:extLst>
                </a:gridCol>
              </a:tblGrid>
              <a:tr h="368557">
                <a:tc>
                  <a:txBody>
                    <a:bodyPr/>
                    <a:lstStyle/>
                    <a:p>
                      <a:pPr algn="l" fontAlgn="t"/>
                      <a:r>
                        <a:rPr lang="en-IN" sz="2800" b="1" dirty="0" err="1">
                          <a:solidFill>
                            <a:schemeClr val="bg1"/>
                          </a:solidFill>
                          <a:effectLst>
                            <a:outerShdw blurRad="38100" dist="38100" dir="2700000" algn="tl">
                              <a:srgbClr val="000000">
                                <a:alpha val="43137"/>
                              </a:srgbClr>
                            </a:outerShdw>
                          </a:effectLst>
                        </a:rPr>
                        <a:t>StudID</a:t>
                      </a:r>
                      <a:endParaRPr lang="en-IN" sz="2800" b="1" dirty="0">
                        <a:solidFill>
                          <a:schemeClr val="bg1"/>
                        </a:solidFill>
                        <a:effectLst>
                          <a:outerShdw blurRad="38100" dist="38100" dir="2700000" algn="tl">
                            <a:srgbClr val="000000">
                              <a:alpha val="43137"/>
                            </a:srgbClr>
                          </a:outerShdw>
                        </a:effectLst>
                      </a:endParaRPr>
                    </a:p>
                  </a:txBody>
                  <a:tcPr marL="65814" marR="65814" marT="65814" marB="65814">
                    <a:lnL w="12700" cap="flat" cmpd="sng" algn="ctr">
                      <a:solidFill>
                        <a:srgbClr val="7042B4"/>
                      </a:solidFill>
                      <a:prstDash val="solid"/>
                      <a:round/>
                      <a:headEnd type="none" w="med" len="med"/>
                      <a:tailEnd type="none" w="med" len="med"/>
                    </a:lnL>
                    <a:lnR w="12700" cap="flat" cmpd="sng" algn="ctr">
                      <a:solidFill>
                        <a:srgbClr val="3044B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C00CC"/>
                    </a:solidFill>
                  </a:tcPr>
                </a:tc>
                <a:tc>
                  <a:txBody>
                    <a:bodyPr/>
                    <a:lstStyle/>
                    <a:p>
                      <a:pPr algn="l" fontAlgn="t"/>
                      <a:r>
                        <a:rPr lang="en-IN" sz="2800" b="1" dirty="0">
                          <a:solidFill>
                            <a:schemeClr val="bg1"/>
                          </a:solidFill>
                          <a:effectLst>
                            <a:outerShdw blurRad="38100" dist="38100" dir="2700000" algn="tl">
                              <a:srgbClr val="000000">
                                <a:alpha val="43137"/>
                              </a:srgbClr>
                            </a:outerShdw>
                          </a:effectLst>
                        </a:rPr>
                        <a:t>Roll No</a:t>
                      </a:r>
                    </a:p>
                  </a:txBody>
                  <a:tcPr marL="65814" marR="65814" marT="65814" marB="65814">
                    <a:lnL w="12700" cap="flat" cmpd="sng" algn="ctr">
                      <a:solidFill>
                        <a:srgbClr val="3044B4"/>
                      </a:solidFill>
                      <a:prstDash val="solid"/>
                      <a:round/>
                      <a:headEnd type="none" w="med" len="med"/>
                      <a:tailEnd type="none" w="med" len="med"/>
                    </a:lnL>
                    <a:lnR w="12700" cap="flat" cmpd="sng" algn="ctr">
                      <a:solidFill>
                        <a:srgbClr val="9044B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C00CC"/>
                    </a:solidFill>
                  </a:tcPr>
                </a:tc>
                <a:tc>
                  <a:txBody>
                    <a:bodyPr/>
                    <a:lstStyle/>
                    <a:p>
                      <a:pPr algn="l" fontAlgn="t"/>
                      <a:r>
                        <a:rPr lang="en-IN" sz="2800" b="1" dirty="0">
                          <a:solidFill>
                            <a:schemeClr val="bg1"/>
                          </a:solidFill>
                          <a:effectLst>
                            <a:outerShdw blurRad="38100" dist="38100" dir="2700000" algn="tl">
                              <a:srgbClr val="000000">
                                <a:alpha val="43137"/>
                              </a:srgbClr>
                            </a:outerShdw>
                          </a:effectLst>
                        </a:rPr>
                        <a:t>First Name</a:t>
                      </a:r>
                    </a:p>
                  </a:txBody>
                  <a:tcPr marL="65814" marR="65814" marT="65814" marB="65814">
                    <a:lnL w="12700" cap="flat" cmpd="sng" algn="ctr">
                      <a:solidFill>
                        <a:srgbClr val="9044B4"/>
                      </a:solidFill>
                      <a:prstDash val="solid"/>
                      <a:round/>
                      <a:headEnd type="none" w="med" len="med"/>
                      <a:tailEnd type="none" w="med" len="med"/>
                    </a:lnL>
                    <a:lnR w="12700" cap="flat" cmpd="sng" algn="ctr">
                      <a:solidFill>
                        <a:srgbClr val="F044B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C00CC"/>
                    </a:solidFill>
                  </a:tcPr>
                </a:tc>
                <a:tc>
                  <a:txBody>
                    <a:bodyPr/>
                    <a:lstStyle/>
                    <a:p>
                      <a:pPr algn="l" fontAlgn="t"/>
                      <a:r>
                        <a:rPr lang="en-IN" sz="2800" b="1" dirty="0" err="1">
                          <a:solidFill>
                            <a:schemeClr val="bg1"/>
                          </a:solidFill>
                          <a:effectLst>
                            <a:outerShdw blurRad="38100" dist="38100" dir="2700000" algn="tl">
                              <a:srgbClr val="000000">
                                <a:alpha val="43137"/>
                              </a:srgbClr>
                            </a:outerShdw>
                          </a:effectLst>
                        </a:rPr>
                        <a:t>LastName</a:t>
                      </a:r>
                      <a:endParaRPr lang="en-IN" sz="2800" b="1" dirty="0">
                        <a:solidFill>
                          <a:schemeClr val="bg1"/>
                        </a:solidFill>
                        <a:effectLst>
                          <a:outerShdw blurRad="38100" dist="38100" dir="2700000" algn="tl">
                            <a:srgbClr val="000000">
                              <a:alpha val="43137"/>
                            </a:srgbClr>
                          </a:outerShdw>
                        </a:effectLst>
                      </a:endParaRPr>
                    </a:p>
                  </a:txBody>
                  <a:tcPr marL="65814" marR="65814" marT="65814" marB="65814">
                    <a:lnL w="12700" cap="flat" cmpd="sng" algn="ctr">
                      <a:solidFill>
                        <a:srgbClr val="F044B4"/>
                      </a:solidFill>
                      <a:prstDash val="solid"/>
                      <a:round/>
                      <a:headEnd type="none" w="med" len="med"/>
                      <a:tailEnd type="none" w="med" len="med"/>
                    </a:lnL>
                    <a:lnR w="12700" cap="flat" cmpd="sng" algn="ctr">
                      <a:solidFill>
                        <a:srgbClr val="5045B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C00CC"/>
                    </a:solidFill>
                  </a:tcPr>
                </a:tc>
                <a:extLst>
                  <a:ext uri="{0D108BD9-81ED-4DB2-BD59-A6C34878D82A}">
                    <a16:rowId xmlns:a16="http://schemas.microsoft.com/office/drawing/2014/main" val="10000"/>
                  </a:ext>
                </a:extLst>
              </a:tr>
              <a:tr h="605487">
                <a:tc>
                  <a:txBody>
                    <a:bodyPr/>
                    <a:lstStyle/>
                    <a:p>
                      <a:pPr algn="l" fontAlgn="t"/>
                      <a:r>
                        <a:rPr lang="en-IN" sz="2800" b="1">
                          <a:effectLst>
                            <a:outerShdw blurRad="38100" dist="38100" dir="2700000" algn="tl">
                              <a:srgbClr val="000000">
                                <a:alpha val="43137"/>
                              </a:srgbClr>
                            </a:outerShdw>
                          </a:effectLst>
                        </a:rPr>
                        <a:t>1</a:t>
                      </a:r>
                    </a:p>
                  </a:txBody>
                  <a:tcPr marL="65814" marR="65814" marT="65814" marB="65814">
                    <a:lnL w="12700" cap="flat" cmpd="sng" algn="ctr">
                      <a:solidFill>
                        <a:srgbClr val="B045B4"/>
                      </a:solidFill>
                      <a:prstDash val="solid"/>
                      <a:round/>
                      <a:headEnd type="none" w="med" len="med"/>
                      <a:tailEnd type="none" w="med" len="med"/>
                    </a:lnL>
                    <a:lnR w="12700" cap="flat" cmpd="sng" algn="ctr">
                      <a:solidFill>
                        <a:srgbClr val="2046B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800" b="1">
                          <a:effectLst>
                            <a:outerShdw blurRad="38100" dist="38100" dir="2700000" algn="tl">
                              <a:srgbClr val="000000">
                                <a:alpha val="43137"/>
                              </a:srgbClr>
                            </a:outerShdw>
                          </a:effectLst>
                        </a:rPr>
                        <a:t>11</a:t>
                      </a:r>
                    </a:p>
                  </a:txBody>
                  <a:tcPr marL="65814" marR="65814" marT="65814" marB="65814">
                    <a:lnL w="12700" cap="flat" cmpd="sng" algn="ctr">
                      <a:solidFill>
                        <a:srgbClr val="2046B4"/>
                      </a:solidFill>
                      <a:prstDash val="solid"/>
                      <a:round/>
                      <a:headEnd type="none" w="med" len="med"/>
                      <a:tailEnd type="none" w="med" len="med"/>
                    </a:lnL>
                    <a:lnR w="12700" cap="flat" cmpd="sng" algn="ctr">
                      <a:solidFill>
                        <a:srgbClr val="8046B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800" b="1" dirty="0">
                          <a:effectLst>
                            <a:outerShdw blurRad="38100" dist="38100" dir="2700000" algn="tl">
                              <a:srgbClr val="000000">
                                <a:alpha val="43137"/>
                              </a:srgbClr>
                            </a:outerShdw>
                          </a:effectLst>
                        </a:rPr>
                        <a:t>Rajesh</a:t>
                      </a:r>
                    </a:p>
                  </a:txBody>
                  <a:tcPr marL="65814" marR="65814" marT="65814" marB="65814">
                    <a:lnL w="12700" cap="flat" cmpd="sng" algn="ctr">
                      <a:solidFill>
                        <a:srgbClr val="8046B4"/>
                      </a:solidFill>
                      <a:prstDash val="solid"/>
                      <a:round/>
                      <a:headEnd type="none" w="med" len="med"/>
                      <a:tailEnd type="none" w="med" len="med"/>
                    </a:lnL>
                    <a:lnR w="12700" cap="flat" cmpd="sng" algn="ctr">
                      <a:solidFill>
                        <a:srgbClr val="F046B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800" b="1" dirty="0">
                          <a:effectLst>
                            <a:outerShdw blurRad="38100" dist="38100" dir="2700000" algn="tl">
                              <a:srgbClr val="000000">
                                <a:alpha val="43137"/>
                              </a:srgbClr>
                            </a:outerShdw>
                          </a:effectLst>
                        </a:rPr>
                        <a:t>M</a:t>
                      </a:r>
                    </a:p>
                  </a:txBody>
                  <a:tcPr marL="65814" marR="65814" marT="65814" marB="65814">
                    <a:lnL w="12700" cap="flat" cmpd="sng" algn="ctr">
                      <a:solidFill>
                        <a:srgbClr val="F046B4"/>
                      </a:solidFill>
                      <a:prstDash val="solid"/>
                      <a:round/>
                      <a:headEnd type="none" w="med" len="med"/>
                      <a:tailEnd type="none" w="med" len="med"/>
                    </a:lnL>
                    <a:lnR w="12700" cap="flat" cmpd="sng" algn="ctr">
                      <a:solidFill>
                        <a:srgbClr val="5047B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05487">
                <a:tc>
                  <a:txBody>
                    <a:bodyPr/>
                    <a:lstStyle/>
                    <a:p>
                      <a:pPr algn="l" fontAlgn="t"/>
                      <a:r>
                        <a:rPr lang="en-IN" sz="2800" b="1">
                          <a:effectLst>
                            <a:outerShdw blurRad="38100" dist="38100" dir="2700000" algn="tl">
                              <a:srgbClr val="000000">
                                <a:alpha val="43137"/>
                              </a:srgbClr>
                            </a:outerShdw>
                          </a:effectLst>
                        </a:rPr>
                        <a:t>2</a:t>
                      </a:r>
                    </a:p>
                  </a:txBody>
                  <a:tcPr marL="65814" marR="65814" marT="65814" marB="65814">
                    <a:lnL w="12700" cap="flat" cmpd="sng" algn="ctr">
                      <a:solidFill>
                        <a:srgbClr val="D047B4"/>
                      </a:solidFill>
                      <a:prstDash val="solid"/>
                      <a:round/>
                      <a:headEnd type="none" w="med" len="med"/>
                      <a:tailEnd type="none" w="med" len="med"/>
                    </a:lnL>
                    <a:lnR w="12700" cap="flat" cmpd="sng" algn="ctr">
                      <a:solidFill>
                        <a:srgbClr val="4048B4"/>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C047B4"/>
                      </a:solidFill>
                      <a:prstDash val="solid"/>
                      <a:round/>
                      <a:headEnd type="none" w="med" len="med"/>
                      <a:tailEnd type="none" w="med" len="med"/>
                    </a:lnB>
                    <a:solidFill>
                      <a:srgbClr val="F9F9F9"/>
                    </a:solidFill>
                  </a:tcPr>
                </a:tc>
                <a:tc>
                  <a:txBody>
                    <a:bodyPr/>
                    <a:lstStyle/>
                    <a:p>
                      <a:pPr algn="l" fontAlgn="t"/>
                      <a:r>
                        <a:rPr lang="en-IN" sz="2800" b="1">
                          <a:effectLst>
                            <a:outerShdw blurRad="38100" dist="38100" dir="2700000" algn="tl">
                              <a:srgbClr val="000000">
                                <a:alpha val="43137"/>
                              </a:srgbClr>
                            </a:outerShdw>
                          </a:effectLst>
                        </a:rPr>
                        <a:t>12</a:t>
                      </a:r>
                    </a:p>
                  </a:txBody>
                  <a:tcPr marL="65814" marR="65814" marT="65814" marB="65814">
                    <a:lnL w="12700" cap="flat" cmpd="sng" algn="ctr">
                      <a:solidFill>
                        <a:srgbClr val="4048B4"/>
                      </a:solidFill>
                      <a:prstDash val="solid"/>
                      <a:round/>
                      <a:headEnd type="none" w="med" len="med"/>
                      <a:tailEnd type="none" w="med" len="med"/>
                    </a:lnL>
                    <a:lnR w="12700" cap="flat" cmpd="sng" algn="ctr">
                      <a:solidFill>
                        <a:srgbClr val="A048B4"/>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48B4"/>
                      </a:solidFill>
                      <a:prstDash val="solid"/>
                      <a:round/>
                      <a:headEnd type="none" w="med" len="med"/>
                      <a:tailEnd type="none" w="med" len="med"/>
                    </a:lnB>
                    <a:solidFill>
                      <a:srgbClr val="F9F9F9"/>
                    </a:solidFill>
                  </a:tcPr>
                </a:tc>
                <a:tc>
                  <a:txBody>
                    <a:bodyPr/>
                    <a:lstStyle/>
                    <a:p>
                      <a:pPr algn="l" fontAlgn="t"/>
                      <a:r>
                        <a:rPr lang="en-IN" sz="2800" b="1" dirty="0">
                          <a:effectLst>
                            <a:outerShdw blurRad="38100" dist="38100" dir="2700000" algn="tl">
                              <a:srgbClr val="000000">
                                <a:alpha val="43137"/>
                              </a:srgbClr>
                            </a:outerShdw>
                          </a:effectLst>
                        </a:rPr>
                        <a:t>Mohan</a:t>
                      </a:r>
                    </a:p>
                  </a:txBody>
                  <a:tcPr marL="65814" marR="65814" marT="65814" marB="65814">
                    <a:lnL w="12700" cap="flat" cmpd="sng" algn="ctr">
                      <a:solidFill>
                        <a:srgbClr val="A048B4"/>
                      </a:solidFill>
                      <a:prstDash val="solid"/>
                      <a:round/>
                      <a:headEnd type="none" w="med" len="med"/>
                      <a:tailEnd type="none" w="med" len="med"/>
                    </a:lnL>
                    <a:lnR w="12700" cap="flat" cmpd="sng" algn="ctr">
                      <a:solidFill>
                        <a:srgbClr val="1049B4"/>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9048B4"/>
                      </a:solidFill>
                      <a:prstDash val="solid"/>
                      <a:round/>
                      <a:headEnd type="none" w="med" len="med"/>
                      <a:tailEnd type="none" w="med" len="med"/>
                    </a:lnB>
                    <a:solidFill>
                      <a:srgbClr val="F9F9F9"/>
                    </a:solidFill>
                  </a:tcPr>
                </a:tc>
                <a:tc>
                  <a:txBody>
                    <a:bodyPr/>
                    <a:lstStyle/>
                    <a:p>
                      <a:pPr algn="l" fontAlgn="t"/>
                      <a:r>
                        <a:rPr lang="en-IN" sz="2800" b="1" dirty="0">
                          <a:effectLst>
                            <a:outerShdw blurRad="38100" dist="38100" dir="2700000" algn="tl">
                              <a:srgbClr val="000000">
                                <a:alpha val="43137"/>
                              </a:srgbClr>
                            </a:outerShdw>
                          </a:effectLst>
                        </a:rPr>
                        <a:t>P</a:t>
                      </a:r>
                    </a:p>
                  </a:txBody>
                  <a:tcPr marL="65814" marR="65814" marT="65814" marB="65814">
                    <a:lnL w="12700" cap="flat" cmpd="sng" algn="ctr">
                      <a:solidFill>
                        <a:srgbClr val="1049B4"/>
                      </a:solidFill>
                      <a:prstDash val="solid"/>
                      <a:round/>
                      <a:headEnd type="none" w="med" len="med"/>
                      <a:tailEnd type="none" w="med" len="med"/>
                    </a:lnL>
                    <a:lnR w="12700" cap="flat" cmpd="sng" algn="ctr">
                      <a:solidFill>
                        <a:srgbClr val="8049B4"/>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0049B4"/>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bl>
          </a:graphicData>
        </a:graphic>
      </p:graphicFrame>
      <p:sp>
        <p:nvSpPr>
          <p:cNvPr id="34" name="Rectangle 33"/>
          <p:cNvSpPr/>
          <p:nvPr/>
        </p:nvSpPr>
        <p:spPr>
          <a:xfrm>
            <a:off x="6643702" y="5143512"/>
            <a:ext cx="2143108" cy="1384995"/>
          </a:xfrm>
          <a:prstGeom prst="rect">
            <a:avLst/>
          </a:prstGeom>
        </p:spPr>
        <p:txBody>
          <a:bodyPr wrap="square">
            <a:spAutoFit/>
          </a:bodyPr>
          <a:lstStyle/>
          <a:p>
            <a:r>
              <a:rPr lang="en-IN" sz="2800" b="1" dirty="0">
                <a:effectLst>
                  <a:outerShdw blurRad="38100" dist="38100" dir="2700000" algn="tl">
                    <a:srgbClr val="000000">
                      <a:alpha val="43137"/>
                    </a:srgbClr>
                  </a:outerShdw>
                </a:effectLst>
              </a:rPr>
              <a:t>Student ID is the </a:t>
            </a:r>
            <a:r>
              <a:rPr lang="en-IN" sz="2800" b="1" dirty="0">
                <a:solidFill>
                  <a:srgbClr val="0000FF"/>
                </a:solidFill>
                <a:effectLst>
                  <a:outerShdw blurRad="38100" dist="38100" dir="2700000" algn="tl">
                    <a:srgbClr val="000000">
                      <a:alpha val="43137"/>
                    </a:srgbClr>
                  </a:outerShdw>
                </a:effectLst>
              </a:rPr>
              <a:t>Primary Key</a:t>
            </a:r>
            <a:endParaRPr lang="en-IN" sz="2800" dirty="0">
              <a:solidFill>
                <a:srgbClr val="0000FF"/>
              </a:solidFill>
            </a:endParaRPr>
          </a:p>
        </p:txBody>
      </p:sp>
      <p:grpSp>
        <p:nvGrpSpPr>
          <p:cNvPr id="2" name="Group 34">
            <a:extLst>
              <a:ext uri="{FF2B5EF4-FFF2-40B4-BE49-F238E27FC236}">
                <a16:creationId xmlns:a16="http://schemas.microsoft.com/office/drawing/2014/main" id="{4E67D804-5ABD-460C-84F1-AB3153EEC05D}"/>
              </a:ext>
            </a:extLst>
          </p:cNvPr>
          <p:cNvGrpSpPr/>
          <p:nvPr/>
        </p:nvGrpSpPr>
        <p:grpSpPr>
          <a:xfrm>
            <a:off x="571472" y="285728"/>
            <a:ext cx="1764930" cy="1792764"/>
            <a:chOff x="2169409" y="3407373"/>
            <a:chExt cx="2084832" cy="2117710"/>
          </a:xfrm>
          <a:solidFill>
            <a:schemeClr val="accent4"/>
          </a:solidFill>
        </p:grpSpPr>
        <p:sp>
          <p:nvSpPr>
            <p:cNvPr id="36" name="Rectangle 35">
              <a:extLst>
                <a:ext uri="{FF2B5EF4-FFF2-40B4-BE49-F238E27FC236}">
                  <a16:creationId xmlns:a16="http://schemas.microsoft.com/office/drawing/2014/main" id="{F90940A1-D681-46A0-9212-29DC5BA905C9}"/>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 name="Group 86">
              <a:extLst>
                <a:ext uri="{FF2B5EF4-FFF2-40B4-BE49-F238E27FC236}">
                  <a16:creationId xmlns:a16="http://schemas.microsoft.com/office/drawing/2014/main" id="{AEC51B55-1616-4F31-B97C-44F660F5BA20}"/>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49" name="Oval 48">
                <a:extLst>
                  <a:ext uri="{FF2B5EF4-FFF2-40B4-BE49-F238E27FC236}">
                    <a16:creationId xmlns:a16="http://schemas.microsoft.com/office/drawing/2014/main" id="{AE5D9862-4E6D-47A3-9185-933BE65C1495}"/>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a:extLst>
                  <a:ext uri="{FF2B5EF4-FFF2-40B4-BE49-F238E27FC236}">
                    <a16:creationId xmlns:a16="http://schemas.microsoft.com/office/drawing/2014/main" id="{E0D036C2-7059-4895-A1E2-B0495E556520}"/>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a:extLst>
                  <a:ext uri="{FF2B5EF4-FFF2-40B4-BE49-F238E27FC236}">
                    <a16:creationId xmlns:a16="http://schemas.microsoft.com/office/drawing/2014/main" id="{B0AF418F-871C-4AD0-B6F4-E14786F9636B}"/>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51">
                <a:extLst>
                  <a:ext uri="{FF2B5EF4-FFF2-40B4-BE49-F238E27FC236}">
                    <a16:creationId xmlns:a16="http://schemas.microsoft.com/office/drawing/2014/main" id="{77ADF6D3-D4AA-4108-8DB4-800143210ED0}"/>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0" name="TextBox 9"/>
          <p:cNvSpPr txBox="1"/>
          <p:nvPr/>
        </p:nvSpPr>
        <p:spPr>
          <a:xfrm>
            <a:off x="857224" y="1782537"/>
            <a:ext cx="1714512" cy="646331"/>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600" b="1" dirty="0">
                <a:solidFill>
                  <a:schemeClr val="bg1"/>
                </a:solidFill>
                <a:effectLst>
                  <a:outerShdw blurRad="38100" dist="38100" dir="2700000" algn="tl">
                    <a:srgbClr val="000000">
                      <a:alpha val="43137"/>
                    </a:srgbClr>
                  </a:outerShdw>
                </a:effectLst>
              </a:rPr>
              <a:t>KEYS</a:t>
            </a:r>
          </a:p>
        </p:txBody>
      </p:sp>
      <p:pic>
        <p:nvPicPr>
          <p:cNvPr id="55"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428736"/>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1101633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3A819370-1325-433D-9D62-94EE056EF846}"/>
              </a:ext>
            </a:extLst>
          </p:cNvPr>
          <p:cNvGrpSpPr/>
          <p:nvPr/>
        </p:nvGrpSpPr>
        <p:grpSpPr>
          <a:xfrm>
            <a:off x="571472" y="201019"/>
            <a:ext cx="1764930" cy="1792764"/>
            <a:chOff x="2169409" y="3407373"/>
            <a:chExt cx="2084832" cy="2117710"/>
          </a:xfrm>
          <a:solidFill>
            <a:srgbClr val="F0831E"/>
          </a:solidFill>
        </p:grpSpPr>
        <p:sp>
          <p:nvSpPr>
            <p:cNvPr id="13" name="Rectangle 12">
              <a:extLst>
                <a:ext uri="{FF2B5EF4-FFF2-40B4-BE49-F238E27FC236}">
                  <a16:creationId xmlns:a16="http://schemas.microsoft.com/office/drawing/2014/main" id="{CB13BE08-8061-4F2E-98AE-207519C3F432}"/>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 name="Group 100">
              <a:extLst>
                <a:ext uri="{FF2B5EF4-FFF2-40B4-BE49-F238E27FC236}">
                  <a16:creationId xmlns:a16="http://schemas.microsoft.com/office/drawing/2014/main" id="{148FB3B2-1315-4889-A265-14BED0506CF3}"/>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15" name="Oval 14">
                <a:extLst>
                  <a:ext uri="{FF2B5EF4-FFF2-40B4-BE49-F238E27FC236}">
                    <a16:creationId xmlns:a16="http://schemas.microsoft.com/office/drawing/2014/main" id="{651CD587-0C23-46BF-B88D-A926D8DF0B31}"/>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4B82C2F0-D4E8-40D7-A56C-84027D71BB5A}"/>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066E4CB6-B96A-44E5-B6F8-D9DBDAEF6FDD}"/>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3772ED53-879F-4120-88B7-FD294574FEE4}"/>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0" name="TextBox 9"/>
          <p:cNvSpPr txBox="1"/>
          <p:nvPr/>
        </p:nvSpPr>
        <p:spPr>
          <a:xfrm>
            <a:off x="928662" y="1701217"/>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sp>
        <p:nvSpPr>
          <p:cNvPr id="27" name="Shape">
            <a:extLst>
              <a:ext uri="{FF2B5EF4-FFF2-40B4-BE49-F238E27FC236}">
                <a16:creationId xmlns:a16="http://schemas.microsoft.com/office/drawing/2014/main" id="{802C58D1-2D90-4D20-8973-BC9D894C2A85}"/>
              </a:ext>
            </a:extLst>
          </p:cNvPr>
          <p:cNvSpPr/>
          <p:nvPr/>
        </p:nvSpPr>
        <p:spPr>
          <a:xfrm>
            <a:off x="4500562" y="2428868"/>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3"/>
              </a:gs>
              <a:gs pos="50000">
                <a:schemeClr val="accent3"/>
              </a:gs>
              <a:gs pos="100000">
                <a:schemeClr val="accent3">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3</a:t>
            </a:r>
            <a:endParaRPr sz="2625" b="1" dirty="0">
              <a:solidFill>
                <a:srgbClr val="FFFFFF"/>
              </a:solidFill>
              <a:effectLst>
                <a:outerShdw blurRad="38100" dist="38100" dir="2700000" algn="tl">
                  <a:srgbClr val="000000">
                    <a:alpha val="43137"/>
                  </a:srgbClr>
                </a:outerShdw>
              </a:effectLst>
            </a:endParaRPr>
          </a:p>
        </p:txBody>
      </p:sp>
      <p:sp>
        <p:nvSpPr>
          <p:cNvPr id="39" name="Rectangle 38"/>
          <p:cNvSpPr/>
          <p:nvPr/>
        </p:nvSpPr>
        <p:spPr>
          <a:xfrm>
            <a:off x="3143240" y="3143248"/>
            <a:ext cx="2614049"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Candidate Key</a:t>
            </a:r>
          </a:p>
        </p:txBody>
      </p:sp>
      <p:pic>
        <p:nvPicPr>
          <p:cNvPr id="14"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428736"/>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11016338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3A819370-1325-433D-9D62-94EE056EF846}"/>
              </a:ext>
            </a:extLst>
          </p:cNvPr>
          <p:cNvGrpSpPr/>
          <p:nvPr/>
        </p:nvGrpSpPr>
        <p:grpSpPr>
          <a:xfrm>
            <a:off x="571472" y="201019"/>
            <a:ext cx="1764930" cy="1792764"/>
            <a:chOff x="2169409" y="3407373"/>
            <a:chExt cx="2084832" cy="2117710"/>
          </a:xfrm>
          <a:solidFill>
            <a:srgbClr val="F0831E"/>
          </a:solidFill>
        </p:grpSpPr>
        <p:sp>
          <p:nvSpPr>
            <p:cNvPr id="13" name="Rectangle 12">
              <a:extLst>
                <a:ext uri="{FF2B5EF4-FFF2-40B4-BE49-F238E27FC236}">
                  <a16:creationId xmlns:a16="http://schemas.microsoft.com/office/drawing/2014/main" id="{CB13BE08-8061-4F2E-98AE-207519C3F432}"/>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 name="Group 100">
              <a:extLst>
                <a:ext uri="{FF2B5EF4-FFF2-40B4-BE49-F238E27FC236}">
                  <a16:creationId xmlns:a16="http://schemas.microsoft.com/office/drawing/2014/main" id="{148FB3B2-1315-4889-A265-14BED0506CF3}"/>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15" name="Oval 14">
                <a:extLst>
                  <a:ext uri="{FF2B5EF4-FFF2-40B4-BE49-F238E27FC236}">
                    <a16:creationId xmlns:a16="http://schemas.microsoft.com/office/drawing/2014/main" id="{651CD587-0C23-46BF-B88D-A926D8DF0B31}"/>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4B82C2F0-D4E8-40D7-A56C-84027D71BB5A}"/>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066E4CB6-B96A-44E5-B6F8-D9DBDAEF6FDD}"/>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3772ED53-879F-4120-88B7-FD294574FEE4}"/>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0" name="TextBox 9"/>
          <p:cNvSpPr txBox="1"/>
          <p:nvPr/>
        </p:nvSpPr>
        <p:spPr>
          <a:xfrm>
            <a:off x="928662" y="1701217"/>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sp>
        <p:nvSpPr>
          <p:cNvPr id="27" name="Shape">
            <a:extLst>
              <a:ext uri="{FF2B5EF4-FFF2-40B4-BE49-F238E27FC236}">
                <a16:creationId xmlns:a16="http://schemas.microsoft.com/office/drawing/2014/main" id="{802C58D1-2D90-4D20-8973-BC9D894C2A85}"/>
              </a:ext>
            </a:extLst>
          </p:cNvPr>
          <p:cNvSpPr/>
          <p:nvPr/>
        </p:nvSpPr>
        <p:spPr>
          <a:xfrm>
            <a:off x="4714876" y="500042"/>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3"/>
              </a:gs>
              <a:gs pos="50000">
                <a:schemeClr val="accent3"/>
              </a:gs>
              <a:gs pos="100000">
                <a:schemeClr val="accent3">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3</a:t>
            </a:r>
            <a:endParaRPr sz="2625" b="1" dirty="0">
              <a:solidFill>
                <a:srgbClr val="FFFFFF"/>
              </a:solidFill>
              <a:effectLst>
                <a:outerShdw blurRad="38100" dist="38100" dir="2700000" algn="tl">
                  <a:srgbClr val="000000">
                    <a:alpha val="43137"/>
                  </a:srgbClr>
                </a:outerShdw>
              </a:effectLst>
            </a:endParaRPr>
          </a:p>
        </p:txBody>
      </p:sp>
      <p:sp>
        <p:nvSpPr>
          <p:cNvPr id="39" name="Rectangle 38"/>
          <p:cNvSpPr/>
          <p:nvPr/>
        </p:nvSpPr>
        <p:spPr>
          <a:xfrm>
            <a:off x="3357554" y="1214422"/>
            <a:ext cx="2614049"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Candidate Key</a:t>
            </a:r>
          </a:p>
        </p:txBody>
      </p:sp>
      <p:sp>
        <p:nvSpPr>
          <p:cNvPr id="32" name="Rectangle 31"/>
          <p:cNvSpPr/>
          <p:nvPr/>
        </p:nvSpPr>
        <p:spPr>
          <a:xfrm>
            <a:off x="500034" y="2786058"/>
            <a:ext cx="8143932" cy="3539430"/>
          </a:xfrm>
          <a:prstGeom prst="rect">
            <a:avLst/>
          </a:prstGeom>
        </p:spPr>
        <p:txBody>
          <a:bodyPr wrap="square">
            <a:spAutoFit/>
          </a:bodyPr>
          <a:lstStyle/>
          <a:p>
            <a:pPr algn="just"/>
            <a:r>
              <a:rPr lang="en-IN" sz="2800" b="1" dirty="0">
                <a:effectLst>
                  <a:outerShdw blurRad="38100" dist="38100" dir="2700000" algn="tl">
                    <a:srgbClr val="000000">
                      <a:alpha val="43137"/>
                    </a:srgbClr>
                  </a:outerShdw>
                </a:effectLst>
              </a:rPr>
              <a:t>	 A super key with no repeated attribute is called candidate key. The Primary key should be selected from the candidate keys. Every table must have at least a single candidate key.</a:t>
            </a:r>
          </a:p>
          <a:p>
            <a:pPr algn="just"/>
            <a:endParaRPr lang="en-IN" sz="2800" b="1" dirty="0">
              <a:effectLst>
                <a:outerShdw blurRad="38100" dist="38100" dir="2700000" algn="tl">
                  <a:srgbClr val="000000">
                    <a:alpha val="43137"/>
                  </a:srgbClr>
                </a:outerShdw>
              </a:effectLst>
            </a:endParaRPr>
          </a:p>
          <a:p>
            <a:pPr algn="just"/>
            <a:r>
              <a:rPr lang="en-IN" sz="2800" b="1" dirty="0">
                <a:effectLst>
                  <a:outerShdw blurRad="38100" dist="38100" dir="2700000" algn="tl">
                    <a:srgbClr val="000000">
                      <a:alpha val="43137"/>
                    </a:srgbClr>
                  </a:outerShdw>
                </a:effectLst>
              </a:rPr>
              <a:t>For Example:</a:t>
            </a:r>
          </a:p>
          <a:p>
            <a:pPr algn="just"/>
            <a:endParaRPr lang="en-IN" sz="2800" b="1" dirty="0">
              <a:effectLst>
                <a:outerShdw blurRad="38100" dist="38100" dir="2700000" algn="tl">
                  <a:srgbClr val="000000">
                    <a:alpha val="43137"/>
                  </a:srgbClr>
                </a:outerShdw>
              </a:effectLst>
            </a:endParaRPr>
          </a:p>
          <a:p>
            <a:pPr algn="r"/>
            <a:r>
              <a:rPr lang="en-IN" sz="2800" b="1" dirty="0">
                <a:solidFill>
                  <a:srgbClr val="0000FF"/>
                </a:solidFill>
                <a:effectLst>
                  <a:outerShdw blurRad="38100" dist="38100" dir="2700000" algn="tl">
                    <a:srgbClr val="000000">
                      <a:alpha val="43137"/>
                    </a:srgbClr>
                  </a:outerShdw>
                </a:effectLst>
              </a:rPr>
              <a:t>Continued…</a:t>
            </a:r>
          </a:p>
        </p:txBody>
      </p:sp>
      <p:pic>
        <p:nvPicPr>
          <p:cNvPr id="14"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428736"/>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11016338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Shape">
            <a:extLst>
              <a:ext uri="{FF2B5EF4-FFF2-40B4-BE49-F238E27FC236}">
                <a16:creationId xmlns:a16="http://schemas.microsoft.com/office/drawing/2014/main" id="{802C58D1-2D90-4D20-8973-BC9D894C2A85}"/>
              </a:ext>
            </a:extLst>
          </p:cNvPr>
          <p:cNvSpPr/>
          <p:nvPr/>
        </p:nvSpPr>
        <p:spPr>
          <a:xfrm>
            <a:off x="4714876" y="500042"/>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3"/>
              </a:gs>
              <a:gs pos="50000">
                <a:schemeClr val="accent3"/>
              </a:gs>
              <a:gs pos="100000">
                <a:schemeClr val="accent3">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3</a:t>
            </a:r>
            <a:endParaRPr sz="2625" b="1" dirty="0">
              <a:solidFill>
                <a:srgbClr val="FFFFFF"/>
              </a:solidFill>
              <a:effectLst>
                <a:outerShdw blurRad="38100" dist="38100" dir="2700000" algn="tl">
                  <a:srgbClr val="000000">
                    <a:alpha val="43137"/>
                  </a:srgbClr>
                </a:outerShdw>
              </a:effectLst>
            </a:endParaRPr>
          </a:p>
        </p:txBody>
      </p:sp>
      <p:sp>
        <p:nvSpPr>
          <p:cNvPr id="39" name="Rectangle 38"/>
          <p:cNvSpPr/>
          <p:nvPr/>
        </p:nvSpPr>
        <p:spPr>
          <a:xfrm>
            <a:off x="3357554" y="1214422"/>
            <a:ext cx="2614049"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Candidate Key</a:t>
            </a:r>
          </a:p>
        </p:txBody>
      </p:sp>
      <p:graphicFrame>
        <p:nvGraphicFramePr>
          <p:cNvPr id="14" name="Table 13"/>
          <p:cNvGraphicFramePr>
            <a:graphicFrameLocks noGrp="1"/>
          </p:cNvGraphicFramePr>
          <p:nvPr/>
        </p:nvGraphicFramePr>
        <p:xfrm>
          <a:off x="2714612" y="2357430"/>
          <a:ext cx="6143668" cy="2374809"/>
        </p:xfrm>
        <a:graphic>
          <a:graphicData uri="http://schemas.openxmlformats.org/drawingml/2006/table">
            <a:tbl>
              <a:tblPr>
                <a:effectLst>
                  <a:innerShdw blurRad="114300">
                    <a:prstClr val="black"/>
                  </a:innerShdw>
                </a:effectLst>
              </a:tblPr>
              <a:tblGrid>
                <a:gridCol w="1143008">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857388">
                  <a:extLst>
                    <a:ext uri="{9D8B030D-6E8A-4147-A177-3AD203B41FA5}">
                      <a16:colId xmlns:a16="http://schemas.microsoft.com/office/drawing/2014/main" val="20002"/>
                    </a:ext>
                  </a:extLst>
                </a:gridCol>
                <a:gridCol w="1857388">
                  <a:extLst>
                    <a:ext uri="{9D8B030D-6E8A-4147-A177-3AD203B41FA5}">
                      <a16:colId xmlns:a16="http://schemas.microsoft.com/office/drawing/2014/main" val="20003"/>
                    </a:ext>
                  </a:extLst>
                </a:gridCol>
              </a:tblGrid>
              <a:tr h="368557">
                <a:tc>
                  <a:txBody>
                    <a:bodyPr/>
                    <a:lstStyle/>
                    <a:p>
                      <a:pPr algn="ctr" fontAlgn="t"/>
                      <a:r>
                        <a:rPr lang="en-IN" sz="2800" b="1" dirty="0" err="1">
                          <a:solidFill>
                            <a:schemeClr val="bg1"/>
                          </a:solidFill>
                          <a:effectLst>
                            <a:outerShdw blurRad="38100" dist="38100" dir="2700000" algn="tl">
                              <a:srgbClr val="000000">
                                <a:alpha val="43137"/>
                              </a:srgbClr>
                            </a:outerShdw>
                          </a:effectLst>
                        </a:rPr>
                        <a:t>StudID</a:t>
                      </a:r>
                      <a:endParaRPr lang="en-IN" sz="2800" b="1" dirty="0">
                        <a:solidFill>
                          <a:schemeClr val="bg1"/>
                        </a:solidFill>
                        <a:effectLst>
                          <a:outerShdw blurRad="38100" dist="38100" dir="2700000" algn="tl">
                            <a:srgbClr val="000000">
                              <a:alpha val="43137"/>
                            </a:srgbClr>
                          </a:outerShdw>
                        </a:effectLst>
                      </a:endParaRPr>
                    </a:p>
                  </a:txBody>
                  <a:tcPr marL="65814" marR="65814" marT="65814" marB="65814">
                    <a:lnL w="12700" cap="flat" cmpd="sng" algn="ctr">
                      <a:solidFill>
                        <a:srgbClr val="F0C5B1"/>
                      </a:solidFill>
                      <a:prstDash val="solid"/>
                      <a:round/>
                      <a:headEnd type="none" w="med" len="med"/>
                      <a:tailEnd type="none" w="med" len="med"/>
                    </a:lnL>
                    <a:lnR w="12700" cap="flat" cmpd="sng" algn="ctr">
                      <a:solidFill>
                        <a:srgbClr val="20BFC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C00CC"/>
                    </a:solidFill>
                  </a:tcPr>
                </a:tc>
                <a:tc>
                  <a:txBody>
                    <a:bodyPr/>
                    <a:lstStyle/>
                    <a:p>
                      <a:pPr algn="ctr" fontAlgn="t"/>
                      <a:r>
                        <a:rPr lang="en-IN" sz="2800" b="1" dirty="0">
                          <a:solidFill>
                            <a:schemeClr val="bg1"/>
                          </a:solidFill>
                          <a:effectLst>
                            <a:outerShdw blurRad="38100" dist="38100" dir="2700000" algn="tl">
                              <a:srgbClr val="000000">
                                <a:alpha val="43137"/>
                              </a:srgbClr>
                            </a:outerShdw>
                          </a:effectLst>
                        </a:rPr>
                        <a:t>Roll No</a:t>
                      </a:r>
                    </a:p>
                  </a:txBody>
                  <a:tcPr marL="65814" marR="65814" marT="65814" marB="65814">
                    <a:lnL w="12700" cap="flat" cmpd="sng" algn="ctr">
                      <a:solidFill>
                        <a:srgbClr val="20BFC3"/>
                      </a:solidFill>
                      <a:prstDash val="solid"/>
                      <a:round/>
                      <a:headEnd type="none" w="med" len="med"/>
                      <a:tailEnd type="none" w="med" len="med"/>
                    </a:lnL>
                    <a:lnR w="12700" cap="flat" cmpd="sng" algn="ctr">
                      <a:solidFill>
                        <a:srgbClr val="8017B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C00CC"/>
                    </a:solidFill>
                  </a:tcPr>
                </a:tc>
                <a:tc>
                  <a:txBody>
                    <a:bodyPr/>
                    <a:lstStyle/>
                    <a:p>
                      <a:pPr algn="ctr" fontAlgn="t"/>
                      <a:r>
                        <a:rPr lang="en-IN" sz="2800" b="1" dirty="0">
                          <a:solidFill>
                            <a:schemeClr val="bg1"/>
                          </a:solidFill>
                          <a:effectLst>
                            <a:outerShdw blurRad="38100" dist="38100" dir="2700000" algn="tl">
                              <a:srgbClr val="000000">
                                <a:alpha val="43137"/>
                              </a:srgbClr>
                            </a:outerShdw>
                          </a:effectLst>
                        </a:rPr>
                        <a:t>First Name</a:t>
                      </a:r>
                    </a:p>
                  </a:txBody>
                  <a:tcPr marL="65814" marR="65814" marT="65814" marB="65814">
                    <a:lnL w="12700" cap="flat" cmpd="sng" algn="ctr">
                      <a:solidFill>
                        <a:srgbClr val="8017B0"/>
                      </a:solidFill>
                      <a:prstDash val="solid"/>
                      <a:round/>
                      <a:headEnd type="none" w="med" len="med"/>
                      <a:tailEnd type="none" w="med" len="med"/>
                    </a:lnL>
                    <a:lnR w="12700" cap="flat" cmpd="sng" algn="ctr">
                      <a:solidFill>
                        <a:srgbClr val="403EB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C00CC"/>
                    </a:solidFill>
                  </a:tcPr>
                </a:tc>
                <a:tc>
                  <a:txBody>
                    <a:bodyPr/>
                    <a:lstStyle/>
                    <a:p>
                      <a:pPr algn="ctr" fontAlgn="t"/>
                      <a:r>
                        <a:rPr lang="en-IN" sz="2800" b="1" dirty="0" err="1">
                          <a:solidFill>
                            <a:schemeClr val="bg1"/>
                          </a:solidFill>
                          <a:effectLst>
                            <a:outerShdw blurRad="38100" dist="38100" dir="2700000" algn="tl">
                              <a:srgbClr val="000000">
                                <a:alpha val="43137"/>
                              </a:srgbClr>
                            </a:outerShdw>
                          </a:effectLst>
                        </a:rPr>
                        <a:t>LastName</a:t>
                      </a:r>
                      <a:endParaRPr lang="en-IN" sz="2800" b="1" dirty="0">
                        <a:solidFill>
                          <a:schemeClr val="bg1"/>
                        </a:solidFill>
                        <a:effectLst>
                          <a:outerShdw blurRad="38100" dist="38100" dir="2700000" algn="tl">
                            <a:srgbClr val="000000">
                              <a:alpha val="43137"/>
                            </a:srgbClr>
                          </a:outerShdw>
                        </a:effectLst>
                      </a:endParaRPr>
                    </a:p>
                  </a:txBody>
                  <a:tcPr marL="65814" marR="65814" marT="65814" marB="65814">
                    <a:lnL w="12700" cap="flat" cmpd="sng" algn="ctr">
                      <a:solidFill>
                        <a:srgbClr val="403EB0"/>
                      </a:solidFill>
                      <a:prstDash val="solid"/>
                      <a:round/>
                      <a:headEnd type="none" w="med" len="med"/>
                      <a:tailEnd type="none" w="med" len="med"/>
                    </a:lnL>
                    <a:lnR w="12700" cap="flat" cmpd="sng" algn="ctr">
                      <a:solidFill>
                        <a:srgbClr val="1095B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CC00CC"/>
                    </a:solidFill>
                  </a:tcPr>
                </a:tc>
                <a:extLst>
                  <a:ext uri="{0D108BD9-81ED-4DB2-BD59-A6C34878D82A}">
                    <a16:rowId xmlns:a16="http://schemas.microsoft.com/office/drawing/2014/main" val="10000"/>
                  </a:ext>
                </a:extLst>
              </a:tr>
              <a:tr h="605487">
                <a:tc>
                  <a:txBody>
                    <a:bodyPr/>
                    <a:lstStyle/>
                    <a:p>
                      <a:pPr algn="l" fontAlgn="t"/>
                      <a:r>
                        <a:rPr lang="en-IN" sz="2800" b="1">
                          <a:effectLst>
                            <a:outerShdw blurRad="38100" dist="38100" dir="2700000" algn="tl">
                              <a:srgbClr val="000000">
                                <a:alpha val="43137"/>
                              </a:srgbClr>
                            </a:outerShdw>
                          </a:effectLst>
                        </a:rPr>
                        <a:t>1</a:t>
                      </a:r>
                    </a:p>
                  </a:txBody>
                  <a:tcPr marL="65814" marR="65814" marT="65814" marB="65814">
                    <a:lnL w="12700" cap="flat" cmpd="sng" algn="ctr">
                      <a:solidFill>
                        <a:srgbClr val="4097B2"/>
                      </a:solidFill>
                      <a:prstDash val="solid"/>
                      <a:round/>
                      <a:headEnd type="none" w="med" len="med"/>
                      <a:tailEnd type="none" w="med" len="med"/>
                    </a:lnL>
                    <a:lnR w="12700" cap="flat" cmpd="sng" algn="ctr">
                      <a:solidFill>
                        <a:srgbClr val="5098B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800" b="1">
                          <a:effectLst>
                            <a:outerShdw blurRad="38100" dist="38100" dir="2700000" algn="tl">
                              <a:srgbClr val="000000">
                                <a:alpha val="43137"/>
                              </a:srgbClr>
                            </a:outerShdw>
                          </a:effectLst>
                        </a:rPr>
                        <a:t>11</a:t>
                      </a:r>
                    </a:p>
                  </a:txBody>
                  <a:tcPr marL="65814" marR="65814" marT="65814" marB="65814">
                    <a:lnL w="12700" cap="flat" cmpd="sng" algn="ctr">
                      <a:solidFill>
                        <a:srgbClr val="5098B2"/>
                      </a:solidFill>
                      <a:prstDash val="solid"/>
                      <a:round/>
                      <a:headEnd type="none" w="med" len="med"/>
                      <a:tailEnd type="none" w="med" len="med"/>
                    </a:lnL>
                    <a:lnR w="12700" cap="flat" cmpd="sng" algn="ctr">
                      <a:solidFill>
                        <a:srgbClr val="B099B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800" b="1" dirty="0">
                          <a:effectLst>
                            <a:outerShdw blurRad="38100" dist="38100" dir="2700000" algn="tl">
                              <a:srgbClr val="000000">
                                <a:alpha val="43137"/>
                              </a:srgbClr>
                            </a:outerShdw>
                          </a:effectLst>
                        </a:rPr>
                        <a:t>Krishna</a:t>
                      </a:r>
                    </a:p>
                  </a:txBody>
                  <a:tcPr marL="65814" marR="65814" marT="65814" marB="65814">
                    <a:lnL w="12700" cap="flat" cmpd="sng" algn="ctr">
                      <a:solidFill>
                        <a:srgbClr val="B099B2"/>
                      </a:solidFill>
                      <a:prstDash val="solid"/>
                      <a:round/>
                      <a:headEnd type="none" w="med" len="med"/>
                      <a:tailEnd type="none" w="med" len="med"/>
                    </a:lnL>
                    <a:lnR w="12700" cap="flat" cmpd="sng" algn="ctr">
                      <a:solidFill>
                        <a:srgbClr val="A09AB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800" b="1" dirty="0">
                          <a:effectLst>
                            <a:outerShdw blurRad="38100" dist="38100" dir="2700000" algn="tl">
                              <a:srgbClr val="000000">
                                <a:alpha val="43137"/>
                              </a:srgbClr>
                            </a:outerShdw>
                          </a:effectLst>
                        </a:rPr>
                        <a:t>M</a:t>
                      </a:r>
                    </a:p>
                  </a:txBody>
                  <a:tcPr marL="65814" marR="65814" marT="65814" marB="65814">
                    <a:lnL w="12700" cap="flat" cmpd="sng" algn="ctr">
                      <a:solidFill>
                        <a:srgbClr val="A09AB2"/>
                      </a:solidFill>
                      <a:prstDash val="solid"/>
                      <a:round/>
                      <a:headEnd type="none" w="med" len="med"/>
                      <a:tailEnd type="none" w="med" len="med"/>
                    </a:lnL>
                    <a:lnR w="12700" cap="flat" cmpd="sng" algn="ctr">
                      <a:solidFill>
                        <a:srgbClr val="809BB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05487">
                <a:tc>
                  <a:txBody>
                    <a:bodyPr/>
                    <a:lstStyle/>
                    <a:p>
                      <a:pPr algn="l" fontAlgn="t"/>
                      <a:r>
                        <a:rPr lang="en-IN" sz="2800" b="1">
                          <a:effectLst>
                            <a:outerShdw blurRad="38100" dist="38100" dir="2700000" algn="tl">
                              <a:srgbClr val="000000">
                                <a:alpha val="43137"/>
                              </a:srgbClr>
                            </a:outerShdw>
                          </a:effectLst>
                        </a:rPr>
                        <a:t>2</a:t>
                      </a:r>
                    </a:p>
                  </a:txBody>
                  <a:tcPr marL="65814" marR="65814" marT="65814" marB="65814">
                    <a:lnL w="12700" cap="flat" cmpd="sng" algn="ctr">
                      <a:solidFill>
                        <a:srgbClr val="F04AB4"/>
                      </a:solidFill>
                      <a:prstDash val="solid"/>
                      <a:round/>
                      <a:headEnd type="none" w="med" len="med"/>
                      <a:tailEnd type="none" w="med" len="med"/>
                    </a:lnL>
                    <a:lnR w="12700" cap="flat" cmpd="sng" algn="ctr">
                      <a:solidFill>
                        <a:srgbClr val="70521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800" b="1">
                          <a:effectLst>
                            <a:outerShdw blurRad="38100" dist="38100" dir="2700000" algn="tl">
                              <a:srgbClr val="000000">
                                <a:alpha val="43137"/>
                              </a:srgbClr>
                            </a:outerShdw>
                          </a:effectLst>
                        </a:rPr>
                        <a:t>12</a:t>
                      </a:r>
                    </a:p>
                  </a:txBody>
                  <a:tcPr marL="65814" marR="65814" marT="65814" marB="65814">
                    <a:lnL w="12700" cap="flat" cmpd="sng" algn="ctr">
                      <a:solidFill>
                        <a:srgbClr val="705215"/>
                      </a:solidFill>
                      <a:prstDash val="solid"/>
                      <a:round/>
                      <a:headEnd type="none" w="med" len="med"/>
                      <a:tailEnd type="none" w="med" len="med"/>
                    </a:lnL>
                    <a:lnR w="12700" cap="flat" cmpd="sng" algn="ctr">
                      <a:solidFill>
                        <a:srgbClr val="20541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800" b="1" dirty="0">
                          <a:effectLst>
                            <a:outerShdw blurRad="38100" dist="38100" dir="2700000" algn="tl">
                              <a:srgbClr val="000000">
                                <a:alpha val="43137"/>
                              </a:srgbClr>
                            </a:outerShdw>
                          </a:effectLst>
                        </a:rPr>
                        <a:t>James</a:t>
                      </a:r>
                    </a:p>
                  </a:txBody>
                  <a:tcPr marL="65814" marR="65814" marT="65814" marB="65814">
                    <a:lnL w="12700" cap="flat" cmpd="sng" algn="ctr">
                      <a:solidFill>
                        <a:srgbClr val="205415"/>
                      </a:solidFill>
                      <a:prstDash val="solid"/>
                      <a:round/>
                      <a:headEnd type="none" w="med" len="med"/>
                      <a:tailEnd type="none" w="med" len="med"/>
                    </a:lnL>
                    <a:lnR w="12700" cap="flat" cmpd="sng" algn="ctr">
                      <a:solidFill>
                        <a:srgbClr val="F0541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800" b="1" dirty="0">
                          <a:effectLst>
                            <a:outerShdw blurRad="38100" dist="38100" dir="2700000" algn="tl">
                              <a:srgbClr val="000000">
                                <a:alpha val="43137"/>
                              </a:srgbClr>
                            </a:outerShdw>
                          </a:effectLst>
                        </a:rPr>
                        <a:t>W</a:t>
                      </a:r>
                    </a:p>
                  </a:txBody>
                  <a:tcPr marL="65814" marR="65814" marT="65814" marB="65814">
                    <a:lnL w="12700" cap="flat" cmpd="sng" algn="ctr">
                      <a:solidFill>
                        <a:srgbClr val="F05415"/>
                      </a:solidFill>
                      <a:prstDash val="solid"/>
                      <a:round/>
                      <a:headEnd type="none" w="med" len="med"/>
                      <a:tailEnd type="none" w="med" len="med"/>
                    </a:lnL>
                    <a:lnR w="12700" cap="flat" cmpd="sng" algn="ctr">
                      <a:solidFill>
                        <a:srgbClr val="70551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605487">
                <a:tc>
                  <a:txBody>
                    <a:bodyPr/>
                    <a:lstStyle/>
                    <a:p>
                      <a:pPr algn="l" fontAlgn="t"/>
                      <a:r>
                        <a:rPr lang="en-IN" sz="2800" b="1">
                          <a:effectLst>
                            <a:outerShdw blurRad="38100" dist="38100" dir="2700000" algn="tl">
                              <a:srgbClr val="000000">
                                <a:alpha val="43137"/>
                              </a:srgbClr>
                            </a:outerShdw>
                          </a:effectLst>
                        </a:rPr>
                        <a:t>3</a:t>
                      </a:r>
                    </a:p>
                  </a:txBody>
                  <a:tcPr marL="65814" marR="65814" marT="65814" marB="65814">
                    <a:lnL w="12700" cap="flat" cmpd="sng" algn="ctr">
                      <a:solidFill>
                        <a:srgbClr val="505715"/>
                      </a:solidFill>
                      <a:prstDash val="solid"/>
                      <a:round/>
                      <a:headEnd type="none" w="med" len="med"/>
                      <a:tailEnd type="none" w="med" len="med"/>
                    </a:lnL>
                    <a:lnR w="12700" cap="flat" cmpd="sng" algn="ctr">
                      <a:solidFill>
                        <a:srgbClr val="105E1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D05515"/>
                      </a:solidFill>
                      <a:prstDash val="solid"/>
                      <a:round/>
                      <a:headEnd type="none" w="med" len="med"/>
                      <a:tailEnd type="none" w="med" len="med"/>
                    </a:lnB>
                    <a:solidFill>
                      <a:srgbClr val="FFFFFF"/>
                    </a:solidFill>
                  </a:tcPr>
                </a:tc>
                <a:tc>
                  <a:txBody>
                    <a:bodyPr/>
                    <a:lstStyle/>
                    <a:p>
                      <a:pPr algn="l" fontAlgn="t"/>
                      <a:r>
                        <a:rPr lang="en-IN" sz="2800" b="1">
                          <a:effectLst>
                            <a:outerShdw blurRad="38100" dist="38100" dir="2700000" algn="tl">
                              <a:srgbClr val="000000">
                                <a:alpha val="43137"/>
                              </a:srgbClr>
                            </a:outerShdw>
                          </a:effectLst>
                        </a:rPr>
                        <a:t>13</a:t>
                      </a:r>
                    </a:p>
                  </a:txBody>
                  <a:tcPr marL="65814" marR="65814" marT="65814" marB="65814">
                    <a:lnL w="12700" cap="flat" cmpd="sng" algn="ctr">
                      <a:solidFill>
                        <a:srgbClr val="105E15"/>
                      </a:solidFill>
                      <a:prstDash val="solid"/>
                      <a:round/>
                      <a:headEnd type="none" w="med" len="med"/>
                      <a:tailEnd type="none" w="med" len="med"/>
                    </a:lnL>
                    <a:lnR w="12700" cap="flat" cmpd="sng" algn="ctr">
                      <a:solidFill>
                        <a:srgbClr val="B05E1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005E15"/>
                      </a:solidFill>
                      <a:prstDash val="solid"/>
                      <a:round/>
                      <a:headEnd type="none" w="med" len="med"/>
                      <a:tailEnd type="none" w="med" len="med"/>
                    </a:lnB>
                    <a:solidFill>
                      <a:srgbClr val="FFFFFF"/>
                    </a:solidFill>
                  </a:tcPr>
                </a:tc>
                <a:tc>
                  <a:txBody>
                    <a:bodyPr/>
                    <a:lstStyle/>
                    <a:p>
                      <a:pPr algn="l" fontAlgn="t"/>
                      <a:r>
                        <a:rPr lang="en-IN" sz="2800" b="1" dirty="0">
                          <a:effectLst>
                            <a:outerShdw blurRad="38100" dist="38100" dir="2700000" algn="tl">
                              <a:srgbClr val="000000">
                                <a:alpha val="43137"/>
                              </a:srgbClr>
                            </a:outerShdw>
                          </a:effectLst>
                        </a:rPr>
                        <a:t>Bolt</a:t>
                      </a:r>
                    </a:p>
                  </a:txBody>
                  <a:tcPr marL="65814" marR="65814" marT="65814" marB="65814">
                    <a:lnL w="12700" cap="flat" cmpd="sng" algn="ctr">
                      <a:solidFill>
                        <a:srgbClr val="B05E15"/>
                      </a:solidFill>
                      <a:prstDash val="solid"/>
                      <a:round/>
                      <a:headEnd type="none" w="med" len="med"/>
                      <a:tailEnd type="none" w="med" len="med"/>
                    </a:lnL>
                    <a:lnR w="12700" cap="flat" cmpd="sng" algn="ctr">
                      <a:solidFill>
                        <a:srgbClr val="F0D41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905E15"/>
                      </a:solidFill>
                      <a:prstDash val="solid"/>
                      <a:round/>
                      <a:headEnd type="none" w="med" len="med"/>
                      <a:tailEnd type="none" w="med" len="med"/>
                    </a:lnB>
                    <a:solidFill>
                      <a:srgbClr val="FFFFFF"/>
                    </a:solidFill>
                  </a:tcPr>
                </a:tc>
                <a:tc>
                  <a:txBody>
                    <a:bodyPr/>
                    <a:lstStyle/>
                    <a:p>
                      <a:pPr algn="l" fontAlgn="t"/>
                      <a:r>
                        <a:rPr lang="en-IN" sz="2800" b="1" dirty="0">
                          <a:effectLst>
                            <a:outerShdw blurRad="38100" dist="38100" dir="2700000" algn="tl">
                              <a:srgbClr val="000000">
                                <a:alpha val="43137"/>
                              </a:srgbClr>
                            </a:outerShdw>
                          </a:effectLst>
                        </a:rPr>
                        <a:t>N</a:t>
                      </a:r>
                    </a:p>
                  </a:txBody>
                  <a:tcPr marL="65814" marR="65814" marT="65814" marB="65814">
                    <a:lnL w="12700" cap="flat" cmpd="sng" algn="ctr">
                      <a:solidFill>
                        <a:srgbClr val="F0D415"/>
                      </a:solidFill>
                      <a:prstDash val="solid"/>
                      <a:round/>
                      <a:headEnd type="none" w="med" len="med"/>
                      <a:tailEnd type="none" w="med" len="med"/>
                    </a:lnL>
                    <a:lnR w="12700" cap="flat" cmpd="sng" algn="ctr">
                      <a:solidFill>
                        <a:srgbClr val="60D515"/>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E0D415"/>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18" name="Rectangle 17"/>
          <p:cNvSpPr/>
          <p:nvPr/>
        </p:nvSpPr>
        <p:spPr>
          <a:xfrm>
            <a:off x="428596" y="5072074"/>
            <a:ext cx="8358246" cy="954107"/>
          </a:xfrm>
          <a:prstGeom prst="rect">
            <a:avLst/>
          </a:prstGeom>
        </p:spPr>
        <p:txBody>
          <a:bodyPr wrap="square">
            <a:spAutoFit/>
          </a:bodyPr>
          <a:lstStyle/>
          <a:p>
            <a:pPr algn="just"/>
            <a:r>
              <a:rPr lang="en-IN" sz="2800" b="1" dirty="0">
                <a:effectLst>
                  <a:outerShdw blurRad="38100" dist="38100" dir="2700000" algn="tl">
                    <a:srgbClr val="000000">
                      <a:alpha val="43137"/>
                    </a:srgbClr>
                  </a:outerShdw>
                </a:effectLst>
              </a:rPr>
              <a:t>	Stud ID, Roll No, are candidate keys which help us to uniquely identify the student record in the table</a:t>
            </a:r>
          </a:p>
        </p:txBody>
      </p:sp>
      <p:grpSp>
        <p:nvGrpSpPr>
          <p:cNvPr id="22" name="Group 21">
            <a:extLst>
              <a:ext uri="{FF2B5EF4-FFF2-40B4-BE49-F238E27FC236}">
                <a16:creationId xmlns:a16="http://schemas.microsoft.com/office/drawing/2014/main" id="{A3E0C2F6-8061-47A0-B3F3-10055D5EDB3C}"/>
              </a:ext>
            </a:extLst>
          </p:cNvPr>
          <p:cNvGrpSpPr/>
          <p:nvPr/>
        </p:nvGrpSpPr>
        <p:grpSpPr>
          <a:xfrm>
            <a:off x="663930" y="278914"/>
            <a:ext cx="1764930" cy="1792764"/>
            <a:chOff x="2169409" y="3407373"/>
            <a:chExt cx="2084832" cy="2117710"/>
          </a:xfrm>
          <a:solidFill>
            <a:srgbClr val="007E3E"/>
          </a:solidFill>
        </p:grpSpPr>
        <p:sp>
          <p:nvSpPr>
            <p:cNvPr id="23" name="Rectangle 22">
              <a:extLst>
                <a:ext uri="{FF2B5EF4-FFF2-40B4-BE49-F238E27FC236}">
                  <a16:creationId xmlns:a16="http://schemas.microsoft.com/office/drawing/2014/main" id="{E125420D-5195-45DE-A334-C237AB26CC91}"/>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4" name="Group 93">
              <a:extLst>
                <a:ext uri="{FF2B5EF4-FFF2-40B4-BE49-F238E27FC236}">
                  <a16:creationId xmlns:a16="http://schemas.microsoft.com/office/drawing/2014/main" id="{014EEA19-89D6-4501-87BF-FEEA8B007003}"/>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25" name="Oval 24">
                <a:extLst>
                  <a:ext uri="{FF2B5EF4-FFF2-40B4-BE49-F238E27FC236}">
                    <a16:creationId xmlns:a16="http://schemas.microsoft.com/office/drawing/2014/main" id="{F38FA592-3691-4D29-A6AD-C90F54FEA1E4}"/>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9A101458-BD2E-4F97-8E82-3901F7E15EBA}"/>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E79904CF-0436-4D26-80DB-2E188992AC3C}"/>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C8907EE5-D02D-4188-B280-0806E0C584C1}"/>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31"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428736"/>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
        <p:nvSpPr>
          <p:cNvPr id="32" name="TextBox 31"/>
          <p:cNvSpPr txBox="1"/>
          <p:nvPr/>
        </p:nvSpPr>
        <p:spPr>
          <a:xfrm>
            <a:off x="928662" y="1701217"/>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spTree>
    <p:extLst>
      <p:ext uri="{BB962C8B-B14F-4D97-AF65-F5344CB8AC3E}">
        <p14:creationId xmlns:p14="http://schemas.microsoft.com/office/powerpoint/2010/main" val="11016338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Shape">
            <a:extLst>
              <a:ext uri="{FF2B5EF4-FFF2-40B4-BE49-F238E27FC236}">
                <a16:creationId xmlns:a16="http://schemas.microsoft.com/office/drawing/2014/main" id="{ECBC5702-A405-4CF3-8300-EA754E500537}"/>
              </a:ext>
            </a:extLst>
          </p:cNvPr>
          <p:cNvSpPr/>
          <p:nvPr/>
        </p:nvSpPr>
        <p:spPr>
          <a:xfrm>
            <a:off x="4572000" y="2643182"/>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5"/>
              </a:gs>
              <a:gs pos="50000">
                <a:schemeClr val="accent5"/>
              </a:gs>
              <a:gs pos="100000">
                <a:schemeClr val="accent5">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4</a:t>
            </a:r>
            <a:endParaRPr sz="2625" b="1" dirty="0">
              <a:solidFill>
                <a:srgbClr val="FFFFFF"/>
              </a:solidFill>
              <a:effectLst>
                <a:outerShdw blurRad="38100" dist="38100" dir="2700000" algn="tl">
                  <a:srgbClr val="000000">
                    <a:alpha val="43137"/>
                  </a:srgbClr>
                </a:outerShdw>
              </a:effectLst>
            </a:endParaRPr>
          </a:p>
        </p:txBody>
      </p:sp>
      <p:sp>
        <p:nvSpPr>
          <p:cNvPr id="35" name="Rectangle 34"/>
          <p:cNvSpPr/>
          <p:nvPr/>
        </p:nvSpPr>
        <p:spPr>
          <a:xfrm>
            <a:off x="3214678" y="3286124"/>
            <a:ext cx="2493631"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Alternate Key</a:t>
            </a:r>
          </a:p>
        </p:txBody>
      </p:sp>
      <p:grpSp>
        <p:nvGrpSpPr>
          <p:cNvPr id="14" name="Group 13">
            <a:extLst>
              <a:ext uri="{FF2B5EF4-FFF2-40B4-BE49-F238E27FC236}">
                <a16:creationId xmlns:a16="http://schemas.microsoft.com/office/drawing/2014/main" id="{E29437A2-4365-4925-8610-80AF537C381F}"/>
              </a:ext>
            </a:extLst>
          </p:cNvPr>
          <p:cNvGrpSpPr/>
          <p:nvPr/>
        </p:nvGrpSpPr>
        <p:grpSpPr>
          <a:xfrm>
            <a:off x="653054" y="142852"/>
            <a:ext cx="1764930" cy="1792764"/>
            <a:chOff x="2169409" y="3407373"/>
            <a:chExt cx="2084832" cy="2117710"/>
          </a:xfrm>
          <a:solidFill>
            <a:srgbClr val="0059E9"/>
          </a:solidFill>
          <a:effectLst/>
        </p:grpSpPr>
        <p:sp>
          <p:nvSpPr>
            <p:cNvPr id="18" name="Rectangle 17">
              <a:extLst>
                <a:ext uri="{FF2B5EF4-FFF2-40B4-BE49-F238E27FC236}">
                  <a16:creationId xmlns:a16="http://schemas.microsoft.com/office/drawing/2014/main" id="{BBD3D529-6A25-40B3-87A3-C40A4B87B46D}"/>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14">
              <a:extLst>
                <a:ext uri="{FF2B5EF4-FFF2-40B4-BE49-F238E27FC236}">
                  <a16:creationId xmlns:a16="http://schemas.microsoft.com/office/drawing/2014/main" id="{DC5F4D0D-BD3A-441B-8636-EF9E5EC6507A}"/>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21" name="Oval 20">
                <a:extLst>
                  <a:ext uri="{FF2B5EF4-FFF2-40B4-BE49-F238E27FC236}">
                    <a16:creationId xmlns:a16="http://schemas.microsoft.com/office/drawing/2014/main" id="{9483EE31-F049-436F-AA4D-53D983F5EE17}"/>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979B95A-5179-4095-A019-DF7C64FE18F3}"/>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D10242D7-1C19-404F-847A-EEECEF275BCD}"/>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23A34267-AB33-4F61-B1F3-BACB3627694A}"/>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25" name="TextBox 24"/>
          <p:cNvSpPr txBox="1"/>
          <p:nvPr/>
        </p:nvSpPr>
        <p:spPr>
          <a:xfrm>
            <a:off x="1000100" y="1527103"/>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pic>
        <p:nvPicPr>
          <p:cNvPr id="13"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71676" y="1271552"/>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11016338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Rectangle 31"/>
          <p:cNvSpPr/>
          <p:nvPr/>
        </p:nvSpPr>
        <p:spPr>
          <a:xfrm>
            <a:off x="428596" y="2643182"/>
            <a:ext cx="8143932" cy="3539430"/>
          </a:xfrm>
          <a:prstGeom prst="rect">
            <a:avLst/>
          </a:prstGeom>
        </p:spPr>
        <p:txBody>
          <a:bodyPr wrap="square">
            <a:spAutoFit/>
          </a:bodyPr>
          <a:lstStyle/>
          <a:p>
            <a:pPr algn="just"/>
            <a:r>
              <a:rPr lang="en-IN" sz="2800" b="1" dirty="0">
                <a:effectLst>
                  <a:outerShdw blurRad="38100" dist="38100" dir="2700000" algn="tl">
                    <a:srgbClr val="000000">
                      <a:alpha val="43137"/>
                    </a:srgbClr>
                  </a:outerShdw>
                </a:effectLst>
              </a:rPr>
              <a:t>	All the keys which are not primary key are called an alternate key. It is a candidate key which is currently not the primary key. However, A table may have single or multiple choices for the primary key.</a:t>
            </a:r>
          </a:p>
          <a:p>
            <a:pPr algn="just"/>
            <a:endParaRPr lang="en-IN" sz="2800" b="1" dirty="0">
              <a:effectLst>
                <a:outerShdw blurRad="38100" dist="38100" dir="2700000" algn="tl">
                  <a:srgbClr val="000000">
                    <a:alpha val="43137"/>
                  </a:srgbClr>
                </a:outerShdw>
              </a:effectLst>
            </a:endParaRPr>
          </a:p>
          <a:p>
            <a:pPr algn="just"/>
            <a:r>
              <a:rPr lang="en-IN" sz="2800" b="1" dirty="0">
                <a:effectLst>
                  <a:outerShdw blurRad="38100" dist="38100" dir="2700000" algn="tl">
                    <a:srgbClr val="000000">
                      <a:alpha val="43137"/>
                    </a:srgbClr>
                  </a:outerShdw>
                </a:effectLst>
              </a:rPr>
              <a:t>For Example:</a:t>
            </a:r>
          </a:p>
          <a:p>
            <a:pPr algn="just"/>
            <a:endParaRPr lang="en-IN" sz="2800" b="1" dirty="0">
              <a:effectLst>
                <a:outerShdw blurRad="38100" dist="38100" dir="2700000" algn="tl">
                  <a:srgbClr val="000000">
                    <a:alpha val="43137"/>
                  </a:srgbClr>
                </a:outerShdw>
              </a:effectLst>
            </a:endParaRPr>
          </a:p>
          <a:p>
            <a:pPr algn="just"/>
            <a:r>
              <a:rPr lang="en-IN" sz="2800" b="1" dirty="0">
                <a:effectLst>
                  <a:outerShdw blurRad="38100" dist="38100" dir="2700000" algn="tl">
                    <a:srgbClr val="000000">
                      <a:alpha val="43137"/>
                    </a:srgbClr>
                  </a:outerShdw>
                </a:effectLst>
              </a:rPr>
              <a:t>						</a:t>
            </a:r>
            <a:r>
              <a:rPr lang="en-IN" sz="2800" b="1" dirty="0">
                <a:solidFill>
                  <a:srgbClr val="0000FF"/>
                </a:solidFill>
                <a:effectLst>
                  <a:outerShdw blurRad="38100" dist="38100" dir="2700000" algn="tl">
                    <a:srgbClr val="000000">
                      <a:alpha val="43137"/>
                    </a:srgbClr>
                  </a:outerShdw>
                </a:effectLst>
              </a:rPr>
              <a:t>Continued…</a:t>
            </a:r>
          </a:p>
        </p:txBody>
      </p:sp>
      <p:sp>
        <p:nvSpPr>
          <p:cNvPr id="34" name="Shape">
            <a:extLst>
              <a:ext uri="{FF2B5EF4-FFF2-40B4-BE49-F238E27FC236}">
                <a16:creationId xmlns:a16="http://schemas.microsoft.com/office/drawing/2014/main" id="{ECBC5702-A405-4CF3-8300-EA754E500537}"/>
              </a:ext>
            </a:extLst>
          </p:cNvPr>
          <p:cNvSpPr/>
          <p:nvPr/>
        </p:nvSpPr>
        <p:spPr>
          <a:xfrm>
            <a:off x="5429256" y="428604"/>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5"/>
              </a:gs>
              <a:gs pos="50000">
                <a:schemeClr val="accent5"/>
              </a:gs>
              <a:gs pos="100000">
                <a:schemeClr val="accent5">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4</a:t>
            </a:r>
            <a:endParaRPr sz="2625" b="1" dirty="0">
              <a:solidFill>
                <a:srgbClr val="FFFFFF"/>
              </a:solidFill>
              <a:effectLst>
                <a:outerShdw blurRad="38100" dist="38100" dir="2700000" algn="tl">
                  <a:srgbClr val="000000">
                    <a:alpha val="43137"/>
                  </a:srgbClr>
                </a:outerShdw>
              </a:effectLst>
            </a:endParaRPr>
          </a:p>
        </p:txBody>
      </p:sp>
      <p:sp>
        <p:nvSpPr>
          <p:cNvPr id="35" name="Rectangle 34"/>
          <p:cNvSpPr/>
          <p:nvPr/>
        </p:nvSpPr>
        <p:spPr>
          <a:xfrm>
            <a:off x="4071934" y="1071546"/>
            <a:ext cx="2493631"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Alternate Key</a:t>
            </a:r>
          </a:p>
        </p:txBody>
      </p:sp>
      <p:grpSp>
        <p:nvGrpSpPr>
          <p:cNvPr id="2" name="Group 13">
            <a:extLst>
              <a:ext uri="{FF2B5EF4-FFF2-40B4-BE49-F238E27FC236}">
                <a16:creationId xmlns:a16="http://schemas.microsoft.com/office/drawing/2014/main" id="{E29437A2-4365-4925-8610-80AF537C381F}"/>
              </a:ext>
            </a:extLst>
          </p:cNvPr>
          <p:cNvGrpSpPr/>
          <p:nvPr/>
        </p:nvGrpSpPr>
        <p:grpSpPr>
          <a:xfrm>
            <a:off x="653054" y="142852"/>
            <a:ext cx="1764930" cy="1792764"/>
            <a:chOff x="2169409" y="3407373"/>
            <a:chExt cx="2084832" cy="2117710"/>
          </a:xfrm>
          <a:solidFill>
            <a:srgbClr val="0059E9"/>
          </a:solidFill>
          <a:effectLst/>
        </p:grpSpPr>
        <p:sp>
          <p:nvSpPr>
            <p:cNvPr id="18" name="Rectangle 17">
              <a:extLst>
                <a:ext uri="{FF2B5EF4-FFF2-40B4-BE49-F238E27FC236}">
                  <a16:creationId xmlns:a16="http://schemas.microsoft.com/office/drawing/2014/main" id="{BBD3D529-6A25-40B3-87A3-C40A4B87B46D}"/>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 name="Group 114">
              <a:extLst>
                <a:ext uri="{FF2B5EF4-FFF2-40B4-BE49-F238E27FC236}">
                  <a16:creationId xmlns:a16="http://schemas.microsoft.com/office/drawing/2014/main" id="{DC5F4D0D-BD3A-441B-8636-EF9E5EC6507A}"/>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21" name="Oval 20">
                <a:extLst>
                  <a:ext uri="{FF2B5EF4-FFF2-40B4-BE49-F238E27FC236}">
                    <a16:creationId xmlns:a16="http://schemas.microsoft.com/office/drawing/2014/main" id="{9483EE31-F049-436F-AA4D-53D983F5EE17}"/>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979B95A-5179-4095-A019-DF7C64FE18F3}"/>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D10242D7-1C19-404F-847A-EEECEF275BCD}"/>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23A34267-AB33-4F61-B1F3-BACB3627694A}"/>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25" name="TextBox 24"/>
          <p:cNvSpPr txBox="1"/>
          <p:nvPr/>
        </p:nvSpPr>
        <p:spPr>
          <a:xfrm>
            <a:off x="1000100" y="1527103"/>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pic>
        <p:nvPicPr>
          <p:cNvPr id="14"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71676" y="1285860"/>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11016338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Rectangle 31"/>
          <p:cNvSpPr/>
          <p:nvPr/>
        </p:nvSpPr>
        <p:spPr>
          <a:xfrm>
            <a:off x="357158" y="4929198"/>
            <a:ext cx="8143932" cy="1384995"/>
          </a:xfrm>
          <a:prstGeom prst="rect">
            <a:avLst/>
          </a:prstGeom>
        </p:spPr>
        <p:txBody>
          <a:bodyPr wrap="square">
            <a:spAutoFit/>
          </a:bodyPr>
          <a:lstStyle/>
          <a:p>
            <a:pPr algn="just"/>
            <a:r>
              <a:rPr lang="en-IN" sz="2800" b="1" dirty="0">
                <a:effectLst>
                  <a:outerShdw blurRad="38100" dist="38100" dir="2700000" algn="tl">
                    <a:srgbClr val="000000">
                      <a:alpha val="43137"/>
                    </a:srgbClr>
                  </a:outerShdw>
                </a:effectLst>
              </a:rPr>
              <a:t>	 </a:t>
            </a:r>
            <a:r>
              <a:rPr lang="en-IN" sz="2800" b="1" dirty="0" err="1">
                <a:effectLst>
                  <a:outerShdw blurRad="38100" dist="38100" dir="2700000" algn="tl">
                    <a:srgbClr val="000000">
                      <a:alpha val="43137"/>
                    </a:srgbClr>
                  </a:outerShdw>
                </a:effectLst>
              </a:rPr>
              <a:t>StudID</a:t>
            </a:r>
            <a:r>
              <a:rPr lang="en-IN" sz="2800" b="1" dirty="0">
                <a:effectLst>
                  <a:outerShdw blurRad="38100" dist="38100" dir="2700000" algn="tl">
                    <a:srgbClr val="000000">
                      <a:alpha val="43137"/>
                    </a:srgbClr>
                  </a:outerShdw>
                </a:effectLst>
              </a:rPr>
              <a:t>, Roll No, Email are qualified to become a primary key. But since </a:t>
            </a:r>
            <a:r>
              <a:rPr lang="en-IN" sz="2800" b="1" dirty="0" err="1">
                <a:effectLst>
                  <a:outerShdw blurRad="38100" dist="38100" dir="2700000" algn="tl">
                    <a:srgbClr val="000000">
                      <a:alpha val="43137"/>
                    </a:srgbClr>
                  </a:outerShdw>
                </a:effectLst>
              </a:rPr>
              <a:t>StudID</a:t>
            </a:r>
            <a:r>
              <a:rPr lang="en-IN" sz="2800" b="1" dirty="0">
                <a:effectLst>
                  <a:outerShdw blurRad="38100" dist="38100" dir="2700000" algn="tl">
                    <a:srgbClr val="000000">
                      <a:alpha val="43137"/>
                    </a:srgbClr>
                  </a:outerShdw>
                </a:effectLst>
              </a:rPr>
              <a:t> is the primary key, Roll No, Email becomes the alternative key.</a:t>
            </a:r>
          </a:p>
        </p:txBody>
      </p:sp>
      <p:graphicFrame>
        <p:nvGraphicFramePr>
          <p:cNvPr id="33" name="Table 32"/>
          <p:cNvGraphicFramePr>
            <a:graphicFrameLocks noGrp="1"/>
          </p:cNvGraphicFramePr>
          <p:nvPr/>
        </p:nvGraphicFramePr>
        <p:xfrm>
          <a:off x="642910" y="2928934"/>
          <a:ext cx="7715305" cy="1769322"/>
        </p:xfrm>
        <a:graphic>
          <a:graphicData uri="http://schemas.openxmlformats.org/drawingml/2006/table">
            <a:tbl>
              <a:tblPr>
                <a:effectLst>
                  <a:innerShdw blurRad="114300">
                    <a:prstClr val="black"/>
                  </a:innerShdw>
                </a:effectLst>
              </a:tblPr>
              <a:tblGrid>
                <a:gridCol w="1265801">
                  <a:extLst>
                    <a:ext uri="{9D8B030D-6E8A-4147-A177-3AD203B41FA5}">
                      <a16:colId xmlns:a16="http://schemas.microsoft.com/office/drawing/2014/main" val="20000"/>
                    </a:ext>
                  </a:extLst>
                </a:gridCol>
                <a:gridCol w="1305967">
                  <a:extLst>
                    <a:ext uri="{9D8B030D-6E8A-4147-A177-3AD203B41FA5}">
                      <a16:colId xmlns:a16="http://schemas.microsoft.com/office/drawing/2014/main" val="20001"/>
                    </a:ext>
                  </a:extLst>
                </a:gridCol>
                <a:gridCol w="1285884">
                  <a:extLst>
                    <a:ext uri="{9D8B030D-6E8A-4147-A177-3AD203B41FA5}">
                      <a16:colId xmlns:a16="http://schemas.microsoft.com/office/drawing/2014/main" val="20002"/>
                    </a:ext>
                  </a:extLst>
                </a:gridCol>
                <a:gridCol w="1357322">
                  <a:extLst>
                    <a:ext uri="{9D8B030D-6E8A-4147-A177-3AD203B41FA5}">
                      <a16:colId xmlns:a16="http://schemas.microsoft.com/office/drawing/2014/main" val="20003"/>
                    </a:ext>
                  </a:extLst>
                </a:gridCol>
                <a:gridCol w="2500331">
                  <a:extLst>
                    <a:ext uri="{9D8B030D-6E8A-4147-A177-3AD203B41FA5}">
                      <a16:colId xmlns:a16="http://schemas.microsoft.com/office/drawing/2014/main" val="20004"/>
                    </a:ext>
                  </a:extLst>
                </a:gridCol>
              </a:tblGrid>
              <a:tr h="368557">
                <a:tc>
                  <a:txBody>
                    <a:bodyPr/>
                    <a:lstStyle/>
                    <a:p>
                      <a:pPr algn="ctr" fontAlgn="t"/>
                      <a:r>
                        <a:rPr lang="en-IN" sz="2800" b="1" dirty="0" err="1">
                          <a:solidFill>
                            <a:schemeClr val="bg1"/>
                          </a:solidFill>
                          <a:effectLst>
                            <a:outerShdw blurRad="38100" dist="38100" dir="2700000" algn="tl">
                              <a:srgbClr val="000000">
                                <a:alpha val="43137"/>
                              </a:srgbClr>
                            </a:outerShdw>
                          </a:effectLst>
                        </a:rPr>
                        <a:t>StudID</a:t>
                      </a:r>
                      <a:endParaRPr lang="en-IN" sz="2800" b="1" dirty="0">
                        <a:solidFill>
                          <a:schemeClr val="bg1"/>
                        </a:solidFill>
                        <a:effectLst>
                          <a:outerShdw blurRad="38100" dist="38100" dir="2700000" algn="tl">
                            <a:srgbClr val="000000">
                              <a:alpha val="43137"/>
                            </a:srgbClr>
                          </a:outerShdw>
                        </a:effectLst>
                      </a:endParaRPr>
                    </a:p>
                  </a:txBody>
                  <a:tcPr marL="65814" marR="65814" marT="65814" marB="65814">
                    <a:lnL w="12700" cap="flat" cmpd="sng" algn="ctr">
                      <a:solidFill>
                        <a:srgbClr val="90C16F"/>
                      </a:solidFill>
                      <a:prstDash val="solid"/>
                      <a:round/>
                      <a:headEnd type="none" w="med" len="med"/>
                      <a:tailEnd type="none" w="med" len="med"/>
                    </a:lnL>
                    <a:lnR w="12700" cap="flat" cmpd="sng" algn="ctr">
                      <a:solidFill>
                        <a:srgbClr val="9068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0066"/>
                    </a:solidFill>
                  </a:tcPr>
                </a:tc>
                <a:tc>
                  <a:txBody>
                    <a:bodyPr/>
                    <a:lstStyle/>
                    <a:p>
                      <a:pPr algn="ctr" fontAlgn="t"/>
                      <a:r>
                        <a:rPr lang="en-IN" sz="2800" b="1" dirty="0">
                          <a:solidFill>
                            <a:schemeClr val="bg1"/>
                          </a:solidFill>
                          <a:effectLst>
                            <a:outerShdw blurRad="38100" dist="38100" dir="2700000" algn="tl">
                              <a:srgbClr val="000000">
                                <a:alpha val="43137"/>
                              </a:srgbClr>
                            </a:outerShdw>
                          </a:effectLst>
                        </a:rPr>
                        <a:t>Roll No</a:t>
                      </a:r>
                    </a:p>
                  </a:txBody>
                  <a:tcPr marL="65814" marR="65814" marT="65814" marB="65814">
                    <a:lnL w="12700" cap="flat" cmpd="sng" algn="ctr">
                      <a:solidFill>
                        <a:srgbClr val="90686F"/>
                      </a:solidFill>
                      <a:prstDash val="solid"/>
                      <a:round/>
                      <a:headEnd type="none" w="med" len="med"/>
                      <a:tailEnd type="none" w="med" len="med"/>
                    </a:lnL>
                    <a:lnR w="12700" cap="flat" cmpd="sng" algn="ctr">
                      <a:solidFill>
                        <a:srgbClr val="106E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0066"/>
                    </a:solidFill>
                  </a:tcPr>
                </a:tc>
                <a:tc>
                  <a:txBody>
                    <a:bodyPr/>
                    <a:lstStyle/>
                    <a:p>
                      <a:pPr algn="ctr" fontAlgn="t"/>
                      <a:r>
                        <a:rPr lang="en-IN" sz="2800" b="1" dirty="0" err="1">
                          <a:solidFill>
                            <a:schemeClr val="bg1"/>
                          </a:solidFill>
                          <a:effectLst>
                            <a:outerShdw blurRad="38100" dist="38100" dir="2700000" algn="tl">
                              <a:srgbClr val="000000">
                                <a:alpha val="43137"/>
                              </a:srgbClr>
                            </a:outerShdw>
                          </a:effectLst>
                        </a:rPr>
                        <a:t>FName</a:t>
                      </a:r>
                      <a:endParaRPr lang="en-IN" sz="2800" b="1" dirty="0">
                        <a:solidFill>
                          <a:schemeClr val="bg1"/>
                        </a:solidFill>
                        <a:effectLst>
                          <a:outerShdw blurRad="38100" dist="38100" dir="2700000" algn="tl">
                            <a:srgbClr val="000000">
                              <a:alpha val="43137"/>
                            </a:srgbClr>
                          </a:outerShdw>
                        </a:effectLst>
                      </a:endParaRPr>
                    </a:p>
                  </a:txBody>
                  <a:tcPr marL="65814" marR="65814" marT="65814" marB="65814">
                    <a:lnL w="12700" cap="flat" cmpd="sng" algn="ctr">
                      <a:solidFill>
                        <a:srgbClr val="106E6F"/>
                      </a:solidFill>
                      <a:prstDash val="solid"/>
                      <a:round/>
                      <a:headEnd type="none" w="med" len="med"/>
                      <a:tailEnd type="none" w="med" len="med"/>
                    </a:lnL>
                    <a:lnR w="12700" cap="flat" cmpd="sng" algn="ctr">
                      <a:solidFill>
                        <a:srgbClr val="B0C2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0066"/>
                    </a:solidFill>
                  </a:tcPr>
                </a:tc>
                <a:tc>
                  <a:txBody>
                    <a:bodyPr/>
                    <a:lstStyle/>
                    <a:p>
                      <a:pPr algn="ctr" fontAlgn="t"/>
                      <a:r>
                        <a:rPr lang="en-IN" sz="2800" b="1" dirty="0" err="1">
                          <a:solidFill>
                            <a:schemeClr val="bg1"/>
                          </a:solidFill>
                          <a:effectLst>
                            <a:outerShdw blurRad="38100" dist="38100" dir="2700000" algn="tl">
                              <a:srgbClr val="000000">
                                <a:alpha val="43137"/>
                              </a:srgbClr>
                            </a:outerShdw>
                          </a:effectLst>
                        </a:rPr>
                        <a:t>LName</a:t>
                      </a:r>
                      <a:endParaRPr lang="en-IN" sz="2800" b="1" dirty="0">
                        <a:solidFill>
                          <a:schemeClr val="bg1"/>
                        </a:solidFill>
                        <a:effectLst>
                          <a:outerShdw blurRad="38100" dist="38100" dir="2700000" algn="tl">
                            <a:srgbClr val="000000">
                              <a:alpha val="43137"/>
                            </a:srgbClr>
                          </a:outerShdw>
                        </a:effectLst>
                      </a:endParaRPr>
                    </a:p>
                  </a:txBody>
                  <a:tcPr marL="65814" marR="65814" marT="65814" marB="65814">
                    <a:lnL w="12700" cap="flat" cmpd="sng" algn="ctr">
                      <a:solidFill>
                        <a:srgbClr val="B0C26F"/>
                      </a:solidFill>
                      <a:prstDash val="solid"/>
                      <a:round/>
                      <a:headEnd type="none" w="med" len="med"/>
                      <a:tailEnd type="none" w="med" len="med"/>
                    </a:lnL>
                    <a:lnR w="12700" cap="flat" cmpd="sng" algn="ctr">
                      <a:solidFill>
                        <a:srgbClr val="80C3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0066"/>
                    </a:solidFill>
                  </a:tcPr>
                </a:tc>
                <a:tc>
                  <a:txBody>
                    <a:bodyPr/>
                    <a:lstStyle/>
                    <a:p>
                      <a:pPr algn="ctr" fontAlgn="t"/>
                      <a:r>
                        <a:rPr lang="en-IN" sz="2800" b="1" dirty="0">
                          <a:solidFill>
                            <a:schemeClr val="bg1"/>
                          </a:solidFill>
                          <a:effectLst>
                            <a:outerShdw blurRad="38100" dist="38100" dir="2700000" algn="tl">
                              <a:srgbClr val="000000">
                                <a:alpha val="43137"/>
                              </a:srgbClr>
                            </a:outerShdw>
                          </a:effectLst>
                        </a:rPr>
                        <a:t>Email</a:t>
                      </a:r>
                    </a:p>
                  </a:txBody>
                  <a:tcPr marL="65814" marR="65814" marT="65814" marB="65814">
                    <a:lnL w="12700" cap="flat" cmpd="sng" algn="ctr">
                      <a:solidFill>
                        <a:srgbClr val="80C36F"/>
                      </a:solidFill>
                      <a:prstDash val="solid"/>
                      <a:round/>
                      <a:headEnd type="none" w="med" len="med"/>
                      <a:tailEnd type="none" w="med" len="med"/>
                    </a:lnL>
                    <a:lnR w="12700" cap="flat" cmpd="sng" algn="ctr">
                      <a:solidFill>
                        <a:srgbClr val="30C3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0066"/>
                    </a:solidFill>
                  </a:tcPr>
                </a:tc>
                <a:extLst>
                  <a:ext uri="{0D108BD9-81ED-4DB2-BD59-A6C34878D82A}">
                    <a16:rowId xmlns:a16="http://schemas.microsoft.com/office/drawing/2014/main" val="10000"/>
                  </a:ext>
                </a:extLst>
              </a:tr>
              <a:tr h="605487">
                <a:tc>
                  <a:txBody>
                    <a:bodyPr/>
                    <a:lstStyle/>
                    <a:p>
                      <a:pPr algn="l" fontAlgn="t"/>
                      <a:r>
                        <a:rPr lang="en-IN" sz="2800" b="1">
                          <a:effectLst>
                            <a:outerShdw blurRad="38100" dist="38100" dir="2700000" algn="tl">
                              <a:srgbClr val="000000">
                                <a:alpha val="43137"/>
                              </a:srgbClr>
                            </a:outerShdw>
                          </a:effectLst>
                        </a:rPr>
                        <a:t>1</a:t>
                      </a:r>
                    </a:p>
                  </a:txBody>
                  <a:tcPr marL="65814" marR="65814" marT="65814" marB="65814">
                    <a:lnL w="12700" cap="flat" cmpd="sng" algn="ctr">
                      <a:solidFill>
                        <a:srgbClr val="40C46F"/>
                      </a:solidFill>
                      <a:prstDash val="solid"/>
                      <a:round/>
                      <a:headEnd type="none" w="med" len="med"/>
                      <a:tailEnd type="none" w="med" len="med"/>
                    </a:lnL>
                    <a:lnR w="12700" cap="flat" cmpd="sng" algn="ctr">
                      <a:solidFill>
                        <a:srgbClr val="90CB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800" b="1">
                          <a:effectLst>
                            <a:outerShdw blurRad="38100" dist="38100" dir="2700000" algn="tl">
                              <a:srgbClr val="000000">
                                <a:alpha val="43137"/>
                              </a:srgbClr>
                            </a:outerShdw>
                          </a:effectLst>
                        </a:rPr>
                        <a:t>11</a:t>
                      </a:r>
                    </a:p>
                  </a:txBody>
                  <a:tcPr marL="65814" marR="65814" marT="65814" marB="65814">
                    <a:lnL w="12700" cap="flat" cmpd="sng" algn="ctr">
                      <a:solidFill>
                        <a:srgbClr val="90CB6F"/>
                      </a:solidFill>
                      <a:prstDash val="solid"/>
                      <a:round/>
                      <a:headEnd type="none" w="med" len="med"/>
                      <a:tailEnd type="none" w="med" len="med"/>
                    </a:lnL>
                    <a:lnR w="12700" cap="flat" cmpd="sng" algn="ctr">
                      <a:solidFill>
                        <a:srgbClr val="A0CC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800" b="1" dirty="0">
                          <a:effectLst>
                            <a:outerShdw blurRad="38100" dist="38100" dir="2700000" algn="tl">
                              <a:srgbClr val="000000">
                                <a:alpha val="43137"/>
                              </a:srgbClr>
                            </a:outerShdw>
                          </a:effectLst>
                        </a:rPr>
                        <a:t>Ram</a:t>
                      </a:r>
                    </a:p>
                  </a:txBody>
                  <a:tcPr marL="65814" marR="65814" marT="65814" marB="65814">
                    <a:lnL w="12700" cap="flat" cmpd="sng" algn="ctr">
                      <a:solidFill>
                        <a:srgbClr val="A0CC6F"/>
                      </a:solidFill>
                      <a:prstDash val="solid"/>
                      <a:round/>
                      <a:headEnd type="none" w="med" len="med"/>
                      <a:tailEnd type="none" w="med" len="med"/>
                    </a:lnL>
                    <a:lnR w="12700" cap="flat" cmpd="sng" algn="ctr">
                      <a:solidFill>
                        <a:srgbClr val="F0007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800" b="1">
                          <a:effectLst>
                            <a:outerShdw blurRad="38100" dist="38100" dir="2700000" algn="tl">
                              <a:srgbClr val="000000">
                                <a:alpha val="43137"/>
                              </a:srgbClr>
                            </a:outerShdw>
                          </a:effectLst>
                        </a:rPr>
                        <a:t>Price</a:t>
                      </a:r>
                    </a:p>
                  </a:txBody>
                  <a:tcPr marL="65814" marR="65814" marT="65814" marB="65814">
                    <a:lnL w="12700" cap="flat" cmpd="sng" algn="ctr">
                      <a:solidFill>
                        <a:srgbClr val="F00073"/>
                      </a:solidFill>
                      <a:prstDash val="solid"/>
                      <a:round/>
                      <a:headEnd type="none" w="med" len="med"/>
                      <a:tailEnd type="none" w="med" len="med"/>
                    </a:lnL>
                    <a:lnR w="12700" cap="flat" cmpd="sng" algn="ctr">
                      <a:solidFill>
                        <a:srgbClr val="40037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800" b="1" u="none" strike="noStrike">
                          <a:solidFill>
                            <a:srgbClr val="04B8E6"/>
                          </a:solidFill>
                          <a:effectLst>
                            <a:outerShdw blurRad="38100" dist="38100" dir="2700000" algn="tl">
                              <a:srgbClr val="000000">
                                <a:alpha val="43137"/>
                              </a:srgbClr>
                            </a:outerShdw>
                          </a:effectLst>
                          <a:hlinkClick r:id="rId2"/>
                        </a:rPr>
                        <a:t>abc@gmail.com</a:t>
                      </a:r>
                      <a:endParaRPr lang="en-IN" sz="2800" b="1">
                        <a:effectLst>
                          <a:outerShdw blurRad="38100" dist="38100" dir="2700000" algn="tl">
                            <a:srgbClr val="000000">
                              <a:alpha val="43137"/>
                            </a:srgbClr>
                          </a:outerShdw>
                        </a:effectLst>
                      </a:endParaRPr>
                    </a:p>
                  </a:txBody>
                  <a:tcPr marL="65814" marR="65814" marT="65814" marB="65814">
                    <a:lnL w="12700" cap="flat" cmpd="sng" algn="ctr">
                      <a:solidFill>
                        <a:srgbClr val="400373"/>
                      </a:solidFill>
                      <a:prstDash val="solid"/>
                      <a:round/>
                      <a:headEnd type="none" w="med" len="med"/>
                      <a:tailEnd type="none" w="med" len="med"/>
                    </a:lnL>
                    <a:lnR w="12700" cap="flat" cmpd="sng" algn="ctr">
                      <a:solidFill>
                        <a:srgbClr val="60027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05487">
                <a:tc>
                  <a:txBody>
                    <a:bodyPr/>
                    <a:lstStyle/>
                    <a:p>
                      <a:pPr algn="l" fontAlgn="t"/>
                      <a:r>
                        <a:rPr lang="en-IN" sz="2800" b="1">
                          <a:effectLst>
                            <a:outerShdw blurRad="38100" dist="38100" dir="2700000" algn="tl">
                              <a:srgbClr val="000000">
                                <a:alpha val="43137"/>
                              </a:srgbClr>
                            </a:outerShdw>
                          </a:effectLst>
                        </a:rPr>
                        <a:t>2</a:t>
                      </a:r>
                    </a:p>
                  </a:txBody>
                  <a:tcPr marL="65814" marR="65814" marT="65814" marB="65814">
                    <a:lnL w="12700" cap="flat" cmpd="sng" algn="ctr">
                      <a:solidFill>
                        <a:srgbClr val="600773"/>
                      </a:solidFill>
                      <a:prstDash val="solid"/>
                      <a:round/>
                      <a:headEnd type="none" w="med" len="med"/>
                      <a:tailEnd type="none" w="med" len="med"/>
                    </a:lnL>
                    <a:lnR w="12700" cap="flat" cmpd="sng" algn="ctr">
                      <a:solidFill>
                        <a:srgbClr val="700C7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800" b="1">
                          <a:effectLst>
                            <a:outerShdw blurRad="38100" dist="38100" dir="2700000" algn="tl">
                              <a:srgbClr val="000000">
                                <a:alpha val="43137"/>
                              </a:srgbClr>
                            </a:outerShdw>
                          </a:effectLst>
                        </a:rPr>
                        <a:t>12</a:t>
                      </a:r>
                    </a:p>
                  </a:txBody>
                  <a:tcPr marL="65814" marR="65814" marT="65814" marB="65814">
                    <a:lnL w="12700" cap="flat" cmpd="sng" algn="ctr">
                      <a:solidFill>
                        <a:srgbClr val="700C73"/>
                      </a:solidFill>
                      <a:prstDash val="solid"/>
                      <a:round/>
                      <a:headEnd type="none" w="med" len="med"/>
                      <a:tailEnd type="none" w="med" len="med"/>
                    </a:lnL>
                    <a:lnR w="12700" cap="flat" cmpd="sng" algn="ctr">
                      <a:solidFill>
                        <a:srgbClr val="20707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800" b="1" dirty="0" err="1">
                          <a:effectLst>
                            <a:outerShdw blurRad="38100" dist="38100" dir="2700000" algn="tl">
                              <a:srgbClr val="000000">
                                <a:alpha val="43137"/>
                              </a:srgbClr>
                            </a:outerShdw>
                          </a:effectLst>
                        </a:rPr>
                        <a:t>Azar</a:t>
                      </a:r>
                      <a:endParaRPr lang="en-IN" sz="2800" b="1" dirty="0">
                        <a:effectLst>
                          <a:outerShdw blurRad="38100" dist="38100" dir="2700000" algn="tl">
                            <a:srgbClr val="000000">
                              <a:alpha val="43137"/>
                            </a:srgbClr>
                          </a:outerShdw>
                        </a:effectLst>
                      </a:endParaRPr>
                    </a:p>
                  </a:txBody>
                  <a:tcPr marL="65814" marR="65814" marT="65814" marB="65814">
                    <a:lnL w="12700" cap="flat" cmpd="sng" algn="ctr">
                      <a:solidFill>
                        <a:srgbClr val="207074"/>
                      </a:solidFill>
                      <a:prstDash val="solid"/>
                      <a:round/>
                      <a:headEnd type="none" w="med" len="med"/>
                      <a:tailEnd type="none" w="med" len="med"/>
                    </a:lnL>
                    <a:lnR w="12700" cap="flat" cmpd="sng" algn="ctr">
                      <a:solidFill>
                        <a:srgbClr val="30717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800" b="1">
                          <a:effectLst>
                            <a:outerShdw blurRad="38100" dist="38100" dir="2700000" algn="tl">
                              <a:srgbClr val="000000">
                                <a:alpha val="43137"/>
                              </a:srgbClr>
                            </a:outerShdw>
                          </a:effectLst>
                        </a:rPr>
                        <a:t>Wright</a:t>
                      </a:r>
                    </a:p>
                  </a:txBody>
                  <a:tcPr marL="65814" marR="65814" marT="65814" marB="65814">
                    <a:lnL w="12700" cap="flat" cmpd="sng" algn="ctr">
                      <a:solidFill>
                        <a:srgbClr val="307174"/>
                      </a:solidFill>
                      <a:prstDash val="solid"/>
                      <a:round/>
                      <a:headEnd type="none" w="med" len="med"/>
                      <a:tailEnd type="none" w="med" len="med"/>
                    </a:lnL>
                    <a:lnR w="12700" cap="flat" cmpd="sng" algn="ctr">
                      <a:solidFill>
                        <a:srgbClr val="30737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800" b="1" u="none" strike="noStrike" dirty="0">
                          <a:solidFill>
                            <a:srgbClr val="04B8E6"/>
                          </a:solidFill>
                          <a:effectLst>
                            <a:outerShdw blurRad="38100" dist="38100" dir="2700000" algn="tl">
                              <a:srgbClr val="000000">
                                <a:alpha val="43137"/>
                              </a:srgbClr>
                            </a:outerShdw>
                          </a:effectLst>
                          <a:hlinkClick r:id="rId3"/>
                        </a:rPr>
                        <a:t>xyz@gmail.com</a:t>
                      </a:r>
                      <a:endParaRPr lang="en-IN" sz="2800" b="1" dirty="0">
                        <a:effectLst>
                          <a:outerShdw blurRad="38100" dist="38100" dir="2700000" algn="tl">
                            <a:srgbClr val="000000">
                              <a:alpha val="43137"/>
                            </a:srgbClr>
                          </a:outerShdw>
                        </a:effectLst>
                      </a:endParaRPr>
                    </a:p>
                  </a:txBody>
                  <a:tcPr marL="65814" marR="65814" marT="65814" marB="65814">
                    <a:lnL w="12700" cap="flat" cmpd="sng" algn="ctr">
                      <a:solidFill>
                        <a:srgbClr val="307374"/>
                      </a:solidFill>
                      <a:prstDash val="solid"/>
                      <a:round/>
                      <a:headEnd type="none" w="med" len="med"/>
                      <a:tailEnd type="none" w="med" len="med"/>
                    </a:lnL>
                    <a:lnR w="12700" cap="flat" cmpd="sng" algn="ctr">
                      <a:solidFill>
                        <a:srgbClr val="D0727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bl>
          </a:graphicData>
        </a:graphic>
      </p:graphicFrame>
      <p:sp>
        <p:nvSpPr>
          <p:cNvPr id="18" name="Shape">
            <a:extLst>
              <a:ext uri="{FF2B5EF4-FFF2-40B4-BE49-F238E27FC236}">
                <a16:creationId xmlns:a16="http://schemas.microsoft.com/office/drawing/2014/main" id="{ECBC5702-A405-4CF3-8300-EA754E500537}"/>
              </a:ext>
            </a:extLst>
          </p:cNvPr>
          <p:cNvSpPr/>
          <p:nvPr/>
        </p:nvSpPr>
        <p:spPr>
          <a:xfrm>
            <a:off x="5429256" y="428604"/>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5"/>
              </a:gs>
              <a:gs pos="50000">
                <a:schemeClr val="accent5"/>
              </a:gs>
              <a:gs pos="100000">
                <a:schemeClr val="accent5">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4</a:t>
            </a:r>
            <a:endParaRPr sz="2625" b="1" dirty="0">
              <a:solidFill>
                <a:srgbClr val="FFFFFF"/>
              </a:solidFill>
              <a:effectLst>
                <a:outerShdw blurRad="38100" dist="38100" dir="2700000" algn="tl">
                  <a:srgbClr val="000000">
                    <a:alpha val="43137"/>
                  </a:srgbClr>
                </a:outerShdw>
              </a:effectLst>
            </a:endParaRPr>
          </a:p>
        </p:txBody>
      </p:sp>
      <p:sp>
        <p:nvSpPr>
          <p:cNvPr id="20" name="Rectangle 19"/>
          <p:cNvSpPr/>
          <p:nvPr/>
        </p:nvSpPr>
        <p:spPr>
          <a:xfrm>
            <a:off x="4071934" y="1071546"/>
            <a:ext cx="2493631"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Alternate Key</a:t>
            </a:r>
          </a:p>
        </p:txBody>
      </p:sp>
      <p:pic>
        <p:nvPicPr>
          <p:cNvPr id="21" name="Graphic 107" descr="Puzzle">
            <a:extLst>
              <a:ext uri="{FF2B5EF4-FFF2-40B4-BE49-F238E27FC236}">
                <a16:creationId xmlns:a16="http://schemas.microsoft.com/office/drawing/2014/main" id="{C1ABD686-CFAD-4055-8ABA-2FADA09A6FC6}"/>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143108" y="1486903"/>
            <a:ext cx="392415" cy="392415"/>
          </a:xfrm>
          <a:prstGeom prst="rect">
            <a:avLst/>
          </a:prstGeom>
          <a:effectLst>
            <a:outerShdw blurRad="50800" dist="38100" dir="2700000" algn="tl" rotWithShape="0">
              <a:prstClr val="black">
                <a:alpha val="40000"/>
              </a:prstClr>
            </a:outerShdw>
          </a:effectLst>
        </p:spPr>
      </p:pic>
      <p:grpSp>
        <p:nvGrpSpPr>
          <p:cNvPr id="22" name="Group 21">
            <a:extLst>
              <a:ext uri="{FF2B5EF4-FFF2-40B4-BE49-F238E27FC236}">
                <a16:creationId xmlns:a16="http://schemas.microsoft.com/office/drawing/2014/main" id="{4E67D804-5ABD-460C-84F1-AB3153EEC05D}"/>
              </a:ext>
            </a:extLst>
          </p:cNvPr>
          <p:cNvGrpSpPr/>
          <p:nvPr/>
        </p:nvGrpSpPr>
        <p:grpSpPr>
          <a:xfrm>
            <a:off x="571472" y="285728"/>
            <a:ext cx="1764930" cy="1792764"/>
            <a:chOff x="2169409" y="3407373"/>
            <a:chExt cx="2084832" cy="2117710"/>
          </a:xfrm>
          <a:solidFill>
            <a:schemeClr val="accent4"/>
          </a:solidFill>
        </p:grpSpPr>
        <p:sp>
          <p:nvSpPr>
            <p:cNvPr id="23" name="Rectangle 22">
              <a:extLst>
                <a:ext uri="{FF2B5EF4-FFF2-40B4-BE49-F238E27FC236}">
                  <a16:creationId xmlns:a16="http://schemas.microsoft.com/office/drawing/2014/main" id="{F90940A1-D681-46A0-9212-29DC5BA905C9}"/>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4" name="Group 86">
              <a:extLst>
                <a:ext uri="{FF2B5EF4-FFF2-40B4-BE49-F238E27FC236}">
                  <a16:creationId xmlns:a16="http://schemas.microsoft.com/office/drawing/2014/main" id="{AEC51B55-1616-4F31-B97C-44F660F5BA20}"/>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25" name="Oval 24">
                <a:extLst>
                  <a:ext uri="{FF2B5EF4-FFF2-40B4-BE49-F238E27FC236}">
                    <a16:creationId xmlns:a16="http://schemas.microsoft.com/office/drawing/2014/main" id="{AE5D9862-4E6D-47A3-9185-933BE65C1495}"/>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E0D036C2-7059-4895-A1E2-B0495E556520}"/>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B0AF418F-871C-4AD0-B6F4-E14786F9636B}"/>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77ADF6D3-D4AA-4108-8DB4-800143210ED0}"/>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0" name="TextBox 29"/>
          <p:cNvSpPr txBox="1"/>
          <p:nvPr/>
        </p:nvSpPr>
        <p:spPr>
          <a:xfrm>
            <a:off x="857224" y="1782537"/>
            <a:ext cx="1714512" cy="646331"/>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600" b="1" dirty="0">
                <a:solidFill>
                  <a:schemeClr val="bg1"/>
                </a:solidFill>
                <a:effectLst>
                  <a:outerShdw blurRad="38100" dist="38100" dir="2700000" algn="tl">
                    <a:srgbClr val="000000">
                      <a:alpha val="43137"/>
                    </a:srgbClr>
                  </a:outerShdw>
                </a:effectLst>
              </a:rPr>
              <a:t>KEYS</a:t>
            </a:r>
          </a:p>
        </p:txBody>
      </p:sp>
      <p:pic>
        <p:nvPicPr>
          <p:cNvPr id="31"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428736"/>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1101633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8610" name="Picture 2" descr="C:\Users\AdmOfficer\Desktop\100518_0517_DBMSKeysPri1.png"/>
          <p:cNvPicPr>
            <a:picLocks noChangeAspect="1" noChangeArrowheads="1"/>
          </p:cNvPicPr>
          <p:nvPr/>
        </p:nvPicPr>
        <p:blipFill>
          <a:blip r:embed="rId2"/>
          <a:srcRect/>
          <a:stretch>
            <a:fillRect/>
          </a:stretch>
        </p:blipFill>
        <p:spPr bwMode="auto">
          <a:xfrm>
            <a:off x="357158" y="2500306"/>
            <a:ext cx="8559688" cy="3571900"/>
          </a:xfrm>
          <a:prstGeom prst="rect">
            <a:avLst/>
          </a:prstGeom>
          <a:noFill/>
        </p:spPr>
      </p:pic>
      <p:grpSp>
        <p:nvGrpSpPr>
          <p:cNvPr id="12" name="Group 11">
            <a:extLst>
              <a:ext uri="{FF2B5EF4-FFF2-40B4-BE49-F238E27FC236}">
                <a16:creationId xmlns:a16="http://schemas.microsoft.com/office/drawing/2014/main" id="{A3E0C2F6-8061-47A0-B3F3-10055D5EDB3C}"/>
              </a:ext>
            </a:extLst>
          </p:cNvPr>
          <p:cNvGrpSpPr/>
          <p:nvPr/>
        </p:nvGrpSpPr>
        <p:grpSpPr>
          <a:xfrm>
            <a:off x="663930" y="278914"/>
            <a:ext cx="1764930" cy="1792764"/>
            <a:chOff x="2169409" y="3407373"/>
            <a:chExt cx="2084832" cy="2117710"/>
          </a:xfrm>
          <a:solidFill>
            <a:srgbClr val="007E3E"/>
          </a:solidFill>
        </p:grpSpPr>
        <p:sp>
          <p:nvSpPr>
            <p:cNvPr id="14" name="Rectangle 13">
              <a:extLst>
                <a:ext uri="{FF2B5EF4-FFF2-40B4-BE49-F238E27FC236}">
                  <a16:creationId xmlns:a16="http://schemas.microsoft.com/office/drawing/2014/main" id="{E125420D-5195-45DE-A334-C237AB26CC91}"/>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93">
              <a:extLst>
                <a:ext uri="{FF2B5EF4-FFF2-40B4-BE49-F238E27FC236}">
                  <a16:creationId xmlns:a16="http://schemas.microsoft.com/office/drawing/2014/main" id="{014EEA19-89D6-4501-87BF-FEEA8B007003}"/>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20" name="Oval 19">
                <a:extLst>
                  <a:ext uri="{FF2B5EF4-FFF2-40B4-BE49-F238E27FC236}">
                    <a16:creationId xmlns:a16="http://schemas.microsoft.com/office/drawing/2014/main" id="{F38FA592-3691-4D29-A6AD-C90F54FEA1E4}"/>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9A101458-BD2E-4F97-8E82-3901F7E15EBA}"/>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E79904CF-0436-4D26-80DB-2E188992AC3C}"/>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C8907EE5-D02D-4188-B280-0806E0C584C1}"/>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24"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428736"/>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
        <p:nvSpPr>
          <p:cNvPr id="25" name="TextBox 24"/>
          <p:cNvSpPr txBox="1"/>
          <p:nvPr/>
        </p:nvSpPr>
        <p:spPr>
          <a:xfrm>
            <a:off x="928662" y="1701217"/>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sp>
        <p:nvSpPr>
          <p:cNvPr id="27" name="TextBox 26"/>
          <p:cNvSpPr txBox="1"/>
          <p:nvPr/>
        </p:nvSpPr>
        <p:spPr>
          <a:xfrm>
            <a:off x="3357554" y="1285860"/>
            <a:ext cx="3357586" cy="646331"/>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600" b="1" dirty="0">
                <a:solidFill>
                  <a:srgbClr val="0000FF"/>
                </a:solidFill>
                <a:effectLst>
                  <a:outerShdw blurRad="38100" dist="38100" dir="2700000" algn="tl">
                    <a:srgbClr val="000000">
                      <a:alpha val="43137"/>
                    </a:srgbClr>
                  </a:outerShdw>
                </a:effectLst>
              </a:rPr>
              <a:t>EXAMPLES</a:t>
            </a:r>
          </a:p>
        </p:txBody>
      </p:sp>
    </p:spTree>
    <p:extLst>
      <p:ext uri="{BB962C8B-B14F-4D97-AF65-F5344CB8AC3E}">
        <p14:creationId xmlns:p14="http://schemas.microsoft.com/office/powerpoint/2010/main" val="11016338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3A819370-1325-433D-9D62-94EE056EF846}"/>
              </a:ext>
            </a:extLst>
          </p:cNvPr>
          <p:cNvGrpSpPr/>
          <p:nvPr/>
        </p:nvGrpSpPr>
        <p:grpSpPr>
          <a:xfrm>
            <a:off x="571472" y="201019"/>
            <a:ext cx="1764930" cy="1792764"/>
            <a:chOff x="2169409" y="3407373"/>
            <a:chExt cx="2084832" cy="2117710"/>
          </a:xfrm>
          <a:solidFill>
            <a:srgbClr val="F0831E"/>
          </a:solidFill>
        </p:grpSpPr>
        <p:sp>
          <p:nvSpPr>
            <p:cNvPr id="13" name="Rectangle 12">
              <a:extLst>
                <a:ext uri="{FF2B5EF4-FFF2-40B4-BE49-F238E27FC236}">
                  <a16:creationId xmlns:a16="http://schemas.microsoft.com/office/drawing/2014/main" id="{CB13BE08-8061-4F2E-98AE-207519C3F432}"/>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 name="Group 100">
              <a:extLst>
                <a:ext uri="{FF2B5EF4-FFF2-40B4-BE49-F238E27FC236}">
                  <a16:creationId xmlns:a16="http://schemas.microsoft.com/office/drawing/2014/main" id="{148FB3B2-1315-4889-A265-14BED0506CF3}"/>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15" name="Oval 14">
                <a:extLst>
                  <a:ext uri="{FF2B5EF4-FFF2-40B4-BE49-F238E27FC236}">
                    <a16:creationId xmlns:a16="http://schemas.microsoft.com/office/drawing/2014/main" id="{651CD587-0C23-46BF-B88D-A926D8DF0B31}"/>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4B82C2F0-D4E8-40D7-A56C-84027D71BB5A}"/>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066E4CB6-B96A-44E5-B6F8-D9DBDAEF6FDD}"/>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3772ED53-879F-4120-88B7-FD294574FEE4}"/>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0" name="TextBox 9"/>
          <p:cNvSpPr txBox="1"/>
          <p:nvPr/>
        </p:nvSpPr>
        <p:spPr>
          <a:xfrm>
            <a:off x="928662" y="1701217"/>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sp>
        <p:nvSpPr>
          <p:cNvPr id="31" name="Shape">
            <a:extLst>
              <a:ext uri="{FF2B5EF4-FFF2-40B4-BE49-F238E27FC236}">
                <a16:creationId xmlns:a16="http://schemas.microsoft.com/office/drawing/2014/main" id="{32898ADB-AD01-495D-8C2E-2F98B1B70164}"/>
              </a:ext>
            </a:extLst>
          </p:cNvPr>
          <p:cNvSpPr/>
          <p:nvPr/>
        </p:nvSpPr>
        <p:spPr>
          <a:xfrm>
            <a:off x="4214810" y="2643182"/>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6"/>
              </a:gs>
              <a:gs pos="50000">
                <a:schemeClr val="accent6"/>
              </a:gs>
              <a:gs pos="100000">
                <a:schemeClr val="accent6">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5</a:t>
            </a:r>
            <a:endParaRPr sz="2625" b="1" dirty="0">
              <a:solidFill>
                <a:srgbClr val="FFFFFF"/>
              </a:solidFill>
              <a:effectLst>
                <a:outerShdw blurRad="38100" dist="38100" dir="2700000" algn="tl">
                  <a:srgbClr val="000000">
                    <a:alpha val="43137"/>
                  </a:srgbClr>
                </a:outerShdw>
              </a:effectLst>
            </a:endParaRPr>
          </a:p>
        </p:txBody>
      </p:sp>
      <p:sp>
        <p:nvSpPr>
          <p:cNvPr id="41" name="Rectangle 40"/>
          <p:cNvSpPr/>
          <p:nvPr/>
        </p:nvSpPr>
        <p:spPr>
          <a:xfrm>
            <a:off x="3269690" y="3429000"/>
            <a:ext cx="2159566"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Foreign Key</a:t>
            </a:r>
          </a:p>
        </p:txBody>
      </p:sp>
      <p:pic>
        <p:nvPicPr>
          <p:cNvPr id="14"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143108" y="1357298"/>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928662" y="285728"/>
            <a:ext cx="7858180" cy="78581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ADVANTAGES OF DATABASE</a:t>
            </a:r>
          </a:p>
        </p:txBody>
      </p:sp>
      <p:sp>
        <p:nvSpPr>
          <p:cNvPr id="9" name="Title 1"/>
          <p:cNvSpPr txBox="1">
            <a:spLocks/>
          </p:cNvSpPr>
          <p:nvPr/>
        </p:nvSpPr>
        <p:spPr>
          <a:xfrm>
            <a:off x="285720" y="1643050"/>
            <a:ext cx="7858180" cy="10001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r>
              <a:rPr lang="en-IN" sz="3600" b="1" dirty="0">
                <a:effectLst>
                  <a:outerShdw blurRad="38100" dist="38100" dir="2700000" algn="tl">
                    <a:srgbClr val="000000">
                      <a:alpha val="43137"/>
                    </a:srgbClr>
                  </a:outerShdw>
                </a:effectLst>
              </a:rPr>
              <a:t>3. ENFORCING STANDARDS</a:t>
            </a:r>
            <a:endParaRPr lang="en-IN" sz="3600" dirty="0">
              <a:effectLst>
                <a:outerShdw blurRad="38100" dist="38100" dir="2700000" algn="tl">
                  <a:srgbClr val="000000">
                    <a:alpha val="43137"/>
                  </a:srgbClr>
                </a:outerShdw>
              </a:effectLst>
            </a:endParaRPr>
          </a:p>
        </p:txBody>
      </p:sp>
      <p:sp>
        <p:nvSpPr>
          <p:cNvPr id="10" name="Rectangle 9"/>
          <p:cNvSpPr/>
          <p:nvPr/>
        </p:nvSpPr>
        <p:spPr>
          <a:xfrm>
            <a:off x="357158" y="3214686"/>
            <a:ext cx="8501122" cy="2232021"/>
          </a:xfrm>
          <a:prstGeom prst="rect">
            <a:avLst/>
          </a:prstGeom>
        </p:spPr>
        <p:txBody>
          <a:bodyPr wrap="square">
            <a:spAutoFit/>
          </a:bodyPr>
          <a:lstStyle/>
          <a:p>
            <a:pPr algn="just">
              <a:lnSpc>
                <a:spcPct val="150000"/>
              </a:lnSpc>
            </a:pPr>
            <a:r>
              <a:rPr lang="en-IN" sz="3200" b="1" dirty="0">
                <a:effectLst>
                  <a:outerShdw blurRad="38100" dist="38100" dir="2700000" algn="tl">
                    <a:srgbClr val="000000">
                      <a:alpha val="43137"/>
                    </a:srgbClr>
                  </a:outerShdw>
                </a:effectLst>
              </a:rPr>
              <a:t>	DBAs can enforce standards depending on the company’s IT policy. For e.g. standards for names, reports, data elements etc.</a:t>
            </a:r>
          </a:p>
        </p:txBody>
      </p:sp>
    </p:spTree>
    <p:extLst>
      <p:ext uri="{BB962C8B-B14F-4D97-AF65-F5344CB8AC3E}">
        <p14:creationId xmlns:p14="http://schemas.microsoft.com/office/powerpoint/2010/main" val="11016338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3A819370-1325-433D-9D62-94EE056EF846}"/>
              </a:ext>
            </a:extLst>
          </p:cNvPr>
          <p:cNvGrpSpPr/>
          <p:nvPr/>
        </p:nvGrpSpPr>
        <p:grpSpPr>
          <a:xfrm>
            <a:off x="571472" y="201019"/>
            <a:ext cx="1764930" cy="1792764"/>
            <a:chOff x="2169409" y="3407373"/>
            <a:chExt cx="2084832" cy="2117710"/>
          </a:xfrm>
          <a:solidFill>
            <a:schemeClr val="tx2">
              <a:lumMod val="75000"/>
            </a:schemeClr>
          </a:solidFill>
        </p:grpSpPr>
        <p:sp>
          <p:nvSpPr>
            <p:cNvPr id="13" name="Rectangle 12">
              <a:extLst>
                <a:ext uri="{FF2B5EF4-FFF2-40B4-BE49-F238E27FC236}">
                  <a16:creationId xmlns:a16="http://schemas.microsoft.com/office/drawing/2014/main" id="{CB13BE08-8061-4F2E-98AE-207519C3F432}"/>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 name="Group 100">
              <a:extLst>
                <a:ext uri="{FF2B5EF4-FFF2-40B4-BE49-F238E27FC236}">
                  <a16:creationId xmlns:a16="http://schemas.microsoft.com/office/drawing/2014/main" id="{148FB3B2-1315-4889-A265-14BED0506CF3}"/>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15" name="Oval 14">
                <a:extLst>
                  <a:ext uri="{FF2B5EF4-FFF2-40B4-BE49-F238E27FC236}">
                    <a16:creationId xmlns:a16="http://schemas.microsoft.com/office/drawing/2014/main" id="{651CD587-0C23-46BF-B88D-A926D8DF0B31}"/>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4B82C2F0-D4E8-40D7-A56C-84027D71BB5A}"/>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066E4CB6-B96A-44E5-B6F8-D9DBDAEF6FDD}"/>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3772ED53-879F-4120-88B7-FD294574FEE4}"/>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0" name="TextBox 9"/>
          <p:cNvSpPr txBox="1"/>
          <p:nvPr/>
        </p:nvSpPr>
        <p:spPr>
          <a:xfrm>
            <a:off x="928662" y="1701217"/>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sp>
        <p:nvSpPr>
          <p:cNvPr id="31" name="Shape">
            <a:extLst>
              <a:ext uri="{FF2B5EF4-FFF2-40B4-BE49-F238E27FC236}">
                <a16:creationId xmlns:a16="http://schemas.microsoft.com/office/drawing/2014/main" id="{32898ADB-AD01-495D-8C2E-2F98B1B70164}"/>
              </a:ext>
            </a:extLst>
          </p:cNvPr>
          <p:cNvSpPr/>
          <p:nvPr/>
        </p:nvSpPr>
        <p:spPr>
          <a:xfrm>
            <a:off x="4143372" y="642918"/>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6"/>
              </a:gs>
              <a:gs pos="50000">
                <a:schemeClr val="accent6"/>
              </a:gs>
              <a:gs pos="100000">
                <a:schemeClr val="accent6">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5</a:t>
            </a:r>
            <a:endParaRPr sz="2625" b="1" dirty="0">
              <a:solidFill>
                <a:srgbClr val="FFFFFF"/>
              </a:solidFill>
              <a:effectLst>
                <a:outerShdw blurRad="38100" dist="38100" dir="2700000" algn="tl">
                  <a:srgbClr val="000000">
                    <a:alpha val="43137"/>
                  </a:srgbClr>
                </a:outerShdw>
              </a:effectLst>
            </a:endParaRPr>
          </a:p>
        </p:txBody>
      </p:sp>
      <p:sp>
        <p:nvSpPr>
          <p:cNvPr id="41" name="Rectangle 40"/>
          <p:cNvSpPr/>
          <p:nvPr/>
        </p:nvSpPr>
        <p:spPr>
          <a:xfrm>
            <a:off x="3198252" y="1428736"/>
            <a:ext cx="2159566"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Foreign Key</a:t>
            </a:r>
          </a:p>
        </p:txBody>
      </p:sp>
      <p:sp>
        <p:nvSpPr>
          <p:cNvPr id="32" name="Rectangle 31"/>
          <p:cNvSpPr/>
          <p:nvPr/>
        </p:nvSpPr>
        <p:spPr>
          <a:xfrm>
            <a:off x="357158" y="2928934"/>
            <a:ext cx="8501122" cy="3046988"/>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A foreign key is a column which is added to create a relationship with another table. Foreign keys help us to maintain data integrity and also allows navigation between two different instances of an entity. Every relationship in the model needs to be supported by a foreign key.</a:t>
            </a:r>
          </a:p>
        </p:txBody>
      </p:sp>
      <p:pic>
        <p:nvPicPr>
          <p:cNvPr id="14"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143108" y="1357298"/>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11016338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Shape">
            <a:extLst>
              <a:ext uri="{FF2B5EF4-FFF2-40B4-BE49-F238E27FC236}">
                <a16:creationId xmlns:a16="http://schemas.microsoft.com/office/drawing/2014/main" id="{32898ADB-AD01-495D-8C2E-2F98B1B70164}"/>
              </a:ext>
            </a:extLst>
          </p:cNvPr>
          <p:cNvSpPr/>
          <p:nvPr/>
        </p:nvSpPr>
        <p:spPr>
          <a:xfrm>
            <a:off x="4143372" y="642918"/>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6"/>
              </a:gs>
              <a:gs pos="50000">
                <a:schemeClr val="accent6"/>
              </a:gs>
              <a:gs pos="100000">
                <a:schemeClr val="accent6">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5</a:t>
            </a:r>
            <a:endParaRPr sz="2625" b="1" dirty="0">
              <a:solidFill>
                <a:srgbClr val="FFFFFF"/>
              </a:solidFill>
              <a:effectLst>
                <a:outerShdw blurRad="38100" dist="38100" dir="2700000" algn="tl">
                  <a:srgbClr val="000000">
                    <a:alpha val="43137"/>
                  </a:srgbClr>
                </a:outerShdw>
              </a:effectLst>
            </a:endParaRPr>
          </a:p>
        </p:txBody>
      </p:sp>
      <p:sp>
        <p:nvSpPr>
          <p:cNvPr id="41" name="Rectangle 40"/>
          <p:cNvSpPr/>
          <p:nvPr/>
        </p:nvSpPr>
        <p:spPr>
          <a:xfrm>
            <a:off x="3198252" y="1428736"/>
            <a:ext cx="2159566"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Foreign Key</a:t>
            </a:r>
          </a:p>
        </p:txBody>
      </p:sp>
      <p:graphicFrame>
        <p:nvGraphicFramePr>
          <p:cNvPr id="14" name="Table 13"/>
          <p:cNvGraphicFramePr>
            <a:graphicFrameLocks noGrp="1"/>
          </p:cNvGraphicFramePr>
          <p:nvPr/>
        </p:nvGraphicFramePr>
        <p:xfrm>
          <a:off x="357158" y="3338748"/>
          <a:ext cx="3500462" cy="2233392"/>
        </p:xfrm>
        <a:graphic>
          <a:graphicData uri="http://schemas.openxmlformats.org/drawingml/2006/table">
            <a:tbl>
              <a:tblPr>
                <a:effectLst>
                  <a:innerShdw blurRad="63500" dist="50800" dir="18900000">
                    <a:prstClr val="black">
                      <a:alpha val="50000"/>
                    </a:prstClr>
                  </a:innerShdw>
                </a:effectLst>
              </a:tblPr>
              <a:tblGrid>
                <a:gridCol w="1714512">
                  <a:extLst>
                    <a:ext uri="{9D8B030D-6E8A-4147-A177-3AD203B41FA5}">
                      <a16:colId xmlns:a16="http://schemas.microsoft.com/office/drawing/2014/main" val="20000"/>
                    </a:ext>
                  </a:extLst>
                </a:gridCol>
                <a:gridCol w="1785950">
                  <a:extLst>
                    <a:ext uri="{9D8B030D-6E8A-4147-A177-3AD203B41FA5}">
                      <a16:colId xmlns:a16="http://schemas.microsoft.com/office/drawing/2014/main" val="20001"/>
                    </a:ext>
                  </a:extLst>
                </a:gridCol>
              </a:tblGrid>
              <a:tr h="368557">
                <a:tc>
                  <a:txBody>
                    <a:bodyPr/>
                    <a:lstStyle/>
                    <a:p>
                      <a:pPr algn="l" fontAlgn="t"/>
                      <a:r>
                        <a:rPr lang="en-IN" sz="2800" b="1" dirty="0" err="1">
                          <a:solidFill>
                            <a:srgbClr val="0000FF"/>
                          </a:solidFill>
                          <a:effectLst>
                            <a:outerShdw blurRad="38100" dist="38100" dir="2700000" algn="tl">
                              <a:srgbClr val="000000">
                                <a:alpha val="43137"/>
                              </a:srgbClr>
                            </a:outerShdw>
                          </a:effectLst>
                        </a:rPr>
                        <a:t>DeptCode</a:t>
                      </a:r>
                      <a:endParaRPr lang="en-IN" sz="2800" b="1" dirty="0">
                        <a:solidFill>
                          <a:srgbClr val="0000FF"/>
                        </a:solidFill>
                        <a:effectLst>
                          <a:outerShdw blurRad="38100" dist="38100" dir="2700000" algn="tl">
                            <a:srgbClr val="000000">
                              <a:alpha val="43137"/>
                            </a:srgbClr>
                          </a:outerShdw>
                        </a:effectLst>
                      </a:endParaRPr>
                    </a:p>
                  </a:txBody>
                  <a:tcPr marL="65814" marR="65814" marT="65814" marB="65814">
                    <a:lnL w="12700" cap="flat" cmpd="sng" algn="ctr">
                      <a:solidFill>
                        <a:srgbClr val="E00F73"/>
                      </a:solidFill>
                      <a:prstDash val="solid"/>
                      <a:round/>
                      <a:headEnd type="none" w="med" len="med"/>
                      <a:tailEnd type="none" w="med" len="med"/>
                    </a:lnL>
                    <a:lnR w="12700" cap="flat" cmpd="sng" algn="ctr">
                      <a:solidFill>
                        <a:srgbClr val="C0047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800" b="1" dirty="0" err="1">
                          <a:solidFill>
                            <a:srgbClr val="0000FF"/>
                          </a:solidFill>
                          <a:effectLst>
                            <a:outerShdw blurRad="38100" dist="38100" dir="2700000" algn="tl">
                              <a:srgbClr val="000000">
                                <a:alpha val="43137"/>
                              </a:srgbClr>
                            </a:outerShdw>
                          </a:effectLst>
                        </a:rPr>
                        <a:t>DeptName</a:t>
                      </a:r>
                      <a:endParaRPr lang="en-IN" sz="2800" b="1" dirty="0">
                        <a:solidFill>
                          <a:srgbClr val="0000FF"/>
                        </a:solidFill>
                        <a:effectLst>
                          <a:outerShdw blurRad="38100" dist="38100" dir="2700000" algn="tl">
                            <a:srgbClr val="000000">
                              <a:alpha val="43137"/>
                            </a:srgbClr>
                          </a:outerShdw>
                        </a:effectLst>
                      </a:endParaRPr>
                    </a:p>
                  </a:txBody>
                  <a:tcPr marL="65814" marR="65814" marT="65814" marB="65814">
                    <a:lnL w="12700" cap="flat" cmpd="sng" algn="ctr">
                      <a:solidFill>
                        <a:srgbClr val="C00473"/>
                      </a:solidFill>
                      <a:prstDash val="solid"/>
                      <a:round/>
                      <a:headEnd type="none" w="med" len="med"/>
                      <a:tailEnd type="none" w="med" len="med"/>
                    </a:lnL>
                    <a:lnR w="12700" cap="flat" cmpd="sng" algn="ctr">
                      <a:solidFill>
                        <a:srgbClr val="20027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368557">
                <a:tc>
                  <a:txBody>
                    <a:bodyPr/>
                    <a:lstStyle/>
                    <a:p>
                      <a:pPr algn="l" fontAlgn="t"/>
                      <a:r>
                        <a:rPr lang="en-IN" sz="2800" b="1">
                          <a:effectLst>
                            <a:outerShdw blurRad="38100" dist="38100" dir="2700000" algn="tl">
                              <a:srgbClr val="000000">
                                <a:alpha val="43137"/>
                              </a:srgbClr>
                            </a:outerShdw>
                          </a:effectLst>
                        </a:rPr>
                        <a:t>001</a:t>
                      </a:r>
                    </a:p>
                  </a:txBody>
                  <a:tcPr marL="65814" marR="65814" marT="65814" marB="65814">
                    <a:lnL w="12700" cap="flat" cmpd="sng" algn="ctr">
                      <a:solidFill>
                        <a:srgbClr val="E00E73"/>
                      </a:solidFill>
                      <a:prstDash val="solid"/>
                      <a:round/>
                      <a:headEnd type="none" w="med" len="med"/>
                      <a:tailEnd type="none" w="med" len="med"/>
                    </a:lnL>
                    <a:lnR w="12700" cap="flat" cmpd="sng" algn="ctr">
                      <a:solidFill>
                        <a:srgbClr val="600F7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800" b="1" dirty="0">
                          <a:effectLst>
                            <a:outerShdw blurRad="38100" dist="38100" dir="2700000" algn="tl">
                              <a:srgbClr val="000000">
                                <a:alpha val="43137"/>
                              </a:srgbClr>
                            </a:outerShdw>
                          </a:effectLst>
                        </a:rPr>
                        <a:t>Science</a:t>
                      </a:r>
                    </a:p>
                  </a:txBody>
                  <a:tcPr marL="65814" marR="65814" marT="65814" marB="65814">
                    <a:lnL w="12700" cap="flat" cmpd="sng" algn="ctr">
                      <a:solidFill>
                        <a:srgbClr val="600F73"/>
                      </a:solidFill>
                      <a:prstDash val="solid"/>
                      <a:round/>
                      <a:headEnd type="none" w="med" len="med"/>
                      <a:tailEnd type="none" w="med" len="med"/>
                    </a:lnL>
                    <a:lnR w="12700" cap="flat" cmpd="sng" algn="ctr">
                      <a:solidFill>
                        <a:srgbClr val="B0787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8557">
                <a:tc>
                  <a:txBody>
                    <a:bodyPr/>
                    <a:lstStyle/>
                    <a:p>
                      <a:pPr algn="l" fontAlgn="t"/>
                      <a:r>
                        <a:rPr lang="en-IN" sz="2800" b="1" dirty="0">
                          <a:solidFill>
                            <a:srgbClr val="660033"/>
                          </a:solidFill>
                          <a:effectLst>
                            <a:outerShdw blurRad="38100" dist="38100" dir="2700000" algn="tl">
                              <a:srgbClr val="000000">
                                <a:alpha val="43137"/>
                              </a:srgbClr>
                            </a:outerShdw>
                          </a:effectLst>
                        </a:rPr>
                        <a:t>002</a:t>
                      </a:r>
                    </a:p>
                  </a:txBody>
                  <a:tcPr marL="65814" marR="65814" marT="65814" marB="65814">
                    <a:lnL w="12700" cap="flat" cmpd="sng" algn="ctr">
                      <a:solidFill>
                        <a:srgbClr val="107A74"/>
                      </a:solidFill>
                      <a:prstDash val="solid"/>
                      <a:round/>
                      <a:headEnd type="none" w="med" len="med"/>
                      <a:tailEnd type="none" w="med" len="med"/>
                    </a:lnL>
                    <a:lnR w="12700" cap="flat" cmpd="sng" algn="ctr">
                      <a:solidFill>
                        <a:srgbClr val="907E7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800" b="1" dirty="0">
                          <a:solidFill>
                            <a:srgbClr val="660033"/>
                          </a:solidFill>
                          <a:effectLst>
                            <a:outerShdw blurRad="38100" dist="38100" dir="2700000" algn="tl">
                              <a:srgbClr val="000000">
                                <a:alpha val="43137"/>
                              </a:srgbClr>
                            </a:outerShdw>
                          </a:effectLst>
                        </a:rPr>
                        <a:t>English</a:t>
                      </a:r>
                    </a:p>
                  </a:txBody>
                  <a:tcPr marL="65814" marR="65814" marT="65814" marB="65814">
                    <a:lnL w="12700" cap="flat" cmpd="sng" algn="ctr">
                      <a:solidFill>
                        <a:srgbClr val="907E74"/>
                      </a:solidFill>
                      <a:prstDash val="solid"/>
                      <a:round/>
                      <a:headEnd type="none" w="med" len="med"/>
                      <a:tailEnd type="none" w="med" len="med"/>
                    </a:lnL>
                    <a:lnR w="12700" cap="flat" cmpd="sng" algn="ctr">
                      <a:solidFill>
                        <a:srgbClr val="C07B7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68557">
                <a:tc>
                  <a:txBody>
                    <a:bodyPr/>
                    <a:lstStyle/>
                    <a:p>
                      <a:pPr algn="l" fontAlgn="t"/>
                      <a:r>
                        <a:rPr lang="en-IN" sz="2800" b="1" dirty="0">
                          <a:solidFill>
                            <a:srgbClr val="006600"/>
                          </a:solidFill>
                          <a:effectLst>
                            <a:outerShdw blurRad="38100" dist="38100" dir="2700000" algn="tl">
                              <a:srgbClr val="000000">
                                <a:alpha val="43137"/>
                              </a:srgbClr>
                            </a:outerShdw>
                          </a:effectLst>
                        </a:rPr>
                        <a:t>005</a:t>
                      </a:r>
                    </a:p>
                  </a:txBody>
                  <a:tcPr marL="65814" marR="65814" marT="65814" marB="65814">
                    <a:lnL w="12700" cap="flat" cmpd="sng" algn="ctr">
                      <a:solidFill>
                        <a:srgbClr val="E07492"/>
                      </a:solidFill>
                      <a:prstDash val="solid"/>
                      <a:round/>
                      <a:headEnd type="none" w="med" len="med"/>
                      <a:tailEnd type="none" w="med" len="med"/>
                    </a:lnL>
                    <a:lnR w="12700" cap="flat" cmpd="sng" algn="ctr">
                      <a:solidFill>
                        <a:srgbClr val="807892"/>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007392"/>
                      </a:solidFill>
                      <a:prstDash val="solid"/>
                      <a:round/>
                      <a:headEnd type="none" w="med" len="med"/>
                      <a:tailEnd type="none" w="med" len="med"/>
                    </a:lnB>
                    <a:solidFill>
                      <a:srgbClr val="FFFFFF"/>
                    </a:solidFill>
                  </a:tcPr>
                </a:tc>
                <a:tc>
                  <a:txBody>
                    <a:bodyPr/>
                    <a:lstStyle/>
                    <a:p>
                      <a:pPr algn="l" fontAlgn="t"/>
                      <a:r>
                        <a:rPr lang="en-IN" sz="2800" b="1" dirty="0">
                          <a:solidFill>
                            <a:srgbClr val="006600"/>
                          </a:solidFill>
                          <a:effectLst>
                            <a:outerShdw blurRad="38100" dist="38100" dir="2700000" algn="tl">
                              <a:srgbClr val="000000">
                                <a:alpha val="43137"/>
                              </a:srgbClr>
                            </a:outerShdw>
                          </a:effectLst>
                        </a:rPr>
                        <a:t>Computer</a:t>
                      </a:r>
                    </a:p>
                  </a:txBody>
                  <a:tcPr marL="65814" marR="65814" marT="65814" marB="65814">
                    <a:lnL w="12700" cap="flat" cmpd="sng" algn="ctr">
                      <a:solidFill>
                        <a:srgbClr val="807892"/>
                      </a:solidFill>
                      <a:prstDash val="solid"/>
                      <a:round/>
                      <a:headEnd type="none" w="med" len="med"/>
                      <a:tailEnd type="none" w="med" len="med"/>
                    </a:lnL>
                    <a:lnR w="12700" cap="flat" cmpd="sng" algn="ctr">
                      <a:solidFill>
                        <a:srgbClr val="307892"/>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607892"/>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graphicFrame>
        <p:nvGraphicFramePr>
          <p:cNvPr id="18" name="Table 17"/>
          <p:cNvGraphicFramePr>
            <a:graphicFrameLocks noGrp="1"/>
          </p:cNvGraphicFramePr>
          <p:nvPr/>
        </p:nvGraphicFramePr>
        <p:xfrm>
          <a:off x="4143372" y="3319934"/>
          <a:ext cx="4714908" cy="2233392"/>
        </p:xfrm>
        <a:graphic>
          <a:graphicData uri="http://schemas.openxmlformats.org/drawingml/2006/table">
            <a:tbl>
              <a:tblPr>
                <a:effectLst>
                  <a:innerShdw blurRad="63500" dist="50800" dir="2700000">
                    <a:prstClr val="black">
                      <a:alpha val="50000"/>
                    </a:prstClr>
                  </a:innerShdw>
                </a:effectLst>
              </a:tblPr>
              <a:tblGrid>
                <a:gridCol w="1785950">
                  <a:extLst>
                    <a:ext uri="{9D8B030D-6E8A-4147-A177-3AD203B41FA5}">
                      <a16:colId xmlns:a16="http://schemas.microsoft.com/office/drawing/2014/main" val="20000"/>
                    </a:ext>
                  </a:extLst>
                </a:gridCol>
                <a:gridCol w="1357322">
                  <a:extLst>
                    <a:ext uri="{9D8B030D-6E8A-4147-A177-3AD203B41FA5}">
                      <a16:colId xmlns:a16="http://schemas.microsoft.com/office/drawing/2014/main" val="20001"/>
                    </a:ext>
                  </a:extLst>
                </a:gridCol>
                <a:gridCol w="1571636">
                  <a:extLst>
                    <a:ext uri="{9D8B030D-6E8A-4147-A177-3AD203B41FA5}">
                      <a16:colId xmlns:a16="http://schemas.microsoft.com/office/drawing/2014/main" val="20002"/>
                    </a:ext>
                  </a:extLst>
                </a:gridCol>
              </a:tblGrid>
              <a:tr h="368557">
                <a:tc>
                  <a:txBody>
                    <a:bodyPr/>
                    <a:lstStyle/>
                    <a:p>
                      <a:pPr algn="l" fontAlgn="t"/>
                      <a:r>
                        <a:rPr lang="en-IN" sz="2800" b="1" dirty="0">
                          <a:solidFill>
                            <a:srgbClr val="0000FF"/>
                          </a:solidFill>
                          <a:effectLst>
                            <a:outerShdw blurRad="38100" dist="38100" dir="2700000" algn="tl">
                              <a:srgbClr val="000000">
                                <a:alpha val="43137"/>
                              </a:srgbClr>
                            </a:outerShdw>
                          </a:effectLst>
                        </a:rPr>
                        <a:t>Teacher ID</a:t>
                      </a:r>
                    </a:p>
                  </a:txBody>
                  <a:tcPr marL="65814" marR="65814" marT="65814" marB="65814">
                    <a:lnL w="12700" cap="flat" cmpd="sng" algn="ctr">
                      <a:solidFill>
                        <a:srgbClr val="307B92"/>
                      </a:solidFill>
                      <a:prstDash val="solid"/>
                      <a:round/>
                      <a:headEnd type="none" w="med" len="med"/>
                      <a:tailEnd type="none" w="med" len="med"/>
                    </a:lnL>
                    <a:lnR w="12700" cap="flat" cmpd="sng" algn="ctr">
                      <a:solidFill>
                        <a:srgbClr val="E07B9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800" b="1" dirty="0" err="1">
                          <a:solidFill>
                            <a:srgbClr val="0000FF"/>
                          </a:solidFill>
                          <a:effectLst>
                            <a:outerShdw blurRad="38100" dist="38100" dir="2700000" algn="tl">
                              <a:srgbClr val="000000">
                                <a:alpha val="43137"/>
                              </a:srgbClr>
                            </a:outerShdw>
                          </a:effectLst>
                        </a:rPr>
                        <a:t>Fname</a:t>
                      </a:r>
                      <a:endParaRPr lang="en-IN" sz="2800" b="1" dirty="0">
                        <a:solidFill>
                          <a:srgbClr val="0000FF"/>
                        </a:solidFill>
                        <a:effectLst>
                          <a:outerShdw blurRad="38100" dist="38100" dir="2700000" algn="tl">
                            <a:srgbClr val="000000">
                              <a:alpha val="43137"/>
                            </a:srgbClr>
                          </a:outerShdw>
                        </a:effectLst>
                      </a:endParaRPr>
                    </a:p>
                  </a:txBody>
                  <a:tcPr marL="65814" marR="65814" marT="65814" marB="65814">
                    <a:lnL w="12700" cap="flat" cmpd="sng" algn="ctr">
                      <a:solidFill>
                        <a:srgbClr val="E07B92"/>
                      </a:solidFill>
                      <a:prstDash val="solid"/>
                      <a:round/>
                      <a:headEnd type="none" w="med" len="med"/>
                      <a:tailEnd type="none" w="med" len="med"/>
                    </a:lnL>
                    <a:lnR w="12700" cap="flat" cmpd="sng" algn="ctr">
                      <a:solidFill>
                        <a:srgbClr val="607C9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800" b="1" dirty="0" err="1">
                          <a:solidFill>
                            <a:srgbClr val="0000FF"/>
                          </a:solidFill>
                          <a:effectLst>
                            <a:outerShdw blurRad="38100" dist="38100" dir="2700000" algn="tl">
                              <a:srgbClr val="000000">
                                <a:alpha val="43137"/>
                              </a:srgbClr>
                            </a:outerShdw>
                          </a:effectLst>
                        </a:rPr>
                        <a:t>Lname</a:t>
                      </a:r>
                      <a:endParaRPr lang="en-IN" sz="2800" b="1" dirty="0">
                        <a:solidFill>
                          <a:srgbClr val="0000FF"/>
                        </a:solidFill>
                        <a:effectLst>
                          <a:outerShdw blurRad="38100" dist="38100" dir="2700000" algn="tl">
                            <a:srgbClr val="000000">
                              <a:alpha val="43137"/>
                            </a:srgbClr>
                          </a:outerShdw>
                        </a:effectLst>
                      </a:endParaRPr>
                    </a:p>
                  </a:txBody>
                  <a:tcPr marL="65814" marR="65814" marT="65814" marB="65814">
                    <a:lnL w="12700" cap="flat" cmpd="sng" algn="ctr">
                      <a:solidFill>
                        <a:srgbClr val="607C92"/>
                      </a:solidFill>
                      <a:prstDash val="solid"/>
                      <a:round/>
                      <a:headEnd type="none" w="med" len="med"/>
                      <a:tailEnd type="none" w="med" len="med"/>
                    </a:lnL>
                    <a:lnR w="12700" cap="flat" cmpd="sng" algn="ctr">
                      <a:solidFill>
                        <a:srgbClr val="307C9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368557">
                <a:tc>
                  <a:txBody>
                    <a:bodyPr/>
                    <a:lstStyle/>
                    <a:p>
                      <a:pPr algn="l" fontAlgn="t"/>
                      <a:r>
                        <a:rPr lang="en-IN" sz="2800" b="1" dirty="0">
                          <a:effectLst>
                            <a:outerShdw blurRad="38100" dist="38100" dir="2700000" algn="tl">
                              <a:srgbClr val="000000">
                                <a:alpha val="43137"/>
                              </a:srgbClr>
                            </a:outerShdw>
                          </a:effectLst>
                        </a:rPr>
                        <a:t>B002</a:t>
                      </a:r>
                    </a:p>
                  </a:txBody>
                  <a:tcPr marL="65814" marR="65814" marT="65814" marB="65814">
                    <a:lnL w="12700" cap="flat" cmpd="sng" algn="ctr">
                      <a:solidFill>
                        <a:srgbClr val="007D92"/>
                      </a:solidFill>
                      <a:prstDash val="solid"/>
                      <a:round/>
                      <a:headEnd type="none" w="med" len="med"/>
                      <a:tailEnd type="none" w="med" len="med"/>
                    </a:lnL>
                    <a:lnR w="12700" cap="flat" cmpd="sng" algn="ctr">
                      <a:solidFill>
                        <a:srgbClr val="607D9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800" b="1" dirty="0">
                          <a:effectLst>
                            <a:outerShdw blurRad="38100" dist="38100" dir="2700000" algn="tl">
                              <a:srgbClr val="000000">
                                <a:alpha val="43137"/>
                              </a:srgbClr>
                            </a:outerShdw>
                          </a:effectLst>
                        </a:rPr>
                        <a:t>David</a:t>
                      </a:r>
                    </a:p>
                  </a:txBody>
                  <a:tcPr marL="65814" marR="65814" marT="65814" marB="65814">
                    <a:lnL w="12700" cap="flat" cmpd="sng" algn="ctr">
                      <a:solidFill>
                        <a:srgbClr val="607D92"/>
                      </a:solidFill>
                      <a:prstDash val="solid"/>
                      <a:round/>
                      <a:headEnd type="none" w="med" len="med"/>
                      <a:tailEnd type="none" w="med" len="med"/>
                    </a:lnL>
                    <a:lnR w="12700" cap="flat" cmpd="sng" algn="ctr">
                      <a:solidFill>
                        <a:srgbClr val="507E9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800" b="1" dirty="0">
                          <a:effectLst>
                            <a:outerShdw blurRad="38100" dist="38100" dir="2700000" algn="tl">
                              <a:srgbClr val="000000">
                                <a:alpha val="43137"/>
                              </a:srgbClr>
                            </a:outerShdw>
                          </a:effectLst>
                        </a:rPr>
                        <a:t>Warner</a:t>
                      </a:r>
                    </a:p>
                  </a:txBody>
                  <a:tcPr marL="65814" marR="65814" marT="65814" marB="65814">
                    <a:lnL w="12700" cap="flat" cmpd="sng" algn="ctr">
                      <a:solidFill>
                        <a:srgbClr val="507E92"/>
                      </a:solidFill>
                      <a:prstDash val="solid"/>
                      <a:round/>
                      <a:headEnd type="none" w="med" len="med"/>
                      <a:tailEnd type="none" w="med" len="med"/>
                    </a:lnL>
                    <a:lnR w="12700" cap="flat" cmpd="sng" algn="ctr">
                      <a:solidFill>
                        <a:srgbClr val="107E9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8557">
                <a:tc>
                  <a:txBody>
                    <a:bodyPr/>
                    <a:lstStyle/>
                    <a:p>
                      <a:pPr algn="l" fontAlgn="t"/>
                      <a:r>
                        <a:rPr lang="en-IN" sz="2800" b="1" dirty="0">
                          <a:solidFill>
                            <a:srgbClr val="006600"/>
                          </a:solidFill>
                          <a:effectLst>
                            <a:outerShdw blurRad="38100" dist="38100" dir="2700000" algn="tl">
                              <a:srgbClr val="000000">
                                <a:alpha val="43137"/>
                              </a:srgbClr>
                            </a:outerShdw>
                          </a:effectLst>
                        </a:rPr>
                        <a:t>B017</a:t>
                      </a:r>
                    </a:p>
                  </a:txBody>
                  <a:tcPr marL="65814" marR="65814" marT="65814" marB="65814">
                    <a:lnL w="12700" cap="flat" cmpd="sng" algn="ctr">
                      <a:solidFill>
                        <a:srgbClr val="307F92"/>
                      </a:solidFill>
                      <a:prstDash val="solid"/>
                      <a:round/>
                      <a:headEnd type="none" w="med" len="med"/>
                      <a:tailEnd type="none" w="med" len="med"/>
                    </a:lnL>
                    <a:lnR w="12700" cap="flat" cmpd="sng" algn="ctr">
                      <a:solidFill>
                        <a:srgbClr val="30609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800" b="1" dirty="0">
                          <a:solidFill>
                            <a:srgbClr val="006600"/>
                          </a:solidFill>
                          <a:effectLst>
                            <a:outerShdw blurRad="38100" dist="38100" dir="2700000" algn="tl">
                              <a:srgbClr val="000000">
                                <a:alpha val="43137"/>
                              </a:srgbClr>
                            </a:outerShdw>
                          </a:effectLst>
                        </a:rPr>
                        <a:t>Sara</a:t>
                      </a:r>
                    </a:p>
                  </a:txBody>
                  <a:tcPr marL="65814" marR="65814" marT="65814" marB="65814">
                    <a:lnL w="12700" cap="flat" cmpd="sng" algn="ctr">
                      <a:solidFill>
                        <a:srgbClr val="306093"/>
                      </a:solidFill>
                      <a:prstDash val="solid"/>
                      <a:round/>
                      <a:headEnd type="none" w="med" len="med"/>
                      <a:tailEnd type="none" w="med" len="med"/>
                    </a:lnL>
                    <a:lnR w="12700" cap="flat" cmpd="sng" algn="ctr">
                      <a:solidFill>
                        <a:srgbClr val="006C9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800" b="1" dirty="0">
                          <a:solidFill>
                            <a:srgbClr val="006600"/>
                          </a:solidFill>
                          <a:effectLst>
                            <a:outerShdw blurRad="38100" dist="38100" dir="2700000" algn="tl">
                              <a:srgbClr val="000000">
                                <a:alpha val="43137"/>
                              </a:srgbClr>
                            </a:outerShdw>
                          </a:effectLst>
                        </a:rPr>
                        <a:t>Joseph</a:t>
                      </a:r>
                    </a:p>
                  </a:txBody>
                  <a:tcPr marL="65814" marR="65814" marT="65814" marB="65814">
                    <a:lnL w="12700" cap="flat" cmpd="sng" algn="ctr">
                      <a:solidFill>
                        <a:srgbClr val="006C93"/>
                      </a:solidFill>
                      <a:prstDash val="solid"/>
                      <a:round/>
                      <a:headEnd type="none" w="med" len="med"/>
                      <a:tailEnd type="none" w="med" len="med"/>
                    </a:lnL>
                    <a:lnR w="12700" cap="flat" cmpd="sng" algn="ctr">
                      <a:solidFill>
                        <a:srgbClr val="B0609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68557">
                <a:tc>
                  <a:txBody>
                    <a:bodyPr/>
                    <a:lstStyle/>
                    <a:p>
                      <a:pPr algn="l" fontAlgn="t"/>
                      <a:r>
                        <a:rPr lang="en-IN" sz="2800" b="1" dirty="0">
                          <a:solidFill>
                            <a:srgbClr val="FF0000"/>
                          </a:solidFill>
                          <a:effectLst>
                            <a:outerShdw blurRad="38100" dist="38100" dir="2700000" algn="tl">
                              <a:srgbClr val="000000">
                                <a:alpha val="43137"/>
                              </a:srgbClr>
                            </a:outerShdw>
                          </a:effectLst>
                        </a:rPr>
                        <a:t>B009</a:t>
                      </a:r>
                    </a:p>
                  </a:txBody>
                  <a:tcPr marL="65814" marR="65814" marT="65814" marB="65814">
                    <a:lnL w="12700" cap="flat" cmpd="sng" algn="ctr">
                      <a:solidFill>
                        <a:srgbClr val="B0C529"/>
                      </a:solidFill>
                      <a:prstDash val="solid"/>
                      <a:round/>
                      <a:headEnd type="none" w="med" len="med"/>
                      <a:tailEnd type="none" w="med" len="med"/>
                    </a:lnL>
                    <a:lnR w="12700" cap="flat" cmpd="sng" algn="ctr">
                      <a:solidFill>
                        <a:srgbClr val="F0AF29"/>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A099"/>
                      </a:solidFill>
                      <a:prstDash val="solid"/>
                      <a:round/>
                      <a:headEnd type="none" w="med" len="med"/>
                      <a:tailEnd type="none" w="med" len="med"/>
                    </a:lnB>
                    <a:solidFill>
                      <a:srgbClr val="FFFFFF"/>
                    </a:solidFill>
                  </a:tcPr>
                </a:tc>
                <a:tc>
                  <a:txBody>
                    <a:bodyPr/>
                    <a:lstStyle/>
                    <a:p>
                      <a:pPr algn="l" fontAlgn="t"/>
                      <a:r>
                        <a:rPr lang="en-IN" sz="2800" b="1" dirty="0">
                          <a:solidFill>
                            <a:srgbClr val="FF0000"/>
                          </a:solidFill>
                          <a:effectLst>
                            <a:outerShdw blurRad="38100" dist="38100" dir="2700000" algn="tl">
                              <a:srgbClr val="000000">
                                <a:alpha val="43137"/>
                              </a:srgbClr>
                            </a:outerShdw>
                          </a:effectLst>
                        </a:rPr>
                        <a:t>Mike</a:t>
                      </a:r>
                    </a:p>
                  </a:txBody>
                  <a:tcPr marL="65814" marR="65814" marT="65814" marB="65814">
                    <a:lnL w="12700" cap="flat" cmpd="sng" algn="ctr">
                      <a:solidFill>
                        <a:srgbClr val="F0AF29"/>
                      </a:solidFill>
                      <a:prstDash val="solid"/>
                      <a:round/>
                      <a:headEnd type="none" w="med" len="med"/>
                      <a:tailEnd type="none" w="med" len="med"/>
                    </a:lnL>
                    <a:lnR w="12700" cap="flat" cmpd="sng" algn="ctr">
                      <a:solidFill>
                        <a:srgbClr val="10C629"/>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10AE29"/>
                      </a:solidFill>
                      <a:prstDash val="solid"/>
                      <a:round/>
                      <a:headEnd type="none" w="med" len="med"/>
                      <a:tailEnd type="none" w="med" len="med"/>
                    </a:lnB>
                    <a:solidFill>
                      <a:srgbClr val="FFFFFF"/>
                    </a:solidFill>
                  </a:tcPr>
                </a:tc>
                <a:tc>
                  <a:txBody>
                    <a:bodyPr/>
                    <a:lstStyle/>
                    <a:p>
                      <a:pPr algn="l" fontAlgn="t"/>
                      <a:r>
                        <a:rPr lang="en-IN" sz="2800" b="1" dirty="0" err="1">
                          <a:solidFill>
                            <a:srgbClr val="FF0000"/>
                          </a:solidFill>
                          <a:effectLst>
                            <a:outerShdw blurRad="38100" dist="38100" dir="2700000" algn="tl">
                              <a:srgbClr val="000000">
                                <a:alpha val="43137"/>
                              </a:srgbClr>
                            </a:outerShdw>
                          </a:effectLst>
                        </a:rPr>
                        <a:t>Brunton</a:t>
                      </a:r>
                      <a:endParaRPr lang="en-IN" sz="2800" b="1" dirty="0">
                        <a:solidFill>
                          <a:srgbClr val="FF0000"/>
                        </a:solidFill>
                        <a:effectLst>
                          <a:outerShdw blurRad="38100" dist="38100" dir="2700000" algn="tl">
                            <a:srgbClr val="000000">
                              <a:alpha val="43137"/>
                            </a:srgbClr>
                          </a:outerShdw>
                        </a:effectLst>
                      </a:endParaRPr>
                    </a:p>
                  </a:txBody>
                  <a:tcPr marL="65814" marR="65814" marT="65814" marB="65814">
                    <a:lnL w="12700" cap="flat" cmpd="sng" algn="ctr">
                      <a:solidFill>
                        <a:srgbClr val="10C629"/>
                      </a:solidFill>
                      <a:prstDash val="solid"/>
                      <a:round/>
                      <a:headEnd type="none" w="med" len="med"/>
                      <a:tailEnd type="none" w="med" len="med"/>
                    </a:lnL>
                    <a:lnR w="12700" cap="flat" cmpd="sng" algn="ctr">
                      <a:solidFill>
                        <a:srgbClr val="90C729"/>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C0C52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20" name="Rectangle 19"/>
          <p:cNvSpPr/>
          <p:nvPr/>
        </p:nvSpPr>
        <p:spPr>
          <a:xfrm>
            <a:off x="1071538" y="2643182"/>
            <a:ext cx="2180597" cy="584775"/>
          </a:xfrm>
          <a:prstGeom prst="rect">
            <a:avLst/>
          </a:prstGeom>
        </p:spPr>
        <p:style>
          <a:lnRef idx="3">
            <a:schemeClr val="lt1"/>
          </a:lnRef>
          <a:fillRef idx="1">
            <a:schemeClr val="accent5"/>
          </a:fillRef>
          <a:effectRef idx="1">
            <a:schemeClr val="accent5"/>
          </a:effectRef>
          <a:fontRef idx="minor">
            <a:schemeClr val="lt1"/>
          </a:fontRef>
        </p:style>
        <p:txBody>
          <a:bodyPr wrap="none">
            <a:spAutoFit/>
          </a:bodyPr>
          <a:lstStyle/>
          <a:p>
            <a:r>
              <a:rPr lang="en-IN" sz="3200" b="1" dirty="0">
                <a:effectLst>
                  <a:outerShdw blurRad="38100" dist="38100" dir="2700000" algn="tl">
                    <a:srgbClr val="000000">
                      <a:alpha val="43137"/>
                    </a:srgbClr>
                  </a:outerShdw>
                </a:effectLst>
              </a:rPr>
              <a:t>DEPT TABLE</a:t>
            </a:r>
          </a:p>
        </p:txBody>
      </p:sp>
      <p:sp>
        <p:nvSpPr>
          <p:cNvPr id="21" name="Rectangle 20"/>
          <p:cNvSpPr/>
          <p:nvPr/>
        </p:nvSpPr>
        <p:spPr>
          <a:xfrm>
            <a:off x="5000628" y="2629911"/>
            <a:ext cx="2853282" cy="584775"/>
          </a:xfrm>
          <a:prstGeom prst="rect">
            <a:avLst/>
          </a:prstGeom>
        </p:spPr>
        <p:style>
          <a:lnRef idx="3">
            <a:schemeClr val="lt1"/>
          </a:lnRef>
          <a:fillRef idx="1">
            <a:schemeClr val="accent3"/>
          </a:fillRef>
          <a:effectRef idx="1">
            <a:schemeClr val="accent3"/>
          </a:effectRef>
          <a:fontRef idx="minor">
            <a:schemeClr val="lt1"/>
          </a:fontRef>
        </p:style>
        <p:txBody>
          <a:bodyPr wrap="none">
            <a:spAutoFit/>
          </a:bodyPr>
          <a:lstStyle/>
          <a:p>
            <a:r>
              <a:rPr lang="en-IN" sz="3200" b="1" dirty="0">
                <a:effectLst>
                  <a:outerShdw blurRad="38100" dist="38100" dir="2700000" algn="tl">
                    <a:srgbClr val="000000">
                      <a:alpha val="43137"/>
                    </a:srgbClr>
                  </a:outerShdw>
                </a:effectLst>
              </a:rPr>
              <a:t>TEACHER TABLE</a:t>
            </a:r>
          </a:p>
        </p:txBody>
      </p:sp>
      <p:grpSp>
        <p:nvGrpSpPr>
          <p:cNvPr id="22" name="Group 21">
            <a:extLst>
              <a:ext uri="{FF2B5EF4-FFF2-40B4-BE49-F238E27FC236}">
                <a16:creationId xmlns:a16="http://schemas.microsoft.com/office/drawing/2014/main" id="{E29437A2-4365-4925-8610-80AF537C381F}"/>
              </a:ext>
            </a:extLst>
          </p:cNvPr>
          <p:cNvGrpSpPr/>
          <p:nvPr/>
        </p:nvGrpSpPr>
        <p:grpSpPr>
          <a:xfrm>
            <a:off x="653054" y="142852"/>
            <a:ext cx="1764930" cy="1792764"/>
            <a:chOff x="2169409" y="3407373"/>
            <a:chExt cx="2084832" cy="2117710"/>
          </a:xfrm>
          <a:solidFill>
            <a:srgbClr val="0059E9"/>
          </a:solidFill>
          <a:effectLst/>
        </p:grpSpPr>
        <p:sp>
          <p:nvSpPr>
            <p:cNvPr id="23" name="Rectangle 22">
              <a:extLst>
                <a:ext uri="{FF2B5EF4-FFF2-40B4-BE49-F238E27FC236}">
                  <a16:creationId xmlns:a16="http://schemas.microsoft.com/office/drawing/2014/main" id="{BBD3D529-6A25-40B3-87A3-C40A4B87B46D}"/>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4" name="Group 114">
              <a:extLst>
                <a:ext uri="{FF2B5EF4-FFF2-40B4-BE49-F238E27FC236}">
                  <a16:creationId xmlns:a16="http://schemas.microsoft.com/office/drawing/2014/main" id="{DC5F4D0D-BD3A-441B-8636-EF9E5EC6507A}"/>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25" name="Oval 24">
                <a:extLst>
                  <a:ext uri="{FF2B5EF4-FFF2-40B4-BE49-F238E27FC236}">
                    <a16:creationId xmlns:a16="http://schemas.microsoft.com/office/drawing/2014/main" id="{9483EE31-F049-436F-AA4D-53D983F5EE17}"/>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4979B95A-5179-4095-A019-DF7C64FE18F3}"/>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D10242D7-1C19-404F-847A-EEECEF275BCD}"/>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23A34267-AB33-4F61-B1F3-BACB3627694A}"/>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0" name="TextBox 29"/>
          <p:cNvSpPr txBox="1"/>
          <p:nvPr/>
        </p:nvSpPr>
        <p:spPr>
          <a:xfrm>
            <a:off x="1000100" y="1527103"/>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pic>
        <p:nvPicPr>
          <p:cNvPr id="32" name="Graphic 107" descr="Puzzle">
            <a:extLst>
              <a:ext uri="{FF2B5EF4-FFF2-40B4-BE49-F238E27FC236}">
                <a16:creationId xmlns:a16="http://schemas.microsoft.com/office/drawing/2014/main" id="{C1ABD686-CFAD-4055-8ABA-2FADA09A6FC6}"/>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285860"/>
            <a:ext cx="392415" cy="39241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016338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Shape">
            <a:extLst>
              <a:ext uri="{FF2B5EF4-FFF2-40B4-BE49-F238E27FC236}">
                <a16:creationId xmlns:a16="http://schemas.microsoft.com/office/drawing/2014/main" id="{32898ADB-AD01-495D-8C2E-2F98B1B70164}"/>
              </a:ext>
            </a:extLst>
          </p:cNvPr>
          <p:cNvSpPr/>
          <p:nvPr/>
        </p:nvSpPr>
        <p:spPr>
          <a:xfrm>
            <a:off x="4143372" y="642918"/>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6"/>
              </a:gs>
              <a:gs pos="50000">
                <a:schemeClr val="accent6"/>
              </a:gs>
              <a:gs pos="100000">
                <a:schemeClr val="accent6">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5</a:t>
            </a:r>
            <a:endParaRPr sz="2625" b="1" dirty="0">
              <a:solidFill>
                <a:srgbClr val="FFFFFF"/>
              </a:solidFill>
              <a:effectLst>
                <a:outerShdw blurRad="38100" dist="38100" dir="2700000" algn="tl">
                  <a:srgbClr val="000000">
                    <a:alpha val="43137"/>
                  </a:srgbClr>
                </a:outerShdw>
              </a:effectLst>
            </a:endParaRPr>
          </a:p>
        </p:txBody>
      </p:sp>
      <p:sp>
        <p:nvSpPr>
          <p:cNvPr id="41" name="Rectangle 40"/>
          <p:cNvSpPr/>
          <p:nvPr/>
        </p:nvSpPr>
        <p:spPr>
          <a:xfrm>
            <a:off x="3198252" y="1428736"/>
            <a:ext cx="2159566"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Foreign Key</a:t>
            </a:r>
          </a:p>
        </p:txBody>
      </p:sp>
      <p:sp>
        <p:nvSpPr>
          <p:cNvPr id="22" name="Rectangle 21"/>
          <p:cNvSpPr/>
          <p:nvPr/>
        </p:nvSpPr>
        <p:spPr>
          <a:xfrm>
            <a:off x="571472" y="2786058"/>
            <a:ext cx="8215370" cy="3539430"/>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In this example, we have two table, teach and department in a school. However, there is no way to see which search work in which department. </a:t>
            </a:r>
          </a:p>
          <a:p>
            <a:pPr algn="just"/>
            <a:r>
              <a:rPr lang="en-IN" sz="3200" b="1" dirty="0">
                <a:effectLst>
                  <a:outerShdw blurRad="38100" dist="38100" dir="2700000" algn="tl">
                    <a:srgbClr val="000000">
                      <a:alpha val="43137"/>
                    </a:srgbClr>
                  </a:outerShdw>
                </a:effectLst>
              </a:rPr>
              <a:t>	In this table, adding the foreign key in </a:t>
            </a:r>
            <a:r>
              <a:rPr lang="en-IN" sz="3200" b="1" dirty="0" err="1">
                <a:effectLst>
                  <a:outerShdw blurRad="38100" dist="38100" dir="2700000" algn="tl">
                    <a:srgbClr val="000000">
                      <a:alpha val="43137"/>
                    </a:srgbClr>
                  </a:outerShdw>
                </a:effectLst>
              </a:rPr>
              <a:t>Deptcode</a:t>
            </a:r>
            <a:r>
              <a:rPr lang="en-IN" sz="3200" b="1" dirty="0">
                <a:effectLst>
                  <a:outerShdw blurRad="38100" dist="38100" dir="2700000" algn="tl">
                    <a:srgbClr val="000000">
                      <a:alpha val="43137"/>
                    </a:srgbClr>
                  </a:outerShdw>
                </a:effectLst>
              </a:rPr>
              <a:t> to the Teacher name, we can create a relationship between the two tables.</a:t>
            </a:r>
          </a:p>
        </p:txBody>
      </p:sp>
      <p:grpSp>
        <p:nvGrpSpPr>
          <p:cNvPr id="29" name="Group 28">
            <a:extLst>
              <a:ext uri="{FF2B5EF4-FFF2-40B4-BE49-F238E27FC236}">
                <a16:creationId xmlns:a16="http://schemas.microsoft.com/office/drawing/2014/main" id="{A3E0C2F6-8061-47A0-B3F3-10055D5EDB3C}"/>
              </a:ext>
            </a:extLst>
          </p:cNvPr>
          <p:cNvGrpSpPr/>
          <p:nvPr/>
        </p:nvGrpSpPr>
        <p:grpSpPr>
          <a:xfrm>
            <a:off x="663930" y="278914"/>
            <a:ext cx="1764930" cy="1792764"/>
            <a:chOff x="2169409" y="3407373"/>
            <a:chExt cx="2084832" cy="2117710"/>
          </a:xfrm>
          <a:solidFill>
            <a:srgbClr val="007E3E"/>
          </a:solidFill>
        </p:grpSpPr>
        <p:sp>
          <p:nvSpPr>
            <p:cNvPr id="30" name="Rectangle 29">
              <a:extLst>
                <a:ext uri="{FF2B5EF4-FFF2-40B4-BE49-F238E27FC236}">
                  <a16:creationId xmlns:a16="http://schemas.microsoft.com/office/drawing/2014/main" id="{E125420D-5195-45DE-A334-C237AB26CC91}"/>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2" name="Group 93">
              <a:extLst>
                <a:ext uri="{FF2B5EF4-FFF2-40B4-BE49-F238E27FC236}">
                  <a16:creationId xmlns:a16="http://schemas.microsoft.com/office/drawing/2014/main" id="{014EEA19-89D6-4501-87BF-FEEA8B007003}"/>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33" name="Oval 32">
                <a:extLst>
                  <a:ext uri="{FF2B5EF4-FFF2-40B4-BE49-F238E27FC236}">
                    <a16:creationId xmlns:a16="http://schemas.microsoft.com/office/drawing/2014/main" id="{F38FA592-3691-4D29-A6AD-C90F54FEA1E4}"/>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9A101458-BD2E-4F97-8E82-3901F7E15EBA}"/>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E79904CF-0436-4D26-80DB-2E188992AC3C}"/>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C8907EE5-D02D-4188-B280-0806E0C584C1}"/>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37"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428736"/>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
        <p:nvSpPr>
          <p:cNvPr id="38" name="TextBox 37"/>
          <p:cNvSpPr txBox="1"/>
          <p:nvPr/>
        </p:nvSpPr>
        <p:spPr>
          <a:xfrm>
            <a:off x="928662" y="1701217"/>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sp>
        <p:nvSpPr>
          <p:cNvPr id="14" name="Oval 13"/>
          <p:cNvSpPr/>
          <p:nvPr/>
        </p:nvSpPr>
        <p:spPr>
          <a:xfrm>
            <a:off x="642910" y="2285992"/>
            <a:ext cx="714380" cy="642942"/>
          </a:xfrm>
          <a:prstGeom prst="ellipse">
            <a:avLst/>
          </a:prstGeom>
          <a:solidFill>
            <a:srgbClr val="FFFF00"/>
          </a:solidFill>
          <a:ln>
            <a:solidFill>
              <a:schemeClr val="accent3">
                <a:lumMod val="75000"/>
              </a:schemeClr>
            </a:solidFill>
          </a:ln>
          <a:effectLst>
            <a:outerShdw blurRad="50800" dist="50800" dir="5400000" algn="ctr" rotWithShape="0">
              <a:schemeClr val="accent6">
                <a:lumMod val="60000"/>
                <a:lumOff val="40000"/>
              </a:schemeClr>
            </a:outerShdw>
          </a:effectLst>
          <a:scene3d>
            <a:camera prst="perspectiveRelaxed"/>
            <a:lightRig rig="threePt" dir="t"/>
          </a:scene3d>
          <a:sp3d extrusionH="254000">
            <a:bevelT w="508000" h="635000" prst="cross"/>
            <a:bevelB w="0" h="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16338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Shape">
            <a:extLst>
              <a:ext uri="{FF2B5EF4-FFF2-40B4-BE49-F238E27FC236}">
                <a16:creationId xmlns:a16="http://schemas.microsoft.com/office/drawing/2014/main" id="{32898ADB-AD01-495D-8C2E-2F98B1B70164}"/>
              </a:ext>
            </a:extLst>
          </p:cNvPr>
          <p:cNvSpPr/>
          <p:nvPr/>
        </p:nvSpPr>
        <p:spPr>
          <a:xfrm>
            <a:off x="4143372" y="642918"/>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6"/>
              </a:gs>
              <a:gs pos="50000">
                <a:schemeClr val="accent6"/>
              </a:gs>
              <a:gs pos="100000">
                <a:schemeClr val="accent6">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5</a:t>
            </a:r>
            <a:endParaRPr sz="2625" b="1" dirty="0">
              <a:solidFill>
                <a:srgbClr val="FFFFFF"/>
              </a:solidFill>
              <a:effectLst>
                <a:outerShdw blurRad="38100" dist="38100" dir="2700000" algn="tl">
                  <a:srgbClr val="000000">
                    <a:alpha val="43137"/>
                  </a:srgbClr>
                </a:outerShdw>
              </a:effectLst>
            </a:endParaRPr>
          </a:p>
        </p:txBody>
      </p:sp>
      <p:sp>
        <p:nvSpPr>
          <p:cNvPr id="41" name="Rectangle 40"/>
          <p:cNvSpPr/>
          <p:nvPr/>
        </p:nvSpPr>
        <p:spPr>
          <a:xfrm>
            <a:off x="3198252" y="1428736"/>
            <a:ext cx="2159566"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Foreign Key</a:t>
            </a:r>
          </a:p>
        </p:txBody>
      </p:sp>
      <p:graphicFrame>
        <p:nvGraphicFramePr>
          <p:cNvPr id="23" name="Table 22"/>
          <p:cNvGraphicFramePr>
            <a:graphicFrameLocks noGrp="1"/>
          </p:cNvGraphicFramePr>
          <p:nvPr/>
        </p:nvGraphicFramePr>
        <p:xfrm>
          <a:off x="500034" y="4237916"/>
          <a:ext cx="8072496" cy="2477232"/>
        </p:xfrm>
        <a:graphic>
          <a:graphicData uri="http://schemas.openxmlformats.org/drawingml/2006/table">
            <a:tbl>
              <a:tblPr>
                <a:effectLst>
                  <a:innerShdw blurRad="63500" dist="50800" dir="2700000">
                    <a:prstClr val="black">
                      <a:alpha val="50000"/>
                    </a:prstClr>
                  </a:innerShdw>
                </a:effectLst>
              </a:tblPr>
              <a:tblGrid>
                <a:gridCol w="2018124">
                  <a:extLst>
                    <a:ext uri="{9D8B030D-6E8A-4147-A177-3AD203B41FA5}">
                      <a16:colId xmlns:a16="http://schemas.microsoft.com/office/drawing/2014/main" val="20000"/>
                    </a:ext>
                  </a:extLst>
                </a:gridCol>
                <a:gridCol w="2018124">
                  <a:extLst>
                    <a:ext uri="{9D8B030D-6E8A-4147-A177-3AD203B41FA5}">
                      <a16:colId xmlns:a16="http://schemas.microsoft.com/office/drawing/2014/main" val="20001"/>
                    </a:ext>
                  </a:extLst>
                </a:gridCol>
                <a:gridCol w="2018124">
                  <a:extLst>
                    <a:ext uri="{9D8B030D-6E8A-4147-A177-3AD203B41FA5}">
                      <a16:colId xmlns:a16="http://schemas.microsoft.com/office/drawing/2014/main" val="20002"/>
                    </a:ext>
                  </a:extLst>
                </a:gridCol>
                <a:gridCol w="2018124">
                  <a:extLst>
                    <a:ext uri="{9D8B030D-6E8A-4147-A177-3AD203B41FA5}">
                      <a16:colId xmlns:a16="http://schemas.microsoft.com/office/drawing/2014/main" val="20003"/>
                    </a:ext>
                  </a:extLst>
                </a:gridCol>
              </a:tblGrid>
              <a:tr h="368557">
                <a:tc>
                  <a:txBody>
                    <a:bodyPr/>
                    <a:lstStyle/>
                    <a:p>
                      <a:pPr algn="l" fontAlgn="t"/>
                      <a:r>
                        <a:rPr lang="en-IN" sz="3200" b="1" dirty="0">
                          <a:solidFill>
                            <a:srgbClr val="0000FF"/>
                          </a:solidFill>
                          <a:effectLst>
                            <a:outerShdw blurRad="38100" dist="38100" dir="2700000" algn="tl">
                              <a:srgbClr val="000000">
                                <a:alpha val="43137"/>
                              </a:srgbClr>
                            </a:outerShdw>
                          </a:effectLst>
                        </a:rPr>
                        <a:t>Teacher ID</a:t>
                      </a:r>
                    </a:p>
                  </a:txBody>
                  <a:tcPr marL="65814" marR="65814" marT="65814" marB="65814">
                    <a:lnL w="12700" cap="flat" cmpd="sng" algn="ctr">
                      <a:solidFill>
                        <a:srgbClr val="20BF02"/>
                      </a:solidFill>
                      <a:prstDash val="solid"/>
                      <a:round/>
                      <a:headEnd type="none" w="med" len="med"/>
                      <a:tailEnd type="none" w="med" len="med"/>
                    </a:lnL>
                    <a:lnR w="12700" cap="flat" cmpd="sng" algn="ctr">
                      <a:solidFill>
                        <a:srgbClr val="C0BD0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3200" b="1">
                          <a:solidFill>
                            <a:srgbClr val="0000FF"/>
                          </a:solidFill>
                          <a:effectLst>
                            <a:outerShdw blurRad="38100" dist="38100" dir="2700000" algn="tl">
                              <a:srgbClr val="000000">
                                <a:alpha val="43137"/>
                              </a:srgbClr>
                            </a:outerShdw>
                          </a:effectLst>
                        </a:rPr>
                        <a:t>DeptCode</a:t>
                      </a:r>
                    </a:p>
                  </a:txBody>
                  <a:tcPr marL="65814" marR="65814" marT="65814" marB="65814">
                    <a:lnL w="12700" cap="flat" cmpd="sng" algn="ctr">
                      <a:solidFill>
                        <a:srgbClr val="C0BD02"/>
                      </a:solidFill>
                      <a:prstDash val="solid"/>
                      <a:round/>
                      <a:headEnd type="none" w="med" len="med"/>
                      <a:tailEnd type="none" w="med" len="med"/>
                    </a:lnL>
                    <a:lnR w="12700" cap="flat" cmpd="sng" algn="ctr">
                      <a:solidFill>
                        <a:srgbClr val="90BF0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3200" b="1">
                          <a:solidFill>
                            <a:srgbClr val="0000FF"/>
                          </a:solidFill>
                          <a:effectLst>
                            <a:outerShdw blurRad="38100" dist="38100" dir="2700000" algn="tl">
                              <a:srgbClr val="000000">
                                <a:alpha val="43137"/>
                              </a:srgbClr>
                            </a:outerShdw>
                          </a:effectLst>
                        </a:rPr>
                        <a:t>Fname</a:t>
                      </a:r>
                    </a:p>
                  </a:txBody>
                  <a:tcPr marL="65814" marR="65814" marT="65814" marB="65814">
                    <a:lnL w="12700" cap="flat" cmpd="sng" algn="ctr">
                      <a:solidFill>
                        <a:srgbClr val="90BF02"/>
                      </a:solidFill>
                      <a:prstDash val="solid"/>
                      <a:round/>
                      <a:headEnd type="none" w="med" len="med"/>
                      <a:tailEnd type="none" w="med" len="med"/>
                    </a:lnL>
                    <a:lnR w="12700" cap="flat" cmpd="sng" algn="ctr">
                      <a:solidFill>
                        <a:srgbClr val="F0BF0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3200" b="1" dirty="0" err="1">
                          <a:solidFill>
                            <a:srgbClr val="0000FF"/>
                          </a:solidFill>
                          <a:effectLst>
                            <a:outerShdw blurRad="38100" dist="38100" dir="2700000" algn="tl">
                              <a:srgbClr val="000000">
                                <a:alpha val="43137"/>
                              </a:srgbClr>
                            </a:outerShdw>
                          </a:effectLst>
                        </a:rPr>
                        <a:t>Lname</a:t>
                      </a:r>
                      <a:endParaRPr lang="en-IN" sz="3200" b="1" dirty="0">
                        <a:solidFill>
                          <a:srgbClr val="0000FF"/>
                        </a:solidFill>
                        <a:effectLst>
                          <a:outerShdw blurRad="38100" dist="38100" dir="2700000" algn="tl">
                            <a:srgbClr val="000000">
                              <a:alpha val="43137"/>
                            </a:srgbClr>
                          </a:outerShdw>
                        </a:effectLst>
                      </a:endParaRPr>
                    </a:p>
                  </a:txBody>
                  <a:tcPr marL="65814" marR="65814" marT="65814" marB="65814">
                    <a:lnL w="12700" cap="flat" cmpd="sng" algn="ctr">
                      <a:solidFill>
                        <a:srgbClr val="F0BF02"/>
                      </a:solidFill>
                      <a:prstDash val="solid"/>
                      <a:round/>
                      <a:headEnd type="none" w="med" len="med"/>
                      <a:tailEnd type="none" w="med" len="med"/>
                    </a:lnL>
                    <a:lnR w="12700" cap="flat" cmpd="sng" algn="ctr">
                      <a:solidFill>
                        <a:srgbClr val="E0080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368557">
                <a:tc>
                  <a:txBody>
                    <a:bodyPr/>
                    <a:lstStyle/>
                    <a:p>
                      <a:pPr algn="l" fontAlgn="t"/>
                      <a:r>
                        <a:rPr lang="en-IN" sz="3200" b="1">
                          <a:effectLst>
                            <a:outerShdw blurRad="38100" dist="38100" dir="2700000" algn="tl">
                              <a:srgbClr val="000000">
                                <a:alpha val="43137"/>
                              </a:srgbClr>
                            </a:outerShdw>
                          </a:effectLst>
                        </a:rPr>
                        <a:t>B002</a:t>
                      </a:r>
                    </a:p>
                  </a:txBody>
                  <a:tcPr marL="65814" marR="65814" marT="65814" marB="65814">
                    <a:lnL w="12700" cap="flat" cmpd="sng" algn="ctr">
                      <a:solidFill>
                        <a:srgbClr val="E00906"/>
                      </a:solidFill>
                      <a:prstDash val="solid"/>
                      <a:round/>
                      <a:headEnd type="none" w="med" len="med"/>
                      <a:tailEnd type="none" w="med" len="med"/>
                    </a:lnL>
                    <a:lnR w="12700" cap="flat" cmpd="sng" algn="ctr">
                      <a:solidFill>
                        <a:srgbClr val="E00B0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3200" b="1">
                          <a:effectLst>
                            <a:outerShdw blurRad="38100" dist="38100" dir="2700000" algn="tl">
                              <a:srgbClr val="000000">
                                <a:alpha val="43137"/>
                              </a:srgbClr>
                            </a:outerShdw>
                          </a:effectLst>
                        </a:rPr>
                        <a:t>002</a:t>
                      </a:r>
                    </a:p>
                  </a:txBody>
                  <a:tcPr marL="65814" marR="65814" marT="65814" marB="65814">
                    <a:lnL w="12700" cap="flat" cmpd="sng" algn="ctr">
                      <a:solidFill>
                        <a:srgbClr val="E00B06"/>
                      </a:solidFill>
                      <a:prstDash val="solid"/>
                      <a:round/>
                      <a:headEnd type="none" w="med" len="med"/>
                      <a:tailEnd type="none" w="med" len="med"/>
                    </a:lnL>
                    <a:lnR w="12700" cap="flat" cmpd="sng" algn="ctr">
                      <a:solidFill>
                        <a:srgbClr val="600D0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3200" b="1">
                          <a:effectLst>
                            <a:outerShdw blurRad="38100" dist="38100" dir="2700000" algn="tl">
                              <a:srgbClr val="000000">
                                <a:alpha val="43137"/>
                              </a:srgbClr>
                            </a:outerShdw>
                          </a:effectLst>
                        </a:rPr>
                        <a:t>David</a:t>
                      </a:r>
                    </a:p>
                  </a:txBody>
                  <a:tcPr marL="65814" marR="65814" marT="65814" marB="65814">
                    <a:lnL w="12700" cap="flat" cmpd="sng" algn="ctr">
                      <a:solidFill>
                        <a:srgbClr val="600D06"/>
                      </a:solidFill>
                      <a:prstDash val="solid"/>
                      <a:round/>
                      <a:headEnd type="none" w="med" len="med"/>
                      <a:tailEnd type="none" w="med" len="med"/>
                    </a:lnL>
                    <a:lnR w="12700" cap="flat" cmpd="sng" algn="ctr">
                      <a:solidFill>
                        <a:srgbClr val="E00E0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3200" b="1">
                          <a:effectLst>
                            <a:outerShdw blurRad="38100" dist="38100" dir="2700000" algn="tl">
                              <a:srgbClr val="000000">
                                <a:alpha val="43137"/>
                              </a:srgbClr>
                            </a:outerShdw>
                          </a:effectLst>
                        </a:rPr>
                        <a:t>Warner</a:t>
                      </a:r>
                    </a:p>
                  </a:txBody>
                  <a:tcPr marL="65814" marR="65814" marT="65814" marB="65814">
                    <a:lnL w="12700" cap="flat" cmpd="sng" algn="ctr">
                      <a:solidFill>
                        <a:srgbClr val="E00E06"/>
                      </a:solidFill>
                      <a:prstDash val="solid"/>
                      <a:round/>
                      <a:headEnd type="none" w="med" len="med"/>
                      <a:tailEnd type="none" w="med" len="med"/>
                    </a:lnL>
                    <a:lnR w="12700" cap="flat" cmpd="sng" algn="ctr">
                      <a:solidFill>
                        <a:srgbClr val="900E0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8557">
                <a:tc>
                  <a:txBody>
                    <a:bodyPr/>
                    <a:lstStyle/>
                    <a:p>
                      <a:pPr algn="l" fontAlgn="t"/>
                      <a:r>
                        <a:rPr lang="en-IN" sz="3200" b="1">
                          <a:solidFill>
                            <a:srgbClr val="FF0000"/>
                          </a:solidFill>
                          <a:effectLst>
                            <a:outerShdw blurRad="38100" dist="38100" dir="2700000" algn="tl">
                              <a:srgbClr val="000000">
                                <a:alpha val="43137"/>
                              </a:srgbClr>
                            </a:outerShdw>
                          </a:effectLst>
                        </a:rPr>
                        <a:t>B017</a:t>
                      </a:r>
                    </a:p>
                  </a:txBody>
                  <a:tcPr marL="65814" marR="65814" marT="65814" marB="65814">
                    <a:lnL w="12700" cap="flat" cmpd="sng" algn="ctr">
                      <a:solidFill>
                        <a:srgbClr val="60800A"/>
                      </a:solidFill>
                      <a:prstDash val="solid"/>
                      <a:round/>
                      <a:headEnd type="none" w="med" len="med"/>
                      <a:tailEnd type="none" w="med" len="med"/>
                    </a:lnL>
                    <a:lnR w="12700" cap="flat" cmpd="sng" algn="ctr">
                      <a:solidFill>
                        <a:srgbClr val="C0810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3200" b="1">
                          <a:solidFill>
                            <a:srgbClr val="FF0000"/>
                          </a:solidFill>
                          <a:effectLst>
                            <a:outerShdw blurRad="38100" dist="38100" dir="2700000" algn="tl">
                              <a:srgbClr val="000000">
                                <a:alpha val="43137"/>
                              </a:srgbClr>
                            </a:outerShdw>
                          </a:effectLst>
                        </a:rPr>
                        <a:t>002</a:t>
                      </a:r>
                    </a:p>
                  </a:txBody>
                  <a:tcPr marL="65814" marR="65814" marT="65814" marB="65814">
                    <a:lnL w="12700" cap="flat" cmpd="sng" algn="ctr">
                      <a:solidFill>
                        <a:srgbClr val="C0810A"/>
                      </a:solidFill>
                      <a:prstDash val="solid"/>
                      <a:round/>
                      <a:headEnd type="none" w="med" len="med"/>
                      <a:tailEnd type="none" w="med" len="med"/>
                    </a:lnL>
                    <a:lnR w="12700" cap="flat" cmpd="sng" algn="ctr">
                      <a:solidFill>
                        <a:srgbClr val="00830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3200" b="1">
                          <a:solidFill>
                            <a:srgbClr val="FF0000"/>
                          </a:solidFill>
                          <a:effectLst>
                            <a:outerShdw blurRad="38100" dist="38100" dir="2700000" algn="tl">
                              <a:srgbClr val="000000">
                                <a:alpha val="43137"/>
                              </a:srgbClr>
                            </a:outerShdw>
                          </a:effectLst>
                        </a:rPr>
                        <a:t>Sara</a:t>
                      </a:r>
                    </a:p>
                  </a:txBody>
                  <a:tcPr marL="65814" marR="65814" marT="65814" marB="65814">
                    <a:lnL w="12700" cap="flat" cmpd="sng" algn="ctr">
                      <a:solidFill>
                        <a:srgbClr val="00830A"/>
                      </a:solidFill>
                      <a:prstDash val="solid"/>
                      <a:round/>
                      <a:headEnd type="none" w="med" len="med"/>
                      <a:tailEnd type="none" w="med" len="med"/>
                    </a:lnL>
                    <a:lnR w="12700" cap="flat" cmpd="sng" algn="ctr">
                      <a:solidFill>
                        <a:srgbClr val="70860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3200" b="1" dirty="0">
                          <a:solidFill>
                            <a:srgbClr val="FF0000"/>
                          </a:solidFill>
                          <a:effectLst>
                            <a:outerShdw blurRad="38100" dist="38100" dir="2700000" algn="tl">
                              <a:srgbClr val="000000">
                                <a:alpha val="43137"/>
                              </a:srgbClr>
                            </a:outerShdw>
                          </a:effectLst>
                        </a:rPr>
                        <a:t>Joseph</a:t>
                      </a:r>
                    </a:p>
                  </a:txBody>
                  <a:tcPr marL="65814" marR="65814" marT="65814" marB="65814">
                    <a:lnL w="12700" cap="flat" cmpd="sng" algn="ctr">
                      <a:solidFill>
                        <a:srgbClr val="70860A"/>
                      </a:solidFill>
                      <a:prstDash val="solid"/>
                      <a:round/>
                      <a:headEnd type="none" w="med" len="med"/>
                      <a:tailEnd type="none" w="med" len="med"/>
                    </a:lnL>
                    <a:lnR w="12700" cap="flat" cmpd="sng" algn="ctr">
                      <a:solidFill>
                        <a:srgbClr val="90850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68557">
                <a:tc>
                  <a:txBody>
                    <a:bodyPr/>
                    <a:lstStyle/>
                    <a:p>
                      <a:pPr algn="l" fontAlgn="t"/>
                      <a:r>
                        <a:rPr lang="en-IN" sz="3200" b="1" dirty="0">
                          <a:solidFill>
                            <a:srgbClr val="006600"/>
                          </a:solidFill>
                          <a:effectLst>
                            <a:outerShdw blurRad="38100" dist="38100" dir="2700000" algn="tl">
                              <a:srgbClr val="000000">
                                <a:alpha val="43137"/>
                              </a:srgbClr>
                            </a:outerShdw>
                          </a:effectLst>
                        </a:rPr>
                        <a:t>B009</a:t>
                      </a:r>
                    </a:p>
                  </a:txBody>
                  <a:tcPr marL="65814" marR="65814" marT="65814" marB="65814">
                    <a:lnL w="12700" cap="flat" cmpd="sng" algn="ctr">
                      <a:solidFill>
                        <a:srgbClr val="40890A"/>
                      </a:solidFill>
                      <a:prstDash val="solid"/>
                      <a:round/>
                      <a:headEnd type="none" w="med" len="med"/>
                      <a:tailEnd type="none" w="med" len="med"/>
                    </a:lnL>
                    <a:lnR w="12700" cap="flat" cmpd="sng" algn="ctr">
                      <a:solidFill>
                        <a:srgbClr val="F08A0A"/>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10890A"/>
                      </a:solidFill>
                      <a:prstDash val="solid"/>
                      <a:round/>
                      <a:headEnd type="none" w="med" len="med"/>
                      <a:tailEnd type="none" w="med" len="med"/>
                    </a:lnB>
                    <a:solidFill>
                      <a:srgbClr val="FFFFFF"/>
                    </a:solidFill>
                  </a:tcPr>
                </a:tc>
                <a:tc>
                  <a:txBody>
                    <a:bodyPr/>
                    <a:lstStyle/>
                    <a:p>
                      <a:pPr algn="l" fontAlgn="t"/>
                      <a:r>
                        <a:rPr lang="en-IN" sz="3200" b="1">
                          <a:solidFill>
                            <a:srgbClr val="006600"/>
                          </a:solidFill>
                          <a:effectLst>
                            <a:outerShdw blurRad="38100" dist="38100" dir="2700000" algn="tl">
                              <a:srgbClr val="000000">
                                <a:alpha val="43137"/>
                              </a:srgbClr>
                            </a:outerShdw>
                          </a:effectLst>
                        </a:rPr>
                        <a:t>001</a:t>
                      </a:r>
                    </a:p>
                  </a:txBody>
                  <a:tcPr marL="65814" marR="65814" marT="65814" marB="65814">
                    <a:lnL w="12700" cap="flat" cmpd="sng" algn="ctr">
                      <a:solidFill>
                        <a:srgbClr val="F08A0A"/>
                      </a:solidFill>
                      <a:prstDash val="solid"/>
                      <a:round/>
                      <a:headEnd type="none" w="med" len="med"/>
                      <a:tailEnd type="none" w="med" len="med"/>
                    </a:lnL>
                    <a:lnR w="12700" cap="flat" cmpd="sng" algn="ctr">
                      <a:solidFill>
                        <a:srgbClr val="508E0A"/>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E08A0A"/>
                      </a:solidFill>
                      <a:prstDash val="solid"/>
                      <a:round/>
                      <a:headEnd type="none" w="med" len="med"/>
                      <a:tailEnd type="none" w="med" len="med"/>
                    </a:lnB>
                    <a:solidFill>
                      <a:srgbClr val="FFFFFF"/>
                    </a:solidFill>
                  </a:tcPr>
                </a:tc>
                <a:tc>
                  <a:txBody>
                    <a:bodyPr/>
                    <a:lstStyle/>
                    <a:p>
                      <a:pPr algn="l" fontAlgn="t"/>
                      <a:r>
                        <a:rPr lang="en-IN" sz="3200" b="1" dirty="0">
                          <a:solidFill>
                            <a:srgbClr val="006600"/>
                          </a:solidFill>
                          <a:effectLst>
                            <a:outerShdw blurRad="38100" dist="38100" dir="2700000" algn="tl">
                              <a:srgbClr val="000000">
                                <a:alpha val="43137"/>
                              </a:srgbClr>
                            </a:outerShdw>
                          </a:effectLst>
                        </a:rPr>
                        <a:t>Mike</a:t>
                      </a:r>
                    </a:p>
                  </a:txBody>
                  <a:tcPr marL="65814" marR="65814" marT="65814" marB="65814">
                    <a:lnL w="12700" cap="flat" cmpd="sng" algn="ctr">
                      <a:solidFill>
                        <a:srgbClr val="508E0A"/>
                      </a:solidFill>
                      <a:prstDash val="solid"/>
                      <a:round/>
                      <a:headEnd type="none" w="med" len="med"/>
                      <a:tailEnd type="none" w="med" len="med"/>
                    </a:lnL>
                    <a:lnR w="12700" cap="flat" cmpd="sng" algn="ctr">
                      <a:solidFill>
                        <a:srgbClr val="408F0A"/>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8E0A"/>
                      </a:solidFill>
                      <a:prstDash val="solid"/>
                      <a:round/>
                      <a:headEnd type="none" w="med" len="med"/>
                      <a:tailEnd type="none" w="med" len="med"/>
                    </a:lnB>
                    <a:solidFill>
                      <a:srgbClr val="FFFFFF"/>
                    </a:solidFill>
                  </a:tcPr>
                </a:tc>
                <a:tc>
                  <a:txBody>
                    <a:bodyPr/>
                    <a:lstStyle/>
                    <a:p>
                      <a:pPr algn="l" fontAlgn="t"/>
                      <a:r>
                        <a:rPr lang="en-IN" sz="3200" b="1" dirty="0" err="1">
                          <a:solidFill>
                            <a:srgbClr val="006600"/>
                          </a:solidFill>
                          <a:effectLst>
                            <a:outerShdw blurRad="38100" dist="38100" dir="2700000" algn="tl">
                              <a:srgbClr val="000000">
                                <a:alpha val="43137"/>
                              </a:srgbClr>
                            </a:outerShdw>
                          </a:effectLst>
                        </a:rPr>
                        <a:t>Brunton</a:t>
                      </a:r>
                      <a:endParaRPr lang="en-IN" sz="3200" b="1" dirty="0">
                        <a:solidFill>
                          <a:srgbClr val="006600"/>
                        </a:solidFill>
                        <a:effectLst>
                          <a:outerShdw blurRad="38100" dist="38100" dir="2700000" algn="tl">
                            <a:srgbClr val="000000">
                              <a:alpha val="43137"/>
                            </a:srgbClr>
                          </a:outerShdw>
                        </a:effectLst>
                      </a:endParaRPr>
                    </a:p>
                  </a:txBody>
                  <a:tcPr marL="65814" marR="65814" marT="65814" marB="65814">
                    <a:lnL w="12700" cap="flat" cmpd="sng" algn="ctr">
                      <a:solidFill>
                        <a:srgbClr val="408F0A"/>
                      </a:solidFill>
                      <a:prstDash val="solid"/>
                      <a:round/>
                      <a:headEnd type="none" w="med" len="med"/>
                      <a:tailEnd type="none" w="med" len="med"/>
                    </a:lnL>
                    <a:lnR w="12700" cap="flat" cmpd="sng" algn="ctr">
                      <a:solidFill>
                        <a:srgbClr val="208F0A"/>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8F0A"/>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24" name="Rectangle 23"/>
          <p:cNvSpPr/>
          <p:nvPr/>
        </p:nvSpPr>
        <p:spPr>
          <a:xfrm>
            <a:off x="428596" y="2571744"/>
            <a:ext cx="8286808" cy="1384995"/>
          </a:xfrm>
          <a:prstGeom prst="rect">
            <a:avLst/>
          </a:prstGeom>
        </p:spPr>
        <p:txBody>
          <a:bodyPr wrap="square">
            <a:spAutoFit/>
          </a:bodyPr>
          <a:lstStyle/>
          <a:p>
            <a:pPr algn="just"/>
            <a:r>
              <a:rPr lang="en-IN" sz="2800" b="1" dirty="0">
                <a:effectLst>
                  <a:outerShdw blurRad="38100" dist="38100" dir="2700000" algn="tl">
                    <a:srgbClr val="000000">
                      <a:alpha val="43137"/>
                    </a:srgbClr>
                  </a:outerShdw>
                </a:effectLst>
              </a:rPr>
              <a:t>	In this table, adding the foreign key in </a:t>
            </a:r>
            <a:r>
              <a:rPr lang="en-IN" sz="2800" b="1" dirty="0" err="1">
                <a:effectLst>
                  <a:outerShdw blurRad="38100" dist="38100" dir="2700000" algn="tl">
                    <a:srgbClr val="000000">
                      <a:alpha val="43137"/>
                    </a:srgbClr>
                  </a:outerShdw>
                </a:effectLst>
              </a:rPr>
              <a:t>Deptcode</a:t>
            </a:r>
            <a:r>
              <a:rPr lang="en-IN" sz="2800" b="1" dirty="0">
                <a:effectLst>
                  <a:outerShdw blurRad="38100" dist="38100" dir="2700000" algn="tl">
                    <a:srgbClr val="000000">
                      <a:alpha val="43137"/>
                    </a:srgbClr>
                  </a:outerShdw>
                </a:effectLst>
              </a:rPr>
              <a:t> to the Teacher name, we can create a relationship between the two tables.</a:t>
            </a:r>
            <a:endParaRPr lang="en-IN" sz="2800" dirty="0"/>
          </a:p>
        </p:txBody>
      </p:sp>
      <p:sp>
        <p:nvSpPr>
          <p:cNvPr id="25" name="Rectangle 24"/>
          <p:cNvSpPr/>
          <p:nvPr/>
        </p:nvSpPr>
        <p:spPr>
          <a:xfrm>
            <a:off x="5504932" y="3500438"/>
            <a:ext cx="2853282" cy="584775"/>
          </a:xfrm>
          <a:prstGeom prst="rect">
            <a:avLst/>
          </a:prstGeom>
        </p:spPr>
        <p:style>
          <a:lnRef idx="3">
            <a:schemeClr val="lt1"/>
          </a:lnRef>
          <a:fillRef idx="1">
            <a:schemeClr val="accent3"/>
          </a:fillRef>
          <a:effectRef idx="1">
            <a:schemeClr val="accent3"/>
          </a:effectRef>
          <a:fontRef idx="minor">
            <a:schemeClr val="lt1"/>
          </a:fontRef>
        </p:style>
        <p:txBody>
          <a:bodyPr wrap="none">
            <a:spAutoFit/>
          </a:bodyPr>
          <a:lstStyle/>
          <a:p>
            <a:r>
              <a:rPr lang="en-IN" sz="3200" b="1" dirty="0">
                <a:effectLst>
                  <a:outerShdw blurRad="38100" dist="38100" dir="2700000" algn="tl">
                    <a:srgbClr val="000000">
                      <a:alpha val="43137"/>
                    </a:srgbClr>
                  </a:outerShdw>
                </a:effectLst>
              </a:rPr>
              <a:t>TEACHER TABLE</a:t>
            </a:r>
          </a:p>
        </p:txBody>
      </p:sp>
      <p:pic>
        <p:nvPicPr>
          <p:cNvPr id="18" name="Graphic 107" descr="Puzzle">
            <a:extLst>
              <a:ext uri="{FF2B5EF4-FFF2-40B4-BE49-F238E27FC236}">
                <a16:creationId xmlns:a16="http://schemas.microsoft.com/office/drawing/2014/main" id="{C1ABD686-CFAD-4055-8ABA-2FADA09A6FC6}"/>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143108" y="1486903"/>
            <a:ext cx="392415" cy="392415"/>
          </a:xfrm>
          <a:prstGeom prst="rect">
            <a:avLst/>
          </a:prstGeom>
          <a:effectLst>
            <a:outerShdw blurRad="50800" dist="38100" dir="2700000" algn="tl" rotWithShape="0">
              <a:prstClr val="black">
                <a:alpha val="40000"/>
              </a:prstClr>
            </a:outerShdw>
          </a:effectLst>
        </p:spPr>
      </p:pic>
      <p:grpSp>
        <p:nvGrpSpPr>
          <p:cNvPr id="20" name="Group 19">
            <a:extLst>
              <a:ext uri="{FF2B5EF4-FFF2-40B4-BE49-F238E27FC236}">
                <a16:creationId xmlns:a16="http://schemas.microsoft.com/office/drawing/2014/main" id="{4E67D804-5ABD-460C-84F1-AB3153EEC05D}"/>
              </a:ext>
            </a:extLst>
          </p:cNvPr>
          <p:cNvGrpSpPr/>
          <p:nvPr/>
        </p:nvGrpSpPr>
        <p:grpSpPr>
          <a:xfrm>
            <a:off x="571472" y="285728"/>
            <a:ext cx="1764930" cy="1792764"/>
            <a:chOff x="2169409" y="3407373"/>
            <a:chExt cx="2084832" cy="2117710"/>
          </a:xfrm>
          <a:solidFill>
            <a:schemeClr val="accent4"/>
          </a:solidFill>
        </p:grpSpPr>
        <p:sp>
          <p:nvSpPr>
            <p:cNvPr id="21" name="Rectangle 20">
              <a:extLst>
                <a:ext uri="{FF2B5EF4-FFF2-40B4-BE49-F238E27FC236}">
                  <a16:creationId xmlns:a16="http://schemas.microsoft.com/office/drawing/2014/main" id="{F90940A1-D681-46A0-9212-29DC5BA905C9}"/>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86">
              <a:extLst>
                <a:ext uri="{FF2B5EF4-FFF2-40B4-BE49-F238E27FC236}">
                  <a16:creationId xmlns:a16="http://schemas.microsoft.com/office/drawing/2014/main" id="{AEC51B55-1616-4F31-B97C-44F660F5BA20}"/>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27" name="Oval 26">
                <a:extLst>
                  <a:ext uri="{FF2B5EF4-FFF2-40B4-BE49-F238E27FC236}">
                    <a16:creationId xmlns:a16="http://schemas.microsoft.com/office/drawing/2014/main" id="{AE5D9862-4E6D-47A3-9185-933BE65C1495}"/>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E0D036C2-7059-4895-A1E2-B0495E556520}"/>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B0AF418F-871C-4AD0-B6F4-E14786F9636B}"/>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77ADF6D3-D4AA-4108-8DB4-800143210ED0}"/>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2" name="TextBox 31"/>
          <p:cNvSpPr txBox="1"/>
          <p:nvPr/>
        </p:nvSpPr>
        <p:spPr>
          <a:xfrm>
            <a:off x="857224" y="1782537"/>
            <a:ext cx="1714512" cy="646331"/>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600" b="1" dirty="0">
                <a:solidFill>
                  <a:schemeClr val="bg1"/>
                </a:solidFill>
                <a:effectLst>
                  <a:outerShdw blurRad="38100" dist="38100" dir="2700000" algn="tl">
                    <a:srgbClr val="000000">
                      <a:alpha val="43137"/>
                    </a:srgbClr>
                  </a:outerShdw>
                </a:effectLst>
              </a:rPr>
              <a:t>KEYS</a:t>
            </a:r>
          </a:p>
        </p:txBody>
      </p:sp>
      <p:pic>
        <p:nvPicPr>
          <p:cNvPr id="33"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428736"/>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1101633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Graphic 107" descr="Puzzle">
            <a:extLst>
              <a:ext uri="{FF2B5EF4-FFF2-40B4-BE49-F238E27FC236}">
                <a16:creationId xmlns:a16="http://schemas.microsoft.com/office/drawing/2014/main" id="{C1ABD686-CFAD-4055-8ABA-2FADA09A6FC6}"/>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143108" y="1486903"/>
            <a:ext cx="392415" cy="392415"/>
          </a:xfrm>
          <a:prstGeom prst="rect">
            <a:avLst/>
          </a:prstGeom>
          <a:effectLst>
            <a:outerShdw blurRad="50800" dist="38100" dir="2700000" algn="tl" rotWithShape="0">
              <a:prstClr val="black">
                <a:alpha val="40000"/>
              </a:prstClr>
            </a:outerShdw>
          </a:effectLst>
        </p:spPr>
      </p:pic>
      <p:grpSp>
        <p:nvGrpSpPr>
          <p:cNvPr id="2" name="Group 22">
            <a:extLst>
              <a:ext uri="{FF2B5EF4-FFF2-40B4-BE49-F238E27FC236}">
                <a16:creationId xmlns:a16="http://schemas.microsoft.com/office/drawing/2014/main" id="{4E67D804-5ABD-460C-84F1-AB3153EEC05D}"/>
              </a:ext>
            </a:extLst>
          </p:cNvPr>
          <p:cNvGrpSpPr/>
          <p:nvPr/>
        </p:nvGrpSpPr>
        <p:grpSpPr>
          <a:xfrm>
            <a:off x="571472" y="285728"/>
            <a:ext cx="1764930" cy="1792764"/>
            <a:chOff x="2169409" y="3407373"/>
            <a:chExt cx="2084832" cy="2117710"/>
          </a:xfrm>
          <a:solidFill>
            <a:schemeClr val="tx2">
              <a:lumMod val="75000"/>
            </a:schemeClr>
          </a:solidFill>
        </p:grpSpPr>
        <p:sp>
          <p:nvSpPr>
            <p:cNvPr id="24" name="Rectangle 23">
              <a:extLst>
                <a:ext uri="{FF2B5EF4-FFF2-40B4-BE49-F238E27FC236}">
                  <a16:creationId xmlns:a16="http://schemas.microsoft.com/office/drawing/2014/main" id="{F90940A1-D681-46A0-9212-29DC5BA905C9}"/>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 name="Group 86">
              <a:extLst>
                <a:ext uri="{FF2B5EF4-FFF2-40B4-BE49-F238E27FC236}">
                  <a16:creationId xmlns:a16="http://schemas.microsoft.com/office/drawing/2014/main" id="{AEC51B55-1616-4F31-B97C-44F660F5BA20}"/>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27" name="Oval 26">
                <a:extLst>
                  <a:ext uri="{FF2B5EF4-FFF2-40B4-BE49-F238E27FC236}">
                    <a16:creationId xmlns:a16="http://schemas.microsoft.com/office/drawing/2014/main" id="{AE5D9862-4E6D-47A3-9185-933BE65C1495}"/>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E0D036C2-7059-4895-A1E2-B0495E556520}"/>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B0AF418F-871C-4AD0-B6F4-E14786F9636B}"/>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77ADF6D3-D4AA-4108-8DB4-800143210ED0}"/>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TextBox 30"/>
          <p:cNvSpPr txBox="1"/>
          <p:nvPr/>
        </p:nvSpPr>
        <p:spPr>
          <a:xfrm>
            <a:off x="857224" y="1782537"/>
            <a:ext cx="1714512" cy="646331"/>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600" b="1" dirty="0">
                <a:solidFill>
                  <a:schemeClr val="bg1"/>
                </a:solidFill>
                <a:effectLst>
                  <a:outerShdw blurRad="38100" dist="38100" dir="2700000" algn="tl">
                    <a:srgbClr val="000000">
                      <a:alpha val="43137"/>
                    </a:srgbClr>
                  </a:outerShdw>
                </a:effectLst>
              </a:rPr>
              <a:t>KEYS</a:t>
            </a:r>
          </a:p>
        </p:txBody>
      </p:sp>
      <p:pic>
        <p:nvPicPr>
          <p:cNvPr id="32"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428736"/>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
        <p:nvSpPr>
          <p:cNvPr id="17" name="Shape">
            <a:extLst>
              <a:ext uri="{FF2B5EF4-FFF2-40B4-BE49-F238E27FC236}">
                <a16:creationId xmlns:a16="http://schemas.microsoft.com/office/drawing/2014/main" id="{32898ADB-AD01-495D-8C2E-2F98B1B70164}"/>
              </a:ext>
            </a:extLst>
          </p:cNvPr>
          <p:cNvSpPr/>
          <p:nvPr/>
        </p:nvSpPr>
        <p:spPr>
          <a:xfrm>
            <a:off x="2438679" y="3000372"/>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6"/>
              </a:gs>
              <a:gs pos="50000">
                <a:schemeClr val="accent6"/>
              </a:gs>
              <a:gs pos="100000">
                <a:schemeClr val="accent6">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5</a:t>
            </a:r>
            <a:endParaRPr sz="2625" b="1" dirty="0">
              <a:solidFill>
                <a:srgbClr val="FFFFFF"/>
              </a:solidFill>
              <a:effectLst>
                <a:outerShdw blurRad="38100" dist="38100" dir="2700000" algn="tl">
                  <a:srgbClr val="000000">
                    <a:alpha val="43137"/>
                  </a:srgbClr>
                </a:outerShdw>
              </a:effectLst>
            </a:endParaRPr>
          </a:p>
        </p:txBody>
      </p:sp>
      <p:sp>
        <p:nvSpPr>
          <p:cNvPr id="19" name="Rectangle 18"/>
          <p:cNvSpPr/>
          <p:nvPr/>
        </p:nvSpPr>
        <p:spPr>
          <a:xfrm>
            <a:off x="1493559" y="3786190"/>
            <a:ext cx="2159566"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Foreign Key</a:t>
            </a:r>
          </a:p>
        </p:txBody>
      </p:sp>
      <p:sp>
        <p:nvSpPr>
          <p:cNvPr id="23" name="Rectangle 22"/>
          <p:cNvSpPr/>
          <p:nvPr/>
        </p:nvSpPr>
        <p:spPr>
          <a:xfrm>
            <a:off x="4153191" y="3786190"/>
            <a:ext cx="681982" cy="584775"/>
          </a:xfrm>
          <a:prstGeom prst="rect">
            <a:avLst/>
          </a:prstGeom>
        </p:spPr>
        <p:txBody>
          <a:bodyPr wrap="none">
            <a:spAutoFit/>
          </a:bodyPr>
          <a:lstStyle/>
          <a:p>
            <a:r>
              <a:rPr lang="en-IN" sz="3200" b="1" dirty="0">
                <a:solidFill>
                  <a:srgbClr val="0000FF"/>
                </a:solidFill>
                <a:effectLst>
                  <a:outerShdw blurRad="38100" dist="38100" dir="2700000" algn="tl">
                    <a:srgbClr val="000000">
                      <a:alpha val="43137"/>
                    </a:srgbClr>
                  </a:outerShdw>
                </a:effectLst>
              </a:rPr>
              <a:t>Vs.</a:t>
            </a:r>
          </a:p>
        </p:txBody>
      </p:sp>
      <p:sp>
        <p:nvSpPr>
          <p:cNvPr id="25" name="Shape">
            <a:extLst>
              <a:ext uri="{FF2B5EF4-FFF2-40B4-BE49-F238E27FC236}">
                <a16:creationId xmlns:a16="http://schemas.microsoft.com/office/drawing/2014/main" id="{0C70228E-2A67-429B-A179-C7F95D7EAE68}"/>
              </a:ext>
            </a:extLst>
          </p:cNvPr>
          <p:cNvSpPr/>
          <p:nvPr/>
        </p:nvSpPr>
        <p:spPr>
          <a:xfrm>
            <a:off x="5786446" y="3071810"/>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2"/>
              </a:gs>
              <a:gs pos="50000">
                <a:schemeClr val="accent2"/>
              </a:gs>
              <a:gs pos="100000">
                <a:schemeClr val="accent2">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2</a:t>
            </a:r>
            <a:endParaRPr sz="2625" b="1" dirty="0">
              <a:solidFill>
                <a:srgbClr val="FFFFFF"/>
              </a:solidFill>
              <a:effectLst>
                <a:outerShdw blurRad="38100" dist="38100" dir="2700000" algn="tl">
                  <a:srgbClr val="000000">
                    <a:alpha val="43137"/>
                  </a:srgbClr>
                </a:outerShdw>
              </a:effectLst>
            </a:endParaRPr>
          </a:p>
        </p:txBody>
      </p:sp>
      <p:sp>
        <p:nvSpPr>
          <p:cNvPr id="26" name="Rectangle 25"/>
          <p:cNvSpPr/>
          <p:nvPr/>
        </p:nvSpPr>
        <p:spPr>
          <a:xfrm>
            <a:off x="4786314" y="3786190"/>
            <a:ext cx="2233497"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Primary Key</a:t>
            </a:r>
          </a:p>
        </p:txBody>
      </p:sp>
    </p:spTree>
    <p:extLst>
      <p:ext uri="{BB962C8B-B14F-4D97-AF65-F5344CB8AC3E}">
        <p14:creationId xmlns:p14="http://schemas.microsoft.com/office/powerpoint/2010/main" val="11016338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Graphic 107" descr="Puzzle">
            <a:extLst>
              <a:ext uri="{FF2B5EF4-FFF2-40B4-BE49-F238E27FC236}">
                <a16:creationId xmlns:a16="http://schemas.microsoft.com/office/drawing/2014/main" id="{C1ABD686-CFAD-4055-8ABA-2FADA09A6FC6}"/>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143108" y="1486903"/>
            <a:ext cx="392415" cy="392415"/>
          </a:xfrm>
          <a:prstGeom prst="rect">
            <a:avLst/>
          </a:prstGeom>
          <a:effectLst>
            <a:outerShdw blurRad="50800" dist="38100" dir="2700000" algn="tl" rotWithShape="0">
              <a:prstClr val="black">
                <a:alpha val="40000"/>
              </a:prstClr>
            </a:outerShdw>
          </a:effectLst>
        </p:spPr>
      </p:pic>
      <p:grpSp>
        <p:nvGrpSpPr>
          <p:cNvPr id="2" name="Group 22">
            <a:extLst>
              <a:ext uri="{FF2B5EF4-FFF2-40B4-BE49-F238E27FC236}">
                <a16:creationId xmlns:a16="http://schemas.microsoft.com/office/drawing/2014/main" id="{4E67D804-5ABD-460C-84F1-AB3153EEC05D}"/>
              </a:ext>
            </a:extLst>
          </p:cNvPr>
          <p:cNvGrpSpPr/>
          <p:nvPr/>
        </p:nvGrpSpPr>
        <p:grpSpPr>
          <a:xfrm>
            <a:off x="571472" y="285728"/>
            <a:ext cx="1764930" cy="1792764"/>
            <a:chOff x="2169409" y="3407373"/>
            <a:chExt cx="2084832" cy="2117710"/>
          </a:xfrm>
          <a:solidFill>
            <a:schemeClr val="accent4"/>
          </a:solidFill>
        </p:grpSpPr>
        <p:sp>
          <p:nvSpPr>
            <p:cNvPr id="24" name="Rectangle 23">
              <a:extLst>
                <a:ext uri="{FF2B5EF4-FFF2-40B4-BE49-F238E27FC236}">
                  <a16:creationId xmlns:a16="http://schemas.microsoft.com/office/drawing/2014/main" id="{F90940A1-D681-46A0-9212-29DC5BA905C9}"/>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 name="Group 86">
              <a:extLst>
                <a:ext uri="{FF2B5EF4-FFF2-40B4-BE49-F238E27FC236}">
                  <a16:creationId xmlns:a16="http://schemas.microsoft.com/office/drawing/2014/main" id="{AEC51B55-1616-4F31-B97C-44F660F5BA20}"/>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27" name="Oval 26">
                <a:extLst>
                  <a:ext uri="{FF2B5EF4-FFF2-40B4-BE49-F238E27FC236}">
                    <a16:creationId xmlns:a16="http://schemas.microsoft.com/office/drawing/2014/main" id="{AE5D9862-4E6D-47A3-9185-933BE65C1495}"/>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E0D036C2-7059-4895-A1E2-B0495E556520}"/>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B0AF418F-871C-4AD0-B6F4-E14786F9636B}"/>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77ADF6D3-D4AA-4108-8DB4-800143210ED0}"/>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TextBox 30"/>
          <p:cNvSpPr txBox="1"/>
          <p:nvPr/>
        </p:nvSpPr>
        <p:spPr>
          <a:xfrm>
            <a:off x="857224" y="1782537"/>
            <a:ext cx="1714512" cy="646331"/>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600" b="1" dirty="0">
                <a:solidFill>
                  <a:schemeClr val="bg1"/>
                </a:solidFill>
                <a:effectLst>
                  <a:outerShdw blurRad="38100" dist="38100" dir="2700000" algn="tl">
                    <a:srgbClr val="000000">
                      <a:alpha val="43137"/>
                    </a:srgbClr>
                  </a:outerShdw>
                </a:effectLst>
              </a:rPr>
              <a:t>KEYS</a:t>
            </a:r>
          </a:p>
        </p:txBody>
      </p:sp>
      <p:pic>
        <p:nvPicPr>
          <p:cNvPr id="32"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428736"/>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
        <p:nvSpPr>
          <p:cNvPr id="17" name="Shape">
            <a:extLst>
              <a:ext uri="{FF2B5EF4-FFF2-40B4-BE49-F238E27FC236}">
                <a16:creationId xmlns:a16="http://schemas.microsoft.com/office/drawing/2014/main" id="{32898ADB-AD01-495D-8C2E-2F98B1B70164}"/>
              </a:ext>
            </a:extLst>
          </p:cNvPr>
          <p:cNvSpPr/>
          <p:nvPr/>
        </p:nvSpPr>
        <p:spPr>
          <a:xfrm>
            <a:off x="3802608" y="642918"/>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6"/>
              </a:gs>
              <a:gs pos="50000">
                <a:schemeClr val="accent6"/>
              </a:gs>
              <a:gs pos="100000">
                <a:schemeClr val="accent6">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5</a:t>
            </a:r>
            <a:endParaRPr sz="2625" b="1" dirty="0">
              <a:solidFill>
                <a:srgbClr val="FFFFFF"/>
              </a:solidFill>
              <a:effectLst>
                <a:outerShdw blurRad="38100" dist="38100" dir="2700000" algn="tl">
                  <a:srgbClr val="000000">
                    <a:alpha val="43137"/>
                  </a:srgbClr>
                </a:outerShdw>
              </a:effectLst>
            </a:endParaRPr>
          </a:p>
        </p:txBody>
      </p:sp>
      <p:sp>
        <p:nvSpPr>
          <p:cNvPr id="19" name="Rectangle 18"/>
          <p:cNvSpPr/>
          <p:nvPr/>
        </p:nvSpPr>
        <p:spPr>
          <a:xfrm>
            <a:off x="2857488" y="1428736"/>
            <a:ext cx="2159566"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Foreign Key</a:t>
            </a:r>
          </a:p>
        </p:txBody>
      </p:sp>
      <p:sp>
        <p:nvSpPr>
          <p:cNvPr id="23" name="Rectangle 22"/>
          <p:cNvSpPr/>
          <p:nvPr/>
        </p:nvSpPr>
        <p:spPr>
          <a:xfrm>
            <a:off x="5517120" y="1428736"/>
            <a:ext cx="681982" cy="584775"/>
          </a:xfrm>
          <a:prstGeom prst="rect">
            <a:avLst/>
          </a:prstGeom>
        </p:spPr>
        <p:txBody>
          <a:bodyPr wrap="none">
            <a:spAutoFit/>
          </a:bodyPr>
          <a:lstStyle/>
          <a:p>
            <a:r>
              <a:rPr lang="en-IN" sz="3200" b="1" dirty="0">
                <a:solidFill>
                  <a:srgbClr val="0000FF"/>
                </a:solidFill>
                <a:effectLst>
                  <a:outerShdw blurRad="38100" dist="38100" dir="2700000" algn="tl">
                    <a:srgbClr val="000000">
                      <a:alpha val="43137"/>
                    </a:srgbClr>
                  </a:outerShdw>
                </a:effectLst>
              </a:rPr>
              <a:t>Vs.</a:t>
            </a:r>
          </a:p>
        </p:txBody>
      </p:sp>
      <p:sp>
        <p:nvSpPr>
          <p:cNvPr id="25" name="Shape">
            <a:extLst>
              <a:ext uri="{FF2B5EF4-FFF2-40B4-BE49-F238E27FC236}">
                <a16:creationId xmlns:a16="http://schemas.microsoft.com/office/drawing/2014/main" id="{0C70228E-2A67-429B-A179-C7F95D7EAE68}"/>
              </a:ext>
            </a:extLst>
          </p:cNvPr>
          <p:cNvSpPr/>
          <p:nvPr/>
        </p:nvSpPr>
        <p:spPr>
          <a:xfrm>
            <a:off x="7150375" y="714356"/>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2"/>
              </a:gs>
              <a:gs pos="50000">
                <a:schemeClr val="accent2"/>
              </a:gs>
              <a:gs pos="100000">
                <a:schemeClr val="accent2">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2</a:t>
            </a:r>
            <a:endParaRPr sz="2625" b="1" dirty="0">
              <a:solidFill>
                <a:srgbClr val="FFFFFF"/>
              </a:solidFill>
              <a:effectLst>
                <a:outerShdw blurRad="38100" dist="38100" dir="2700000" algn="tl">
                  <a:srgbClr val="000000">
                    <a:alpha val="43137"/>
                  </a:srgbClr>
                </a:outerShdw>
              </a:effectLst>
            </a:endParaRPr>
          </a:p>
        </p:txBody>
      </p:sp>
      <p:sp>
        <p:nvSpPr>
          <p:cNvPr id="26" name="Rectangle 25"/>
          <p:cNvSpPr/>
          <p:nvPr/>
        </p:nvSpPr>
        <p:spPr>
          <a:xfrm>
            <a:off x="6150243" y="1428736"/>
            <a:ext cx="2233497"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Primary Key</a:t>
            </a:r>
          </a:p>
        </p:txBody>
      </p:sp>
      <p:graphicFrame>
        <p:nvGraphicFramePr>
          <p:cNvPr id="33" name="Table 32"/>
          <p:cNvGraphicFramePr>
            <a:graphicFrameLocks noGrp="1"/>
          </p:cNvGraphicFramePr>
          <p:nvPr/>
        </p:nvGraphicFramePr>
        <p:xfrm>
          <a:off x="714348" y="2928934"/>
          <a:ext cx="8001056" cy="2955204"/>
        </p:xfrm>
        <a:graphic>
          <a:graphicData uri="http://schemas.openxmlformats.org/drawingml/2006/table">
            <a:tbl>
              <a:tblPr>
                <a:effectLst>
                  <a:innerShdw blurRad="114300">
                    <a:prstClr val="black"/>
                  </a:innerShdw>
                </a:effectLst>
              </a:tblPr>
              <a:tblGrid>
                <a:gridCol w="4000528">
                  <a:extLst>
                    <a:ext uri="{9D8B030D-6E8A-4147-A177-3AD203B41FA5}">
                      <a16:colId xmlns:a16="http://schemas.microsoft.com/office/drawing/2014/main" val="20000"/>
                    </a:ext>
                  </a:extLst>
                </a:gridCol>
                <a:gridCol w="4000528">
                  <a:extLst>
                    <a:ext uri="{9D8B030D-6E8A-4147-A177-3AD203B41FA5}">
                      <a16:colId xmlns:a16="http://schemas.microsoft.com/office/drawing/2014/main" val="20001"/>
                    </a:ext>
                  </a:extLst>
                </a:gridCol>
              </a:tblGrid>
              <a:tr h="368557">
                <a:tc>
                  <a:txBody>
                    <a:bodyPr/>
                    <a:lstStyle/>
                    <a:p>
                      <a:pPr algn="ctr" fontAlgn="t"/>
                      <a:r>
                        <a:rPr lang="en-IN" sz="2800" b="1" i="0" dirty="0">
                          <a:solidFill>
                            <a:srgbClr val="FFFF00"/>
                          </a:solidFill>
                          <a:effectLst>
                            <a:outerShdw blurRad="38100" dist="38100" dir="2700000" algn="tl">
                              <a:srgbClr val="000000">
                                <a:alpha val="43137"/>
                              </a:srgbClr>
                            </a:outerShdw>
                          </a:effectLst>
                        </a:rPr>
                        <a:t>Primary Key</a:t>
                      </a:r>
                    </a:p>
                  </a:txBody>
                  <a:tcPr marL="65814" marR="65814" marT="65814" marB="65814">
                    <a:lnL w="12700" cap="flat" cmpd="sng" algn="ctr">
                      <a:solidFill>
                        <a:srgbClr val="F046E5"/>
                      </a:solidFill>
                      <a:prstDash val="solid"/>
                      <a:round/>
                      <a:headEnd type="none" w="med" len="med"/>
                      <a:tailEnd type="none" w="med" len="med"/>
                    </a:lnL>
                    <a:lnR w="12700" cap="flat" cmpd="sng" algn="ctr">
                      <a:solidFill>
                        <a:srgbClr val="708EE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6600"/>
                    </a:solidFill>
                  </a:tcPr>
                </a:tc>
                <a:tc>
                  <a:txBody>
                    <a:bodyPr/>
                    <a:lstStyle/>
                    <a:p>
                      <a:pPr algn="ctr" fontAlgn="t"/>
                      <a:r>
                        <a:rPr lang="en-IN" sz="2800" b="1" i="0" dirty="0">
                          <a:solidFill>
                            <a:srgbClr val="FFFF00"/>
                          </a:solidFill>
                          <a:effectLst>
                            <a:outerShdw blurRad="38100" dist="38100" dir="2700000" algn="tl">
                              <a:srgbClr val="000000">
                                <a:alpha val="43137"/>
                              </a:srgbClr>
                            </a:outerShdw>
                          </a:effectLst>
                        </a:rPr>
                        <a:t>Foreign Key</a:t>
                      </a:r>
                    </a:p>
                  </a:txBody>
                  <a:tcPr marL="65814" marR="65814" marT="65814" marB="65814">
                    <a:lnL w="12700" cap="flat" cmpd="sng" algn="ctr">
                      <a:solidFill>
                        <a:srgbClr val="708EE4"/>
                      </a:solidFill>
                      <a:prstDash val="solid"/>
                      <a:round/>
                      <a:headEnd type="none" w="med" len="med"/>
                      <a:tailEnd type="none" w="med" len="med"/>
                    </a:lnL>
                    <a:lnR w="12700" cap="flat" cmpd="sng" algn="ctr">
                      <a:solidFill>
                        <a:srgbClr val="204EE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6600"/>
                    </a:solidFill>
                  </a:tcPr>
                </a:tc>
                <a:extLst>
                  <a:ext uri="{0D108BD9-81ED-4DB2-BD59-A6C34878D82A}">
                    <a16:rowId xmlns:a16="http://schemas.microsoft.com/office/drawing/2014/main" val="10000"/>
                  </a:ext>
                </a:extLst>
              </a:tr>
              <a:tr h="605487">
                <a:tc>
                  <a:txBody>
                    <a:bodyPr/>
                    <a:lstStyle/>
                    <a:p>
                      <a:pPr algn="just" fontAlgn="t"/>
                      <a:r>
                        <a:rPr lang="en-IN" sz="2800" b="1" i="0" dirty="0">
                          <a:effectLst>
                            <a:outerShdw blurRad="38100" dist="38100" dir="2700000" algn="tl">
                              <a:srgbClr val="000000">
                                <a:alpha val="43137"/>
                              </a:srgbClr>
                            </a:outerShdw>
                          </a:effectLst>
                        </a:rPr>
                        <a:t>Helps you to uniquely identify a record in the table.</a:t>
                      </a:r>
                    </a:p>
                  </a:txBody>
                  <a:tcPr marL="65814" marR="65814" marT="65814" marB="65814">
                    <a:lnL w="12700" cap="flat" cmpd="sng" algn="ctr">
                      <a:solidFill>
                        <a:srgbClr val="404BE5"/>
                      </a:solidFill>
                      <a:prstDash val="solid"/>
                      <a:round/>
                      <a:headEnd type="none" w="med" len="med"/>
                      <a:tailEnd type="none" w="med" len="med"/>
                    </a:lnL>
                    <a:lnR w="12700" cap="flat" cmpd="sng" algn="ctr">
                      <a:solidFill>
                        <a:srgbClr val="B04BE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2800" b="1" i="0">
                          <a:effectLst>
                            <a:outerShdw blurRad="38100" dist="38100" dir="2700000" algn="tl">
                              <a:srgbClr val="000000">
                                <a:alpha val="43137"/>
                              </a:srgbClr>
                            </a:outerShdw>
                          </a:effectLst>
                        </a:rPr>
                        <a:t>It is a field in the table that is the primary key of another table.</a:t>
                      </a:r>
                    </a:p>
                  </a:txBody>
                  <a:tcPr marL="65814" marR="65814" marT="65814" marB="65814">
                    <a:lnL w="12700" cap="flat" cmpd="sng" algn="ctr">
                      <a:solidFill>
                        <a:srgbClr val="B04BE5"/>
                      </a:solidFill>
                      <a:prstDash val="solid"/>
                      <a:round/>
                      <a:headEnd type="none" w="med" len="med"/>
                      <a:tailEnd type="none" w="med" len="med"/>
                    </a:lnL>
                    <a:lnR w="12700" cap="flat" cmpd="sng" algn="ctr">
                      <a:solidFill>
                        <a:srgbClr val="D04EE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05487">
                <a:tc>
                  <a:txBody>
                    <a:bodyPr/>
                    <a:lstStyle/>
                    <a:p>
                      <a:pPr algn="just" fontAlgn="t"/>
                      <a:r>
                        <a:rPr lang="en-IN" sz="2800" b="1" i="0">
                          <a:effectLst>
                            <a:outerShdw blurRad="38100" dist="38100" dir="2700000" algn="tl">
                              <a:srgbClr val="000000">
                                <a:alpha val="43137"/>
                              </a:srgbClr>
                            </a:outerShdw>
                          </a:effectLst>
                        </a:rPr>
                        <a:t>Primary Key never accept null values.</a:t>
                      </a:r>
                    </a:p>
                  </a:txBody>
                  <a:tcPr marL="65814" marR="65814" marT="65814" marB="65814">
                    <a:lnL w="12700" cap="flat" cmpd="sng" algn="ctr">
                      <a:solidFill>
                        <a:srgbClr val="404FE5"/>
                      </a:solidFill>
                      <a:prstDash val="solid"/>
                      <a:round/>
                      <a:headEnd type="none" w="med" len="med"/>
                      <a:tailEnd type="none" w="med" len="med"/>
                    </a:lnL>
                    <a:lnR w="12700" cap="flat" cmpd="sng" algn="ctr">
                      <a:solidFill>
                        <a:srgbClr val="A04FE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just" fontAlgn="t"/>
                      <a:r>
                        <a:rPr lang="en-IN" sz="2800" b="1" i="0" dirty="0">
                          <a:effectLst>
                            <a:outerShdw blurRad="38100" dist="38100" dir="2700000" algn="tl">
                              <a:srgbClr val="000000">
                                <a:alpha val="43137"/>
                              </a:srgbClr>
                            </a:outerShdw>
                          </a:effectLst>
                        </a:rPr>
                        <a:t>A foreign key may accept multiple null values.</a:t>
                      </a:r>
                    </a:p>
                  </a:txBody>
                  <a:tcPr marL="65814" marR="65814" marT="65814" marB="65814">
                    <a:lnL w="12700" cap="flat" cmpd="sng" algn="ctr">
                      <a:solidFill>
                        <a:srgbClr val="A04FE5"/>
                      </a:solidFill>
                      <a:prstDash val="solid"/>
                      <a:round/>
                      <a:headEnd type="none" w="med" len="med"/>
                      <a:tailEnd type="none" w="med" len="med"/>
                    </a:lnL>
                    <a:lnR w="12700" cap="flat" cmpd="sng" algn="ctr">
                      <a:solidFill>
                        <a:srgbClr val="804FE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bl>
          </a:graphicData>
        </a:graphic>
      </p:graphicFrame>
      <p:sp>
        <p:nvSpPr>
          <p:cNvPr id="34" name="Rectangle 33"/>
          <p:cNvSpPr/>
          <p:nvPr/>
        </p:nvSpPr>
        <p:spPr>
          <a:xfrm>
            <a:off x="6357950" y="6072206"/>
            <a:ext cx="1983107" cy="523220"/>
          </a:xfrm>
          <a:prstGeom prst="rect">
            <a:avLst/>
          </a:prstGeom>
        </p:spPr>
        <p:txBody>
          <a:bodyPr wrap="none">
            <a:spAutoFit/>
          </a:bodyPr>
          <a:lstStyle/>
          <a:p>
            <a:pPr algn="r"/>
            <a:r>
              <a:rPr lang="en-IN" sz="2800" b="1" dirty="0">
                <a:solidFill>
                  <a:srgbClr val="0000FF"/>
                </a:solidFill>
                <a:effectLst>
                  <a:outerShdw blurRad="38100" dist="38100" dir="2700000" algn="tl">
                    <a:srgbClr val="000000">
                      <a:alpha val="43137"/>
                    </a:srgbClr>
                  </a:outerShdw>
                </a:effectLst>
              </a:rPr>
              <a:t>Continued…</a:t>
            </a:r>
          </a:p>
        </p:txBody>
      </p:sp>
    </p:spTree>
    <p:extLst>
      <p:ext uri="{BB962C8B-B14F-4D97-AF65-F5344CB8AC3E}">
        <p14:creationId xmlns:p14="http://schemas.microsoft.com/office/powerpoint/2010/main" val="11016338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Graphic 107" descr="Puzzle">
            <a:extLst>
              <a:ext uri="{FF2B5EF4-FFF2-40B4-BE49-F238E27FC236}">
                <a16:creationId xmlns:a16="http://schemas.microsoft.com/office/drawing/2014/main" id="{C1ABD686-CFAD-4055-8ABA-2FADA09A6FC6}"/>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143108" y="1201151"/>
            <a:ext cx="392415" cy="392415"/>
          </a:xfrm>
          <a:prstGeom prst="rect">
            <a:avLst/>
          </a:prstGeom>
          <a:effectLst>
            <a:outerShdw blurRad="50800" dist="38100" dir="2700000" algn="tl" rotWithShape="0">
              <a:prstClr val="black">
                <a:alpha val="40000"/>
              </a:prstClr>
            </a:outerShdw>
          </a:effectLst>
        </p:spPr>
      </p:pic>
      <p:grpSp>
        <p:nvGrpSpPr>
          <p:cNvPr id="2" name="Group 22">
            <a:extLst>
              <a:ext uri="{FF2B5EF4-FFF2-40B4-BE49-F238E27FC236}">
                <a16:creationId xmlns:a16="http://schemas.microsoft.com/office/drawing/2014/main" id="{4E67D804-5ABD-460C-84F1-AB3153EEC05D}"/>
              </a:ext>
            </a:extLst>
          </p:cNvPr>
          <p:cNvGrpSpPr/>
          <p:nvPr/>
        </p:nvGrpSpPr>
        <p:grpSpPr>
          <a:xfrm>
            <a:off x="571472" y="-24"/>
            <a:ext cx="1764930" cy="1792764"/>
            <a:chOff x="2169409" y="3407373"/>
            <a:chExt cx="2084832" cy="2117710"/>
          </a:xfrm>
          <a:solidFill>
            <a:schemeClr val="accent4"/>
          </a:solidFill>
        </p:grpSpPr>
        <p:sp>
          <p:nvSpPr>
            <p:cNvPr id="24" name="Rectangle 23">
              <a:extLst>
                <a:ext uri="{FF2B5EF4-FFF2-40B4-BE49-F238E27FC236}">
                  <a16:creationId xmlns:a16="http://schemas.microsoft.com/office/drawing/2014/main" id="{F90940A1-D681-46A0-9212-29DC5BA905C9}"/>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 name="Group 86">
              <a:extLst>
                <a:ext uri="{FF2B5EF4-FFF2-40B4-BE49-F238E27FC236}">
                  <a16:creationId xmlns:a16="http://schemas.microsoft.com/office/drawing/2014/main" id="{AEC51B55-1616-4F31-B97C-44F660F5BA20}"/>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27" name="Oval 26">
                <a:extLst>
                  <a:ext uri="{FF2B5EF4-FFF2-40B4-BE49-F238E27FC236}">
                    <a16:creationId xmlns:a16="http://schemas.microsoft.com/office/drawing/2014/main" id="{AE5D9862-4E6D-47A3-9185-933BE65C1495}"/>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E0D036C2-7059-4895-A1E2-B0495E556520}"/>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B0AF418F-871C-4AD0-B6F4-E14786F9636B}"/>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77ADF6D3-D4AA-4108-8DB4-800143210ED0}"/>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TextBox 30"/>
          <p:cNvSpPr txBox="1"/>
          <p:nvPr/>
        </p:nvSpPr>
        <p:spPr>
          <a:xfrm>
            <a:off x="857224" y="1496785"/>
            <a:ext cx="1714512" cy="646331"/>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600" b="1" dirty="0">
                <a:solidFill>
                  <a:schemeClr val="bg1"/>
                </a:solidFill>
                <a:effectLst>
                  <a:outerShdw blurRad="38100" dist="38100" dir="2700000" algn="tl">
                    <a:srgbClr val="000000">
                      <a:alpha val="43137"/>
                    </a:srgbClr>
                  </a:outerShdw>
                </a:effectLst>
              </a:rPr>
              <a:t>KEYS</a:t>
            </a:r>
          </a:p>
        </p:txBody>
      </p:sp>
      <p:pic>
        <p:nvPicPr>
          <p:cNvPr id="32"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142984"/>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
        <p:nvSpPr>
          <p:cNvPr id="17" name="Shape">
            <a:extLst>
              <a:ext uri="{FF2B5EF4-FFF2-40B4-BE49-F238E27FC236}">
                <a16:creationId xmlns:a16="http://schemas.microsoft.com/office/drawing/2014/main" id="{32898ADB-AD01-495D-8C2E-2F98B1B70164}"/>
              </a:ext>
            </a:extLst>
          </p:cNvPr>
          <p:cNvSpPr/>
          <p:nvPr/>
        </p:nvSpPr>
        <p:spPr>
          <a:xfrm>
            <a:off x="3802608" y="642918"/>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1" y="4429"/>
                  <a:pt x="9698" y="5651"/>
                </a:cubicBezTo>
                <a:close/>
              </a:path>
            </a:pathLst>
          </a:custGeom>
          <a:gradFill>
            <a:gsLst>
              <a:gs pos="0">
                <a:schemeClr val="accent6"/>
              </a:gs>
              <a:gs pos="50000">
                <a:schemeClr val="accent6"/>
              </a:gs>
              <a:gs pos="100000">
                <a:schemeClr val="accent6">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5</a:t>
            </a:r>
            <a:endParaRPr sz="2625" b="1" dirty="0">
              <a:solidFill>
                <a:srgbClr val="FFFFFF"/>
              </a:solidFill>
              <a:effectLst>
                <a:outerShdw blurRad="38100" dist="38100" dir="2700000" algn="tl">
                  <a:srgbClr val="000000">
                    <a:alpha val="43137"/>
                  </a:srgbClr>
                </a:outerShdw>
              </a:effectLst>
            </a:endParaRPr>
          </a:p>
        </p:txBody>
      </p:sp>
      <p:sp>
        <p:nvSpPr>
          <p:cNvPr id="19" name="Rectangle 18"/>
          <p:cNvSpPr/>
          <p:nvPr/>
        </p:nvSpPr>
        <p:spPr>
          <a:xfrm>
            <a:off x="2857488" y="1428736"/>
            <a:ext cx="2159566"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Foreign Key</a:t>
            </a:r>
          </a:p>
        </p:txBody>
      </p:sp>
      <p:sp>
        <p:nvSpPr>
          <p:cNvPr id="23" name="Rectangle 22"/>
          <p:cNvSpPr/>
          <p:nvPr/>
        </p:nvSpPr>
        <p:spPr>
          <a:xfrm>
            <a:off x="5517120" y="1428736"/>
            <a:ext cx="681982" cy="584775"/>
          </a:xfrm>
          <a:prstGeom prst="rect">
            <a:avLst/>
          </a:prstGeom>
        </p:spPr>
        <p:txBody>
          <a:bodyPr wrap="none">
            <a:spAutoFit/>
          </a:bodyPr>
          <a:lstStyle/>
          <a:p>
            <a:r>
              <a:rPr lang="en-IN" sz="3200" b="1" dirty="0">
                <a:solidFill>
                  <a:srgbClr val="0000FF"/>
                </a:solidFill>
                <a:effectLst>
                  <a:outerShdw blurRad="38100" dist="38100" dir="2700000" algn="tl">
                    <a:srgbClr val="000000">
                      <a:alpha val="43137"/>
                    </a:srgbClr>
                  </a:outerShdw>
                </a:effectLst>
              </a:rPr>
              <a:t>Vs.</a:t>
            </a:r>
          </a:p>
        </p:txBody>
      </p:sp>
      <p:sp>
        <p:nvSpPr>
          <p:cNvPr id="25" name="Shape">
            <a:extLst>
              <a:ext uri="{FF2B5EF4-FFF2-40B4-BE49-F238E27FC236}">
                <a16:creationId xmlns:a16="http://schemas.microsoft.com/office/drawing/2014/main" id="{0C70228E-2A67-429B-A179-C7F95D7EAE68}"/>
              </a:ext>
            </a:extLst>
          </p:cNvPr>
          <p:cNvSpPr/>
          <p:nvPr/>
        </p:nvSpPr>
        <p:spPr>
          <a:xfrm>
            <a:off x="7150375" y="714356"/>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gradFill>
            <a:gsLst>
              <a:gs pos="0">
                <a:schemeClr val="accent2"/>
              </a:gs>
              <a:gs pos="50000">
                <a:schemeClr val="accent2"/>
              </a:gs>
              <a:gs pos="100000">
                <a:schemeClr val="accent2">
                  <a:lumMod val="75000"/>
                </a:schemeClr>
              </a:gs>
            </a:gsLst>
          </a:gradFill>
          <a:ln/>
          <a:effectLst/>
        </p:spPr>
        <p:style>
          <a:lnRef idx="0">
            <a:schemeClr val="accent1"/>
          </a:lnRef>
          <a:fillRef idx="3">
            <a:schemeClr val="accent1"/>
          </a:fillRef>
          <a:effectRef idx="3">
            <a:schemeClr val="accent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r>
              <a:rPr lang="en-US" sz="2625" b="1" dirty="0">
                <a:solidFill>
                  <a:srgbClr val="FFFFFF"/>
                </a:solidFill>
                <a:effectLst>
                  <a:outerShdw blurRad="38100" dist="38100" dir="2700000" algn="tl">
                    <a:srgbClr val="000000">
                      <a:alpha val="43137"/>
                    </a:srgbClr>
                  </a:outerShdw>
                </a:effectLst>
              </a:rPr>
              <a:t>2</a:t>
            </a:r>
            <a:endParaRPr sz="2625" b="1" dirty="0">
              <a:solidFill>
                <a:srgbClr val="FFFFFF"/>
              </a:solidFill>
              <a:effectLst>
                <a:outerShdw blurRad="38100" dist="38100" dir="2700000" algn="tl">
                  <a:srgbClr val="000000">
                    <a:alpha val="43137"/>
                  </a:srgbClr>
                </a:outerShdw>
              </a:effectLst>
            </a:endParaRPr>
          </a:p>
        </p:txBody>
      </p:sp>
      <p:sp>
        <p:nvSpPr>
          <p:cNvPr id="26" name="Rectangle 25"/>
          <p:cNvSpPr/>
          <p:nvPr/>
        </p:nvSpPr>
        <p:spPr>
          <a:xfrm>
            <a:off x="6150243" y="1428736"/>
            <a:ext cx="2233497"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Primary Key</a:t>
            </a:r>
          </a:p>
        </p:txBody>
      </p:sp>
      <p:graphicFrame>
        <p:nvGraphicFramePr>
          <p:cNvPr id="33" name="Table 32"/>
          <p:cNvGraphicFramePr>
            <a:graphicFrameLocks noGrp="1"/>
          </p:cNvGraphicFramePr>
          <p:nvPr/>
        </p:nvGraphicFramePr>
        <p:xfrm>
          <a:off x="285720" y="2428868"/>
          <a:ext cx="8643966" cy="4235364"/>
        </p:xfrm>
        <a:graphic>
          <a:graphicData uri="http://schemas.openxmlformats.org/drawingml/2006/table">
            <a:tbl>
              <a:tblPr>
                <a:effectLst>
                  <a:innerShdw blurRad="114300">
                    <a:prstClr val="black"/>
                  </a:innerShdw>
                </a:effectLst>
              </a:tblPr>
              <a:tblGrid>
                <a:gridCol w="3929090">
                  <a:extLst>
                    <a:ext uri="{9D8B030D-6E8A-4147-A177-3AD203B41FA5}">
                      <a16:colId xmlns:a16="http://schemas.microsoft.com/office/drawing/2014/main" val="20000"/>
                    </a:ext>
                  </a:extLst>
                </a:gridCol>
                <a:gridCol w="4714876">
                  <a:extLst>
                    <a:ext uri="{9D8B030D-6E8A-4147-A177-3AD203B41FA5}">
                      <a16:colId xmlns:a16="http://schemas.microsoft.com/office/drawing/2014/main" val="20001"/>
                    </a:ext>
                  </a:extLst>
                </a:gridCol>
              </a:tblGrid>
              <a:tr h="368557">
                <a:tc>
                  <a:txBody>
                    <a:bodyPr/>
                    <a:lstStyle/>
                    <a:p>
                      <a:pPr algn="ctr" fontAlgn="t"/>
                      <a:r>
                        <a:rPr lang="en-IN" sz="2800" b="1" i="0" dirty="0">
                          <a:solidFill>
                            <a:srgbClr val="FFFF00"/>
                          </a:solidFill>
                          <a:effectLst>
                            <a:outerShdw blurRad="38100" dist="38100" dir="2700000" algn="tl">
                              <a:srgbClr val="000000">
                                <a:alpha val="43137"/>
                              </a:srgbClr>
                            </a:outerShdw>
                          </a:effectLst>
                        </a:rPr>
                        <a:t>Primary Key</a:t>
                      </a:r>
                    </a:p>
                  </a:txBody>
                  <a:tcPr marL="65814" marR="65814" marT="65814" marB="65814">
                    <a:lnL w="12700" cap="flat" cmpd="sng" algn="ctr">
                      <a:solidFill>
                        <a:srgbClr val="F046E5"/>
                      </a:solidFill>
                      <a:prstDash val="solid"/>
                      <a:round/>
                      <a:headEnd type="none" w="med" len="med"/>
                      <a:tailEnd type="none" w="med" len="med"/>
                    </a:lnL>
                    <a:lnR w="12700" cap="flat" cmpd="sng" algn="ctr">
                      <a:solidFill>
                        <a:srgbClr val="708EE4"/>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6600"/>
                    </a:solidFill>
                  </a:tcPr>
                </a:tc>
                <a:tc>
                  <a:txBody>
                    <a:bodyPr/>
                    <a:lstStyle/>
                    <a:p>
                      <a:pPr algn="ctr" fontAlgn="t"/>
                      <a:r>
                        <a:rPr lang="en-IN" sz="2800" b="1" i="0" dirty="0">
                          <a:solidFill>
                            <a:srgbClr val="FFFF00"/>
                          </a:solidFill>
                          <a:effectLst>
                            <a:outerShdw blurRad="38100" dist="38100" dir="2700000" algn="tl">
                              <a:srgbClr val="000000">
                                <a:alpha val="43137"/>
                              </a:srgbClr>
                            </a:outerShdw>
                          </a:effectLst>
                        </a:rPr>
                        <a:t>Foreign Key</a:t>
                      </a:r>
                    </a:p>
                  </a:txBody>
                  <a:tcPr marL="65814" marR="65814" marT="65814" marB="65814">
                    <a:lnL w="12700" cap="flat" cmpd="sng" algn="ctr">
                      <a:solidFill>
                        <a:srgbClr val="708EE4"/>
                      </a:solidFill>
                      <a:prstDash val="solid"/>
                      <a:round/>
                      <a:headEnd type="none" w="med" len="med"/>
                      <a:tailEnd type="none" w="med" len="med"/>
                    </a:lnL>
                    <a:lnR w="12700" cap="flat" cmpd="sng" algn="ctr">
                      <a:solidFill>
                        <a:srgbClr val="204EE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6600"/>
                    </a:solidFill>
                  </a:tcPr>
                </a:tc>
                <a:extLst>
                  <a:ext uri="{0D108BD9-81ED-4DB2-BD59-A6C34878D82A}">
                    <a16:rowId xmlns:a16="http://schemas.microsoft.com/office/drawing/2014/main" val="10000"/>
                  </a:ext>
                </a:extLst>
              </a:tr>
              <a:tr h="1316275">
                <a:tc>
                  <a:txBody>
                    <a:bodyPr/>
                    <a:lstStyle/>
                    <a:p>
                      <a:pPr algn="just" fontAlgn="t"/>
                      <a:r>
                        <a:rPr lang="en-IN" sz="2800" b="1" i="0" dirty="0">
                          <a:effectLst>
                            <a:outerShdw blurRad="38100" dist="38100" dir="2700000" algn="tl">
                              <a:srgbClr val="000000">
                                <a:alpha val="43137"/>
                              </a:srgbClr>
                            </a:outerShdw>
                          </a:effectLst>
                        </a:rPr>
                        <a:t>Primary key is a clustered index and data in the DBMS table are physically organized in the sequence of the clustered index.</a:t>
                      </a:r>
                    </a:p>
                  </a:txBody>
                  <a:tcPr marL="65814" marR="65814" marT="65814" marB="65814">
                    <a:lnL w="12700" cap="flat" cmpd="sng" algn="ctr">
                      <a:solidFill>
                        <a:srgbClr val="7030E7"/>
                      </a:solidFill>
                      <a:prstDash val="solid"/>
                      <a:round/>
                      <a:headEnd type="none" w="med" len="med"/>
                      <a:tailEnd type="none" w="med" len="med"/>
                    </a:lnL>
                    <a:lnR w="12700" cap="flat" cmpd="sng" algn="ctr">
                      <a:solidFill>
                        <a:srgbClr val="4032E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IN" sz="2800" b="1" i="0" dirty="0">
                          <a:effectLst>
                            <a:outerShdw blurRad="38100" dist="38100" dir="2700000" algn="tl">
                              <a:srgbClr val="000000">
                                <a:alpha val="43137"/>
                              </a:srgbClr>
                            </a:outerShdw>
                          </a:effectLst>
                        </a:rPr>
                        <a:t>A foreign key cannot automatically create an index, clustered or non-clustered. However, you can manually create an index on the foreign key.</a:t>
                      </a:r>
                    </a:p>
                  </a:txBody>
                  <a:tcPr marL="65814" marR="65814" marT="65814" marB="65814">
                    <a:lnL w="12700" cap="flat" cmpd="sng" algn="ctr">
                      <a:solidFill>
                        <a:srgbClr val="4032E7"/>
                      </a:solidFill>
                      <a:prstDash val="solid"/>
                      <a:round/>
                      <a:headEnd type="none" w="med" len="med"/>
                      <a:tailEnd type="none" w="med" len="med"/>
                    </a:lnL>
                    <a:lnR w="12700" cap="flat" cmpd="sng" algn="ctr">
                      <a:solidFill>
                        <a:srgbClr val="8031E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05487">
                <a:tc>
                  <a:txBody>
                    <a:bodyPr/>
                    <a:lstStyle/>
                    <a:p>
                      <a:pPr algn="just" fontAlgn="t"/>
                      <a:r>
                        <a:rPr lang="en-IN" sz="2800" b="1" i="0">
                          <a:effectLst>
                            <a:outerShdw blurRad="38100" dist="38100" dir="2700000" algn="tl">
                              <a:srgbClr val="000000">
                                <a:alpha val="43137"/>
                              </a:srgbClr>
                            </a:outerShdw>
                          </a:effectLst>
                        </a:rPr>
                        <a:t>You can have the single Primary key in a table.</a:t>
                      </a:r>
                    </a:p>
                  </a:txBody>
                  <a:tcPr marL="65814" marR="65814" marT="65814" marB="65814">
                    <a:lnL w="12700" cap="flat" cmpd="sng" algn="ctr">
                      <a:solidFill>
                        <a:srgbClr val="D036E7"/>
                      </a:solidFill>
                      <a:prstDash val="solid"/>
                      <a:round/>
                      <a:headEnd type="none" w="med" len="med"/>
                      <a:tailEnd type="none" w="med" len="med"/>
                    </a:lnL>
                    <a:lnR w="12700" cap="flat" cmpd="sng" algn="ctr">
                      <a:solidFill>
                        <a:srgbClr val="9039E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036E7"/>
                      </a:solidFill>
                      <a:prstDash val="solid"/>
                      <a:round/>
                      <a:headEnd type="none" w="med" len="med"/>
                      <a:tailEnd type="none" w="med" len="med"/>
                    </a:lnB>
                    <a:solidFill>
                      <a:srgbClr val="F9F9F9"/>
                    </a:solidFill>
                  </a:tcPr>
                </a:tc>
                <a:tc>
                  <a:txBody>
                    <a:bodyPr/>
                    <a:lstStyle/>
                    <a:p>
                      <a:pPr algn="just" fontAlgn="t"/>
                      <a:r>
                        <a:rPr lang="en-IN" sz="2800" b="1" i="0" dirty="0">
                          <a:effectLst>
                            <a:outerShdw blurRad="38100" dist="38100" dir="2700000" algn="tl">
                              <a:srgbClr val="000000">
                                <a:alpha val="43137"/>
                              </a:srgbClr>
                            </a:outerShdw>
                          </a:effectLst>
                        </a:rPr>
                        <a:t>You can have multiple foreign keys in a table.</a:t>
                      </a:r>
                    </a:p>
                  </a:txBody>
                  <a:tcPr marL="65814" marR="65814" marT="65814" marB="65814">
                    <a:lnL w="12700" cap="flat" cmpd="sng" algn="ctr">
                      <a:solidFill>
                        <a:srgbClr val="9039E7"/>
                      </a:solidFill>
                      <a:prstDash val="solid"/>
                      <a:round/>
                      <a:headEnd type="none" w="med" len="med"/>
                      <a:tailEnd type="none" w="med" len="med"/>
                    </a:lnL>
                    <a:lnR w="12700" cap="flat" cmpd="sng" algn="ctr">
                      <a:solidFill>
                        <a:srgbClr val="F037E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4039E7"/>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016338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3A819370-1325-433D-9D62-94EE056EF846}"/>
              </a:ext>
            </a:extLst>
          </p:cNvPr>
          <p:cNvGrpSpPr/>
          <p:nvPr/>
        </p:nvGrpSpPr>
        <p:grpSpPr>
          <a:xfrm>
            <a:off x="571472" y="201019"/>
            <a:ext cx="1764930" cy="1792764"/>
            <a:chOff x="2169409" y="3407373"/>
            <a:chExt cx="2084832" cy="2117710"/>
          </a:xfrm>
          <a:solidFill>
            <a:srgbClr val="F0831E"/>
          </a:solidFill>
        </p:grpSpPr>
        <p:sp>
          <p:nvSpPr>
            <p:cNvPr id="13" name="Rectangle 12">
              <a:extLst>
                <a:ext uri="{FF2B5EF4-FFF2-40B4-BE49-F238E27FC236}">
                  <a16:creationId xmlns:a16="http://schemas.microsoft.com/office/drawing/2014/main" id="{CB13BE08-8061-4F2E-98AE-207519C3F432}"/>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 name="Group 100">
              <a:extLst>
                <a:ext uri="{FF2B5EF4-FFF2-40B4-BE49-F238E27FC236}">
                  <a16:creationId xmlns:a16="http://schemas.microsoft.com/office/drawing/2014/main" id="{148FB3B2-1315-4889-A265-14BED0506CF3}"/>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15" name="Oval 14">
                <a:extLst>
                  <a:ext uri="{FF2B5EF4-FFF2-40B4-BE49-F238E27FC236}">
                    <a16:creationId xmlns:a16="http://schemas.microsoft.com/office/drawing/2014/main" id="{651CD587-0C23-46BF-B88D-A926D8DF0B31}"/>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4B82C2F0-D4E8-40D7-A56C-84027D71BB5A}"/>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066E4CB6-B96A-44E5-B6F8-D9DBDAEF6FDD}"/>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3772ED53-879F-4120-88B7-FD294574FEE4}"/>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0" name="TextBox 9"/>
          <p:cNvSpPr txBox="1"/>
          <p:nvPr/>
        </p:nvSpPr>
        <p:spPr>
          <a:xfrm>
            <a:off x="928662" y="1701217"/>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sp>
        <p:nvSpPr>
          <p:cNvPr id="42" name="Shape">
            <a:extLst>
              <a:ext uri="{FF2B5EF4-FFF2-40B4-BE49-F238E27FC236}">
                <a16:creationId xmlns:a16="http://schemas.microsoft.com/office/drawing/2014/main" id="{3B3DDCF0-D648-4608-97A6-AD455E1A9DA5}"/>
              </a:ext>
            </a:extLst>
          </p:cNvPr>
          <p:cNvSpPr/>
          <p:nvPr/>
        </p:nvSpPr>
        <p:spPr>
          <a:xfrm>
            <a:off x="3714744" y="3143248"/>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ln/>
        </p:spPr>
        <p:style>
          <a:lnRef idx="2">
            <a:schemeClr val="dk1">
              <a:shade val="50000"/>
            </a:schemeClr>
          </a:lnRef>
          <a:fillRef idx="1">
            <a:schemeClr val="dk1"/>
          </a:fillRef>
          <a:effectRef idx="0">
            <a:schemeClr val="dk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defRPr sz="3000">
                <a:solidFill>
                  <a:srgbClr val="FFFFFF"/>
                </a:solidFill>
              </a:defRPr>
            </a:pPr>
            <a:r>
              <a:rPr lang="en-US" sz="2625" b="1" dirty="0">
                <a:effectLst>
                  <a:outerShdw blurRad="38100" dist="38100" dir="2700000" algn="tl">
                    <a:srgbClr val="000000">
                      <a:alpha val="43137"/>
                    </a:srgbClr>
                  </a:outerShdw>
                </a:effectLst>
              </a:rPr>
              <a:t>6</a:t>
            </a:r>
            <a:endParaRPr sz="2625" b="1" dirty="0">
              <a:effectLst>
                <a:outerShdw blurRad="38100" dist="38100" dir="2700000" algn="tl">
                  <a:srgbClr val="000000">
                    <a:alpha val="43137"/>
                  </a:srgbClr>
                </a:outerShdw>
              </a:effectLst>
            </a:endParaRPr>
          </a:p>
        </p:txBody>
      </p:sp>
      <p:sp>
        <p:nvSpPr>
          <p:cNvPr id="43" name="Rectangle 42"/>
          <p:cNvSpPr/>
          <p:nvPr/>
        </p:nvSpPr>
        <p:spPr>
          <a:xfrm>
            <a:off x="2357422" y="3853018"/>
            <a:ext cx="2763898"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Compoun</a:t>
            </a:r>
            <a:r>
              <a:rPr lang="en-IN" sz="3200" b="1" dirty="0">
                <a:solidFill>
                  <a:schemeClr val="bg1"/>
                </a:solidFill>
                <a:effectLst>
                  <a:outerShdw blurRad="38100" dist="38100" dir="2700000" algn="tl">
                    <a:srgbClr val="000000">
                      <a:alpha val="43137"/>
                    </a:srgbClr>
                  </a:outerShdw>
                </a:effectLst>
              </a:rPr>
              <a:t>d</a:t>
            </a:r>
            <a:r>
              <a:rPr lang="en-IN" sz="3200" b="1" dirty="0">
                <a:effectLst>
                  <a:outerShdw blurRad="38100" dist="38100" dir="2700000" algn="tl">
                    <a:srgbClr val="000000">
                      <a:alpha val="43137"/>
                    </a:srgbClr>
                  </a:outerShdw>
                </a:effectLst>
              </a:rPr>
              <a:t> </a:t>
            </a:r>
            <a:r>
              <a:rPr lang="en-IN" sz="3200" b="1" dirty="0">
                <a:solidFill>
                  <a:schemeClr val="bg1"/>
                </a:solidFill>
                <a:effectLst>
                  <a:outerShdw blurRad="38100" dist="38100" dir="2700000" algn="tl">
                    <a:srgbClr val="000000">
                      <a:alpha val="43137"/>
                    </a:srgbClr>
                  </a:outerShdw>
                </a:effectLst>
              </a:rPr>
              <a:t>Key</a:t>
            </a:r>
          </a:p>
        </p:txBody>
      </p:sp>
      <p:sp>
        <p:nvSpPr>
          <p:cNvPr id="21" name="Rectangle 20"/>
          <p:cNvSpPr/>
          <p:nvPr/>
        </p:nvSpPr>
        <p:spPr>
          <a:xfrm>
            <a:off x="5143504" y="3201415"/>
            <a:ext cx="2714782" cy="584775"/>
          </a:xfrm>
          <a:prstGeom prst="rect">
            <a:avLst/>
          </a:prstGeom>
        </p:spPr>
        <p:txBody>
          <a:bodyPr wrap="none">
            <a:spAutoFit/>
          </a:bodyPr>
          <a:lstStyle/>
          <a:p>
            <a:r>
              <a:rPr lang="en-IN" sz="3200" b="1" dirty="0">
                <a:solidFill>
                  <a:srgbClr val="FF0000"/>
                </a:solidFill>
                <a:effectLst>
                  <a:outerShdw blurRad="38100" dist="38100" dir="2700000" algn="tl">
                    <a:srgbClr val="000000">
                      <a:alpha val="43137"/>
                    </a:srgbClr>
                  </a:outerShdw>
                </a:effectLst>
              </a:rPr>
              <a:t>Not in Syllabus</a:t>
            </a:r>
          </a:p>
        </p:txBody>
      </p:sp>
      <p:pic>
        <p:nvPicPr>
          <p:cNvPr id="14"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428736"/>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11016338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3A819370-1325-433D-9D62-94EE056EF846}"/>
              </a:ext>
            </a:extLst>
          </p:cNvPr>
          <p:cNvGrpSpPr/>
          <p:nvPr/>
        </p:nvGrpSpPr>
        <p:grpSpPr>
          <a:xfrm>
            <a:off x="571472" y="201019"/>
            <a:ext cx="1764930" cy="1792764"/>
            <a:chOff x="2169409" y="3407373"/>
            <a:chExt cx="2084832" cy="2117710"/>
          </a:xfrm>
          <a:solidFill>
            <a:schemeClr val="tx2">
              <a:lumMod val="75000"/>
            </a:schemeClr>
          </a:solidFill>
        </p:grpSpPr>
        <p:sp>
          <p:nvSpPr>
            <p:cNvPr id="13" name="Rectangle 12">
              <a:extLst>
                <a:ext uri="{FF2B5EF4-FFF2-40B4-BE49-F238E27FC236}">
                  <a16:creationId xmlns:a16="http://schemas.microsoft.com/office/drawing/2014/main" id="{CB13BE08-8061-4F2E-98AE-207519C3F432}"/>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 name="Group 100">
              <a:extLst>
                <a:ext uri="{FF2B5EF4-FFF2-40B4-BE49-F238E27FC236}">
                  <a16:creationId xmlns:a16="http://schemas.microsoft.com/office/drawing/2014/main" id="{148FB3B2-1315-4889-A265-14BED0506CF3}"/>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15" name="Oval 14">
                <a:extLst>
                  <a:ext uri="{FF2B5EF4-FFF2-40B4-BE49-F238E27FC236}">
                    <a16:creationId xmlns:a16="http://schemas.microsoft.com/office/drawing/2014/main" id="{651CD587-0C23-46BF-B88D-A926D8DF0B31}"/>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4B82C2F0-D4E8-40D7-A56C-84027D71BB5A}"/>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066E4CB6-B96A-44E5-B6F8-D9DBDAEF6FDD}"/>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3772ED53-879F-4120-88B7-FD294574FEE4}"/>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0" name="TextBox 9"/>
          <p:cNvSpPr txBox="1"/>
          <p:nvPr/>
        </p:nvSpPr>
        <p:spPr>
          <a:xfrm>
            <a:off x="928662" y="1701217"/>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sp>
        <p:nvSpPr>
          <p:cNvPr id="42" name="Shape">
            <a:extLst>
              <a:ext uri="{FF2B5EF4-FFF2-40B4-BE49-F238E27FC236}">
                <a16:creationId xmlns:a16="http://schemas.microsoft.com/office/drawing/2014/main" id="{3B3DDCF0-D648-4608-97A6-AD455E1A9DA5}"/>
              </a:ext>
            </a:extLst>
          </p:cNvPr>
          <p:cNvSpPr/>
          <p:nvPr/>
        </p:nvSpPr>
        <p:spPr>
          <a:xfrm>
            <a:off x="4857752" y="571480"/>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ln/>
        </p:spPr>
        <p:style>
          <a:lnRef idx="2">
            <a:schemeClr val="dk1">
              <a:shade val="50000"/>
            </a:schemeClr>
          </a:lnRef>
          <a:fillRef idx="1">
            <a:schemeClr val="dk1"/>
          </a:fillRef>
          <a:effectRef idx="0">
            <a:schemeClr val="dk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defRPr sz="3000">
                <a:solidFill>
                  <a:srgbClr val="FFFFFF"/>
                </a:solidFill>
              </a:defRPr>
            </a:pPr>
            <a:r>
              <a:rPr lang="en-US" sz="2625" b="1" dirty="0">
                <a:effectLst>
                  <a:outerShdw blurRad="38100" dist="38100" dir="2700000" algn="tl">
                    <a:srgbClr val="000000">
                      <a:alpha val="43137"/>
                    </a:srgbClr>
                  </a:outerShdw>
                </a:effectLst>
              </a:rPr>
              <a:t>6</a:t>
            </a:r>
            <a:endParaRPr sz="2625" b="1" dirty="0">
              <a:effectLst>
                <a:outerShdw blurRad="38100" dist="38100" dir="2700000" algn="tl">
                  <a:srgbClr val="000000">
                    <a:alpha val="43137"/>
                  </a:srgbClr>
                </a:outerShdw>
              </a:effectLst>
            </a:endParaRPr>
          </a:p>
        </p:txBody>
      </p:sp>
      <p:sp>
        <p:nvSpPr>
          <p:cNvPr id="43" name="Rectangle 42"/>
          <p:cNvSpPr/>
          <p:nvPr/>
        </p:nvSpPr>
        <p:spPr>
          <a:xfrm>
            <a:off x="3500430" y="1281250"/>
            <a:ext cx="2763898"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Compoun</a:t>
            </a:r>
            <a:r>
              <a:rPr lang="en-IN" sz="3200" b="1" dirty="0">
                <a:solidFill>
                  <a:schemeClr val="bg1"/>
                </a:solidFill>
                <a:effectLst>
                  <a:outerShdw blurRad="38100" dist="38100" dir="2700000" algn="tl">
                    <a:srgbClr val="000000">
                      <a:alpha val="43137"/>
                    </a:srgbClr>
                  </a:outerShdw>
                </a:effectLst>
              </a:rPr>
              <a:t>d</a:t>
            </a:r>
            <a:r>
              <a:rPr lang="en-IN" sz="3200" b="1" dirty="0">
                <a:effectLst>
                  <a:outerShdw blurRad="38100" dist="38100" dir="2700000" algn="tl">
                    <a:srgbClr val="000000">
                      <a:alpha val="43137"/>
                    </a:srgbClr>
                  </a:outerShdw>
                </a:effectLst>
              </a:rPr>
              <a:t> </a:t>
            </a:r>
            <a:r>
              <a:rPr lang="en-IN" sz="3200" b="1" dirty="0">
                <a:solidFill>
                  <a:schemeClr val="bg1"/>
                </a:solidFill>
                <a:effectLst>
                  <a:outerShdw blurRad="38100" dist="38100" dir="2700000" algn="tl">
                    <a:srgbClr val="000000">
                      <a:alpha val="43137"/>
                    </a:srgbClr>
                  </a:outerShdw>
                </a:effectLst>
              </a:rPr>
              <a:t>Key</a:t>
            </a:r>
          </a:p>
        </p:txBody>
      </p:sp>
      <p:sp>
        <p:nvSpPr>
          <p:cNvPr id="20" name="Rectangle 19"/>
          <p:cNvSpPr/>
          <p:nvPr/>
        </p:nvSpPr>
        <p:spPr>
          <a:xfrm>
            <a:off x="357158" y="2786058"/>
            <a:ext cx="8286808" cy="3539430"/>
          </a:xfrm>
          <a:prstGeom prst="rect">
            <a:avLst/>
          </a:prstGeom>
        </p:spPr>
        <p:txBody>
          <a:bodyPr wrap="square">
            <a:spAutoFit/>
          </a:bodyPr>
          <a:lstStyle/>
          <a:p>
            <a:pPr algn="just"/>
            <a:r>
              <a:rPr lang="en-IN" sz="2800" b="1" dirty="0">
                <a:effectLst>
                  <a:outerShdw blurRad="38100" dist="38100" dir="2700000" algn="tl">
                    <a:srgbClr val="000000">
                      <a:alpha val="43137"/>
                    </a:srgbClr>
                  </a:outerShdw>
                </a:effectLst>
              </a:rPr>
              <a:t>	Compound key has many fields which allow you to uniquely recognize a specific record. It is possible that each column may be not unique by itself within the database. However, when combined with the other column or columns the combination of composite keys become unique.</a:t>
            </a:r>
          </a:p>
          <a:p>
            <a:pPr algn="just"/>
            <a:endParaRPr lang="en-IN" sz="2800" b="1" dirty="0">
              <a:effectLst>
                <a:outerShdw blurRad="38100" dist="38100" dir="2700000" algn="tl">
                  <a:srgbClr val="000000">
                    <a:alpha val="43137"/>
                  </a:srgbClr>
                </a:outerShdw>
              </a:effectLst>
            </a:endParaRPr>
          </a:p>
          <a:p>
            <a:pPr algn="r"/>
            <a:r>
              <a:rPr lang="en-IN" sz="2800" b="1" dirty="0">
                <a:effectLst>
                  <a:outerShdw blurRad="38100" dist="38100" dir="2700000" algn="tl">
                    <a:srgbClr val="000000">
                      <a:alpha val="43137"/>
                    </a:srgbClr>
                  </a:outerShdw>
                </a:effectLst>
              </a:rPr>
              <a:t>Continued…</a:t>
            </a:r>
          </a:p>
        </p:txBody>
      </p:sp>
      <p:sp>
        <p:nvSpPr>
          <p:cNvPr id="21" name="Rectangle 20"/>
          <p:cNvSpPr/>
          <p:nvPr/>
        </p:nvSpPr>
        <p:spPr>
          <a:xfrm>
            <a:off x="6286512" y="629647"/>
            <a:ext cx="2714782" cy="584775"/>
          </a:xfrm>
          <a:prstGeom prst="rect">
            <a:avLst/>
          </a:prstGeom>
        </p:spPr>
        <p:txBody>
          <a:bodyPr wrap="none">
            <a:spAutoFit/>
          </a:bodyPr>
          <a:lstStyle/>
          <a:p>
            <a:r>
              <a:rPr lang="en-IN" sz="3200" b="1" dirty="0">
                <a:solidFill>
                  <a:srgbClr val="FF0000"/>
                </a:solidFill>
                <a:effectLst>
                  <a:outerShdw blurRad="38100" dist="38100" dir="2700000" algn="tl">
                    <a:srgbClr val="000000">
                      <a:alpha val="43137"/>
                    </a:srgbClr>
                  </a:outerShdw>
                </a:effectLst>
              </a:rPr>
              <a:t>Not in Syllabus</a:t>
            </a:r>
          </a:p>
        </p:txBody>
      </p:sp>
      <p:pic>
        <p:nvPicPr>
          <p:cNvPr id="18"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428736"/>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11016338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Shape">
            <a:extLst>
              <a:ext uri="{FF2B5EF4-FFF2-40B4-BE49-F238E27FC236}">
                <a16:creationId xmlns:a16="http://schemas.microsoft.com/office/drawing/2014/main" id="{3B3DDCF0-D648-4608-97A6-AD455E1A9DA5}"/>
              </a:ext>
            </a:extLst>
          </p:cNvPr>
          <p:cNvSpPr/>
          <p:nvPr/>
        </p:nvSpPr>
        <p:spPr>
          <a:xfrm>
            <a:off x="4857752" y="571480"/>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ln/>
        </p:spPr>
        <p:style>
          <a:lnRef idx="2">
            <a:schemeClr val="dk1">
              <a:shade val="50000"/>
            </a:schemeClr>
          </a:lnRef>
          <a:fillRef idx="1">
            <a:schemeClr val="dk1"/>
          </a:fillRef>
          <a:effectRef idx="0">
            <a:schemeClr val="dk1"/>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defRPr sz="3000">
                <a:solidFill>
                  <a:srgbClr val="FFFFFF"/>
                </a:solidFill>
              </a:defRPr>
            </a:pPr>
            <a:r>
              <a:rPr lang="en-US" sz="2625" b="1" dirty="0">
                <a:effectLst>
                  <a:outerShdw blurRad="38100" dist="38100" dir="2700000" algn="tl">
                    <a:srgbClr val="000000">
                      <a:alpha val="43137"/>
                    </a:srgbClr>
                  </a:outerShdw>
                </a:effectLst>
              </a:rPr>
              <a:t>6</a:t>
            </a:r>
            <a:endParaRPr sz="2625" b="1" dirty="0">
              <a:effectLst>
                <a:outerShdw blurRad="38100" dist="38100" dir="2700000" algn="tl">
                  <a:srgbClr val="000000">
                    <a:alpha val="43137"/>
                  </a:srgbClr>
                </a:outerShdw>
              </a:effectLst>
            </a:endParaRPr>
          </a:p>
        </p:txBody>
      </p:sp>
      <p:sp>
        <p:nvSpPr>
          <p:cNvPr id="43" name="Rectangle 42"/>
          <p:cNvSpPr/>
          <p:nvPr/>
        </p:nvSpPr>
        <p:spPr>
          <a:xfrm>
            <a:off x="3500430" y="1281250"/>
            <a:ext cx="2763898"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Compoun</a:t>
            </a:r>
            <a:r>
              <a:rPr lang="en-IN" sz="3200" b="1" dirty="0">
                <a:solidFill>
                  <a:schemeClr val="bg1"/>
                </a:solidFill>
                <a:effectLst>
                  <a:outerShdw blurRad="38100" dist="38100" dir="2700000" algn="tl">
                    <a:srgbClr val="000000">
                      <a:alpha val="43137"/>
                    </a:srgbClr>
                  </a:outerShdw>
                </a:effectLst>
              </a:rPr>
              <a:t>d</a:t>
            </a:r>
            <a:r>
              <a:rPr lang="en-IN" sz="3200" b="1" dirty="0">
                <a:effectLst>
                  <a:outerShdw blurRad="38100" dist="38100" dir="2700000" algn="tl">
                    <a:srgbClr val="000000">
                      <a:alpha val="43137"/>
                    </a:srgbClr>
                  </a:outerShdw>
                </a:effectLst>
              </a:rPr>
              <a:t> </a:t>
            </a:r>
            <a:r>
              <a:rPr lang="en-IN" sz="3200" b="1" dirty="0">
                <a:solidFill>
                  <a:schemeClr val="bg1"/>
                </a:solidFill>
                <a:effectLst>
                  <a:outerShdw blurRad="38100" dist="38100" dir="2700000" algn="tl">
                    <a:srgbClr val="000000">
                      <a:alpha val="43137"/>
                    </a:srgbClr>
                  </a:outerShdw>
                </a:effectLst>
              </a:rPr>
              <a:t>Key</a:t>
            </a:r>
          </a:p>
        </p:txBody>
      </p:sp>
      <p:graphicFrame>
        <p:nvGraphicFramePr>
          <p:cNvPr id="14" name="Table 13"/>
          <p:cNvGraphicFramePr>
            <a:graphicFrameLocks noGrp="1"/>
          </p:cNvGraphicFramePr>
          <p:nvPr/>
        </p:nvGraphicFramePr>
        <p:xfrm>
          <a:off x="785786" y="2624368"/>
          <a:ext cx="7929618" cy="2233392"/>
        </p:xfrm>
        <a:graphic>
          <a:graphicData uri="http://schemas.openxmlformats.org/drawingml/2006/table">
            <a:tbl>
              <a:tblPr>
                <a:effectLst>
                  <a:innerShdw blurRad="114300">
                    <a:prstClr val="black"/>
                  </a:innerShdw>
                </a:effectLst>
              </a:tblPr>
              <a:tblGrid>
                <a:gridCol w="1571636">
                  <a:extLst>
                    <a:ext uri="{9D8B030D-6E8A-4147-A177-3AD203B41FA5}">
                      <a16:colId xmlns:a16="http://schemas.microsoft.com/office/drawing/2014/main" val="20000"/>
                    </a:ext>
                  </a:extLst>
                </a:gridCol>
                <a:gridCol w="2214578">
                  <a:extLst>
                    <a:ext uri="{9D8B030D-6E8A-4147-A177-3AD203B41FA5}">
                      <a16:colId xmlns:a16="http://schemas.microsoft.com/office/drawing/2014/main" val="20001"/>
                    </a:ext>
                  </a:extLst>
                </a:gridCol>
                <a:gridCol w="2482472">
                  <a:extLst>
                    <a:ext uri="{9D8B030D-6E8A-4147-A177-3AD203B41FA5}">
                      <a16:colId xmlns:a16="http://schemas.microsoft.com/office/drawing/2014/main" val="20002"/>
                    </a:ext>
                  </a:extLst>
                </a:gridCol>
                <a:gridCol w="1660932">
                  <a:extLst>
                    <a:ext uri="{9D8B030D-6E8A-4147-A177-3AD203B41FA5}">
                      <a16:colId xmlns:a16="http://schemas.microsoft.com/office/drawing/2014/main" val="20003"/>
                    </a:ext>
                  </a:extLst>
                </a:gridCol>
              </a:tblGrid>
              <a:tr h="368557">
                <a:tc>
                  <a:txBody>
                    <a:bodyPr/>
                    <a:lstStyle/>
                    <a:p>
                      <a:pPr algn="l" fontAlgn="t"/>
                      <a:r>
                        <a:rPr lang="en-IN" sz="2800" b="1" dirty="0" err="1">
                          <a:solidFill>
                            <a:srgbClr val="FFFF00"/>
                          </a:solidFill>
                          <a:effectLst>
                            <a:outerShdw blurRad="38100" dist="38100" dir="2700000" algn="tl">
                              <a:srgbClr val="000000">
                                <a:alpha val="43137"/>
                              </a:srgbClr>
                            </a:outerShdw>
                          </a:effectLst>
                        </a:rPr>
                        <a:t>OrderNo</a:t>
                      </a:r>
                      <a:endParaRPr lang="en-IN" sz="2800" b="1" dirty="0">
                        <a:solidFill>
                          <a:srgbClr val="FFFF00"/>
                        </a:solidFill>
                        <a:effectLst>
                          <a:outerShdw blurRad="38100" dist="38100" dir="2700000" algn="tl">
                            <a:srgbClr val="000000">
                              <a:alpha val="43137"/>
                            </a:srgbClr>
                          </a:outerShdw>
                        </a:effectLst>
                      </a:endParaRPr>
                    </a:p>
                  </a:txBody>
                  <a:tcPr marL="65814" marR="65814" marT="65814" marB="65814">
                    <a:lnL w="12700" cap="flat" cmpd="sng" algn="ctr">
                      <a:solidFill>
                        <a:srgbClr val="107460"/>
                      </a:solidFill>
                      <a:prstDash val="solid"/>
                      <a:round/>
                      <a:headEnd type="none" w="med" len="med"/>
                      <a:tailEnd type="none" w="med" len="med"/>
                    </a:lnL>
                    <a:lnR w="12700" cap="flat" cmpd="sng" algn="ctr">
                      <a:solidFill>
                        <a:srgbClr val="00FF5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50000"/>
                      </a:schemeClr>
                    </a:solidFill>
                  </a:tcPr>
                </a:tc>
                <a:tc>
                  <a:txBody>
                    <a:bodyPr/>
                    <a:lstStyle/>
                    <a:p>
                      <a:pPr algn="l" fontAlgn="t"/>
                      <a:r>
                        <a:rPr lang="en-IN" sz="2800" b="1" dirty="0" err="1">
                          <a:solidFill>
                            <a:srgbClr val="FFFF00"/>
                          </a:solidFill>
                          <a:effectLst>
                            <a:outerShdw blurRad="38100" dist="38100" dir="2700000" algn="tl">
                              <a:srgbClr val="000000">
                                <a:alpha val="43137"/>
                              </a:srgbClr>
                            </a:outerShdw>
                          </a:effectLst>
                        </a:rPr>
                        <a:t>PorductID</a:t>
                      </a:r>
                      <a:endParaRPr lang="en-IN" sz="2800" b="1" dirty="0">
                        <a:solidFill>
                          <a:srgbClr val="FFFF00"/>
                        </a:solidFill>
                        <a:effectLst>
                          <a:outerShdw blurRad="38100" dist="38100" dir="2700000" algn="tl">
                            <a:srgbClr val="000000">
                              <a:alpha val="43137"/>
                            </a:srgbClr>
                          </a:outerShdw>
                        </a:effectLst>
                      </a:endParaRPr>
                    </a:p>
                  </a:txBody>
                  <a:tcPr marL="65814" marR="65814" marT="65814" marB="65814">
                    <a:lnL w="12700" cap="flat" cmpd="sng" algn="ctr">
                      <a:solidFill>
                        <a:srgbClr val="00FF5C"/>
                      </a:solidFill>
                      <a:prstDash val="solid"/>
                      <a:round/>
                      <a:headEnd type="none" w="med" len="med"/>
                      <a:tailEnd type="none" w="med" len="med"/>
                    </a:lnL>
                    <a:lnR w="12700" cap="flat" cmpd="sng" algn="ctr">
                      <a:solidFill>
                        <a:srgbClr val="D0766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50000"/>
                      </a:schemeClr>
                    </a:solidFill>
                  </a:tcPr>
                </a:tc>
                <a:tc>
                  <a:txBody>
                    <a:bodyPr/>
                    <a:lstStyle/>
                    <a:p>
                      <a:pPr algn="l" fontAlgn="t"/>
                      <a:r>
                        <a:rPr lang="en-IN" sz="2800" b="1" dirty="0">
                          <a:solidFill>
                            <a:srgbClr val="FFFF00"/>
                          </a:solidFill>
                          <a:effectLst>
                            <a:outerShdw blurRad="38100" dist="38100" dir="2700000" algn="tl">
                              <a:srgbClr val="000000">
                                <a:alpha val="43137"/>
                              </a:srgbClr>
                            </a:outerShdw>
                          </a:effectLst>
                        </a:rPr>
                        <a:t>Product Name</a:t>
                      </a:r>
                    </a:p>
                  </a:txBody>
                  <a:tcPr marL="65814" marR="65814" marT="65814" marB="65814">
                    <a:lnL w="12700" cap="flat" cmpd="sng" algn="ctr">
                      <a:solidFill>
                        <a:srgbClr val="D07660"/>
                      </a:solidFill>
                      <a:prstDash val="solid"/>
                      <a:round/>
                      <a:headEnd type="none" w="med" len="med"/>
                      <a:tailEnd type="none" w="med" len="med"/>
                    </a:lnL>
                    <a:lnR w="12700" cap="flat" cmpd="sng" algn="ctr">
                      <a:solidFill>
                        <a:srgbClr val="60786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50000"/>
                      </a:schemeClr>
                    </a:solidFill>
                  </a:tcPr>
                </a:tc>
                <a:tc>
                  <a:txBody>
                    <a:bodyPr/>
                    <a:lstStyle/>
                    <a:p>
                      <a:pPr algn="l" fontAlgn="t"/>
                      <a:r>
                        <a:rPr lang="en-IN" sz="2800" b="1" dirty="0">
                          <a:solidFill>
                            <a:srgbClr val="FFFF00"/>
                          </a:solidFill>
                          <a:effectLst>
                            <a:outerShdw blurRad="38100" dist="38100" dir="2700000" algn="tl">
                              <a:srgbClr val="000000">
                                <a:alpha val="43137"/>
                              </a:srgbClr>
                            </a:outerShdw>
                          </a:effectLst>
                        </a:rPr>
                        <a:t>Quantity</a:t>
                      </a:r>
                    </a:p>
                  </a:txBody>
                  <a:tcPr marL="65814" marR="65814" marT="65814" marB="65814">
                    <a:lnL w="12700" cap="flat" cmpd="sng" algn="ctr">
                      <a:solidFill>
                        <a:srgbClr val="607860"/>
                      </a:solidFill>
                      <a:prstDash val="solid"/>
                      <a:round/>
                      <a:headEnd type="none" w="med" len="med"/>
                      <a:tailEnd type="none" w="med" len="med"/>
                    </a:lnL>
                    <a:lnR w="12700" cap="flat" cmpd="sng" algn="ctr">
                      <a:solidFill>
                        <a:srgbClr val="C0BF6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0000"/>
                  </a:ext>
                </a:extLst>
              </a:tr>
              <a:tr h="368557">
                <a:tc>
                  <a:txBody>
                    <a:bodyPr/>
                    <a:lstStyle/>
                    <a:p>
                      <a:pPr algn="l" fontAlgn="t"/>
                      <a:r>
                        <a:rPr lang="en-IN" sz="2800" b="1">
                          <a:effectLst>
                            <a:outerShdw blurRad="38100" dist="38100" dir="2700000" algn="tl">
                              <a:srgbClr val="000000">
                                <a:alpha val="43137"/>
                              </a:srgbClr>
                            </a:outerShdw>
                          </a:effectLst>
                        </a:rPr>
                        <a:t>B005</a:t>
                      </a:r>
                    </a:p>
                  </a:txBody>
                  <a:tcPr marL="65814" marR="65814" marT="65814" marB="65814">
                    <a:lnL w="12700" cap="flat" cmpd="sng" algn="ctr">
                      <a:solidFill>
                        <a:srgbClr val="403263"/>
                      </a:solidFill>
                      <a:prstDash val="solid"/>
                      <a:round/>
                      <a:headEnd type="none" w="med" len="med"/>
                      <a:tailEnd type="none" w="med" len="med"/>
                    </a:lnL>
                    <a:lnR w="12700" cap="flat" cmpd="sng" algn="ctr">
                      <a:solidFill>
                        <a:srgbClr val="C03C6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800" b="1">
                          <a:effectLst>
                            <a:outerShdw blurRad="38100" dist="38100" dir="2700000" algn="tl">
                              <a:srgbClr val="000000">
                                <a:alpha val="43137"/>
                              </a:srgbClr>
                            </a:outerShdw>
                          </a:effectLst>
                        </a:rPr>
                        <a:t>JAP102459</a:t>
                      </a:r>
                    </a:p>
                  </a:txBody>
                  <a:tcPr marL="65814" marR="65814" marT="65814" marB="65814">
                    <a:lnL w="12700" cap="flat" cmpd="sng" algn="ctr">
                      <a:solidFill>
                        <a:srgbClr val="C03C63"/>
                      </a:solidFill>
                      <a:prstDash val="solid"/>
                      <a:round/>
                      <a:headEnd type="none" w="med" len="med"/>
                      <a:tailEnd type="none" w="med" len="med"/>
                    </a:lnL>
                    <a:lnR w="12700" cap="flat" cmpd="sng" algn="ctr">
                      <a:solidFill>
                        <a:srgbClr val="F0C46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800" b="1" dirty="0">
                          <a:effectLst>
                            <a:outerShdw blurRad="38100" dist="38100" dir="2700000" algn="tl">
                              <a:srgbClr val="000000">
                                <a:alpha val="43137"/>
                              </a:srgbClr>
                            </a:outerShdw>
                          </a:effectLst>
                        </a:rPr>
                        <a:t>Mouse</a:t>
                      </a:r>
                    </a:p>
                  </a:txBody>
                  <a:tcPr marL="65814" marR="65814" marT="65814" marB="65814">
                    <a:lnL w="12700" cap="flat" cmpd="sng" algn="ctr">
                      <a:solidFill>
                        <a:srgbClr val="F0C463"/>
                      </a:solidFill>
                      <a:prstDash val="solid"/>
                      <a:round/>
                      <a:headEnd type="none" w="med" len="med"/>
                      <a:tailEnd type="none" w="med" len="med"/>
                    </a:lnL>
                    <a:lnR w="12700" cap="flat" cmpd="sng" algn="ctr">
                      <a:solidFill>
                        <a:srgbClr val="E0C86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sz="2800" b="1" dirty="0">
                          <a:effectLst>
                            <a:outerShdw blurRad="38100" dist="38100" dir="2700000" algn="tl">
                              <a:srgbClr val="000000">
                                <a:alpha val="43137"/>
                              </a:srgbClr>
                            </a:outerShdw>
                          </a:effectLst>
                        </a:rPr>
                        <a:t>5</a:t>
                      </a:r>
                    </a:p>
                  </a:txBody>
                  <a:tcPr marL="65814" marR="65814" marT="65814" marB="65814">
                    <a:lnL w="12700" cap="flat" cmpd="sng" algn="ctr">
                      <a:solidFill>
                        <a:srgbClr val="E0C863"/>
                      </a:solidFill>
                      <a:prstDash val="solid"/>
                      <a:round/>
                      <a:headEnd type="none" w="med" len="med"/>
                      <a:tailEnd type="none" w="med" len="med"/>
                    </a:lnL>
                    <a:lnR w="12700" cap="flat" cmpd="sng" algn="ctr">
                      <a:solidFill>
                        <a:srgbClr val="90C863"/>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8557">
                <a:tc>
                  <a:txBody>
                    <a:bodyPr/>
                    <a:lstStyle/>
                    <a:p>
                      <a:pPr algn="l" fontAlgn="t"/>
                      <a:r>
                        <a:rPr lang="en-IN" sz="2800" b="1">
                          <a:effectLst>
                            <a:outerShdw blurRad="38100" dist="38100" dir="2700000" algn="tl">
                              <a:srgbClr val="000000">
                                <a:alpha val="43137"/>
                              </a:srgbClr>
                            </a:outerShdw>
                          </a:effectLst>
                        </a:rPr>
                        <a:t>B005</a:t>
                      </a:r>
                    </a:p>
                  </a:txBody>
                  <a:tcPr marL="65814" marR="65814" marT="65814" marB="65814">
                    <a:lnL w="12700" cap="flat" cmpd="sng" algn="ctr">
                      <a:solidFill>
                        <a:srgbClr val="001066"/>
                      </a:solidFill>
                      <a:prstDash val="solid"/>
                      <a:round/>
                      <a:headEnd type="none" w="med" len="med"/>
                      <a:tailEnd type="none" w="med" len="med"/>
                    </a:lnL>
                    <a:lnR w="12700" cap="flat" cmpd="sng" algn="ctr">
                      <a:solidFill>
                        <a:srgbClr val="60106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800" b="1">
                          <a:effectLst>
                            <a:outerShdw blurRad="38100" dist="38100" dir="2700000" algn="tl">
                              <a:srgbClr val="000000">
                                <a:alpha val="43137"/>
                              </a:srgbClr>
                            </a:outerShdw>
                          </a:effectLst>
                        </a:rPr>
                        <a:t>DKT321573</a:t>
                      </a:r>
                    </a:p>
                  </a:txBody>
                  <a:tcPr marL="65814" marR="65814" marT="65814" marB="65814">
                    <a:lnL w="12700" cap="flat" cmpd="sng" algn="ctr">
                      <a:solidFill>
                        <a:srgbClr val="601066"/>
                      </a:solidFill>
                      <a:prstDash val="solid"/>
                      <a:round/>
                      <a:headEnd type="none" w="med" len="med"/>
                      <a:tailEnd type="none" w="med" len="med"/>
                    </a:lnL>
                    <a:lnR w="12700" cap="flat" cmpd="sng" algn="ctr">
                      <a:solidFill>
                        <a:srgbClr val="C0106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800" b="1" dirty="0">
                          <a:effectLst>
                            <a:outerShdw blurRad="38100" dist="38100" dir="2700000" algn="tl">
                              <a:srgbClr val="000000">
                                <a:alpha val="43137"/>
                              </a:srgbClr>
                            </a:outerShdw>
                          </a:effectLst>
                        </a:rPr>
                        <a:t>USB</a:t>
                      </a:r>
                    </a:p>
                  </a:txBody>
                  <a:tcPr marL="65814" marR="65814" marT="65814" marB="65814">
                    <a:lnL w="12700" cap="flat" cmpd="sng" algn="ctr">
                      <a:solidFill>
                        <a:srgbClr val="C01066"/>
                      </a:solidFill>
                      <a:prstDash val="solid"/>
                      <a:round/>
                      <a:headEnd type="none" w="med" len="med"/>
                      <a:tailEnd type="none" w="med" len="med"/>
                    </a:lnL>
                    <a:lnR w="12700" cap="flat" cmpd="sng" algn="ctr">
                      <a:solidFill>
                        <a:srgbClr val="20116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2800" b="1" dirty="0">
                          <a:effectLst>
                            <a:outerShdw blurRad="38100" dist="38100" dir="2700000" algn="tl">
                              <a:srgbClr val="000000">
                                <a:alpha val="43137"/>
                              </a:srgbClr>
                            </a:outerShdw>
                          </a:effectLst>
                        </a:rPr>
                        <a:t>10</a:t>
                      </a:r>
                    </a:p>
                  </a:txBody>
                  <a:tcPr marL="65814" marR="65814" marT="65814" marB="65814">
                    <a:lnL w="12700" cap="flat" cmpd="sng" algn="ctr">
                      <a:solidFill>
                        <a:srgbClr val="201166"/>
                      </a:solidFill>
                      <a:prstDash val="solid"/>
                      <a:round/>
                      <a:headEnd type="none" w="med" len="med"/>
                      <a:tailEnd type="none" w="med" len="med"/>
                    </a:lnL>
                    <a:lnR w="12700" cap="flat" cmpd="sng" algn="ctr">
                      <a:solidFill>
                        <a:srgbClr val="00116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68557">
                <a:tc>
                  <a:txBody>
                    <a:bodyPr/>
                    <a:lstStyle/>
                    <a:p>
                      <a:pPr algn="l" fontAlgn="t"/>
                      <a:r>
                        <a:rPr lang="en-IN" sz="2800" b="1">
                          <a:effectLst>
                            <a:outerShdw blurRad="38100" dist="38100" dir="2700000" algn="tl">
                              <a:srgbClr val="000000">
                                <a:alpha val="43137"/>
                              </a:srgbClr>
                            </a:outerShdw>
                          </a:effectLst>
                        </a:rPr>
                        <a:t>B005</a:t>
                      </a:r>
                    </a:p>
                  </a:txBody>
                  <a:tcPr marL="65814" marR="65814" marT="65814" marB="65814">
                    <a:lnL w="12700" cap="flat" cmpd="sng" algn="ctr">
                      <a:solidFill>
                        <a:srgbClr val="801166"/>
                      </a:solidFill>
                      <a:prstDash val="solid"/>
                      <a:round/>
                      <a:headEnd type="none" w="med" len="med"/>
                      <a:tailEnd type="none" w="med" len="med"/>
                    </a:lnL>
                    <a:lnR w="12700" cap="flat" cmpd="sng" algn="ctr">
                      <a:solidFill>
                        <a:srgbClr val="E01166"/>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01166"/>
                      </a:solidFill>
                      <a:prstDash val="solid"/>
                      <a:round/>
                      <a:headEnd type="none" w="med" len="med"/>
                      <a:tailEnd type="none" w="med" len="med"/>
                    </a:lnB>
                    <a:solidFill>
                      <a:srgbClr val="FFFFFF"/>
                    </a:solidFill>
                  </a:tcPr>
                </a:tc>
                <a:tc>
                  <a:txBody>
                    <a:bodyPr/>
                    <a:lstStyle/>
                    <a:p>
                      <a:pPr algn="l" fontAlgn="t"/>
                      <a:r>
                        <a:rPr lang="en-IN" sz="2800" b="1" dirty="0">
                          <a:effectLst>
                            <a:outerShdw blurRad="38100" dist="38100" dir="2700000" algn="tl">
                              <a:srgbClr val="000000">
                                <a:alpha val="43137"/>
                              </a:srgbClr>
                            </a:outerShdw>
                          </a:effectLst>
                        </a:rPr>
                        <a:t>OMG446789</a:t>
                      </a:r>
                    </a:p>
                  </a:txBody>
                  <a:tcPr marL="65814" marR="65814" marT="65814" marB="65814">
                    <a:lnL w="12700" cap="flat" cmpd="sng" algn="ctr">
                      <a:solidFill>
                        <a:srgbClr val="E01166"/>
                      </a:solidFill>
                      <a:prstDash val="solid"/>
                      <a:round/>
                      <a:headEnd type="none" w="med" len="med"/>
                      <a:tailEnd type="none" w="med" len="med"/>
                    </a:lnL>
                    <a:lnR w="12700" cap="flat" cmpd="sng" algn="ctr">
                      <a:solidFill>
                        <a:srgbClr val="401266"/>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D01166"/>
                      </a:solidFill>
                      <a:prstDash val="solid"/>
                      <a:round/>
                      <a:headEnd type="none" w="med" len="med"/>
                      <a:tailEnd type="none" w="med" len="med"/>
                    </a:lnB>
                    <a:solidFill>
                      <a:srgbClr val="FFFFFF"/>
                    </a:solidFill>
                  </a:tcPr>
                </a:tc>
                <a:tc>
                  <a:txBody>
                    <a:bodyPr/>
                    <a:lstStyle/>
                    <a:p>
                      <a:pPr algn="l" fontAlgn="t"/>
                      <a:r>
                        <a:rPr lang="en-IN" sz="2800" b="1">
                          <a:effectLst>
                            <a:outerShdw blurRad="38100" dist="38100" dir="2700000" algn="tl">
                              <a:srgbClr val="000000">
                                <a:alpha val="43137"/>
                              </a:srgbClr>
                            </a:outerShdw>
                          </a:effectLst>
                        </a:rPr>
                        <a:t>LCD Monitor</a:t>
                      </a:r>
                    </a:p>
                  </a:txBody>
                  <a:tcPr marL="65814" marR="65814" marT="65814" marB="65814">
                    <a:lnL w="12700" cap="flat" cmpd="sng" algn="ctr">
                      <a:solidFill>
                        <a:srgbClr val="401266"/>
                      </a:solidFill>
                      <a:prstDash val="solid"/>
                      <a:round/>
                      <a:headEnd type="none" w="med" len="med"/>
                      <a:tailEnd type="none" w="med" len="med"/>
                    </a:lnL>
                    <a:lnR w="12700" cap="flat" cmpd="sng" algn="ctr">
                      <a:solidFill>
                        <a:srgbClr val="A01266"/>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1266"/>
                      </a:solidFill>
                      <a:prstDash val="solid"/>
                      <a:round/>
                      <a:headEnd type="none" w="med" len="med"/>
                      <a:tailEnd type="none" w="med" len="med"/>
                    </a:lnB>
                    <a:solidFill>
                      <a:srgbClr val="FFFFFF"/>
                    </a:solidFill>
                  </a:tcPr>
                </a:tc>
                <a:tc>
                  <a:txBody>
                    <a:bodyPr/>
                    <a:lstStyle/>
                    <a:p>
                      <a:pPr algn="ctr" fontAlgn="t"/>
                      <a:r>
                        <a:rPr lang="en-IN" sz="2800" b="1" dirty="0">
                          <a:effectLst>
                            <a:outerShdw blurRad="38100" dist="38100" dir="2700000" algn="tl">
                              <a:srgbClr val="000000">
                                <a:alpha val="43137"/>
                              </a:srgbClr>
                            </a:outerShdw>
                          </a:effectLst>
                        </a:rPr>
                        <a:t>20</a:t>
                      </a:r>
                    </a:p>
                  </a:txBody>
                  <a:tcPr marL="65814" marR="65814" marT="65814" marB="65814">
                    <a:lnL w="12700" cap="flat" cmpd="sng" algn="ctr">
                      <a:solidFill>
                        <a:srgbClr val="A01266"/>
                      </a:solidFill>
                      <a:prstDash val="solid"/>
                      <a:round/>
                      <a:headEnd type="none" w="med" len="med"/>
                      <a:tailEnd type="none" w="med" len="med"/>
                    </a:lnL>
                    <a:lnR w="12700" cap="flat" cmpd="sng" algn="ctr">
                      <a:solidFill>
                        <a:srgbClr val="801266"/>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901266"/>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18" name="Rectangle 17"/>
          <p:cNvSpPr/>
          <p:nvPr/>
        </p:nvSpPr>
        <p:spPr>
          <a:xfrm>
            <a:off x="428596" y="4929198"/>
            <a:ext cx="8358246" cy="1815882"/>
          </a:xfrm>
          <a:prstGeom prst="rect">
            <a:avLst/>
          </a:prstGeom>
        </p:spPr>
        <p:txBody>
          <a:bodyPr wrap="square">
            <a:spAutoFit/>
          </a:bodyPr>
          <a:lstStyle/>
          <a:p>
            <a:pPr algn="just"/>
            <a:r>
              <a:rPr lang="en-IN" sz="2800" b="1" dirty="0" err="1">
                <a:effectLst>
                  <a:outerShdw blurRad="38100" dist="38100" dir="2700000" algn="tl">
                    <a:srgbClr val="000000">
                      <a:alpha val="43137"/>
                    </a:srgbClr>
                  </a:outerShdw>
                </a:effectLst>
              </a:rPr>
              <a:t>OrderNo</a:t>
            </a:r>
            <a:r>
              <a:rPr lang="en-IN" sz="2800" b="1" dirty="0">
                <a:effectLst>
                  <a:outerShdw blurRad="38100" dist="38100" dir="2700000" algn="tl">
                    <a:srgbClr val="000000">
                      <a:alpha val="43137"/>
                    </a:srgbClr>
                  </a:outerShdw>
                </a:effectLst>
              </a:rPr>
              <a:t> and </a:t>
            </a:r>
            <a:r>
              <a:rPr lang="en-IN" sz="2800" b="1" dirty="0" err="1">
                <a:effectLst>
                  <a:outerShdw blurRad="38100" dist="38100" dir="2700000" algn="tl">
                    <a:srgbClr val="000000">
                      <a:alpha val="43137"/>
                    </a:srgbClr>
                  </a:outerShdw>
                </a:effectLst>
              </a:rPr>
              <a:t>ProductID</a:t>
            </a:r>
            <a:r>
              <a:rPr lang="en-IN" sz="2800" b="1" dirty="0">
                <a:effectLst>
                  <a:outerShdw blurRad="38100" dist="38100" dir="2700000" algn="tl">
                    <a:srgbClr val="000000">
                      <a:alpha val="43137"/>
                    </a:srgbClr>
                  </a:outerShdw>
                </a:effectLst>
              </a:rPr>
              <a:t> can't be a primary key as it does not uniquely identify a record. However, a compound key of Order ID and Product ID could be used as it uniquely identified each record.</a:t>
            </a:r>
          </a:p>
        </p:txBody>
      </p:sp>
      <p:sp>
        <p:nvSpPr>
          <p:cNvPr id="21" name="Rectangle 20"/>
          <p:cNvSpPr/>
          <p:nvPr/>
        </p:nvSpPr>
        <p:spPr>
          <a:xfrm>
            <a:off x="6286512" y="629647"/>
            <a:ext cx="2714782" cy="584775"/>
          </a:xfrm>
          <a:prstGeom prst="rect">
            <a:avLst/>
          </a:prstGeom>
        </p:spPr>
        <p:txBody>
          <a:bodyPr wrap="none">
            <a:spAutoFit/>
          </a:bodyPr>
          <a:lstStyle/>
          <a:p>
            <a:r>
              <a:rPr lang="en-IN" sz="3200" b="1" dirty="0">
                <a:solidFill>
                  <a:srgbClr val="FF0000"/>
                </a:solidFill>
                <a:effectLst>
                  <a:outerShdw blurRad="38100" dist="38100" dir="2700000" algn="tl">
                    <a:srgbClr val="000000">
                      <a:alpha val="43137"/>
                    </a:srgbClr>
                  </a:outerShdw>
                </a:effectLst>
              </a:rPr>
              <a:t>Not in Syllabus</a:t>
            </a:r>
          </a:p>
        </p:txBody>
      </p:sp>
      <p:grpSp>
        <p:nvGrpSpPr>
          <p:cNvPr id="20" name="Group 19">
            <a:extLst>
              <a:ext uri="{FF2B5EF4-FFF2-40B4-BE49-F238E27FC236}">
                <a16:creationId xmlns:a16="http://schemas.microsoft.com/office/drawing/2014/main" id="{E29437A2-4365-4925-8610-80AF537C381F}"/>
              </a:ext>
            </a:extLst>
          </p:cNvPr>
          <p:cNvGrpSpPr/>
          <p:nvPr/>
        </p:nvGrpSpPr>
        <p:grpSpPr>
          <a:xfrm>
            <a:off x="653054" y="142852"/>
            <a:ext cx="1764930" cy="1792764"/>
            <a:chOff x="2169409" y="3407373"/>
            <a:chExt cx="2084832" cy="2117710"/>
          </a:xfrm>
          <a:solidFill>
            <a:srgbClr val="0059E9"/>
          </a:solidFill>
          <a:effectLst/>
        </p:grpSpPr>
        <p:sp>
          <p:nvSpPr>
            <p:cNvPr id="22" name="Rectangle 21">
              <a:extLst>
                <a:ext uri="{FF2B5EF4-FFF2-40B4-BE49-F238E27FC236}">
                  <a16:creationId xmlns:a16="http://schemas.microsoft.com/office/drawing/2014/main" id="{BBD3D529-6A25-40B3-87A3-C40A4B87B46D}"/>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oup 114">
              <a:extLst>
                <a:ext uri="{FF2B5EF4-FFF2-40B4-BE49-F238E27FC236}">
                  <a16:creationId xmlns:a16="http://schemas.microsoft.com/office/drawing/2014/main" id="{DC5F4D0D-BD3A-441B-8636-EF9E5EC6507A}"/>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24" name="Oval 23">
                <a:extLst>
                  <a:ext uri="{FF2B5EF4-FFF2-40B4-BE49-F238E27FC236}">
                    <a16:creationId xmlns:a16="http://schemas.microsoft.com/office/drawing/2014/main" id="{9483EE31-F049-436F-AA4D-53D983F5EE17}"/>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4979B95A-5179-4095-A019-DF7C64FE18F3}"/>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D10242D7-1C19-404F-847A-EEECEF275BCD}"/>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23A34267-AB33-4F61-B1F3-BACB3627694A}"/>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29" name="TextBox 28"/>
          <p:cNvSpPr txBox="1"/>
          <p:nvPr/>
        </p:nvSpPr>
        <p:spPr>
          <a:xfrm>
            <a:off x="1000100" y="1527103"/>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pic>
        <p:nvPicPr>
          <p:cNvPr id="16"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71676" y="1285860"/>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110163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928662" y="285728"/>
            <a:ext cx="7858180" cy="78581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ADVANTAGES OF DATABASE</a:t>
            </a:r>
          </a:p>
        </p:txBody>
      </p:sp>
      <p:sp>
        <p:nvSpPr>
          <p:cNvPr id="6" name="Title 1"/>
          <p:cNvSpPr txBox="1">
            <a:spLocks/>
          </p:cNvSpPr>
          <p:nvPr/>
        </p:nvSpPr>
        <p:spPr>
          <a:xfrm>
            <a:off x="285720" y="1714488"/>
            <a:ext cx="7858180" cy="1000156"/>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r>
              <a:rPr lang="en-IN" sz="3600" b="1" dirty="0">
                <a:effectLst>
                  <a:outerShdw blurRad="38100" dist="38100" dir="2700000" algn="tl">
                    <a:srgbClr val="000000">
                      <a:alpha val="43137"/>
                    </a:srgbClr>
                  </a:outerShdw>
                </a:effectLst>
              </a:rPr>
              <a:t>4. DATA SECURITY </a:t>
            </a:r>
            <a:endParaRPr lang="en-IN" sz="3600" dirty="0">
              <a:effectLst>
                <a:outerShdw blurRad="38100" dist="38100" dir="2700000" algn="tl">
                  <a:srgbClr val="000000">
                    <a:alpha val="43137"/>
                  </a:srgbClr>
                </a:outerShdw>
              </a:effectLst>
            </a:endParaRPr>
          </a:p>
        </p:txBody>
      </p:sp>
      <p:sp>
        <p:nvSpPr>
          <p:cNvPr id="10" name="Rectangle 9"/>
          <p:cNvSpPr/>
          <p:nvPr/>
        </p:nvSpPr>
        <p:spPr>
          <a:xfrm>
            <a:off x="714348" y="2857496"/>
            <a:ext cx="8001056" cy="3709349"/>
          </a:xfrm>
          <a:prstGeom prst="rect">
            <a:avLst/>
          </a:prstGeom>
        </p:spPr>
        <p:txBody>
          <a:bodyPr wrap="square">
            <a:spAutoFit/>
          </a:bodyPr>
          <a:lstStyle/>
          <a:p>
            <a:pPr algn="just">
              <a:lnSpc>
                <a:spcPct val="150000"/>
              </a:lnSpc>
            </a:pPr>
            <a:r>
              <a:rPr lang="en-IN" sz="3200" b="1" dirty="0">
                <a:effectLst>
                  <a:outerShdw blurRad="38100" dist="38100" dir="2700000" algn="tl">
                    <a:srgbClr val="000000">
                      <a:alpha val="43137"/>
                    </a:srgbClr>
                  </a:outerShdw>
                </a:effectLst>
              </a:rPr>
              <a:t>	Database security refers to the collective measures used to protect and secure a database or database management software from illegitimate use and malicious threats and attacks.</a:t>
            </a:r>
          </a:p>
        </p:txBody>
      </p:sp>
    </p:spTree>
    <p:extLst>
      <p:ext uri="{BB962C8B-B14F-4D97-AF65-F5344CB8AC3E}">
        <p14:creationId xmlns:p14="http://schemas.microsoft.com/office/powerpoint/2010/main" val="11016338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3A819370-1325-433D-9D62-94EE056EF846}"/>
              </a:ext>
            </a:extLst>
          </p:cNvPr>
          <p:cNvGrpSpPr/>
          <p:nvPr/>
        </p:nvGrpSpPr>
        <p:grpSpPr>
          <a:xfrm>
            <a:off x="571472" y="201019"/>
            <a:ext cx="1764930" cy="1792764"/>
            <a:chOff x="2169409" y="3407373"/>
            <a:chExt cx="2084832" cy="2117710"/>
          </a:xfrm>
          <a:solidFill>
            <a:srgbClr val="F0831E"/>
          </a:solidFill>
          <a:effectLst>
            <a:outerShdw blurRad="50800" dist="38100" dir="8100000" algn="tr" rotWithShape="0">
              <a:prstClr val="black">
                <a:alpha val="40000"/>
              </a:prstClr>
            </a:outerShdw>
          </a:effectLst>
        </p:grpSpPr>
        <p:sp>
          <p:nvSpPr>
            <p:cNvPr id="13" name="Rectangle 12">
              <a:extLst>
                <a:ext uri="{FF2B5EF4-FFF2-40B4-BE49-F238E27FC236}">
                  <a16:creationId xmlns:a16="http://schemas.microsoft.com/office/drawing/2014/main" id="{CB13BE08-8061-4F2E-98AE-207519C3F432}"/>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 name="Group 100">
              <a:extLst>
                <a:ext uri="{FF2B5EF4-FFF2-40B4-BE49-F238E27FC236}">
                  <a16:creationId xmlns:a16="http://schemas.microsoft.com/office/drawing/2014/main" id="{148FB3B2-1315-4889-A265-14BED0506CF3}"/>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15" name="Oval 14">
                <a:extLst>
                  <a:ext uri="{FF2B5EF4-FFF2-40B4-BE49-F238E27FC236}">
                    <a16:creationId xmlns:a16="http://schemas.microsoft.com/office/drawing/2014/main" id="{651CD587-0C23-46BF-B88D-A926D8DF0B31}"/>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4B82C2F0-D4E8-40D7-A56C-84027D71BB5A}"/>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066E4CB6-B96A-44E5-B6F8-D9DBDAEF6FDD}"/>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3772ED53-879F-4120-88B7-FD294574FEE4}"/>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0" name="TextBox 9"/>
          <p:cNvSpPr txBox="1"/>
          <p:nvPr/>
        </p:nvSpPr>
        <p:spPr>
          <a:xfrm>
            <a:off x="928662" y="1701217"/>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sp>
        <p:nvSpPr>
          <p:cNvPr id="44" name="Shape">
            <a:extLst>
              <a:ext uri="{FF2B5EF4-FFF2-40B4-BE49-F238E27FC236}">
                <a16:creationId xmlns:a16="http://schemas.microsoft.com/office/drawing/2014/main" id="{3B3DDCF0-D648-4608-97A6-AD455E1A9DA5}"/>
              </a:ext>
            </a:extLst>
          </p:cNvPr>
          <p:cNvSpPr/>
          <p:nvPr/>
        </p:nvSpPr>
        <p:spPr>
          <a:xfrm>
            <a:off x="3714744" y="3000372"/>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ln/>
        </p:spPr>
        <p:style>
          <a:lnRef idx="1">
            <a:schemeClr val="accent4"/>
          </a:lnRef>
          <a:fillRef idx="3">
            <a:schemeClr val="accent4"/>
          </a:fillRef>
          <a:effectRef idx="2">
            <a:schemeClr val="accent4"/>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defRPr sz="3000">
                <a:solidFill>
                  <a:srgbClr val="FFFFFF"/>
                </a:solidFill>
              </a:defRPr>
            </a:pPr>
            <a:r>
              <a:rPr lang="en-US" sz="2625" b="1" dirty="0">
                <a:effectLst>
                  <a:outerShdw blurRad="38100" dist="38100" dir="2700000" algn="tl">
                    <a:srgbClr val="000000">
                      <a:alpha val="43137"/>
                    </a:srgbClr>
                  </a:outerShdw>
                </a:effectLst>
              </a:rPr>
              <a:t>7</a:t>
            </a:r>
            <a:endParaRPr sz="2625" b="1" dirty="0">
              <a:effectLst>
                <a:outerShdw blurRad="38100" dist="38100" dir="2700000" algn="tl">
                  <a:srgbClr val="000000">
                    <a:alpha val="43137"/>
                  </a:srgbClr>
                </a:outerShdw>
              </a:effectLst>
            </a:endParaRPr>
          </a:p>
        </p:txBody>
      </p:sp>
      <p:sp>
        <p:nvSpPr>
          <p:cNvPr id="45" name="Rectangle 44"/>
          <p:cNvSpPr/>
          <p:nvPr/>
        </p:nvSpPr>
        <p:spPr>
          <a:xfrm>
            <a:off x="2429491" y="3781580"/>
            <a:ext cx="2714013"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Composite Key</a:t>
            </a:r>
          </a:p>
        </p:txBody>
      </p:sp>
      <p:sp>
        <p:nvSpPr>
          <p:cNvPr id="21" name="Rectangle 20"/>
          <p:cNvSpPr/>
          <p:nvPr/>
        </p:nvSpPr>
        <p:spPr>
          <a:xfrm>
            <a:off x="5072066" y="3143248"/>
            <a:ext cx="2714782" cy="584775"/>
          </a:xfrm>
          <a:prstGeom prst="rect">
            <a:avLst/>
          </a:prstGeom>
        </p:spPr>
        <p:txBody>
          <a:bodyPr wrap="none">
            <a:spAutoFit/>
          </a:bodyPr>
          <a:lstStyle/>
          <a:p>
            <a:r>
              <a:rPr lang="en-IN" sz="3200" b="1" dirty="0">
                <a:solidFill>
                  <a:srgbClr val="FF0000"/>
                </a:solidFill>
                <a:effectLst>
                  <a:outerShdw blurRad="38100" dist="38100" dir="2700000" algn="tl">
                    <a:srgbClr val="000000">
                      <a:alpha val="43137"/>
                    </a:srgbClr>
                  </a:outerShdw>
                </a:effectLst>
              </a:rPr>
              <a:t>Not in Syllabus</a:t>
            </a:r>
          </a:p>
        </p:txBody>
      </p:sp>
      <p:pic>
        <p:nvPicPr>
          <p:cNvPr id="14"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428736"/>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11016338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3A819370-1325-433D-9D62-94EE056EF846}"/>
              </a:ext>
            </a:extLst>
          </p:cNvPr>
          <p:cNvGrpSpPr/>
          <p:nvPr/>
        </p:nvGrpSpPr>
        <p:grpSpPr>
          <a:xfrm>
            <a:off x="571472" y="201019"/>
            <a:ext cx="1764930" cy="1792764"/>
            <a:chOff x="2169409" y="3407373"/>
            <a:chExt cx="2084832" cy="2117710"/>
          </a:xfrm>
          <a:solidFill>
            <a:srgbClr val="FF0066"/>
          </a:solidFill>
        </p:grpSpPr>
        <p:sp>
          <p:nvSpPr>
            <p:cNvPr id="13" name="Rectangle 12">
              <a:extLst>
                <a:ext uri="{FF2B5EF4-FFF2-40B4-BE49-F238E27FC236}">
                  <a16:creationId xmlns:a16="http://schemas.microsoft.com/office/drawing/2014/main" id="{CB13BE08-8061-4F2E-98AE-207519C3F432}"/>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 name="Group 100">
              <a:extLst>
                <a:ext uri="{FF2B5EF4-FFF2-40B4-BE49-F238E27FC236}">
                  <a16:creationId xmlns:a16="http://schemas.microsoft.com/office/drawing/2014/main" id="{148FB3B2-1315-4889-A265-14BED0506CF3}"/>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15" name="Oval 14">
                <a:extLst>
                  <a:ext uri="{FF2B5EF4-FFF2-40B4-BE49-F238E27FC236}">
                    <a16:creationId xmlns:a16="http://schemas.microsoft.com/office/drawing/2014/main" id="{651CD587-0C23-46BF-B88D-A926D8DF0B31}"/>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4B82C2F0-D4E8-40D7-A56C-84027D71BB5A}"/>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066E4CB6-B96A-44E5-B6F8-D9DBDAEF6FDD}"/>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3772ED53-879F-4120-88B7-FD294574FEE4}"/>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0" name="TextBox 9"/>
          <p:cNvSpPr txBox="1"/>
          <p:nvPr/>
        </p:nvSpPr>
        <p:spPr>
          <a:xfrm>
            <a:off x="928662" y="1701217"/>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sp>
        <p:nvSpPr>
          <p:cNvPr id="44" name="Shape">
            <a:extLst>
              <a:ext uri="{FF2B5EF4-FFF2-40B4-BE49-F238E27FC236}">
                <a16:creationId xmlns:a16="http://schemas.microsoft.com/office/drawing/2014/main" id="{3B3DDCF0-D648-4608-97A6-AD455E1A9DA5}"/>
              </a:ext>
            </a:extLst>
          </p:cNvPr>
          <p:cNvSpPr/>
          <p:nvPr/>
        </p:nvSpPr>
        <p:spPr>
          <a:xfrm>
            <a:off x="4857752" y="571480"/>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ln/>
        </p:spPr>
        <p:style>
          <a:lnRef idx="1">
            <a:schemeClr val="accent4"/>
          </a:lnRef>
          <a:fillRef idx="3">
            <a:schemeClr val="accent4"/>
          </a:fillRef>
          <a:effectRef idx="2">
            <a:schemeClr val="accent4"/>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defRPr sz="3000">
                <a:solidFill>
                  <a:srgbClr val="FFFFFF"/>
                </a:solidFill>
              </a:defRPr>
            </a:pPr>
            <a:r>
              <a:rPr lang="en-US" sz="2625" b="1" dirty="0">
                <a:effectLst>
                  <a:outerShdw blurRad="38100" dist="38100" dir="2700000" algn="tl">
                    <a:srgbClr val="000000">
                      <a:alpha val="43137"/>
                    </a:srgbClr>
                  </a:outerShdw>
                </a:effectLst>
              </a:rPr>
              <a:t>7</a:t>
            </a:r>
            <a:endParaRPr sz="2625" b="1" dirty="0">
              <a:effectLst>
                <a:outerShdw blurRad="38100" dist="38100" dir="2700000" algn="tl">
                  <a:srgbClr val="000000">
                    <a:alpha val="43137"/>
                  </a:srgbClr>
                </a:outerShdw>
              </a:effectLst>
            </a:endParaRPr>
          </a:p>
        </p:txBody>
      </p:sp>
      <p:sp>
        <p:nvSpPr>
          <p:cNvPr id="45" name="Rectangle 44"/>
          <p:cNvSpPr/>
          <p:nvPr/>
        </p:nvSpPr>
        <p:spPr>
          <a:xfrm>
            <a:off x="3572499" y="1352688"/>
            <a:ext cx="2714013"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Composite Key</a:t>
            </a:r>
          </a:p>
        </p:txBody>
      </p:sp>
      <p:sp>
        <p:nvSpPr>
          <p:cNvPr id="20" name="Rectangle 19"/>
          <p:cNvSpPr/>
          <p:nvPr/>
        </p:nvSpPr>
        <p:spPr>
          <a:xfrm>
            <a:off x="642910" y="2714620"/>
            <a:ext cx="8001056" cy="3539430"/>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A key which has multiple attributes to uniquely identify rows in a table is called a composite key. The difference between compound and the composite key is that any part of the compound key can be a foreign key, but the composite key may or maybe not a part of the foreign key.</a:t>
            </a:r>
          </a:p>
        </p:txBody>
      </p:sp>
      <p:sp>
        <p:nvSpPr>
          <p:cNvPr id="21" name="Rectangle 20"/>
          <p:cNvSpPr/>
          <p:nvPr/>
        </p:nvSpPr>
        <p:spPr>
          <a:xfrm>
            <a:off x="6215074" y="714356"/>
            <a:ext cx="2714782" cy="584775"/>
          </a:xfrm>
          <a:prstGeom prst="rect">
            <a:avLst/>
          </a:prstGeom>
        </p:spPr>
        <p:txBody>
          <a:bodyPr wrap="none">
            <a:spAutoFit/>
          </a:bodyPr>
          <a:lstStyle/>
          <a:p>
            <a:r>
              <a:rPr lang="en-IN" sz="3200" b="1" dirty="0">
                <a:solidFill>
                  <a:srgbClr val="FF0000"/>
                </a:solidFill>
                <a:effectLst>
                  <a:outerShdw blurRad="38100" dist="38100" dir="2700000" algn="tl">
                    <a:srgbClr val="000000">
                      <a:alpha val="43137"/>
                    </a:srgbClr>
                  </a:outerShdw>
                </a:effectLst>
              </a:rPr>
              <a:t>Not in Syllabus</a:t>
            </a:r>
          </a:p>
        </p:txBody>
      </p:sp>
      <p:pic>
        <p:nvPicPr>
          <p:cNvPr id="18"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428736"/>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11016338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Shape">
            <a:extLst>
              <a:ext uri="{FF2B5EF4-FFF2-40B4-BE49-F238E27FC236}">
                <a16:creationId xmlns:a16="http://schemas.microsoft.com/office/drawing/2014/main" id="{3B3DDCF0-D648-4608-97A6-AD455E1A9DA5}"/>
              </a:ext>
            </a:extLst>
          </p:cNvPr>
          <p:cNvSpPr/>
          <p:nvPr/>
        </p:nvSpPr>
        <p:spPr>
          <a:xfrm>
            <a:off x="3428992" y="3071810"/>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ln/>
        </p:spPr>
        <p:style>
          <a:lnRef idx="1">
            <a:schemeClr val="accent3"/>
          </a:lnRef>
          <a:fillRef idx="3">
            <a:schemeClr val="accent3"/>
          </a:fillRef>
          <a:effectRef idx="2">
            <a:schemeClr val="accent3"/>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defRPr sz="3000">
                <a:solidFill>
                  <a:srgbClr val="FFFFFF"/>
                </a:solidFill>
              </a:defRPr>
            </a:pPr>
            <a:r>
              <a:rPr lang="en-US" sz="2625" b="1" dirty="0">
                <a:effectLst>
                  <a:outerShdw blurRad="38100" dist="38100" dir="2700000" algn="tl">
                    <a:srgbClr val="000000">
                      <a:alpha val="43137"/>
                    </a:srgbClr>
                  </a:outerShdw>
                </a:effectLst>
              </a:rPr>
              <a:t>8</a:t>
            </a:r>
            <a:endParaRPr sz="2625" b="1" dirty="0">
              <a:effectLst>
                <a:outerShdw blurRad="38100" dist="38100" dir="2700000" algn="tl">
                  <a:srgbClr val="000000">
                    <a:alpha val="43137"/>
                  </a:srgbClr>
                </a:outerShdw>
              </a:effectLst>
            </a:endParaRPr>
          </a:p>
        </p:txBody>
      </p:sp>
      <p:sp>
        <p:nvSpPr>
          <p:cNvPr id="46" name="Rectangle 45"/>
          <p:cNvSpPr/>
          <p:nvPr/>
        </p:nvSpPr>
        <p:spPr>
          <a:xfrm>
            <a:off x="2324824" y="3786190"/>
            <a:ext cx="2542747"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Surrogate Key</a:t>
            </a:r>
          </a:p>
        </p:txBody>
      </p:sp>
      <p:sp>
        <p:nvSpPr>
          <p:cNvPr id="20" name="Rectangle 19"/>
          <p:cNvSpPr/>
          <p:nvPr/>
        </p:nvSpPr>
        <p:spPr>
          <a:xfrm>
            <a:off x="5000628" y="3143248"/>
            <a:ext cx="2714782" cy="584775"/>
          </a:xfrm>
          <a:prstGeom prst="rect">
            <a:avLst/>
          </a:prstGeom>
        </p:spPr>
        <p:txBody>
          <a:bodyPr wrap="none">
            <a:spAutoFit/>
          </a:bodyPr>
          <a:lstStyle/>
          <a:p>
            <a:r>
              <a:rPr lang="en-IN" sz="3200" b="1" dirty="0">
                <a:solidFill>
                  <a:srgbClr val="FF0000"/>
                </a:solidFill>
                <a:effectLst>
                  <a:outerShdw blurRad="38100" dist="38100" dir="2700000" algn="tl">
                    <a:srgbClr val="000000">
                      <a:alpha val="43137"/>
                    </a:srgbClr>
                  </a:outerShdw>
                </a:effectLst>
              </a:rPr>
              <a:t>Not in Syllabus</a:t>
            </a:r>
          </a:p>
        </p:txBody>
      </p:sp>
      <p:grpSp>
        <p:nvGrpSpPr>
          <p:cNvPr id="21" name="Group 20">
            <a:extLst>
              <a:ext uri="{FF2B5EF4-FFF2-40B4-BE49-F238E27FC236}">
                <a16:creationId xmlns:a16="http://schemas.microsoft.com/office/drawing/2014/main" id="{A3E0C2F6-8061-47A0-B3F3-10055D5EDB3C}"/>
              </a:ext>
            </a:extLst>
          </p:cNvPr>
          <p:cNvGrpSpPr/>
          <p:nvPr/>
        </p:nvGrpSpPr>
        <p:grpSpPr>
          <a:xfrm>
            <a:off x="663930" y="278914"/>
            <a:ext cx="1764930" cy="1792764"/>
            <a:chOff x="2169409" y="3407373"/>
            <a:chExt cx="2084832" cy="2117710"/>
          </a:xfrm>
          <a:solidFill>
            <a:srgbClr val="007E3E"/>
          </a:solidFill>
        </p:grpSpPr>
        <p:sp>
          <p:nvSpPr>
            <p:cNvPr id="22" name="Rectangle 21">
              <a:extLst>
                <a:ext uri="{FF2B5EF4-FFF2-40B4-BE49-F238E27FC236}">
                  <a16:creationId xmlns:a16="http://schemas.microsoft.com/office/drawing/2014/main" id="{E125420D-5195-45DE-A334-C237AB26CC91}"/>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oup 93">
              <a:extLst>
                <a:ext uri="{FF2B5EF4-FFF2-40B4-BE49-F238E27FC236}">
                  <a16:creationId xmlns:a16="http://schemas.microsoft.com/office/drawing/2014/main" id="{014EEA19-89D6-4501-87BF-FEEA8B007003}"/>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24" name="Oval 23">
                <a:extLst>
                  <a:ext uri="{FF2B5EF4-FFF2-40B4-BE49-F238E27FC236}">
                    <a16:creationId xmlns:a16="http://schemas.microsoft.com/office/drawing/2014/main" id="{F38FA592-3691-4D29-A6AD-C90F54FEA1E4}"/>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9A101458-BD2E-4F97-8E82-3901F7E15EBA}"/>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E79904CF-0436-4D26-80DB-2E188992AC3C}"/>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C8907EE5-D02D-4188-B280-0806E0C584C1}"/>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29"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428736"/>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
        <p:nvSpPr>
          <p:cNvPr id="30" name="TextBox 29"/>
          <p:cNvSpPr txBox="1"/>
          <p:nvPr/>
        </p:nvSpPr>
        <p:spPr>
          <a:xfrm>
            <a:off x="928662" y="1701217"/>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spTree>
    <p:extLst>
      <p:ext uri="{BB962C8B-B14F-4D97-AF65-F5344CB8AC3E}">
        <p14:creationId xmlns:p14="http://schemas.microsoft.com/office/powerpoint/2010/main" val="11016338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Shape">
            <a:extLst>
              <a:ext uri="{FF2B5EF4-FFF2-40B4-BE49-F238E27FC236}">
                <a16:creationId xmlns:a16="http://schemas.microsoft.com/office/drawing/2014/main" id="{3B3DDCF0-D648-4608-97A6-AD455E1A9DA5}"/>
              </a:ext>
            </a:extLst>
          </p:cNvPr>
          <p:cNvSpPr/>
          <p:nvPr/>
        </p:nvSpPr>
        <p:spPr>
          <a:xfrm>
            <a:off x="4643438" y="642918"/>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ln/>
        </p:spPr>
        <p:style>
          <a:lnRef idx="1">
            <a:schemeClr val="accent3"/>
          </a:lnRef>
          <a:fillRef idx="3">
            <a:schemeClr val="accent3"/>
          </a:fillRef>
          <a:effectRef idx="2">
            <a:schemeClr val="accent3"/>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defRPr sz="3000">
                <a:solidFill>
                  <a:srgbClr val="FFFFFF"/>
                </a:solidFill>
              </a:defRPr>
            </a:pPr>
            <a:r>
              <a:rPr lang="en-US" sz="2625" b="1" dirty="0">
                <a:effectLst>
                  <a:outerShdw blurRad="38100" dist="38100" dir="2700000" algn="tl">
                    <a:srgbClr val="000000">
                      <a:alpha val="43137"/>
                    </a:srgbClr>
                  </a:outerShdw>
                </a:effectLst>
              </a:rPr>
              <a:t>8</a:t>
            </a:r>
            <a:endParaRPr sz="2625" b="1" dirty="0">
              <a:effectLst>
                <a:outerShdw blurRad="38100" dist="38100" dir="2700000" algn="tl">
                  <a:srgbClr val="000000">
                    <a:alpha val="43137"/>
                  </a:srgbClr>
                </a:outerShdw>
              </a:effectLst>
            </a:endParaRPr>
          </a:p>
        </p:txBody>
      </p:sp>
      <p:sp>
        <p:nvSpPr>
          <p:cNvPr id="46" name="Rectangle 45"/>
          <p:cNvSpPr/>
          <p:nvPr/>
        </p:nvSpPr>
        <p:spPr>
          <a:xfrm>
            <a:off x="3539270" y="1357298"/>
            <a:ext cx="2542747"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Surrogate Key</a:t>
            </a:r>
          </a:p>
        </p:txBody>
      </p:sp>
      <p:sp>
        <p:nvSpPr>
          <p:cNvPr id="18" name="Rectangle 17"/>
          <p:cNvSpPr/>
          <p:nvPr/>
        </p:nvSpPr>
        <p:spPr>
          <a:xfrm>
            <a:off x="428596" y="3000372"/>
            <a:ext cx="8072494" cy="2677656"/>
          </a:xfrm>
          <a:prstGeom prst="rect">
            <a:avLst/>
          </a:prstGeom>
        </p:spPr>
        <p:txBody>
          <a:bodyPr wrap="square">
            <a:spAutoFit/>
          </a:bodyPr>
          <a:lstStyle/>
          <a:p>
            <a:pPr algn="just"/>
            <a:r>
              <a:rPr lang="en-IN" sz="2800" b="1" dirty="0">
                <a:effectLst>
                  <a:outerShdw blurRad="38100" dist="38100" dir="2700000" algn="tl">
                    <a:srgbClr val="000000">
                      <a:alpha val="43137"/>
                    </a:srgbClr>
                  </a:outerShdw>
                </a:effectLst>
              </a:rPr>
              <a:t>	An artificial key which aims to uniquely 	identify each record is called a surrogate key. These kind of key are unique because they are created when you don't have any natural primary key. They do not lend any meaning to the data in the table. Surrogate key is usually an integer.</a:t>
            </a:r>
          </a:p>
        </p:txBody>
      </p:sp>
      <p:sp>
        <p:nvSpPr>
          <p:cNvPr id="20" name="Rectangle 19"/>
          <p:cNvSpPr/>
          <p:nvPr/>
        </p:nvSpPr>
        <p:spPr>
          <a:xfrm>
            <a:off x="6215074" y="714356"/>
            <a:ext cx="2714782" cy="584775"/>
          </a:xfrm>
          <a:prstGeom prst="rect">
            <a:avLst/>
          </a:prstGeom>
        </p:spPr>
        <p:txBody>
          <a:bodyPr wrap="none">
            <a:spAutoFit/>
          </a:bodyPr>
          <a:lstStyle/>
          <a:p>
            <a:r>
              <a:rPr lang="en-IN" sz="3200" b="1" dirty="0">
                <a:solidFill>
                  <a:srgbClr val="FF0000"/>
                </a:solidFill>
                <a:effectLst>
                  <a:outerShdw blurRad="38100" dist="38100" dir="2700000" algn="tl">
                    <a:srgbClr val="000000">
                      <a:alpha val="43137"/>
                    </a:srgbClr>
                  </a:outerShdw>
                </a:effectLst>
              </a:rPr>
              <a:t>Not in Syllabus</a:t>
            </a:r>
          </a:p>
        </p:txBody>
      </p:sp>
      <p:grpSp>
        <p:nvGrpSpPr>
          <p:cNvPr id="2" name="Group 20">
            <a:extLst>
              <a:ext uri="{FF2B5EF4-FFF2-40B4-BE49-F238E27FC236}">
                <a16:creationId xmlns:a16="http://schemas.microsoft.com/office/drawing/2014/main" id="{A3E0C2F6-8061-47A0-B3F3-10055D5EDB3C}"/>
              </a:ext>
            </a:extLst>
          </p:cNvPr>
          <p:cNvGrpSpPr/>
          <p:nvPr/>
        </p:nvGrpSpPr>
        <p:grpSpPr>
          <a:xfrm>
            <a:off x="663930" y="278914"/>
            <a:ext cx="1764930" cy="1792764"/>
            <a:chOff x="2169409" y="3407373"/>
            <a:chExt cx="2084832" cy="2117710"/>
          </a:xfrm>
          <a:solidFill>
            <a:srgbClr val="00FF00"/>
          </a:solidFill>
        </p:grpSpPr>
        <p:sp>
          <p:nvSpPr>
            <p:cNvPr id="22" name="Rectangle 21">
              <a:extLst>
                <a:ext uri="{FF2B5EF4-FFF2-40B4-BE49-F238E27FC236}">
                  <a16:creationId xmlns:a16="http://schemas.microsoft.com/office/drawing/2014/main" id="{E125420D-5195-45DE-A334-C237AB26CC91}"/>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 name="Group 93">
              <a:extLst>
                <a:ext uri="{FF2B5EF4-FFF2-40B4-BE49-F238E27FC236}">
                  <a16:creationId xmlns:a16="http://schemas.microsoft.com/office/drawing/2014/main" id="{014EEA19-89D6-4501-87BF-FEEA8B007003}"/>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24" name="Oval 23">
                <a:extLst>
                  <a:ext uri="{FF2B5EF4-FFF2-40B4-BE49-F238E27FC236}">
                    <a16:creationId xmlns:a16="http://schemas.microsoft.com/office/drawing/2014/main" id="{F38FA592-3691-4D29-A6AD-C90F54FEA1E4}"/>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9A101458-BD2E-4F97-8E82-3901F7E15EBA}"/>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E79904CF-0436-4D26-80DB-2E188992AC3C}"/>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C8907EE5-D02D-4188-B280-0806E0C584C1}"/>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29"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428736"/>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
        <p:nvSpPr>
          <p:cNvPr id="30" name="TextBox 29"/>
          <p:cNvSpPr txBox="1"/>
          <p:nvPr/>
        </p:nvSpPr>
        <p:spPr>
          <a:xfrm>
            <a:off x="928662" y="1701217"/>
            <a:ext cx="1714512" cy="584775"/>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200" b="1" dirty="0">
                <a:solidFill>
                  <a:schemeClr val="bg1"/>
                </a:solidFill>
                <a:effectLst>
                  <a:outerShdw blurRad="38100" dist="38100" dir="2700000" algn="tl">
                    <a:srgbClr val="000000">
                      <a:alpha val="43137"/>
                    </a:srgbClr>
                  </a:outerShdw>
                </a:effectLst>
              </a:rPr>
              <a:t>KEYS</a:t>
            </a:r>
          </a:p>
        </p:txBody>
      </p:sp>
    </p:spTree>
    <p:extLst>
      <p:ext uri="{BB962C8B-B14F-4D97-AF65-F5344CB8AC3E}">
        <p14:creationId xmlns:p14="http://schemas.microsoft.com/office/powerpoint/2010/main" val="11016338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Shape">
            <a:extLst>
              <a:ext uri="{FF2B5EF4-FFF2-40B4-BE49-F238E27FC236}">
                <a16:creationId xmlns:a16="http://schemas.microsoft.com/office/drawing/2014/main" id="{3B3DDCF0-D648-4608-97A6-AD455E1A9DA5}"/>
              </a:ext>
            </a:extLst>
          </p:cNvPr>
          <p:cNvSpPr/>
          <p:nvPr/>
        </p:nvSpPr>
        <p:spPr>
          <a:xfrm>
            <a:off x="4643438" y="642918"/>
            <a:ext cx="1581455" cy="1580297"/>
          </a:xfrm>
          <a:custGeom>
            <a:avLst/>
            <a:gdLst/>
            <a:ahLst/>
            <a:cxnLst>
              <a:cxn ang="0">
                <a:pos x="wd2" y="hd2"/>
              </a:cxn>
              <a:cxn ang="5400000">
                <a:pos x="wd2" y="hd2"/>
              </a:cxn>
              <a:cxn ang="10800000">
                <a:pos x="wd2" y="hd2"/>
              </a:cxn>
              <a:cxn ang="16200000">
                <a:pos x="wd2" y="hd2"/>
              </a:cxn>
            </a:cxnLst>
            <a:rect l="0" t="0" r="r" b="b"/>
            <a:pathLst>
              <a:path w="20530" h="20559" extrusionOk="0">
                <a:moveTo>
                  <a:pt x="9698" y="5651"/>
                </a:moveTo>
                <a:cubicBezTo>
                  <a:pt x="9523" y="5727"/>
                  <a:pt x="9350" y="5810"/>
                  <a:pt x="9180" y="5899"/>
                </a:cubicBezTo>
                <a:cubicBezTo>
                  <a:pt x="8783" y="6106"/>
                  <a:pt x="8337" y="6211"/>
                  <a:pt x="7893" y="6159"/>
                </a:cubicBezTo>
                <a:cubicBezTo>
                  <a:pt x="7363" y="6097"/>
                  <a:pt x="6851" y="5862"/>
                  <a:pt x="6444" y="5455"/>
                </a:cubicBezTo>
                <a:cubicBezTo>
                  <a:pt x="6262" y="5272"/>
                  <a:pt x="6114" y="5068"/>
                  <a:pt x="6001" y="4850"/>
                </a:cubicBezTo>
                <a:cubicBezTo>
                  <a:pt x="5773" y="4411"/>
                  <a:pt x="5724" y="3905"/>
                  <a:pt x="5806" y="3416"/>
                </a:cubicBezTo>
                <a:cubicBezTo>
                  <a:pt x="5832" y="3261"/>
                  <a:pt x="5846" y="3103"/>
                  <a:pt x="5847" y="2946"/>
                </a:cubicBezTo>
                <a:cubicBezTo>
                  <a:pt x="5852" y="2145"/>
                  <a:pt x="5533" y="1343"/>
                  <a:pt x="4887" y="755"/>
                </a:cubicBezTo>
                <a:cubicBezTo>
                  <a:pt x="3773" y="-259"/>
                  <a:pt x="2042" y="-250"/>
                  <a:pt x="938" y="775"/>
                </a:cubicBezTo>
                <a:cubicBezTo>
                  <a:pt x="-285" y="1912"/>
                  <a:pt x="-312" y="3827"/>
                  <a:pt x="857" y="4998"/>
                </a:cubicBezTo>
                <a:cubicBezTo>
                  <a:pt x="1432" y="5574"/>
                  <a:pt x="2189" y="5860"/>
                  <a:pt x="2943" y="5855"/>
                </a:cubicBezTo>
                <a:cubicBezTo>
                  <a:pt x="3116" y="5854"/>
                  <a:pt x="3289" y="5838"/>
                  <a:pt x="3460" y="5806"/>
                </a:cubicBezTo>
                <a:cubicBezTo>
                  <a:pt x="3794" y="5744"/>
                  <a:pt x="4140" y="5747"/>
                  <a:pt x="4465" y="5851"/>
                </a:cubicBezTo>
                <a:cubicBezTo>
                  <a:pt x="4824" y="5967"/>
                  <a:pt x="5162" y="6168"/>
                  <a:pt x="5447" y="6454"/>
                </a:cubicBezTo>
                <a:cubicBezTo>
                  <a:pt x="5854" y="6861"/>
                  <a:pt x="6088" y="7375"/>
                  <a:pt x="6150" y="7906"/>
                </a:cubicBezTo>
                <a:cubicBezTo>
                  <a:pt x="6202" y="8351"/>
                  <a:pt x="6098" y="8798"/>
                  <a:pt x="5891" y="9195"/>
                </a:cubicBezTo>
                <a:cubicBezTo>
                  <a:pt x="5802" y="9367"/>
                  <a:pt x="5719" y="9540"/>
                  <a:pt x="5643" y="9716"/>
                </a:cubicBezTo>
                <a:cubicBezTo>
                  <a:pt x="4410" y="12586"/>
                  <a:pt x="4982" y="16048"/>
                  <a:pt x="7360" y="18368"/>
                </a:cubicBezTo>
                <a:cubicBezTo>
                  <a:pt x="10407" y="21341"/>
                  <a:pt x="15333" y="21282"/>
                  <a:pt x="18311" y="18239"/>
                </a:cubicBezTo>
                <a:cubicBezTo>
                  <a:pt x="21288" y="15198"/>
                  <a:pt x="21270" y="10315"/>
                  <a:pt x="18258" y="7296"/>
                </a:cubicBezTo>
                <a:cubicBezTo>
                  <a:pt x="15943" y="4976"/>
                  <a:pt x="12532" y="4429"/>
                  <a:pt x="9698" y="5651"/>
                </a:cubicBezTo>
                <a:close/>
              </a:path>
            </a:pathLst>
          </a:custGeom>
          <a:ln/>
        </p:spPr>
        <p:style>
          <a:lnRef idx="1">
            <a:schemeClr val="accent3"/>
          </a:lnRef>
          <a:fillRef idx="3">
            <a:schemeClr val="accent3"/>
          </a:fillRef>
          <a:effectRef idx="2">
            <a:schemeClr val="accent3"/>
          </a:effectRef>
          <a:fontRef idx="minor">
            <a:schemeClr val="lt1"/>
          </a:fontRef>
        </p:style>
        <p:txBody>
          <a:bodyPr lIns="137160" tIns="28575" rIns="28575" bIns="28575" anchor="t"/>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Gill Sans"/>
              </a:defRPr>
            </a:lvl9pPr>
          </a:lstStyle>
          <a:p>
            <a:pPr algn="l">
              <a:defRPr sz="3000">
                <a:solidFill>
                  <a:srgbClr val="FFFFFF"/>
                </a:solidFill>
              </a:defRPr>
            </a:pPr>
            <a:r>
              <a:rPr lang="en-US" sz="2625" b="1" dirty="0">
                <a:effectLst>
                  <a:outerShdw blurRad="38100" dist="38100" dir="2700000" algn="tl">
                    <a:srgbClr val="000000">
                      <a:alpha val="43137"/>
                    </a:srgbClr>
                  </a:outerShdw>
                </a:effectLst>
              </a:rPr>
              <a:t>8</a:t>
            </a:r>
            <a:endParaRPr sz="2625" b="1" dirty="0">
              <a:effectLst>
                <a:outerShdw blurRad="38100" dist="38100" dir="2700000" algn="tl">
                  <a:srgbClr val="000000">
                    <a:alpha val="43137"/>
                  </a:srgbClr>
                </a:outerShdw>
              </a:effectLst>
            </a:endParaRPr>
          </a:p>
        </p:txBody>
      </p:sp>
      <p:sp>
        <p:nvSpPr>
          <p:cNvPr id="46" name="Rectangle 45"/>
          <p:cNvSpPr/>
          <p:nvPr/>
        </p:nvSpPr>
        <p:spPr>
          <a:xfrm>
            <a:off x="3539270" y="1357298"/>
            <a:ext cx="2542747" cy="584775"/>
          </a:xfrm>
          <a:prstGeom prst="rect">
            <a:avLst/>
          </a:prstGeom>
        </p:spPr>
        <p:txBody>
          <a:bodyPr wrap="none">
            <a:spAutoFit/>
          </a:bodyPr>
          <a:lstStyle/>
          <a:p>
            <a:r>
              <a:rPr lang="en-IN" sz="3200" b="1" dirty="0">
                <a:effectLst>
                  <a:outerShdw blurRad="38100" dist="38100" dir="2700000" algn="tl">
                    <a:srgbClr val="000000">
                      <a:alpha val="43137"/>
                    </a:srgbClr>
                  </a:outerShdw>
                </a:effectLst>
              </a:rPr>
              <a:t>Surrogate Key</a:t>
            </a:r>
          </a:p>
        </p:txBody>
      </p:sp>
      <p:sp>
        <p:nvSpPr>
          <p:cNvPr id="20" name="Rectangle 19"/>
          <p:cNvSpPr/>
          <p:nvPr/>
        </p:nvSpPr>
        <p:spPr>
          <a:xfrm>
            <a:off x="6215074" y="714356"/>
            <a:ext cx="2714782" cy="584775"/>
          </a:xfrm>
          <a:prstGeom prst="rect">
            <a:avLst/>
          </a:prstGeom>
        </p:spPr>
        <p:txBody>
          <a:bodyPr wrap="none">
            <a:spAutoFit/>
          </a:bodyPr>
          <a:lstStyle/>
          <a:p>
            <a:r>
              <a:rPr lang="en-IN" sz="3200" b="1" dirty="0">
                <a:solidFill>
                  <a:srgbClr val="FF0000"/>
                </a:solidFill>
                <a:effectLst>
                  <a:outerShdw blurRad="38100" dist="38100" dir="2700000" algn="tl">
                    <a:srgbClr val="000000">
                      <a:alpha val="43137"/>
                    </a:srgbClr>
                  </a:outerShdw>
                </a:effectLst>
              </a:rPr>
              <a:t>Not in Syllabus</a:t>
            </a:r>
          </a:p>
        </p:txBody>
      </p:sp>
      <p:graphicFrame>
        <p:nvGraphicFramePr>
          <p:cNvPr id="21" name="Table 20"/>
          <p:cNvGraphicFramePr>
            <a:graphicFrameLocks noGrp="1"/>
          </p:cNvGraphicFramePr>
          <p:nvPr/>
        </p:nvGraphicFramePr>
        <p:xfrm>
          <a:off x="714348" y="2714620"/>
          <a:ext cx="7929620" cy="2233392"/>
        </p:xfrm>
        <a:graphic>
          <a:graphicData uri="http://schemas.openxmlformats.org/drawingml/2006/table">
            <a:tbl>
              <a:tblPr>
                <a:effectLst>
                  <a:innerShdw blurRad="63500" dist="50800" dir="2700000">
                    <a:schemeClr val="tx1">
                      <a:alpha val="50000"/>
                    </a:schemeClr>
                  </a:innerShdw>
                </a:effectLst>
              </a:tblPr>
              <a:tblGrid>
                <a:gridCol w="1982405">
                  <a:extLst>
                    <a:ext uri="{9D8B030D-6E8A-4147-A177-3AD203B41FA5}">
                      <a16:colId xmlns:a16="http://schemas.microsoft.com/office/drawing/2014/main" val="20000"/>
                    </a:ext>
                  </a:extLst>
                </a:gridCol>
                <a:gridCol w="1982405">
                  <a:extLst>
                    <a:ext uri="{9D8B030D-6E8A-4147-A177-3AD203B41FA5}">
                      <a16:colId xmlns:a16="http://schemas.microsoft.com/office/drawing/2014/main" val="20001"/>
                    </a:ext>
                  </a:extLst>
                </a:gridCol>
                <a:gridCol w="1982405">
                  <a:extLst>
                    <a:ext uri="{9D8B030D-6E8A-4147-A177-3AD203B41FA5}">
                      <a16:colId xmlns:a16="http://schemas.microsoft.com/office/drawing/2014/main" val="20002"/>
                    </a:ext>
                  </a:extLst>
                </a:gridCol>
                <a:gridCol w="1982405">
                  <a:extLst>
                    <a:ext uri="{9D8B030D-6E8A-4147-A177-3AD203B41FA5}">
                      <a16:colId xmlns:a16="http://schemas.microsoft.com/office/drawing/2014/main" val="20003"/>
                    </a:ext>
                  </a:extLst>
                </a:gridCol>
              </a:tblGrid>
              <a:tr h="368557">
                <a:tc>
                  <a:txBody>
                    <a:bodyPr/>
                    <a:lstStyle/>
                    <a:p>
                      <a:pPr algn="ctr" fontAlgn="t"/>
                      <a:r>
                        <a:rPr lang="en-IN" sz="2800" b="1" dirty="0" err="1">
                          <a:solidFill>
                            <a:srgbClr val="FFFF00"/>
                          </a:solidFill>
                          <a:effectLst>
                            <a:outerShdw blurRad="38100" dist="38100" dir="2700000" algn="tl">
                              <a:srgbClr val="000000">
                                <a:alpha val="43137"/>
                              </a:srgbClr>
                            </a:outerShdw>
                          </a:effectLst>
                        </a:rPr>
                        <a:t>Fname</a:t>
                      </a:r>
                      <a:endParaRPr lang="en-IN" sz="2800" b="1" dirty="0">
                        <a:solidFill>
                          <a:srgbClr val="FFFF00"/>
                        </a:solidFill>
                        <a:effectLst>
                          <a:outerShdw blurRad="38100" dist="38100" dir="2700000" algn="tl">
                            <a:srgbClr val="000000">
                              <a:alpha val="43137"/>
                            </a:srgbClr>
                          </a:outerShdw>
                        </a:effectLst>
                      </a:endParaRPr>
                    </a:p>
                  </a:txBody>
                  <a:tcPr marL="65814" marR="65814" marT="65814" marB="65814">
                    <a:lnL w="12700" cap="flat" cmpd="sng" algn="ctr">
                      <a:solidFill>
                        <a:srgbClr val="E0A299"/>
                      </a:solidFill>
                      <a:prstDash val="solid"/>
                      <a:round/>
                      <a:headEnd type="none" w="med" len="med"/>
                      <a:tailEnd type="none" w="med" len="med"/>
                    </a:lnL>
                    <a:lnR w="12700" cap="flat" cmpd="sng" algn="ctr">
                      <a:solidFill>
                        <a:srgbClr val="E0A9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660033"/>
                    </a:solidFill>
                  </a:tcPr>
                </a:tc>
                <a:tc>
                  <a:txBody>
                    <a:bodyPr/>
                    <a:lstStyle/>
                    <a:p>
                      <a:pPr algn="ctr" fontAlgn="t"/>
                      <a:r>
                        <a:rPr lang="en-IN" sz="2800" b="1" dirty="0" err="1">
                          <a:solidFill>
                            <a:srgbClr val="FFFF00"/>
                          </a:solidFill>
                          <a:effectLst>
                            <a:outerShdw blurRad="38100" dist="38100" dir="2700000" algn="tl">
                              <a:srgbClr val="000000">
                                <a:alpha val="43137"/>
                              </a:srgbClr>
                            </a:outerShdw>
                          </a:effectLst>
                        </a:rPr>
                        <a:t>Lastname</a:t>
                      </a:r>
                      <a:endParaRPr lang="en-IN" sz="2800" b="1" dirty="0">
                        <a:solidFill>
                          <a:srgbClr val="FFFF00"/>
                        </a:solidFill>
                        <a:effectLst>
                          <a:outerShdw blurRad="38100" dist="38100" dir="2700000" algn="tl">
                            <a:srgbClr val="000000">
                              <a:alpha val="43137"/>
                            </a:srgbClr>
                          </a:outerShdw>
                        </a:effectLst>
                      </a:endParaRPr>
                    </a:p>
                  </a:txBody>
                  <a:tcPr marL="65814" marR="65814" marT="65814" marB="65814">
                    <a:lnL w="12700" cap="flat" cmpd="sng" algn="ctr">
                      <a:solidFill>
                        <a:srgbClr val="E0A999"/>
                      </a:solidFill>
                      <a:prstDash val="solid"/>
                      <a:round/>
                      <a:headEnd type="none" w="med" len="med"/>
                      <a:tailEnd type="none" w="med" len="med"/>
                    </a:lnL>
                    <a:lnR w="12700" cap="flat" cmpd="sng" algn="ctr">
                      <a:solidFill>
                        <a:srgbClr val="704BA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660033"/>
                    </a:solidFill>
                  </a:tcPr>
                </a:tc>
                <a:tc>
                  <a:txBody>
                    <a:bodyPr/>
                    <a:lstStyle/>
                    <a:p>
                      <a:pPr algn="ctr" fontAlgn="t"/>
                      <a:r>
                        <a:rPr lang="en-IN" sz="2800" b="1" dirty="0">
                          <a:solidFill>
                            <a:srgbClr val="FFFF00"/>
                          </a:solidFill>
                          <a:effectLst>
                            <a:outerShdw blurRad="38100" dist="38100" dir="2700000" algn="tl">
                              <a:srgbClr val="000000">
                                <a:alpha val="43137"/>
                              </a:srgbClr>
                            </a:outerShdw>
                          </a:effectLst>
                        </a:rPr>
                        <a:t>Start Time</a:t>
                      </a:r>
                    </a:p>
                  </a:txBody>
                  <a:tcPr marL="65814" marR="65814" marT="65814" marB="65814">
                    <a:lnL w="12700" cap="flat" cmpd="sng" algn="ctr">
                      <a:solidFill>
                        <a:srgbClr val="704BA8"/>
                      </a:solidFill>
                      <a:prstDash val="solid"/>
                      <a:round/>
                      <a:headEnd type="none" w="med" len="med"/>
                      <a:tailEnd type="none" w="med" len="med"/>
                    </a:lnL>
                    <a:lnR w="12700" cap="flat" cmpd="sng" algn="ctr">
                      <a:solidFill>
                        <a:srgbClr val="00AA9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660033"/>
                    </a:solidFill>
                  </a:tcPr>
                </a:tc>
                <a:tc>
                  <a:txBody>
                    <a:bodyPr/>
                    <a:lstStyle/>
                    <a:p>
                      <a:pPr algn="ctr" fontAlgn="t"/>
                      <a:r>
                        <a:rPr lang="en-IN" sz="2800" b="1" dirty="0">
                          <a:solidFill>
                            <a:srgbClr val="FFFF00"/>
                          </a:solidFill>
                          <a:effectLst>
                            <a:outerShdw blurRad="38100" dist="38100" dir="2700000" algn="tl">
                              <a:srgbClr val="000000">
                                <a:alpha val="43137"/>
                              </a:srgbClr>
                            </a:outerShdw>
                          </a:effectLst>
                        </a:rPr>
                        <a:t>End Time</a:t>
                      </a:r>
                    </a:p>
                  </a:txBody>
                  <a:tcPr marL="65814" marR="65814" marT="65814" marB="65814">
                    <a:lnL w="12700" cap="flat" cmpd="sng" algn="ctr">
                      <a:solidFill>
                        <a:srgbClr val="00AA99"/>
                      </a:solidFill>
                      <a:prstDash val="solid"/>
                      <a:round/>
                      <a:headEnd type="none" w="med" len="med"/>
                      <a:tailEnd type="none" w="med" len="med"/>
                    </a:lnL>
                    <a:lnR w="12700" cap="flat" cmpd="sng" algn="ctr">
                      <a:solidFill>
                        <a:srgbClr val="A04CA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660033"/>
                    </a:solidFill>
                  </a:tcPr>
                </a:tc>
                <a:extLst>
                  <a:ext uri="{0D108BD9-81ED-4DB2-BD59-A6C34878D82A}">
                    <a16:rowId xmlns:a16="http://schemas.microsoft.com/office/drawing/2014/main" val="10000"/>
                  </a:ext>
                </a:extLst>
              </a:tr>
              <a:tr h="368557">
                <a:tc>
                  <a:txBody>
                    <a:bodyPr/>
                    <a:lstStyle/>
                    <a:p>
                      <a:pPr algn="l" fontAlgn="t"/>
                      <a:r>
                        <a:rPr lang="en-IN" sz="2800" b="1">
                          <a:effectLst>
                            <a:outerShdw blurRad="38100" dist="38100" dir="2700000" algn="tl">
                              <a:srgbClr val="000000">
                                <a:alpha val="43137"/>
                              </a:srgbClr>
                            </a:outerShdw>
                          </a:effectLst>
                        </a:rPr>
                        <a:t>Anne</a:t>
                      </a:r>
                    </a:p>
                  </a:txBody>
                  <a:tcPr marL="65814" marR="65814" marT="65814" marB="65814">
                    <a:lnL w="12700" cap="flat" cmpd="sng" algn="ctr">
                      <a:solidFill>
                        <a:srgbClr val="304DA8"/>
                      </a:solidFill>
                      <a:prstDash val="solid"/>
                      <a:round/>
                      <a:headEnd type="none" w="med" len="med"/>
                      <a:tailEnd type="none" w="med" len="med"/>
                    </a:lnL>
                    <a:lnR w="12700" cap="flat" cmpd="sng" algn="ctr">
                      <a:solidFill>
                        <a:srgbClr val="204EA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800" b="1">
                          <a:effectLst>
                            <a:outerShdw blurRad="38100" dist="38100" dir="2700000" algn="tl">
                              <a:srgbClr val="000000">
                                <a:alpha val="43137"/>
                              </a:srgbClr>
                            </a:outerShdw>
                          </a:effectLst>
                        </a:rPr>
                        <a:t>Smith</a:t>
                      </a:r>
                    </a:p>
                  </a:txBody>
                  <a:tcPr marL="65814" marR="65814" marT="65814" marB="65814">
                    <a:lnL w="12700" cap="flat" cmpd="sng" algn="ctr">
                      <a:solidFill>
                        <a:srgbClr val="204EA8"/>
                      </a:solidFill>
                      <a:prstDash val="solid"/>
                      <a:round/>
                      <a:headEnd type="none" w="med" len="med"/>
                      <a:tailEnd type="none" w="med" len="med"/>
                    </a:lnL>
                    <a:lnR w="12700" cap="flat" cmpd="sng" algn="ctr">
                      <a:solidFill>
                        <a:srgbClr val="308CA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sz="2800" b="1" dirty="0">
                          <a:effectLst>
                            <a:outerShdw blurRad="38100" dist="38100" dir="2700000" algn="tl">
                              <a:srgbClr val="000000">
                                <a:alpha val="43137"/>
                              </a:srgbClr>
                            </a:outerShdw>
                          </a:effectLst>
                        </a:rPr>
                        <a:t>09:00</a:t>
                      </a:r>
                    </a:p>
                  </a:txBody>
                  <a:tcPr marL="65814" marR="65814" marT="65814" marB="65814">
                    <a:lnL w="12700" cap="flat" cmpd="sng" algn="ctr">
                      <a:solidFill>
                        <a:srgbClr val="308CAB"/>
                      </a:solidFill>
                      <a:prstDash val="solid"/>
                      <a:round/>
                      <a:headEnd type="none" w="med" len="med"/>
                      <a:tailEnd type="none" w="med" len="med"/>
                    </a:lnL>
                    <a:lnR w="12700" cap="flat" cmpd="sng" algn="ctr">
                      <a:solidFill>
                        <a:srgbClr val="D0AFC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IN" sz="2800" b="1" dirty="0">
                          <a:effectLst>
                            <a:outerShdw blurRad="38100" dist="38100" dir="2700000" algn="tl">
                              <a:srgbClr val="000000">
                                <a:alpha val="43137"/>
                              </a:srgbClr>
                            </a:outerShdw>
                          </a:effectLst>
                        </a:rPr>
                        <a:t>18:00</a:t>
                      </a:r>
                    </a:p>
                  </a:txBody>
                  <a:tcPr marL="65814" marR="65814" marT="65814" marB="65814">
                    <a:lnL w="12700" cap="flat" cmpd="sng" algn="ctr">
                      <a:solidFill>
                        <a:srgbClr val="D0AFC1"/>
                      </a:solidFill>
                      <a:prstDash val="solid"/>
                      <a:round/>
                      <a:headEnd type="none" w="med" len="med"/>
                      <a:tailEnd type="none" w="med" len="med"/>
                    </a:lnL>
                    <a:lnR w="12700" cap="flat" cmpd="sng" algn="ctr">
                      <a:solidFill>
                        <a:srgbClr val="70ABC1"/>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8557">
                <a:tc>
                  <a:txBody>
                    <a:bodyPr/>
                    <a:lstStyle/>
                    <a:p>
                      <a:pPr algn="l" fontAlgn="t"/>
                      <a:r>
                        <a:rPr lang="en-IN" sz="2800" b="1">
                          <a:effectLst>
                            <a:outerShdw blurRad="38100" dist="38100" dir="2700000" algn="tl">
                              <a:srgbClr val="000000">
                                <a:alpha val="43137"/>
                              </a:srgbClr>
                            </a:outerShdw>
                          </a:effectLst>
                        </a:rPr>
                        <a:t>Jack</a:t>
                      </a:r>
                    </a:p>
                  </a:txBody>
                  <a:tcPr marL="65814" marR="65814" marT="65814" marB="65814">
                    <a:lnL w="12700" cap="flat" cmpd="sng" algn="ctr">
                      <a:solidFill>
                        <a:srgbClr val="0088C3"/>
                      </a:solidFill>
                      <a:prstDash val="solid"/>
                      <a:round/>
                      <a:headEnd type="none" w="med" len="med"/>
                      <a:tailEnd type="none" w="med" len="med"/>
                    </a:lnL>
                    <a:lnR w="12700" cap="flat" cmpd="sng" algn="ctr">
                      <a:solidFill>
                        <a:srgbClr val="3084C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2800" b="1" dirty="0">
                          <a:effectLst>
                            <a:outerShdw blurRad="38100" dist="38100" dir="2700000" algn="tl">
                              <a:srgbClr val="000000">
                                <a:alpha val="43137"/>
                              </a:srgbClr>
                            </a:outerShdw>
                          </a:effectLst>
                        </a:rPr>
                        <a:t>Francis</a:t>
                      </a:r>
                    </a:p>
                  </a:txBody>
                  <a:tcPr marL="65814" marR="65814" marT="65814" marB="65814">
                    <a:lnL w="12700" cap="flat" cmpd="sng" algn="ctr">
                      <a:solidFill>
                        <a:srgbClr val="3084C5"/>
                      </a:solidFill>
                      <a:prstDash val="solid"/>
                      <a:round/>
                      <a:headEnd type="none" w="med" len="med"/>
                      <a:tailEnd type="none" w="med" len="med"/>
                    </a:lnL>
                    <a:lnR w="12700" cap="flat" cmpd="sng" algn="ctr">
                      <a:solidFill>
                        <a:srgbClr val="40C1C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2800" b="1">
                          <a:effectLst>
                            <a:outerShdw blurRad="38100" dist="38100" dir="2700000" algn="tl">
                              <a:srgbClr val="000000">
                                <a:alpha val="43137"/>
                              </a:srgbClr>
                            </a:outerShdw>
                          </a:effectLst>
                        </a:rPr>
                        <a:t>08:00</a:t>
                      </a:r>
                    </a:p>
                  </a:txBody>
                  <a:tcPr marL="65814" marR="65814" marT="65814" marB="65814">
                    <a:lnL w="12700" cap="flat" cmpd="sng" algn="ctr">
                      <a:solidFill>
                        <a:srgbClr val="40C1C6"/>
                      </a:solidFill>
                      <a:prstDash val="solid"/>
                      <a:round/>
                      <a:headEnd type="none" w="med" len="med"/>
                      <a:tailEnd type="none" w="med" len="med"/>
                    </a:lnL>
                    <a:lnR w="12700" cap="flat" cmpd="sng" algn="ctr">
                      <a:solidFill>
                        <a:srgbClr val="20C5C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ctr" fontAlgn="t"/>
                      <a:r>
                        <a:rPr lang="en-IN" sz="2800" b="1">
                          <a:effectLst>
                            <a:outerShdw blurRad="38100" dist="38100" dir="2700000" algn="tl">
                              <a:srgbClr val="000000">
                                <a:alpha val="43137"/>
                              </a:srgbClr>
                            </a:outerShdw>
                          </a:effectLst>
                        </a:rPr>
                        <a:t>17:00</a:t>
                      </a:r>
                    </a:p>
                  </a:txBody>
                  <a:tcPr marL="65814" marR="65814" marT="65814" marB="65814">
                    <a:lnL w="12700" cap="flat" cmpd="sng" algn="ctr">
                      <a:solidFill>
                        <a:srgbClr val="20C5C6"/>
                      </a:solidFill>
                      <a:prstDash val="solid"/>
                      <a:round/>
                      <a:headEnd type="none" w="med" len="med"/>
                      <a:tailEnd type="none" w="med" len="med"/>
                    </a:lnL>
                    <a:lnR w="12700" cap="flat" cmpd="sng" algn="ctr">
                      <a:solidFill>
                        <a:srgbClr val="20C3C6"/>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68557">
                <a:tc>
                  <a:txBody>
                    <a:bodyPr/>
                    <a:lstStyle/>
                    <a:p>
                      <a:pPr algn="l" fontAlgn="t"/>
                      <a:r>
                        <a:rPr lang="en-IN" sz="2800" b="1">
                          <a:effectLst>
                            <a:outerShdw blurRad="38100" dist="38100" dir="2700000" algn="tl">
                              <a:srgbClr val="000000">
                                <a:alpha val="43137"/>
                              </a:srgbClr>
                            </a:outerShdw>
                          </a:effectLst>
                        </a:rPr>
                        <a:t>Anna</a:t>
                      </a:r>
                    </a:p>
                  </a:txBody>
                  <a:tcPr marL="65814" marR="65814" marT="65814" marB="65814">
                    <a:lnL w="12700" cap="flat" cmpd="sng" algn="ctr">
                      <a:solidFill>
                        <a:srgbClr val="6062D1"/>
                      </a:solidFill>
                      <a:prstDash val="solid"/>
                      <a:round/>
                      <a:headEnd type="none" w="med" len="med"/>
                      <a:tailEnd type="none" w="med" len="med"/>
                    </a:lnL>
                    <a:lnR w="12700" cap="flat" cmpd="sng" algn="ctr">
                      <a:solidFill>
                        <a:srgbClr val="906BD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D061D1"/>
                      </a:solidFill>
                      <a:prstDash val="solid"/>
                      <a:round/>
                      <a:headEnd type="none" w="med" len="med"/>
                      <a:tailEnd type="none" w="med" len="med"/>
                    </a:lnB>
                    <a:solidFill>
                      <a:srgbClr val="FFFFFF"/>
                    </a:solidFill>
                  </a:tcPr>
                </a:tc>
                <a:tc>
                  <a:txBody>
                    <a:bodyPr/>
                    <a:lstStyle/>
                    <a:p>
                      <a:pPr algn="l" fontAlgn="t"/>
                      <a:r>
                        <a:rPr lang="en-IN" sz="2800" b="1" dirty="0">
                          <a:effectLst>
                            <a:outerShdw blurRad="38100" dist="38100" dir="2700000" algn="tl">
                              <a:srgbClr val="000000">
                                <a:alpha val="43137"/>
                              </a:srgbClr>
                            </a:outerShdw>
                          </a:effectLst>
                        </a:rPr>
                        <a:t>McLean</a:t>
                      </a:r>
                    </a:p>
                  </a:txBody>
                  <a:tcPr marL="65814" marR="65814" marT="65814" marB="65814">
                    <a:lnL w="12700" cap="flat" cmpd="sng" algn="ctr">
                      <a:solidFill>
                        <a:srgbClr val="906BD1"/>
                      </a:solidFill>
                      <a:prstDash val="solid"/>
                      <a:round/>
                      <a:headEnd type="none" w="med" len="med"/>
                      <a:tailEnd type="none" w="med" len="med"/>
                    </a:lnL>
                    <a:lnR w="12700" cap="flat" cmpd="sng" algn="ctr">
                      <a:solidFill>
                        <a:srgbClr val="D091D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806BD1"/>
                      </a:solidFill>
                      <a:prstDash val="solid"/>
                      <a:round/>
                      <a:headEnd type="none" w="med" len="med"/>
                      <a:tailEnd type="none" w="med" len="med"/>
                    </a:lnB>
                    <a:solidFill>
                      <a:srgbClr val="FFFFFF"/>
                    </a:solidFill>
                  </a:tcPr>
                </a:tc>
                <a:tc>
                  <a:txBody>
                    <a:bodyPr/>
                    <a:lstStyle/>
                    <a:p>
                      <a:pPr algn="ctr" fontAlgn="t"/>
                      <a:r>
                        <a:rPr lang="en-IN" sz="2800" b="1" dirty="0">
                          <a:effectLst>
                            <a:outerShdw blurRad="38100" dist="38100" dir="2700000" algn="tl">
                              <a:srgbClr val="000000">
                                <a:alpha val="43137"/>
                              </a:srgbClr>
                            </a:outerShdw>
                          </a:effectLst>
                        </a:rPr>
                        <a:t>11:00</a:t>
                      </a:r>
                    </a:p>
                  </a:txBody>
                  <a:tcPr marL="65814" marR="65814" marT="65814" marB="65814">
                    <a:lnL w="12700" cap="flat" cmpd="sng" algn="ctr">
                      <a:solidFill>
                        <a:srgbClr val="D091D1"/>
                      </a:solidFill>
                      <a:prstDash val="solid"/>
                      <a:round/>
                      <a:headEnd type="none" w="med" len="med"/>
                      <a:tailEnd type="none" w="med" len="med"/>
                    </a:lnL>
                    <a:lnR w="12700" cap="flat" cmpd="sng" algn="ctr">
                      <a:solidFill>
                        <a:srgbClr val="E092D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A091D1"/>
                      </a:solidFill>
                      <a:prstDash val="solid"/>
                      <a:round/>
                      <a:headEnd type="none" w="med" len="med"/>
                      <a:tailEnd type="none" w="med" len="med"/>
                    </a:lnB>
                    <a:solidFill>
                      <a:srgbClr val="FFFFFF"/>
                    </a:solidFill>
                  </a:tcPr>
                </a:tc>
                <a:tc>
                  <a:txBody>
                    <a:bodyPr/>
                    <a:lstStyle/>
                    <a:p>
                      <a:pPr algn="ctr" fontAlgn="t"/>
                      <a:r>
                        <a:rPr lang="en-IN" sz="2800" b="1" dirty="0">
                          <a:effectLst>
                            <a:outerShdw blurRad="38100" dist="38100" dir="2700000" algn="tl">
                              <a:srgbClr val="000000">
                                <a:alpha val="43137"/>
                              </a:srgbClr>
                            </a:outerShdw>
                          </a:effectLst>
                        </a:rPr>
                        <a:t>20:00</a:t>
                      </a:r>
                    </a:p>
                  </a:txBody>
                  <a:tcPr marL="65814" marR="65814" marT="65814" marB="65814">
                    <a:lnL w="12700" cap="flat" cmpd="sng" algn="ctr">
                      <a:solidFill>
                        <a:srgbClr val="E092D1"/>
                      </a:solidFill>
                      <a:prstDash val="solid"/>
                      <a:round/>
                      <a:headEnd type="none" w="med" len="med"/>
                      <a:tailEnd type="none" w="med" len="med"/>
                    </a:lnL>
                    <a:lnR w="12700" cap="flat" cmpd="sng" algn="ctr">
                      <a:solidFill>
                        <a:srgbClr val="5092D1"/>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092D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22" name="Rectangle 21"/>
          <p:cNvSpPr/>
          <p:nvPr/>
        </p:nvSpPr>
        <p:spPr>
          <a:xfrm>
            <a:off x="714348" y="5214950"/>
            <a:ext cx="7929618" cy="1384995"/>
          </a:xfrm>
          <a:prstGeom prst="rect">
            <a:avLst/>
          </a:prstGeom>
        </p:spPr>
        <p:txBody>
          <a:bodyPr wrap="square">
            <a:spAutoFit/>
          </a:bodyPr>
          <a:lstStyle/>
          <a:p>
            <a:pPr algn="just"/>
            <a:r>
              <a:rPr lang="en-IN" sz="2800" b="1" dirty="0">
                <a:effectLst>
                  <a:outerShdw blurRad="38100" dist="38100" dir="2700000" algn="tl">
                    <a:srgbClr val="000000">
                      <a:alpha val="43137"/>
                    </a:srgbClr>
                  </a:outerShdw>
                </a:effectLst>
              </a:rPr>
              <a:t>	shift timings of the different employee. In this example, a surrogate key is needed to uniquely identify each employee.</a:t>
            </a:r>
          </a:p>
        </p:txBody>
      </p:sp>
      <p:pic>
        <p:nvPicPr>
          <p:cNvPr id="18" name="Graphic 107" descr="Puzzle">
            <a:extLst>
              <a:ext uri="{FF2B5EF4-FFF2-40B4-BE49-F238E27FC236}">
                <a16:creationId xmlns:a16="http://schemas.microsoft.com/office/drawing/2014/main" id="{C1ABD686-CFAD-4055-8ABA-2FADA09A6FC6}"/>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143108" y="1486903"/>
            <a:ext cx="392415" cy="392415"/>
          </a:xfrm>
          <a:prstGeom prst="rect">
            <a:avLst/>
          </a:prstGeom>
          <a:effectLst>
            <a:outerShdw blurRad="50800" dist="38100" dir="2700000" algn="tl" rotWithShape="0">
              <a:prstClr val="black">
                <a:alpha val="40000"/>
              </a:prstClr>
            </a:outerShdw>
          </a:effectLst>
        </p:spPr>
      </p:pic>
      <p:grpSp>
        <p:nvGrpSpPr>
          <p:cNvPr id="23" name="Group 22">
            <a:extLst>
              <a:ext uri="{FF2B5EF4-FFF2-40B4-BE49-F238E27FC236}">
                <a16:creationId xmlns:a16="http://schemas.microsoft.com/office/drawing/2014/main" id="{4E67D804-5ABD-460C-84F1-AB3153EEC05D}"/>
              </a:ext>
            </a:extLst>
          </p:cNvPr>
          <p:cNvGrpSpPr/>
          <p:nvPr/>
        </p:nvGrpSpPr>
        <p:grpSpPr>
          <a:xfrm>
            <a:off x="571472" y="285728"/>
            <a:ext cx="1764930" cy="1792764"/>
            <a:chOff x="2169409" y="3407373"/>
            <a:chExt cx="2084832" cy="2117710"/>
          </a:xfrm>
          <a:solidFill>
            <a:schemeClr val="accent4"/>
          </a:solidFill>
        </p:grpSpPr>
        <p:sp>
          <p:nvSpPr>
            <p:cNvPr id="24" name="Rectangle 23">
              <a:extLst>
                <a:ext uri="{FF2B5EF4-FFF2-40B4-BE49-F238E27FC236}">
                  <a16:creationId xmlns:a16="http://schemas.microsoft.com/office/drawing/2014/main" id="{F90940A1-D681-46A0-9212-29DC5BA905C9}"/>
                </a:ext>
              </a:extLst>
            </p:cNvPr>
            <p:cNvSpPr/>
            <p:nvPr/>
          </p:nvSpPr>
          <p:spPr>
            <a:xfrm>
              <a:off x="2169409" y="3442678"/>
              <a:ext cx="2084832" cy="2082405"/>
            </a:xfrm>
            <a:prstGeom prst="rect">
              <a:avLst/>
            </a:prstGeom>
            <a:grpFill/>
            <a:ln>
              <a:noFill/>
            </a:ln>
            <a:scene3d>
              <a:camera prst="isometricOffAxis1Top"/>
              <a:lightRig rig="threePt" dir="t"/>
            </a:scene3d>
            <a:sp3d extrusionH="1104900"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86">
              <a:extLst>
                <a:ext uri="{FF2B5EF4-FFF2-40B4-BE49-F238E27FC236}">
                  <a16:creationId xmlns:a16="http://schemas.microsoft.com/office/drawing/2014/main" id="{AEC51B55-1616-4F31-B97C-44F660F5BA20}"/>
                </a:ext>
              </a:extLst>
            </p:cNvPr>
            <p:cNvGrpSpPr/>
            <p:nvPr/>
          </p:nvGrpSpPr>
          <p:grpSpPr>
            <a:xfrm>
              <a:off x="2374302" y="3407373"/>
              <a:ext cx="1675047" cy="1670008"/>
              <a:chOff x="6017575" y="2826810"/>
              <a:chExt cx="1675047" cy="1670008"/>
            </a:xfrm>
            <a:grpFill/>
            <a:effectLst>
              <a:outerShdw blurRad="88900" dist="190500" dir="2700000" algn="tl" rotWithShape="0">
                <a:prstClr val="black">
                  <a:alpha val="40000"/>
                </a:prstClr>
              </a:outerShdw>
            </a:effectLst>
            <a:scene3d>
              <a:camera prst="isometricOffAxis1Top"/>
              <a:lightRig rig="threePt" dir="t"/>
            </a:scene3d>
          </p:grpSpPr>
          <p:sp>
            <p:nvSpPr>
              <p:cNvPr id="27" name="Oval 26">
                <a:extLst>
                  <a:ext uri="{FF2B5EF4-FFF2-40B4-BE49-F238E27FC236}">
                    <a16:creationId xmlns:a16="http://schemas.microsoft.com/office/drawing/2014/main" id="{AE5D9862-4E6D-47A3-9185-933BE65C1495}"/>
                  </a:ext>
                </a:extLst>
              </p:cNvPr>
              <p:cNvSpPr/>
              <p:nvPr/>
            </p:nvSpPr>
            <p:spPr>
              <a:xfrm>
                <a:off x="6017575"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E0D036C2-7059-4895-A1E2-B0495E556520}"/>
                  </a:ext>
                </a:extLst>
              </p:cNvPr>
              <p:cNvSpPr/>
              <p:nvPr/>
            </p:nvSpPr>
            <p:spPr>
              <a:xfrm>
                <a:off x="7070964" y="387516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B0AF418F-871C-4AD0-B6F4-E14786F9636B}"/>
                  </a:ext>
                </a:extLst>
              </p:cNvPr>
              <p:cNvSpPr/>
              <p:nvPr/>
            </p:nvSpPr>
            <p:spPr>
              <a:xfrm>
                <a:off x="6017575"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77ADF6D3-D4AA-4108-8DB4-800143210ED0}"/>
                  </a:ext>
                </a:extLst>
              </p:cNvPr>
              <p:cNvSpPr/>
              <p:nvPr/>
            </p:nvSpPr>
            <p:spPr>
              <a:xfrm>
                <a:off x="7070964" y="2826810"/>
                <a:ext cx="621658" cy="621658"/>
              </a:xfrm>
              <a:prstGeom prst="ellipse">
                <a:avLst/>
              </a:prstGeom>
              <a:grpFill/>
              <a:ln>
                <a:noFill/>
              </a:ln>
              <a:sp3d extrusionH="133350">
                <a:bevelT w="5715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TextBox 30"/>
          <p:cNvSpPr txBox="1"/>
          <p:nvPr/>
        </p:nvSpPr>
        <p:spPr>
          <a:xfrm>
            <a:off x="857224" y="1782537"/>
            <a:ext cx="1714512" cy="646331"/>
          </a:xfrm>
          <a:prstGeom prst="rect">
            <a:avLst/>
          </a:prstGeom>
          <a:noFill/>
        </p:spPr>
        <p:style>
          <a:lnRef idx="0">
            <a:schemeClr val="accent4"/>
          </a:lnRef>
          <a:fillRef idx="1001">
            <a:schemeClr val="lt1"/>
          </a:fillRef>
          <a:effectRef idx="3">
            <a:schemeClr val="accent4"/>
          </a:effectRef>
          <a:fontRef idx="minor">
            <a:schemeClr val="lt1"/>
          </a:fontRef>
        </p:style>
        <p:txBody>
          <a:bodyPr wrap="square" rtlCol="0">
            <a:spAutoFit/>
          </a:bodyPr>
          <a:lstStyle/>
          <a:p>
            <a:pPr algn="ctr"/>
            <a:r>
              <a:rPr lang="en-IN" sz="3600" b="1" dirty="0">
                <a:solidFill>
                  <a:schemeClr val="bg1"/>
                </a:solidFill>
                <a:effectLst>
                  <a:outerShdw blurRad="38100" dist="38100" dir="2700000" algn="tl">
                    <a:srgbClr val="000000">
                      <a:alpha val="43137"/>
                    </a:srgbClr>
                  </a:outerShdw>
                </a:effectLst>
              </a:rPr>
              <a:t>KEYS</a:t>
            </a:r>
          </a:p>
        </p:txBody>
      </p:sp>
      <p:pic>
        <p:nvPicPr>
          <p:cNvPr id="32" name="Graphic 124" descr="Puzzle">
            <a:extLst>
              <a:ext uri="{FF2B5EF4-FFF2-40B4-BE49-F238E27FC236}">
                <a16:creationId xmlns:a16="http://schemas.microsoft.com/office/drawing/2014/main" id="{92F8C154-6FD8-4C5A-AEE4-A6548AFC485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214546" y="1428736"/>
            <a:ext cx="442936" cy="442936"/>
          </a:xfrm>
          <a:prstGeom prst="rect">
            <a:avLst/>
          </a:prstGeom>
          <a:effectLst>
            <a:outerShdw blurRad="50800" dist="38100" dir="2700000" algn="tl" rotWithShape="0">
              <a:prstClr val="black">
                <a:alpha val="40000"/>
              </a:prstClr>
            </a:outerShdw>
          </a:effectLst>
          <a:scene3d>
            <a:camera prst="isometricOffAxis1Right"/>
            <a:lightRig rig="threePt" dir="t"/>
          </a:scene3d>
        </p:spPr>
      </p:pic>
      <p:sp>
        <p:nvSpPr>
          <p:cNvPr id="17" name="Freeform 6">
            <a:extLst>
              <a:ext uri="{FF2B5EF4-FFF2-40B4-BE49-F238E27FC236}">
                <a16:creationId xmlns:a16="http://schemas.microsoft.com/office/drawing/2014/main" id="{163A9DB9-A4CC-4F63-8B97-27A329E8982F}"/>
              </a:ext>
            </a:extLst>
          </p:cNvPr>
          <p:cNvSpPr>
            <a:spLocks noEditPoints="1"/>
          </p:cNvSpPr>
          <p:nvPr/>
        </p:nvSpPr>
        <p:spPr bwMode="auto">
          <a:xfrm>
            <a:off x="857224" y="5072074"/>
            <a:ext cx="642941" cy="642941"/>
          </a:xfrm>
          <a:custGeom>
            <a:avLst/>
            <a:gdLst>
              <a:gd name="T0" fmla="*/ 4109 w 8218"/>
              <a:gd name="T1" fmla="*/ 6534 h 8219"/>
              <a:gd name="T2" fmla="*/ 1684 w 8218"/>
              <a:gd name="T3" fmla="*/ 4109 h 8219"/>
              <a:gd name="T4" fmla="*/ 4109 w 8218"/>
              <a:gd name="T5" fmla="*/ 1684 h 8219"/>
              <a:gd name="T6" fmla="*/ 6534 w 8218"/>
              <a:gd name="T7" fmla="*/ 4109 h 8219"/>
              <a:gd name="T8" fmla="*/ 4109 w 8218"/>
              <a:gd name="T9" fmla="*/ 6534 h 8219"/>
              <a:gd name="T10" fmla="*/ 8017 w 8218"/>
              <a:gd name="T11" fmla="*/ 5432 h 8219"/>
              <a:gd name="T12" fmla="*/ 8218 w 8218"/>
              <a:gd name="T13" fmla="*/ 4462 h 8219"/>
              <a:gd name="T14" fmla="*/ 7550 w 8218"/>
              <a:gd name="T15" fmla="*/ 4138 h 8219"/>
              <a:gd name="T16" fmla="*/ 7537 w 8218"/>
              <a:gd name="T17" fmla="*/ 3811 h 8219"/>
              <a:gd name="T18" fmla="*/ 7525 w 8218"/>
              <a:gd name="T19" fmla="*/ 3698 h 8219"/>
              <a:gd name="T20" fmla="*/ 8154 w 8218"/>
              <a:gd name="T21" fmla="*/ 3300 h 8219"/>
              <a:gd name="T22" fmla="*/ 7846 w 8218"/>
              <a:gd name="T23" fmla="*/ 2360 h 8219"/>
              <a:gd name="T24" fmla="*/ 7103 w 8218"/>
              <a:gd name="T25" fmla="*/ 2414 h 8219"/>
              <a:gd name="T26" fmla="*/ 6862 w 8218"/>
              <a:gd name="T27" fmla="*/ 2044 h 8219"/>
              <a:gd name="T28" fmla="*/ 7207 w 8218"/>
              <a:gd name="T29" fmla="*/ 1387 h 8219"/>
              <a:gd name="T30" fmla="*/ 6470 w 8218"/>
              <a:gd name="T31" fmla="*/ 727 h 8219"/>
              <a:gd name="T32" fmla="*/ 5854 w 8218"/>
              <a:gd name="T33" fmla="*/ 1144 h 8219"/>
              <a:gd name="T34" fmla="*/ 5460 w 8218"/>
              <a:gd name="T35" fmla="*/ 944 h 8219"/>
              <a:gd name="T36" fmla="*/ 5431 w 8218"/>
              <a:gd name="T37" fmla="*/ 202 h 8219"/>
              <a:gd name="T38" fmla="*/ 4462 w 8218"/>
              <a:gd name="T39" fmla="*/ 0 h 8219"/>
              <a:gd name="T40" fmla="*/ 4138 w 8218"/>
              <a:gd name="T41" fmla="*/ 669 h 8219"/>
              <a:gd name="T42" fmla="*/ 3811 w 8218"/>
              <a:gd name="T43" fmla="*/ 682 h 8219"/>
              <a:gd name="T44" fmla="*/ 3698 w 8218"/>
              <a:gd name="T45" fmla="*/ 694 h 8219"/>
              <a:gd name="T46" fmla="*/ 3301 w 8218"/>
              <a:gd name="T47" fmla="*/ 64 h 8219"/>
              <a:gd name="T48" fmla="*/ 2360 w 8218"/>
              <a:gd name="T49" fmla="*/ 373 h 8219"/>
              <a:gd name="T50" fmla="*/ 2414 w 8218"/>
              <a:gd name="T51" fmla="*/ 1115 h 8219"/>
              <a:gd name="T52" fmla="*/ 2045 w 8218"/>
              <a:gd name="T53" fmla="*/ 1357 h 8219"/>
              <a:gd name="T54" fmla="*/ 1386 w 8218"/>
              <a:gd name="T55" fmla="*/ 1011 h 8219"/>
              <a:gd name="T56" fmla="*/ 727 w 8218"/>
              <a:gd name="T57" fmla="*/ 1749 h 8219"/>
              <a:gd name="T58" fmla="*/ 1145 w 8218"/>
              <a:gd name="T59" fmla="*/ 2365 h 8219"/>
              <a:gd name="T60" fmla="*/ 944 w 8218"/>
              <a:gd name="T61" fmla="*/ 2758 h 8219"/>
              <a:gd name="T62" fmla="*/ 202 w 8218"/>
              <a:gd name="T63" fmla="*/ 2787 h 8219"/>
              <a:gd name="T64" fmla="*/ 0 w 8218"/>
              <a:gd name="T65" fmla="*/ 3757 h 8219"/>
              <a:gd name="T66" fmla="*/ 669 w 8218"/>
              <a:gd name="T67" fmla="*/ 4081 h 8219"/>
              <a:gd name="T68" fmla="*/ 681 w 8218"/>
              <a:gd name="T69" fmla="*/ 4408 h 8219"/>
              <a:gd name="T70" fmla="*/ 694 w 8218"/>
              <a:gd name="T71" fmla="*/ 4521 h 8219"/>
              <a:gd name="T72" fmla="*/ 65 w 8218"/>
              <a:gd name="T73" fmla="*/ 4918 h 8219"/>
              <a:gd name="T74" fmla="*/ 373 w 8218"/>
              <a:gd name="T75" fmla="*/ 5859 h 8219"/>
              <a:gd name="T76" fmla="*/ 1115 w 8218"/>
              <a:gd name="T77" fmla="*/ 5805 h 8219"/>
              <a:gd name="T78" fmla="*/ 1357 w 8218"/>
              <a:gd name="T79" fmla="*/ 6174 h 8219"/>
              <a:gd name="T80" fmla="*/ 1011 w 8218"/>
              <a:gd name="T81" fmla="*/ 6832 h 8219"/>
              <a:gd name="T82" fmla="*/ 1749 w 8218"/>
              <a:gd name="T83" fmla="*/ 7492 h 8219"/>
              <a:gd name="T84" fmla="*/ 2365 w 8218"/>
              <a:gd name="T85" fmla="*/ 7074 h 8219"/>
              <a:gd name="T86" fmla="*/ 2758 w 8218"/>
              <a:gd name="T87" fmla="*/ 7274 h 8219"/>
              <a:gd name="T88" fmla="*/ 2787 w 8218"/>
              <a:gd name="T89" fmla="*/ 8017 h 8219"/>
              <a:gd name="T90" fmla="*/ 3756 w 8218"/>
              <a:gd name="T91" fmla="*/ 8219 h 8219"/>
              <a:gd name="T92" fmla="*/ 4081 w 8218"/>
              <a:gd name="T93" fmla="*/ 7550 h 8219"/>
              <a:gd name="T94" fmla="*/ 4408 w 8218"/>
              <a:gd name="T95" fmla="*/ 7537 h 8219"/>
              <a:gd name="T96" fmla="*/ 4520 w 8218"/>
              <a:gd name="T97" fmla="*/ 7524 h 8219"/>
              <a:gd name="T98" fmla="*/ 4917 w 8218"/>
              <a:gd name="T99" fmla="*/ 8155 h 8219"/>
              <a:gd name="T100" fmla="*/ 5859 w 8218"/>
              <a:gd name="T101" fmla="*/ 7847 h 8219"/>
              <a:gd name="T102" fmla="*/ 5805 w 8218"/>
              <a:gd name="T103" fmla="*/ 7104 h 8219"/>
              <a:gd name="T104" fmla="*/ 6174 w 8218"/>
              <a:gd name="T105" fmla="*/ 6862 h 8219"/>
              <a:gd name="T106" fmla="*/ 6832 w 8218"/>
              <a:gd name="T107" fmla="*/ 7208 h 8219"/>
              <a:gd name="T108" fmla="*/ 7492 w 8218"/>
              <a:gd name="T109" fmla="*/ 6470 h 8219"/>
              <a:gd name="T110" fmla="*/ 7075 w 8218"/>
              <a:gd name="T111" fmla="*/ 5854 h 8219"/>
              <a:gd name="T112" fmla="*/ 7274 w 8218"/>
              <a:gd name="T113" fmla="*/ 5461 h 8219"/>
              <a:gd name="T114" fmla="*/ 8017 w 8218"/>
              <a:gd name="T115" fmla="*/ 5432 h 8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218" h="8219">
                <a:moveTo>
                  <a:pt x="4109" y="6534"/>
                </a:moveTo>
                <a:cubicBezTo>
                  <a:pt x="2772" y="6534"/>
                  <a:pt x="1684" y="5447"/>
                  <a:pt x="1684" y="4109"/>
                </a:cubicBezTo>
                <a:cubicBezTo>
                  <a:pt x="1684" y="2772"/>
                  <a:pt x="2772" y="1684"/>
                  <a:pt x="4109" y="1684"/>
                </a:cubicBezTo>
                <a:cubicBezTo>
                  <a:pt x="5446" y="1684"/>
                  <a:pt x="6534" y="2772"/>
                  <a:pt x="6534" y="4109"/>
                </a:cubicBezTo>
                <a:cubicBezTo>
                  <a:pt x="6534" y="5447"/>
                  <a:pt x="5446" y="6534"/>
                  <a:pt x="4109" y="6534"/>
                </a:cubicBezTo>
                <a:close/>
                <a:moveTo>
                  <a:pt x="8017" y="5432"/>
                </a:moveTo>
                <a:cubicBezTo>
                  <a:pt x="8122" y="5122"/>
                  <a:pt x="8190" y="4797"/>
                  <a:pt x="8218" y="4462"/>
                </a:cubicBezTo>
                <a:lnTo>
                  <a:pt x="7550" y="4138"/>
                </a:lnTo>
                <a:cubicBezTo>
                  <a:pt x="7551" y="4030"/>
                  <a:pt x="7547" y="3921"/>
                  <a:pt x="7537" y="3811"/>
                </a:cubicBezTo>
                <a:cubicBezTo>
                  <a:pt x="7534" y="3773"/>
                  <a:pt x="7529" y="3736"/>
                  <a:pt x="7525" y="3698"/>
                </a:cubicBezTo>
                <a:lnTo>
                  <a:pt x="8154" y="3300"/>
                </a:lnTo>
                <a:cubicBezTo>
                  <a:pt x="8088" y="2970"/>
                  <a:pt x="7984" y="2655"/>
                  <a:pt x="7846" y="2360"/>
                </a:cubicBezTo>
                <a:lnTo>
                  <a:pt x="7103" y="2414"/>
                </a:lnTo>
                <a:cubicBezTo>
                  <a:pt x="7031" y="2285"/>
                  <a:pt x="6950" y="2162"/>
                  <a:pt x="6862" y="2044"/>
                </a:cubicBezTo>
                <a:lnTo>
                  <a:pt x="7207" y="1387"/>
                </a:lnTo>
                <a:cubicBezTo>
                  <a:pt x="6989" y="1138"/>
                  <a:pt x="6741" y="917"/>
                  <a:pt x="6470" y="727"/>
                </a:cubicBezTo>
                <a:lnTo>
                  <a:pt x="5854" y="1144"/>
                </a:lnTo>
                <a:cubicBezTo>
                  <a:pt x="5728" y="1070"/>
                  <a:pt x="5596" y="1003"/>
                  <a:pt x="5460" y="944"/>
                </a:cubicBezTo>
                <a:lnTo>
                  <a:pt x="5431" y="202"/>
                </a:lnTo>
                <a:cubicBezTo>
                  <a:pt x="5122" y="97"/>
                  <a:pt x="4796" y="28"/>
                  <a:pt x="4462" y="0"/>
                </a:cubicBezTo>
                <a:lnTo>
                  <a:pt x="4138" y="669"/>
                </a:lnTo>
                <a:cubicBezTo>
                  <a:pt x="4030" y="668"/>
                  <a:pt x="3921" y="672"/>
                  <a:pt x="3811" y="682"/>
                </a:cubicBezTo>
                <a:cubicBezTo>
                  <a:pt x="3772" y="685"/>
                  <a:pt x="3735" y="690"/>
                  <a:pt x="3698" y="694"/>
                </a:cubicBezTo>
                <a:lnTo>
                  <a:pt x="3301" y="64"/>
                </a:lnTo>
                <a:cubicBezTo>
                  <a:pt x="2970" y="130"/>
                  <a:pt x="2655" y="234"/>
                  <a:pt x="2360" y="373"/>
                </a:cubicBezTo>
                <a:lnTo>
                  <a:pt x="2414" y="1115"/>
                </a:lnTo>
                <a:cubicBezTo>
                  <a:pt x="2285" y="1188"/>
                  <a:pt x="2161" y="1269"/>
                  <a:pt x="2045" y="1357"/>
                </a:cubicBezTo>
                <a:lnTo>
                  <a:pt x="1386" y="1011"/>
                </a:lnTo>
                <a:cubicBezTo>
                  <a:pt x="1138" y="1230"/>
                  <a:pt x="916" y="1478"/>
                  <a:pt x="727" y="1749"/>
                </a:cubicBezTo>
                <a:lnTo>
                  <a:pt x="1145" y="2365"/>
                </a:lnTo>
                <a:cubicBezTo>
                  <a:pt x="1070" y="2491"/>
                  <a:pt x="1002" y="2623"/>
                  <a:pt x="944" y="2758"/>
                </a:cubicBezTo>
                <a:lnTo>
                  <a:pt x="202" y="2787"/>
                </a:lnTo>
                <a:cubicBezTo>
                  <a:pt x="96" y="3097"/>
                  <a:pt x="28" y="3422"/>
                  <a:pt x="0" y="3757"/>
                </a:cubicBezTo>
                <a:lnTo>
                  <a:pt x="669" y="4081"/>
                </a:lnTo>
                <a:cubicBezTo>
                  <a:pt x="668" y="4189"/>
                  <a:pt x="672" y="4298"/>
                  <a:pt x="681" y="4408"/>
                </a:cubicBezTo>
                <a:cubicBezTo>
                  <a:pt x="685" y="4446"/>
                  <a:pt x="689" y="4483"/>
                  <a:pt x="694" y="4521"/>
                </a:cubicBezTo>
                <a:lnTo>
                  <a:pt x="65" y="4918"/>
                </a:lnTo>
                <a:cubicBezTo>
                  <a:pt x="131" y="5248"/>
                  <a:pt x="234" y="5564"/>
                  <a:pt x="373" y="5859"/>
                </a:cubicBezTo>
                <a:lnTo>
                  <a:pt x="1115" y="5805"/>
                </a:lnTo>
                <a:cubicBezTo>
                  <a:pt x="1188" y="5933"/>
                  <a:pt x="1269" y="6057"/>
                  <a:pt x="1357" y="6174"/>
                </a:cubicBezTo>
                <a:lnTo>
                  <a:pt x="1011" y="6832"/>
                </a:lnTo>
                <a:cubicBezTo>
                  <a:pt x="1229" y="7081"/>
                  <a:pt x="1478" y="7302"/>
                  <a:pt x="1749" y="7492"/>
                </a:cubicBezTo>
                <a:lnTo>
                  <a:pt x="2365" y="7074"/>
                </a:lnTo>
                <a:cubicBezTo>
                  <a:pt x="2491" y="7149"/>
                  <a:pt x="2622" y="7216"/>
                  <a:pt x="2758" y="7274"/>
                </a:cubicBezTo>
                <a:lnTo>
                  <a:pt x="2787" y="8017"/>
                </a:lnTo>
                <a:cubicBezTo>
                  <a:pt x="3097" y="8122"/>
                  <a:pt x="3421" y="8191"/>
                  <a:pt x="3756" y="8219"/>
                </a:cubicBezTo>
                <a:lnTo>
                  <a:pt x="4081" y="7550"/>
                </a:lnTo>
                <a:cubicBezTo>
                  <a:pt x="4189" y="7551"/>
                  <a:pt x="4298" y="7547"/>
                  <a:pt x="4408" y="7537"/>
                </a:cubicBezTo>
                <a:cubicBezTo>
                  <a:pt x="4446" y="7534"/>
                  <a:pt x="4483" y="7529"/>
                  <a:pt x="4520" y="7524"/>
                </a:cubicBezTo>
                <a:lnTo>
                  <a:pt x="4917" y="8155"/>
                </a:lnTo>
                <a:cubicBezTo>
                  <a:pt x="5249" y="8089"/>
                  <a:pt x="5564" y="7985"/>
                  <a:pt x="5859" y="7847"/>
                </a:cubicBezTo>
                <a:lnTo>
                  <a:pt x="5805" y="7104"/>
                </a:lnTo>
                <a:cubicBezTo>
                  <a:pt x="5933" y="7030"/>
                  <a:pt x="6057" y="6950"/>
                  <a:pt x="6174" y="6862"/>
                </a:cubicBezTo>
                <a:lnTo>
                  <a:pt x="6832" y="7208"/>
                </a:lnTo>
                <a:cubicBezTo>
                  <a:pt x="7080" y="6989"/>
                  <a:pt x="7302" y="6741"/>
                  <a:pt x="7492" y="6470"/>
                </a:cubicBezTo>
                <a:lnTo>
                  <a:pt x="7075" y="5854"/>
                </a:lnTo>
                <a:cubicBezTo>
                  <a:pt x="7149" y="5728"/>
                  <a:pt x="7216" y="5596"/>
                  <a:pt x="7274" y="5461"/>
                </a:cubicBezTo>
                <a:lnTo>
                  <a:pt x="8017" y="5432"/>
                </a:lnTo>
              </a:path>
            </a:pathLst>
          </a:custGeom>
          <a:solidFill>
            <a:schemeClr val="tx2"/>
          </a:solidFill>
          <a:ln>
            <a:noFill/>
          </a:ln>
        </p:spPr>
        <p:txBody>
          <a:bodyPr vert="horz" wrap="square" lIns="68580" tIns="34290" rIns="68580" bIns="34290" numCol="1" anchor="t" anchorCtr="0" compatLnSpc="1">
            <a:prstTxWarp prst="textNoShape">
              <a:avLst/>
            </a:prstTxWarp>
          </a:bodyPr>
          <a:lstStyle/>
          <a:p>
            <a:endParaRPr lang="en-US" sz="1350"/>
          </a:p>
        </p:txBody>
      </p:sp>
    </p:spTree>
    <p:extLst>
      <p:ext uri="{BB962C8B-B14F-4D97-AF65-F5344CB8AC3E}">
        <p14:creationId xmlns:p14="http://schemas.microsoft.com/office/powerpoint/2010/main" val="11016338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071810"/>
            <a:ext cx="6643734" cy="114300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US" sz="4400" b="1" u="sng" dirty="0">
                <a:effectLst>
                  <a:outerShdw blurRad="38100" dist="38100" dir="2700000" algn="tl">
                    <a:srgbClr val="000000">
                      <a:alpha val="43137"/>
                    </a:srgbClr>
                  </a:outerShdw>
                </a:effectLst>
                <a:cs typeface="Times New Roman" pitchFamily="18" charset="0"/>
              </a:rPr>
              <a:t>REFERENTIAL INTEGRITY</a:t>
            </a:r>
            <a:endParaRPr lang="en-IN" sz="4400" b="1" u="sng" dirty="0">
              <a:effectLst>
                <a:outerShdw blurRad="38100" dist="38100" dir="2700000" algn="tl">
                  <a:srgbClr val="000000">
                    <a:alpha val="43137"/>
                  </a:srgbClr>
                </a:outerShdw>
              </a:effectLst>
              <a:cs typeface="Times New Roman" pitchFamily="18" charset="0"/>
            </a:endParaRPr>
          </a:p>
        </p:txBody>
      </p:sp>
      <p:sp>
        <p:nvSpPr>
          <p:cNvPr id="3" name="Shape">
            <a:extLst>
              <a:ext uri="{FF2B5EF4-FFF2-40B4-BE49-F238E27FC236}">
                <a16:creationId xmlns:a16="http://schemas.microsoft.com/office/drawing/2014/main" id="{26C383CE-A6AC-4BBF-B0E9-74621D00FDDC}"/>
              </a:ext>
            </a:extLst>
          </p:cNvPr>
          <p:cNvSpPr/>
          <p:nvPr/>
        </p:nvSpPr>
        <p:spPr>
          <a:xfrm rot="15174269">
            <a:off x="7023763" y="3251797"/>
            <a:ext cx="1291835" cy="2048464"/>
          </a:xfrm>
          <a:custGeom>
            <a:avLst/>
            <a:gdLst/>
            <a:ahLst/>
            <a:cxnLst>
              <a:cxn ang="0">
                <a:pos x="wd2" y="hd2"/>
              </a:cxn>
              <a:cxn ang="5400000">
                <a:pos x="wd2" y="hd2"/>
              </a:cxn>
              <a:cxn ang="10800000">
                <a:pos x="wd2" y="hd2"/>
              </a:cxn>
              <a:cxn ang="16200000">
                <a:pos x="wd2" y="hd2"/>
              </a:cxn>
            </a:cxnLst>
            <a:rect l="0" t="0" r="r" b="b"/>
            <a:pathLst>
              <a:path w="21538" h="21512" extrusionOk="0">
                <a:moveTo>
                  <a:pt x="14750" y="8425"/>
                </a:moveTo>
                <a:cubicBezTo>
                  <a:pt x="14504" y="8363"/>
                  <a:pt x="14253" y="8307"/>
                  <a:pt x="13999" y="8257"/>
                </a:cubicBezTo>
                <a:cubicBezTo>
                  <a:pt x="13406" y="8140"/>
                  <a:pt x="12865" y="7929"/>
                  <a:pt x="12481" y="7622"/>
                </a:cubicBezTo>
                <a:cubicBezTo>
                  <a:pt x="12023" y="7256"/>
                  <a:pt x="11748" y="6794"/>
                  <a:pt x="11748" y="6292"/>
                </a:cubicBezTo>
                <a:cubicBezTo>
                  <a:pt x="11748" y="6066"/>
                  <a:pt x="11804" y="5849"/>
                  <a:pt x="11906" y="5645"/>
                </a:cubicBezTo>
                <a:cubicBezTo>
                  <a:pt x="12112" y="5233"/>
                  <a:pt x="12559" y="4890"/>
                  <a:pt x="13117" y="4639"/>
                </a:cubicBezTo>
                <a:cubicBezTo>
                  <a:pt x="13296" y="4559"/>
                  <a:pt x="13463" y="4471"/>
                  <a:pt x="13618" y="4375"/>
                </a:cubicBezTo>
                <a:cubicBezTo>
                  <a:pt x="14407" y="3884"/>
                  <a:pt x="14879" y="3191"/>
                  <a:pt x="14821" y="2430"/>
                </a:cubicBezTo>
                <a:cubicBezTo>
                  <a:pt x="14721" y="1115"/>
                  <a:pt x="13013" y="52"/>
                  <a:pt x="10927" y="2"/>
                </a:cubicBezTo>
                <a:cubicBezTo>
                  <a:pt x="8615" y="-53"/>
                  <a:pt x="6712" y="1111"/>
                  <a:pt x="6712" y="2555"/>
                </a:cubicBezTo>
                <a:cubicBezTo>
                  <a:pt x="6712" y="3267"/>
                  <a:pt x="7174" y="3910"/>
                  <a:pt x="7919" y="4374"/>
                </a:cubicBezTo>
                <a:cubicBezTo>
                  <a:pt x="8090" y="4480"/>
                  <a:pt x="8276" y="4577"/>
                  <a:pt x="8474" y="4663"/>
                </a:cubicBezTo>
                <a:cubicBezTo>
                  <a:pt x="8863" y="4832"/>
                  <a:pt x="9200" y="5047"/>
                  <a:pt x="9416" y="5312"/>
                </a:cubicBezTo>
                <a:cubicBezTo>
                  <a:pt x="9655" y="5606"/>
                  <a:pt x="9790" y="5939"/>
                  <a:pt x="9790" y="6291"/>
                </a:cubicBezTo>
                <a:cubicBezTo>
                  <a:pt x="9790" y="6793"/>
                  <a:pt x="9517" y="7255"/>
                  <a:pt x="9059" y="7620"/>
                </a:cubicBezTo>
                <a:cubicBezTo>
                  <a:pt x="8674" y="7928"/>
                  <a:pt x="8133" y="8139"/>
                  <a:pt x="7541" y="8256"/>
                </a:cubicBezTo>
                <a:cubicBezTo>
                  <a:pt x="7286" y="8306"/>
                  <a:pt x="7035" y="8362"/>
                  <a:pt x="6788" y="8424"/>
                </a:cubicBezTo>
                <a:cubicBezTo>
                  <a:pt x="2768" y="9432"/>
                  <a:pt x="-61" y="11921"/>
                  <a:pt x="1" y="14822"/>
                </a:cubicBezTo>
                <a:cubicBezTo>
                  <a:pt x="80" y="18539"/>
                  <a:pt x="4972" y="21547"/>
                  <a:pt x="10874" y="21512"/>
                </a:cubicBezTo>
                <a:cubicBezTo>
                  <a:pt x="16773" y="21476"/>
                  <a:pt x="21538" y="18453"/>
                  <a:pt x="21538" y="14729"/>
                </a:cubicBezTo>
                <a:cubicBezTo>
                  <a:pt x="21539" y="11869"/>
                  <a:pt x="18727" y="9422"/>
                  <a:pt x="14750" y="8425"/>
                </a:cubicBezTo>
                <a:close/>
              </a:path>
            </a:pathLst>
          </a:custGeom>
          <a:gradFill>
            <a:gsLst>
              <a:gs pos="0">
                <a:schemeClr val="accent3"/>
              </a:gs>
              <a:gs pos="50000">
                <a:schemeClr val="accent3"/>
              </a:gs>
              <a:gs pos="100000">
                <a:schemeClr val="accent3">
                  <a:lumMod val="75000"/>
                </a:schemeClr>
              </a:gs>
            </a:gsLst>
          </a:gradFill>
          <a:ln w="38100">
            <a:solidFill>
              <a:schemeClr val="bg1"/>
            </a:solidFill>
          </a:ln>
        </p:spPr>
        <p:style>
          <a:lnRef idx="0">
            <a:schemeClr val="accent1"/>
          </a:lnRef>
          <a:fillRef idx="3">
            <a:schemeClr val="accent1"/>
          </a:fillRef>
          <a:effectRef idx="3">
            <a:schemeClr val="accent1"/>
          </a:effectRef>
          <a:fontRef idx="minor">
            <a:schemeClr val="lt1"/>
          </a:fontRef>
        </p:style>
        <p:txBody>
          <a:bodyPr lIns="102870" tIns="21431" rIns="21431" bIns="137160" anchor="b"/>
          <a:lstStyle/>
          <a:p>
            <a:pPr algn="ctr" defTabSz="342900" hangingPunct="0"/>
            <a:endParaRPr sz="2700" b="1" dirty="0">
              <a:solidFill>
                <a:srgbClr val="FFFFFF"/>
              </a:solidFill>
              <a:effectLst>
                <a:outerShdw blurRad="38100" dist="38100" dir="2700000" algn="tl">
                  <a:srgbClr val="000000">
                    <a:alpha val="43137"/>
                  </a:srgbClr>
                </a:outerShdw>
              </a:effectLst>
            </a:endParaRPr>
          </a:p>
        </p:txBody>
      </p:sp>
      <p:grpSp>
        <p:nvGrpSpPr>
          <p:cNvPr id="4" name="Group 3">
            <a:extLst>
              <a:ext uri="{FF2B5EF4-FFF2-40B4-BE49-F238E27FC236}">
                <a16:creationId xmlns:a16="http://schemas.microsoft.com/office/drawing/2014/main" id="{77E7FCAD-72E6-459E-BB18-B7A1BBF910B2}"/>
              </a:ext>
            </a:extLst>
          </p:cNvPr>
          <p:cNvGrpSpPr/>
          <p:nvPr/>
        </p:nvGrpSpPr>
        <p:grpSpPr>
          <a:xfrm rot="4934367">
            <a:off x="6233795" y="3912136"/>
            <a:ext cx="1184809" cy="160736"/>
            <a:chOff x="584200" y="3472656"/>
            <a:chExt cx="1579745" cy="214314"/>
          </a:xfrm>
        </p:grpSpPr>
        <p:sp>
          <p:nvSpPr>
            <p:cNvPr id="5" name="Oval 4">
              <a:extLst>
                <a:ext uri="{FF2B5EF4-FFF2-40B4-BE49-F238E27FC236}">
                  <a16:creationId xmlns:a16="http://schemas.microsoft.com/office/drawing/2014/main" id="{4B842474-DE31-4DEA-910D-55D3B7A161F5}"/>
                </a:ext>
              </a:extLst>
            </p:cNvPr>
            <p:cNvSpPr/>
            <p:nvPr/>
          </p:nvSpPr>
          <p:spPr>
            <a:xfrm>
              <a:off x="1949632" y="3472656"/>
              <a:ext cx="214313" cy="214313"/>
            </a:xfrm>
            <a:prstGeom prst="ellipse">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a:extLst>
                <a:ext uri="{FF2B5EF4-FFF2-40B4-BE49-F238E27FC236}">
                  <a16:creationId xmlns:a16="http://schemas.microsoft.com/office/drawing/2014/main" id="{5410A901-BAB2-4673-B344-E6FEEA504617}"/>
                </a:ext>
              </a:extLst>
            </p:cNvPr>
            <p:cNvCxnSpPr>
              <a:cxnSpLocks/>
              <a:endCxn id="7" idx="5"/>
            </p:cNvCxnSpPr>
            <p:nvPr/>
          </p:nvCxnSpPr>
          <p:spPr>
            <a:xfrm flipV="1">
              <a:off x="584200" y="3579813"/>
              <a:ext cx="1544820" cy="14288"/>
            </a:xfrm>
            <a:prstGeom prst="line">
              <a:avLst/>
            </a:prstGeom>
          </p:spPr>
          <p:style>
            <a:lnRef idx="3">
              <a:schemeClr val="dk1"/>
            </a:lnRef>
            <a:fillRef idx="0">
              <a:schemeClr val="dk1"/>
            </a:fillRef>
            <a:effectRef idx="2">
              <a:schemeClr val="dk1"/>
            </a:effectRef>
            <a:fontRef idx="minor">
              <a:schemeClr val="tx1"/>
            </a:fontRef>
          </p:style>
        </p:cxnSp>
        <p:sp>
          <p:nvSpPr>
            <p:cNvPr id="7" name="Freeform: Shape 55">
              <a:extLst>
                <a:ext uri="{FF2B5EF4-FFF2-40B4-BE49-F238E27FC236}">
                  <a16:creationId xmlns:a16="http://schemas.microsoft.com/office/drawing/2014/main" id="{C0FFE631-DD00-4D23-8E33-745856326C3D}"/>
                </a:ext>
              </a:extLst>
            </p:cNvPr>
            <p:cNvSpPr/>
            <p:nvPr/>
          </p:nvSpPr>
          <p:spPr>
            <a:xfrm>
              <a:off x="2039326" y="3472656"/>
              <a:ext cx="124619" cy="214314"/>
            </a:xfrm>
            <a:custGeom>
              <a:avLst/>
              <a:gdLst>
                <a:gd name="connsiteX0" fmla="*/ 17462 w 124619"/>
                <a:gd name="connsiteY0" fmla="*/ 0 h 214314"/>
                <a:gd name="connsiteX1" fmla="*/ 124619 w 124619"/>
                <a:gd name="connsiteY1" fmla="*/ 107157 h 214314"/>
                <a:gd name="connsiteX2" fmla="*/ 17462 w 124619"/>
                <a:gd name="connsiteY2" fmla="*/ 214314 h 214314"/>
                <a:gd name="connsiteX3" fmla="*/ 0 w 124619"/>
                <a:gd name="connsiteY3" fmla="*/ 210789 h 214314"/>
                <a:gd name="connsiteX4" fmla="*/ 24247 w 124619"/>
                <a:gd name="connsiteY4" fmla="*/ 205893 h 214314"/>
                <a:gd name="connsiteX5" fmla="*/ 89694 w 124619"/>
                <a:gd name="connsiteY5" fmla="*/ 107157 h 214314"/>
                <a:gd name="connsiteX6" fmla="*/ 24247 w 124619"/>
                <a:gd name="connsiteY6" fmla="*/ 8421 h 214314"/>
                <a:gd name="connsiteX7" fmla="*/ 0 w 124619"/>
                <a:gd name="connsiteY7" fmla="*/ 3526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619" h="214314">
                  <a:moveTo>
                    <a:pt x="17462" y="0"/>
                  </a:moveTo>
                  <a:cubicBezTo>
                    <a:pt x="76643" y="0"/>
                    <a:pt x="124619" y="47976"/>
                    <a:pt x="124619" y="107157"/>
                  </a:cubicBezTo>
                  <a:cubicBezTo>
                    <a:pt x="124619" y="166338"/>
                    <a:pt x="76643" y="214314"/>
                    <a:pt x="17462" y="214314"/>
                  </a:cubicBezTo>
                  <a:lnTo>
                    <a:pt x="0" y="210789"/>
                  </a:lnTo>
                  <a:lnTo>
                    <a:pt x="24247" y="205893"/>
                  </a:lnTo>
                  <a:cubicBezTo>
                    <a:pt x="62708" y="189626"/>
                    <a:pt x="89694" y="151543"/>
                    <a:pt x="89694" y="107157"/>
                  </a:cubicBezTo>
                  <a:cubicBezTo>
                    <a:pt x="89694" y="62771"/>
                    <a:pt x="62708" y="24688"/>
                    <a:pt x="24247" y="8421"/>
                  </a:cubicBezTo>
                  <a:lnTo>
                    <a:pt x="0" y="3526"/>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2" name="Rectangle 11"/>
          <p:cNvSpPr/>
          <p:nvPr/>
        </p:nvSpPr>
        <p:spPr>
          <a:xfrm>
            <a:off x="7677314" y="3786190"/>
            <a:ext cx="609462" cy="707886"/>
          </a:xfrm>
          <a:prstGeom prst="rect">
            <a:avLst/>
          </a:prstGeom>
        </p:spPr>
        <p:txBody>
          <a:bodyPr wrap="none">
            <a:spAutoFit/>
          </a:bodyPr>
          <a:lstStyle/>
          <a:p>
            <a:r>
              <a:rPr lang="en-US" sz="4000" b="1" dirty="0">
                <a:effectLst>
                  <a:outerShdw blurRad="38100" dist="38100" dir="2700000" algn="tl">
                    <a:srgbClr val="000000">
                      <a:alpha val="43137"/>
                    </a:srgbClr>
                  </a:outerShdw>
                </a:effectLst>
                <a:cs typeface="Times New Roman" pitchFamily="18" charset="0"/>
              </a:rPr>
              <a:t>RI</a:t>
            </a:r>
            <a:endParaRPr lang="en-IN" sz="4000" dirty="0"/>
          </a:p>
        </p:txBody>
      </p:sp>
    </p:spTree>
    <p:extLst>
      <p:ext uri="{BB962C8B-B14F-4D97-AF65-F5344CB8AC3E}">
        <p14:creationId xmlns:p14="http://schemas.microsoft.com/office/powerpoint/2010/main" val="1101633878"/>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6643734" cy="114300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US" sz="4400" b="1" u="sng" dirty="0">
                <a:effectLst>
                  <a:outerShdw blurRad="38100" dist="38100" dir="2700000" algn="tl">
                    <a:srgbClr val="000000">
                      <a:alpha val="43137"/>
                    </a:srgbClr>
                  </a:outerShdw>
                </a:effectLst>
                <a:cs typeface="Times New Roman" pitchFamily="18" charset="0"/>
              </a:rPr>
              <a:t>REFERENTIAL INTEGRITY</a:t>
            </a:r>
            <a:endParaRPr lang="en-IN" sz="4400" b="1" u="sng" dirty="0">
              <a:effectLst>
                <a:outerShdw blurRad="38100" dist="38100" dir="2700000" algn="tl">
                  <a:srgbClr val="000000">
                    <a:alpha val="43137"/>
                  </a:srgbClr>
                </a:outerShdw>
              </a:effectLst>
              <a:cs typeface="Times New Roman" pitchFamily="18" charset="0"/>
            </a:endParaRPr>
          </a:p>
        </p:txBody>
      </p:sp>
      <p:sp>
        <p:nvSpPr>
          <p:cNvPr id="3" name="Shape">
            <a:extLst>
              <a:ext uri="{FF2B5EF4-FFF2-40B4-BE49-F238E27FC236}">
                <a16:creationId xmlns:a16="http://schemas.microsoft.com/office/drawing/2014/main" id="{26C383CE-A6AC-4BBF-B0E9-74621D00FDDC}"/>
              </a:ext>
            </a:extLst>
          </p:cNvPr>
          <p:cNvSpPr/>
          <p:nvPr/>
        </p:nvSpPr>
        <p:spPr>
          <a:xfrm rot="15174269">
            <a:off x="7095201" y="608592"/>
            <a:ext cx="1291835" cy="2048464"/>
          </a:xfrm>
          <a:custGeom>
            <a:avLst/>
            <a:gdLst/>
            <a:ahLst/>
            <a:cxnLst>
              <a:cxn ang="0">
                <a:pos x="wd2" y="hd2"/>
              </a:cxn>
              <a:cxn ang="5400000">
                <a:pos x="wd2" y="hd2"/>
              </a:cxn>
              <a:cxn ang="10800000">
                <a:pos x="wd2" y="hd2"/>
              </a:cxn>
              <a:cxn ang="16200000">
                <a:pos x="wd2" y="hd2"/>
              </a:cxn>
            </a:cxnLst>
            <a:rect l="0" t="0" r="r" b="b"/>
            <a:pathLst>
              <a:path w="21538" h="21512" extrusionOk="0">
                <a:moveTo>
                  <a:pt x="14750" y="8425"/>
                </a:moveTo>
                <a:cubicBezTo>
                  <a:pt x="14504" y="8363"/>
                  <a:pt x="14253" y="8307"/>
                  <a:pt x="13999" y="8257"/>
                </a:cubicBezTo>
                <a:cubicBezTo>
                  <a:pt x="13406" y="8140"/>
                  <a:pt x="12865" y="7929"/>
                  <a:pt x="12481" y="7622"/>
                </a:cubicBezTo>
                <a:cubicBezTo>
                  <a:pt x="12023" y="7256"/>
                  <a:pt x="11748" y="6794"/>
                  <a:pt x="11748" y="6292"/>
                </a:cubicBezTo>
                <a:cubicBezTo>
                  <a:pt x="11748" y="6066"/>
                  <a:pt x="11804" y="5849"/>
                  <a:pt x="11906" y="5645"/>
                </a:cubicBezTo>
                <a:cubicBezTo>
                  <a:pt x="12112" y="5233"/>
                  <a:pt x="12559" y="4890"/>
                  <a:pt x="13117" y="4639"/>
                </a:cubicBezTo>
                <a:cubicBezTo>
                  <a:pt x="13296" y="4559"/>
                  <a:pt x="13463" y="4471"/>
                  <a:pt x="13618" y="4375"/>
                </a:cubicBezTo>
                <a:cubicBezTo>
                  <a:pt x="14407" y="3884"/>
                  <a:pt x="14879" y="3191"/>
                  <a:pt x="14821" y="2430"/>
                </a:cubicBezTo>
                <a:cubicBezTo>
                  <a:pt x="14721" y="1115"/>
                  <a:pt x="13013" y="52"/>
                  <a:pt x="10927" y="2"/>
                </a:cubicBezTo>
                <a:cubicBezTo>
                  <a:pt x="8615" y="-53"/>
                  <a:pt x="6712" y="1111"/>
                  <a:pt x="6712" y="2555"/>
                </a:cubicBezTo>
                <a:cubicBezTo>
                  <a:pt x="6712" y="3267"/>
                  <a:pt x="7174" y="3910"/>
                  <a:pt x="7919" y="4374"/>
                </a:cubicBezTo>
                <a:cubicBezTo>
                  <a:pt x="8090" y="4480"/>
                  <a:pt x="8276" y="4577"/>
                  <a:pt x="8474" y="4663"/>
                </a:cubicBezTo>
                <a:cubicBezTo>
                  <a:pt x="8863" y="4832"/>
                  <a:pt x="9200" y="5047"/>
                  <a:pt x="9416" y="5312"/>
                </a:cubicBezTo>
                <a:cubicBezTo>
                  <a:pt x="9655" y="5606"/>
                  <a:pt x="9790" y="5939"/>
                  <a:pt x="9790" y="6291"/>
                </a:cubicBezTo>
                <a:cubicBezTo>
                  <a:pt x="9790" y="6793"/>
                  <a:pt x="9517" y="7255"/>
                  <a:pt x="9059" y="7620"/>
                </a:cubicBezTo>
                <a:cubicBezTo>
                  <a:pt x="8674" y="7928"/>
                  <a:pt x="8133" y="8139"/>
                  <a:pt x="7541" y="8256"/>
                </a:cubicBezTo>
                <a:cubicBezTo>
                  <a:pt x="7286" y="8306"/>
                  <a:pt x="7035" y="8362"/>
                  <a:pt x="6788" y="8424"/>
                </a:cubicBezTo>
                <a:cubicBezTo>
                  <a:pt x="2768" y="9432"/>
                  <a:pt x="-61" y="11921"/>
                  <a:pt x="1" y="14822"/>
                </a:cubicBezTo>
                <a:cubicBezTo>
                  <a:pt x="80" y="18539"/>
                  <a:pt x="4972" y="21547"/>
                  <a:pt x="10874" y="21512"/>
                </a:cubicBezTo>
                <a:cubicBezTo>
                  <a:pt x="16773" y="21476"/>
                  <a:pt x="21538" y="18453"/>
                  <a:pt x="21538" y="14729"/>
                </a:cubicBezTo>
                <a:cubicBezTo>
                  <a:pt x="21539" y="11869"/>
                  <a:pt x="18727" y="9422"/>
                  <a:pt x="14750" y="8425"/>
                </a:cubicBezTo>
                <a:close/>
              </a:path>
            </a:pathLst>
          </a:custGeom>
          <a:gradFill>
            <a:gsLst>
              <a:gs pos="0">
                <a:schemeClr val="accent3"/>
              </a:gs>
              <a:gs pos="50000">
                <a:schemeClr val="accent3"/>
              </a:gs>
              <a:gs pos="100000">
                <a:schemeClr val="accent3">
                  <a:lumMod val="75000"/>
                </a:schemeClr>
              </a:gs>
            </a:gsLst>
          </a:gradFill>
          <a:ln w="38100">
            <a:solidFill>
              <a:schemeClr val="bg1"/>
            </a:solidFill>
          </a:ln>
        </p:spPr>
        <p:style>
          <a:lnRef idx="0">
            <a:schemeClr val="accent1"/>
          </a:lnRef>
          <a:fillRef idx="3">
            <a:schemeClr val="accent1"/>
          </a:fillRef>
          <a:effectRef idx="3">
            <a:schemeClr val="accent1"/>
          </a:effectRef>
          <a:fontRef idx="minor">
            <a:schemeClr val="lt1"/>
          </a:fontRef>
        </p:style>
        <p:txBody>
          <a:bodyPr lIns="102870" tIns="21431" rIns="21431" bIns="137160" anchor="b"/>
          <a:lstStyle/>
          <a:p>
            <a:pPr algn="ctr" defTabSz="342900" hangingPunct="0"/>
            <a:endParaRPr sz="2700" b="1" dirty="0">
              <a:solidFill>
                <a:srgbClr val="FFFFFF"/>
              </a:solidFill>
              <a:effectLst>
                <a:outerShdw blurRad="38100" dist="38100" dir="2700000" algn="tl">
                  <a:srgbClr val="000000">
                    <a:alpha val="43137"/>
                  </a:srgbClr>
                </a:outerShdw>
              </a:effectLst>
            </a:endParaRPr>
          </a:p>
        </p:txBody>
      </p:sp>
      <p:grpSp>
        <p:nvGrpSpPr>
          <p:cNvPr id="4" name="Group 3">
            <a:extLst>
              <a:ext uri="{FF2B5EF4-FFF2-40B4-BE49-F238E27FC236}">
                <a16:creationId xmlns:a16="http://schemas.microsoft.com/office/drawing/2014/main" id="{77E7FCAD-72E6-459E-BB18-B7A1BBF910B2}"/>
              </a:ext>
            </a:extLst>
          </p:cNvPr>
          <p:cNvGrpSpPr/>
          <p:nvPr/>
        </p:nvGrpSpPr>
        <p:grpSpPr>
          <a:xfrm rot="4934367">
            <a:off x="6369291" y="1324850"/>
            <a:ext cx="1033823" cy="204395"/>
            <a:chOff x="584200" y="3472656"/>
            <a:chExt cx="1579745" cy="214314"/>
          </a:xfrm>
        </p:grpSpPr>
        <p:sp>
          <p:nvSpPr>
            <p:cNvPr id="5" name="Oval 4">
              <a:extLst>
                <a:ext uri="{FF2B5EF4-FFF2-40B4-BE49-F238E27FC236}">
                  <a16:creationId xmlns:a16="http://schemas.microsoft.com/office/drawing/2014/main" id="{4B842474-DE31-4DEA-910D-55D3B7A161F5}"/>
                </a:ext>
              </a:extLst>
            </p:cNvPr>
            <p:cNvSpPr/>
            <p:nvPr/>
          </p:nvSpPr>
          <p:spPr>
            <a:xfrm>
              <a:off x="1949632" y="3472656"/>
              <a:ext cx="214313" cy="214313"/>
            </a:xfrm>
            <a:prstGeom prst="ellipse">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a:extLst>
                <a:ext uri="{FF2B5EF4-FFF2-40B4-BE49-F238E27FC236}">
                  <a16:creationId xmlns:a16="http://schemas.microsoft.com/office/drawing/2014/main" id="{5410A901-BAB2-4673-B344-E6FEEA504617}"/>
                </a:ext>
              </a:extLst>
            </p:cNvPr>
            <p:cNvCxnSpPr>
              <a:cxnSpLocks/>
              <a:endCxn id="7" idx="5"/>
            </p:cNvCxnSpPr>
            <p:nvPr/>
          </p:nvCxnSpPr>
          <p:spPr>
            <a:xfrm flipV="1">
              <a:off x="584200" y="3579813"/>
              <a:ext cx="1544820" cy="14288"/>
            </a:xfrm>
            <a:prstGeom prst="line">
              <a:avLst/>
            </a:prstGeom>
          </p:spPr>
          <p:style>
            <a:lnRef idx="3">
              <a:schemeClr val="dk1"/>
            </a:lnRef>
            <a:fillRef idx="0">
              <a:schemeClr val="dk1"/>
            </a:fillRef>
            <a:effectRef idx="2">
              <a:schemeClr val="dk1"/>
            </a:effectRef>
            <a:fontRef idx="minor">
              <a:schemeClr val="tx1"/>
            </a:fontRef>
          </p:style>
        </p:cxnSp>
        <p:sp>
          <p:nvSpPr>
            <p:cNvPr id="7" name="Freeform: Shape 55">
              <a:extLst>
                <a:ext uri="{FF2B5EF4-FFF2-40B4-BE49-F238E27FC236}">
                  <a16:creationId xmlns:a16="http://schemas.microsoft.com/office/drawing/2014/main" id="{C0FFE631-DD00-4D23-8E33-745856326C3D}"/>
                </a:ext>
              </a:extLst>
            </p:cNvPr>
            <p:cNvSpPr/>
            <p:nvPr/>
          </p:nvSpPr>
          <p:spPr>
            <a:xfrm>
              <a:off x="2039326" y="3472656"/>
              <a:ext cx="124619" cy="214314"/>
            </a:xfrm>
            <a:custGeom>
              <a:avLst/>
              <a:gdLst>
                <a:gd name="connsiteX0" fmla="*/ 17462 w 124619"/>
                <a:gd name="connsiteY0" fmla="*/ 0 h 214314"/>
                <a:gd name="connsiteX1" fmla="*/ 124619 w 124619"/>
                <a:gd name="connsiteY1" fmla="*/ 107157 h 214314"/>
                <a:gd name="connsiteX2" fmla="*/ 17462 w 124619"/>
                <a:gd name="connsiteY2" fmla="*/ 214314 h 214314"/>
                <a:gd name="connsiteX3" fmla="*/ 0 w 124619"/>
                <a:gd name="connsiteY3" fmla="*/ 210789 h 214314"/>
                <a:gd name="connsiteX4" fmla="*/ 24247 w 124619"/>
                <a:gd name="connsiteY4" fmla="*/ 205893 h 214314"/>
                <a:gd name="connsiteX5" fmla="*/ 89694 w 124619"/>
                <a:gd name="connsiteY5" fmla="*/ 107157 h 214314"/>
                <a:gd name="connsiteX6" fmla="*/ 24247 w 124619"/>
                <a:gd name="connsiteY6" fmla="*/ 8421 h 214314"/>
                <a:gd name="connsiteX7" fmla="*/ 0 w 124619"/>
                <a:gd name="connsiteY7" fmla="*/ 3526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619" h="214314">
                  <a:moveTo>
                    <a:pt x="17462" y="0"/>
                  </a:moveTo>
                  <a:cubicBezTo>
                    <a:pt x="76643" y="0"/>
                    <a:pt x="124619" y="47976"/>
                    <a:pt x="124619" y="107157"/>
                  </a:cubicBezTo>
                  <a:cubicBezTo>
                    <a:pt x="124619" y="166338"/>
                    <a:pt x="76643" y="214314"/>
                    <a:pt x="17462" y="214314"/>
                  </a:cubicBezTo>
                  <a:lnTo>
                    <a:pt x="0" y="210789"/>
                  </a:lnTo>
                  <a:lnTo>
                    <a:pt x="24247" y="205893"/>
                  </a:lnTo>
                  <a:cubicBezTo>
                    <a:pt x="62708" y="189626"/>
                    <a:pt x="89694" y="151543"/>
                    <a:pt x="89694" y="107157"/>
                  </a:cubicBezTo>
                  <a:cubicBezTo>
                    <a:pt x="89694" y="62771"/>
                    <a:pt x="62708" y="24688"/>
                    <a:pt x="24247" y="8421"/>
                  </a:cubicBezTo>
                  <a:lnTo>
                    <a:pt x="0" y="3526"/>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8" name="Rectangle 7"/>
          <p:cNvSpPr/>
          <p:nvPr/>
        </p:nvSpPr>
        <p:spPr>
          <a:xfrm>
            <a:off x="500034" y="2214554"/>
            <a:ext cx="8072494" cy="3970318"/>
          </a:xfrm>
          <a:prstGeom prst="rect">
            <a:avLst/>
          </a:prstGeom>
        </p:spPr>
        <p:txBody>
          <a:bodyPr wrap="square">
            <a:spAutoFit/>
          </a:bodyPr>
          <a:lstStyle/>
          <a:p>
            <a:pPr algn="just"/>
            <a:r>
              <a:rPr lang="en-IN" sz="2800" b="1" dirty="0">
                <a:effectLst>
                  <a:outerShdw blurRad="38100" dist="38100" dir="2700000" algn="tl">
                    <a:srgbClr val="000000">
                      <a:alpha val="43137"/>
                    </a:srgbClr>
                  </a:outerShdw>
                </a:effectLst>
              </a:rPr>
              <a:t>	 The data in a table that is not linked is probably of no value to other tables. To maintain referential integrity of data that is linked across tables.</a:t>
            </a:r>
          </a:p>
          <a:p>
            <a:pPr algn="just"/>
            <a:r>
              <a:rPr lang="en-IN" sz="2800" b="1" dirty="0">
                <a:effectLst>
                  <a:outerShdw blurRad="38100" dist="38100" dir="2700000" algn="tl">
                    <a:srgbClr val="000000">
                      <a:alpha val="43137"/>
                    </a:srgbClr>
                  </a:outerShdw>
                </a:effectLst>
              </a:rPr>
              <a:t>	 </a:t>
            </a:r>
            <a:r>
              <a:rPr lang="en-IN" sz="2800" b="1" dirty="0">
                <a:solidFill>
                  <a:srgbClr val="990033"/>
                </a:solidFill>
                <a:effectLst>
                  <a:outerShdw blurRad="38100" dist="38100" dir="2700000" algn="tl">
                    <a:srgbClr val="000000">
                      <a:alpha val="43137"/>
                    </a:srgbClr>
                  </a:outerShdw>
                </a:effectLst>
              </a:rPr>
              <a:t>Referential integrity (RI) </a:t>
            </a:r>
            <a:r>
              <a:rPr lang="en-IN" sz="2800" b="1" dirty="0">
                <a:effectLst>
                  <a:outerShdw blurRad="38100" dist="38100" dir="2700000" algn="tl">
                    <a:srgbClr val="000000">
                      <a:alpha val="43137"/>
                    </a:srgbClr>
                  </a:outerShdw>
                </a:effectLst>
              </a:rPr>
              <a:t>is a relational database concept, which states that table relationships must always be consistent. In other words, any foreign key field must agree with the primary key that is referenced by the foreign key.</a:t>
            </a:r>
          </a:p>
        </p:txBody>
      </p:sp>
      <p:sp>
        <p:nvSpPr>
          <p:cNvPr id="9" name="Rectangle 8"/>
          <p:cNvSpPr/>
          <p:nvPr/>
        </p:nvSpPr>
        <p:spPr>
          <a:xfrm>
            <a:off x="7786710" y="1149478"/>
            <a:ext cx="642942" cy="707886"/>
          </a:xfrm>
          <a:prstGeom prst="rect">
            <a:avLst/>
          </a:prstGeom>
        </p:spPr>
        <p:txBody>
          <a:bodyPr wrap="square">
            <a:spAutoFit/>
          </a:bodyPr>
          <a:lstStyle/>
          <a:p>
            <a:r>
              <a:rPr lang="en-US" sz="4000" b="1" dirty="0">
                <a:effectLst>
                  <a:outerShdw blurRad="38100" dist="38100" dir="2700000" algn="tl">
                    <a:srgbClr val="000000">
                      <a:alpha val="43137"/>
                    </a:srgbClr>
                  </a:outerShdw>
                </a:effectLst>
                <a:cs typeface="Times New Roman" pitchFamily="18" charset="0"/>
              </a:rPr>
              <a:t>RI</a:t>
            </a:r>
            <a:endParaRPr lang="en-IN" sz="4000" dirty="0"/>
          </a:p>
        </p:txBody>
      </p:sp>
    </p:spTree>
    <p:extLst>
      <p:ext uri="{BB962C8B-B14F-4D97-AF65-F5344CB8AC3E}">
        <p14:creationId xmlns:p14="http://schemas.microsoft.com/office/powerpoint/2010/main" val="1101633878"/>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6643734" cy="114300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US" sz="4400" b="1" u="sng" dirty="0">
                <a:effectLst>
                  <a:outerShdw blurRad="38100" dist="38100" dir="2700000" algn="tl">
                    <a:srgbClr val="000000">
                      <a:alpha val="43137"/>
                    </a:srgbClr>
                  </a:outerShdw>
                </a:effectLst>
                <a:cs typeface="Times New Roman" pitchFamily="18" charset="0"/>
              </a:rPr>
              <a:t>REFERENTIAL INTEGRITY</a:t>
            </a:r>
            <a:endParaRPr lang="en-IN" sz="4400" b="1" u="sng" dirty="0">
              <a:effectLst>
                <a:outerShdw blurRad="38100" dist="38100" dir="2700000" algn="tl">
                  <a:srgbClr val="000000">
                    <a:alpha val="43137"/>
                  </a:srgbClr>
                </a:outerShdw>
              </a:effectLst>
              <a:cs typeface="Times New Roman" pitchFamily="18" charset="0"/>
            </a:endParaRPr>
          </a:p>
        </p:txBody>
      </p:sp>
      <p:sp>
        <p:nvSpPr>
          <p:cNvPr id="3" name="Shape">
            <a:extLst>
              <a:ext uri="{FF2B5EF4-FFF2-40B4-BE49-F238E27FC236}">
                <a16:creationId xmlns:a16="http://schemas.microsoft.com/office/drawing/2014/main" id="{26C383CE-A6AC-4BBF-B0E9-74621D00FDDC}"/>
              </a:ext>
            </a:extLst>
          </p:cNvPr>
          <p:cNvSpPr/>
          <p:nvPr/>
        </p:nvSpPr>
        <p:spPr>
          <a:xfrm rot="15174269">
            <a:off x="7095201" y="608592"/>
            <a:ext cx="1291835" cy="2048464"/>
          </a:xfrm>
          <a:custGeom>
            <a:avLst/>
            <a:gdLst/>
            <a:ahLst/>
            <a:cxnLst>
              <a:cxn ang="0">
                <a:pos x="wd2" y="hd2"/>
              </a:cxn>
              <a:cxn ang="5400000">
                <a:pos x="wd2" y="hd2"/>
              </a:cxn>
              <a:cxn ang="10800000">
                <a:pos x="wd2" y="hd2"/>
              </a:cxn>
              <a:cxn ang="16200000">
                <a:pos x="wd2" y="hd2"/>
              </a:cxn>
            </a:cxnLst>
            <a:rect l="0" t="0" r="r" b="b"/>
            <a:pathLst>
              <a:path w="21538" h="21512" extrusionOk="0">
                <a:moveTo>
                  <a:pt x="14750" y="8425"/>
                </a:moveTo>
                <a:cubicBezTo>
                  <a:pt x="14504" y="8363"/>
                  <a:pt x="14253" y="8307"/>
                  <a:pt x="13999" y="8257"/>
                </a:cubicBezTo>
                <a:cubicBezTo>
                  <a:pt x="13406" y="8140"/>
                  <a:pt x="12865" y="7929"/>
                  <a:pt x="12481" y="7622"/>
                </a:cubicBezTo>
                <a:cubicBezTo>
                  <a:pt x="12023" y="7256"/>
                  <a:pt x="11748" y="6794"/>
                  <a:pt x="11748" y="6292"/>
                </a:cubicBezTo>
                <a:cubicBezTo>
                  <a:pt x="11748" y="6066"/>
                  <a:pt x="11804" y="5849"/>
                  <a:pt x="11906" y="5645"/>
                </a:cubicBezTo>
                <a:cubicBezTo>
                  <a:pt x="12112" y="5233"/>
                  <a:pt x="12559" y="4890"/>
                  <a:pt x="13117" y="4639"/>
                </a:cubicBezTo>
                <a:cubicBezTo>
                  <a:pt x="13296" y="4559"/>
                  <a:pt x="13463" y="4471"/>
                  <a:pt x="13618" y="4375"/>
                </a:cubicBezTo>
                <a:cubicBezTo>
                  <a:pt x="14407" y="3884"/>
                  <a:pt x="14879" y="3191"/>
                  <a:pt x="14821" y="2430"/>
                </a:cubicBezTo>
                <a:cubicBezTo>
                  <a:pt x="14721" y="1115"/>
                  <a:pt x="13013" y="52"/>
                  <a:pt x="10927" y="2"/>
                </a:cubicBezTo>
                <a:cubicBezTo>
                  <a:pt x="8615" y="-53"/>
                  <a:pt x="6712" y="1111"/>
                  <a:pt x="6712" y="2555"/>
                </a:cubicBezTo>
                <a:cubicBezTo>
                  <a:pt x="6712" y="3267"/>
                  <a:pt x="7174" y="3910"/>
                  <a:pt x="7919" y="4374"/>
                </a:cubicBezTo>
                <a:cubicBezTo>
                  <a:pt x="8090" y="4480"/>
                  <a:pt x="8276" y="4577"/>
                  <a:pt x="8474" y="4663"/>
                </a:cubicBezTo>
                <a:cubicBezTo>
                  <a:pt x="8863" y="4832"/>
                  <a:pt x="9200" y="5047"/>
                  <a:pt x="9416" y="5312"/>
                </a:cubicBezTo>
                <a:cubicBezTo>
                  <a:pt x="9655" y="5606"/>
                  <a:pt x="9790" y="5939"/>
                  <a:pt x="9790" y="6291"/>
                </a:cubicBezTo>
                <a:cubicBezTo>
                  <a:pt x="9790" y="6793"/>
                  <a:pt x="9517" y="7255"/>
                  <a:pt x="9059" y="7620"/>
                </a:cubicBezTo>
                <a:cubicBezTo>
                  <a:pt x="8674" y="7928"/>
                  <a:pt x="8133" y="8139"/>
                  <a:pt x="7541" y="8256"/>
                </a:cubicBezTo>
                <a:cubicBezTo>
                  <a:pt x="7286" y="8306"/>
                  <a:pt x="7035" y="8362"/>
                  <a:pt x="6788" y="8424"/>
                </a:cubicBezTo>
                <a:cubicBezTo>
                  <a:pt x="2768" y="9432"/>
                  <a:pt x="-61" y="11921"/>
                  <a:pt x="1" y="14822"/>
                </a:cubicBezTo>
                <a:cubicBezTo>
                  <a:pt x="80" y="18539"/>
                  <a:pt x="4972" y="21547"/>
                  <a:pt x="10874" y="21512"/>
                </a:cubicBezTo>
                <a:cubicBezTo>
                  <a:pt x="16773" y="21476"/>
                  <a:pt x="21538" y="18453"/>
                  <a:pt x="21538" y="14729"/>
                </a:cubicBezTo>
                <a:cubicBezTo>
                  <a:pt x="21539" y="11869"/>
                  <a:pt x="18727" y="9422"/>
                  <a:pt x="14750" y="8425"/>
                </a:cubicBezTo>
                <a:close/>
              </a:path>
            </a:pathLst>
          </a:custGeom>
          <a:gradFill>
            <a:gsLst>
              <a:gs pos="0">
                <a:schemeClr val="accent3"/>
              </a:gs>
              <a:gs pos="50000">
                <a:schemeClr val="accent3"/>
              </a:gs>
              <a:gs pos="100000">
                <a:schemeClr val="accent3">
                  <a:lumMod val="75000"/>
                </a:schemeClr>
              </a:gs>
            </a:gsLst>
          </a:gradFill>
          <a:ln w="38100">
            <a:solidFill>
              <a:schemeClr val="bg1"/>
            </a:solidFill>
          </a:ln>
        </p:spPr>
        <p:style>
          <a:lnRef idx="0">
            <a:schemeClr val="accent1"/>
          </a:lnRef>
          <a:fillRef idx="3">
            <a:schemeClr val="accent1"/>
          </a:fillRef>
          <a:effectRef idx="3">
            <a:schemeClr val="accent1"/>
          </a:effectRef>
          <a:fontRef idx="minor">
            <a:schemeClr val="lt1"/>
          </a:fontRef>
        </p:style>
        <p:txBody>
          <a:bodyPr lIns="102870" tIns="21431" rIns="21431" bIns="137160" anchor="b"/>
          <a:lstStyle/>
          <a:p>
            <a:pPr algn="ctr" defTabSz="342900" hangingPunct="0"/>
            <a:endParaRPr sz="2700" b="1" dirty="0">
              <a:solidFill>
                <a:srgbClr val="FFFFFF"/>
              </a:solidFill>
              <a:effectLst>
                <a:outerShdw blurRad="38100" dist="38100" dir="2700000" algn="tl">
                  <a:srgbClr val="000000">
                    <a:alpha val="43137"/>
                  </a:srgbClr>
                </a:outerShdw>
              </a:effectLst>
            </a:endParaRPr>
          </a:p>
        </p:txBody>
      </p:sp>
      <p:grpSp>
        <p:nvGrpSpPr>
          <p:cNvPr id="4" name="Group 3">
            <a:extLst>
              <a:ext uri="{FF2B5EF4-FFF2-40B4-BE49-F238E27FC236}">
                <a16:creationId xmlns:a16="http://schemas.microsoft.com/office/drawing/2014/main" id="{77E7FCAD-72E6-459E-BB18-B7A1BBF910B2}"/>
              </a:ext>
            </a:extLst>
          </p:cNvPr>
          <p:cNvGrpSpPr/>
          <p:nvPr/>
        </p:nvGrpSpPr>
        <p:grpSpPr>
          <a:xfrm rot="4934367">
            <a:off x="6369291" y="1324850"/>
            <a:ext cx="1033823" cy="204395"/>
            <a:chOff x="584200" y="3472656"/>
            <a:chExt cx="1579745" cy="214314"/>
          </a:xfrm>
        </p:grpSpPr>
        <p:sp>
          <p:nvSpPr>
            <p:cNvPr id="5" name="Oval 4">
              <a:extLst>
                <a:ext uri="{FF2B5EF4-FFF2-40B4-BE49-F238E27FC236}">
                  <a16:creationId xmlns:a16="http://schemas.microsoft.com/office/drawing/2014/main" id="{4B842474-DE31-4DEA-910D-55D3B7A161F5}"/>
                </a:ext>
              </a:extLst>
            </p:cNvPr>
            <p:cNvSpPr/>
            <p:nvPr/>
          </p:nvSpPr>
          <p:spPr>
            <a:xfrm>
              <a:off x="1949632" y="3472656"/>
              <a:ext cx="214313" cy="214313"/>
            </a:xfrm>
            <a:prstGeom prst="ellipse">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a:extLst>
                <a:ext uri="{FF2B5EF4-FFF2-40B4-BE49-F238E27FC236}">
                  <a16:creationId xmlns:a16="http://schemas.microsoft.com/office/drawing/2014/main" id="{5410A901-BAB2-4673-B344-E6FEEA504617}"/>
                </a:ext>
              </a:extLst>
            </p:cNvPr>
            <p:cNvCxnSpPr>
              <a:cxnSpLocks/>
              <a:endCxn id="7" idx="5"/>
            </p:cNvCxnSpPr>
            <p:nvPr/>
          </p:nvCxnSpPr>
          <p:spPr>
            <a:xfrm flipV="1">
              <a:off x="584200" y="3579813"/>
              <a:ext cx="1544820" cy="14288"/>
            </a:xfrm>
            <a:prstGeom prst="line">
              <a:avLst/>
            </a:prstGeom>
          </p:spPr>
          <p:style>
            <a:lnRef idx="3">
              <a:schemeClr val="dk1"/>
            </a:lnRef>
            <a:fillRef idx="0">
              <a:schemeClr val="dk1"/>
            </a:fillRef>
            <a:effectRef idx="2">
              <a:schemeClr val="dk1"/>
            </a:effectRef>
            <a:fontRef idx="minor">
              <a:schemeClr val="tx1"/>
            </a:fontRef>
          </p:style>
        </p:cxnSp>
        <p:sp>
          <p:nvSpPr>
            <p:cNvPr id="7" name="Freeform: Shape 55">
              <a:extLst>
                <a:ext uri="{FF2B5EF4-FFF2-40B4-BE49-F238E27FC236}">
                  <a16:creationId xmlns:a16="http://schemas.microsoft.com/office/drawing/2014/main" id="{C0FFE631-DD00-4D23-8E33-745856326C3D}"/>
                </a:ext>
              </a:extLst>
            </p:cNvPr>
            <p:cNvSpPr/>
            <p:nvPr/>
          </p:nvSpPr>
          <p:spPr>
            <a:xfrm>
              <a:off x="2039326" y="3472656"/>
              <a:ext cx="124619" cy="214314"/>
            </a:xfrm>
            <a:custGeom>
              <a:avLst/>
              <a:gdLst>
                <a:gd name="connsiteX0" fmla="*/ 17462 w 124619"/>
                <a:gd name="connsiteY0" fmla="*/ 0 h 214314"/>
                <a:gd name="connsiteX1" fmla="*/ 124619 w 124619"/>
                <a:gd name="connsiteY1" fmla="*/ 107157 h 214314"/>
                <a:gd name="connsiteX2" fmla="*/ 17462 w 124619"/>
                <a:gd name="connsiteY2" fmla="*/ 214314 h 214314"/>
                <a:gd name="connsiteX3" fmla="*/ 0 w 124619"/>
                <a:gd name="connsiteY3" fmla="*/ 210789 h 214314"/>
                <a:gd name="connsiteX4" fmla="*/ 24247 w 124619"/>
                <a:gd name="connsiteY4" fmla="*/ 205893 h 214314"/>
                <a:gd name="connsiteX5" fmla="*/ 89694 w 124619"/>
                <a:gd name="connsiteY5" fmla="*/ 107157 h 214314"/>
                <a:gd name="connsiteX6" fmla="*/ 24247 w 124619"/>
                <a:gd name="connsiteY6" fmla="*/ 8421 h 214314"/>
                <a:gd name="connsiteX7" fmla="*/ 0 w 124619"/>
                <a:gd name="connsiteY7" fmla="*/ 3526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619" h="214314">
                  <a:moveTo>
                    <a:pt x="17462" y="0"/>
                  </a:moveTo>
                  <a:cubicBezTo>
                    <a:pt x="76643" y="0"/>
                    <a:pt x="124619" y="47976"/>
                    <a:pt x="124619" y="107157"/>
                  </a:cubicBezTo>
                  <a:cubicBezTo>
                    <a:pt x="124619" y="166338"/>
                    <a:pt x="76643" y="214314"/>
                    <a:pt x="17462" y="214314"/>
                  </a:cubicBezTo>
                  <a:lnTo>
                    <a:pt x="0" y="210789"/>
                  </a:lnTo>
                  <a:lnTo>
                    <a:pt x="24247" y="205893"/>
                  </a:lnTo>
                  <a:cubicBezTo>
                    <a:pt x="62708" y="189626"/>
                    <a:pt x="89694" y="151543"/>
                    <a:pt x="89694" y="107157"/>
                  </a:cubicBezTo>
                  <a:cubicBezTo>
                    <a:pt x="89694" y="62771"/>
                    <a:pt x="62708" y="24688"/>
                    <a:pt x="24247" y="8421"/>
                  </a:cubicBezTo>
                  <a:lnTo>
                    <a:pt x="0" y="3526"/>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8" name="Rectangle 7"/>
          <p:cNvSpPr/>
          <p:nvPr/>
        </p:nvSpPr>
        <p:spPr>
          <a:xfrm>
            <a:off x="500034" y="2285992"/>
            <a:ext cx="8072494" cy="4401205"/>
          </a:xfrm>
          <a:prstGeom prst="rect">
            <a:avLst/>
          </a:prstGeom>
        </p:spPr>
        <p:txBody>
          <a:bodyPr wrap="square">
            <a:spAutoFit/>
          </a:bodyPr>
          <a:lstStyle/>
          <a:p>
            <a:pPr algn="just"/>
            <a:r>
              <a:rPr lang="en-IN" sz="2800" b="1" dirty="0">
                <a:effectLst>
                  <a:outerShdw blurRad="38100" dist="38100" dir="2700000" algn="tl">
                    <a:srgbClr val="000000">
                      <a:alpha val="43137"/>
                    </a:srgbClr>
                  </a:outerShdw>
                </a:effectLst>
              </a:rPr>
              <a:t>	You can set referential integrity when following conditions are met:-</a:t>
            </a:r>
          </a:p>
          <a:p>
            <a:pPr algn="just"/>
            <a:endParaRPr lang="en-IN" sz="2800" b="1" dirty="0">
              <a:effectLst>
                <a:outerShdw blurRad="38100" dist="38100" dir="2700000" algn="tl">
                  <a:srgbClr val="000000">
                    <a:alpha val="43137"/>
                  </a:srgbClr>
                </a:outerShdw>
              </a:effectLst>
            </a:endParaRPr>
          </a:p>
          <a:p>
            <a:pPr algn="just"/>
            <a:r>
              <a:rPr lang="en-IN" sz="2800" b="1" dirty="0">
                <a:effectLst>
                  <a:outerShdw blurRad="38100" dist="38100" dir="2700000" algn="tl">
                    <a:srgbClr val="000000">
                      <a:alpha val="43137"/>
                    </a:srgbClr>
                  </a:outerShdw>
                </a:effectLst>
              </a:rPr>
              <a:t>	The matching field from the primary table is the primary key </a:t>
            </a:r>
          </a:p>
          <a:p>
            <a:pPr algn="just"/>
            <a:r>
              <a:rPr lang="en-IN" sz="2800" b="1" dirty="0">
                <a:effectLst>
                  <a:outerShdw blurRad="38100" dist="38100" dir="2700000" algn="tl">
                    <a:srgbClr val="000000">
                      <a:alpha val="43137"/>
                    </a:srgbClr>
                  </a:outerShdw>
                </a:effectLst>
              </a:rPr>
              <a:t>	</a:t>
            </a:r>
          </a:p>
          <a:p>
            <a:pPr algn="just"/>
            <a:r>
              <a:rPr lang="en-IN" sz="2800" b="1" dirty="0">
                <a:effectLst>
                  <a:outerShdw blurRad="38100" dist="38100" dir="2700000" algn="tl">
                    <a:srgbClr val="000000">
                      <a:alpha val="43137"/>
                    </a:srgbClr>
                  </a:outerShdw>
                </a:effectLst>
              </a:rPr>
              <a:t>	The related fields have the same data type</a:t>
            </a:r>
          </a:p>
          <a:p>
            <a:pPr algn="just"/>
            <a:r>
              <a:rPr lang="en-IN" sz="2800" b="1" dirty="0">
                <a:effectLst>
                  <a:outerShdw blurRad="38100" dist="38100" dir="2700000" algn="tl">
                    <a:srgbClr val="000000">
                      <a:alpha val="43137"/>
                    </a:srgbClr>
                  </a:outerShdw>
                </a:effectLst>
              </a:rPr>
              <a:t>	</a:t>
            </a:r>
          </a:p>
          <a:p>
            <a:pPr algn="just"/>
            <a:r>
              <a:rPr lang="en-IN" sz="2800" b="1" dirty="0">
                <a:effectLst>
                  <a:outerShdw blurRad="38100" dist="38100" dir="2700000" algn="tl">
                    <a:srgbClr val="000000">
                      <a:alpha val="43137"/>
                    </a:srgbClr>
                  </a:outerShdw>
                </a:effectLst>
              </a:rPr>
              <a:t>	Both the tables belongs to the same database.</a:t>
            </a:r>
          </a:p>
          <a:p>
            <a:pPr algn="just"/>
            <a:endParaRPr lang="en-IN" sz="2800" b="1" dirty="0">
              <a:effectLst>
                <a:outerShdw blurRad="38100" dist="38100" dir="2700000" algn="tl">
                  <a:srgbClr val="000000">
                    <a:alpha val="43137"/>
                  </a:srgbClr>
                </a:outerShdw>
              </a:effectLst>
            </a:endParaRPr>
          </a:p>
        </p:txBody>
      </p:sp>
      <p:sp>
        <p:nvSpPr>
          <p:cNvPr id="9" name="Rectangle 8"/>
          <p:cNvSpPr/>
          <p:nvPr/>
        </p:nvSpPr>
        <p:spPr>
          <a:xfrm>
            <a:off x="7786710" y="1149478"/>
            <a:ext cx="642942" cy="707886"/>
          </a:xfrm>
          <a:prstGeom prst="rect">
            <a:avLst/>
          </a:prstGeom>
        </p:spPr>
        <p:txBody>
          <a:bodyPr wrap="square">
            <a:spAutoFit/>
          </a:bodyPr>
          <a:lstStyle/>
          <a:p>
            <a:r>
              <a:rPr lang="en-US" sz="4000" b="1" dirty="0">
                <a:effectLst>
                  <a:outerShdw blurRad="38100" dist="38100" dir="2700000" algn="tl">
                    <a:srgbClr val="000000">
                      <a:alpha val="43137"/>
                    </a:srgbClr>
                  </a:outerShdw>
                </a:effectLst>
                <a:cs typeface="Times New Roman" pitchFamily="18" charset="0"/>
              </a:rPr>
              <a:t>RI</a:t>
            </a:r>
            <a:endParaRPr lang="en-IN" sz="4000" dirty="0"/>
          </a:p>
        </p:txBody>
      </p:sp>
      <p:pic>
        <p:nvPicPr>
          <p:cNvPr id="13" name="Graphic 10" descr="Magnifying glass">
            <a:extLst>
              <a:ext uri="{FF2B5EF4-FFF2-40B4-BE49-F238E27FC236}">
                <a16:creationId xmlns:a16="http://schemas.microsoft.com/office/drawing/2014/main" id="{F5ED9408-B629-40BB-AE1C-9815FED67D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472" y="3357562"/>
            <a:ext cx="685800" cy="685800"/>
          </a:xfrm>
          <a:prstGeom prst="rect">
            <a:avLst/>
          </a:prstGeom>
          <a:effectLst>
            <a:outerShdw blurRad="50800" dist="50800" dir="5400000" algn="ctr" rotWithShape="0">
              <a:srgbClr val="66FFFF"/>
            </a:outerShdw>
          </a:effectLst>
        </p:spPr>
      </p:pic>
      <p:pic>
        <p:nvPicPr>
          <p:cNvPr id="14" name="Graphic 10" descr="Magnifying glass">
            <a:extLst>
              <a:ext uri="{FF2B5EF4-FFF2-40B4-BE49-F238E27FC236}">
                <a16:creationId xmlns:a16="http://schemas.microsoft.com/office/drawing/2014/main" id="{F5ED9408-B629-40BB-AE1C-9815FED67D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472" y="4786322"/>
            <a:ext cx="685800" cy="685800"/>
          </a:xfrm>
          <a:prstGeom prst="rect">
            <a:avLst/>
          </a:prstGeom>
          <a:effectLst>
            <a:innerShdw blurRad="114300">
              <a:srgbClr val="FF0066"/>
            </a:innerShdw>
          </a:effectLst>
        </p:spPr>
      </p:pic>
      <p:pic>
        <p:nvPicPr>
          <p:cNvPr id="15" name="Graphic 10" descr="Magnifying glass">
            <a:extLst>
              <a:ext uri="{FF2B5EF4-FFF2-40B4-BE49-F238E27FC236}">
                <a16:creationId xmlns:a16="http://schemas.microsoft.com/office/drawing/2014/main" id="{F5ED9408-B629-40BB-AE1C-9815FED67D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472" y="5572140"/>
            <a:ext cx="685800" cy="685800"/>
          </a:xfrm>
          <a:prstGeom prst="rect">
            <a:avLst/>
          </a:prstGeom>
          <a:effectLst>
            <a:innerShdw blurRad="114300">
              <a:prstClr val="black"/>
            </a:innerShdw>
          </a:effectLst>
        </p:spPr>
      </p:pic>
    </p:spTree>
    <p:extLst>
      <p:ext uri="{BB962C8B-B14F-4D97-AF65-F5344CB8AC3E}">
        <p14:creationId xmlns:p14="http://schemas.microsoft.com/office/powerpoint/2010/main" val="11016338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6643734" cy="114300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US" sz="4400" b="1" u="sng" dirty="0">
                <a:effectLst>
                  <a:outerShdw blurRad="38100" dist="38100" dir="2700000" algn="tl">
                    <a:srgbClr val="000000">
                      <a:alpha val="43137"/>
                    </a:srgbClr>
                  </a:outerShdw>
                </a:effectLst>
                <a:cs typeface="Times New Roman" pitchFamily="18" charset="0"/>
              </a:rPr>
              <a:t>REFERENTIAL INTEGRITY</a:t>
            </a:r>
            <a:endParaRPr lang="en-IN" sz="4400" b="1" u="sng" dirty="0">
              <a:effectLst>
                <a:outerShdw blurRad="38100" dist="38100" dir="2700000" algn="tl">
                  <a:srgbClr val="000000">
                    <a:alpha val="43137"/>
                  </a:srgbClr>
                </a:outerShdw>
              </a:effectLst>
              <a:cs typeface="Times New Roman" pitchFamily="18" charset="0"/>
            </a:endParaRPr>
          </a:p>
        </p:txBody>
      </p:sp>
      <p:sp>
        <p:nvSpPr>
          <p:cNvPr id="3" name="Shape">
            <a:extLst>
              <a:ext uri="{FF2B5EF4-FFF2-40B4-BE49-F238E27FC236}">
                <a16:creationId xmlns:a16="http://schemas.microsoft.com/office/drawing/2014/main" id="{26C383CE-A6AC-4BBF-B0E9-74621D00FDDC}"/>
              </a:ext>
            </a:extLst>
          </p:cNvPr>
          <p:cNvSpPr/>
          <p:nvPr/>
        </p:nvSpPr>
        <p:spPr>
          <a:xfrm rot="15174269">
            <a:off x="7095201" y="608592"/>
            <a:ext cx="1291835" cy="2048464"/>
          </a:xfrm>
          <a:custGeom>
            <a:avLst/>
            <a:gdLst/>
            <a:ahLst/>
            <a:cxnLst>
              <a:cxn ang="0">
                <a:pos x="wd2" y="hd2"/>
              </a:cxn>
              <a:cxn ang="5400000">
                <a:pos x="wd2" y="hd2"/>
              </a:cxn>
              <a:cxn ang="10800000">
                <a:pos x="wd2" y="hd2"/>
              </a:cxn>
              <a:cxn ang="16200000">
                <a:pos x="wd2" y="hd2"/>
              </a:cxn>
            </a:cxnLst>
            <a:rect l="0" t="0" r="r" b="b"/>
            <a:pathLst>
              <a:path w="21538" h="21512" extrusionOk="0">
                <a:moveTo>
                  <a:pt x="14750" y="8425"/>
                </a:moveTo>
                <a:cubicBezTo>
                  <a:pt x="14504" y="8363"/>
                  <a:pt x="14253" y="8307"/>
                  <a:pt x="13999" y="8257"/>
                </a:cubicBezTo>
                <a:cubicBezTo>
                  <a:pt x="13406" y="8140"/>
                  <a:pt x="12865" y="7929"/>
                  <a:pt x="12481" y="7622"/>
                </a:cubicBezTo>
                <a:cubicBezTo>
                  <a:pt x="12023" y="7256"/>
                  <a:pt x="11748" y="6794"/>
                  <a:pt x="11748" y="6292"/>
                </a:cubicBezTo>
                <a:cubicBezTo>
                  <a:pt x="11748" y="6066"/>
                  <a:pt x="11804" y="5849"/>
                  <a:pt x="11906" y="5645"/>
                </a:cubicBezTo>
                <a:cubicBezTo>
                  <a:pt x="12112" y="5233"/>
                  <a:pt x="12559" y="4890"/>
                  <a:pt x="13117" y="4639"/>
                </a:cubicBezTo>
                <a:cubicBezTo>
                  <a:pt x="13296" y="4559"/>
                  <a:pt x="13463" y="4471"/>
                  <a:pt x="13618" y="4375"/>
                </a:cubicBezTo>
                <a:cubicBezTo>
                  <a:pt x="14407" y="3884"/>
                  <a:pt x="14879" y="3191"/>
                  <a:pt x="14821" y="2430"/>
                </a:cubicBezTo>
                <a:cubicBezTo>
                  <a:pt x="14721" y="1115"/>
                  <a:pt x="13013" y="52"/>
                  <a:pt x="10927" y="2"/>
                </a:cubicBezTo>
                <a:cubicBezTo>
                  <a:pt x="8615" y="-53"/>
                  <a:pt x="6712" y="1111"/>
                  <a:pt x="6712" y="2555"/>
                </a:cubicBezTo>
                <a:cubicBezTo>
                  <a:pt x="6712" y="3267"/>
                  <a:pt x="7174" y="3910"/>
                  <a:pt x="7919" y="4374"/>
                </a:cubicBezTo>
                <a:cubicBezTo>
                  <a:pt x="8090" y="4480"/>
                  <a:pt x="8276" y="4577"/>
                  <a:pt x="8474" y="4663"/>
                </a:cubicBezTo>
                <a:cubicBezTo>
                  <a:pt x="8863" y="4832"/>
                  <a:pt x="9200" y="5047"/>
                  <a:pt x="9416" y="5312"/>
                </a:cubicBezTo>
                <a:cubicBezTo>
                  <a:pt x="9655" y="5606"/>
                  <a:pt x="9790" y="5939"/>
                  <a:pt x="9790" y="6291"/>
                </a:cubicBezTo>
                <a:cubicBezTo>
                  <a:pt x="9790" y="6793"/>
                  <a:pt x="9517" y="7255"/>
                  <a:pt x="9059" y="7620"/>
                </a:cubicBezTo>
                <a:cubicBezTo>
                  <a:pt x="8674" y="7928"/>
                  <a:pt x="8133" y="8139"/>
                  <a:pt x="7541" y="8256"/>
                </a:cubicBezTo>
                <a:cubicBezTo>
                  <a:pt x="7286" y="8306"/>
                  <a:pt x="7035" y="8362"/>
                  <a:pt x="6788" y="8424"/>
                </a:cubicBezTo>
                <a:cubicBezTo>
                  <a:pt x="2768" y="9432"/>
                  <a:pt x="-61" y="11921"/>
                  <a:pt x="1" y="14822"/>
                </a:cubicBezTo>
                <a:cubicBezTo>
                  <a:pt x="80" y="18539"/>
                  <a:pt x="4972" y="21547"/>
                  <a:pt x="10874" y="21512"/>
                </a:cubicBezTo>
                <a:cubicBezTo>
                  <a:pt x="16773" y="21476"/>
                  <a:pt x="21538" y="18453"/>
                  <a:pt x="21538" y="14729"/>
                </a:cubicBezTo>
                <a:cubicBezTo>
                  <a:pt x="21539" y="11869"/>
                  <a:pt x="18727" y="9422"/>
                  <a:pt x="14750" y="8425"/>
                </a:cubicBezTo>
                <a:close/>
              </a:path>
            </a:pathLst>
          </a:custGeom>
          <a:gradFill>
            <a:gsLst>
              <a:gs pos="0">
                <a:schemeClr val="accent3"/>
              </a:gs>
              <a:gs pos="50000">
                <a:schemeClr val="accent3"/>
              </a:gs>
              <a:gs pos="100000">
                <a:schemeClr val="accent3">
                  <a:lumMod val="75000"/>
                </a:schemeClr>
              </a:gs>
            </a:gsLst>
          </a:gradFill>
          <a:ln w="38100">
            <a:solidFill>
              <a:schemeClr val="bg1"/>
            </a:solidFill>
          </a:ln>
        </p:spPr>
        <p:style>
          <a:lnRef idx="0">
            <a:schemeClr val="accent1"/>
          </a:lnRef>
          <a:fillRef idx="3">
            <a:schemeClr val="accent1"/>
          </a:fillRef>
          <a:effectRef idx="3">
            <a:schemeClr val="accent1"/>
          </a:effectRef>
          <a:fontRef idx="minor">
            <a:schemeClr val="lt1"/>
          </a:fontRef>
        </p:style>
        <p:txBody>
          <a:bodyPr lIns="102870" tIns="21431" rIns="21431" bIns="137160" anchor="b"/>
          <a:lstStyle/>
          <a:p>
            <a:pPr algn="ctr" defTabSz="342900" hangingPunct="0"/>
            <a:endParaRPr sz="2700" b="1" dirty="0">
              <a:solidFill>
                <a:srgbClr val="FFFFFF"/>
              </a:solidFill>
              <a:effectLst>
                <a:outerShdw blurRad="38100" dist="38100" dir="2700000" algn="tl">
                  <a:srgbClr val="000000">
                    <a:alpha val="43137"/>
                  </a:srgbClr>
                </a:outerShdw>
              </a:effectLst>
            </a:endParaRPr>
          </a:p>
        </p:txBody>
      </p:sp>
      <p:grpSp>
        <p:nvGrpSpPr>
          <p:cNvPr id="4" name="Group 3">
            <a:extLst>
              <a:ext uri="{FF2B5EF4-FFF2-40B4-BE49-F238E27FC236}">
                <a16:creationId xmlns:a16="http://schemas.microsoft.com/office/drawing/2014/main" id="{77E7FCAD-72E6-459E-BB18-B7A1BBF910B2}"/>
              </a:ext>
            </a:extLst>
          </p:cNvPr>
          <p:cNvGrpSpPr/>
          <p:nvPr/>
        </p:nvGrpSpPr>
        <p:grpSpPr>
          <a:xfrm rot="4934367">
            <a:off x="6369291" y="1324850"/>
            <a:ext cx="1033823" cy="204395"/>
            <a:chOff x="584200" y="3472656"/>
            <a:chExt cx="1579745" cy="214314"/>
          </a:xfrm>
        </p:grpSpPr>
        <p:sp>
          <p:nvSpPr>
            <p:cNvPr id="5" name="Oval 4">
              <a:extLst>
                <a:ext uri="{FF2B5EF4-FFF2-40B4-BE49-F238E27FC236}">
                  <a16:creationId xmlns:a16="http://schemas.microsoft.com/office/drawing/2014/main" id="{4B842474-DE31-4DEA-910D-55D3B7A161F5}"/>
                </a:ext>
              </a:extLst>
            </p:cNvPr>
            <p:cNvSpPr/>
            <p:nvPr/>
          </p:nvSpPr>
          <p:spPr>
            <a:xfrm>
              <a:off x="1949632" y="3472656"/>
              <a:ext cx="214313" cy="214313"/>
            </a:xfrm>
            <a:prstGeom prst="ellipse">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a:extLst>
                <a:ext uri="{FF2B5EF4-FFF2-40B4-BE49-F238E27FC236}">
                  <a16:creationId xmlns:a16="http://schemas.microsoft.com/office/drawing/2014/main" id="{5410A901-BAB2-4673-B344-E6FEEA504617}"/>
                </a:ext>
              </a:extLst>
            </p:cNvPr>
            <p:cNvCxnSpPr>
              <a:cxnSpLocks/>
              <a:endCxn id="7" idx="5"/>
            </p:cNvCxnSpPr>
            <p:nvPr/>
          </p:nvCxnSpPr>
          <p:spPr>
            <a:xfrm flipV="1">
              <a:off x="584200" y="3579813"/>
              <a:ext cx="1544820" cy="14288"/>
            </a:xfrm>
            <a:prstGeom prst="line">
              <a:avLst/>
            </a:prstGeom>
          </p:spPr>
          <p:style>
            <a:lnRef idx="3">
              <a:schemeClr val="dk1"/>
            </a:lnRef>
            <a:fillRef idx="0">
              <a:schemeClr val="dk1"/>
            </a:fillRef>
            <a:effectRef idx="2">
              <a:schemeClr val="dk1"/>
            </a:effectRef>
            <a:fontRef idx="minor">
              <a:schemeClr val="tx1"/>
            </a:fontRef>
          </p:style>
        </p:cxnSp>
        <p:sp>
          <p:nvSpPr>
            <p:cNvPr id="7" name="Freeform: Shape 55">
              <a:extLst>
                <a:ext uri="{FF2B5EF4-FFF2-40B4-BE49-F238E27FC236}">
                  <a16:creationId xmlns:a16="http://schemas.microsoft.com/office/drawing/2014/main" id="{C0FFE631-DD00-4D23-8E33-745856326C3D}"/>
                </a:ext>
              </a:extLst>
            </p:cNvPr>
            <p:cNvSpPr/>
            <p:nvPr/>
          </p:nvSpPr>
          <p:spPr>
            <a:xfrm>
              <a:off x="2039326" y="3472656"/>
              <a:ext cx="124619" cy="214314"/>
            </a:xfrm>
            <a:custGeom>
              <a:avLst/>
              <a:gdLst>
                <a:gd name="connsiteX0" fmla="*/ 17462 w 124619"/>
                <a:gd name="connsiteY0" fmla="*/ 0 h 214314"/>
                <a:gd name="connsiteX1" fmla="*/ 124619 w 124619"/>
                <a:gd name="connsiteY1" fmla="*/ 107157 h 214314"/>
                <a:gd name="connsiteX2" fmla="*/ 17462 w 124619"/>
                <a:gd name="connsiteY2" fmla="*/ 214314 h 214314"/>
                <a:gd name="connsiteX3" fmla="*/ 0 w 124619"/>
                <a:gd name="connsiteY3" fmla="*/ 210789 h 214314"/>
                <a:gd name="connsiteX4" fmla="*/ 24247 w 124619"/>
                <a:gd name="connsiteY4" fmla="*/ 205893 h 214314"/>
                <a:gd name="connsiteX5" fmla="*/ 89694 w 124619"/>
                <a:gd name="connsiteY5" fmla="*/ 107157 h 214314"/>
                <a:gd name="connsiteX6" fmla="*/ 24247 w 124619"/>
                <a:gd name="connsiteY6" fmla="*/ 8421 h 214314"/>
                <a:gd name="connsiteX7" fmla="*/ 0 w 124619"/>
                <a:gd name="connsiteY7" fmla="*/ 3526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619" h="214314">
                  <a:moveTo>
                    <a:pt x="17462" y="0"/>
                  </a:moveTo>
                  <a:cubicBezTo>
                    <a:pt x="76643" y="0"/>
                    <a:pt x="124619" y="47976"/>
                    <a:pt x="124619" y="107157"/>
                  </a:cubicBezTo>
                  <a:cubicBezTo>
                    <a:pt x="124619" y="166338"/>
                    <a:pt x="76643" y="214314"/>
                    <a:pt x="17462" y="214314"/>
                  </a:cubicBezTo>
                  <a:lnTo>
                    <a:pt x="0" y="210789"/>
                  </a:lnTo>
                  <a:lnTo>
                    <a:pt x="24247" y="205893"/>
                  </a:lnTo>
                  <a:cubicBezTo>
                    <a:pt x="62708" y="189626"/>
                    <a:pt x="89694" y="151543"/>
                    <a:pt x="89694" y="107157"/>
                  </a:cubicBezTo>
                  <a:cubicBezTo>
                    <a:pt x="89694" y="62771"/>
                    <a:pt x="62708" y="24688"/>
                    <a:pt x="24247" y="8421"/>
                  </a:cubicBezTo>
                  <a:lnTo>
                    <a:pt x="0" y="3526"/>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8" name="Rectangle 7"/>
          <p:cNvSpPr/>
          <p:nvPr/>
        </p:nvSpPr>
        <p:spPr>
          <a:xfrm>
            <a:off x="500034" y="2285992"/>
            <a:ext cx="8286808" cy="4401205"/>
          </a:xfrm>
          <a:prstGeom prst="rect">
            <a:avLst/>
          </a:prstGeom>
        </p:spPr>
        <p:txBody>
          <a:bodyPr wrap="square">
            <a:spAutoFit/>
          </a:bodyPr>
          <a:lstStyle/>
          <a:p>
            <a:pPr algn="just"/>
            <a:r>
              <a:rPr lang="en-IN" sz="2800" b="1" dirty="0">
                <a:effectLst>
                  <a:outerShdw blurRad="38100" dist="38100" dir="2700000" algn="tl">
                    <a:srgbClr val="000000">
                      <a:alpha val="43137"/>
                    </a:srgbClr>
                  </a:outerShdw>
                </a:effectLst>
              </a:rPr>
              <a:t>	</a:t>
            </a:r>
            <a:r>
              <a:rPr lang="en-IN" sz="2800" b="1" dirty="0">
                <a:solidFill>
                  <a:srgbClr val="0000FF"/>
                </a:solidFill>
                <a:effectLst>
                  <a:outerShdw blurRad="38100" dist="38100" dir="2700000" algn="tl">
                    <a:srgbClr val="000000">
                      <a:alpha val="43137"/>
                    </a:srgbClr>
                  </a:outerShdw>
                </a:effectLst>
              </a:rPr>
              <a:t>You can set referential integrity when following conditions are met:-</a:t>
            </a:r>
          </a:p>
          <a:p>
            <a:pPr algn="just"/>
            <a:endParaRPr lang="en-IN" sz="2800" b="1" dirty="0">
              <a:effectLst>
                <a:outerShdw blurRad="38100" dist="38100" dir="2700000" algn="tl">
                  <a:srgbClr val="000000">
                    <a:alpha val="43137"/>
                  </a:srgbClr>
                </a:outerShdw>
              </a:effectLst>
            </a:endParaRPr>
          </a:p>
          <a:p>
            <a:pPr algn="just"/>
            <a:r>
              <a:rPr lang="en-IN" sz="2800" b="1" dirty="0">
                <a:effectLst>
                  <a:outerShdw blurRad="38100" dist="38100" dir="2700000" algn="tl">
                    <a:srgbClr val="000000">
                      <a:alpha val="43137"/>
                    </a:srgbClr>
                  </a:outerShdw>
                </a:effectLst>
              </a:rPr>
              <a:t>	   The matching field from the primary table is 	the primary key </a:t>
            </a:r>
          </a:p>
          <a:p>
            <a:pPr algn="just"/>
            <a:r>
              <a:rPr lang="en-IN" sz="2800" b="1" dirty="0">
                <a:effectLst>
                  <a:outerShdw blurRad="38100" dist="38100" dir="2700000" algn="tl">
                    <a:srgbClr val="000000">
                      <a:alpha val="43137"/>
                    </a:srgbClr>
                  </a:outerShdw>
                </a:effectLst>
              </a:rPr>
              <a:t>	</a:t>
            </a:r>
          </a:p>
          <a:p>
            <a:pPr algn="just"/>
            <a:r>
              <a:rPr lang="en-IN" sz="2800" b="1" dirty="0">
                <a:effectLst>
                  <a:outerShdw blurRad="38100" dist="38100" dir="2700000" algn="tl">
                    <a:srgbClr val="000000">
                      <a:alpha val="43137"/>
                    </a:srgbClr>
                  </a:outerShdw>
                </a:effectLst>
              </a:rPr>
              <a:t>	   The related fields have the same data type</a:t>
            </a:r>
          </a:p>
          <a:p>
            <a:pPr algn="just"/>
            <a:r>
              <a:rPr lang="en-IN" sz="2800" b="1" dirty="0">
                <a:effectLst>
                  <a:outerShdw blurRad="38100" dist="38100" dir="2700000" algn="tl">
                    <a:srgbClr val="000000">
                      <a:alpha val="43137"/>
                    </a:srgbClr>
                  </a:outerShdw>
                </a:effectLst>
              </a:rPr>
              <a:t>	</a:t>
            </a:r>
          </a:p>
          <a:p>
            <a:pPr algn="just"/>
            <a:r>
              <a:rPr lang="en-IN" sz="2800" b="1" dirty="0">
                <a:effectLst>
                  <a:outerShdw blurRad="38100" dist="38100" dir="2700000" algn="tl">
                    <a:srgbClr val="000000">
                      <a:alpha val="43137"/>
                    </a:srgbClr>
                  </a:outerShdw>
                </a:effectLst>
              </a:rPr>
              <a:t>	 Both the tables belongs to the same database.</a:t>
            </a:r>
          </a:p>
          <a:p>
            <a:pPr algn="just"/>
            <a:endParaRPr lang="en-IN" sz="2800" b="1" dirty="0">
              <a:effectLst>
                <a:outerShdw blurRad="38100" dist="38100" dir="2700000" algn="tl">
                  <a:srgbClr val="000000">
                    <a:alpha val="43137"/>
                  </a:srgbClr>
                </a:outerShdw>
              </a:effectLst>
            </a:endParaRPr>
          </a:p>
        </p:txBody>
      </p:sp>
      <p:sp>
        <p:nvSpPr>
          <p:cNvPr id="9" name="Rectangle 8"/>
          <p:cNvSpPr/>
          <p:nvPr/>
        </p:nvSpPr>
        <p:spPr>
          <a:xfrm>
            <a:off x="7786710" y="1149478"/>
            <a:ext cx="642942" cy="707886"/>
          </a:xfrm>
          <a:prstGeom prst="rect">
            <a:avLst/>
          </a:prstGeom>
        </p:spPr>
        <p:txBody>
          <a:bodyPr wrap="square">
            <a:spAutoFit/>
          </a:bodyPr>
          <a:lstStyle/>
          <a:p>
            <a:r>
              <a:rPr lang="en-US" sz="4000" b="1" dirty="0">
                <a:effectLst>
                  <a:outerShdw blurRad="38100" dist="38100" dir="2700000" algn="tl">
                    <a:srgbClr val="000000">
                      <a:alpha val="43137"/>
                    </a:srgbClr>
                  </a:outerShdw>
                </a:effectLst>
                <a:cs typeface="Times New Roman" pitchFamily="18" charset="0"/>
              </a:rPr>
              <a:t>RI</a:t>
            </a:r>
            <a:endParaRPr lang="en-IN" sz="4000" dirty="0"/>
          </a:p>
        </p:txBody>
      </p:sp>
      <p:sp>
        <p:nvSpPr>
          <p:cNvPr id="12" name="Freeform: Shape 82">
            <a:extLst>
              <a:ext uri="{FF2B5EF4-FFF2-40B4-BE49-F238E27FC236}">
                <a16:creationId xmlns:a16="http://schemas.microsoft.com/office/drawing/2014/main" id="{A76FF72D-C765-40D0-8122-C29977532F02}"/>
              </a:ext>
            </a:extLst>
          </p:cNvPr>
          <p:cNvSpPr/>
          <p:nvPr/>
        </p:nvSpPr>
        <p:spPr>
          <a:xfrm>
            <a:off x="571472" y="3714752"/>
            <a:ext cx="857256" cy="857256"/>
          </a:xfrm>
          <a:custGeom>
            <a:avLst/>
            <a:gdLst>
              <a:gd name="connsiteX0" fmla="*/ 361950 w 752475"/>
              <a:gd name="connsiteY0" fmla="*/ 161925 h 752475"/>
              <a:gd name="connsiteX1" fmla="*/ 469583 w 752475"/>
              <a:gd name="connsiteY1" fmla="*/ 188595 h 752475"/>
              <a:gd name="connsiteX2" fmla="*/ 426720 w 752475"/>
              <a:gd name="connsiteY2" fmla="*/ 231457 h 752475"/>
              <a:gd name="connsiteX3" fmla="*/ 361950 w 752475"/>
              <a:gd name="connsiteY3" fmla="*/ 219075 h 752475"/>
              <a:gd name="connsiteX4" fmla="*/ 190500 w 752475"/>
              <a:gd name="connsiteY4" fmla="*/ 390525 h 752475"/>
              <a:gd name="connsiteX5" fmla="*/ 361950 w 752475"/>
              <a:gd name="connsiteY5" fmla="*/ 561975 h 752475"/>
              <a:gd name="connsiteX6" fmla="*/ 533400 w 752475"/>
              <a:gd name="connsiteY6" fmla="*/ 390525 h 752475"/>
              <a:gd name="connsiteX7" fmla="*/ 521018 w 752475"/>
              <a:gd name="connsiteY7" fmla="*/ 325755 h 752475"/>
              <a:gd name="connsiteX8" fmla="*/ 563880 w 752475"/>
              <a:gd name="connsiteY8" fmla="*/ 282893 h 752475"/>
              <a:gd name="connsiteX9" fmla="*/ 590550 w 752475"/>
              <a:gd name="connsiteY9" fmla="*/ 390525 h 752475"/>
              <a:gd name="connsiteX10" fmla="*/ 361950 w 752475"/>
              <a:gd name="connsiteY10" fmla="*/ 619125 h 752475"/>
              <a:gd name="connsiteX11" fmla="*/ 133350 w 752475"/>
              <a:gd name="connsiteY11" fmla="*/ 390525 h 752475"/>
              <a:gd name="connsiteX12" fmla="*/ 361950 w 752475"/>
              <a:gd name="connsiteY12" fmla="*/ 161925 h 752475"/>
              <a:gd name="connsiteX13" fmla="*/ 361950 w 752475"/>
              <a:gd name="connsiteY13" fmla="*/ 28575 h 752475"/>
              <a:gd name="connsiteX14" fmla="*/ 532448 w 752475"/>
              <a:gd name="connsiteY14" fmla="*/ 70485 h 752475"/>
              <a:gd name="connsiteX15" fmla="*/ 525780 w 752475"/>
              <a:gd name="connsiteY15" fmla="*/ 77153 h 752475"/>
              <a:gd name="connsiteX16" fmla="*/ 512445 w 752475"/>
              <a:gd name="connsiteY16" fmla="*/ 90488 h 752475"/>
              <a:gd name="connsiteX17" fmla="*/ 515303 w 752475"/>
              <a:gd name="connsiteY17" fmla="*/ 109538 h 752475"/>
              <a:gd name="connsiteX18" fmla="*/ 517208 w 752475"/>
              <a:gd name="connsiteY18" fmla="*/ 128588 h 752475"/>
              <a:gd name="connsiteX19" fmla="*/ 361950 w 752475"/>
              <a:gd name="connsiteY19" fmla="*/ 85725 h 752475"/>
              <a:gd name="connsiteX20" fmla="*/ 57150 w 752475"/>
              <a:gd name="connsiteY20" fmla="*/ 390525 h 752475"/>
              <a:gd name="connsiteX21" fmla="*/ 361950 w 752475"/>
              <a:gd name="connsiteY21" fmla="*/ 695325 h 752475"/>
              <a:gd name="connsiteX22" fmla="*/ 666750 w 752475"/>
              <a:gd name="connsiteY22" fmla="*/ 390525 h 752475"/>
              <a:gd name="connsiteX23" fmla="*/ 623888 w 752475"/>
              <a:gd name="connsiteY23" fmla="*/ 235268 h 752475"/>
              <a:gd name="connsiteX24" fmla="*/ 643890 w 752475"/>
              <a:gd name="connsiteY24" fmla="*/ 238125 h 752475"/>
              <a:gd name="connsiteX25" fmla="*/ 661988 w 752475"/>
              <a:gd name="connsiteY25" fmla="*/ 240030 h 752475"/>
              <a:gd name="connsiteX26" fmla="*/ 674370 w 752475"/>
              <a:gd name="connsiteY26" fmla="*/ 226695 h 752475"/>
              <a:gd name="connsiteX27" fmla="*/ 681038 w 752475"/>
              <a:gd name="connsiteY27" fmla="*/ 220980 h 752475"/>
              <a:gd name="connsiteX28" fmla="*/ 723900 w 752475"/>
              <a:gd name="connsiteY28" fmla="*/ 390525 h 752475"/>
              <a:gd name="connsiteX29" fmla="*/ 361950 w 752475"/>
              <a:gd name="connsiteY29" fmla="*/ 752475 h 752475"/>
              <a:gd name="connsiteX30" fmla="*/ 0 w 752475"/>
              <a:gd name="connsiteY30" fmla="*/ 390525 h 752475"/>
              <a:gd name="connsiteX31" fmla="*/ 361950 w 752475"/>
              <a:gd name="connsiteY31" fmla="*/ 28575 h 752475"/>
              <a:gd name="connsiteX32" fmla="*/ 657225 w 752475"/>
              <a:gd name="connsiteY32" fmla="*/ 0 h 752475"/>
              <a:gd name="connsiteX33" fmla="*/ 666750 w 752475"/>
              <a:gd name="connsiteY33" fmla="*/ 85725 h 752475"/>
              <a:gd name="connsiteX34" fmla="*/ 752475 w 752475"/>
              <a:gd name="connsiteY34" fmla="*/ 95250 h 752475"/>
              <a:gd name="connsiteX35" fmla="*/ 647700 w 752475"/>
              <a:gd name="connsiteY35" fmla="*/ 200025 h 752475"/>
              <a:gd name="connsiteX36" fmla="*/ 598170 w 752475"/>
              <a:gd name="connsiteY36" fmla="*/ 194310 h 752475"/>
              <a:gd name="connsiteX37" fmla="*/ 445769 w 752475"/>
              <a:gd name="connsiteY37" fmla="*/ 346710 h 752475"/>
              <a:gd name="connsiteX38" fmla="*/ 456247 w 752475"/>
              <a:gd name="connsiteY38" fmla="*/ 390525 h 752475"/>
              <a:gd name="connsiteX39" fmla="*/ 360997 w 752475"/>
              <a:gd name="connsiteY39" fmla="*/ 485775 h 752475"/>
              <a:gd name="connsiteX40" fmla="*/ 265747 w 752475"/>
              <a:gd name="connsiteY40" fmla="*/ 390525 h 752475"/>
              <a:gd name="connsiteX41" fmla="*/ 360997 w 752475"/>
              <a:gd name="connsiteY41" fmla="*/ 295275 h 752475"/>
              <a:gd name="connsiteX42" fmla="*/ 405764 w 752475"/>
              <a:gd name="connsiteY42" fmla="*/ 306705 h 752475"/>
              <a:gd name="connsiteX43" fmla="*/ 558164 w 752475"/>
              <a:gd name="connsiteY43" fmla="*/ 154305 h 752475"/>
              <a:gd name="connsiteX44" fmla="*/ 552450 w 752475"/>
              <a:gd name="connsiteY44" fmla="*/ 104775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52475" h="752475">
                <a:moveTo>
                  <a:pt x="361950" y="161925"/>
                </a:moveTo>
                <a:cubicBezTo>
                  <a:pt x="401003" y="161925"/>
                  <a:pt x="437198" y="171450"/>
                  <a:pt x="469583" y="188595"/>
                </a:cubicBezTo>
                <a:lnTo>
                  <a:pt x="426720" y="231457"/>
                </a:lnTo>
                <a:cubicBezTo>
                  <a:pt x="406718" y="223838"/>
                  <a:pt x="384810" y="219075"/>
                  <a:pt x="361950" y="219075"/>
                </a:cubicBezTo>
                <a:cubicBezTo>
                  <a:pt x="267652" y="219075"/>
                  <a:pt x="190500" y="296227"/>
                  <a:pt x="190500" y="390525"/>
                </a:cubicBezTo>
                <a:cubicBezTo>
                  <a:pt x="190500" y="484823"/>
                  <a:pt x="267652" y="561975"/>
                  <a:pt x="361950" y="561975"/>
                </a:cubicBezTo>
                <a:cubicBezTo>
                  <a:pt x="456248" y="561975"/>
                  <a:pt x="533400" y="484823"/>
                  <a:pt x="533400" y="390525"/>
                </a:cubicBezTo>
                <a:cubicBezTo>
                  <a:pt x="533400" y="367665"/>
                  <a:pt x="529590" y="345758"/>
                  <a:pt x="521018" y="325755"/>
                </a:cubicBezTo>
                <a:lnTo>
                  <a:pt x="563880" y="282893"/>
                </a:lnTo>
                <a:cubicBezTo>
                  <a:pt x="581025" y="315277"/>
                  <a:pt x="590550" y="351473"/>
                  <a:pt x="590550" y="390525"/>
                </a:cubicBezTo>
                <a:cubicBezTo>
                  <a:pt x="590550" y="516255"/>
                  <a:pt x="487680" y="619125"/>
                  <a:pt x="361950" y="619125"/>
                </a:cubicBezTo>
                <a:cubicBezTo>
                  <a:pt x="236220" y="619125"/>
                  <a:pt x="133350" y="516255"/>
                  <a:pt x="133350" y="390525"/>
                </a:cubicBezTo>
                <a:cubicBezTo>
                  <a:pt x="133350" y="264795"/>
                  <a:pt x="236220" y="161925"/>
                  <a:pt x="361950" y="161925"/>
                </a:cubicBezTo>
                <a:close/>
                <a:moveTo>
                  <a:pt x="361950" y="28575"/>
                </a:moveTo>
                <a:cubicBezTo>
                  <a:pt x="423863" y="28575"/>
                  <a:pt x="481013" y="43815"/>
                  <a:pt x="532448" y="70485"/>
                </a:cubicBezTo>
                <a:lnTo>
                  <a:pt x="525780" y="77153"/>
                </a:lnTo>
                <a:lnTo>
                  <a:pt x="512445" y="90488"/>
                </a:lnTo>
                <a:lnTo>
                  <a:pt x="515303" y="109538"/>
                </a:lnTo>
                <a:lnTo>
                  <a:pt x="517208" y="128588"/>
                </a:lnTo>
                <a:cubicBezTo>
                  <a:pt x="471488" y="100965"/>
                  <a:pt x="418148" y="85725"/>
                  <a:pt x="361950" y="85725"/>
                </a:cubicBezTo>
                <a:cubicBezTo>
                  <a:pt x="194310" y="85725"/>
                  <a:pt x="57150" y="222885"/>
                  <a:pt x="57150" y="390525"/>
                </a:cubicBezTo>
                <a:cubicBezTo>
                  <a:pt x="57150" y="558165"/>
                  <a:pt x="194310" y="695325"/>
                  <a:pt x="361950" y="695325"/>
                </a:cubicBezTo>
                <a:cubicBezTo>
                  <a:pt x="529590" y="695325"/>
                  <a:pt x="666750" y="558165"/>
                  <a:pt x="666750" y="390525"/>
                </a:cubicBezTo>
                <a:cubicBezTo>
                  <a:pt x="666750" y="333375"/>
                  <a:pt x="650558" y="280988"/>
                  <a:pt x="623888" y="235268"/>
                </a:cubicBezTo>
                <a:lnTo>
                  <a:pt x="643890" y="238125"/>
                </a:lnTo>
                <a:lnTo>
                  <a:pt x="661988" y="240030"/>
                </a:lnTo>
                <a:lnTo>
                  <a:pt x="674370" y="226695"/>
                </a:lnTo>
                <a:lnTo>
                  <a:pt x="681038" y="220980"/>
                </a:lnTo>
                <a:cubicBezTo>
                  <a:pt x="708660" y="271463"/>
                  <a:pt x="723900" y="328613"/>
                  <a:pt x="723900" y="390525"/>
                </a:cubicBezTo>
                <a:cubicBezTo>
                  <a:pt x="723900" y="590550"/>
                  <a:pt x="561975" y="752475"/>
                  <a:pt x="361950" y="752475"/>
                </a:cubicBezTo>
                <a:cubicBezTo>
                  <a:pt x="161925" y="752475"/>
                  <a:pt x="0" y="590550"/>
                  <a:pt x="0" y="390525"/>
                </a:cubicBezTo>
                <a:cubicBezTo>
                  <a:pt x="0" y="190500"/>
                  <a:pt x="161925" y="28575"/>
                  <a:pt x="361950" y="28575"/>
                </a:cubicBezTo>
                <a:close/>
                <a:moveTo>
                  <a:pt x="657225" y="0"/>
                </a:moveTo>
                <a:lnTo>
                  <a:pt x="666750" y="85725"/>
                </a:lnTo>
                <a:lnTo>
                  <a:pt x="752475" y="95250"/>
                </a:lnTo>
                <a:lnTo>
                  <a:pt x="647700" y="200025"/>
                </a:lnTo>
                <a:lnTo>
                  <a:pt x="598170" y="194310"/>
                </a:lnTo>
                <a:lnTo>
                  <a:pt x="445769" y="346710"/>
                </a:lnTo>
                <a:cubicBezTo>
                  <a:pt x="452437" y="360045"/>
                  <a:pt x="456247" y="374333"/>
                  <a:pt x="456247" y="390525"/>
                </a:cubicBezTo>
                <a:cubicBezTo>
                  <a:pt x="456247" y="442913"/>
                  <a:pt x="413385" y="485775"/>
                  <a:pt x="360997" y="485775"/>
                </a:cubicBezTo>
                <a:cubicBezTo>
                  <a:pt x="308610" y="485775"/>
                  <a:pt x="265747" y="442913"/>
                  <a:pt x="265747" y="390525"/>
                </a:cubicBezTo>
                <a:cubicBezTo>
                  <a:pt x="265747" y="338138"/>
                  <a:pt x="308610" y="295275"/>
                  <a:pt x="360997" y="295275"/>
                </a:cubicBezTo>
                <a:cubicBezTo>
                  <a:pt x="377189" y="295275"/>
                  <a:pt x="392429" y="300038"/>
                  <a:pt x="405764" y="306705"/>
                </a:cubicBezTo>
                <a:lnTo>
                  <a:pt x="558164" y="154305"/>
                </a:lnTo>
                <a:lnTo>
                  <a:pt x="552450" y="104775"/>
                </a:lnTo>
                <a:close/>
              </a:path>
            </a:pathLst>
          </a:cu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4" name="Freeform: Shape 82">
            <a:extLst>
              <a:ext uri="{FF2B5EF4-FFF2-40B4-BE49-F238E27FC236}">
                <a16:creationId xmlns:a16="http://schemas.microsoft.com/office/drawing/2014/main" id="{A76FF72D-C765-40D0-8122-C29977532F02}"/>
              </a:ext>
            </a:extLst>
          </p:cNvPr>
          <p:cNvSpPr/>
          <p:nvPr/>
        </p:nvSpPr>
        <p:spPr>
          <a:xfrm>
            <a:off x="571472" y="4643446"/>
            <a:ext cx="857256" cy="857256"/>
          </a:xfrm>
          <a:custGeom>
            <a:avLst/>
            <a:gdLst>
              <a:gd name="connsiteX0" fmla="*/ 361950 w 752475"/>
              <a:gd name="connsiteY0" fmla="*/ 161925 h 752475"/>
              <a:gd name="connsiteX1" fmla="*/ 469583 w 752475"/>
              <a:gd name="connsiteY1" fmla="*/ 188595 h 752475"/>
              <a:gd name="connsiteX2" fmla="*/ 426720 w 752475"/>
              <a:gd name="connsiteY2" fmla="*/ 231457 h 752475"/>
              <a:gd name="connsiteX3" fmla="*/ 361950 w 752475"/>
              <a:gd name="connsiteY3" fmla="*/ 219075 h 752475"/>
              <a:gd name="connsiteX4" fmla="*/ 190500 w 752475"/>
              <a:gd name="connsiteY4" fmla="*/ 390525 h 752475"/>
              <a:gd name="connsiteX5" fmla="*/ 361950 w 752475"/>
              <a:gd name="connsiteY5" fmla="*/ 561975 h 752475"/>
              <a:gd name="connsiteX6" fmla="*/ 533400 w 752475"/>
              <a:gd name="connsiteY6" fmla="*/ 390525 h 752475"/>
              <a:gd name="connsiteX7" fmla="*/ 521018 w 752475"/>
              <a:gd name="connsiteY7" fmla="*/ 325755 h 752475"/>
              <a:gd name="connsiteX8" fmla="*/ 563880 w 752475"/>
              <a:gd name="connsiteY8" fmla="*/ 282893 h 752475"/>
              <a:gd name="connsiteX9" fmla="*/ 590550 w 752475"/>
              <a:gd name="connsiteY9" fmla="*/ 390525 h 752475"/>
              <a:gd name="connsiteX10" fmla="*/ 361950 w 752475"/>
              <a:gd name="connsiteY10" fmla="*/ 619125 h 752475"/>
              <a:gd name="connsiteX11" fmla="*/ 133350 w 752475"/>
              <a:gd name="connsiteY11" fmla="*/ 390525 h 752475"/>
              <a:gd name="connsiteX12" fmla="*/ 361950 w 752475"/>
              <a:gd name="connsiteY12" fmla="*/ 161925 h 752475"/>
              <a:gd name="connsiteX13" fmla="*/ 361950 w 752475"/>
              <a:gd name="connsiteY13" fmla="*/ 28575 h 752475"/>
              <a:gd name="connsiteX14" fmla="*/ 532448 w 752475"/>
              <a:gd name="connsiteY14" fmla="*/ 70485 h 752475"/>
              <a:gd name="connsiteX15" fmla="*/ 525780 w 752475"/>
              <a:gd name="connsiteY15" fmla="*/ 77153 h 752475"/>
              <a:gd name="connsiteX16" fmla="*/ 512445 w 752475"/>
              <a:gd name="connsiteY16" fmla="*/ 90488 h 752475"/>
              <a:gd name="connsiteX17" fmla="*/ 515303 w 752475"/>
              <a:gd name="connsiteY17" fmla="*/ 109538 h 752475"/>
              <a:gd name="connsiteX18" fmla="*/ 517208 w 752475"/>
              <a:gd name="connsiteY18" fmla="*/ 128588 h 752475"/>
              <a:gd name="connsiteX19" fmla="*/ 361950 w 752475"/>
              <a:gd name="connsiteY19" fmla="*/ 85725 h 752475"/>
              <a:gd name="connsiteX20" fmla="*/ 57150 w 752475"/>
              <a:gd name="connsiteY20" fmla="*/ 390525 h 752475"/>
              <a:gd name="connsiteX21" fmla="*/ 361950 w 752475"/>
              <a:gd name="connsiteY21" fmla="*/ 695325 h 752475"/>
              <a:gd name="connsiteX22" fmla="*/ 666750 w 752475"/>
              <a:gd name="connsiteY22" fmla="*/ 390525 h 752475"/>
              <a:gd name="connsiteX23" fmla="*/ 623888 w 752475"/>
              <a:gd name="connsiteY23" fmla="*/ 235268 h 752475"/>
              <a:gd name="connsiteX24" fmla="*/ 643890 w 752475"/>
              <a:gd name="connsiteY24" fmla="*/ 238125 h 752475"/>
              <a:gd name="connsiteX25" fmla="*/ 661988 w 752475"/>
              <a:gd name="connsiteY25" fmla="*/ 240030 h 752475"/>
              <a:gd name="connsiteX26" fmla="*/ 674370 w 752475"/>
              <a:gd name="connsiteY26" fmla="*/ 226695 h 752475"/>
              <a:gd name="connsiteX27" fmla="*/ 681038 w 752475"/>
              <a:gd name="connsiteY27" fmla="*/ 220980 h 752475"/>
              <a:gd name="connsiteX28" fmla="*/ 723900 w 752475"/>
              <a:gd name="connsiteY28" fmla="*/ 390525 h 752475"/>
              <a:gd name="connsiteX29" fmla="*/ 361950 w 752475"/>
              <a:gd name="connsiteY29" fmla="*/ 752475 h 752475"/>
              <a:gd name="connsiteX30" fmla="*/ 0 w 752475"/>
              <a:gd name="connsiteY30" fmla="*/ 390525 h 752475"/>
              <a:gd name="connsiteX31" fmla="*/ 361950 w 752475"/>
              <a:gd name="connsiteY31" fmla="*/ 28575 h 752475"/>
              <a:gd name="connsiteX32" fmla="*/ 657225 w 752475"/>
              <a:gd name="connsiteY32" fmla="*/ 0 h 752475"/>
              <a:gd name="connsiteX33" fmla="*/ 666750 w 752475"/>
              <a:gd name="connsiteY33" fmla="*/ 85725 h 752475"/>
              <a:gd name="connsiteX34" fmla="*/ 752475 w 752475"/>
              <a:gd name="connsiteY34" fmla="*/ 95250 h 752475"/>
              <a:gd name="connsiteX35" fmla="*/ 647700 w 752475"/>
              <a:gd name="connsiteY35" fmla="*/ 200025 h 752475"/>
              <a:gd name="connsiteX36" fmla="*/ 598170 w 752475"/>
              <a:gd name="connsiteY36" fmla="*/ 194310 h 752475"/>
              <a:gd name="connsiteX37" fmla="*/ 445769 w 752475"/>
              <a:gd name="connsiteY37" fmla="*/ 346710 h 752475"/>
              <a:gd name="connsiteX38" fmla="*/ 456247 w 752475"/>
              <a:gd name="connsiteY38" fmla="*/ 390525 h 752475"/>
              <a:gd name="connsiteX39" fmla="*/ 360997 w 752475"/>
              <a:gd name="connsiteY39" fmla="*/ 485775 h 752475"/>
              <a:gd name="connsiteX40" fmla="*/ 265747 w 752475"/>
              <a:gd name="connsiteY40" fmla="*/ 390525 h 752475"/>
              <a:gd name="connsiteX41" fmla="*/ 360997 w 752475"/>
              <a:gd name="connsiteY41" fmla="*/ 295275 h 752475"/>
              <a:gd name="connsiteX42" fmla="*/ 405764 w 752475"/>
              <a:gd name="connsiteY42" fmla="*/ 306705 h 752475"/>
              <a:gd name="connsiteX43" fmla="*/ 558164 w 752475"/>
              <a:gd name="connsiteY43" fmla="*/ 154305 h 752475"/>
              <a:gd name="connsiteX44" fmla="*/ 552450 w 752475"/>
              <a:gd name="connsiteY44" fmla="*/ 104775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52475" h="752475">
                <a:moveTo>
                  <a:pt x="361950" y="161925"/>
                </a:moveTo>
                <a:cubicBezTo>
                  <a:pt x="401003" y="161925"/>
                  <a:pt x="437198" y="171450"/>
                  <a:pt x="469583" y="188595"/>
                </a:cubicBezTo>
                <a:lnTo>
                  <a:pt x="426720" y="231457"/>
                </a:lnTo>
                <a:cubicBezTo>
                  <a:pt x="406718" y="223838"/>
                  <a:pt x="384810" y="219075"/>
                  <a:pt x="361950" y="219075"/>
                </a:cubicBezTo>
                <a:cubicBezTo>
                  <a:pt x="267652" y="219075"/>
                  <a:pt x="190500" y="296227"/>
                  <a:pt x="190500" y="390525"/>
                </a:cubicBezTo>
                <a:cubicBezTo>
                  <a:pt x="190500" y="484823"/>
                  <a:pt x="267652" y="561975"/>
                  <a:pt x="361950" y="561975"/>
                </a:cubicBezTo>
                <a:cubicBezTo>
                  <a:pt x="456248" y="561975"/>
                  <a:pt x="533400" y="484823"/>
                  <a:pt x="533400" y="390525"/>
                </a:cubicBezTo>
                <a:cubicBezTo>
                  <a:pt x="533400" y="367665"/>
                  <a:pt x="529590" y="345758"/>
                  <a:pt x="521018" y="325755"/>
                </a:cubicBezTo>
                <a:lnTo>
                  <a:pt x="563880" y="282893"/>
                </a:lnTo>
                <a:cubicBezTo>
                  <a:pt x="581025" y="315277"/>
                  <a:pt x="590550" y="351473"/>
                  <a:pt x="590550" y="390525"/>
                </a:cubicBezTo>
                <a:cubicBezTo>
                  <a:pt x="590550" y="516255"/>
                  <a:pt x="487680" y="619125"/>
                  <a:pt x="361950" y="619125"/>
                </a:cubicBezTo>
                <a:cubicBezTo>
                  <a:pt x="236220" y="619125"/>
                  <a:pt x="133350" y="516255"/>
                  <a:pt x="133350" y="390525"/>
                </a:cubicBezTo>
                <a:cubicBezTo>
                  <a:pt x="133350" y="264795"/>
                  <a:pt x="236220" y="161925"/>
                  <a:pt x="361950" y="161925"/>
                </a:cubicBezTo>
                <a:close/>
                <a:moveTo>
                  <a:pt x="361950" y="28575"/>
                </a:moveTo>
                <a:cubicBezTo>
                  <a:pt x="423863" y="28575"/>
                  <a:pt x="481013" y="43815"/>
                  <a:pt x="532448" y="70485"/>
                </a:cubicBezTo>
                <a:lnTo>
                  <a:pt x="525780" y="77153"/>
                </a:lnTo>
                <a:lnTo>
                  <a:pt x="512445" y="90488"/>
                </a:lnTo>
                <a:lnTo>
                  <a:pt x="515303" y="109538"/>
                </a:lnTo>
                <a:lnTo>
                  <a:pt x="517208" y="128588"/>
                </a:lnTo>
                <a:cubicBezTo>
                  <a:pt x="471488" y="100965"/>
                  <a:pt x="418148" y="85725"/>
                  <a:pt x="361950" y="85725"/>
                </a:cubicBezTo>
                <a:cubicBezTo>
                  <a:pt x="194310" y="85725"/>
                  <a:pt x="57150" y="222885"/>
                  <a:pt x="57150" y="390525"/>
                </a:cubicBezTo>
                <a:cubicBezTo>
                  <a:pt x="57150" y="558165"/>
                  <a:pt x="194310" y="695325"/>
                  <a:pt x="361950" y="695325"/>
                </a:cubicBezTo>
                <a:cubicBezTo>
                  <a:pt x="529590" y="695325"/>
                  <a:pt x="666750" y="558165"/>
                  <a:pt x="666750" y="390525"/>
                </a:cubicBezTo>
                <a:cubicBezTo>
                  <a:pt x="666750" y="333375"/>
                  <a:pt x="650558" y="280988"/>
                  <a:pt x="623888" y="235268"/>
                </a:cubicBezTo>
                <a:lnTo>
                  <a:pt x="643890" y="238125"/>
                </a:lnTo>
                <a:lnTo>
                  <a:pt x="661988" y="240030"/>
                </a:lnTo>
                <a:lnTo>
                  <a:pt x="674370" y="226695"/>
                </a:lnTo>
                <a:lnTo>
                  <a:pt x="681038" y="220980"/>
                </a:lnTo>
                <a:cubicBezTo>
                  <a:pt x="708660" y="271463"/>
                  <a:pt x="723900" y="328613"/>
                  <a:pt x="723900" y="390525"/>
                </a:cubicBezTo>
                <a:cubicBezTo>
                  <a:pt x="723900" y="590550"/>
                  <a:pt x="561975" y="752475"/>
                  <a:pt x="361950" y="752475"/>
                </a:cubicBezTo>
                <a:cubicBezTo>
                  <a:pt x="161925" y="752475"/>
                  <a:pt x="0" y="590550"/>
                  <a:pt x="0" y="390525"/>
                </a:cubicBezTo>
                <a:cubicBezTo>
                  <a:pt x="0" y="190500"/>
                  <a:pt x="161925" y="28575"/>
                  <a:pt x="361950" y="28575"/>
                </a:cubicBezTo>
                <a:close/>
                <a:moveTo>
                  <a:pt x="657225" y="0"/>
                </a:moveTo>
                <a:lnTo>
                  <a:pt x="666750" y="85725"/>
                </a:lnTo>
                <a:lnTo>
                  <a:pt x="752475" y="95250"/>
                </a:lnTo>
                <a:lnTo>
                  <a:pt x="647700" y="200025"/>
                </a:lnTo>
                <a:lnTo>
                  <a:pt x="598170" y="194310"/>
                </a:lnTo>
                <a:lnTo>
                  <a:pt x="445769" y="346710"/>
                </a:lnTo>
                <a:cubicBezTo>
                  <a:pt x="452437" y="360045"/>
                  <a:pt x="456247" y="374333"/>
                  <a:pt x="456247" y="390525"/>
                </a:cubicBezTo>
                <a:cubicBezTo>
                  <a:pt x="456247" y="442913"/>
                  <a:pt x="413385" y="485775"/>
                  <a:pt x="360997" y="485775"/>
                </a:cubicBezTo>
                <a:cubicBezTo>
                  <a:pt x="308610" y="485775"/>
                  <a:pt x="265747" y="442913"/>
                  <a:pt x="265747" y="390525"/>
                </a:cubicBezTo>
                <a:cubicBezTo>
                  <a:pt x="265747" y="338138"/>
                  <a:pt x="308610" y="295275"/>
                  <a:pt x="360997" y="295275"/>
                </a:cubicBezTo>
                <a:cubicBezTo>
                  <a:pt x="377189" y="295275"/>
                  <a:pt x="392429" y="300038"/>
                  <a:pt x="405764" y="306705"/>
                </a:cubicBezTo>
                <a:lnTo>
                  <a:pt x="558164" y="154305"/>
                </a:lnTo>
                <a:lnTo>
                  <a:pt x="552450" y="104775"/>
                </a:lnTo>
                <a:close/>
              </a:path>
            </a:pathLst>
          </a:cu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5" name="Freeform: Shape 82">
            <a:extLst>
              <a:ext uri="{FF2B5EF4-FFF2-40B4-BE49-F238E27FC236}">
                <a16:creationId xmlns:a16="http://schemas.microsoft.com/office/drawing/2014/main" id="{A76FF72D-C765-40D0-8122-C29977532F02}"/>
              </a:ext>
            </a:extLst>
          </p:cNvPr>
          <p:cNvSpPr/>
          <p:nvPr/>
        </p:nvSpPr>
        <p:spPr>
          <a:xfrm>
            <a:off x="571472" y="5572140"/>
            <a:ext cx="857256" cy="857256"/>
          </a:xfrm>
          <a:custGeom>
            <a:avLst/>
            <a:gdLst>
              <a:gd name="connsiteX0" fmla="*/ 361950 w 752475"/>
              <a:gd name="connsiteY0" fmla="*/ 161925 h 752475"/>
              <a:gd name="connsiteX1" fmla="*/ 469583 w 752475"/>
              <a:gd name="connsiteY1" fmla="*/ 188595 h 752475"/>
              <a:gd name="connsiteX2" fmla="*/ 426720 w 752475"/>
              <a:gd name="connsiteY2" fmla="*/ 231457 h 752475"/>
              <a:gd name="connsiteX3" fmla="*/ 361950 w 752475"/>
              <a:gd name="connsiteY3" fmla="*/ 219075 h 752475"/>
              <a:gd name="connsiteX4" fmla="*/ 190500 w 752475"/>
              <a:gd name="connsiteY4" fmla="*/ 390525 h 752475"/>
              <a:gd name="connsiteX5" fmla="*/ 361950 w 752475"/>
              <a:gd name="connsiteY5" fmla="*/ 561975 h 752475"/>
              <a:gd name="connsiteX6" fmla="*/ 533400 w 752475"/>
              <a:gd name="connsiteY6" fmla="*/ 390525 h 752475"/>
              <a:gd name="connsiteX7" fmla="*/ 521018 w 752475"/>
              <a:gd name="connsiteY7" fmla="*/ 325755 h 752475"/>
              <a:gd name="connsiteX8" fmla="*/ 563880 w 752475"/>
              <a:gd name="connsiteY8" fmla="*/ 282893 h 752475"/>
              <a:gd name="connsiteX9" fmla="*/ 590550 w 752475"/>
              <a:gd name="connsiteY9" fmla="*/ 390525 h 752475"/>
              <a:gd name="connsiteX10" fmla="*/ 361950 w 752475"/>
              <a:gd name="connsiteY10" fmla="*/ 619125 h 752475"/>
              <a:gd name="connsiteX11" fmla="*/ 133350 w 752475"/>
              <a:gd name="connsiteY11" fmla="*/ 390525 h 752475"/>
              <a:gd name="connsiteX12" fmla="*/ 361950 w 752475"/>
              <a:gd name="connsiteY12" fmla="*/ 161925 h 752475"/>
              <a:gd name="connsiteX13" fmla="*/ 361950 w 752475"/>
              <a:gd name="connsiteY13" fmla="*/ 28575 h 752475"/>
              <a:gd name="connsiteX14" fmla="*/ 532448 w 752475"/>
              <a:gd name="connsiteY14" fmla="*/ 70485 h 752475"/>
              <a:gd name="connsiteX15" fmla="*/ 525780 w 752475"/>
              <a:gd name="connsiteY15" fmla="*/ 77153 h 752475"/>
              <a:gd name="connsiteX16" fmla="*/ 512445 w 752475"/>
              <a:gd name="connsiteY16" fmla="*/ 90488 h 752475"/>
              <a:gd name="connsiteX17" fmla="*/ 515303 w 752475"/>
              <a:gd name="connsiteY17" fmla="*/ 109538 h 752475"/>
              <a:gd name="connsiteX18" fmla="*/ 517208 w 752475"/>
              <a:gd name="connsiteY18" fmla="*/ 128588 h 752475"/>
              <a:gd name="connsiteX19" fmla="*/ 361950 w 752475"/>
              <a:gd name="connsiteY19" fmla="*/ 85725 h 752475"/>
              <a:gd name="connsiteX20" fmla="*/ 57150 w 752475"/>
              <a:gd name="connsiteY20" fmla="*/ 390525 h 752475"/>
              <a:gd name="connsiteX21" fmla="*/ 361950 w 752475"/>
              <a:gd name="connsiteY21" fmla="*/ 695325 h 752475"/>
              <a:gd name="connsiteX22" fmla="*/ 666750 w 752475"/>
              <a:gd name="connsiteY22" fmla="*/ 390525 h 752475"/>
              <a:gd name="connsiteX23" fmla="*/ 623888 w 752475"/>
              <a:gd name="connsiteY23" fmla="*/ 235268 h 752475"/>
              <a:gd name="connsiteX24" fmla="*/ 643890 w 752475"/>
              <a:gd name="connsiteY24" fmla="*/ 238125 h 752475"/>
              <a:gd name="connsiteX25" fmla="*/ 661988 w 752475"/>
              <a:gd name="connsiteY25" fmla="*/ 240030 h 752475"/>
              <a:gd name="connsiteX26" fmla="*/ 674370 w 752475"/>
              <a:gd name="connsiteY26" fmla="*/ 226695 h 752475"/>
              <a:gd name="connsiteX27" fmla="*/ 681038 w 752475"/>
              <a:gd name="connsiteY27" fmla="*/ 220980 h 752475"/>
              <a:gd name="connsiteX28" fmla="*/ 723900 w 752475"/>
              <a:gd name="connsiteY28" fmla="*/ 390525 h 752475"/>
              <a:gd name="connsiteX29" fmla="*/ 361950 w 752475"/>
              <a:gd name="connsiteY29" fmla="*/ 752475 h 752475"/>
              <a:gd name="connsiteX30" fmla="*/ 0 w 752475"/>
              <a:gd name="connsiteY30" fmla="*/ 390525 h 752475"/>
              <a:gd name="connsiteX31" fmla="*/ 361950 w 752475"/>
              <a:gd name="connsiteY31" fmla="*/ 28575 h 752475"/>
              <a:gd name="connsiteX32" fmla="*/ 657225 w 752475"/>
              <a:gd name="connsiteY32" fmla="*/ 0 h 752475"/>
              <a:gd name="connsiteX33" fmla="*/ 666750 w 752475"/>
              <a:gd name="connsiteY33" fmla="*/ 85725 h 752475"/>
              <a:gd name="connsiteX34" fmla="*/ 752475 w 752475"/>
              <a:gd name="connsiteY34" fmla="*/ 95250 h 752475"/>
              <a:gd name="connsiteX35" fmla="*/ 647700 w 752475"/>
              <a:gd name="connsiteY35" fmla="*/ 200025 h 752475"/>
              <a:gd name="connsiteX36" fmla="*/ 598170 w 752475"/>
              <a:gd name="connsiteY36" fmla="*/ 194310 h 752475"/>
              <a:gd name="connsiteX37" fmla="*/ 445769 w 752475"/>
              <a:gd name="connsiteY37" fmla="*/ 346710 h 752475"/>
              <a:gd name="connsiteX38" fmla="*/ 456247 w 752475"/>
              <a:gd name="connsiteY38" fmla="*/ 390525 h 752475"/>
              <a:gd name="connsiteX39" fmla="*/ 360997 w 752475"/>
              <a:gd name="connsiteY39" fmla="*/ 485775 h 752475"/>
              <a:gd name="connsiteX40" fmla="*/ 265747 w 752475"/>
              <a:gd name="connsiteY40" fmla="*/ 390525 h 752475"/>
              <a:gd name="connsiteX41" fmla="*/ 360997 w 752475"/>
              <a:gd name="connsiteY41" fmla="*/ 295275 h 752475"/>
              <a:gd name="connsiteX42" fmla="*/ 405764 w 752475"/>
              <a:gd name="connsiteY42" fmla="*/ 306705 h 752475"/>
              <a:gd name="connsiteX43" fmla="*/ 558164 w 752475"/>
              <a:gd name="connsiteY43" fmla="*/ 154305 h 752475"/>
              <a:gd name="connsiteX44" fmla="*/ 552450 w 752475"/>
              <a:gd name="connsiteY44" fmla="*/ 104775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52475" h="752475">
                <a:moveTo>
                  <a:pt x="361950" y="161925"/>
                </a:moveTo>
                <a:cubicBezTo>
                  <a:pt x="401003" y="161925"/>
                  <a:pt x="437198" y="171450"/>
                  <a:pt x="469583" y="188595"/>
                </a:cubicBezTo>
                <a:lnTo>
                  <a:pt x="426720" y="231457"/>
                </a:lnTo>
                <a:cubicBezTo>
                  <a:pt x="406718" y="223838"/>
                  <a:pt x="384810" y="219075"/>
                  <a:pt x="361950" y="219075"/>
                </a:cubicBezTo>
                <a:cubicBezTo>
                  <a:pt x="267652" y="219075"/>
                  <a:pt x="190500" y="296227"/>
                  <a:pt x="190500" y="390525"/>
                </a:cubicBezTo>
                <a:cubicBezTo>
                  <a:pt x="190500" y="484823"/>
                  <a:pt x="267652" y="561975"/>
                  <a:pt x="361950" y="561975"/>
                </a:cubicBezTo>
                <a:cubicBezTo>
                  <a:pt x="456248" y="561975"/>
                  <a:pt x="533400" y="484823"/>
                  <a:pt x="533400" y="390525"/>
                </a:cubicBezTo>
                <a:cubicBezTo>
                  <a:pt x="533400" y="367665"/>
                  <a:pt x="529590" y="345758"/>
                  <a:pt x="521018" y="325755"/>
                </a:cubicBezTo>
                <a:lnTo>
                  <a:pt x="563880" y="282893"/>
                </a:lnTo>
                <a:cubicBezTo>
                  <a:pt x="581025" y="315277"/>
                  <a:pt x="590550" y="351473"/>
                  <a:pt x="590550" y="390525"/>
                </a:cubicBezTo>
                <a:cubicBezTo>
                  <a:pt x="590550" y="516255"/>
                  <a:pt x="487680" y="619125"/>
                  <a:pt x="361950" y="619125"/>
                </a:cubicBezTo>
                <a:cubicBezTo>
                  <a:pt x="236220" y="619125"/>
                  <a:pt x="133350" y="516255"/>
                  <a:pt x="133350" y="390525"/>
                </a:cubicBezTo>
                <a:cubicBezTo>
                  <a:pt x="133350" y="264795"/>
                  <a:pt x="236220" y="161925"/>
                  <a:pt x="361950" y="161925"/>
                </a:cubicBezTo>
                <a:close/>
                <a:moveTo>
                  <a:pt x="361950" y="28575"/>
                </a:moveTo>
                <a:cubicBezTo>
                  <a:pt x="423863" y="28575"/>
                  <a:pt x="481013" y="43815"/>
                  <a:pt x="532448" y="70485"/>
                </a:cubicBezTo>
                <a:lnTo>
                  <a:pt x="525780" y="77153"/>
                </a:lnTo>
                <a:lnTo>
                  <a:pt x="512445" y="90488"/>
                </a:lnTo>
                <a:lnTo>
                  <a:pt x="515303" y="109538"/>
                </a:lnTo>
                <a:lnTo>
                  <a:pt x="517208" y="128588"/>
                </a:lnTo>
                <a:cubicBezTo>
                  <a:pt x="471488" y="100965"/>
                  <a:pt x="418148" y="85725"/>
                  <a:pt x="361950" y="85725"/>
                </a:cubicBezTo>
                <a:cubicBezTo>
                  <a:pt x="194310" y="85725"/>
                  <a:pt x="57150" y="222885"/>
                  <a:pt x="57150" y="390525"/>
                </a:cubicBezTo>
                <a:cubicBezTo>
                  <a:pt x="57150" y="558165"/>
                  <a:pt x="194310" y="695325"/>
                  <a:pt x="361950" y="695325"/>
                </a:cubicBezTo>
                <a:cubicBezTo>
                  <a:pt x="529590" y="695325"/>
                  <a:pt x="666750" y="558165"/>
                  <a:pt x="666750" y="390525"/>
                </a:cubicBezTo>
                <a:cubicBezTo>
                  <a:pt x="666750" y="333375"/>
                  <a:pt x="650558" y="280988"/>
                  <a:pt x="623888" y="235268"/>
                </a:cubicBezTo>
                <a:lnTo>
                  <a:pt x="643890" y="238125"/>
                </a:lnTo>
                <a:lnTo>
                  <a:pt x="661988" y="240030"/>
                </a:lnTo>
                <a:lnTo>
                  <a:pt x="674370" y="226695"/>
                </a:lnTo>
                <a:lnTo>
                  <a:pt x="681038" y="220980"/>
                </a:lnTo>
                <a:cubicBezTo>
                  <a:pt x="708660" y="271463"/>
                  <a:pt x="723900" y="328613"/>
                  <a:pt x="723900" y="390525"/>
                </a:cubicBezTo>
                <a:cubicBezTo>
                  <a:pt x="723900" y="590550"/>
                  <a:pt x="561975" y="752475"/>
                  <a:pt x="361950" y="752475"/>
                </a:cubicBezTo>
                <a:cubicBezTo>
                  <a:pt x="161925" y="752475"/>
                  <a:pt x="0" y="590550"/>
                  <a:pt x="0" y="390525"/>
                </a:cubicBezTo>
                <a:cubicBezTo>
                  <a:pt x="0" y="190500"/>
                  <a:pt x="161925" y="28575"/>
                  <a:pt x="361950" y="28575"/>
                </a:cubicBezTo>
                <a:close/>
                <a:moveTo>
                  <a:pt x="657225" y="0"/>
                </a:moveTo>
                <a:lnTo>
                  <a:pt x="666750" y="85725"/>
                </a:lnTo>
                <a:lnTo>
                  <a:pt x="752475" y="95250"/>
                </a:lnTo>
                <a:lnTo>
                  <a:pt x="647700" y="200025"/>
                </a:lnTo>
                <a:lnTo>
                  <a:pt x="598170" y="194310"/>
                </a:lnTo>
                <a:lnTo>
                  <a:pt x="445769" y="346710"/>
                </a:lnTo>
                <a:cubicBezTo>
                  <a:pt x="452437" y="360045"/>
                  <a:pt x="456247" y="374333"/>
                  <a:pt x="456247" y="390525"/>
                </a:cubicBezTo>
                <a:cubicBezTo>
                  <a:pt x="456247" y="442913"/>
                  <a:pt x="413385" y="485775"/>
                  <a:pt x="360997" y="485775"/>
                </a:cubicBezTo>
                <a:cubicBezTo>
                  <a:pt x="308610" y="485775"/>
                  <a:pt x="265747" y="442913"/>
                  <a:pt x="265747" y="390525"/>
                </a:cubicBezTo>
                <a:cubicBezTo>
                  <a:pt x="265747" y="338138"/>
                  <a:pt x="308610" y="295275"/>
                  <a:pt x="360997" y="295275"/>
                </a:cubicBezTo>
                <a:cubicBezTo>
                  <a:pt x="377189" y="295275"/>
                  <a:pt x="392429" y="300038"/>
                  <a:pt x="405764" y="306705"/>
                </a:cubicBezTo>
                <a:lnTo>
                  <a:pt x="558164" y="154305"/>
                </a:lnTo>
                <a:lnTo>
                  <a:pt x="552450" y="104775"/>
                </a:lnTo>
                <a:close/>
              </a:path>
            </a:pathLst>
          </a:cu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Tree>
    <p:extLst>
      <p:ext uri="{BB962C8B-B14F-4D97-AF65-F5344CB8AC3E}">
        <p14:creationId xmlns:p14="http://schemas.microsoft.com/office/powerpoint/2010/main" val="1101633878"/>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6643734" cy="114300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US" sz="4400" b="1" u="sng" dirty="0">
                <a:effectLst>
                  <a:outerShdw blurRad="38100" dist="38100" dir="2700000" algn="tl">
                    <a:srgbClr val="000000">
                      <a:alpha val="43137"/>
                    </a:srgbClr>
                  </a:outerShdw>
                </a:effectLst>
                <a:cs typeface="Times New Roman" pitchFamily="18" charset="0"/>
              </a:rPr>
              <a:t>REFERENTIAL INTEGRITY</a:t>
            </a:r>
            <a:endParaRPr lang="en-IN" sz="4400" b="1" u="sng" dirty="0">
              <a:effectLst>
                <a:outerShdw blurRad="38100" dist="38100" dir="2700000" algn="tl">
                  <a:srgbClr val="000000">
                    <a:alpha val="43137"/>
                  </a:srgbClr>
                </a:outerShdw>
              </a:effectLst>
              <a:cs typeface="Times New Roman" pitchFamily="18" charset="0"/>
            </a:endParaRPr>
          </a:p>
        </p:txBody>
      </p:sp>
      <p:sp>
        <p:nvSpPr>
          <p:cNvPr id="3" name="Shape">
            <a:extLst>
              <a:ext uri="{FF2B5EF4-FFF2-40B4-BE49-F238E27FC236}">
                <a16:creationId xmlns:a16="http://schemas.microsoft.com/office/drawing/2014/main" id="{26C383CE-A6AC-4BBF-B0E9-74621D00FDDC}"/>
              </a:ext>
            </a:extLst>
          </p:cNvPr>
          <p:cNvSpPr/>
          <p:nvPr/>
        </p:nvSpPr>
        <p:spPr>
          <a:xfrm rot="15174269">
            <a:off x="7095201" y="608592"/>
            <a:ext cx="1291835" cy="2048464"/>
          </a:xfrm>
          <a:custGeom>
            <a:avLst/>
            <a:gdLst/>
            <a:ahLst/>
            <a:cxnLst>
              <a:cxn ang="0">
                <a:pos x="wd2" y="hd2"/>
              </a:cxn>
              <a:cxn ang="5400000">
                <a:pos x="wd2" y="hd2"/>
              </a:cxn>
              <a:cxn ang="10800000">
                <a:pos x="wd2" y="hd2"/>
              </a:cxn>
              <a:cxn ang="16200000">
                <a:pos x="wd2" y="hd2"/>
              </a:cxn>
            </a:cxnLst>
            <a:rect l="0" t="0" r="r" b="b"/>
            <a:pathLst>
              <a:path w="21538" h="21512" extrusionOk="0">
                <a:moveTo>
                  <a:pt x="14750" y="8425"/>
                </a:moveTo>
                <a:cubicBezTo>
                  <a:pt x="14504" y="8363"/>
                  <a:pt x="14253" y="8307"/>
                  <a:pt x="13999" y="8257"/>
                </a:cubicBezTo>
                <a:cubicBezTo>
                  <a:pt x="13406" y="8140"/>
                  <a:pt x="12865" y="7929"/>
                  <a:pt x="12481" y="7622"/>
                </a:cubicBezTo>
                <a:cubicBezTo>
                  <a:pt x="12023" y="7256"/>
                  <a:pt x="11748" y="6794"/>
                  <a:pt x="11748" y="6292"/>
                </a:cubicBezTo>
                <a:cubicBezTo>
                  <a:pt x="11748" y="6066"/>
                  <a:pt x="11804" y="5849"/>
                  <a:pt x="11906" y="5645"/>
                </a:cubicBezTo>
                <a:cubicBezTo>
                  <a:pt x="12112" y="5233"/>
                  <a:pt x="12559" y="4890"/>
                  <a:pt x="13117" y="4639"/>
                </a:cubicBezTo>
                <a:cubicBezTo>
                  <a:pt x="13296" y="4559"/>
                  <a:pt x="13463" y="4471"/>
                  <a:pt x="13618" y="4375"/>
                </a:cubicBezTo>
                <a:cubicBezTo>
                  <a:pt x="14407" y="3884"/>
                  <a:pt x="14879" y="3191"/>
                  <a:pt x="14821" y="2430"/>
                </a:cubicBezTo>
                <a:cubicBezTo>
                  <a:pt x="14721" y="1115"/>
                  <a:pt x="13013" y="52"/>
                  <a:pt x="10927" y="2"/>
                </a:cubicBezTo>
                <a:cubicBezTo>
                  <a:pt x="8615" y="-53"/>
                  <a:pt x="6712" y="1111"/>
                  <a:pt x="6712" y="2555"/>
                </a:cubicBezTo>
                <a:cubicBezTo>
                  <a:pt x="6712" y="3267"/>
                  <a:pt x="7174" y="3910"/>
                  <a:pt x="7919" y="4374"/>
                </a:cubicBezTo>
                <a:cubicBezTo>
                  <a:pt x="8090" y="4480"/>
                  <a:pt x="8276" y="4577"/>
                  <a:pt x="8474" y="4663"/>
                </a:cubicBezTo>
                <a:cubicBezTo>
                  <a:pt x="8863" y="4832"/>
                  <a:pt x="9200" y="5047"/>
                  <a:pt x="9416" y="5312"/>
                </a:cubicBezTo>
                <a:cubicBezTo>
                  <a:pt x="9655" y="5606"/>
                  <a:pt x="9790" y="5939"/>
                  <a:pt x="9790" y="6291"/>
                </a:cubicBezTo>
                <a:cubicBezTo>
                  <a:pt x="9790" y="6793"/>
                  <a:pt x="9517" y="7255"/>
                  <a:pt x="9059" y="7620"/>
                </a:cubicBezTo>
                <a:cubicBezTo>
                  <a:pt x="8674" y="7928"/>
                  <a:pt x="8133" y="8139"/>
                  <a:pt x="7541" y="8256"/>
                </a:cubicBezTo>
                <a:cubicBezTo>
                  <a:pt x="7286" y="8306"/>
                  <a:pt x="7035" y="8362"/>
                  <a:pt x="6788" y="8424"/>
                </a:cubicBezTo>
                <a:cubicBezTo>
                  <a:pt x="2768" y="9432"/>
                  <a:pt x="-61" y="11921"/>
                  <a:pt x="1" y="14822"/>
                </a:cubicBezTo>
                <a:cubicBezTo>
                  <a:pt x="80" y="18539"/>
                  <a:pt x="4972" y="21547"/>
                  <a:pt x="10874" y="21512"/>
                </a:cubicBezTo>
                <a:cubicBezTo>
                  <a:pt x="16773" y="21476"/>
                  <a:pt x="21538" y="18453"/>
                  <a:pt x="21538" y="14729"/>
                </a:cubicBezTo>
                <a:cubicBezTo>
                  <a:pt x="21539" y="11869"/>
                  <a:pt x="18727" y="9422"/>
                  <a:pt x="14750" y="8425"/>
                </a:cubicBezTo>
                <a:close/>
              </a:path>
            </a:pathLst>
          </a:custGeom>
          <a:gradFill>
            <a:gsLst>
              <a:gs pos="0">
                <a:schemeClr val="accent3"/>
              </a:gs>
              <a:gs pos="50000">
                <a:schemeClr val="accent3"/>
              </a:gs>
              <a:gs pos="100000">
                <a:schemeClr val="accent3">
                  <a:lumMod val="75000"/>
                </a:schemeClr>
              </a:gs>
            </a:gsLst>
          </a:gradFill>
          <a:ln w="38100">
            <a:solidFill>
              <a:schemeClr val="bg1"/>
            </a:solidFill>
          </a:ln>
        </p:spPr>
        <p:style>
          <a:lnRef idx="0">
            <a:schemeClr val="accent1"/>
          </a:lnRef>
          <a:fillRef idx="3">
            <a:schemeClr val="accent1"/>
          </a:fillRef>
          <a:effectRef idx="3">
            <a:schemeClr val="accent1"/>
          </a:effectRef>
          <a:fontRef idx="minor">
            <a:schemeClr val="lt1"/>
          </a:fontRef>
        </p:style>
        <p:txBody>
          <a:bodyPr lIns="102870" tIns="21431" rIns="21431" bIns="137160" anchor="b"/>
          <a:lstStyle/>
          <a:p>
            <a:pPr algn="ctr" defTabSz="342900" hangingPunct="0"/>
            <a:endParaRPr sz="2700" b="1" dirty="0">
              <a:solidFill>
                <a:srgbClr val="FFFFFF"/>
              </a:solidFill>
              <a:effectLst>
                <a:outerShdw blurRad="38100" dist="38100" dir="2700000" algn="tl">
                  <a:srgbClr val="000000">
                    <a:alpha val="43137"/>
                  </a:srgbClr>
                </a:outerShdw>
              </a:effectLst>
            </a:endParaRPr>
          </a:p>
        </p:txBody>
      </p:sp>
      <p:grpSp>
        <p:nvGrpSpPr>
          <p:cNvPr id="4" name="Group 3">
            <a:extLst>
              <a:ext uri="{FF2B5EF4-FFF2-40B4-BE49-F238E27FC236}">
                <a16:creationId xmlns:a16="http://schemas.microsoft.com/office/drawing/2014/main" id="{77E7FCAD-72E6-459E-BB18-B7A1BBF910B2}"/>
              </a:ext>
            </a:extLst>
          </p:cNvPr>
          <p:cNvGrpSpPr/>
          <p:nvPr/>
        </p:nvGrpSpPr>
        <p:grpSpPr>
          <a:xfrm rot="4934367">
            <a:off x="6369291" y="1324850"/>
            <a:ext cx="1033823" cy="204395"/>
            <a:chOff x="584200" y="3472656"/>
            <a:chExt cx="1579745" cy="214314"/>
          </a:xfrm>
        </p:grpSpPr>
        <p:sp>
          <p:nvSpPr>
            <p:cNvPr id="5" name="Oval 4">
              <a:extLst>
                <a:ext uri="{FF2B5EF4-FFF2-40B4-BE49-F238E27FC236}">
                  <a16:creationId xmlns:a16="http://schemas.microsoft.com/office/drawing/2014/main" id="{4B842474-DE31-4DEA-910D-55D3B7A161F5}"/>
                </a:ext>
              </a:extLst>
            </p:cNvPr>
            <p:cNvSpPr/>
            <p:nvPr/>
          </p:nvSpPr>
          <p:spPr>
            <a:xfrm>
              <a:off x="1949632" y="3472656"/>
              <a:ext cx="214313" cy="214313"/>
            </a:xfrm>
            <a:prstGeom prst="ellipse">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a:extLst>
                <a:ext uri="{FF2B5EF4-FFF2-40B4-BE49-F238E27FC236}">
                  <a16:creationId xmlns:a16="http://schemas.microsoft.com/office/drawing/2014/main" id="{5410A901-BAB2-4673-B344-E6FEEA504617}"/>
                </a:ext>
              </a:extLst>
            </p:cNvPr>
            <p:cNvCxnSpPr>
              <a:cxnSpLocks/>
              <a:endCxn id="7" idx="5"/>
            </p:cNvCxnSpPr>
            <p:nvPr/>
          </p:nvCxnSpPr>
          <p:spPr>
            <a:xfrm flipV="1">
              <a:off x="584200" y="3579813"/>
              <a:ext cx="1544820" cy="14288"/>
            </a:xfrm>
            <a:prstGeom prst="line">
              <a:avLst/>
            </a:prstGeom>
          </p:spPr>
          <p:style>
            <a:lnRef idx="3">
              <a:schemeClr val="dk1"/>
            </a:lnRef>
            <a:fillRef idx="0">
              <a:schemeClr val="dk1"/>
            </a:fillRef>
            <a:effectRef idx="2">
              <a:schemeClr val="dk1"/>
            </a:effectRef>
            <a:fontRef idx="minor">
              <a:schemeClr val="tx1"/>
            </a:fontRef>
          </p:style>
        </p:cxnSp>
        <p:sp>
          <p:nvSpPr>
            <p:cNvPr id="7" name="Freeform: Shape 55">
              <a:extLst>
                <a:ext uri="{FF2B5EF4-FFF2-40B4-BE49-F238E27FC236}">
                  <a16:creationId xmlns:a16="http://schemas.microsoft.com/office/drawing/2014/main" id="{C0FFE631-DD00-4D23-8E33-745856326C3D}"/>
                </a:ext>
              </a:extLst>
            </p:cNvPr>
            <p:cNvSpPr/>
            <p:nvPr/>
          </p:nvSpPr>
          <p:spPr>
            <a:xfrm>
              <a:off x="2039326" y="3472656"/>
              <a:ext cx="124619" cy="214314"/>
            </a:xfrm>
            <a:custGeom>
              <a:avLst/>
              <a:gdLst>
                <a:gd name="connsiteX0" fmla="*/ 17462 w 124619"/>
                <a:gd name="connsiteY0" fmla="*/ 0 h 214314"/>
                <a:gd name="connsiteX1" fmla="*/ 124619 w 124619"/>
                <a:gd name="connsiteY1" fmla="*/ 107157 h 214314"/>
                <a:gd name="connsiteX2" fmla="*/ 17462 w 124619"/>
                <a:gd name="connsiteY2" fmla="*/ 214314 h 214314"/>
                <a:gd name="connsiteX3" fmla="*/ 0 w 124619"/>
                <a:gd name="connsiteY3" fmla="*/ 210789 h 214314"/>
                <a:gd name="connsiteX4" fmla="*/ 24247 w 124619"/>
                <a:gd name="connsiteY4" fmla="*/ 205893 h 214314"/>
                <a:gd name="connsiteX5" fmla="*/ 89694 w 124619"/>
                <a:gd name="connsiteY5" fmla="*/ 107157 h 214314"/>
                <a:gd name="connsiteX6" fmla="*/ 24247 w 124619"/>
                <a:gd name="connsiteY6" fmla="*/ 8421 h 214314"/>
                <a:gd name="connsiteX7" fmla="*/ 0 w 124619"/>
                <a:gd name="connsiteY7" fmla="*/ 3526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619" h="214314">
                  <a:moveTo>
                    <a:pt x="17462" y="0"/>
                  </a:moveTo>
                  <a:cubicBezTo>
                    <a:pt x="76643" y="0"/>
                    <a:pt x="124619" y="47976"/>
                    <a:pt x="124619" y="107157"/>
                  </a:cubicBezTo>
                  <a:cubicBezTo>
                    <a:pt x="124619" y="166338"/>
                    <a:pt x="76643" y="214314"/>
                    <a:pt x="17462" y="214314"/>
                  </a:cubicBezTo>
                  <a:lnTo>
                    <a:pt x="0" y="210789"/>
                  </a:lnTo>
                  <a:lnTo>
                    <a:pt x="24247" y="205893"/>
                  </a:lnTo>
                  <a:cubicBezTo>
                    <a:pt x="62708" y="189626"/>
                    <a:pt x="89694" y="151543"/>
                    <a:pt x="89694" y="107157"/>
                  </a:cubicBezTo>
                  <a:cubicBezTo>
                    <a:pt x="89694" y="62771"/>
                    <a:pt x="62708" y="24688"/>
                    <a:pt x="24247" y="8421"/>
                  </a:cubicBezTo>
                  <a:lnTo>
                    <a:pt x="0" y="3526"/>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8" name="Rectangle 7"/>
          <p:cNvSpPr/>
          <p:nvPr/>
        </p:nvSpPr>
        <p:spPr>
          <a:xfrm>
            <a:off x="500034" y="2285992"/>
            <a:ext cx="8286808" cy="4401205"/>
          </a:xfrm>
          <a:prstGeom prst="rect">
            <a:avLst/>
          </a:prstGeom>
        </p:spPr>
        <p:txBody>
          <a:bodyPr wrap="square">
            <a:spAutoFit/>
          </a:bodyPr>
          <a:lstStyle/>
          <a:p>
            <a:pPr algn="just"/>
            <a:r>
              <a:rPr lang="en-IN" sz="2800" b="1" dirty="0">
                <a:effectLst>
                  <a:outerShdw blurRad="38100" dist="38100" dir="2700000" algn="tl">
                    <a:srgbClr val="000000">
                      <a:alpha val="43137"/>
                    </a:srgbClr>
                  </a:outerShdw>
                </a:effectLst>
              </a:rPr>
              <a:t>	After enforcing referential integrity you can observe the following rules:-</a:t>
            </a:r>
          </a:p>
          <a:p>
            <a:pPr algn="just"/>
            <a:endParaRPr lang="en-IN" sz="2800" b="1" dirty="0">
              <a:effectLst>
                <a:outerShdw blurRad="38100" dist="38100" dir="2700000" algn="tl">
                  <a:srgbClr val="000000">
                    <a:alpha val="43137"/>
                  </a:srgbClr>
                </a:outerShdw>
              </a:effectLst>
            </a:endParaRPr>
          </a:p>
          <a:p>
            <a:pPr algn="just"/>
            <a:r>
              <a:rPr lang="en-IN" sz="2800" b="1" dirty="0">
                <a:effectLst>
                  <a:outerShdw blurRad="38100" dist="38100" dir="2700000" algn="tl">
                    <a:srgbClr val="000000">
                      <a:alpha val="43137"/>
                    </a:srgbClr>
                  </a:outerShdw>
                </a:effectLst>
              </a:rPr>
              <a:t>	 Not possible to enter value in the foreign key 	field of the related table that doesn’t exists in 	the primary key of the primary table.</a:t>
            </a:r>
          </a:p>
          <a:p>
            <a:pPr algn="just"/>
            <a:r>
              <a:rPr lang="en-IN" sz="2800" b="1" dirty="0">
                <a:effectLst>
                  <a:outerShdw blurRad="38100" dist="38100" dir="2700000" algn="tl">
                    <a:srgbClr val="000000">
                      <a:alpha val="43137"/>
                    </a:srgbClr>
                  </a:outerShdw>
                </a:effectLst>
              </a:rPr>
              <a:t>	</a:t>
            </a:r>
          </a:p>
          <a:p>
            <a:pPr algn="just"/>
            <a:r>
              <a:rPr lang="en-IN" sz="2800" b="1" dirty="0">
                <a:effectLst>
                  <a:outerShdw blurRad="38100" dist="38100" dir="2700000" algn="tl">
                    <a:srgbClr val="000000">
                      <a:alpha val="43137"/>
                    </a:srgbClr>
                  </a:outerShdw>
                </a:effectLst>
              </a:rPr>
              <a:t>	You can’t delete a record from primary table if 	matching records exists in the related table.</a:t>
            </a:r>
          </a:p>
          <a:p>
            <a:pPr algn="just"/>
            <a:endParaRPr lang="en-IN" sz="2800" b="1" dirty="0">
              <a:effectLst>
                <a:outerShdw blurRad="38100" dist="38100" dir="2700000" algn="tl">
                  <a:srgbClr val="000000">
                    <a:alpha val="43137"/>
                  </a:srgbClr>
                </a:outerShdw>
              </a:effectLst>
            </a:endParaRPr>
          </a:p>
        </p:txBody>
      </p:sp>
      <p:sp>
        <p:nvSpPr>
          <p:cNvPr id="9" name="Rectangle 8"/>
          <p:cNvSpPr/>
          <p:nvPr/>
        </p:nvSpPr>
        <p:spPr>
          <a:xfrm>
            <a:off x="7786710" y="1149478"/>
            <a:ext cx="642942" cy="707886"/>
          </a:xfrm>
          <a:prstGeom prst="rect">
            <a:avLst/>
          </a:prstGeom>
        </p:spPr>
        <p:txBody>
          <a:bodyPr wrap="square">
            <a:spAutoFit/>
          </a:bodyPr>
          <a:lstStyle/>
          <a:p>
            <a:r>
              <a:rPr lang="en-US" sz="4000" b="1" dirty="0">
                <a:effectLst>
                  <a:outerShdw blurRad="38100" dist="38100" dir="2700000" algn="tl">
                    <a:srgbClr val="000000">
                      <a:alpha val="43137"/>
                    </a:srgbClr>
                  </a:outerShdw>
                </a:effectLst>
                <a:cs typeface="Times New Roman" pitchFamily="18" charset="0"/>
              </a:rPr>
              <a:t>RI</a:t>
            </a:r>
            <a:endParaRPr lang="en-IN" sz="4000" dirty="0"/>
          </a:p>
        </p:txBody>
      </p:sp>
      <p:sp>
        <p:nvSpPr>
          <p:cNvPr id="13" name="Freeform: Shape 81">
            <a:extLst>
              <a:ext uri="{FF2B5EF4-FFF2-40B4-BE49-F238E27FC236}">
                <a16:creationId xmlns:a16="http://schemas.microsoft.com/office/drawing/2014/main" id="{E98D785C-FA22-4847-B895-1AE27C630F6C}"/>
              </a:ext>
            </a:extLst>
          </p:cNvPr>
          <p:cNvSpPr/>
          <p:nvPr/>
        </p:nvSpPr>
        <p:spPr>
          <a:xfrm>
            <a:off x="642910" y="3643314"/>
            <a:ext cx="571504" cy="785818"/>
          </a:xfrm>
          <a:custGeom>
            <a:avLst/>
            <a:gdLst>
              <a:gd name="connsiteX0" fmla="*/ 185738 w 495300"/>
              <a:gd name="connsiteY0" fmla="*/ 742950 h 800100"/>
              <a:gd name="connsiteX1" fmla="*/ 309563 w 495300"/>
              <a:gd name="connsiteY1" fmla="*/ 742950 h 800100"/>
              <a:gd name="connsiteX2" fmla="*/ 247651 w 495300"/>
              <a:gd name="connsiteY2" fmla="*/ 800100 h 800100"/>
              <a:gd name="connsiteX3" fmla="*/ 185738 w 495300"/>
              <a:gd name="connsiteY3" fmla="*/ 742950 h 800100"/>
              <a:gd name="connsiteX4" fmla="*/ 152400 w 495300"/>
              <a:gd name="connsiteY4" fmla="*/ 647700 h 800100"/>
              <a:gd name="connsiteX5" fmla="*/ 342900 w 495300"/>
              <a:gd name="connsiteY5" fmla="*/ 647700 h 800100"/>
              <a:gd name="connsiteX6" fmla="*/ 371475 w 495300"/>
              <a:gd name="connsiteY6" fmla="*/ 676275 h 800100"/>
              <a:gd name="connsiteX7" fmla="*/ 342900 w 495300"/>
              <a:gd name="connsiteY7" fmla="*/ 704850 h 800100"/>
              <a:gd name="connsiteX8" fmla="*/ 152400 w 495300"/>
              <a:gd name="connsiteY8" fmla="*/ 704850 h 800100"/>
              <a:gd name="connsiteX9" fmla="*/ 123825 w 495300"/>
              <a:gd name="connsiteY9" fmla="*/ 676275 h 800100"/>
              <a:gd name="connsiteX10" fmla="*/ 152400 w 495300"/>
              <a:gd name="connsiteY10" fmla="*/ 647700 h 800100"/>
              <a:gd name="connsiteX11" fmla="*/ 152400 w 495300"/>
              <a:gd name="connsiteY11" fmla="*/ 552450 h 800100"/>
              <a:gd name="connsiteX12" fmla="*/ 342900 w 495300"/>
              <a:gd name="connsiteY12" fmla="*/ 552450 h 800100"/>
              <a:gd name="connsiteX13" fmla="*/ 371475 w 495300"/>
              <a:gd name="connsiteY13" fmla="*/ 581025 h 800100"/>
              <a:gd name="connsiteX14" fmla="*/ 342900 w 495300"/>
              <a:gd name="connsiteY14" fmla="*/ 609600 h 800100"/>
              <a:gd name="connsiteX15" fmla="*/ 152400 w 495300"/>
              <a:gd name="connsiteY15" fmla="*/ 609600 h 800100"/>
              <a:gd name="connsiteX16" fmla="*/ 123825 w 495300"/>
              <a:gd name="connsiteY16" fmla="*/ 581025 h 800100"/>
              <a:gd name="connsiteX17" fmla="*/ 152400 w 495300"/>
              <a:gd name="connsiteY17" fmla="*/ 552450 h 800100"/>
              <a:gd name="connsiteX18" fmla="*/ 248602 w 495300"/>
              <a:gd name="connsiteY18" fmla="*/ 56197 h 800100"/>
              <a:gd name="connsiteX19" fmla="*/ 58103 w 495300"/>
              <a:gd name="connsiteY19" fmla="*/ 244793 h 800100"/>
              <a:gd name="connsiteX20" fmla="*/ 58103 w 495300"/>
              <a:gd name="connsiteY20" fmla="*/ 252413 h 800100"/>
              <a:gd name="connsiteX21" fmla="*/ 71438 w 495300"/>
              <a:gd name="connsiteY21" fmla="*/ 319088 h 800100"/>
              <a:gd name="connsiteX22" fmla="*/ 103823 w 495300"/>
              <a:gd name="connsiteY22" fmla="*/ 371475 h 800100"/>
              <a:gd name="connsiteX23" fmla="*/ 159068 w 495300"/>
              <a:gd name="connsiteY23" fmla="*/ 457200 h 800100"/>
              <a:gd name="connsiteX24" fmla="*/ 247650 w 495300"/>
              <a:gd name="connsiteY24" fmla="*/ 457200 h 800100"/>
              <a:gd name="connsiteX25" fmla="*/ 337185 w 495300"/>
              <a:gd name="connsiteY25" fmla="*/ 457200 h 800100"/>
              <a:gd name="connsiteX26" fmla="*/ 392430 w 495300"/>
              <a:gd name="connsiteY26" fmla="*/ 371475 h 800100"/>
              <a:gd name="connsiteX27" fmla="*/ 424815 w 495300"/>
              <a:gd name="connsiteY27" fmla="*/ 319088 h 800100"/>
              <a:gd name="connsiteX28" fmla="*/ 438150 w 495300"/>
              <a:gd name="connsiteY28" fmla="*/ 252413 h 800100"/>
              <a:gd name="connsiteX29" fmla="*/ 439103 w 495300"/>
              <a:gd name="connsiteY29" fmla="*/ 252413 h 800100"/>
              <a:gd name="connsiteX30" fmla="*/ 439103 w 495300"/>
              <a:gd name="connsiteY30" fmla="*/ 244793 h 800100"/>
              <a:gd name="connsiteX31" fmla="*/ 248602 w 495300"/>
              <a:gd name="connsiteY31" fmla="*/ 56197 h 800100"/>
              <a:gd name="connsiteX32" fmla="*/ 247650 w 495300"/>
              <a:gd name="connsiteY32" fmla="*/ 0 h 800100"/>
              <a:gd name="connsiteX33" fmla="*/ 495300 w 495300"/>
              <a:gd name="connsiteY33" fmla="*/ 244793 h 800100"/>
              <a:gd name="connsiteX34" fmla="*/ 495300 w 495300"/>
              <a:gd name="connsiteY34" fmla="*/ 253365 h 800100"/>
              <a:gd name="connsiteX35" fmla="*/ 478155 w 495300"/>
              <a:gd name="connsiteY35" fmla="*/ 339090 h 800100"/>
              <a:gd name="connsiteX36" fmla="*/ 435292 w 495300"/>
              <a:gd name="connsiteY36" fmla="*/ 409575 h 800100"/>
              <a:gd name="connsiteX37" fmla="*/ 377190 w 495300"/>
              <a:gd name="connsiteY37" fmla="*/ 503873 h 800100"/>
              <a:gd name="connsiteX38" fmla="*/ 360045 w 495300"/>
              <a:gd name="connsiteY38" fmla="*/ 514350 h 800100"/>
              <a:gd name="connsiteX39" fmla="*/ 135255 w 495300"/>
              <a:gd name="connsiteY39" fmla="*/ 514350 h 800100"/>
              <a:gd name="connsiteX40" fmla="*/ 118110 w 495300"/>
              <a:gd name="connsiteY40" fmla="*/ 503873 h 800100"/>
              <a:gd name="connsiteX41" fmla="*/ 60007 w 495300"/>
              <a:gd name="connsiteY41" fmla="*/ 409575 h 800100"/>
              <a:gd name="connsiteX42" fmla="*/ 17145 w 495300"/>
              <a:gd name="connsiteY42" fmla="*/ 339090 h 800100"/>
              <a:gd name="connsiteX43" fmla="*/ 0 w 495300"/>
              <a:gd name="connsiteY43" fmla="*/ 253365 h 800100"/>
              <a:gd name="connsiteX44" fmla="*/ 0 w 495300"/>
              <a:gd name="connsiteY44" fmla="*/ 244793 h 800100"/>
              <a:gd name="connsiteX45" fmla="*/ 247650 w 495300"/>
              <a:gd name="connsiteY45"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95300" h="800100">
                <a:moveTo>
                  <a:pt x="185738" y="742950"/>
                </a:moveTo>
                <a:lnTo>
                  <a:pt x="309563" y="742950"/>
                </a:lnTo>
                <a:cubicBezTo>
                  <a:pt x="306706" y="775335"/>
                  <a:pt x="280036" y="800100"/>
                  <a:pt x="247651" y="800100"/>
                </a:cubicBezTo>
                <a:cubicBezTo>
                  <a:pt x="215265" y="800100"/>
                  <a:pt x="188595" y="775335"/>
                  <a:pt x="185738" y="742950"/>
                </a:cubicBezTo>
                <a:close/>
                <a:moveTo>
                  <a:pt x="152400" y="647700"/>
                </a:moveTo>
                <a:lnTo>
                  <a:pt x="342900" y="647700"/>
                </a:lnTo>
                <a:cubicBezTo>
                  <a:pt x="359093" y="647700"/>
                  <a:pt x="371475" y="660083"/>
                  <a:pt x="371475" y="676275"/>
                </a:cubicBezTo>
                <a:cubicBezTo>
                  <a:pt x="371475" y="692467"/>
                  <a:pt x="359093" y="704850"/>
                  <a:pt x="342900" y="704850"/>
                </a:cubicBezTo>
                <a:lnTo>
                  <a:pt x="152400" y="704850"/>
                </a:lnTo>
                <a:cubicBezTo>
                  <a:pt x="136207" y="704850"/>
                  <a:pt x="123825" y="692467"/>
                  <a:pt x="123825" y="676275"/>
                </a:cubicBezTo>
                <a:cubicBezTo>
                  <a:pt x="123825" y="660083"/>
                  <a:pt x="136207" y="647700"/>
                  <a:pt x="152400" y="647700"/>
                </a:cubicBezTo>
                <a:close/>
                <a:moveTo>
                  <a:pt x="152400" y="552450"/>
                </a:moveTo>
                <a:lnTo>
                  <a:pt x="342900" y="552450"/>
                </a:lnTo>
                <a:cubicBezTo>
                  <a:pt x="359093" y="552450"/>
                  <a:pt x="371475" y="564833"/>
                  <a:pt x="371475" y="581025"/>
                </a:cubicBezTo>
                <a:cubicBezTo>
                  <a:pt x="371475" y="597217"/>
                  <a:pt x="359093" y="609600"/>
                  <a:pt x="342900" y="609600"/>
                </a:cubicBezTo>
                <a:lnTo>
                  <a:pt x="152400" y="609600"/>
                </a:lnTo>
                <a:cubicBezTo>
                  <a:pt x="136207" y="609600"/>
                  <a:pt x="123825" y="597217"/>
                  <a:pt x="123825" y="581025"/>
                </a:cubicBezTo>
                <a:cubicBezTo>
                  <a:pt x="123825" y="564833"/>
                  <a:pt x="136207" y="552450"/>
                  <a:pt x="152400" y="552450"/>
                </a:cubicBezTo>
                <a:close/>
                <a:moveTo>
                  <a:pt x="248602" y="56197"/>
                </a:moveTo>
                <a:cubicBezTo>
                  <a:pt x="144780" y="57150"/>
                  <a:pt x="60007" y="140970"/>
                  <a:pt x="58103" y="244793"/>
                </a:cubicBezTo>
                <a:lnTo>
                  <a:pt x="58103" y="252413"/>
                </a:lnTo>
                <a:cubicBezTo>
                  <a:pt x="59055" y="275273"/>
                  <a:pt x="62865" y="298133"/>
                  <a:pt x="71438" y="319088"/>
                </a:cubicBezTo>
                <a:cubicBezTo>
                  <a:pt x="79057" y="338138"/>
                  <a:pt x="90488" y="356235"/>
                  <a:pt x="103823" y="371475"/>
                </a:cubicBezTo>
                <a:cubicBezTo>
                  <a:pt x="124777" y="398145"/>
                  <a:pt x="143827" y="426720"/>
                  <a:pt x="159068" y="457200"/>
                </a:cubicBezTo>
                <a:lnTo>
                  <a:pt x="247650" y="457200"/>
                </a:lnTo>
                <a:lnTo>
                  <a:pt x="337185" y="457200"/>
                </a:lnTo>
                <a:cubicBezTo>
                  <a:pt x="351473" y="426720"/>
                  <a:pt x="370523" y="398145"/>
                  <a:pt x="392430" y="371475"/>
                </a:cubicBezTo>
                <a:cubicBezTo>
                  <a:pt x="406717" y="356235"/>
                  <a:pt x="417195" y="338138"/>
                  <a:pt x="424815" y="319088"/>
                </a:cubicBezTo>
                <a:cubicBezTo>
                  <a:pt x="432435" y="298133"/>
                  <a:pt x="437198" y="275273"/>
                  <a:pt x="438150" y="252413"/>
                </a:cubicBezTo>
                <a:lnTo>
                  <a:pt x="439103" y="252413"/>
                </a:lnTo>
                <a:lnTo>
                  <a:pt x="439103" y="244793"/>
                </a:lnTo>
                <a:cubicBezTo>
                  <a:pt x="437198" y="140018"/>
                  <a:pt x="352425" y="57150"/>
                  <a:pt x="248602" y="56197"/>
                </a:cubicBezTo>
                <a:close/>
                <a:moveTo>
                  <a:pt x="247650" y="0"/>
                </a:moveTo>
                <a:cubicBezTo>
                  <a:pt x="382905" y="952"/>
                  <a:pt x="492442" y="109538"/>
                  <a:pt x="495300" y="244793"/>
                </a:cubicBezTo>
                <a:lnTo>
                  <a:pt x="495300" y="253365"/>
                </a:lnTo>
                <a:cubicBezTo>
                  <a:pt x="494348" y="282893"/>
                  <a:pt x="488633" y="311468"/>
                  <a:pt x="478155" y="339090"/>
                </a:cubicBezTo>
                <a:cubicBezTo>
                  <a:pt x="468630" y="364808"/>
                  <a:pt x="453390" y="388620"/>
                  <a:pt x="435292" y="409575"/>
                </a:cubicBezTo>
                <a:cubicBezTo>
                  <a:pt x="412433" y="434340"/>
                  <a:pt x="387668" y="482918"/>
                  <a:pt x="377190" y="503873"/>
                </a:cubicBezTo>
                <a:cubicBezTo>
                  <a:pt x="374333" y="510540"/>
                  <a:pt x="367665" y="514350"/>
                  <a:pt x="360045" y="514350"/>
                </a:cubicBezTo>
                <a:lnTo>
                  <a:pt x="135255" y="514350"/>
                </a:lnTo>
                <a:cubicBezTo>
                  <a:pt x="127635" y="514350"/>
                  <a:pt x="120968" y="510540"/>
                  <a:pt x="118110" y="503873"/>
                </a:cubicBezTo>
                <a:cubicBezTo>
                  <a:pt x="107632" y="482918"/>
                  <a:pt x="82868" y="434340"/>
                  <a:pt x="60007" y="409575"/>
                </a:cubicBezTo>
                <a:cubicBezTo>
                  <a:pt x="41910" y="388620"/>
                  <a:pt x="27622" y="364808"/>
                  <a:pt x="17145" y="339090"/>
                </a:cubicBezTo>
                <a:cubicBezTo>
                  <a:pt x="6668" y="311468"/>
                  <a:pt x="953" y="282893"/>
                  <a:pt x="0" y="253365"/>
                </a:cubicBezTo>
                <a:lnTo>
                  <a:pt x="0" y="244793"/>
                </a:lnTo>
                <a:cubicBezTo>
                  <a:pt x="2857" y="109538"/>
                  <a:pt x="112395" y="952"/>
                  <a:pt x="247650" y="0"/>
                </a:cubicBezTo>
                <a:close/>
              </a:path>
            </a:pathLst>
          </a:cu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6" name="Freeform: Shape 81">
            <a:extLst>
              <a:ext uri="{FF2B5EF4-FFF2-40B4-BE49-F238E27FC236}">
                <a16:creationId xmlns:a16="http://schemas.microsoft.com/office/drawing/2014/main" id="{E98D785C-FA22-4847-B895-1AE27C630F6C}"/>
              </a:ext>
            </a:extLst>
          </p:cNvPr>
          <p:cNvSpPr/>
          <p:nvPr/>
        </p:nvSpPr>
        <p:spPr>
          <a:xfrm>
            <a:off x="642910" y="5286388"/>
            <a:ext cx="571504" cy="785818"/>
          </a:xfrm>
          <a:custGeom>
            <a:avLst/>
            <a:gdLst>
              <a:gd name="connsiteX0" fmla="*/ 185738 w 495300"/>
              <a:gd name="connsiteY0" fmla="*/ 742950 h 800100"/>
              <a:gd name="connsiteX1" fmla="*/ 309563 w 495300"/>
              <a:gd name="connsiteY1" fmla="*/ 742950 h 800100"/>
              <a:gd name="connsiteX2" fmla="*/ 247651 w 495300"/>
              <a:gd name="connsiteY2" fmla="*/ 800100 h 800100"/>
              <a:gd name="connsiteX3" fmla="*/ 185738 w 495300"/>
              <a:gd name="connsiteY3" fmla="*/ 742950 h 800100"/>
              <a:gd name="connsiteX4" fmla="*/ 152400 w 495300"/>
              <a:gd name="connsiteY4" fmla="*/ 647700 h 800100"/>
              <a:gd name="connsiteX5" fmla="*/ 342900 w 495300"/>
              <a:gd name="connsiteY5" fmla="*/ 647700 h 800100"/>
              <a:gd name="connsiteX6" fmla="*/ 371475 w 495300"/>
              <a:gd name="connsiteY6" fmla="*/ 676275 h 800100"/>
              <a:gd name="connsiteX7" fmla="*/ 342900 w 495300"/>
              <a:gd name="connsiteY7" fmla="*/ 704850 h 800100"/>
              <a:gd name="connsiteX8" fmla="*/ 152400 w 495300"/>
              <a:gd name="connsiteY8" fmla="*/ 704850 h 800100"/>
              <a:gd name="connsiteX9" fmla="*/ 123825 w 495300"/>
              <a:gd name="connsiteY9" fmla="*/ 676275 h 800100"/>
              <a:gd name="connsiteX10" fmla="*/ 152400 w 495300"/>
              <a:gd name="connsiteY10" fmla="*/ 647700 h 800100"/>
              <a:gd name="connsiteX11" fmla="*/ 152400 w 495300"/>
              <a:gd name="connsiteY11" fmla="*/ 552450 h 800100"/>
              <a:gd name="connsiteX12" fmla="*/ 342900 w 495300"/>
              <a:gd name="connsiteY12" fmla="*/ 552450 h 800100"/>
              <a:gd name="connsiteX13" fmla="*/ 371475 w 495300"/>
              <a:gd name="connsiteY13" fmla="*/ 581025 h 800100"/>
              <a:gd name="connsiteX14" fmla="*/ 342900 w 495300"/>
              <a:gd name="connsiteY14" fmla="*/ 609600 h 800100"/>
              <a:gd name="connsiteX15" fmla="*/ 152400 w 495300"/>
              <a:gd name="connsiteY15" fmla="*/ 609600 h 800100"/>
              <a:gd name="connsiteX16" fmla="*/ 123825 w 495300"/>
              <a:gd name="connsiteY16" fmla="*/ 581025 h 800100"/>
              <a:gd name="connsiteX17" fmla="*/ 152400 w 495300"/>
              <a:gd name="connsiteY17" fmla="*/ 552450 h 800100"/>
              <a:gd name="connsiteX18" fmla="*/ 248602 w 495300"/>
              <a:gd name="connsiteY18" fmla="*/ 56197 h 800100"/>
              <a:gd name="connsiteX19" fmla="*/ 58103 w 495300"/>
              <a:gd name="connsiteY19" fmla="*/ 244793 h 800100"/>
              <a:gd name="connsiteX20" fmla="*/ 58103 w 495300"/>
              <a:gd name="connsiteY20" fmla="*/ 252413 h 800100"/>
              <a:gd name="connsiteX21" fmla="*/ 71438 w 495300"/>
              <a:gd name="connsiteY21" fmla="*/ 319088 h 800100"/>
              <a:gd name="connsiteX22" fmla="*/ 103823 w 495300"/>
              <a:gd name="connsiteY22" fmla="*/ 371475 h 800100"/>
              <a:gd name="connsiteX23" fmla="*/ 159068 w 495300"/>
              <a:gd name="connsiteY23" fmla="*/ 457200 h 800100"/>
              <a:gd name="connsiteX24" fmla="*/ 247650 w 495300"/>
              <a:gd name="connsiteY24" fmla="*/ 457200 h 800100"/>
              <a:gd name="connsiteX25" fmla="*/ 337185 w 495300"/>
              <a:gd name="connsiteY25" fmla="*/ 457200 h 800100"/>
              <a:gd name="connsiteX26" fmla="*/ 392430 w 495300"/>
              <a:gd name="connsiteY26" fmla="*/ 371475 h 800100"/>
              <a:gd name="connsiteX27" fmla="*/ 424815 w 495300"/>
              <a:gd name="connsiteY27" fmla="*/ 319088 h 800100"/>
              <a:gd name="connsiteX28" fmla="*/ 438150 w 495300"/>
              <a:gd name="connsiteY28" fmla="*/ 252413 h 800100"/>
              <a:gd name="connsiteX29" fmla="*/ 439103 w 495300"/>
              <a:gd name="connsiteY29" fmla="*/ 252413 h 800100"/>
              <a:gd name="connsiteX30" fmla="*/ 439103 w 495300"/>
              <a:gd name="connsiteY30" fmla="*/ 244793 h 800100"/>
              <a:gd name="connsiteX31" fmla="*/ 248602 w 495300"/>
              <a:gd name="connsiteY31" fmla="*/ 56197 h 800100"/>
              <a:gd name="connsiteX32" fmla="*/ 247650 w 495300"/>
              <a:gd name="connsiteY32" fmla="*/ 0 h 800100"/>
              <a:gd name="connsiteX33" fmla="*/ 495300 w 495300"/>
              <a:gd name="connsiteY33" fmla="*/ 244793 h 800100"/>
              <a:gd name="connsiteX34" fmla="*/ 495300 w 495300"/>
              <a:gd name="connsiteY34" fmla="*/ 253365 h 800100"/>
              <a:gd name="connsiteX35" fmla="*/ 478155 w 495300"/>
              <a:gd name="connsiteY35" fmla="*/ 339090 h 800100"/>
              <a:gd name="connsiteX36" fmla="*/ 435292 w 495300"/>
              <a:gd name="connsiteY36" fmla="*/ 409575 h 800100"/>
              <a:gd name="connsiteX37" fmla="*/ 377190 w 495300"/>
              <a:gd name="connsiteY37" fmla="*/ 503873 h 800100"/>
              <a:gd name="connsiteX38" fmla="*/ 360045 w 495300"/>
              <a:gd name="connsiteY38" fmla="*/ 514350 h 800100"/>
              <a:gd name="connsiteX39" fmla="*/ 135255 w 495300"/>
              <a:gd name="connsiteY39" fmla="*/ 514350 h 800100"/>
              <a:gd name="connsiteX40" fmla="*/ 118110 w 495300"/>
              <a:gd name="connsiteY40" fmla="*/ 503873 h 800100"/>
              <a:gd name="connsiteX41" fmla="*/ 60007 w 495300"/>
              <a:gd name="connsiteY41" fmla="*/ 409575 h 800100"/>
              <a:gd name="connsiteX42" fmla="*/ 17145 w 495300"/>
              <a:gd name="connsiteY42" fmla="*/ 339090 h 800100"/>
              <a:gd name="connsiteX43" fmla="*/ 0 w 495300"/>
              <a:gd name="connsiteY43" fmla="*/ 253365 h 800100"/>
              <a:gd name="connsiteX44" fmla="*/ 0 w 495300"/>
              <a:gd name="connsiteY44" fmla="*/ 244793 h 800100"/>
              <a:gd name="connsiteX45" fmla="*/ 247650 w 495300"/>
              <a:gd name="connsiteY45"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95300" h="800100">
                <a:moveTo>
                  <a:pt x="185738" y="742950"/>
                </a:moveTo>
                <a:lnTo>
                  <a:pt x="309563" y="742950"/>
                </a:lnTo>
                <a:cubicBezTo>
                  <a:pt x="306706" y="775335"/>
                  <a:pt x="280036" y="800100"/>
                  <a:pt x="247651" y="800100"/>
                </a:cubicBezTo>
                <a:cubicBezTo>
                  <a:pt x="215265" y="800100"/>
                  <a:pt x="188595" y="775335"/>
                  <a:pt x="185738" y="742950"/>
                </a:cubicBezTo>
                <a:close/>
                <a:moveTo>
                  <a:pt x="152400" y="647700"/>
                </a:moveTo>
                <a:lnTo>
                  <a:pt x="342900" y="647700"/>
                </a:lnTo>
                <a:cubicBezTo>
                  <a:pt x="359093" y="647700"/>
                  <a:pt x="371475" y="660083"/>
                  <a:pt x="371475" y="676275"/>
                </a:cubicBezTo>
                <a:cubicBezTo>
                  <a:pt x="371475" y="692467"/>
                  <a:pt x="359093" y="704850"/>
                  <a:pt x="342900" y="704850"/>
                </a:cubicBezTo>
                <a:lnTo>
                  <a:pt x="152400" y="704850"/>
                </a:lnTo>
                <a:cubicBezTo>
                  <a:pt x="136207" y="704850"/>
                  <a:pt x="123825" y="692467"/>
                  <a:pt x="123825" y="676275"/>
                </a:cubicBezTo>
                <a:cubicBezTo>
                  <a:pt x="123825" y="660083"/>
                  <a:pt x="136207" y="647700"/>
                  <a:pt x="152400" y="647700"/>
                </a:cubicBezTo>
                <a:close/>
                <a:moveTo>
                  <a:pt x="152400" y="552450"/>
                </a:moveTo>
                <a:lnTo>
                  <a:pt x="342900" y="552450"/>
                </a:lnTo>
                <a:cubicBezTo>
                  <a:pt x="359093" y="552450"/>
                  <a:pt x="371475" y="564833"/>
                  <a:pt x="371475" y="581025"/>
                </a:cubicBezTo>
                <a:cubicBezTo>
                  <a:pt x="371475" y="597217"/>
                  <a:pt x="359093" y="609600"/>
                  <a:pt x="342900" y="609600"/>
                </a:cubicBezTo>
                <a:lnTo>
                  <a:pt x="152400" y="609600"/>
                </a:lnTo>
                <a:cubicBezTo>
                  <a:pt x="136207" y="609600"/>
                  <a:pt x="123825" y="597217"/>
                  <a:pt x="123825" y="581025"/>
                </a:cubicBezTo>
                <a:cubicBezTo>
                  <a:pt x="123825" y="564833"/>
                  <a:pt x="136207" y="552450"/>
                  <a:pt x="152400" y="552450"/>
                </a:cubicBezTo>
                <a:close/>
                <a:moveTo>
                  <a:pt x="248602" y="56197"/>
                </a:moveTo>
                <a:cubicBezTo>
                  <a:pt x="144780" y="57150"/>
                  <a:pt x="60007" y="140970"/>
                  <a:pt x="58103" y="244793"/>
                </a:cubicBezTo>
                <a:lnTo>
                  <a:pt x="58103" y="252413"/>
                </a:lnTo>
                <a:cubicBezTo>
                  <a:pt x="59055" y="275273"/>
                  <a:pt x="62865" y="298133"/>
                  <a:pt x="71438" y="319088"/>
                </a:cubicBezTo>
                <a:cubicBezTo>
                  <a:pt x="79057" y="338138"/>
                  <a:pt x="90488" y="356235"/>
                  <a:pt x="103823" y="371475"/>
                </a:cubicBezTo>
                <a:cubicBezTo>
                  <a:pt x="124777" y="398145"/>
                  <a:pt x="143827" y="426720"/>
                  <a:pt x="159068" y="457200"/>
                </a:cubicBezTo>
                <a:lnTo>
                  <a:pt x="247650" y="457200"/>
                </a:lnTo>
                <a:lnTo>
                  <a:pt x="337185" y="457200"/>
                </a:lnTo>
                <a:cubicBezTo>
                  <a:pt x="351473" y="426720"/>
                  <a:pt x="370523" y="398145"/>
                  <a:pt x="392430" y="371475"/>
                </a:cubicBezTo>
                <a:cubicBezTo>
                  <a:pt x="406717" y="356235"/>
                  <a:pt x="417195" y="338138"/>
                  <a:pt x="424815" y="319088"/>
                </a:cubicBezTo>
                <a:cubicBezTo>
                  <a:pt x="432435" y="298133"/>
                  <a:pt x="437198" y="275273"/>
                  <a:pt x="438150" y="252413"/>
                </a:cubicBezTo>
                <a:lnTo>
                  <a:pt x="439103" y="252413"/>
                </a:lnTo>
                <a:lnTo>
                  <a:pt x="439103" y="244793"/>
                </a:lnTo>
                <a:cubicBezTo>
                  <a:pt x="437198" y="140018"/>
                  <a:pt x="352425" y="57150"/>
                  <a:pt x="248602" y="56197"/>
                </a:cubicBezTo>
                <a:close/>
                <a:moveTo>
                  <a:pt x="247650" y="0"/>
                </a:moveTo>
                <a:cubicBezTo>
                  <a:pt x="382905" y="952"/>
                  <a:pt x="492442" y="109538"/>
                  <a:pt x="495300" y="244793"/>
                </a:cubicBezTo>
                <a:lnTo>
                  <a:pt x="495300" y="253365"/>
                </a:lnTo>
                <a:cubicBezTo>
                  <a:pt x="494348" y="282893"/>
                  <a:pt x="488633" y="311468"/>
                  <a:pt x="478155" y="339090"/>
                </a:cubicBezTo>
                <a:cubicBezTo>
                  <a:pt x="468630" y="364808"/>
                  <a:pt x="453390" y="388620"/>
                  <a:pt x="435292" y="409575"/>
                </a:cubicBezTo>
                <a:cubicBezTo>
                  <a:pt x="412433" y="434340"/>
                  <a:pt x="387668" y="482918"/>
                  <a:pt x="377190" y="503873"/>
                </a:cubicBezTo>
                <a:cubicBezTo>
                  <a:pt x="374333" y="510540"/>
                  <a:pt x="367665" y="514350"/>
                  <a:pt x="360045" y="514350"/>
                </a:cubicBezTo>
                <a:lnTo>
                  <a:pt x="135255" y="514350"/>
                </a:lnTo>
                <a:cubicBezTo>
                  <a:pt x="127635" y="514350"/>
                  <a:pt x="120968" y="510540"/>
                  <a:pt x="118110" y="503873"/>
                </a:cubicBezTo>
                <a:cubicBezTo>
                  <a:pt x="107632" y="482918"/>
                  <a:pt x="82868" y="434340"/>
                  <a:pt x="60007" y="409575"/>
                </a:cubicBezTo>
                <a:cubicBezTo>
                  <a:pt x="41910" y="388620"/>
                  <a:pt x="27622" y="364808"/>
                  <a:pt x="17145" y="339090"/>
                </a:cubicBezTo>
                <a:cubicBezTo>
                  <a:pt x="6668" y="311468"/>
                  <a:pt x="953" y="282893"/>
                  <a:pt x="0" y="253365"/>
                </a:cubicBezTo>
                <a:lnTo>
                  <a:pt x="0" y="244793"/>
                </a:lnTo>
                <a:cubicBezTo>
                  <a:pt x="2857" y="109538"/>
                  <a:pt x="112395" y="952"/>
                  <a:pt x="247650" y="0"/>
                </a:cubicBezTo>
                <a:close/>
              </a:path>
            </a:pathLst>
          </a:cu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163387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928662" y="285728"/>
            <a:ext cx="7858180" cy="78581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ADVANTAGES OF DATABASE</a:t>
            </a:r>
          </a:p>
        </p:txBody>
      </p:sp>
      <p:sp>
        <p:nvSpPr>
          <p:cNvPr id="8" name="Title 1"/>
          <p:cNvSpPr txBox="1">
            <a:spLocks/>
          </p:cNvSpPr>
          <p:nvPr/>
        </p:nvSpPr>
        <p:spPr>
          <a:xfrm>
            <a:off x="500034" y="1428736"/>
            <a:ext cx="7858180" cy="10001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r>
              <a:rPr lang="en-IN" sz="3600" b="1" dirty="0">
                <a:effectLst>
                  <a:outerShdw blurRad="38100" dist="38100" dir="2700000" algn="tl">
                    <a:srgbClr val="000000">
                      <a:alpha val="43137"/>
                    </a:srgbClr>
                  </a:outerShdw>
                </a:effectLst>
              </a:rPr>
              <a:t>5. DATA SHARING</a:t>
            </a:r>
            <a:endParaRPr lang="en-IN" sz="3600" dirty="0">
              <a:effectLst>
                <a:outerShdw blurRad="38100" dist="38100" dir="2700000" algn="tl">
                  <a:srgbClr val="000000">
                    <a:alpha val="43137"/>
                  </a:srgbClr>
                </a:outerShdw>
              </a:effectLst>
            </a:endParaRPr>
          </a:p>
        </p:txBody>
      </p:sp>
      <p:sp>
        <p:nvSpPr>
          <p:cNvPr id="10" name="Rectangle 9"/>
          <p:cNvSpPr/>
          <p:nvPr/>
        </p:nvSpPr>
        <p:spPr>
          <a:xfrm>
            <a:off x="642910" y="2571744"/>
            <a:ext cx="8072494" cy="3970318"/>
          </a:xfrm>
          <a:prstGeom prst="rect">
            <a:avLst/>
          </a:prstGeom>
        </p:spPr>
        <p:txBody>
          <a:bodyPr wrap="square">
            <a:spAutoFit/>
          </a:bodyPr>
          <a:lstStyle/>
          <a:p>
            <a:pPr algn="just"/>
            <a:r>
              <a:rPr lang="en-IN" sz="2800" b="1" dirty="0">
                <a:effectLst>
                  <a:outerShdw blurRad="38100" dist="38100" dir="2700000" algn="tl">
                    <a:srgbClr val="000000">
                      <a:alpha val="43137"/>
                    </a:srgbClr>
                  </a:outerShdw>
                </a:effectLst>
              </a:rPr>
              <a:t> 	Company  with several locations has important data distributed over a valid geographically area sharing. </a:t>
            </a:r>
          </a:p>
          <a:p>
            <a:pPr algn="just"/>
            <a:endParaRPr lang="en-IN" sz="2800" b="1" dirty="0">
              <a:effectLst>
                <a:outerShdw blurRad="38100" dist="38100" dir="2700000" algn="tl">
                  <a:srgbClr val="000000">
                    <a:alpha val="43137"/>
                  </a:srgbClr>
                </a:outerShdw>
              </a:effectLst>
            </a:endParaRPr>
          </a:p>
          <a:p>
            <a:pPr algn="just"/>
            <a:r>
              <a:rPr lang="en-IN" sz="2800" b="1" dirty="0">
                <a:effectLst>
                  <a:outerShdw blurRad="38100" dist="38100" dir="2700000" algn="tl">
                    <a:srgbClr val="000000">
                      <a:alpha val="43137"/>
                    </a:srgbClr>
                  </a:outerShdw>
                </a:effectLst>
              </a:rPr>
              <a:t>	A centralized database is physically contained to a single location  controlled by a single computer that is Personal computer  most  function for which databases are created and accomplished more easily </a:t>
            </a:r>
          </a:p>
          <a:p>
            <a:pPr algn="r"/>
            <a:r>
              <a:rPr lang="en-IN" sz="2800" b="1" dirty="0">
                <a:solidFill>
                  <a:srgbClr val="FF0000"/>
                </a:solidFill>
                <a:effectLst>
                  <a:outerShdw blurRad="38100" dist="38100" dir="2700000" algn="tl">
                    <a:srgbClr val="000000">
                      <a:alpha val="43137"/>
                    </a:srgbClr>
                  </a:outerShdw>
                </a:effectLst>
              </a:rPr>
              <a:t>Continued…</a:t>
            </a:r>
          </a:p>
        </p:txBody>
      </p:sp>
    </p:spTree>
    <p:extLst>
      <p:ext uri="{BB962C8B-B14F-4D97-AF65-F5344CB8AC3E}">
        <p14:creationId xmlns:p14="http://schemas.microsoft.com/office/powerpoint/2010/main" val="11016338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6643734" cy="114300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US" sz="4400" b="1" u="sng" dirty="0">
                <a:effectLst>
                  <a:outerShdw blurRad="38100" dist="38100" dir="2700000" algn="tl">
                    <a:srgbClr val="000000">
                      <a:alpha val="43137"/>
                    </a:srgbClr>
                  </a:outerShdw>
                </a:effectLst>
                <a:cs typeface="Times New Roman" pitchFamily="18" charset="0"/>
              </a:rPr>
              <a:t>REFERENTIAL INTEGRITY</a:t>
            </a:r>
            <a:endParaRPr lang="en-IN" sz="4400" b="1" u="sng" dirty="0">
              <a:effectLst>
                <a:outerShdw blurRad="38100" dist="38100" dir="2700000" algn="tl">
                  <a:srgbClr val="000000">
                    <a:alpha val="43137"/>
                  </a:srgbClr>
                </a:outerShdw>
              </a:effectLst>
              <a:cs typeface="Times New Roman" pitchFamily="18" charset="0"/>
            </a:endParaRPr>
          </a:p>
        </p:txBody>
      </p:sp>
      <p:sp>
        <p:nvSpPr>
          <p:cNvPr id="3" name="Shape">
            <a:extLst>
              <a:ext uri="{FF2B5EF4-FFF2-40B4-BE49-F238E27FC236}">
                <a16:creationId xmlns:a16="http://schemas.microsoft.com/office/drawing/2014/main" id="{26C383CE-A6AC-4BBF-B0E9-74621D00FDDC}"/>
              </a:ext>
            </a:extLst>
          </p:cNvPr>
          <p:cNvSpPr/>
          <p:nvPr/>
        </p:nvSpPr>
        <p:spPr>
          <a:xfrm rot="15174269">
            <a:off x="7095201" y="608592"/>
            <a:ext cx="1291835" cy="2048464"/>
          </a:xfrm>
          <a:custGeom>
            <a:avLst/>
            <a:gdLst/>
            <a:ahLst/>
            <a:cxnLst>
              <a:cxn ang="0">
                <a:pos x="wd2" y="hd2"/>
              </a:cxn>
              <a:cxn ang="5400000">
                <a:pos x="wd2" y="hd2"/>
              </a:cxn>
              <a:cxn ang="10800000">
                <a:pos x="wd2" y="hd2"/>
              </a:cxn>
              <a:cxn ang="16200000">
                <a:pos x="wd2" y="hd2"/>
              </a:cxn>
            </a:cxnLst>
            <a:rect l="0" t="0" r="r" b="b"/>
            <a:pathLst>
              <a:path w="21538" h="21512" extrusionOk="0">
                <a:moveTo>
                  <a:pt x="14750" y="8425"/>
                </a:moveTo>
                <a:cubicBezTo>
                  <a:pt x="14504" y="8363"/>
                  <a:pt x="14253" y="8307"/>
                  <a:pt x="13999" y="8257"/>
                </a:cubicBezTo>
                <a:cubicBezTo>
                  <a:pt x="13406" y="8140"/>
                  <a:pt x="12865" y="7929"/>
                  <a:pt x="12481" y="7622"/>
                </a:cubicBezTo>
                <a:cubicBezTo>
                  <a:pt x="12023" y="7256"/>
                  <a:pt x="11748" y="6794"/>
                  <a:pt x="11748" y="6292"/>
                </a:cubicBezTo>
                <a:cubicBezTo>
                  <a:pt x="11748" y="6066"/>
                  <a:pt x="11804" y="5849"/>
                  <a:pt x="11906" y="5645"/>
                </a:cubicBezTo>
                <a:cubicBezTo>
                  <a:pt x="12112" y="5233"/>
                  <a:pt x="12559" y="4890"/>
                  <a:pt x="13117" y="4639"/>
                </a:cubicBezTo>
                <a:cubicBezTo>
                  <a:pt x="13296" y="4559"/>
                  <a:pt x="13463" y="4471"/>
                  <a:pt x="13618" y="4375"/>
                </a:cubicBezTo>
                <a:cubicBezTo>
                  <a:pt x="14407" y="3884"/>
                  <a:pt x="14879" y="3191"/>
                  <a:pt x="14821" y="2430"/>
                </a:cubicBezTo>
                <a:cubicBezTo>
                  <a:pt x="14721" y="1115"/>
                  <a:pt x="13013" y="52"/>
                  <a:pt x="10927" y="2"/>
                </a:cubicBezTo>
                <a:cubicBezTo>
                  <a:pt x="8615" y="-53"/>
                  <a:pt x="6712" y="1111"/>
                  <a:pt x="6712" y="2555"/>
                </a:cubicBezTo>
                <a:cubicBezTo>
                  <a:pt x="6712" y="3267"/>
                  <a:pt x="7174" y="3910"/>
                  <a:pt x="7919" y="4374"/>
                </a:cubicBezTo>
                <a:cubicBezTo>
                  <a:pt x="8090" y="4480"/>
                  <a:pt x="8276" y="4577"/>
                  <a:pt x="8474" y="4663"/>
                </a:cubicBezTo>
                <a:cubicBezTo>
                  <a:pt x="8863" y="4832"/>
                  <a:pt x="9200" y="5047"/>
                  <a:pt x="9416" y="5312"/>
                </a:cubicBezTo>
                <a:cubicBezTo>
                  <a:pt x="9655" y="5606"/>
                  <a:pt x="9790" y="5939"/>
                  <a:pt x="9790" y="6291"/>
                </a:cubicBezTo>
                <a:cubicBezTo>
                  <a:pt x="9790" y="6793"/>
                  <a:pt x="9517" y="7255"/>
                  <a:pt x="9059" y="7620"/>
                </a:cubicBezTo>
                <a:cubicBezTo>
                  <a:pt x="8674" y="7928"/>
                  <a:pt x="8133" y="8139"/>
                  <a:pt x="7541" y="8256"/>
                </a:cubicBezTo>
                <a:cubicBezTo>
                  <a:pt x="7286" y="8306"/>
                  <a:pt x="7035" y="8362"/>
                  <a:pt x="6788" y="8424"/>
                </a:cubicBezTo>
                <a:cubicBezTo>
                  <a:pt x="2768" y="9432"/>
                  <a:pt x="-61" y="11921"/>
                  <a:pt x="1" y="14822"/>
                </a:cubicBezTo>
                <a:cubicBezTo>
                  <a:pt x="80" y="18539"/>
                  <a:pt x="4972" y="21547"/>
                  <a:pt x="10874" y="21512"/>
                </a:cubicBezTo>
                <a:cubicBezTo>
                  <a:pt x="16773" y="21476"/>
                  <a:pt x="21538" y="18453"/>
                  <a:pt x="21538" y="14729"/>
                </a:cubicBezTo>
                <a:cubicBezTo>
                  <a:pt x="21539" y="11869"/>
                  <a:pt x="18727" y="9422"/>
                  <a:pt x="14750" y="8425"/>
                </a:cubicBezTo>
                <a:close/>
              </a:path>
            </a:pathLst>
          </a:custGeom>
          <a:gradFill>
            <a:gsLst>
              <a:gs pos="0">
                <a:schemeClr val="accent3"/>
              </a:gs>
              <a:gs pos="50000">
                <a:schemeClr val="accent3"/>
              </a:gs>
              <a:gs pos="100000">
                <a:schemeClr val="accent3">
                  <a:lumMod val="75000"/>
                </a:schemeClr>
              </a:gs>
            </a:gsLst>
          </a:gradFill>
          <a:ln w="38100">
            <a:solidFill>
              <a:schemeClr val="bg1"/>
            </a:solidFill>
          </a:ln>
        </p:spPr>
        <p:style>
          <a:lnRef idx="0">
            <a:schemeClr val="accent1"/>
          </a:lnRef>
          <a:fillRef idx="3">
            <a:schemeClr val="accent1"/>
          </a:fillRef>
          <a:effectRef idx="3">
            <a:schemeClr val="accent1"/>
          </a:effectRef>
          <a:fontRef idx="minor">
            <a:schemeClr val="lt1"/>
          </a:fontRef>
        </p:style>
        <p:txBody>
          <a:bodyPr lIns="102870" tIns="21431" rIns="21431" bIns="137160" anchor="b"/>
          <a:lstStyle/>
          <a:p>
            <a:pPr algn="ctr" defTabSz="342900" hangingPunct="0"/>
            <a:endParaRPr sz="2700" b="1" dirty="0">
              <a:solidFill>
                <a:srgbClr val="FFFFFF"/>
              </a:solidFill>
              <a:effectLst>
                <a:outerShdw blurRad="38100" dist="38100" dir="2700000" algn="tl">
                  <a:srgbClr val="000000">
                    <a:alpha val="43137"/>
                  </a:srgbClr>
                </a:outerShdw>
              </a:effectLst>
            </a:endParaRPr>
          </a:p>
        </p:txBody>
      </p:sp>
      <p:grpSp>
        <p:nvGrpSpPr>
          <p:cNvPr id="4" name="Group 3">
            <a:extLst>
              <a:ext uri="{FF2B5EF4-FFF2-40B4-BE49-F238E27FC236}">
                <a16:creationId xmlns:a16="http://schemas.microsoft.com/office/drawing/2014/main" id="{77E7FCAD-72E6-459E-BB18-B7A1BBF910B2}"/>
              </a:ext>
            </a:extLst>
          </p:cNvPr>
          <p:cNvGrpSpPr/>
          <p:nvPr/>
        </p:nvGrpSpPr>
        <p:grpSpPr>
          <a:xfrm rot="4934367">
            <a:off x="6369291" y="1324850"/>
            <a:ext cx="1033823" cy="204395"/>
            <a:chOff x="584200" y="3472656"/>
            <a:chExt cx="1579745" cy="214314"/>
          </a:xfrm>
        </p:grpSpPr>
        <p:sp>
          <p:nvSpPr>
            <p:cNvPr id="5" name="Oval 4">
              <a:extLst>
                <a:ext uri="{FF2B5EF4-FFF2-40B4-BE49-F238E27FC236}">
                  <a16:creationId xmlns:a16="http://schemas.microsoft.com/office/drawing/2014/main" id="{4B842474-DE31-4DEA-910D-55D3B7A161F5}"/>
                </a:ext>
              </a:extLst>
            </p:cNvPr>
            <p:cNvSpPr/>
            <p:nvPr/>
          </p:nvSpPr>
          <p:spPr>
            <a:xfrm>
              <a:off x="1949632" y="3472656"/>
              <a:ext cx="214313" cy="214313"/>
            </a:xfrm>
            <a:prstGeom prst="ellipse">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a:extLst>
                <a:ext uri="{FF2B5EF4-FFF2-40B4-BE49-F238E27FC236}">
                  <a16:creationId xmlns:a16="http://schemas.microsoft.com/office/drawing/2014/main" id="{5410A901-BAB2-4673-B344-E6FEEA504617}"/>
                </a:ext>
              </a:extLst>
            </p:cNvPr>
            <p:cNvCxnSpPr>
              <a:cxnSpLocks/>
              <a:endCxn id="7" idx="5"/>
            </p:cNvCxnSpPr>
            <p:nvPr/>
          </p:nvCxnSpPr>
          <p:spPr>
            <a:xfrm flipV="1">
              <a:off x="584200" y="3579813"/>
              <a:ext cx="1544820" cy="14288"/>
            </a:xfrm>
            <a:prstGeom prst="line">
              <a:avLst/>
            </a:prstGeom>
          </p:spPr>
          <p:style>
            <a:lnRef idx="3">
              <a:schemeClr val="dk1"/>
            </a:lnRef>
            <a:fillRef idx="0">
              <a:schemeClr val="dk1"/>
            </a:fillRef>
            <a:effectRef idx="2">
              <a:schemeClr val="dk1"/>
            </a:effectRef>
            <a:fontRef idx="minor">
              <a:schemeClr val="tx1"/>
            </a:fontRef>
          </p:style>
        </p:cxnSp>
        <p:sp>
          <p:nvSpPr>
            <p:cNvPr id="7" name="Freeform: Shape 55">
              <a:extLst>
                <a:ext uri="{FF2B5EF4-FFF2-40B4-BE49-F238E27FC236}">
                  <a16:creationId xmlns:a16="http://schemas.microsoft.com/office/drawing/2014/main" id="{C0FFE631-DD00-4D23-8E33-745856326C3D}"/>
                </a:ext>
              </a:extLst>
            </p:cNvPr>
            <p:cNvSpPr/>
            <p:nvPr/>
          </p:nvSpPr>
          <p:spPr>
            <a:xfrm>
              <a:off x="2039326" y="3472656"/>
              <a:ext cx="124619" cy="214314"/>
            </a:xfrm>
            <a:custGeom>
              <a:avLst/>
              <a:gdLst>
                <a:gd name="connsiteX0" fmla="*/ 17462 w 124619"/>
                <a:gd name="connsiteY0" fmla="*/ 0 h 214314"/>
                <a:gd name="connsiteX1" fmla="*/ 124619 w 124619"/>
                <a:gd name="connsiteY1" fmla="*/ 107157 h 214314"/>
                <a:gd name="connsiteX2" fmla="*/ 17462 w 124619"/>
                <a:gd name="connsiteY2" fmla="*/ 214314 h 214314"/>
                <a:gd name="connsiteX3" fmla="*/ 0 w 124619"/>
                <a:gd name="connsiteY3" fmla="*/ 210789 h 214314"/>
                <a:gd name="connsiteX4" fmla="*/ 24247 w 124619"/>
                <a:gd name="connsiteY4" fmla="*/ 205893 h 214314"/>
                <a:gd name="connsiteX5" fmla="*/ 89694 w 124619"/>
                <a:gd name="connsiteY5" fmla="*/ 107157 h 214314"/>
                <a:gd name="connsiteX6" fmla="*/ 24247 w 124619"/>
                <a:gd name="connsiteY6" fmla="*/ 8421 h 214314"/>
                <a:gd name="connsiteX7" fmla="*/ 0 w 124619"/>
                <a:gd name="connsiteY7" fmla="*/ 3526 h 21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619" h="214314">
                  <a:moveTo>
                    <a:pt x="17462" y="0"/>
                  </a:moveTo>
                  <a:cubicBezTo>
                    <a:pt x="76643" y="0"/>
                    <a:pt x="124619" y="47976"/>
                    <a:pt x="124619" y="107157"/>
                  </a:cubicBezTo>
                  <a:cubicBezTo>
                    <a:pt x="124619" y="166338"/>
                    <a:pt x="76643" y="214314"/>
                    <a:pt x="17462" y="214314"/>
                  </a:cubicBezTo>
                  <a:lnTo>
                    <a:pt x="0" y="210789"/>
                  </a:lnTo>
                  <a:lnTo>
                    <a:pt x="24247" y="205893"/>
                  </a:lnTo>
                  <a:cubicBezTo>
                    <a:pt x="62708" y="189626"/>
                    <a:pt x="89694" y="151543"/>
                    <a:pt x="89694" y="107157"/>
                  </a:cubicBezTo>
                  <a:cubicBezTo>
                    <a:pt x="89694" y="62771"/>
                    <a:pt x="62708" y="24688"/>
                    <a:pt x="24247" y="8421"/>
                  </a:cubicBezTo>
                  <a:lnTo>
                    <a:pt x="0" y="3526"/>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8" name="Rectangle 7"/>
          <p:cNvSpPr/>
          <p:nvPr/>
        </p:nvSpPr>
        <p:spPr>
          <a:xfrm>
            <a:off x="500034" y="2285992"/>
            <a:ext cx="8286808" cy="2246769"/>
          </a:xfrm>
          <a:prstGeom prst="rect">
            <a:avLst/>
          </a:prstGeom>
        </p:spPr>
        <p:txBody>
          <a:bodyPr wrap="square">
            <a:spAutoFit/>
          </a:bodyPr>
          <a:lstStyle/>
          <a:p>
            <a:pPr algn="just"/>
            <a:r>
              <a:rPr lang="en-IN" sz="2800" b="1" dirty="0">
                <a:solidFill>
                  <a:srgbClr val="0000FF"/>
                </a:solidFill>
                <a:effectLst>
                  <a:outerShdw blurRad="38100" dist="38100" dir="2700000" algn="tl">
                    <a:srgbClr val="000000">
                      <a:alpha val="43137"/>
                    </a:srgbClr>
                  </a:outerShdw>
                </a:effectLst>
              </a:rPr>
              <a:t>	After enforcing referential integrity you can observe the following rules:-</a:t>
            </a:r>
          </a:p>
          <a:p>
            <a:pPr algn="just"/>
            <a:endParaRPr lang="en-IN" sz="2800" b="1" dirty="0">
              <a:effectLst>
                <a:outerShdw blurRad="38100" dist="38100" dir="2700000" algn="tl">
                  <a:srgbClr val="000000">
                    <a:alpha val="43137"/>
                  </a:srgbClr>
                </a:outerShdw>
              </a:effectLst>
            </a:endParaRPr>
          </a:p>
          <a:p>
            <a:pPr algn="just"/>
            <a:r>
              <a:rPr lang="en-IN" sz="2800" b="1" dirty="0">
                <a:effectLst>
                  <a:outerShdw blurRad="38100" dist="38100" dir="2700000" algn="tl">
                    <a:srgbClr val="000000">
                      <a:alpha val="43137"/>
                    </a:srgbClr>
                  </a:outerShdw>
                </a:effectLst>
              </a:rPr>
              <a:t>	you can’t change  primary key value in primary 	table, if that record has related records</a:t>
            </a:r>
          </a:p>
        </p:txBody>
      </p:sp>
      <p:sp>
        <p:nvSpPr>
          <p:cNvPr id="9" name="Rectangle 8"/>
          <p:cNvSpPr/>
          <p:nvPr/>
        </p:nvSpPr>
        <p:spPr>
          <a:xfrm>
            <a:off x="7786710" y="1149478"/>
            <a:ext cx="642942" cy="707886"/>
          </a:xfrm>
          <a:prstGeom prst="rect">
            <a:avLst/>
          </a:prstGeom>
        </p:spPr>
        <p:txBody>
          <a:bodyPr wrap="square">
            <a:spAutoFit/>
          </a:bodyPr>
          <a:lstStyle/>
          <a:p>
            <a:r>
              <a:rPr lang="en-US" sz="4000" b="1" dirty="0">
                <a:effectLst>
                  <a:outerShdw blurRad="38100" dist="38100" dir="2700000" algn="tl">
                    <a:srgbClr val="000000">
                      <a:alpha val="43137"/>
                    </a:srgbClr>
                  </a:outerShdw>
                </a:effectLst>
                <a:cs typeface="Times New Roman" pitchFamily="18" charset="0"/>
              </a:rPr>
              <a:t>RI</a:t>
            </a:r>
            <a:endParaRPr lang="en-IN" sz="4000" dirty="0"/>
          </a:p>
        </p:txBody>
      </p:sp>
      <p:sp>
        <p:nvSpPr>
          <p:cNvPr id="13" name="Freeform: Shape 81">
            <a:extLst>
              <a:ext uri="{FF2B5EF4-FFF2-40B4-BE49-F238E27FC236}">
                <a16:creationId xmlns:a16="http://schemas.microsoft.com/office/drawing/2014/main" id="{E98D785C-FA22-4847-B895-1AE27C630F6C}"/>
              </a:ext>
            </a:extLst>
          </p:cNvPr>
          <p:cNvSpPr/>
          <p:nvPr/>
        </p:nvSpPr>
        <p:spPr>
          <a:xfrm>
            <a:off x="571472" y="3714752"/>
            <a:ext cx="571504" cy="785818"/>
          </a:xfrm>
          <a:custGeom>
            <a:avLst/>
            <a:gdLst>
              <a:gd name="connsiteX0" fmla="*/ 185738 w 495300"/>
              <a:gd name="connsiteY0" fmla="*/ 742950 h 800100"/>
              <a:gd name="connsiteX1" fmla="*/ 309563 w 495300"/>
              <a:gd name="connsiteY1" fmla="*/ 742950 h 800100"/>
              <a:gd name="connsiteX2" fmla="*/ 247651 w 495300"/>
              <a:gd name="connsiteY2" fmla="*/ 800100 h 800100"/>
              <a:gd name="connsiteX3" fmla="*/ 185738 w 495300"/>
              <a:gd name="connsiteY3" fmla="*/ 742950 h 800100"/>
              <a:gd name="connsiteX4" fmla="*/ 152400 w 495300"/>
              <a:gd name="connsiteY4" fmla="*/ 647700 h 800100"/>
              <a:gd name="connsiteX5" fmla="*/ 342900 w 495300"/>
              <a:gd name="connsiteY5" fmla="*/ 647700 h 800100"/>
              <a:gd name="connsiteX6" fmla="*/ 371475 w 495300"/>
              <a:gd name="connsiteY6" fmla="*/ 676275 h 800100"/>
              <a:gd name="connsiteX7" fmla="*/ 342900 w 495300"/>
              <a:gd name="connsiteY7" fmla="*/ 704850 h 800100"/>
              <a:gd name="connsiteX8" fmla="*/ 152400 w 495300"/>
              <a:gd name="connsiteY8" fmla="*/ 704850 h 800100"/>
              <a:gd name="connsiteX9" fmla="*/ 123825 w 495300"/>
              <a:gd name="connsiteY9" fmla="*/ 676275 h 800100"/>
              <a:gd name="connsiteX10" fmla="*/ 152400 w 495300"/>
              <a:gd name="connsiteY10" fmla="*/ 647700 h 800100"/>
              <a:gd name="connsiteX11" fmla="*/ 152400 w 495300"/>
              <a:gd name="connsiteY11" fmla="*/ 552450 h 800100"/>
              <a:gd name="connsiteX12" fmla="*/ 342900 w 495300"/>
              <a:gd name="connsiteY12" fmla="*/ 552450 h 800100"/>
              <a:gd name="connsiteX13" fmla="*/ 371475 w 495300"/>
              <a:gd name="connsiteY13" fmla="*/ 581025 h 800100"/>
              <a:gd name="connsiteX14" fmla="*/ 342900 w 495300"/>
              <a:gd name="connsiteY14" fmla="*/ 609600 h 800100"/>
              <a:gd name="connsiteX15" fmla="*/ 152400 w 495300"/>
              <a:gd name="connsiteY15" fmla="*/ 609600 h 800100"/>
              <a:gd name="connsiteX16" fmla="*/ 123825 w 495300"/>
              <a:gd name="connsiteY16" fmla="*/ 581025 h 800100"/>
              <a:gd name="connsiteX17" fmla="*/ 152400 w 495300"/>
              <a:gd name="connsiteY17" fmla="*/ 552450 h 800100"/>
              <a:gd name="connsiteX18" fmla="*/ 248602 w 495300"/>
              <a:gd name="connsiteY18" fmla="*/ 56197 h 800100"/>
              <a:gd name="connsiteX19" fmla="*/ 58103 w 495300"/>
              <a:gd name="connsiteY19" fmla="*/ 244793 h 800100"/>
              <a:gd name="connsiteX20" fmla="*/ 58103 w 495300"/>
              <a:gd name="connsiteY20" fmla="*/ 252413 h 800100"/>
              <a:gd name="connsiteX21" fmla="*/ 71438 w 495300"/>
              <a:gd name="connsiteY21" fmla="*/ 319088 h 800100"/>
              <a:gd name="connsiteX22" fmla="*/ 103823 w 495300"/>
              <a:gd name="connsiteY22" fmla="*/ 371475 h 800100"/>
              <a:gd name="connsiteX23" fmla="*/ 159068 w 495300"/>
              <a:gd name="connsiteY23" fmla="*/ 457200 h 800100"/>
              <a:gd name="connsiteX24" fmla="*/ 247650 w 495300"/>
              <a:gd name="connsiteY24" fmla="*/ 457200 h 800100"/>
              <a:gd name="connsiteX25" fmla="*/ 337185 w 495300"/>
              <a:gd name="connsiteY25" fmla="*/ 457200 h 800100"/>
              <a:gd name="connsiteX26" fmla="*/ 392430 w 495300"/>
              <a:gd name="connsiteY26" fmla="*/ 371475 h 800100"/>
              <a:gd name="connsiteX27" fmla="*/ 424815 w 495300"/>
              <a:gd name="connsiteY27" fmla="*/ 319088 h 800100"/>
              <a:gd name="connsiteX28" fmla="*/ 438150 w 495300"/>
              <a:gd name="connsiteY28" fmla="*/ 252413 h 800100"/>
              <a:gd name="connsiteX29" fmla="*/ 439103 w 495300"/>
              <a:gd name="connsiteY29" fmla="*/ 252413 h 800100"/>
              <a:gd name="connsiteX30" fmla="*/ 439103 w 495300"/>
              <a:gd name="connsiteY30" fmla="*/ 244793 h 800100"/>
              <a:gd name="connsiteX31" fmla="*/ 248602 w 495300"/>
              <a:gd name="connsiteY31" fmla="*/ 56197 h 800100"/>
              <a:gd name="connsiteX32" fmla="*/ 247650 w 495300"/>
              <a:gd name="connsiteY32" fmla="*/ 0 h 800100"/>
              <a:gd name="connsiteX33" fmla="*/ 495300 w 495300"/>
              <a:gd name="connsiteY33" fmla="*/ 244793 h 800100"/>
              <a:gd name="connsiteX34" fmla="*/ 495300 w 495300"/>
              <a:gd name="connsiteY34" fmla="*/ 253365 h 800100"/>
              <a:gd name="connsiteX35" fmla="*/ 478155 w 495300"/>
              <a:gd name="connsiteY35" fmla="*/ 339090 h 800100"/>
              <a:gd name="connsiteX36" fmla="*/ 435292 w 495300"/>
              <a:gd name="connsiteY36" fmla="*/ 409575 h 800100"/>
              <a:gd name="connsiteX37" fmla="*/ 377190 w 495300"/>
              <a:gd name="connsiteY37" fmla="*/ 503873 h 800100"/>
              <a:gd name="connsiteX38" fmla="*/ 360045 w 495300"/>
              <a:gd name="connsiteY38" fmla="*/ 514350 h 800100"/>
              <a:gd name="connsiteX39" fmla="*/ 135255 w 495300"/>
              <a:gd name="connsiteY39" fmla="*/ 514350 h 800100"/>
              <a:gd name="connsiteX40" fmla="*/ 118110 w 495300"/>
              <a:gd name="connsiteY40" fmla="*/ 503873 h 800100"/>
              <a:gd name="connsiteX41" fmla="*/ 60007 w 495300"/>
              <a:gd name="connsiteY41" fmla="*/ 409575 h 800100"/>
              <a:gd name="connsiteX42" fmla="*/ 17145 w 495300"/>
              <a:gd name="connsiteY42" fmla="*/ 339090 h 800100"/>
              <a:gd name="connsiteX43" fmla="*/ 0 w 495300"/>
              <a:gd name="connsiteY43" fmla="*/ 253365 h 800100"/>
              <a:gd name="connsiteX44" fmla="*/ 0 w 495300"/>
              <a:gd name="connsiteY44" fmla="*/ 244793 h 800100"/>
              <a:gd name="connsiteX45" fmla="*/ 247650 w 495300"/>
              <a:gd name="connsiteY45"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95300" h="800100">
                <a:moveTo>
                  <a:pt x="185738" y="742950"/>
                </a:moveTo>
                <a:lnTo>
                  <a:pt x="309563" y="742950"/>
                </a:lnTo>
                <a:cubicBezTo>
                  <a:pt x="306706" y="775335"/>
                  <a:pt x="280036" y="800100"/>
                  <a:pt x="247651" y="800100"/>
                </a:cubicBezTo>
                <a:cubicBezTo>
                  <a:pt x="215265" y="800100"/>
                  <a:pt x="188595" y="775335"/>
                  <a:pt x="185738" y="742950"/>
                </a:cubicBezTo>
                <a:close/>
                <a:moveTo>
                  <a:pt x="152400" y="647700"/>
                </a:moveTo>
                <a:lnTo>
                  <a:pt x="342900" y="647700"/>
                </a:lnTo>
                <a:cubicBezTo>
                  <a:pt x="359093" y="647700"/>
                  <a:pt x="371475" y="660083"/>
                  <a:pt x="371475" y="676275"/>
                </a:cubicBezTo>
                <a:cubicBezTo>
                  <a:pt x="371475" y="692467"/>
                  <a:pt x="359093" y="704850"/>
                  <a:pt x="342900" y="704850"/>
                </a:cubicBezTo>
                <a:lnTo>
                  <a:pt x="152400" y="704850"/>
                </a:lnTo>
                <a:cubicBezTo>
                  <a:pt x="136207" y="704850"/>
                  <a:pt x="123825" y="692467"/>
                  <a:pt x="123825" y="676275"/>
                </a:cubicBezTo>
                <a:cubicBezTo>
                  <a:pt x="123825" y="660083"/>
                  <a:pt x="136207" y="647700"/>
                  <a:pt x="152400" y="647700"/>
                </a:cubicBezTo>
                <a:close/>
                <a:moveTo>
                  <a:pt x="152400" y="552450"/>
                </a:moveTo>
                <a:lnTo>
                  <a:pt x="342900" y="552450"/>
                </a:lnTo>
                <a:cubicBezTo>
                  <a:pt x="359093" y="552450"/>
                  <a:pt x="371475" y="564833"/>
                  <a:pt x="371475" y="581025"/>
                </a:cubicBezTo>
                <a:cubicBezTo>
                  <a:pt x="371475" y="597217"/>
                  <a:pt x="359093" y="609600"/>
                  <a:pt x="342900" y="609600"/>
                </a:cubicBezTo>
                <a:lnTo>
                  <a:pt x="152400" y="609600"/>
                </a:lnTo>
                <a:cubicBezTo>
                  <a:pt x="136207" y="609600"/>
                  <a:pt x="123825" y="597217"/>
                  <a:pt x="123825" y="581025"/>
                </a:cubicBezTo>
                <a:cubicBezTo>
                  <a:pt x="123825" y="564833"/>
                  <a:pt x="136207" y="552450"/>
                  <a:pt x="152400" y="552450"/>
                </a:cubicBezTo>
                <a:close/>
                <a:moveTo>
                  <a:pt x="248602" y="56197"/>
                </a:moveTo>
                <a:cubicBezTo>
                  <a:pt x="144780" y="57150"/>
                  <a:pt x="60007" y="140970"/>
                  <a:pt x="58103" y="244793"/>
                </a:cubicBezTo>
                <a:lnTo>
                  <a:pt x="58103" y="252413"/>
                </a:lnTo>
                <a:cubicBezTo>
                  <a:pt x="59055" y="275273"/>
                  <a:pt x="62865" y="298133"/>
                  <a:pt x="71438" y="319088"/>
                </a:cubicBezTo>
                <a:cubicBezTo>
                  <a:pt x="79057" y="338138"/>
                  <a:pt x="90488" y="356235"/>
                  <a:pt x="103823" y="371475"/>
                </a:cubicBezTo>
                <a:cubicBezTo>
                  <a:pt x="124777" y="398145"/>
                  <a:pt x="143827" y="426720"/>
                  <a:pt x="159068" y="457200"/>
                </a:cubicBezTo>
                <a:lnTo>
                  <a:pt x="247650" y="457200"/>
                </a:lnTo>
                <a:lnTo>
                  <a:pt x="337185" y="457200"/>
                </a:lnTo>
                <a:cubicBezTo>
                  <a:pt x="351473" y="426720"/>
                  <a:pt x="370523" y="398145"/>
                  <a:pt x="392430" y="371475"/>
                </a:cubicBezTo>
                <a:cubicBezTo>
                  <a:pt x="406717" y="356235"/>
                  <a:pt x="417195" y="338138"/>
                  <a:pt x="424815" y="319088"/>
                </a:cubicBezTo>
                <a:cubicBezTo>
                  <a:pt x="432435" y="298133"/>
                  <a:pt x="437198" y="275273"/>
                  <a:pt x="438150" y="252413"/>
                </a:cubicBezTo>
                <a:lnTo>
                  <a:pt x="439103" y="252413"/>
                </a:lnTo>
                <a:lnTo>
                  <a:pt x="439103" y="244793"/>
                </a:lnTo>
                <a:cubicBezTo>
                  <a:pt x="437198" y="140018"/>
                  <a:pt x="352425" y="57150"/>
                  <a:pt x="248602" y="56197"/>
                </a:cubicBezTo>
                <a:close/>
                <a:moveTo>
                  <a:pt x="247650" y="0"/>
                </a:moveTo>
                <a:cubicBezTo>
                  <a:pt x="382905" y="952"/>
                  <a:pt x="492442" y="109538"/>
                  <a:pt x="495300" y="244793"/>
                </a:cubicBezTo>
                <a:lnTo>
                  <a:pt x="495300" y="253365"/>
                </a:lnTo>
                <a:cubicBezTo>
                  <a:pt x="494348" y="282893"/>
                  <a:pt x="488633" y="311468"/>
                  <a:pt x="478155" y="339090"/>
                </a:cubicBezTo>
                <a:cubicBezTo>
                  <a:pt x="468630" y="364808"/>
                  <a:pt x="453390" y="388620"/>
                  <a:pt x="435292" y="409575"/>
                </a:cubicBezTo>
                <a:cubicBezTo>
                  <a:pt x="412433" y="434340"/>
                  <a:pt x="387668" y="482918"/>
                  <a:pt x="377190" y="503873"/>
                </a:cubicBezTo>
                <a:cubicBezTo>
                  <a:pt x="374333" y="510540"/>
                  <a:pt x="367665" y="514350"/>
                  <a:pt x="360045" y="514350"/>
                </a:cubicBezTo>
                <a:lnTo>
                  <a:pt x="135255" y="514350"/>
                </a:lnTo>
                <a:cubicBezTo>
                  <a:pt x="127635" y="514350"/>
                  <a:pt x="120968" y="510540"/>
                  <a:pt x="118110" y="503873"/>
                </a:cubicBezTo>
                <a:cubicBezTo>
                  <a:pt x="107632" y="482918"/>
                  <a:pt x="82868" y="434340"/>
                  <a:pt x="60007" y="409575"/>
                </a:cubicBezTo>
                <a:cubicBezTo>
                  <a:pt x="41910" y="388620"/>
                  <a:pt x="27622" y="364808"/>
                  <a:pt x="17145" y="339090"/>
                </a:cubicBezTo>
                <a:cubicBezTo>
                  <a:pt x="6668" y="311468"/>
                  <a:pt x="953" y="282893"/>
                  <a:pt x="0" y="253365"/>
                </a:cubicBezTo>
                <a:lnTo>
                  <a:pt x="0" y="244793"/>
                </a:lnTo>
                <a:cubicBezTo>
                  <a:pt x="2857" y="109538"/>
                  <a:pt x="112395" y="952"/>
                  <a:pt x="247650" y="0"/>
                </a:cubicBezTo>
                <a:close/>
              </a:path>
            </a:pathLst>
          </a:cu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Tree>
    <p:extLst>
      <p:ext uri="{BB962C8B-B14F-4D97-AF65-F5344CB8AC3E}">
        <p14:creationId xmlns:p14="http://schemas.microsoft.com/office/powerpoint/2010/main" val="1101633878"/>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C:\Users\AdmOfficer\Desktop\mysql-png-2.png"/>
          <p:cNvPicPr>
            <a:picLocks noChangeAspect="1" noChangeArrowheads="1"/>
          </p:cNvPicPr>
          <p:nvPr/>
        </p:nvPicPr>
        <p:blipFill>
          <a:blip r:embed="rId2" cstate="print"/>
          <a:srcRect/>
          <a:stretch>
            <a:fillRect/>
          </a:stretch>
        </p:blipFill>
        <p:spPr bwMode="auto">
          <a:xfrm>
            <a:off x="1071538" y="928670"/>
            <a:ext cx="7293130" cy="4500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143108" y="428604"/>
            <a:ext cx="6286544" cy="785818"/>
          </a:xfrm>
        </p:spPr>
        <p:style>
          <a:lnRef idx="3">
            <a:schemeClr val="lt1"/>
          </a:lnRef>
          <a:fillRef idx="1">
            <a:schemeClr val="accent2"/>
          </a:fillRef>
          <a:effectRef idx="1">
            <a:schemeClr val="accent2"/>
          </a:effectRef>
          <a:fontRef idx="minor">
            <a:schemeClr val="lt1"/>
          </a:fontRef>
        </p:style>
        <p:txBody>
          <a:bodyPr>
            <a:normAutofit/>
          </a:bodyPr>
          <a:lstStyle/>
          <a:p>
            <a:pPr marL="514350" indent="-514350" algn="ctr"/>
            <a:r>
              <a:rPr lang="en-US" sz="4400" b="1" u="sng" dirty="0">
                <a:effectLst>
                  <a:outerShdw blurRad="38100" dist="38100" dir="2700000" algn="tl">
                    <a:srgbClr val="000000">
                      <a:alpha val="43137"/>
                    </a:srgbClr>
                  </a:outerShdw>
                </a:effectLst>
                <a:cs typeface="Times New Roman" pitchFamily="18" charset="0"/>
              </a:rPr>
              <a:t>MYSQL  INTRODUCTION </a:t>
            </a:r>
            <a:endParaRPr lang="en-IN" sz="4400" b="1" u="sng" dirty="0">
              <a:effectLst>
                <a:outerShdw blurRad="38100" dist="38100" dir="2700000" algn="tl">
                  <a:srgbClr val="000000">
                    <a:alpha val="43137"/>
                  </a:srgbClr>
                </a:outerShdw>
              </a:effectLst>
              <a:cs typeface="Times New Roman" pitchFamily="18" charset="0"/>
            </a:endParaRPr>
          </a:p>
        </p:txBody>
      </p:sp>
      <p:pic>
        <p:nvPicPr>
          <p:cNvPr id="4" name="Picture 2" descr="C:\Users\AdmOfficer\Desktop\mysql-png-2.png"/>
          <p:cNvPicPr>
            <a:picLocks noChangeAspect="1" noChangeArrowheads="1"/>
          </p:cNvPicPr>
          <p:nvPr/>
        </p:nvPicPr>
        <p:blipFill>
          <a:blip r:embed="rId2" cstate="print"/>
          <a:srcRect/>
          <a:stretch>
            <a:fillRect/>
          </a:stretch>
        </p:blipFill>
        <p:spPr bwMode="auto">
          <a:xfrm>
            <a:off x="357158" y="357166"/>
            <a:ext cx="1620696" cy="1000132"/>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928662" y="1785926"/>
            <a:ext cx="8001056" cy="4985980"/>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MySQL is an world’s most popular open source relational database.</a:t>
            </a:r>
          </a:p>
          <a:p>
            <a:pPr algn="just"/>
            <a:endParaRPr lang="en-IN" b="1" dirty="0">
              <a:effectLst>
                <a:outerShdw blurRad="38100" dist="38100" dir="2700000" algn="tl">
                  <a:srgbClr val="000000">
                    <a:alpha val="43137"/>
                  </a:srgbClr>
                </a:outerShdw>
              </a:effectLst>
            </a:endParaRPr>
          </a:p>
          <a:p>
            <a:pPr algn="just"/>
            <a:r>
              <a:rPr lang="en-IN" sz="3200" b="1" dirty="0">
                <a:effectLst>
                  <a:outerShdw blurRad="38100" dist="38100" dir="2700000" algn="tl">
                    <a:srgbClr val="000000">
                      <a:alpha val="43137"/>
                    </a:srgbClr>
                  </a:outerShdw>
                </a:effectLst>
              </a:rPr>
              <a:t>MySQL is cross platform which means it runs on a number of different platforms such as Windows, Linux, and Mac OS etc. </a:t>
            </a:r>
          </a:p>
          <a:p>
            <a:pPr algn="just"/>
            <a:endParaRPr lang="en-IN" sz="1600" b="1" dirty="0">
              <a:effectLst>
                <a:outerShdw blurRad="38100" dist="38100" dir="2700000" algn="tl">
                  <a:srgbClr val="000000">
                    <a:alpha val="43137"/>
                  </a:srgbClr>
                </a:outerShdw>
              </a:effectLst>
            </a:endParaRPr>
          </a:p>
          <a:p>
            <a:pPr algn="just"/>
            <a:r>
              <a:rPr lang="en-IN" sz="3200" b="1" dirty="0">
                <a:effectLst>
                  <a:outerShdw blurRad="38100" dist="38100" dir="2700000" algn="tl">
                    <a:srgbClr val="000000">
                      <a:alpha val="43137"/>
                    </a:srgbClr>
                  </a:outerShdw>
                </a:effectLst>
              </a:rPr>
              <a:t>MySQL is written in C and C++.</a:t>
            </a:r>
          </a:p>
          <a:p>
            <a:pPr algn="just"/>
            <a:endParaRPr lang="en-IN" sz="2800" b="1" dirty="0">
              <a:effectLst>
                <a:outerShdw blurRad="38100" dist="38100" dir="2700000" algn="tl">
                  <a:srgbClr val="000000">
                    <a:alpha val="43137"/>
                  </a:srgbClr>
                </a:outerShdw>
              </a:effectLst>
            </a:endParaRPr>
          </a:p>
          <a:p>
            <a:pPr algn="just"/>
            <a:r>
              <a:rPr lang="en-IN" sz="3200" b="1" dirty="0">
                <a:effectLst>
                  <a:outerShdw blurRad="38100" dist="38100" dir="2700000" algn="tl">
                    <a:srgbClr val="000000">
                      <a:alpha val="43137"/>
                    </a:srgbClr>
                  </a:outerShdw>
                </a:effectLst>
              </a:rPr>
              <a:t>It was released under the name of co-founder Michael </a:t>
            </a:r>
            <a:r>
              <a:rPr lang="en-IN" sz="3200" b="1" dirty="0" err="1">
                <a:effectLst>
                  <a:outerShdw blurRad="38100" dist="38100" dir="2700000" algn="tl">
                    <a:srgbClr val="000000">
                      <a:alpha val="43137"/>
                    </a:srgbClr>
                  </a:outerShdw>
                </a:effectLst>
              </a:rPr>
              <a:t>Widenius</a:t>
            </a:r>
            <a:r>
              <a:rPr lang="en-IN" sz="3200" b="1" dirty="0">
                <a:effectLst>
                  <a:outerShdw blurRad="38100" dist="38100" dir="2700000" algn="tl">
                    <a:srgbClr val="000000">
                      <a:alpha val="43137"/>
                    </a:srgbClr>
                  </a:outerShdw>
                </a:effectLst>
              </a:rPr>
              <a:t> daughter, </a:t>
            </a:r>
            <a:r>
              <a:rPr lang="en-IN" sz="3200" b="1" dirty="0">
                <a:solidFill>
                  <a:srgbClr val="0000FF"/>
                </a:solidFill>
                <a:effectLst>
                  <a:outerShdw blurRad="38100" dist="38100" dir="2700000" algn="tl">
                    <a:srgbClr val="000000">
                      <a:alpha val="43137"/>
                    </a:srgbClr>
                  </a:outerShdw>
                </a:effectLst>
              </a:rPr>
              <a:t>‘My‘.</a:t>
            </a:r>
          </a:p>
        </p:txBody>
      </p:sp>
      <p:sp>
        <p:nvSpPr>
          <p:cNvPr id="6" name="Freeform: Shape 80">
            <a:extLst>
              <a:ext uri="{FF2B5EF4-FFF2-40B4-BE49-F238E27FC236}">
                <a16:creationId xmlns:a16="http://schemas.microsoft.com/office/drawing/2014/main" id="{0FE04FCC-051B-4CA1-B201-1455036B9078}"/>
              </a:ext>
            </a:extLst>
          </p:cNvPr>
          <p:cNvSpPr/>
          <p:nvPr/>
        </p:nvSpPr>
        <p:spPr>
          <a:xfrm>
            <a:off x="285720" y="1857364"/>
            <a:ext cx="485989" cy="576501"/>
          </a:xfrm>
          <a:custGeom>
            <a:avLst/>
            <a:gdLst>
              <a:gd name="connsiteX0" fmla="*/ 195454 w 647985"/>
              <a:gd name="connsiteY0" fmla="*/ 327660 h 768668"/>
              <a:gd name="connsiteX1" fmla="*/ 235459 w 647985"/>
              <a:gd name="connsiteY1" fmla="*/ 367665 h 768668"/>
              <a:gd name="connsiteX2" fmla="*/ 195454 w 647985"/>
              <a:gd name="connsiteY2" fmla="*/ 407670 h 768668"/>
              <a:gd name="connsiteX3" fmla="*/ 155449 w 647985"/>
              <a:gd name="connsiteY3" fmla="*/ 367665 h 768668"/>
              <a:gd name="connsiteX4" fmla="*/ 195454 w 647985"/>
              <a:gd name="connsiteY4" fmla="*/ 327660 h 768668"/>
              <a:gd name="connsiteX5" fmla="*/ 182119 w 647985"/>
              <a:gd name="connsiteY5" fmla="*/ 252412 h 768668"/>
              <a:gd name="connsiteX6" fmla="*/ 170689 w 647985"/>
              <a:gd name="connsiteY6" fmla="*/ 276225 h 768668"/>
              <a:gd name="connsiteX7" fmla="*/ 149734 w 647985"/>
              <a:gd name="connsiteY7" fmla="*/ 284798 h 768668"/>
              <a:gd name="connsiteX8" fmla="*/ 124969 w 647985"/>
              <a:gd name="connsiteY8" fmla="*/ 276225 h 768668"/>
              <a:gd name="connsiteX9" fmla="*/ 105919 w 647985"/>
              <a:gd name="connsiteY9" fmla="*/ 295275 h 768668"/>
              <a:gd name="connsiteX10" fmla="*/ 114491 w 647985"/>
              <a:gd name="connsiteY10" fmla="*/ 320040 h 768668"/>
              <a:gd name="connsiteX11" fmla="*/ 105919 w 647985"/>
              <a:gd name="connsiteY11" fmla="*/ 340995 h 768668"/>
              <a:gd name="connsiteX12" fmla="*/ 82106 w 647985"/>
              <a:gd name="connsiteY12" fmla="*/ 352425 h 768668"/>
              <a:gd name="connsiteX13" fmla="*/ 82106 w 647985"/>
              <a:gd name="connsiteY13" fmla="*/ 379095 h 768668"/>
              <a:gd name="connsiteX14" fmla="*/ 105919 w 647985"/>
              <a:gd name="connsiteY14" fmla="*/ 390525 h 768668"/>
              <a:gd name="connsiteX15" fmla="*/ 114491 w 647985"/>
              <a:gd name="connsiteY15" fmla="*/ 411480 h 768668"/>
              <a:gd name="connsiteX16" fmla="*/ 105919 w 647985"/>
              <a:gd name="connsiteY16" fmla="*/ 436245 h 768668"/>
              <a:gd name="connsiteX17" fmla="*/ 124969 w 647985"/>
              <a:gd name="connsiteY17" fmla="*/ 455295 h 768668"/>
              <a:gd name="connsiteX18" fmla="*/ 149734 w 647985"/>
              <a:gd name="connsiteY18" fmla="*/ 447675 h 768668"/>
              <a:gd name="connsiteX19" fmla="*/ 170689 w 647985"/>
              <a:gd name="connsiteY19" fmla="*/ 456248 h 768668"/>
              <a:gd name="connsiteX20" fmla="*/ 182119 w 647985"/>
              <a:gd name="connsiteY20" fmla="*/ 480060 h 768668"/>
              <a:gd name="connsiteX21" fmla="*/ 208789 w 647985"/>
              <a:gd name="connsiteY21" fmla="*/ 480060 h 768668"/>
              <a:gd name="connsiteX22" fmla="*/ 219266 w 647985"/>
              <a:gd name="connsiteY22" fmla="*/ 457200 h 768668"/>
              <a:gd name="connsiteX23" fmla="*/ 240221 w 647985"/>
              <a:gd name="connsiteY23" fmla="*/ 448628 h 768668"/>
              <a:gd name="connsiteX24" fmla="*/ 264986 w 647985"/>
              <a:gd name="connsiteY24" fmla="*/ 457200 h 768668"/>
              <a:gd name="connsiteX25" fmla="*/ 284036 w 647985"/>
              <a:gd name="connsiteY25" fmla="*/ 438150 h 768668"/>
              <a:gd name="connsiteX26" fmla="*/ 276416 w 647985"/>
              <a:gd name="connsiteY26" fmla="*/ 413385 h 768668"/>
              <a:gd name="connsiteX27" fmla="*/ 284989 w 647985"/>
              <a:gd name="connsiteY27" fmla="*/ 392430 h 768668"/>
              <a:gd name="connsiteX28" fmla="*/ 308801 w 647985"/>
              <a:gd name="connsiteY28" fmla="*/ 381000 h 768668"/>
              <a:gd name="connsiteX29" fmla="*/ 309754 w 647985"/>
              <a:gd name="connsiteY29" fmla="*/ 352425 h 768668"/>
              <a:gd name="connsiteX30" fmla="*/ 285941 w 647985"/>
              <a:gd name="connsiteY30" fmla="*/ 340995 h 768668"/>
              <a:gd name="connsiteX31" fmla="*/ 277369 w 647985"/>
              <a:gd name="connsiteY31" fmla="*/ 320040 h 768668"/>
              <a:gd name="connsiteX32" fmla="*/ 285941 w 647985"/>
              <a:gd name="connsiteY32" fmla="*/ 295275 h 768668"/>
              <a:gd name="connsiteX33" fmla="*/ 266891 w 647985"/>
              <a:gd name="connsiteY33" fmla="*/ 276225 h 768668"/>
              <a:gd name="connsiteX34" fmla="*/ 242126 w 647985"/>
              <a:gd name="connsiteY34" fmla="*/ 284798 h 768668"/>
              <a:gd name="connsiteX35" fmla="*/ 221171 w 647985"/>
              <a:gd name="connsiteY35" fmla="*/ 276225 h 768668"/>
              <a:gd name="connsiteX36" fmla="*/ 209741 w 647985"/>
              <a:gd name="connsiteY36" fmla="*/ 252412 h 768668"/>
              <a:gd name="connsiteX37" fmla="*/ 315469 w 647985"/>
              <a:gd name="connsiteY37" fmla="*/ 134303 h 768668"/>
              <a:gd name="connsiteX38" fmla="*/ 355474 w 647985"/>
              <a:gd name="connsiteY38" fmla="*/ 174308 h 768668"/>
              <a:gd name="connsiteX39" fmla="*/ 315469 w 647985"/>
              <a:gd name="connsiteY39" fmla="*/ 214313 h 768668"/>
              <a:gd name="connsiteX40" fmla="*/ 275464 w 647985"/>
              <a:gd name="connsiteY40" fmla="*/ 174308 h 768668"/>
              <a:gd name="connsiteX41" fmla="*/ 315469 w 647985"/>
              <a:gd name="connsiteY41" fmla="*/ 134303 h 768668"/>
              <a:gd name="connsiteX42" fmla="*/ 302134 w 647985"/>
              <a:gd name="connsiteY42" fmla="*/ 60007 h 768668"/>
              <a:gd name="connsiteX43" fmla="*/ 290704 w 647985"/>
              <a:gd name="connsiteY43" fmla="*/ 83820 h 768668"/>
              <a:gd name="connsiteX44" fmla="*/ 269749 w 647985"/>
              <a:gd name="connsiteY44" fmla="*/ 92393 h 768668"/>
              <a:gd name="connsiteX45" fmla="*/ 244984 w 647985"/>
              <a:gd name="connsiteY45" fmla="*/ 83820 h 768668"/>
              <a:gd name="connsiteX46" fmla="*/ 225934 w 647985"/>
              <a:gd name="connsiteY46" fmla="*/ 102870 h 768668"/>
              <a:gd name="connsiteX47" fmla="*/ 233554 w 647985"/>
              <a:gd name="connsiteY47" fmla="*/ 127635 h 768668"/>
              <a:gd name="connsiteX48" fmla="*/ 224981 w 647985"/>
              <a:gd name="connsiteY48" fmla="*/ 148590 h 768668"/>
              <a:gd name="connsiteX49" fmla="*/ 201169 w 647985"/>
              <a:gd name="connsiteY49" fmla="*/ 160020 h 768668"/>
              <a:gd name="connsiteX50" fmla="*/ 201169 w 647985"/>
              <a:gd name="connsiteY50" fmla="*/ 186690 h 768668"/>
              <a:gd name="connsiteX51" fmla="*/ 224981 w 647985"/>
              <a:gd name="connsiteY51" fmla="*/ 198120 h 768668"/>
              <a:gd name="connsiteX52" fmla="*/ 233554 w 647985"/>
              <a:gd name="connsiteY52" fmla="*/ 219075 h 768668"/>
              <a:gd name="connsiteX53" fmla="*/ 224981 w 647985"/>
              <a:gd name="connsiteY53" fmla="*/ 243840 h 768668"/>
              <a:gd name="connsiteX54" fmla="*/ 244031 w 647985"/>
              <a:gd name="connsiteY54" fmla="*/ 262890 h 768668"/>
              <a:gd name="connsiteX55" fmla="*/ 268796 w 647985"/>
              <a:gd name="connsiteY55" fmla="*/ 254318 h 768668"/>
              <a:gd name="connsiteX56" fmla="*/ 289751 w 647985"/>
              <a:gd name="connsiteY56" fmla="*/ 262890 h 768668"/>
              <a:gd name="connsiteX57" fmla="*/ 301181 w 647985"/>
              <a:gd name="connsiteY57" fmla="*/ 286703 h 768668"/>
              <a:gd name="connsiteX58" fmla="*/ 327851 w 647985"/>
              <a:gd name="connsiteY58" fmla="*/ 286703 h 768668"/>
              <a:gd name="connsiteX59" fmla="*/ 339281 w 647985"/>
              <a:gd name="connsiteY59" fmla="*/ 263843 h 768668"/>
              <a:gd name="connsiteX60" fmla="*/ 360236 w 647985"/>
              <a:gd name="connsiteY60" fmla="*/ 255270 h 768668"/>
              <a:gd name="connsiteX61" fmla="*/ 385001 w 647985"/>
              <a:gd name="connsiteY61" fmla="*/ 263843 h 768668"/>
              <a:gd name="connsiteX62" fmla="*/ 404051 w 647985"/>
              <a:gd name="connsiteY62" fmla="*/ 244793 h 768668"/>
              <a:gd name="connsiteX63" fmla="*/ 395479 w 647985"/>
              <a:gd name="connsiteY63" fmla="*/ 220028 h 768668"/>
              <a:gd name="connsiteX64" fmla="*/ 405004 w 647985"/>
              <a:gd name="connsiteY64" fmla="*/ 199073 h 768668"/>
              <a:gd name="connsiteX65" fmla="*/ 428816 w 647985"/>
              <a:gd name="connsiteY65" fmla="*/ 187643 h 768668"/>
              <a:gd name="connsiteX66" fmla="*/ 428816 w 647985"/>
              <a:gd name="connsiteY66" fmla="*/ 159068 h 768668"/>
              <a:gd name="connsiteX67" fmla="*/ 405004 w 647985"/>
              <a:gd name="connsiteY67" fmla="*/ 147638 h 768668"/>
              <a:gd name="connsiteX68" fmla="*/ 396431 w 647985"/>
              <a:gd name="connsiteY68" fmla="*/ 126683 h 768668"/>
              <a:gd name="connsiteX69" fmla="*/ 405004 w 647985"/>
              <a:gd name="connsiteY69" fmla="*/ 101917 h 768668"/>
              <a:gd name="connsiteX70" fmla="*/ 385954 w 647985"/>
              <a:gd name="connsiteY70" fmla="*/ 82868 h 768668"/>
              <a:gd name="connsiteX71" fmla="*/ 361189 w 647985"/>
              <a:gd name="connsiteY71" fmla="*/ 91440 h 768668"/>
              <a:gd name="connsiteX72" fmla="*/ 340234 w 647985"/>
              <a:gd name="connsiteY72" fmla="*/ 82868 h 768668"/>
              <a:gd name="connsiteX73" fmla="*/ 328804 w 647985"/>
              <a:gd name="connsiteY73" fmla="*/ 60007 h 768668"/>
              <a:gd name="connsiteX74" fmla="*/ 286418 w 647985"/>
              <a:gd name="connsiteY74" fmla="*/ 0 h 768668"/>
              <a:gd name="connsiteX75" fmla="*/ 432626 w 647985"/>
              <a:gd name="connsiteY75" fmla="*/ 40005 h 768668"/>
              <a:gd name="connsiteX76" fmla="*/ 572644 w 647985"/>
              <a:gd name="connsiteY76" fmla="*/ 297180 h 768668"/>
              <a:gd name="connsiteX77" fmla="*/ 572644 w 647985"/>
              <a:gd name="connsiteY77" fmla="*/ 301943 h 768668"/>
              <a:gd name="connsiteX78" fmla="*/ 638366 w 647985"/>
              <a:gd name="connsiteY78" fmla="*/ 416243 h 768668"/>
              <a:gd name="connsiteX79" fmla="*/ 614554 w 647985"/>
              <a:gd name="connsiteY79" fmla="*/ 482918 h 768668"/>
              <a:gd name="connsiteX80" fmla="*/ 572644 w 647985"/>
              <a:gd name="connsiteY80" fmla="*/ 482918 h 768668"/>
              <a:gd name="connsiteX81" fmla="*/ 572644 w 647985"/>
              <a:gd name="connsiteY81" fmla="*/ 540068 h 768668"/>
              <a:gd name="connsiteX82" fmla="*/ 540259 w 647985"/>
              <a:gd name="connsiteY82" fmla="*/ 621030 h 768668"/>
              <a:gd name="connsiteX83" fmla="*/ 460249 w 647985"/>
              <a:gd name="connsiteY83" fmla="*/ 654368 h 768668"/>
              <a:gd name="connsiteX84" fmla="*/ 413576 w 647985"/>
              <a:gd name="connsiteY84" fmla="*/ 654368 h 768668"/>
              <a:gd name="connsiteX85" fmla="*/ 413576 w 647985"/>
              <a:gd name="connsiteY85" fmla="*/ 768668 h 768668"/>
              <a:gd name="connsiteX86" fmla="*/ 112586 w 647985"/>
              <a:gd name="connsiteY86" fmla="*/ 768668 h 768668"/>
              <a:gd name="connsiteX87" fmla="*/ 112586 w 647985"/>
              <a:gd name="connsiteY87" fmla="*/ 527685 h 768668"/>
              <a:gd name="connsiteX88" fmla="*/ 191 w 647985"/>
              <a:gd name="connsiteY88" fmla="*/ 297180 h 768668"/>
              <a:gd name="connsiteX89" fmla="*/ 140209 w 647985"/>
              <a:gd name="connsiteY89" fmla="*/ 40005 h 768668"/>
              <a:gd name="connsiteX90" fmla="*/ 286418 w 647985"/>
              <a:gd name="connsiteY90" fmla="*/ 0 h 768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47985" h="768668">
                <a:moveTo>
                  <a:pt x="195454" y="327660"/>
                </a:moveTo>
                <a:cubicBezTo>
                  <a:pt x="217548" y="327660"/>
                  <a:pt x="235459" y="345571"/>
                  <a:pt x="235459" y="367665"/>
                </a:cubicBezTo>
                <a:cubicBezTo>
                  <a:pt x="235459" y="389759"/>
                  <a:pt x="217548" y="407670"/>
                  <a:pt x="195454" y="407670"/>
                </a:cubicBezTo>
                <a:cubicBezTo>
                  <a:pt x="173360" y="407670"/>
                  <a:pt x="155449" y="389759"/>
                  <a:pt x="155449" y="367665"/>
                </a:cubicBezTo>
                <a:cubicBezTo>
                  <a:pt x="155449" y="345571"/>
                  <a:pt x="173360" y="327660"/>
                  <a:pt x="195454" y="327660"/>
                </a:cubicBezTo>
                <a:close/>
                <a:moveTo>
                  <a:pt x="182119" y="252412"/>
                </a:moveTo>
                <a:lnTo>
                  <a:pt x="170689" y="276225"/>
                </a:lnTo>
                <a:cubicBezTo>
                  <a:pt x="163069" y="278130"/>
                  <a:pt x="156401" y="280988"/>
                  <a:pt x="149734" y="284798"/>
                </a:cubicBezTo>
                <a:lnTo>
                  <a:pt x="124969" y="276225"/>
                </a:lnTo>
                <a:lnTo>
                  <a:pt x="105919" y="295275"/>
                </a:lnTo>
                <a:lnTo>
                  <a:pt x="114491" y="320040"/>
                </a:lnTo>
                <a:cubicBezTo>
                  <a:pt x="110681" y="326708"/>
                  <a:pt x="107824" y="333375"/>
                  <a:pt x="105919" y="340995"/>
                </a:cubicBezTo>
                <a:lnTo>
                  <a:pt x="82106" y="352425"/>
                </a:lnTo>
                <a:lnTo>
                  <a:pt x="82106" y="379095"/>
                </a:lnTo>
                <a:lnTo>
                  <a:pt x="105919" y="390525"/>
                </a:lnTo>
                <a:cubicBezTo>
                  <a:pt x="107824" y="398145"/>
                  <a:pt x="110681" y="404813"/>
                  <a:pt x="114491" y="411480"/>
                </a:cubicBezTo>
                <a:lnTo>
                  <a:pt x="105919" y="436245"/>
                </a:lnTo>
                <a:lnTo>
                  <a:pt x="124969" y="455295"/>
                </a:lnTo>
                <a:lnTo>
                  <a:pt x="149734" y="447675"/>
                </a:lnTo>
                <a:cubicBezTo>
                  <a:pt x="156401" y="451485"/>
                  <a:pt x="163069" y="454343"/>
                  <a:pt x="170689" y="456248"/>
                </a:cubicBezTo>
                <a:lnTo>
                  <a:pt x="182119" y="480060"/>
                </a:lnTo>
                <a:lnTo>
                  <a:pt x="208789" y="480060"/>
                </a:lnTo>
                <a:lnTo>
                  <a:pt x="219266" y="457200"/>
                </a:lnTo>
                <a:cubicBezTo>
                  <a:pt x="226886" y="455295"/>
                  <a:pt x="233554" y="452438"/>
                  <a:pt x="240221" y="448628"/>
                </a:cubicBezTo>
                <a:lnTo>
                  <a:pt x="264986" y="457200"/>
                </a:lnTo>
                <a:lnTo>
                  <a:pt x="284036" y="438150"/>
                </a:lnTo>
                <a:lnTo>
                  <a:pt x="276416" y="413385"/>
                </a:lnTo>
                <a:cubicBezTo>
                  <a:pt x="280226" y="406718"/>
                  <a:pt x="283084" y="400050"/>
                  <a:pt x="284989" y="392430"/>
                </a:cubicBezTo>
                <a:lnTo>
                  <a:pt x="308801" y="381000"/>
                </a:lnTo>
                <a:lnTo>
                  <a:pt x="309754" y="352425"/>
                </a:lnTo>
                <a:lnTo>
                  <a:pt x="285941" y="340995"/>
                </a:lnTo>
                <a:cubicBezTo>
                  <a:pt x="284036" y="333375"/>
                  <a:pt x="281179" y="326708"/>
                  <a:pt x="277369" y="320040"/>
                </a:cubicBezTo>
                <a:lnTo>
                  <a:pt x="285941" y="295275"/>
                </a:lnTo>
                <a:lnTo>
                  <a:pt x="266891" y="276225"/>
                </a:lnTo>
                <a:lnTo>
                  <a:pt x="242126" y="284798"/>
                </a:lnTo>
                <a:cubicBezTo>
                  <a:pt x="235459" y="280988"/>
                  <a:pt x="228791" y="278130"/>
                  <a:pt x="221171" y="276225"/>
                </a:cubicBezTo>
                <a:lnTo>
                  <a:pt x="209741" y="252412"/>
                </a:lnTo>
                <a:close/>
                <a:moveTo>
                  <a:pt x="315469" y="134303"/>
                </a:moveTo>
                <a:cubicBezTo>
                  <a:pt x="337377" y="134303"/>
                  <a:pt x="355474" y="152400"/>
                  <a:pt x="355474" y="174308"/>
                </a:cubicBezTo>
                <a:cubicBezTo>
                  <a:pt x="355474" y="196216"/>
                  <a:pt x="337377" y="214313"/>
                  <a:pt x="315469" y="214313"/>
                </a:cubicBezTo>
                <a:cubicBezTo>
                  <a:pt x="293561" y="214313"/>
                  <a:pt x="275464" y="196216"/>
                  <a:pt x="275464" y="174308"/>
                </a:cubicBezTo>
                <a:cubicBezTo>
                  <a:pt x="275464" y="152400"/>
                  <a:pt x="293561" y="134303"/>
                  <a:pt x="315469" y="134303"/>
                </a:cubicBezTo>
                <a:close/>
                <a:moveTo>
                  <a:pt x="302134" y="60007"/>
                </a:moveTo>
                <a:lnTo>
                  <a:pt x="290704" y="83820"/>
                </a:lnTo>
                <a:cubicBezTo>
                  <a:pt x="283084" y="85725"/>
                  <a:pt x="276416" y="88583"/>
                  <a:pt x="269749" y="92393"/>
                </a:cubicBezTo>
                <a:lnTo>
                  <a:pt x="244984" y="83820"/>
                </a:lnTo>
                <a:lnTo>
                  <a:pt x="225934" y="102870"/>
                </a:lnTo>
                <a:lnTo>
                  <a:pt x="233554" y="127635"/>
                </a:lnTo>
                <a:cubicBezTo>
                  <a:pt x="229744" y="134303"/>
                  <a:pt x="226886" y="140970"/>
                  <a:pt x="224981" y="148590"/>
                </a:cubicBezTo>
                <a:lnTo>
                  <a:pt x="201169" y="160020"/>
                </a:lnTo>
                <a:lnTo>
                  <a:pt x="201169" y="186690"/>
                </a:lnTo>
                <a:lnTo>
                  <a:pt x="224981" y="198120"/>
                </a:lnTo>
                <a:cubicBezTo>
                  <a:pt x="226886" y="205740"/>
                  <a:pt x="229744" y="212408"/>
                  <a:pt x="233554" y="219075"/>
                </a:cubicBezTo>
                <a:lnTo>
                  <a:pt x="224981" y="243840"/>
                </a:lnTo>
                <a:lnTo>
                  <a:pt x="244031" y="262890"/>
                </a:lnTo>
                <a:lnTo>
                  <a:pt x="268796" y="254318"/>
                </a:lnTo>
                <a:cubicBezTo>
                  <a:pt x="275464" y="258128"/>
                  <a:pt x="282131" y="260985"/>
                  <a:pt x="289751" y="262890"/>
                </a:cubicBezTo>
                <a:lnTo>
                  <a:pt x="301181" y="286703"/>
                </a:lnTo>
                <a:lnTo>
                  <a:pt x="327851" y="286703"/>
                </a:lnTo>
                <a:lnTo>
                  <a:pt x="339281" y="263843"/>
                </a:lnTo>
                <a:cubicBezTo>
                  <a:pt x="346901" y="261937"/>
                  <a:pt x="353569" y="259080"/>
                  <a:pt x="360236" y="255270"/>
                </a:cubicBezTo>
                <a:lnTo>
                  <a:pt x="385001" y="263843"/>
                </a:lnTo>
                <a:lnTo>
                  <a:pt x="404051" y="244793"/>
                </a:lnTo>
                <a:lnTo>
                  <a:pt x="395479" y="220028"/>
                </a:lnTo>
                <a:cubicBezTo>
                  <a:pt x="399289" y="213360"/>
                  <a:pt x="403099" y="206693"/>
                  <a:pt x="405004" y="199073"/>
                </a:cubicBezTo>
                <a:lnTo>
                  <a:pt x="428816" y="187643"/>
                </a:lnTo>
                <a:lnTo>
                  <a:pt x="428816" y="159068"/>
                </a:lnTo>
                <a:lnTo>
                  <a:pt x="405004" y="147638"/>
                </a:lnTo>
                <a:cubicBezTo>
                  <a:pt x="403099" y="140018"/>
                  <a:pt x="400241" y="133350"/>
                  <a:pt x="396431" y="126683"/>
                </a:cubicBezTo>
                <a:lnTo>
                  <a:pt x="405004" y="101917"/>
                </a:lnTo>
                <a:lnTo>
                  <a:pt x="385954" y="82868"/>
                </a:lnTo>
                <a:lnTo>
                  <a:pt x="361189" y="91440"/>
                </a:lnTo>
                <a:cubicBezTo>
                  <a:pt x="354521" y="87630"/>
                  <a:pt x="347854" y="84773"/>
                  <a:pt x="340234" y="82868"/>
                </a:cubicBezTo>
                <a:lnTo>
                  <a:pt x="328804" y="60007"/>
                </a:lnTo>
                <a:close/>
                <a:moveTo>
                  <a:pt x="286418" y="0"/>
                </a:moveTo>
                <a:cubicBezTo>
                  <a:pt x="336900" y="0"/>
                  <a:pt x="387383" y="13335"/>
                  <a:pt x="432626" y="40005"/>
                </a:cubicBezTo>
                <a:cubicBezTo>
                  <a:pt x="523114" y="94298"/>
                  <a:pt x="576454" y="192405"/>
                  <a:pt x="572644" y="297180"/>
                </a:cubicBezTo>
                <a:lnTo>
                  <a:pt x="572644" y="301943"/>
                </a:lnTo>
                <a:lnTo>
                  <a:pt x="638366" y="416243"/>
                </a:lnTo>
                <a:cubicBezTo>
                  <a:pt x="661226" y="451485"/>
                  <a:pt x="639319" y="480060"/>
                  <a:pt x="614554" y="482918"/>
                </a:cubicBezTo>
                <a:lnTo>
                  <a:pt x="572644" y="482918"/>
                </a:lnTo>
                <a:lnTo>
                  <a:pt x="572644" y="540068"/>
                </a:lnTo>
                <a:cubicBezTo>
                  <a:pt x="572644" y="570548"/>
                  <a:pt x="561214" y="599123"/>
                  <a:pt x="540259" y="621030"/>
                </a:cubicBezTo>
                <a:cubicBezTo>
                  <a:pt x="519304" y="641985"/>
                  <a:pt x="490729" y="654368"/>
                  <a:pt x="460249" y="654368"/>
                </a:cubicBezTo>
                <a:lnTo>
                  <a:pt x="413576" y="654368"/>
                </a:lnTo>
                <a:lnTo>
                  <a:pt x="413576" y="768668"/>
                </a:lnTo>
                <a:lnTo>
                  <a:pt x="112586" y="768668"/>
                </a:lnTo>
                <a:lnTo>
                  <a:pt x="112586" y="527685"/>
                </a:lnTo>
                <a:cubicBezTo>
                  <a:pt x="41149" y="472440"/>
                  <a:pt x="191" y="387668"/>
                  <a:pt x="191" y="297180"/>
                </a:cubicBezTo>
                <a:cubicBezTo>
                  <a:pt x="-3619" y="192405"/>
                  <a:pt x="49721" y="93345"/>
                  <a:pt x="140209" y="40005"/>
                </a:cubicBezTo>
                <a:cubicBezTo>
                  <a:pt x="185453" y="13335"/>
                  <a:pt x="235935" y="0"/>
                  <a:pt x="286418" y="0"/>
                </a:cubicBezTo>
                <a:close/>
              </a:path>
            </a:pathLst>
          </a:cu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7" name="Freeform: Shape 80">
            <a:extLst>
              <a:ext uri="{FF2B5EF4-FFF2-40B4-BE49-F238E27FC236}">
                <a16:creationId xmlns:a16="http://schemas.microsoft.com/office/drawing/2014/main" id="{0FE04FCC-051B-4CA1-B201-1455036B9078}"/>
              </a:ext>
            </a:extLst>
          </p:cNvPr>
          <p:cNvSpPr/>
          <p:nvPr/>
        </p:nvSpPr>
        <p:spPr>
          <a:xfrm>
            <a:off x="285720" y="3214686"/>
            <a:ext cx="485989" cy="576501"/>
          </a:xfrm>
          <a:custGeom>
            <a:avLst/>
            <a:gdLst>
              <a:gd name="connsiteX0" fmla="*/ 195454 w 647985"/>
              <a:gd name="connsiteY0" fmla="*/ 327660 h 768668"/>
              <a:gd name="connsiteX1" fmla="*/ 235459 w 647985"/>
              <a:gd name="connsiteY1" fmla="*/ 367665 h 768668"/>
              <a:gd name="connsiteX2" fmla="*/ 195454 w 647985"/>
              <a:gd name="connsiteY2" fmla="*/ 407670 h 768668"/>
              <a:gd name="connsiteX3" fmla="*/ 155449 w 647985"/>
              <a:gd name="connsiteY3" fmla="*/ 367665 h 768668"/>
              <a:gd name="connsiteX4" fmla="*/ 195454 w 647985"/>
              <a:gd name="connsiteY4" fmla="*/ 327660 h 768668"/>
              <a:gd name="connsiteX5" fmla="*/ 182119 w 647985"/>
              <a:gd name="connsiteY5" fmla="*/ 252412 h 768668"/>
              <a:gd name="connsiteX6" fmla="*/ 170689 w 647985"/>
              <a:gd name="connsiteY6" fmla="*/ 276225 h 768668"/>
              <a:gd name="connsiteX7" fmla="*/ 149734 w 647985"/>
              <a:gd name="connsiteY7" fmla="*/ 284798 h 768668"/>
              <a:gd name="connsiteX8" fmla="*/ 124969 w 647985"/>
              <a:gd name="connsiteY8" fmla="*/ 276225 h 768668"/>
              <a:gd name="connsiteX9" fmla="*/ 105919 w 647985"/>
              <a:gd name="connsiteY9" fmla="*/ 295275 h 768668"/>
              <a:gd name="connsiteX10" fmla="*/ 114491 w 647985"/>
              <a:gd name="connsiteY10" fmla="*/ 320040 h 768668"/>
              <a:gd name="connsiteX11" fmla="*/ 105919 w 647985"/>
              <a:gd name="connsiteY11" fmla="*/ 340995 h 768668"/>
              <a:gd name="connsiteX12" fmla="*/ 82106 w 647985"/>
              <a:gd name="connsiteY12" fmla="*/ 352425 h 768668"/>
              <a:gd name="connsiteX13" fmla="*/ 82106 w 647985"/>
              <a:gd name="connsiteY13" fmla="*/ 379095 h 768668"/>
              <a:gd name="connsiteX14" fmla="*/ 105919 w 647985"/>
              <a:gd name="connsiteY14" fmla="*/ 390525 h 768668"/>
              <a:gd name="connsiteX15" fmla="*/ 114491 w 647985"/>
              <a:gd name="connsiteY15" fmla="*/ 411480 h 768668"/>
              <a:gd name="connsiteX16" fmla="*/ 105919 w 647985"/>
              <a:gd name="connsiteY16" fmla="*/ 436245 h 768668"/>
              <a:gd name="connsiteX17" fmla="*/ 124969 w 647985"/>
              <a:gd name="connsiteY17" fmla="*/ 455295 h 768668"/>
              <a:gd name="connsiteX18" fmla="*/ 149734 w 647985"/>
              <a:gd name="connsiteY18" fmla="*/ 447675 h 768668"/>
              <a:gd name="connsiteX19" fmla="*/ 170689 w 647985"/>
              <a:gd name="connsiteY19" fmla="*/ 456248 h 768668"/>
              <a:gd name="connsiteX20" fmla="*/ 182119 w 647985"/>
              <a:gd name="connsiteY20" fmla="*/ 480060 h 768668"/>
              <a:gd name="connsiteX21" fmla="*/ 208789 w 647985"/>
              <a:gd name="connsiteY21" fmla="*/ 480060 h 768668"/>
              <a:gd name="connsiteX22" fmla="*/ 219266 w 647985"/>
              <a:gd name="connsiteY22" fmla="*/ 457200 h 768668"/>
              <a:gd name="connsiteX23" fmla="*/ 240221 w 647985"/>
              <a:gd name="connsiteY23" fmla="*/ 448628 h 768668"/>
              <a:gd name="connsiteX24" fmla="*/ 264986 w 647985"/>
              <a:gd name="connsiteY24" fmla="*/ 457200 h 768668"/>
              <a:gd name="connsiteX25" fmla="*/ 284036 w 647985"/>
              <a:gd name="connsiteY25" fmla="*/ 438150 h 768668"/>
              <a:gd name="connsiteX26" fmla="*/ 276416 w 647985"/>
              <a:gd name="connsiteY26" fmla="*/ 413385 h 768668"/>
              <a:gd name="connsiteX27" fmla="*/ 284989 w 647985"/>
              <a:gd name="connsiteY27" fmla="*/ 392430 h 768668"/>
              <a:gd name="connsiteX28" fmla="*/ 308801 w 647985"/>
              <a:gd name="connsiteY28" fmla="*/ 381000 h 768668"/>
              <a:gd name="connsiteX29" fmla="*/ 309754 w 647985"/>
              <a:gd name="connsiteY29" fmla="*/ 352425 h 768668"/>
              <a:gd name="connsiteX30" fmla="*/ 285941 w 647985"/>
              <a:gd name="connsiteY30" fmla="*/ 340995 h 768668"/>
              <a:gd name="connsiteX31" fmla="*/ 277369 w 647985"/>
              <a:gd name="connsiteY31" fmla="*/ 320040 h 768668"/>
              <a:gd name="connsiteX32" fmla="*/ 285941 w 647985"/>
              <a:gd name="connsiteY32" fmla="*/ 295275 h 768668"/>
              <a:gd name="connsiteX33" fmla="*/ 266891 w 647985"/>
              <a:gd name="connsiteY33" fmla="*/ 276225 h 768668"/>
              <a:gd name="connsiteX34" fmla="*/ 242126 w 647985"/>
              <a:gd name="connsiteY34" fmla="*/ 284798 h 768668"/>
              <a:gd name="connsiteX35" fmla="*/ 221171 w 647985"/>
              <a:gd name="connsiteY35" fmla="*/ 276225 h 768668"/>
              <a:gd name="connsiteX36" fmla="*/ 209741 w 647985"/>
              <a:gd name="connsiteY36" fmla="*/ 252412 h 768668"/>
              <a:gd name="connsiteX37" fmla="*/ 315469 w 647985"/>
              <a:gd name="connsiteY37" fmla="*/ 134303 h 768668"/>
              <a:gd name="connsiteX38" fmla="*/ 355474 w 647985"/>
              <a:gd name="connsiteY38" fmla="*/ 174308 h 768668"/>
              <a:gd name="connsiteX39" fmla="*/ 315469 w 647985"/>
              <a:gd name="connsiteY39" fmla="*/ 214313 h 768668"/>
              <a:gd name="connsiteX40" fmla="*/ 275464 w 647985"/>
              <a:gd name="connsiteY40" fmla="*/ 174308 h 768668"/>
              <a:gd name="connsiteX41" fmla="*/ 315469 w 647985"/>
              <a:gd name="connsiteY41" fmla="*/ 134303 h 768668"/>
              <a:gd name="connsiteX42" fmla="*/ 302134 w 647985"/>
              <a:gd name="connsiteY42" fmla="*/ 60007 h 768668"/>
              <a:gd name="connsiteX43" fmla="*/ 290704 w 647985"/>
              <a:gd name="connsiteY43" fmla="*/ 83820 h 768668"/>
              <a:gd name="connsiteX44" fmla="*/ 269749 w 647985"/>
              <a:gd name="connsiteY44" fmla="*/ 92393 h 768668"/>
              <a:gd name="connsiteX45" fmla="*/ 244984 w 647985"/>
              <a:gd name="connsiteY45" fmla="*/ 83820 h 768668"/>
              <a:gd name="connsiteX46" fmla="*/ 225934 w 647985"/>
              <a:gd name="connsiteY46" fmla="*/ 102870 h 768668"/>
              <a:gd name="connsiteX47" fmla="*/ 233554 w 647985"/>
              <a:gd name="connsiteY47" fmla="*/ 127635 h 768668"/>
              <a:gd name="connsiteX48" fmla="*/ 224981 w 647985"/>
              <a:gd name="connsiteY48" fmla="*/ 148590 h 768668"/>
              <a:gd name="connsiteX49" fmla="*/ 201169 w 647985"/>
              <a:gd name="connsiteY49" fmla="*/ 160020 h 768668"/>
              <a:gd name="connsiteX50" fmla="*/ 201169 w 647985"/>
              <a:gd name="connsiteY50" fmla="*/ 186690 h 768668"/>
              <a:gd name="connsiteX51" fmla="*/ 224981 w 647985"/>
              <a:gd name="connsiteY51" fmla="*/ 198120 h 768668"/>
              <a:gd name="connsiteX52" fmla="*/ 233554 w 647985"/>
              <a:gd name="connsiteY52" fmla="*/ 219075 h 768668"/>
              <a:gd name="connsiteX53" fmla="*/ 224981 w 647985"/>
              <a:gd name="connsiteY53" fmla="*/ 243840 h 768668"/>
              <a:gd name="connsiteX54" fmla="*/ 244031 w 647985"/>
              <a:gd name="connsiteY54" fmla="*/ 262890 h 768668"/>
              <a:gd name="connsiteX55" fmla="*/ 268796 w 647985"/>
              <a:gd name="connsiteY55" fmla="*/ 254318 h 768668"/>
              <a:gd name="connsiteX56" fmla="*/ 289751 w 647985"/>
              <a:gd name="connsiteY56" fmla="*/ 262890 h 768668"/>
              <a:gd name="connsiteX57" fmla="*/ 301181 w 647985"/>
              <a:gd name="connsiteY57" fmla="*/ 286703 h 768668"/>
              <a:gd name="connsiteX58" fmla="*/ 327851 w 647985"/>
              <a:gd name="connsiteY58" fmla="*/ 286703 h 768668"/>
              <a:gd name="connsiteX59" fmla="*/ 339281 w 647985"/>
              <a:gd name="connsiteY59" fmla="*/ 263843 h 768668"/>
              <a:gd name="connsiteX60" fmla="*/ 360236 w 647985"/>
              <a:gd name="connsiteY60" fmla="*/ 255270 h 768668"/>
              <a:gd name="connsiteX61" fmla="*/ 385001 w 647985"/>
              <a:gd name="connsiteY61" fmla="*/ 263843 h 768668"/>
              <a:gd name="connsiteX62" fmla="*/ 404051 w 647985"/>
              <a:gd name="connsiteY62" fmla="*/ 244793 h 768668"/>
              <a:gd name="connsiteX63" fmla="*/ 395479 w 647985"/>
              <a:gd name="connsiteY63" fmla="*/ 220028 h 768668"/>
              <a:gd name="connsiteX64" fmla="*/ 405004 w 647985"/>
              <a:gd name="connsiteY64" fmla="*/ 199073 h 768668"/>
              <a:gd name="connsiteX65" fmla="*/ 428816 w 647985"/>
              <a:gd name="connsiteY65" fmla="*/ 187643 h 768668"/>
              <a:gd name="connsiteX66" fmla="*/ 428816 w 647985"/>
              <a:gd name="connsiteY66" fmla="*/ 159068 h 768668"/>
              <a:gd name="connsiteX67" fmla="*/ 405004 w 647985"/>
              <a:gd name="connsiteY67" fmla="*/ 147638 h 768668"/>
              <a:gd name="connsiteX68" fmla="*/ 396431 w 647985"/>
              <a:gd name="connsiteY68" fmla="*/ 126683 h 768668"/>
              <a:gd name="connsiteX69" fmla="*/ 405004 w 647985"/>
              <a:gd name="connsiteY69" fmla="*/ 101917 h 768668"/>
              <a:gd name="connsiteX70" fmla="*/ 385954 w 647985"/>
              <a:gd name="connsiteY70" fmla="*/ 82868 h 768668"/>
              <a:gd name="connsiteX71" fmla="*/ 361189 w 647985"/>
              <a:gd name="connsiteY71" fmla="*/ 91440 h 768668"/>
              <a:gd name="connsiteX72" fmla="*/ 340234 w 647985"/>
              <a:gd name="connsiteY72" fmla="*/ 82868 h 768668"/>
              <a:gd name="connsiteX73" fmla="*/ 328804 w 647985"/>
              <a:gd name="connsiteY73" fmla="*/ 60007 h 768668"/>
              <a:gd name="connsiteX74" fmla="*/ 286418 w 647985"/>
              <a:gd name="connsiteY74" fmla="*/ 0 h 768668"/>
              <a:gd name="connsiteX75" fmla="*/ 432626 w 647985"/>
              <a:gd name="connsiteY75" fmla="*/ 40005 h 768668"/>
              <a:gd name="connsiteX76" fmla="*/ 572644 w 647985"/>
              <a:gd name="connsiteY76" fmla="*/ 297180 h 768668"/>
              <a:gd name="connsiteX77" fmla="*/ 572644 w 647985"/>
              <a:gd name="connsiteY77" fmla="*/ 301943 h 768668"/>
              <a:gd name="connsiteX78" fmla="*/ 638366 w 647985"/>
              <a:gd name="connsiteY78" fmla="*/ 416243 h 768668"/>
              <a:gd name="connsiteX79" fmla="*/ 614554 w 647985"/>
              <a:gd name="connsiteY79" fmla="*/ 482918 h 768668"/>
              <a:gd name="connsiteX80" fmla="*/ 572644 w 647985"/>
              <a:gd name="connsiteY80" fmla="*/ 482918 h 768668"/>
              <a:gd name="connsiteX81" fmla="*/ 572644 w 647985"/>
              <a:gd name="connsiteY81" fmla="*/ 540068 h 768668"/>
              <a:gd name="connsiteX82" fmla="*/ 540259 w 647985"/>
              <a:gd name="connsiteY82" fmla="*/ 621030 h 768668"/>
              <a:gd name="connsiteX83" fmla="*/ 460249 w 647985"/>
              <a:gd name="connsiteY83" fmla="*/ 654368 h 768668"/>
              <a:gd name="connsiteX84" fmla="*/ 413576 w 647985"/>
              <a:gd name="connsiteY84" fmla="*/ 654368 h 768668"/>
              <a:gd name="connsiteX85" fmla="*/ 413576 w 647985"/>
              <a:gd name="connsiteY85" fmla="*/ 768668 h 768668"/>
              <a:gd name="connsiteX86" fmla="*/ 112586 w 647985"/>
              <a:gd name="connsiteY86" fmla="*/ 768668 h 768668"/>
              <a:gd name="connsiteX87" fmla="*/ 112586 w 647985"/>
              <a:gd name="connsiteY87" fmla="*/ 527685 h 768668"/>
              <a:gd name="connsiteX88" fmla="*/ 191 w 647985"/>
              <a:gd name="connsiteY88" fmla="*/ 297180 h 768668"/>
              <a:gd name="connsiteX89" fmla="*/ 140209 w 647985"/>
              <a:gd name="connsiteY89" fmla="*/ 40005 h 768668"/>
              <a:gd name="connsiteX90" fmla="*/ 286418 w 647985"/>
              <a:gd name="connsiteY90" fmla="*/ 0 h 768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47985" h="768668">
                <a:moveTo>
                  <a:pt x="195454" y="327660"/>
                </a:moveTo>
                <a:cubicBezTo>
                  <a:pt x="217548" y="327660"/>
                  <a:pt x="235459" y="345571"/>
                  <a:pt x="235459" y="367665"/>
                </a:cubicBezTo>
                <a:cubicBezTo>
                  <a:pt x="235459" y="389759"/>
                  <a:pt x="217548" y="407670"/>
                  <a:pt x="195454" y="407670"/>
                </a:cubicBezTo>
                <a:cubicBezTo>
                  <a:pt x="173360" y="407670"/>
                  <a:pt x="155449" y="389759"/>
                  <a:pt x="155449" y="367665"/>
                </a:cubicBezTo>
                <a:cubicBezTo>
                  <a:pt x="155449" y="345571"/>
                  <a:pt x="173360" y="327660"/>
                  <a:pt x="195454" y="327660"/>
                </a:cubicBezTo>
                <a:close/>
                <a:moveTo>
                  <a:pt x="182119" y="252412"/>
                </a:moveTo>
                <a:lnTo>
                  <a:pt x="170689" y="276225"/>
                </a:lnTo>
                <a:cubicBezTo>
                  <a:pt x="163069" y="278130"/>
                  <a:pt x="156401" y="280988"/>
                  <a:pt x="149734" y="284798"/>
                </a:cubicBezTo>
                <a:lnTo>
                  <a:pt x="124969" y="276225"/>
                </a:lnTo>
                <a:lnTo>
                  <a:pt x="105919" y="295275"/>
                </a:lnTo>
                <a:lnTo>
                  <a:pt x="114491" y="320040"/>
                </a:lnTo>
                <a:cubicBezTo>
                  <a:pt x="110681" y="326708"/>
                  <a:pt x="107824" y="333375"/>
                  <a:pt x="105919" y="340995"/>
                </a:cubicBezTo>
                <a:lnTo>
                  <a:pt x="82106" y="352425"/>
                </a:lnTo>
                <a:lnTo>
                  <a:pt x="82106" y="379095"/>
                </a:lnTo>
                <a:lnTo>
                  <a:pt x="105919" y="390525"/>
                </a:lnTo>
                <a:cubicBezTo>
                  <a:pt x="107824" y="398145"/>
                  <a:pt x="110681" y="404813"/>
                  <a:pt x="114491" y="411480"/>
                </a:cubicBezTo>
                <a:lnTo>
                  <a:pt x="105919" y="436245"/>
                </a:lnTo>
                <a:lnTo>
                  <a:pt x="124969" y="455295"/>
                </a:lnTo>
                <a:lnTo>
                  <a:pt x="149734" y="447675"/>
                </a:lnTo>
                <a:cubicBezTo>
                  <a:pt x="156401" y="451485"/>
                  <a:pt x="163069" y="454343"/>
                  <a:pt x="170689" y="456248"/>
                </a:cubicBezTo>
                <a:lnTo>
                  <a:pt x="182119" y="480060"/>
                </a:lnTo>
                <a:lnTo>
                  <a:pt x="208789" y="480060"/>
                </a:lnTo>
                <a:lnTo>
                  <a:pt x="219266" y="457200"/>
                </a:lnTo>
                <a:cubicBezTo>
                  <a:pt x="226886" y="455295"/>
                  <a:pt x="233554" y="452438"/>
                  <a:pt x="240221" y="448628"/>
                </a:cubicBezTo>
                <a:lnTo>
                  <a:pt x="264986" y="457200"/>
                </a:lnTo>
                <a:lnTo>
                  <a:pt x="284036" y="438150"/>
                </a:lnTo>
                <a:lnTo>
                  <a:pt x="276416" y="413385"/>
                </a:lnTo>
                <a:cubicBezTo>
                  <a:pt x="280226" y="406718"/>
                  <a:pt x="283084" y="400050"/>
                  <a:pt x="284989" y="392430"/>
                </a:cubicBezTo>
                <a:lnTo>
                  <a:pt x="308801" y="381000"/>
                </a:lnTo>
                <a:lnTo>
                  <a:pt x="309754" y="352425"/>
                </a:lnTo>
                <a:lnTo>
                  <a:pt x="285941" y="340995"/>
                </a:lnTo>
                <a:cubicBezTo>
                  <a:pt x="284036" y="333375"/>
                  <a:pt x="281179" y="326708"/>
                  <a:pt x="277369" y="320040"/>
                </a:cubicBezTo>
                <a:lnTo>
                  <a:pt x="285941" y="295275"/>
                </a:lnTo>
                <a:lnTo>
                  <a:pt x="266891" y="276225"/>
                </a:lnTo>
                <a:lnTo>
                  <a:pt x="242126" y="284798"/>
                </a:lnTo>
                <a:cubicBezTo>
                  <a:pt x="235459" y="280988"/>
                  <a:pt x="228791" y="278130"/>
                  <a:pt x="221171" y="276225"/>
                </a:cubicBezTo>
                <a:lnTo>
                  <a:pt x="209741" y="252412"/>
                </a:lnTo>
                <a:close/>
                <a:moveTo>
                  <a:pt x="315469" y="134303"/>
                </a:moveTo>
                <a:cubicBezTo>
                  <a:pt x="337377" y="134303"/>
                  <a:pt x="355474" y="152400"/>
                  <a:pt x="355474" y="174308"/>
                </a:cubicBezTo>
                <a:cubicBezTo>
                  <a:pt x="355474" y="196216"/>
                  <a:pt x="337377" y="214313"/>
                  <a:pt x="315469" y="214313"/>
                </a:cubicBezTo>
                <a:cubicBezTo>
                  <a:pt x="293561" y="214313"/>
                  <a:pt x="275464" y="196216"/>
                  <a:pt x="275464" y="174308"/>
                </a:cubicBezTo>
                <a:cubicBezTo>
                  <a:pt x="275464" y="152400"/>
                  <a:pt x="293561" y="134303"/>
                  <a:pt x="315469" y="134303"/>
                </a:cubicBezTo>
                <a:close/>
                <a:moveTo>
                  <a:pt x="302134" y="60007"/>
                </a:moveTo>
                <a:lnTo>
                  <a:pt x="290704" y="83820"/>
                </a:lnTo>
                <a:cubicBezTo>
                  <a:pt x="283084" y="85725"/>
                  <a:pt x="276416" y="88583"/>
                  <a:pt x="269749" y="92393"/>
                </a:cubicBezTo>
                <a:lnTo>
                  <a:pt x="244984" y="83820"/>
                </a:lnTo>
                <a:lnTo>
                  <a:pt x="225934" y="102870"/>
                </a:lnTo>
                <a:lnTo>
                  <a:pt x="233554" y="127635"/>
                </a:lnTo>
                <a:cubicBezTo>
                  <a:pt x="229744" y="134303"/>
                  <a:pt x="226886" y="140970"/>
                  <a:pt x="224981" y="148590"/>
                </a:cubicBezTo>
                <a:lnTo>
                  <a:pt x="201169" y="160020"/>
                </a:lnTo>
                <a:lnTo>
                  <a:pt x="201169" y="186690"/>
                </a:lnTo>
                <a:lnTo>
                  <a:pt x="224981" y="198120"/>
                </a:lnTo>
                <a:cubicBezTo>
                  <a:pt x="226886" y="205740"/>
                  <a:pt x="229744" y="212408"/>
                  <a:pt x="233554" y="219075"/>
                </a:cubicBezTo>
                <a:lnTo>
                  <a:pt x="224981" y="243840"/>
                </a:lnTo>
                <a:lnTo>
                  <a:pt x="244031" y="262890"/>
                </a:lnTo>
                <a:lnTo>
                  <a:pt x="268796" y="254318"/>
                </a:lnTo>
                <a:cubicBezTo>
                  <a:pt x="275464" y="258128"/>
                  <a:pt x="282131" y="260985"/>
                  <a:pt x="289751" y="262890"/>
                </a:cubicBezTo>
                <a:lnTo>
                  <a:pt x="301181" y="286703"/>
                </a:lnTo>
                <a:lnTo>
                  <a:pt x="327851" y="286703"/>
                </a:lnTo>
                <a:lnTo>
                  <a:pt x="339281" y="263843"/>
                </a:lnTo>
                <a:cubicBezTo>
                  <a:pt x="346901" y="261937"/>
                  <a:pt x="353569" y="259080"/>
                  <a:pt x="360236" y="255270"/>
                </a:cubicBezTo>
                <a:lnTo>
                  <a:pt x="385001" y="263843"/>
                </a:lnTo>
                <a:lnTo>
                  <a:pt x="404051" y="244793"/>
                </a:lnTo>
                <a:lnTo>
                  <a:pt x="395479" y="220028"/>
                </a:lnTo>
                <a:cubicBezTo>
                  <a:pt x="399289" y="213360"/>
                  <a:pt x="403099" y="206693"/>
                  <a:pt x="405004" y="199073"/>
                </a:cubicBezTo>
                <a:lnTo>
                  <a:pt x="428816" y="187643"/>
                </a:lnTo>
                <a:lnTo>
                  <a:pt x="428816" y="159068"/>
                </a:lnTo>
                <a:lnTo>
                  <a:pt x="405004" y="147638"/>
                </a:lnTo>
                <a:cubicBezTo>
                  <a:pt x="403099" y="140018"/>
                  <a:pt x="400241" y="133350"/>
                  <a:pt x="396431" y="126683"/>
                </a:cubicBezTo>
                <a:lnTo>
                  <a:pt x="405004" y="101917"/>
                </a:lnTo>
                <a:lnTo>
                  <a:pt x="385954" y="82868"/>
                </a:lnTo>
                <a:lnTo>
                  <a:pt x="361189" y="91440"/>
                </a:lnTo>
                <a:cubicBezTo>
                  <a:pt x="354521" y="87630"/>
                  <a:pt x="347854" y="84773"/>
                  <a:pt x="340234" y="82868"/>
                </a:cubicBezTo>
                <a:lnTo>
                  <a:pt x="328804" y="60007"/>
                </a:lnTo>
                <a:close/>
                <a:moveTo>
                  <a:pt x="286418" y="0"/>
                </a:moveTo>
                <a:cubicBezTo>
                  <a:pt x="336900" y="0"/>
                  <a:pt x="387383" y="13335"/>
                  <a:pt x="432626" y="40005"/>
                </a:cubicBezTo>
                <a:cubicBezTo>
                  <a:pt x="523114" y="94298"/>
                  <a:pt x="576454" y="192405"/>
                  <a:pt x="572644" y="297180"/>
                </a:cubicBezTo>
                <a:lnTo>
                  <a:pt x="572644" y="301943"/>
                </a:lnTo>
                <a:lnTo>
                  <a:pt x="638366" y="416243"/>
                </a:lnTo>
                <a:cubicBezTo>
                  <a:pt x="661226" y="451485"/>
                  <a:pt x="639319" y="480060"/>
                  <a:pt x="614554" y="482918"/>
                </a:cubicBezTo>
                <a:lnTo>
                  <a:pt x="572644" y="482918"/>
                </a:lnTo>
                <a:lnTo>
                  <a:pt x="572644" y="540068"/>
                </a:lnTo>
                <a:cubicBezTo>
                  <a:pt x="572644" y="570548"/>
                  <a:pt x="561214" y="599123"/>
                  <a:pt x="540259" y="621030"/>
                </a:cubicBezTo>
                <a:cubicBezTo>
                  <a:pt x="519304" y="641985"/>
                  <a:pt x="490729" y="654368"/>
                  <a:pt x="460249" y="654368"/>
                </a:cubicBezTo>
                <a:lnTo>
                  <a:pt x="413576" y="654368"/>
                </a:lnTo>
                <a:lnTo>
                  <a:pt x="413576" y="768668"/>
                </a:lnTo>
                <a:lnTo>
                  <a:pt x="112586" y="768668"/>
                </a:lnTo>
                <a:lnTo>
                  <a:pt x="112586" y="527685"/>
                </a:lnTo>
                <a:cubicBezTo>
                  <a:pt x="41149" y="472440"/>
                  <a:pt x="191" y="387668"/>
                  <a:pt x="191" y="297180"/>
                </a:cubicBezTo>
                <a:cubicBezTo>
                  <a:pt x="-3619" y="192405"/>
                  <a:pt x="49721" y="93345"/>
                  <a:pt x="140209" y="40005"/>
                </a:cubicBezTo>
                <a:cubicBezTo>
                  <a:pt x="185453" y="13335"/>
                  <a:pt x="235935" y="0"/>
                  <a:pt x="286418" y="0"/>
                </a:cubicBezTo>
                <a:close/>
              </a:path>
            </a:pathLst>
          </a:cu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9" name="Freeform: Shape 80">
            <a:extLst>
              <a:ext uri="{FF2B5EF4-FFF2-40B4-BE49-F238E27FC236}">
                <a16:creationId xmlns:a16="http://schemas.microsoft.com/office/drawing/2014/main" id="{0FE04FCC-051B-4CA1-B201-1455036B9078}"/>
              </a:ext>
            </a:extLst>
          </p:cNvPr>
          <p:cNvSpPr/>
          <p:nvPr/>
        </p:nvSpPr>
        <p:spPr>
          <a:xfrm>
            <a:off x="285720" y="4786322"/>
            <a:ext cx="485989" cy="576501"/>
          </a:xfrm>
          <a:custGeom>
            <a:avLst/>
            <a:gdLst>
              <a:gd name="connsiteX0" fmla="*/ 195454 w 647985"/>
              <a:gd name="connsiteY0" fmla="*/ 327660 h 768668"/>
              <a:gd name="connsiteX1" fmla="*/ 235459 w 647985"/>
              <a:gd name="connsiteY1" fmla="*/ 367665 h 768668"/>
              <a:gd name="connsiteX2" fmla="*/ 195454 w 647985"/>
              <a:gd name="connsiteY2" fmla="*/ 407670 h 768668"/>
              <a:gd name="connsiteX3" fmla="*/ 155449 w 647985"/>
              <a:gd name="connsiteY3" fmla="*/ 367665 h 768668"/>
              <a:gd name="connsiteX4" fmla="*/ 195454 w 647985"/>
              <a:gd name="connsiteY4" fmla="*/ 327660 h 768668"/>
              <a:gd name="connsiteX5" fmla="*/ 182119 w 647985"/>
              <a:gd name="connsiteY5" fmla="*/ 252412 h 768668"/>
              <a:gd name="connsiteX6" fmla="*/ 170689 w 647985"/>
              <a:gd name="connsiteY6" fmla="*/ 276225 h 768668"/>
              <a:gd name="connsiteX7" fmla="*/ 149734 w 647985"/>
              <a:gd name="connsiteY7" fmla="*/ 284798 h 768668"/>
              <a:gd name="connsiteX8" fmla="*/ 124969 w 647985"/>
              <a:gd name="connsiteY8" fmla="*/ 276225 h 768668"/>
              <a:gd name="connsiteX9" fmla="*/ 105919 w 647985"/>
              <a:gd name="connsiteY9" fmla="*/ 295275 h 768668"/>
              <a:gd name="connsiteX10" fmla="*/ 114491 w 647985"/>
              <a:gd name="connsiteY10" fmla="*/ 320040 h 768668"/>
              <a:gd name="connsiteX11" fmla="*/ 105919 w 647985"/>
              <a:gd name="connsiteY11" fmla="*/ 340995 h 768668"/>
              <a:gd name="connsiteX12" fmla="*/ 82106 w 647985"/>
              <a:gd name="connsiteY12" fmla="*/ 352425 h 768668"/>
              <a:gd name="connsiteX13" fmla="*/ 82106 w 647985"/>
              <a:gd name="connsiteY13" fmla="*/ 379095 h 768668"/>
              <a:gd name="connsiteX14" fmla="*/ 105919 w 647985"/>
              <a:gd name="connsiteY14" fmla="*/ 390525 h 768668"/>
              <a:gd name="connsiteX15" fmla="*/ 114491 w 647985"/>
              <a:gd name="connsiteY15" fmla="*/ 411480 h 768668"/>
              <a:gd name="connsiteX16" fmla="*/ 105919 w 647985"/>
              <a:gd name="connsiteY16" fmla="*/ 436245 h 768668"/>
              <a:gd name="connsiteX17" fmla="*/ 124969 w 647985"/>
              <a:gd name="connsiteY17" fmla="*/ 455295 h 768668"/>
              <a:gd name="connsiteX18" fmla="*/ 149734 w 647985"/>
              <a:gd name="connsiteY18" fmla="*/ 447675 h 768668"/>
              <a:gd name="connsiteX19" fmla="*/ 170689 w 647985"/>
              <a:gd name="connsiteY19" fmla="*/ 456248 h 768668"/>
              <a:gd name="connsiteX20" fmla="*/ 182119 w 647985"/>
              <a:gd name="connsiteY20" fmla="*/ 480060 h 768668"/>
              <a:gd name="connsiteX21" fmla="*/ 208789 w 647985"/>
              <a:gd name="connsiteY21" fmla="*/ 480060 h 768668"/>
              <a:gd name="connsiteX22" fmla="*/ 219266 w 647985"/>
              <a:gd name="connsiteY22" fmla="*/ 457200 h 768668"/>
              <a:gd name="connsiteX23" fmla="*/ 240221 w 647985"/>
              <a:gd name="connsiteY23" fmla="*/ 448628 h 768668"/>
              <a:gd name="connsiteX24" fmla="*/ 264986 w 647985"/>
              <a:gd name="connsiteY24" fmla="*/ 457200 h 768668"/>
              <a:gd name="connsiteX25" fmla="*/ 284036 w 647985"/>
              <a:gd name="connsiteY25" fmla="*/ 438150 h 768668"/>
              <a:gd name="connsiteX26" fmla="*/ 276416 w 647985"/>
              <a:gd name="connsiteY26" fmla="*/ 413385 h 768668"/>
              <a:gd name="connsiteX27" fmla="*/ 284989 w 647985"/>
              <a:gd name="connsiteY27" fmla="*/ 392430 h 768668"/>
              <a:gd name="connsiteX28" fmla="*/ 308801 w 647985"/>
              <a:gd name="connsiteY28" fmla="*/ 381000 h 768668"/>
              <a:gd name="connsiteX29" fmla="*/ 309754 w 647985"/>
              <a:gd name="connsiteY29" fmla="*/ 352425 h 768668"/>
              <a:gd name="connsiteX30" fmla="*/ 285941 w 647985"/>
              <a:gd name="connsiteY30" fmla="*/ 340995 h 768668"/>
              <a:gd name="connsiteX31" fmla="*/ 277369 w 647985"/>
              <a:gd name="connsiteY31" fmla="*/ 320040 h 768668"/>
              <a:gd name="connsiteX32" fmla="*/ 285941 w 647985"/>
              <a:gd name="connsiteY32" fmla="*/ 295275 h 768668"/>
              <a:gd name="connsiteX33" fmla="*/ 266891 w 647985"/>
              <a:gd name="connsiteY33" fmla="*/ 276225 h 768668"/>
              <a:gd name="connsiteX34" fmla="*/ 242126 w 647985"/>
              <a:gd name="connsiteY34" fmla="*/ 284798 h 768668"/>
              <a:gd name="connsiteX35" fmla="*/ 221171 w 647985"/>
              <a:gd name="connsiteY35" fmla="*/ 276225 h 768668"/>
              <a:gd name="connsiteX36" fmla="*/ 209741 w 647985"/>
              <a:gd name="connsiteY36" fmla="*/ 252412 h 768668"/>
              <a:gd name="connsiteX37" fmla="*/ 315469 w 647985"/>
              <a:gd name="connsiteY37" fmla="*/ 134303 h 768668"/>
              <a:gd name="connsiteX38" fmla="*/ 355474 w 647985"/>
              <a:gd name="connsiteY38" fmla="*/ 174308 h 768668"/>
              <a:gd name="connsiteX39" fmla="*/ 315469 w 647985"/>
              <a:gd name="connsiteY39" fmla="*/ 214313 h 768668"/>
              <a:gd name="connsiteX40" fmla="*/ 275464 w 647985"/>
              <a:gd name="connsiteY40" fmla="*/ 174308 h 768668"/>
              <a:gd name="connsiteX41" fmla="*/ 315469 w 647985"/>
              <a:gd name="connsiteY41" fmla="*/ 134303 h 768668"/>
              <a:gd name="connsiteX42" fmla="*/ 302134 w 647985"/>
              <a:gd name="connsiteY42" fmla="*/ 60007 h 768668"/>
              <a:gd name="connsiteX43" fmla="*/ 290704 w 647985"/>
              <a:gd name="connsiteY43" fmla="*/ 83820 h 768668"/>
              <a:gd name="connsiteX44" fmla="*/ 269749 w 647985"/>
              <a:gd name="connsiteY44" fmla="*/ 92393 h 768668"/>
              <a:gd name="connsiteX45" fmla="*/ 244984 w 647985"/>
              <a:gd name="connsiteY45" fmla="*/ 83820 h 768668"/>
              <a:gd name="connsiteX46" fmla="*/ 225934 w 647985"/>
              <a:gd name="connsiteY46" fmla="*/ 102870 h 768668"/>
              <a:gd name="connsiteX47" fmla="*/ 233554 w 647985"/>
              <a:gd name="connsiteY47" fmla="*/ 127635 h 768668"/>
              <a:gd name="connsiteX48" fmla="*/ 224981 w 647985"/>
              <a:gd name="connsiteY48" fmla="*/ 148590 h 768668"/>
              <a:gd name="connsiteX49" fmla="*/ 201169 w 647985"/>
              <a:gd name="connsiteY49" fmla="*/ 160020 h 768668"/>
              <a:gd name="connsiteX50" fmla="*/ 201169 w 647985"/>
              <a:gd name="connsiteY50" fmla="*/ 186690 h 768668"/>
              <a:gd name="connsiteX51" fmla="*/ 224981 w 647985"/>
              <a:gd name="connsiteY51" fmla="*/ 198120 h 768668"/>
              <a:gd name="connsiteX52" fmla="*/ 233554 w 647985"/>
              <a:gd name="connsiteY52" fmla="*/ 219075 h 768668"/>
              <a:gd name="connsiteX53" fmla="*/ 224981 w 647985"/>
              <a:gd name="connsiteY53" fmla="*/ 243840 h 768668"/>
              <a:gd name="connsiteX54" fmla="*/ 244031 w 647985"/>
              <a:gd name="connsiteY54" fmla="*/ 262890 h 768668"/>
              <a:gd name="connsiteX55" fmla="*/ 268796 w 647985"/>
              <a:gd name="connsiteY55" fmla="*/ 254318 h 768668"/>
              <a:gd name="connsiteX56" fmla="*/ 289751 w 647985"/>
              <a:gd name="connsiteY56" fmla="*/ 262890 h 768668"/>
              <a:gd name="connsiteX57" fmla="*/ 301181 w 647985"/>
              <a:gd name="connsiteY57" fmla="*/ 286703 h 768668"/>
              <a:gd name="connsiteX58" fmla="*/ 327851 w 647985"/>
              <a:gd name="connsiteY58" fmla="*/ 286703 h 768668"/>
              <a:gd name="connsiteX59" fmla="*/ 339281 w 647985"/>
              <a:gd name="connsiteY59" fmla="*/ 263843 h 768668"/>
              <a:gd name="connsiteX60" fmla="*/ 360236 w 647985"/>
              <a:gd name="connsiteY60" fmla="*/ 255270 h 768668"/>
              <a:gd name="connsiteX61" fmla="*/ 385001 w 647985"/>
              <a:gd name="connsiteY61" fmla="*/ 263843 h 768668"/>
              <a:gd name="connsiteX62" fmla="*/ 404051 w 647985"/>
              <a:gd name="connsiteY62" fmla="*/ 244793 h 768668"/>
              <a:gd name="connsiteX63" fmla="*/ 395479 w 647985"/>
              <a:gd name="connsiteY63" fmla="*/ 220028 h 768668"/>
              <a:gd name="connsiteX64" fmla="*/ 405004 w 647985"/>
              <a:gd name="connsiteY64" fmla="*/ 199073 h 768668"/>
              <a:gd name="connsiteX65" fmla="*/ 428816 w 647985"/>
              <a:gd name="connsiteY65" fmla="*/ 187643 h 768668"/>
              <a:gd name="connsiteX66" fmla="*/ 428816 w 647985"/>
              <a:gd name="connsiteY66" fmla="*/ 159068 h 768668"/>
              <a:gd name="connsiteX67" fmla="*/ 405004 w 647985"/>
              <a:gd name="connsiteY67" fmla="*/ 147638 h 768668"/>
              <a:gd name="connsiteX68" fmla="*/ 396431 w 647985"/>
              <a:gd name="connsiteY68" fmla="*/ 126683 h 768668"/>
              <a:gd name="connsiteX69" fmla="*/ 405004 w 647985"/>
              <a:gd name="connsiteY69" fmla="*/ 101917 h 768668"/>
              <a:gd name="connsiteX70" fmla="*/ 385954 w 647985"/>
              <a:gd name="connsiteY70" fmla="*/ 82868 h 768668"/>
              <a:gd name="connsiteX71" fmla="*/ 361189 w 647985"/>
              <a:gd name="connsiteY71" fmla="*/ 91440 h 768668"/>
              <a:gd name="connsiteX72" fmla="*/ 340234 w 647985"/>
              <a:gd name="connsiteY72" fmla="*/ 82868 h 768668"/>
              <a:gd name="connsiteX73" fmla="*/ 328804 w 647985"/>
              <a:gd name="connsiteY73" fmla="*/ 60007 h 768668"/>
              <a:gd name="connsiteX74" fmla="*/ 286418 w 647985"/>
              <a:gd name="connsiteY74" fmla="*/ 0 h 768668"/>
              <a:gd name="connsiteX75" fmla="*/ 432626 w 647985"/>
              <a:gd name="connsiteY75" fmla="*/ 40005 h 768668"/>
              <a:gd name="connsiteX76" fmla="*/ 572644 w 647985"/>
              <a:gd name="connsiteY76" fmla="*/ 297180 h 768668"/>
              <a:gd name="connsiteX77" fmla="*/ 572644 w 647985"/>
              <a:gd name="connsiteY77" fmla="*/ 301943 h 768668"/>
              <a:gd name="connsiteX78" fmla="*/ 638366 w 647985"/>
              <a:gd name="connsiteY78" fmla="*/ 416243 h 768668"/>
              <a:gd name="connsiteX79" fmla="*/ 614554 w 647985"/>
              <a:gd name="connsiteY79" fmla="*/ 482918 h 768668"/>
              <a:gd name="connsiteX80" fmla="*/ 572644 w 647985"/>
              <a:gd name="connsiteY80" fmla="*/ 482918 h 768668"/>
              <a:gd name="connsiteX81" fmla="*/ 572644 w 647985"/>
              <a:gd name="connsiteY81" fmla="*/ 540068 h 768668"/>
              <a:gd name="connsiteX82" fmla="*/ 540259 w 647985"/>
              <a:gd name="connsiteY82" fmla="*/ 621030 h 768668"/>
              <a:gd name="connsiteX83" fmla="*/ 460249 w 647985"/>
              <a:gd name="connsiteY83" fmla="*/ 654368 h 768668"/>
              <a:gd name="connsiteX84" fmla="*/ 413576 w 647985"/>
              <a:gd name="connsiteY84" fmla="*/ 654368 h 768668"/>
              <a:gd name="connsiteX85" fmla="*/ 413576 w 647985"/>
              <a:gd name="connsiteY85" fmla="*/ 768668 h 768668"/>
              <a:gd name="connsiteX86" fmla="*/ 112586 w 647985"/>
              <a:gd name="connsiteY86" fmla="*/ 768668 h 768668"/>
              <a:gd name="connsiteX87" fmla="*/ 112586 w 647985"/>
              <a:gd name="connsiteY87" fmla="*/ 527685 h 768668"/>
              <a:gd name="connsiteX88" fmla="*/ 191 w 647985"/>
              <a:gd name="connsiteY88" fmla="*/ 297180 h 768668"/>
              <a:gd name="connsiteX89" fmla="*/ 140209 w 647985"/>
              <a:gd name="connsiteY89" fmla="*/ 40005 h 768668"/>
              <a:gd name="connsiteX90" fmla="*/ 286418 w 647985"/>
              <a:gd name="connsiteY90" fmla="*/ 0 h 768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47985" h="768668">
                <a:moveTo>
                  <a:pt x="195454" y="327660"/>
                </a:moveTo>
                <a:cubicBezTo>
                  <a:pt x="217548" y="327660"/>
                  <a:pt x="235459" y="345571"/>
                  <a:pt x="235459" y="367665"/>
                </a:cubicBezTo>
                <a:cubicBezTo>
                  <a:pt x="235459" y="389759"/>
                  <a:pt x="217548" y="407670"/>
                  <a:pt x="195454" y="407670"/>
                </a:cubicBezTo>
                <a:cubicBezTo>
                  <a:pt x="173360" y="407670"/>
                  <a:pt x="155449" y="389759"/>
                  <a:pt x="155449" y="367665"/>
                </a:cubicBezTo>
                <a:cubicBezTo>
                  <a:pt x="155449" y="345571"/>
                  <a:pt x="173360" y="327660"/>
                  <a:pt x="195454" y="327660"/>
                </a:cubicBezTo>
                <a:close/>
                <a:moveTo>
                  <a:pt x="182119" y="252412"/>
                </a:moveTo>
                <a:lnTo>
                  <a:pt x="170689" y="276225"/>
                </a:lnTo>
                <a:cubicBezTo>
                  <a:pt x="163069" y="278130"/>
                  <a:pt x="156401" y="280988"/>
                  <a:pt x="149734" y="284798"/>
                </a:cubicBezTo>
                <a:lnTo>
                  <a:pt x="124969" y="276225"/>
                </a:lnTo>
                <a:lnTo>
                  <a:pt x="105919" y="295275"/>
                </a:lnTo>
                <a:lnTo>
                  <a:pt x="114491" y="320040"/>
                </a:lnTo>
                <a:cubicBezTo>
                  <a:pt x="110681" y="326708"/>
                  <a:pt x="107824" y="333375"/>
                  <a:pt x="105919" y="340995"/>
                </a:cubicBezTo>
                <a:lnTo>
                  <a:pt x="82106" y="352425"/>
                </a:lnTo>
                <a:lnTo>
                  <a:pt x="82106" y="379095"/>
                </a:lnTo>
                <a:lnTo>
                  <a:pt x="105919" y="390525"/>
                </a:lnTo>
                <a:cubicBezTo>
                  <a:pt x="107824" y="398145"/>
                  <a:pt x="110681" y="404813"/>
                  <a:pt x="114491" y="411480"/>
                </a:cubicBezTo>
                <a:lnTo>
                  <a:pt x="105919" y="436245"/>
                </a:lnTo>
                <a:lnTo>
                  <a:pt x="124969" y="455295"/>
                </a:lnTo>
                <a:lnTo>
                  <a:pt x="149734" y="447675"/>
                </a:lnTo>
                <a:cubicBezTo>
                  <a:pt x="156401" y="451485"/>
                  <a:pt x="163069" y="454343"/>
                  <a:pt x="170689" y="456248"/>
                </a:cubicBezTo>
                <a:lnTo>
                  <a:pt x="182119" y="480060"/>
                </a:lnTo>
                <a:lnTo>
                  <a:pt x="208789" y="480060"/>
                </a:lnTo>
                <a:lnTo>
                  <a:pt x="219266" y="457200"/>
                </a:lnTo>
                <a:cubicBezTo>
                  <a:pt x="226886" y="455295"/>
                  <a:pt x="233554" y="452438"/>
                  <a:pt x="240221" y="448628"/>
                </a:cubicBezTo>
                <a:lnTo>
                  <a:pt x="264986" y="457200"/>
                </a:lnTo>
                <a:lnTo>
                  <a:pt x="284036" y="438150"/>
                </a:lnTo>
                <a:lnTo>
                  <a:pt x="276416" y="413385"/>
                </a:lnTo>
                <a:cubicBezTo>
                  <a:pt x="280226" y="406718"/>
                  <a:pt x="283084" y="400050"/>
                  <a:pt x="284989" y="392430"/>
                </a:cubicBezTo>
                <a:lnTo>
                  <a:pt x="308801" y="381000"/>
                </a:lnTo>
                <a:lnTo>
                  <a:pt x="309754" y="352425"/>
                </a:lnTo>
                <a:lnTo>
                  <a:pt x="285941" y="340995"/>
                </a:lnTo>
                <a:cubicBezTo>
                  <a:pt x="284036" y="333375"/>
                  <a:pt x="281179" y="326708"/>
                  <a:pt x="277369" y="320040"/>
                </a:cubicBezTo>
                <a:lnTo>
                  <a:pt x="285941" y="295275"/>
                </a:lnTo>
                <a:lnTo>
                  <a:pt x="266891" y="276225"/>
                </a:lnTo>
                <a:lnTo>
                  <a:pt x="242126" y="284798"/>
                </a:lnTo>
                <a:cubicBezTo>
                  <a:pt x="235459" y="280988"/>
                  <a:pt x="228791" y="278130"/>
                  <a:pt x="221171" y="276225"/>
                </a:cubicBezTo>
                <a:lnTo>
                  <a:pt x="209741" y="252412"/>
                </a:lnTo>
                <a:close/>
                <a:moveTo>
                  <a:pt x="315469" y="134303"/>
                </a:moveTo>
                <a:cubicBezTo>
                  <a:pt x="337377" y="134303"/>
                  <a:pt x="355474" y="152400"/>
                  <a:pt x="355474" y="174308"/>
                </a:cubicBezTo>
                <a:cubicBezTo>
                  <a:pt x="355474" y="196216"/>
                  <a:pt x="337377" y="214313"/>
                  <a:pt x="315469" y="214313"/>
                </a:cubicBezTo>
                <a:cubicBezTo>
                  <a:pt x="293561" y="214313"/>
                  <a:pt x="275464" y="196216"/>
                  <a:pt x="275464" y="174308"/>
                </a:cubicBezTo>
                <a:cubicBezTo>
                  <a:pt x="275464" y="152400"/>
                  <a:pt x="293561" y="134303"/>
                  <a:pt x="315469" y="134303"/>
                </a:cubicBezTo>
                <a:close/>
                <a:moveTo>
                  <a:pt x="302134" y="60007"/>
                </a:moveTo>
                <a:lnTo>
                  <a:pt x="290704" y="83820"/>
                </a:lnTo>
                <a:cubicBezTo>
                  <a:pt x="283084" y="85725"/>
                  <a:pt x="276416" y="88583"/>
                  <a:pt x="269749" y="92393"/>
                </a:cubicBezTo>
                <a:lnTo>
                  <a:pt x="244984" y="83820"/>
                </a:lnTo>
                <a:lnTo>
                  <a:pt x="225934" y="102870"/>
                </a:lnTo>
                <a:lnTo>
                  <a:pt x="233554" y="127635"/>
                </a:lnTo>
                <a:cubicBezTo>
                  <a:pt x="229744" y="134303"/>
                  <a:pt x="226886" y="140970"/>
                  <a:pt x="224981" y="148590"/>
                </a:cubicBezTo>
                <a:lnTo>
                  <a:pt x="201169" y="160020"/>
                </a:lnTo>
                <a:lnTo>
                  <a:pt x="201169" y="186690"/>
                </a:lnTo>
                <a:lnTo>
                  <a:pt x="224981" y="198120"/>
                </a:lnTo>
                <a:cubicBezTo>
                  <a:pt x="226886" y="205740"/>
                  <a:pt x="229744" y="212408"/>
                  <a:pt x="233554" y="219075"/>
                </a:cubicBezTo>
                <a:lnTo>
                  <a:pt x="224981" y="243840"/>
                </a:lnTo>
                <a:lnTo>
                  <a:pt x="244031" y="262890"/>
                </a:lnTo>
                <a:lnTo>
                  <a:pt x="268796" y="254318"/>
                </a:lnTo>
                <a:cubicBezTo>
                  <a:pt x="275464" y="258128"/>
                  <a:pt x="282131" y="260985"/>
                  <a:pt x="289751" y="262890"/>
                </a:cubicBezTo>
                <a:lnTo>
                  <a:pt x="301181" y="286703"/>
                </a:lnTo>
                <a:lnTo>
                  <a:pt x="327851" y="286703"/>
                </a:lnTo>
                <a:lnTo>
                  <a:pt x="339281" y="263843"/>
                </a:lnTo>
                <a:cubicBezTo>
                  <a:pt x="346901" y="261937"/>
                  <a:pt x="353569" y="259080"/>
                  <a:pt x="360236" y="255270"/>
                </a:cubicBezTo>
                <a:lnTo>
                  <a:pt x="385001" y="263843"/>
                </a:lnTo>
                <a:lnTo>
                  <a:pt x="404051" y="244793"/>
                </a:lnTo>
                <a:lnTo>
                  <a:pt x="395479" y="220028"/>
                </a:lnTo>
                <a:cubicBezTo>
                  <a:pt x="399289" y="213360"/>
                  <a:pt x="403099" y="206693"/>
                  <a:pt x="405004" y="199073"/>
                </a:cubicBezTo>
                <a:lnTo>
                  <a:pt x="428816" y="187643"/>
                </a:lnTo>
                <a:lnTo>
                  <a:pt x="428816" y="159068"/>
                </a:lnTo>
                <a:lnTo>
                  <a:pt x="405004" y="147638"/>
                </a:lnTo>
                <a:cubicBezTo>
                  <a:pt x="403099" y="140018"/>
                  <a:pt x="400241" y="133350"/>
                  <a:pt x="396431" y="126683"/>
                </a:cubicBezTo>
                <a:lnTo>
                  <a:pt x="405004" y="101917"/>
                </a:lnTo>
                <a:lnTo>
                  <a:pt x="385954" y="82868"/>
                </a:lnTo>
                <a:lnTo>
                  <a:pt x="361189" y="91440"/>
                </a:lnTo>
                <a:cubicBezTo>
                  <a:pt x="354521" y="87630"/>
                  <a:pt x="347854" y="84773"/>
                  <a:pt x="340234" y="82868"/>
                </a:cubicBezTo>
                <a:lnTo>
                  <a:pt x="328804" y="60007"/>
                </a:lnTo>
                <a:close/>
                <a:moveTo>
                  <a:pt x="286418" y="0"/>
                </a:moveTo>
                <a:cubicBezTo>
                  <a:pt x="336900" y="0"/>
                  <a:pt x="387383" y="13335"/>
                  <a:pt x="432626" y="40005"/>
                </a:cubicBezTo>
                <a:cubicBezTo>
                  <a:pt x="523114" y="94298"/>
                  <a:pt x="576454" y="192405"/>
                  <a:pt x="572644" y="297180"/>
                </a:cubicBezTo>
                <a:lnTo>
                  <a:pt x="572644" y="301943"/>
                </a:lnTo>
                <a:lnTo>
                  <a:pt x="638366" y="416243"/>
                </a:lnTo>
                <a:cubicBezTo>
                  <a:pt x="661226" y="451485"/>
                  <a:pt x="639319" y="480060"/>
                  <a:pt x="614554" y="482918"/>
                </a:cubicBezTo>
                <a:lnTo>
                  <a:pt x="572644" y="482918"/>
                </a:lnTo>
                <a:lnTo>
                  <a:pt x="572644" y="540068"/>
                </a:lnTo>
                <a:cubicBezTo>
                  <a:pt x="572644" y="570548"/>
                  <a:pt x="561214" y="599123"/>
                  <a:pt x="540259" y="621030"/>
                </a:cubicBezTo>
                <a:cubicBezTo>
                  <a:pt x="519304" y="641985"/>
                  <a:pt x="490729" y="654368"/>
                  <a:pt x="460249" y="654368"/>
                </a:cubicBezTo>
                <a:lnTo>
                  <a:pt x="413576" y="654368"/>
                </a:lnTo>
                <a:lnTo>
                  <a:pt x="413576" y="768668"/>
                </a:lnTo>
                <a:lnTo>
                  <a:pt x="112586" y="768668"/>
                </a:lnTo>
                <a:lnTo>
                  <a:pt x="112586" y="527685"/>
                </a:lnTo>
                <a:cubicBezTo>
                  <a:pt x="41149" y="472440"/>
                  <a:pt x="191" y="387668"/>
                  <a:pt x="191" y="297180"/>
                </a:cubicBezTo>
                <a:cubicBezTo>
                  <a:pt x="-3619" y="192405"/>
                  <a:pt x="49721" y="93345"/>
                  <a:pt x="140209" y="40005"/>
                </a:cubicBezTo>
                <a:cubicBezTo>
                  <a:pt x="185453" y="13335"/>
                  <a:pt x="235935" y="0"/>
                  <a:pt x="286418" y="0"/>
                </a:cubicBezTo>
                <a:close/>
              </a:path>
            </a:pathLst>
          </a:custGeom>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0" name="Freeform: Shape 80">
            <a:extLst>
              <a:ext uri="{FF2B5EF4-FFF2-40B4-BE49-F238E27FC236}">
                <a16:creationId xmlns:a16="http://schemas.microsoft.com/office/drawing/2014/main" id="{0FE04FCC-051B-4CA1-B201-1455036B9078}"/>
              </a:ext>
            </a:extLst>
          </p:cNvPr>
          <p:cNvSpPr/>
          <p:nvPr/>
        </p:nvSpPr>
        <p:spPr>
          <a:xfrm>
            <a:off x="285720" y="5715016"/>
            <a:ext cx="485989" cy="576501"/>
          </a:xfrm>
          <a:custGeom>
            <a:avLst/>
            <a:gdLst>
              <a:gd name="connsiteX0" fmla="*/ 195454 w 647985"/>
              <a:gd name="connsiteY0" fmla="*/ 327660 h 768668"/>
              <a:gd name="connsiteX1" fmla="*/ 235459 w 647985"/>
              <a:gd name="connsiteY1" fmla="*/ 367665 h 768668"/>
              <a:gd name="connsiteX2" fmla="*/ 195454 w 647985"/>
              <a:gd name="connsiteY2" fmla="*/ 407670 h 768668"/>
              <a:gd name="connsiteX3" fmla="*/ 155449 w 647985"/>
              <a:gd name="connsiteY3" fmla="*/ 367665 h 768668"/>
              <a:gd name="connsiteX4" fmla="*/ 195454 w 647985"/>
              <a:gd name="connsiteY4" fmla="*/ 327660 h 768668"/>
              <a:gd name="connsiteX5" fmla="*/ 182119 w 647985"/>
              <a:gd name="connsiteY5" fmla="*/ 252412 h 768668"/>
              <a:gd name="connsiteX6" fmla="*/ 170689 w 647985"/>
              <a:gd name="connsiteY6" fmla="*/ 276225 h 768668"/>
              <a:gd name="connsiteX7" fmla="*/ 149734 w 647985"/>
              <a:gd name="connsiteY7" fmla="*/ 284798 h 768668"/>
              <a:gd name="connsiteX8" fmla="*/ 124969 w 647985"/>
              <a:gd name="connsiteY8" fmla="*/ 276225 h 768668"/>
              <a:gd name="connsiteX9" fmla="*/ 105919 w 647985"/>
              <a:gd name="connsiteY9" fmla="*/ 295275 h 768668"/>
              <a:gd name="connsiteX10" fmla="*/ 114491 w 647985"/>
              <a:gd name="connsiteY10" fmla="*/ 320040 h 768668"/>
              <a:gd name="connsiteX11" fmla="*/ 105919 w 647985"/>
              <a:gd name="connsiteY11" fmla="*/ 340995 h 768668"/>
              <a:gd name="connsiteX12" fmla="*/ 82106 w 647985"/>
              <a:gd name="connsiteY12" fmla="*/ 352425 h 768668"/>
              <a:gd name="connsiteX13" fmla="*/ 82106 w 647985"/>
              <a:gd name="connsiteY13" fmla="*/ 379095 h 768668"/>
              <a:gd name="connsiteX14" fmla="*/ 105919 w 647985"/>
              <a:gd name="connsiteY14" fmla="*/ 390525 h 768668"/>
              <a:gd name="connsiteX15" fmla="*/ 114491 w 647985"/>
              <a:gd name="connsiteY15" fmla="*/ 411480 h 768668"/>
              <a:gd name="connsiteX16" fmla="*/ 105919 w 647985"/>
              <a:gd name="connsiteY16" fmla="*/ 436245 h 768668"/>
              <a:gd name="connsiteX17" fmla="*/ 124969 w 647985"/>
              <a:gd name="connsiteY17" fmla="*/ 455295 h 768668"/>
              <a:gd name="connsiteX18" fmla="*/ 149734 w 647985"/>
              <a:gd name="connsiteY18" fmla="*/ 447675 h 768668"/>
              <a:gd name="connsiteX19" fmla="*/ 170689 w 647985"/>
              <a:gd name="connsiteY19" fmla="*/ 456248 h 768668"/>
              <a:gd name="connsiteX20" fmla="*/ 182119 w 647985"/>
              <a:gd name="connsiteY20" fmla="*/ 480060 h 768668"/>
              <a:gd name="connsiteX21" fmla="*/ 208789 w 647985"/>
              <a:gd name="connsiteY21" fmla="*/ 480060 h 768668"/>
              <a:gd name="connsiteX22" fmla="*/ 219266 w 647985"/>
              <a:gd name="connsiteY22" fmla="*/ 457200 h 768668"/>
              <a:gd name="connsiteX23" fmla="*/ 240221 w 647985"/>
              <a:gd name="connsiteY23" fmla="*/ 448628 h 768668"/>
              <a:gd name="connsiteX24" fmla="*/ 264986 w 647985"/>
              <a:gd name="connsiteY24" fmla="*/ 457200 h 768668"/>
              <a:gd name="connsiteX25" fmla="*/ 284036 w 647985"/>
              <a:gd name="connsiteY25" fmla="*/ 438150 h 768668"/>
              <a:gd name="connsiteX26" fmla="*/ 276416 w 647985"/>
              <a:gd name="connsiteY26" fmla="*/ 413385 h 768668"/>
              <a:gd name="connsiteX27" fmla="*/ 284989 w 647985"/>
              <a:gd name="connsiteY27" fmla="*/ 392430 h 768668"/>
              <a:gd name="connsiteX28" fmla="*/ 308801 w 647985"/>
              <a:gd name="connsiteY28" fmla="*/ 381000 h 768668"/>
              <a:gd name="connsiteX29" fmla="*/ 309754 w 647985"/>
              <a:gd name="connsiteY29" fmla="*/ 352425 h 768668"/>
              <a:gd name="connsiteX30" fmla="*/ 285941 w 647985"/>
              <a:gd name="connsiteY30" fmla="*/ 340995 h 768668"/>
              <a:gd name="connsiteX31" fmla="*/ 277369 w 647985"/>
              <a:gd name="connsiteY31" fmla="*/ 320040 h 768668"/>
              <a:gd name="connsiteX32" fmla="*/ 285941 w 647985"/>
              <a:gd name="connsiteY32" fmla="*/ 295275 h 768668"/>
              <a:gd name="connsiteX33" fmla="*/ 266891 w 647985"/>
              <a:gd name="connsiteY33" fmla="*/ 276225 h 768668"/>
              <a:gd name="connsiteX34" fmla="*/ 242126 w 647985"/>
              <a:gd name="connsiteY34" fmla="*/ 284798 h 768668"/>
              <a:gd name="connsiteX35" fmla="*/ 221171 w 647985"/>
              <a:gd name="connsiteY35" fmla="*/ 276225 h 768668"/>
              <a:gd name="connsiteX36" fmla="*/ 209741 w 647985"/>
              <a:gd name="connsiteY36" fmla="*/ 252412 h 768668"/>
              <a:gd name="connsiteX37" fmla="*/ 315469 w 647985"/>
              <a:gd name="connsiteY37" fmla="*/ 134303 h 768668"/>
              <a:gd name="connsiteX38" fmla="*/ 355474 w 647985"/>
              <a:gd name="connsiteY38" fmla="*/ 174308 h 768668"/>
              <a:gd name="connsiteX39" fmla="*/ 315469 w 647985"/>
              <a:gd name="connsiteY39" fmla="*/ 214313 h 768668"/>
              <a:gd name="connsiteX40" fmla="*/ 275464 w 647985"/>
              <a:gd name="connsiteY40" fmla="*/ 174308 h 768668"/>
              <a:gd name="connsiteX41" fmla="*/ 315469 w 647985"/>
              <a:gd name="connsiteY41" fmla="*/ 134303 h 768668"/>
              <a:gd name="connsiteX42" fmla="*/ 302134 w 647985"/>
              <a:gd name="connsiteY42" fmla="*/ 60007 h 768668"/>
              <a:gd name="connsiteX43" fmla="*/ 290704 w 647985"/>
              <a:gd name="connsiteY43" fmla="*/ 83820 h 768668"/>
              <a:gd name="connsiteX44" fmla="*/ 269749 w 647985"/>
              <a:gd name="connsiteY44" fmla="*/ 92393 h 768668"/>
              <a:gd name="connsiteX45" fmla="*/ 244984 w 647985"/>
              <a:gd name="connsiteY45" fmla="*/ 83820 h 768668"/>
              <a:gd name="connsiteX46" fmla="*/ 225934 w 647985"/>
              <a:gd name="connsiteY46" fmla="*/ 102870 h 768668"/>
              <a:gd name="connsiteX47" fmla="*/ 233554 w 647985"/>
              <a:gd name="connsiteY47" fmla="*/ 127635 h 768668"/>
              <a:gd name="connsiteX48" fmla="*/ 224981 w 647985"/>
              <a:gd name="connsiteY48" fmla="*/ 148590 h 768668"/>
              <a:gd name="connsiteX49" fmla="*/ 201169 w 647985"/>
              <a:gd name="connsiteY49" fmla="*/ 160020 h 768668"/>
              <a:gd name="connsiteX50" fmla="*/ 201169 w 647985"/>
              <a:gd name="connsiteY50" fmla="*/ 186690 h 768668"/>
              <a:gd name="connsiteX51" fmla="*/ 224981 w 647985"/>
              <a:gd name="connsiteY51" fmla="*/ 198120 h 768668"/>
              <a:gd name="connsiteX52" fmla="*/ 233554 w 647985"/>
              <a:gd name="connsiteY52" fmla="*/ 219075 h 768668"/>
              <a:gd name="connsiteX53" fmla="*/ 224981 w 647985"/>
              <a:gd name="connsiteY53" fmla="*/ 243840 h 768668"/>
              <a:gd name="connsiteX54" fmla="*/ 244031 w 647985"/>
              <a:gd name="connsiteY54" fmla="*/ 262890 h 768668"/>
              <a:gd name="connsiteX55" fmla="*/ 268796 w 647985"/>
              <a:gd name="connsiteY55" fmla="*/ 254318 h 768668"/>
              <a:gd name="connsiteX56" fmla="*/ 289751 w 647985"/>
              <a:gd name="connsiteY56" fmla="*/ 262890 h 768668"/>
              <a:gd name="connsiteX57" fmla="*/ 301181 w 647985"/>
              <a:gd name="connsiteY57" fmla="*/ 286703 h 768668"/>
              <a:gd name="connsiteX58" fmla="*/ 327851 w 647985"/>
              <a:gd name="connsiteY58" fmla="*/ 286703 h 768668"/>
              <a:gd name="connsiteX59" fmla="*/ 339281 w 647985"/>
              <a:gd name="connsiteY59" fmla="*/ 263843 h 768668"/>
              <a:gd name="connsiteX60" fmla="*/ 360236 w 647985"/>
              <a:gd name="connsiteY60" fmla="*/ 255270 h 768668"/>
              <a:gd name="connsiteX61" fmla="*/ 385001 w 647985"/>
              <a:gd name="connsiteY61" fmla="*/ 263843 h 768668"/>
              <a:gd name="connsiteX62" fmla="*/ 404051 w 647985"/>
              <a:gd name="connsiteY62" fmla="*/ 244793 h 768668"/>
              <a:gd name="connsiteX63" fmla="*/ 395479 w 647985"/>
              <a:gd name="connsiteY63" fmla="*/ 220028 h 768668"/>
              <a:gd name="connsiteX64" fmla="*/ 405004 w 647985"/>
              <a:gd name="connsiteY64" fmla="*/ 199073 h 768668"/>
              <a:gd name="connsiteX65" fmla="*/ 428816 w 647985"/>
              <a:gd name="connsiteY65" fmla="*/ 187643 h 768668"/>
              <a:gd name="connsiteX66" fmla="*/ 428816 w 647985"/>
              <a:gd name="connsiteY66" fmla="*/ 159068 h 768668"/>
              <a:gd name="connsiteX67" fmla="*/ 405004 w 647985"/>
              <a:gd name="connsiteY67" fmla="*/ 147638 h 768668"/>
              <a:gd name="connsiteX68" fmla="*/ 396431 w 647985"/>
              <a:gd name="connsiteY68" fmla="*/ 126683 h 768668"/>
              <a:gd name="connsiteX69" fmla="*/ 405004 w 647985"/>
              <a:gd name="connsiteY69" fmla="*/ 101917 h 768668"/>
              <a:gd name="connsiteX70" fmla="*/ 385954 w 647985"/>
              <a:gd name="connsiteY70" fmla="*/ 82868 h 768668"/>
              <a:gd name="connsiteX71" fmla="*/ 361189 w 647985"/>
              <a:gd name="connsiteY71" fmla="*/ 91440 h 768668"/>
              <a:gd name="connsiteX72" fmla="*/ 340234 w 647985"/>
              <a:gd name="connsiteY72" fmla="*/ 82868 h 768668"/>
              <a:gd name="connsiteX73" fmla="*/ 328804 w 647985"/>
              <a:gd name="connsiteY73" fmla="*/ 60007 h 768668"/>
              <a:gd name="connsiteX74" fmla="*/ 286418 w 647985"/>
              <a:gd name="connsiteY74" fmla="*/ 0 h 768668"/>
              <a:gd name="connsiteX75" fmla="*/ 432626 w 647985"/>
              <a:gd name="connsiteY75" fmla="*/ 40005 h 768668"/>
              <a:gd name="connsiteX76" fmla="*/ 572644 w 647985"/>
              <a:gd name="connsiteY76" fmla="*/ 297180 h 768668"/>
              <a:gd name="connsiteX77" fmla="*/ 572644 w 647985"/>
              <a:gd name="connsiteY77" fmla="*/ 301943 h 768668"/>
              <a:gd name="connsiteX78" fmla="*/ 638366 w 647985"/>
              <a:gd name="connsiteY78" fmla="*/ 416243 h 768668"/>
              <a:gd name="connsiteX79" fmla="*/ 614554 w 647985"/>
              <a:gd name="connsiteY79" fmla="*/ 482918 h 768668"/>
              <a:gd name="connsiteX80" fmla="*/ 572644 w 647985"/>
              <a:gd name="connsiteY80" fmla="*/ 482918 h 768668"/>
              <a:gd name="connsiteX81" fmla="*/ 572644 w 647985"/>
              <a:gd name="connsiteY81" fmla="*/ 540068 h 768668"/>
              <a:gd name="connsiteX82" fmla="*/ 540259 w 647985"/>
              <a:gd name="connsiteY82" fmla="*/ 621030 h 768668"/>
              <a:gd name="connsiteX83" fmla="*/ 460249 w 647985"/>
              <a:gd name="connsiteY83" fmla="*/ 654368 h 768668"/>
              <a:gd name="connsiteX84" fmla="*/ 413576 w 647985"/>
              <a:gd name="connsiteY84" fmla="*/ 654368 h 768668"/>
              <a:gd name="connsiteX85" fmla="*/ 413576 w 647985"/>
              <a:gd name="connsiteY85" fmla="*/ 768668 h 768668"/>
              <a:gd name="connsiteX86" fmla="*/ 112586 w 647985"/>
              <a:gd name="connsiteY86" fmla="*/ 768668 h 768668"/>
              <a:gd name="connsiteX87" fmla="*/ 112586 w 647985"/>
              <a:gd name="connsiteY87" fmla="*/ 527685 h 768668"/>
              <a:gd name="connsiteX88" fmla="*/ 191 w 647985"/>
              <a:gd name="connsiteY88" fmla="*/ 297180 h 768668"/>
              <a:gd name="connsiteX89" fmla="*/ 140209 w 647985"/>
              <a:gd name="connsiteY89" fmla="*/ 40005 h 768668"/>
              <a:gd name="connsiteX90" fmla="*/ 286418 w 647985"/>
              <a:gd name="connsiteY90" fmla="*/ 0 h 768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47985" h="768668">
                <a:moveTo>
                  <a:pt x="195454" y="327660"/>
                </a:moveTo>
                <a:cubicBezTo>
                  <a:pt x="217548" y="327660"/>
                  <a:pt x="235459" y="345571"/>
                  <a:pt x="235459" y="367665"/>
                </a:cubicBezTo>
                <a:cubicBezTo>
                  <a:pt x="235459" y="389759"/>
                  <a:pt x="217548" y="407670"/>
                  <a:pt x="195454" y="407670"/>
                </a:cubicBezTo>
                <a:cubicBezTo>
                  <a:pt x="173360" y="407670"/>
                  <a:pt x="155449" y="389759"/>
                  <a:pt x="155449" y="367665"/>
                </a:cubicBezTo>
                <a:cubicBezTo>
                  <a:pt x="155449" y="345571"/>
                  <a:pt x="173360" y="327660"/>
                  <a:pt x="195454" y="327660"/>
                </a:cubicBezTo>
                <a:close/>
                <a:moveTo>
                  <a:pt x="182119" y="252412"/>
                </a:moveTo>
                <a:lnTo>
                  <a:pt x="170689" y="276225"/>
                </a:lnTo>
                <a:cubicBezTo>
                  <a:pt x="163069" y="278130"/>
                  <a:pt x="156401" y="280988"/>
                  <a:pt x="149734" y="284798"/>
                </a:cubicBezTo>
                <a:lnTo>
                  <a:pt x="124969" y="276225"/>
                </a:lnTo>
                <a:lnTo>
                  <a:pt x="105919" y="295275"/>
                </a:lnTo>
                <a:lnTo>
                  <a:pt x="114491" y="320040"/>
                </a:lnTo>
                <a:cubicBezTo>
                  <a:pt x="110681" y="326708"/>
                  <a:pt x="107824" y="333375"/>
                  <a:pt x="105919" y="340995"/>
                </a:cubicBezTo>
                <a:lnTo>
                  <a:pt x="82106" y="352425"/>
                </a:lnTo>
                <a:lnTo>
                  <a:pt x="82106" y="379095"/>
                </a:lnTo>
                <a:lnTo>
                  <a:pt x="105919" y="390525"/>
                </a:lnTo>
                <a:cubicBezTo>
                  <a:pt x="107824" y="398145"/>
                  <a:pt x="110681" y="404813"/>
                  <a:pt x="114491" y="411480"/>
                </a:cubicBezTo>
                <a:lnTo>
                  <a:pt x="105919" y="436245"/>
                </a:lnTo>
                <a:lnTo>
                  <a:pt x="124969" y="455295"/>
                </a:lnTo>
                <a:lnTo>
                  <a:pt x="149734" y="447675"/>
                </a:lnTo>
                <a:cubicBezTo>
                  <a:pt x="156401" y="451485"/>
                  <a:pt x="163069" y="454343"/>
                  <a:pt x="170689" y="456248"/>
                </a:cubicBezTo>
                <a:lnTo>
                  <a:pt x="182119" y="480060"/>
                </a:lnTo>
                <a:lnTo>
                  <a:pt x="208789" y="480060"/>
                </a:lnTo>
                <a:lnTo>
                  <a:pt x="219266" y="457200"/>
                </a:lnTo>
                <a:cubicBezTo>
                  <a:pt x="226886" y="455295"/>
                  <a:pt x="233554" y="452438"/>
                  <a:pt x="240221" y="448628"/>
                </a:cubicBezTo>
                <a:lnTo>
                  <a:pt x="264986" y="457200"/>
                </a:lnTo>
                <a:lnTo>
                  <a:pt x="284036" y="438150"/>
                </a:lnTo>
                <a:lnTo>
                  <a:pt x="276416" y="413385"/>
                </a:lnTo>
                <a:cubicBezTo>
                  <a:pt x="280226" y="406718"/>
                  <a:pt x="283084" y="400050"/>
                  <a:pt x="284989" y="392430"/>
                </a:cubicBezTo>
                <a:lnTo>
                  <a:pt x="308801" y="381000"/>
                </a:lnTo>
                <a:lnTo>
                  <a:pt x="309754" y="352425"/>
                </a:lnTo>
                <a:lnTo>
                  <a:pt x="285941" y="340995"/>
                </a:lnTo>
                <a:cubicBezTo>
                  <a:pt x="284036" y="333375"/>
                  <a:pt x="281179" y="326708"/>
                  <a:pt x="277369" y="320040"/>
                </a:cubicBezTo>
                <a:lnTo>
                  <a:pt x="285941" y="295275"/>
                </a:lnTo>
                <a:lnTo>
                  <a:pt x="266891" y="276225"/>
                </a:lnTo>
                <a:lnTo>
                  <a:pt x="242126" y="284798"/>
                </a:lnTo>
                <a:cubicBezTo>
                  <a:pt x="235459" y="280988"/>
                  <a:pt x="228791" y="278130"/>
                  <a:pt x="221171" y="276225"/>
                </a:cubicBezTo>
                <a:lnTo>
                  <a:pt x="209741" y="252412"/>
                </a:lnTo>
                <a:close/>
                <a:moveTo>
                  <a:pt x="315469" y="134303"/>
                </a:moveTo>
                <a:cubicBezTo>
                  <a:pt x="337377" y="134303"/>
                  <a:pt x="355474" y="152400"/>
                  <a:pt x="355474" y="174308"/>
                </a:cubicBezTo>
                <a:cubicBezTo>
                  <a:pt x="355474" y="196216"/>
                  <a:pt x="337377" y="214313"/>
                  <a:pt x="315469" y="214313"/>
                </a:cubicBezTo>
                <a:cubicBezTo>
                  <a:pt x="293561" y="214313"/>
                  <a:pt x="275464" y="196216"/>
                  <a:pt x="275464" y="174308"/>
                </a:cubicBezTo>
                <a:cubicBezTo>
                  <a:pt x="275464" y="152400"/>
                  <a:pt x="293561" y="134303"/>
                  <a:pt x="315469" y="134303"/>
                </a:cubicBezTo>
                <a:close/>
                <a:moveTo>
                  <a:pt x="302134" y="60007"/>
                </a:moveTo>
                <a:lnTo>
                  <a:pt x="290704" y="83820"/>
                </a:lnTo>
                <a:cubicBezTo>
                  <a:pt x="283084" y="85725"/>
                  <a:pt x="276416" y="88583"/>
                  <a:pt x="269749" y="92393"/>
                </a:cubicBezTo>
                <a:lnTo>
                  <a:pt x="244984" y="83820"/>
                </a:lnTo>
                <a:lnTo>
                  <a:pt x="225934" y="102870"/>
                </a:lnTo>
                <a:lnTo>
                  <a:pt x="233554" y="127635"/>
                </a:lnTo>
                <a:cubicBezTo>
                  <a:pt x="229744" y="134303"/>
                  <a:pt x="226886" y="140970"/>
                  <a:pt x="224981" y="148590"/>
                </a:cubicBezTo>
                <a:lnTo>
                  <a:pt x="201169" y="160020"/>
                </a:lnTo>
                <a:lnTo>
                  <a:pt x="201169" y="186690"/>
                </a:lnTo>
                <a:lnTo>
                  <a:pt x="224981" y="198120"/>
                </a:lnTo>
                <a:cubicBezTo>
                  <a:pt x="226886" y="205740"/>
                  <a:pt x="229744" y="212408"/>
                  <a:pt x="233554" y="219075"/>
                </a:cubicBezTo>
                <a:lnTo>
                  <a:pt x="224981" y="243840"/>
                </a:lnTo>
                <a:lnTo>
                  <a:pt x="244031" y="262890"/>
                </a:lnTo>
                <a:lnTo>
                  <a:pt x="268796" y="254318"/>
                </a:lnTo>
                <a:cubicBezTo>
                  <a:pt x="275464" y="258128"/>
                  <a:pt x="282131" y="260985"/>
                  <a:pt x="289751" y="262890"/>
                </a:cubicBezTo>
                <a:lnTo>
                  <a:pt x="301181" y="286703"/>
                </a:lnTo>
                <a:lnTo>
                  <a:pt x="327851" y="286703"/>
                </a:lnTo>
                <a:lnTo>
                  <a:pt x="339281" y="263843"/>
                </a:lnTo>
                <a:cubicBezTo>
                  <a:pt x="346901" y="261937"/>
                  <a:pt x="353569" y="259080"/>
                  <a:pt x="360236" y="255270"/>
                </a:cubicBezTo>
                <a:lnTo>
                  <a:pt x="385001" y="263843"/>
                </a:lnTo>
                <a:lnTo>
                  <a:pt x="404051" y="244793"/>
                </a:lnTo>
                <a:lnTo>
                  <a:pt x="395479" y="220028"/>
                </a:lnTo>
                <a:cubicBezTo>
                  <a:pt x="399289" y="213360"/>
                  <a:pt x="403099" y="206693"/>
                  <a:pt x="405004" y="199073"/>
                </a:cubicBezTo>
                <a:lnTo>
                  <a:pt x="428816" y="187643"/>
                </a:lnTo>
                <a:lnTo>
                  <a:pt x="428816" y="159068"/>
                </a:lnTo>
                <a:lnTo>
                  <a:pt x="405004" y="147638"/>
                </a:lnTo>
                <a:cubicBezTo>
                  <a:pt x="403099" y="140018"/>
                  <a:pt x="400241" y="133350"/>
                  <a:pt x="396431" y="126683"/>
                </a:cubicBezTo>
                <a:lnTo>
                  <a:pt x="405004" y="101917"/>
                </a:lnTo>
                <a:lnTo>
                  <a:pt x="385954" y="82868"/>
                </a:lnTo>
                <a:lnTo>
                  <a:pt x="361189" y="91440"/>
                </a:lnTo>
                <a:cubicBezTo>
                  <a:pt x="354521" y="87630"/>
                  <a:pt x="347854" y="84773"/>
                  <a:pt x="340234" y="82868"/>
                </a:cubicBezTo>
                <a:lnTo>
                  <a:pt x="328804" y="60007"/>
                </a:lnTo>
                <a:close/>
                <a:moveTo>
                  <a:pt x="286418" y="0"/>
                </a:moveTo>
                <a:cubicBezTo>
                  <a:pt x="336900" y="0"/>
                  <a:pt x="387383" y="13335"/>
                  <a:pt x="432626" y="40005"/>
                </a:cubicBezTo>
                <a:cubicBezTo>
                  <a:pt x="523114" y="94298"/>
                  <a:pt x="576454" y="192405"/>
                  <a:pt x="572644" y="297180"/>
                </a:cubicBezTo>
                <a:lnTo>
                  <a:pt x="572644" y="301943"/>
                </a:lnTo>
                <a:lnTo>
                  <a:pt x="638366" y="416243"/>
                </a:lnTo>
                <a:cubicBezTo>
                  <a:pt x="661226" y="451485"/>
                  <a:pt x="639319" y="480060"/>
                  <a:pt x="614554" y="482918"/>
                </a:cubicBezTo>
                <a:lnTo>
                  <a:pt x="572644" y="482918"/>
                </a:lnTo>
                <a:lnTo>
                  <a:pt x="572644" y="540068"/>
                </a:lnTo>
                <a:cubicBezTo>
                  <a:pt x="572644" y="570548"/>
                  <a:pt x="561214" y="599123"/>
                  <a:pt x="540259" y="621030"/>
                </a:cubicBezTo>
                <a:cubicBezTo>
                  <a:pt x="519304" y="641985"/>
                  <a:pt x="490729" y="654368"/>
                  <a:pt x="460249" y="654368"/>
                </a:cubicBezTo>
                <a:lnTo>
                  <a:pt x="413576" y="654368"/>
                </a:lnTo>
                <a:lnTo>
                  <a:pt x="413576" y="768668"/>
                </a:lnTo>
                <a:lnTo>
                  <a:pt x="112586" y="768668"/>
                </a:lnTo>
                <a:lnTo>
                  <a:pt x="112586" y="527685"/>
                </a:lnTo>
                <a:cubicBezTo>
                  <a:pt x="41149" y="472440"/>
                  <a:pt x="191" y="387668"/>
                  <a:pt x="191" y="297180"/>
                </a:cubicBezTo>
                <a:cubicBezTo>
                  <a:pt x="-3619" y="192405"/>
                  <a:pt x="49721" y="93345"/>
                  <a:pt x="140209" y="40005"/>
                </a:cubicBezTo>
                <a:cubicBezTo>
                  <a:pt x="185453" y="13335"/>
                  <a:pt x="235935" y="0"/>
                  <a:pt x="286418" y="0"/>
                </a:cubicBezTo>
                <a:close/>
              </a:path>
            </a:pathLst>
          </a:cu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Tree>
    <p:extLst>
      <p:ext uri="{BB962C8B-B14F-4D97-AF65-F5344CB8AC3E}">
        <p14:creationId xmlns:p14="http://schemas.microsoft.com/office/powerpoint/2010/main" val="1101633878"/>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214546" y="428604"/>
            <a:ext cx="5715040" cy="785818"/>
          </a:xfrm>
        </p:spPr>
        <p:style>
          <a:lnRef idx="3">
            <a:schemeClr val="lt1"/>
          </a:lnRef>
          <a:fillRef idx="1">
            <a:schemeClr val="accent5"/>
          </a:fillRef>
          <a:effectRef idx="1">
            <a:schemeClr val="accent5"/>
          </a:effectRef>
          <a:fontRef idx="minor">
            <a:schemeClr val="lt1"/>
          </a:fontRef>
        </p:style>
        <p:txBody>
          <a:bodyPr>
            <a:normAutofit/>
          </a:bodyPr>
          <a:lstStyle/>
          <a:p>
            <a:pPr marL="514350" indent="-514350" algn="ctr"/>
            <a:r>
              <a:rPr lang="en-US" sz="4400" b="1" u="sng" dirty="0">
                <a:effectLst>
                  <a:outerShdw blurRad="38100" dist="38100" dir="2700000" algn="tl">
                    <a:srgbClr val="000000">
                      <a:alpha val="43137"/>
                    </a:srgbClr>
                  </a:outerShdw>
                </a:effectLst>
                <a:cs typeface="Times New Roman" pitchFamily="18" charset="0"/>
              </a:rPr>
              <a:t>MYSQL HISTORY</a:t>
            </a:r>
            <a:endParaRPr lang="en-IN" sz="4400" b="1" u="sng" dirty="0">
              <a:effectLst>
                <a:outerShdw blurRad="38100" dist="38100" dir="2700000" algn="tl">
                  <a:srgbClr val="000000">
                    <a:alpha val="43137"/>
                  </a:srgbClr>
                </a:outerShdw>
              </a:effectLst>
              <a:cs typeface="Times New Roman" pitchFamily="18" charset="0"/>
            </a:endParaRPr>
          </a:p>
        </p:txBody>
      </p:sp>
      <p:pic>
        <p:nvPicPr>
          <p:cNvPr id="4" name="Picture 2" descr="C:\Users\AdmOfficer\Desktop\mysql-png-2.png"/>
          <p:cNvPicPr>
            <a:picLocks noChangeAspect="1" noChangeArrowheads="1"/>
          </p:cNvPicPr>
          <p:nvPr/>
        </p:nvPicPr>
        <p:blipFill>
          <a:blip r:embed="rId2" cstate="print"/>
          <a:srcRect/>
          <a:stretch>
            <a:fillRect/>
          </a:stretch>
        </p:blipFill>
        <p:spPr bwMode="auto">
          <a:xfrm>
            <a:off x="357158" y="357166"/>
            <a:ext cx="1620696" cy="1000132"/>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857224" y="1714488"/>
            <a:ext cx="8001056" cy="4770537"/>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MySQL was created by a Swedish company, MySQL AB, founded by </a:t>
            </a:r>
            <a:r>
              <a:rPr lang="en-IN" sz="3200" b="1" dirty="0">
                <a:solidFill>
                  <a:srgbClr val="0000FF"/>
                </a:solidFill>
                <a:effectLst>
                  <a:outerShdw blurRad="38100" dist="38100" dir="2700000" algn="tl">
                    <a:srgbClr val="000000">
                      <a:alpha val="43137"/>
                    </a:srgbClr>
                  </a:outerShdw>
                </a:effectLst>
              </a:rPr>
              <a:t>David </a:t>
            </a:r>
            <a:r>
              <a:rPr lang="en-IN" sz="3200" b="1" dirty="0" err="1">
                <a:solidFill>
                  <a:srgbClr val="0000FF"/>
                </a:solidFill>
                <a:effectLst>
                  <a:outerShdw blurRad="38100" dist="38100" dir="2700000" algn="tl">
                    <a:srgbClr val="000000">
                      <a:alpha val="43137"/>
                    </a:srgbClr>
                  </a:outerShdw>
                </a:effectLst>
              </a:rPr>
              <a:t>Axmark</a:t>
            </a:r>
            <a:r>
              <a:rPr lang="en-IN" sz="3200" b="1" dirty="0">
                <a:solidFill>
                  <a:srgbClr val="0000FF"/>
                </a:solidFill>
                <a:effectLst>
                  <a:outerShdw blurRad="38100" dist="38100" dir="2700000" algn="tl">
                    <a:srgbClr val="000000">
                      <a:alpha val="43137"/>
                    </a:srgbClr>
                  </a:outerShdw>
                </a:effectLst>
              </a:rPr>
              <a:t>, Allan Larsson</a:t>
            </a:r>
            <a:r>
              <a:rPr lang="en-IN" sz="3200" b="1" dirty="0">
                <a:effectLst>
                  <a:outerShdw blurRad="38100" dist="38100" dir="2700000" algn="tl">
                    <a:srgbClr val="000000">
                      <a:alpha val="43137"/>
                    </a:srgbClr>
                  </a:outerShdw>
                </a:effectLst>
              </a:rPr>
              <a:t> and </a:t>
            </a:r>
            <a:r>
              <a:rPr lang="en-IN" sz="3200" b="1" dirty="0">
                <a:solidFill>
                  <a:srgbClr val="0000FF"/>
                </a:solidFill>
                <a:effectLst>
                  <a:outerShdw blurRad="38100" dist="38100" dir="2700000" algn="tl">
                    <a:srgbClr val="000000">
                      <a:alpha val="43137"/>
                    </a:srgbClr>
                  </a:outerShdw>
                </a:effectLst>
              </a:rPr>
              <a:t>Michael "Monty" </a:t>
            </a:r>
            <a:r>
              <a:rPr lang="en-IN" sz="3200" b="1" dirty="0" err="1">
                <a:solidFill>
                  <a:srgbClr val="0000FF"/>
                </a:solidFill>
                <a:effectLst>
                  <a:outerShdw blurRad="38100" dist="38100" dir="2700000" algn="tl">
                    <a:srgbClr val="000000">
                      <a:alpha val="43137"/>
                    </a:srgbClr>
                  </a:outerShdw>
                </a:effectLst>
              </a:rPr>
              <a:t>Widenius</a:t>
            </a:r>
            <a:r>
              <a:rPr lang="en-IN" sz="3200" b="1" dirty="0">
                <a:solidFill>
                  <a:srgbClr val="0000FF"/>
                </a:solidFill>
                <a:effectLst>
                  <a:outerShdw blurRad="38100" dist="38100" dir="2700000" algn="tl">
                    <a:srgbClr val="000000">
                      <a:alpha val="43137"/>
                    </a:srgbClr>
                  </a:outerShdw>
                </a:effectLst>
              </a:rPr>
              <a:t>.</a:t>
            </a:r>
            <a:r>
              <a:rPr lang="en-IN" sz="3200" dirty="0">
                <a:solidFill>
                  <a:srgbClr val="0000FF"/>
                </a:solidFill>
              </a:rPr>
              <a:t> </a:t>
            </a:r>
          </a:p>
          <a:p>
            <a:pPr algn="just"/>
            <a:endParaRPr lang="en-IN" sz="1600" b="1" dirty="0">
              <a:effectLst>
                <a:outerShdw blurRad="38100" dist="38100" dir="2700000" algn="tl">
                  <a:srgbClr val="000000">
                    <a:alpha val="43137"/>
                  </a:srgbClr>
                </a:outerShdw>
              </a:effectLst>
            </a:endParaRPr>
          </a:p>
          <a:p>
            <a:pPr algn="just"/>
            <a:r>
              <a:rPr lang="en-IN" sz="3200" b="1" dirty="0">
                <a:effectLst>
                  <a:outerShdw blurRad="38100" dist="38100" dir="2700000" algn="tl">
                    <a:srgbClr val="000000">
                      <a:alpha val="43137"/>
                    </a:srgbClr>
                  </a:outerShdw>
                </a:effectLst>
              </a:rPr>
              <a:t>Original development of MySQL by </a:t>
            </a:r>
            <a:r>
              <a:rPr lang="en-IN" sz="3200" b="1" dirty="0" err="1">
                <a:effectLst>
                  <a:outerShdw blurRad="38100" dist="38100" dir="2700000" algn="tl">
                    <a:srgbClr val="000000">
                      <a:alpha val="43137"/>
                    </a:srgbClr>
                  </a:outerShdw>
                </a:effectLst>
              </a:rPr>
              <a:t>Widenius</a:t>
            </a:r>
            <a:r>
              <a:rPr lang="en-IN" sz="3200" b="1" dirty="0">
                <a:effectLst>
                  <a:outerShdw blurRad="38100" dist="38100" dir="2700000" algn="tl">
                    <a:srgbClr val="000000">
                      <a:alpha val="43137"/>
                    </a:srgbClr>
                  </a:outerShdw>
                </a:effectLst>
              </a:rPr>
              <a:t> and </a:t>
            </a:r>
            <a:r>
              <a:rPr lang="en-IN" sz="3200" b="1" dirty="0" err="1">
                <a:effectLst>
                  <a:outerShdw blurRad="38100" dist="38100" dir="2700000" algn="tl">
                    <a:srgbClr val="000000">
                      <a:alpha val="43137"/>
                    </a:srgbClr>
                  </a:outerShdw>
                </a:effectLst>
              </a:rPr>
              <a:t>Axmark</a:t>
            </a:r>
            <a:r>
              <a:rPr lang="en-IN" sz="3200" b="1" dirty="0">
                <a:effectLst>
                  <a:outerShdw blurRad="38100" dist="38100" dir="2700000" algn="tl">
                    <a:srgbClr val="000000">
                      <a:alpha val="43137"/>
                    </a:srgbClr>
                  </a:outerShdw>
                </a:effectLst>
              </a:rPr>
              <a:t> began in 1994.</a:t>
            </a:r>
            <a:r>
              <a:rPr lang="en-IN" sz="3200" dirty="0"/>
              <a:t> </a:t>
            </a:r>
            <a:r>
              <a:rPr lang="en-IN" sz="3200" b="1" dirty="0">
                <a:effectLst>
                  <a:outerShdw blurRad="38100" dist="38100" dir="2700000" algn="tl">
                    <a:srgbClr val="000000">
                      <a:alpha val="43137"/>
                    </a:srgbClr>
                  </a:outerShdw>
                </a:effectLst>
              </a:rPr>
              <a:t>The first version of MySQL appeared on 23 May 1995.</a:t>
            </a:r>
          </a:p>
          <a:p>
            <a:pPr algn="just"/>
            <a:endParaRPr lang="en-IN" sz="3200" b="1" dirty="0">
              <a:effectLst>
                <a:outerShdw blurRad="38100" dist="38100" dir="2700000" algn="tl">
                  <a:srgbClr val="000000">
                    <a:alpha val="43137"/>
                  </a:srgbClr>
                </a:outerShdw>
              </a:effectLst>
            </a:endParaRPr>
          </a:p>
          <a:p>
            <a:pPr algn="just"/>
            <a:r>
              <a:rPr lang="en-IN" sz="3200" dirty="0"/>
              <a:t> </a:t>
            </a:r>
            <a:r>
              <a:rPr lang="en-IN" sz="3200" b="1" dirty="0">
                <a:effectLst>
                  <a:outerShdw blurRad="38100" dist="38100" dir="2700000" algn="tl">
                    <a:srgbClr val="000000">
                      <a:alpha val="43137"/>
                    </a:srgbClr>
                  </a:outerShdw>
                </a:effectLst>
              </a:rPr>
              <a:t>In 2010 Oracle acquired MYSQL.</a:t>
            </a:r>
          </a:p>
        </p:txBody>
      </p:sp>
      <p:sp>
        <p:nvSpPr>
          <p:cNvPr id="6" name="Freeform: Shape 80">
            <a:extLst>
              <a:ext uri="{FF2B5EF4-FFF2-40B4-BE49-F238E27FC236}">
                <a16:creationId xmlns:a16="http://schemas.microsoft.com/office/drawing/2014/main" id="{0FE04FCC-051B-4CA1-B201-1455036B9078}"/>
              </a:ext>
            </a:extLst>
          </p:cNvPr>
          <p:cNvSpPr/>
          <p:nvPr/>
        </p:nvSpPr>
        <p:spPr>
          <a:xfrm>
            <a:off x="285720" y="1785926"/>
            <a:ext cx="485989" cy="576501"/>
          </a:xfrm>
          <a:custGeom>
            <a:avLst/>
            <a:gdLst>
              <a:gd name="connsiteX0" fmla="*/ 195454 w 647985"/>
              <a:gd name="connsiteY0" fmla="*/ 327660 h 768668"/>
              <a:gd name="connsiteX1" fmla="*/ 235459 w 647985"/>
              <a:gd name="connsiteY1" fmla="*/ 367665 h 768668"/>
              <a:gd name="connsiteX2" fmla="*/ 195454 w 647985"/>
              <a:gd name="connsiteY2" fmla="*/ 407670 h 768668"/>
              <a:gd name="connsiteX3" fmla="*/ 155449 w 647985"/>
              <a:gd name="connsiteY3" fmla="*/ 367665 h 768668"/>
              <a:gd name="connsiteX4" fmla="*/ 195454 w 647985"/>
              <a:gd name="connsiteY4" fmla="*/ 327660 h 768668"/>
              <a:gd name="connsiteX5" fmla="*/ 182119 w 647985"/>
              <a:gd name="connsiteY5" fmla="*/ 252412 h 768668"/>
              <a:gd name="connsiteX6" fmla="*/ 170689 w 647985"/>
              <a:gd name="connsiteY6" fmla="*/ 276225 h 768668"/>
              <a:gd name="connsiteX7" fmla="*/ 149734 w 647985"/>
              <a:gd name="connsiteY7" fmla="*/ 284798 h 768668"/>
              <a:gd name="connsiteX8" fmla="*/ 124969 w 647985"/>
              <a:gd name="connsiteY8" fmla="*/ 276225 h 768668"/>
              <a:gd name="connsiteX9" fmla="*/ 105919 w 647985"/>
              <a:gd name="connsiteY9" fmla="*/ 295275 h 768668"/>
              <a:gd name="connsiteX10" fmla="*/ 114491 w 647985"/>
              <a:gd name="connsiteY10" fmla="*/ 320040 h 768668"/>
              <a:gd name="connsiteX11" fmla="*/ 105919 w 647985"/>
              <a:gd name="connsiteY11" fmla="*/ 340995 h 768668"/>
              <a:gd name="connsiteX12" fmla="*/ 82106 w 647985"/>
              <a:gd name="connsiteY12" fmla="*/ 352425 h 768668"/>
              <a:gd name="connsiteX13" fmla="*/ 82106 w 647985"/>
              <a:gd name="connsiteY13" fmla="*/ 379095 h 768668"/>
              <a:gd name="connsiteX14" fmla="*/ 105919 w 647985"/>
              <a:gd name="connsiteY14" fmla="*/ 390525 h 768668"/>
              <a:gd name="connsiteX15" fmla="*/ 114491 w 647985"/>
              <a:gd name="connsiteY15" fmla="*/ 411480 h 768668"/>
              <a:gd name="connsiteX16" fmla="*/ 105919 w 647985"/>
              <a:gd name="connsiteY16" fmla="*/ 436245 h 768668"/>
              <a:gd name="connsiteX17" fmla="*/ 124969 w 647985"/>
              <a:gd name="connsiteY17" fmla="*/ 455295 h 768668"/>
              <a:gd name="connsiteX18" fmla="*/ 149734 w 647985"/>
              <a:gd name="connsiteY18" fmla="*/ 447675 h 768668"/>
              <a:gd name="connsiteX19" fmla="*/ 170689 w 647985"/>
              <a:gd name="connsiteY19" fmla="*/ 456248 h 768668"/>
              <a:gd name="connsiteX20" fmla="*/ 182119 w 647985"/>
              <a:gd name="connsiteY20" fmla="*/ 480060 h 768668"/>
              <a:gd name="connsiteX21" fmla="*/ 208789 w 647985"/>
              <a:gd name="connsiteY21" fmla="*/ 480060 h 768668"/>
              <a:gd name="connsiteX22" fmla="*/ 219266 w 647985"/>
              <a:gd name="connsiteY22" fmla="*/ 457200 h 768668"/>
              <a:gd name="connsiteX23" fmla="*/ 240221 w 647985"/>
              <a:gd name="connsiteY23" fmla="*/ 448628 h 768668"/>
              <a:gd name="connsiteX24" fmla="*/ 264986 w 647985"/>
              <a:gd name="connsiteY24" fmla="*/ 457200 h 768668"/>
              <a:gd name="connsiteX25" fmla="*/ 284036 w 647985"/>
              <a:gd name="connsiteY25" fmla="*/ 438150 h 768668"/>
              <a:gd name="connsiteX26" fmla="*/ 276416 w 647985"/>
              <a:gd name="connsiteY26" fmla="*/ 413385 h 768668"/>
              <a:gd name="connsiteX27" fmla="*/ 284989 w 647985"/>
              <a:gd name="connsiteY27" fmla="*/ 392430 h 768668"/>
              <a:gd name="connsiteX28" fmla="*/ 308801 w 647985"/>
              <a:gd name="connsiteY28" fmla="*/ 381000 h 768668"/>
              <a:gd name="connsiteX29" fmla="*/ 309754 w 647985"/>
              <a:gd name="connsiteY29" fmla="*/ 352425 h 768668"/>
              <a:gd name="connsiteX30" fmla="*/ 285941 w 647985"/>
              <a:gd name="connsiteY30" fmla="*/ 340995 h 768668"/>
              <a:gd name="connsiteX31" fmla="*/ 277369 w 647985"/>
              <a:gd name="connsiteY31" fmla="*/ 320040 h 768668"/>
              <a:gd name="connsiteX32" fmla="*/ 285941 w 647985"/>
              <a:gd name="connsiteY32" fmla="*/ 295275 h 768668"/>
              <a:gd name="connsiteX33" fmla="*/ 266891 w 647985"/>
              <a:gd name="connsiteY33" fmla="*/ 276225 h 768668"/>
              <a:gd name="connsiteX34" fmla="*/ 242126 w 647985"/>
              <a:gd name="connsiteY34" fmla="*/ 284798 h 768668"/>
              <a:gd name="connsiteX35" fmla="*/ 221171 w 647985"/>
              <a:gd name="connsiteY35" fmla="*/ 276225 h 768668"/>
              <a:gd name="connsiteX36" fmla="*/ 209741 w 647985"/>
              <a:gd name="connsiteY36" fmla="*/ 252412 h 768668"/>
              <a:gd name="connsiteX37" fmla="*/ 315469 w 647985"/>
              <a:gd name="connsiteY37" fmla="*/ 134303 h 768668"/>
              <a:gd name="connsiteX38" fmla="*/ 355474 w 647985"/>
              <a:gd name="connsiteY38" fmla="*/ 174308 h 768668"/>
              <a:gd name="connsiteX39" fmla="*/ 315469 w 647985"/>
              <a:gd name="connsiteY39" fmla="*/ 214313 h 768668"/>
              <a:gd name="connsiteX40" fmla="*/ 275464 w 647985"/>
              <a:gd name="connsiteY40" fmla="*/ 174308 h 768668"/>
              <a:gd name="connsiteX41" fmla="*/ 315469 w 647985"/>
              <a:gd name="connsiteY41" fmla="*/ 134303 h 768668"/>
              <a:gd name="connsiteX42" fmla="*/ 302134 w 647985"/>
              <a:gd name="connsiteY42" fmla="*/ 60007 h 768668"/>
              <a:gd name="connsiteX43" fmla="*/ 290704 w 647985"/>
              <a:gd name="connsiteY43" fmla="*/ 83820 h 768668"/>
              <a:gd name="connsiteX44" fmla="*/ 269749 w 647985"/>
              <a:gd name="connsiteY44" fmla="*/ 92393 h 768668"/>
              <a:gd name="connsiteX45" fmla="*/ 244984 w 647985"/>
              <a:gd name="connsiteY45" fmla="*/ 83820 h 768668"/>
              <a:gd name="connsiteX46" fmla="*/ 225934 w 647985"/>
              <a:gd name="connsiteY46" fmla="*/ 102870 h 768668"/>
              <a:gd name="connsiteX47" fmla="*/ 233554 w 647985"/>
              <a:gd name="connsiteY47" fmla="*/ 127635 h 768668"/>
              <a:gd name="connsiteX48" fmla="*/ 224981 w 647985"/>
              <a:gd name="connsiteY48" fmla="*/ 148590 h 768668"/>
              <a:gd name="connsiteX49" fmla="*/ 201169 w 647985"/>
              <a:gd name="connsiteY49" fmla="*/ 160020 h 768668"/>
              <a:gd name="connsiteX50" fmla="*/ 201169 w 647985"/>
              <a:gd name="connsiteY50" fmla="*/ 186690 h 768668"/>
              <a:gd name="connsiteX51" fmla="*/ 224981 w 647985"/>
              <a:gd name="connsiteY51" fmla="*/ 198120 h 768668"/>
              <a:gd name="connsiteX52" fmla="*/ 233554 w 647985"/>
              <a:gd name="connsiteY52" fmla="*/ 219075 h 768668"/>
              <a:gd name="connsiteX53" fmla="*/ 224981 w 647985"/>
              <a:gd name="connsiteY53" fmla="*/ 243840 h 768668"/>
              <a:gd name="connsiteX54" fmla="*/ 244031 w 647985"/>
              <a:gd name="connsiteY54" fmla="*/ 262890 h 768668"/>
              <a:gd name="connsiteX55" fmla="*/ 268796 w 647985"/>
              <a:gd name="connsiteY55" fmla="*/ 254318 h 768668"/>
              <a:gd name="connsiteX56" fmla="*/ 289751 w 647985"/>
              <a:gd name="connsiteY56" fmla="*/ 262890 h 768668"/>
              <a:gd name="connsiteX57" fmla="*/ 301181 w 647985"/>
              <a:gd name="connsiteY57" fmla="*/ 286703 h 768668"/>
              <a:gd name="connsiteX58" fmla="*/ 327851 w 647985"/>
              <a:gd name="connsiteY58" fmla="*/ 286703 h 768668"/>
              <a:gd name="connsiteX59" fmla="*/ 339281 w 647985"/>
              <a:gd name="connsiteY59" fmla="*/ 263843 h 768668"/>
              <a:gd name="connsiteX60" fmla="*/ 360236 w 647985"/>
              <a:gd name="connsiteY60" fmla="*/ 255270 h 768668"/>
              <a:gd name="connsiteX61" fmla="*/ 385001 w 647985"/>
              <a:gd name="connsiteY61" fmla="*/ 263843 h 768668"/>
              <a:gd name="connsiteX62" fmla="*/ 404051 w 647985"/>
              <a:gd name="connsiteY62" fmla="*/ 244793 h 768668"/>
              <a:gd name="connsiteX63" fmla="*/ 395479 w 647985"/>
              <a:gd name="connsiteY63" fmla="*/ 220028 h 768668"/>
              <a:gd name="connsiteX64" fmla="*/ 405004 w 647985"/>
              <a:gd name="connsiteY64" fmla="*/ 199073 h 768668"/>
              <a:gd name="connsiteX65" fmla="*/ 428816 w 647985"/>
              <a:gd name="connsiteY65" fmla="*/ 187643 h 768668"/>
              <a:gd name="connsiteX66" fmla="*/ 428816 w 647985"/>
              <a:gd name="connsiteY66" fmla="*/ 159068 h 768668"/>
              <a:gd name="connsiteX67" fmla="*/ 405004 w 647985"/>
              <a:gd name="connsiteY67" fmla="*/ 147638 h 768668"/>
              <a:gd name="connsiteX68" fmla="*/ 396431 w 647985"/>
              <a:gd name="connsiteY68" fmla="*/ 126683 h 768668"/>
              <a:gd name="connsiteX69" fmla="*/ 405004 w 647985"/>
              <a:gd name="connsiteY69" fmla="*/ 101917 h 768668"/>
              <a:gd name="connsiteX70" fmla="*/ 385954 w 647985"/>
              <a:gd name="connsiteY70" fmla="*/ 82868 h 768668"/>
              <a:gd name="connsiteX71" fmla="*/ 361189 w 647985"/>
              <a:gd name="connsiteY71" fmla="*/ 91440 h 768668"/>
              <a:gd name="connsiteX72" fmla="*/ 340234 w 647985"/>
              <a:gd name="connsiteY72" fmla="*/ 82868 h 768668"/>
              <a:gd name="connsiteX73" fmla="*/ 328804 w 647985"/>
              <a:gd name="connsiteY73" fmla="*/ 60007 h 768668"/>
              <a:gd name="connsiteX74" fmla="*/ 286418 w 647985"/>
              <a:gd name="connsiteY74" fmla="*/ 0 h 768668"/>
              <a:gd name="connsiteX75" fmla="*/ 432626 w 647985"/>
              <a:gd name="connsiteY75" fmla="*/ 40005 h 768668"/>
              <a:gd name="connsiteX76" fmla="*/ 572644 w 647985"/>
              <a:gd name="connsiteY76" fmla="*/ 297180 h 768668"/>
              <a:gd name="connsiteX77" fmla="*/ 572644 w 647985"/>
              <a:gd name="connsiteY77" fmla="*/ 301943 h 768668"/>
              <a:gd name="connsiteX78" fmla="*/ 638366 w 647985"/>
              <a:gd name="connsiteY78" fmla="*/ 416243 h 768668"/>
              <a:gd name="connsiteX79" fmla="*/ 614554 w 647985"/>
              <a:gd name="connsiteY79" fmla="*/ 482918 h 768668"/>
              <a:gd name="connsiteX80" fmla="*/ 572644 w 647985"/>
              <a:gd name="connsiteY80" fmla="*/ 482918 h 768668"/>
              <a:gd name="connsiteX81" fmla="*/ 572644 w 647985"/>
              <a:gd name="connsiteY81" fmla="*/ 540068 h 768668"/>
              <a:gd name="connsiteX82" fmla="*/ 540259 w 647985"/>
              <a:gd name="connsiteY82" fmla="*/ 621030 h 768668"/>
              <a:gd name="connsiteX83" fmla="*/ 460249 w 647985"/>
              <a:gd name="connsiteY83" fmla="*/ 654368 h 768668"/>
              <a:gd name="connsiteX84" fmla="*/ 413576 w 647985"/>
              <a:gd name="connsiteY84" fmla="*/ 654368 h 768668"/>
              <a:gd name="connsiteX85" fmla="*/ 413576 w 647985"/>
              <a:gd name="connsiteY85" fmla="*/ 768668 h 768668"/>
              <a:gd name="connsiteX86" fmla="*/ 112586 w 647985"/>
              <a:gd name="connsiteY86" fmla="*/ 768668 h 768668"/>
              <a:gd name="connsiteX87" fmla="*/ 112586 w 647985"/>
              <a:gd name="connsiteY87" fmla="*/ 527685 h 768668"/>
              <a:gd name="connsiteX88" fmla="*/ 191 w 647985"/>
              <a:gd name="connsiteY88" fmla="*/ 297180 h 768668"/>
              <a:gd name="connsiteX89" fmla="*/ 140209 w 647985"/>
              <a:gd name="connsiteY89" fmla="*/ 40005 h 768668"/>
              <a:gd name="connsiteX90" fmla="*/ 286418 w 647985"/>
              <a:gd name="connsiteY90" fmla="*/ 0 h 768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47985" h="768668">
                <a:moveTo>
                  <a:pt x="195454" y="327660"/>
                </a:moveTo>
                <a:cubicBezTo>
                  <a:pt x="217548" y="327660"/>
                  <a:pt x="235459" y="345571"/>
                  <a:pt x="235459" y="367665"/>
                </a:cubicBezTo>
                <a:cubicBezTo>
                  <a:pt x="235459" y="389759"/>
                  <a:pt x="217548" y="407670"/>
                  <a:pt x="195454" y="407670"/>
                </a:cubicBezTo>
                <a:cubicBezTo>
                  <a:pt x="173360" y="407670"/>
                  <a:pt x="155449" y="389759"/>
                  <a:pt x="155449" y="367665"/>
                </a:cubicBezTo>
                <a:cubicBezTo>
                  <a:pt x="155449" y="345571"/>
                  <a:pt x="173360" y="327660"/>
                  <a:pt x="195454" y="327660"/>
                </a:cubicBezTo>
                <a:close/>
                <a:moveTo>
                  <a:pt x="182119" y="252412"/>
                </a:moveTo>
                <a:lnTo>
                  <a:pt x="170689" y="276225"/>
                </a:lnTo>
                <a:cubicBezTo>
                  <a:pt x="163069" y="278130"/>
                  <a:pt x="156401" y="280988"/>
                  <a:pt x="149734" y="284798"/>
                </a:cubicBezTo>
                <a:lnTo>
                  <a:pt x="124969" y="276225"/>
                </a:lnTo>
                <a:lnTo>
                  <a:pt x="105919" y="295275"/>
                </a:lnTo>
                <a:lnTo>
                  <a:pt x="114491" y="320040"/>
                </a:lnTo>
                <a:cubicBezTo>
                  <a:pt x="110681" y="326708"/>
                  <a:pt x="107824" y="333375"/>
                  <a:pt x="105919" y="340995"/>
                </a:cubicBezTo>
                <a:lnTo>
                  <a:pt x="82106" y="352425"/>
                </a:lnTo>
                <a:lnTo>
                  <a:pt x="82106" y="379095"/>
                </a:lnTo>
                <a:lnTo>
                  <a:pt x="105919" y="390525"/>
                </a:lnTo>
                <a:cubicBezTo>
                  <a:pt x="107824" y="398145"/>
                  <a:pt x="110681" y="404813"/>
                  <a:pt x="114491" y="411480"/>
                </a:cubicBezTo>
                <a:lnTo>
                  <a:pt x="105919" y="436245"/>
                </a:lnTo>
                <a:lnTo>
                  <a:pt x="124969" y="455295"/>
                </a:lnTo>
                <a:lnTo>
                  <a:pt x="149734" y="447675"/>
                </a:lnTo>
                <a:cubicBezTo>
                  <a:pt x="156401" y="451485"/>
                  <a:pt x="163069" y="454343"/>
                  <a:pt x="170689" y="456248"/>
                </a:cubicBezTo>
                <a:lnTo>
                  <a:pt x="182119" y="480060"/>
                </a:lnTo>
                <a:lnTo>
                  <a:pt x="208789" y="480060"/>
                </a:lnTo>
                <a:lnTo>
                  <a:pt x="219266" y="457200"/>
                </a:lnTo>
                <a:cubicBezTo>
                  <a:pt x="226886" y="455295"/>
                  <a:pt x="233554" y="452438"/>
                  <a:pt x="240221" y="448628"/>
                </a:cubicBezTo>
                <a:lnTo>
                  <a:pt x="264986" y="457200"/>
                </a:lnTo>
                <a:lnTo>
                  <a:pt x="284036" y="438150"/>
                </a:lnTo>
                <a:lnTo>
                  <a:pt x="276416" y="413385"/>
                </a:lnTo>
                <a:cubicBezTo>
                  <a:pt x="280226" y="406718"/>
                  <a:pt x="283084" y="400050"/>
                  <a:pt x="284989" y="392430"/>
                </a:cubicBezTo>
                <a:lnTo>
                  <a:pt x="308801" y="381000"/>
                </a:lnTo>
                <a:lnTo>
                  <a:pt x="309754" y="352425"/>
                </a:lnTo>
                <a:lnTo>
                  <a:pt x="285941" y="340995"/>
                </a:lnTo>
                <a:cubicBezTo>
                  <a:pt x="284036" y="333375"/>
                  <a:pt x="281179" y="326708"/>
                  <a:pt x="277369" y="320040"/>
                </a:cubicBezTo>
                <a:lnTo>
                  <a:pt x="285941" y="295275"/>
                </a:lnTo>
                <a:lnTo>
                  <a:pt x="266891" y="276225"/>
                </a:lnTo>
                <a:lnTo>
                  <a:pt x="242126" y="284798"/>
                </a:lnTo>
                <a:cubicBezTo>
                  <a:pt x="235459" y="280988"/>
                  <a:pt x="228791" y="278130"/>
                  <a:pt x="221171" y="276225"/>
                </a:cubicBezTo>
                <a:lnTo>
                  <a:pt x="209741" y="252412"/>
                </a:lnTo>
                <a:close/>
                <a:moveTo>
                  <a:pt x="315469" y="134303"/>
                </a:moveTo>
                <a:cubicBezTo>
                  <a:pt x="337377" y="134303"/>
                  <a:pt x="355474" y="152400"/>
                  <a:pt x="355474" y="174308"/>
                </a:cubicBezTo>
                <a:cubicBezTo>
                  <a:pt x="355474" y="196216"/>
                  <a:pt x="337377" y="214313"/>
                  <a:pt x="315469" y="214313"/>
                </a:cubicBezTo>
                <a:cubicBezTo>
                  <a:pt x="293561" y="214313"/>
                  <a:pt x="275464" y="196216"/>
                  <a:pt x="275464" y="174308"/>
                </a:cubicBezTo>
                <a:cubicBezTo>
                  <a:pt x="275464" y="152400"/>
                  <a:pt x="293561" y="134303"/>
                  <a:pt x="315469" y="134303"/>
                </a:cubicBezTo>
                <a:close/>
                <a:moveTo>
                  <a:pt x="302134" y="60007"/>
                </a:moveTo>
                <a:lnTo>
                  <a:pt x="290704" y="83820"/>
                </a:lnTo>
                <a:cubicBezTo>
                  <a:pt x="283084" y="85725"/>
                  <a:pt x="276416" y="88583"/>
                  <a:pt x="269749" y="92393"/>
                </a:cubicBezTo>
                <a:lnTo>
                  <a:pt x="244984" y="83820"/>
                </a:lnTo>
                <a:lnTo>
                  <a:pt x="225934" y="102870"/>
                </a:lnTo>
                <a:lnTo>
                  <a:pt x="233554" y="127635"/>
                </a:lnTo>
                <a:cubicBezTo>
                  <a:pt x="229744" y="134303"/>
                  <a:pt x="226886" y="140970"/>
                  <a:pt x="224981" y="148590"/>
                </a:cubicBezTo>
                <a:lnTo>
                  <a:pt x="201169" y="160020"/>
                </a:lnTo>
                <a:lnTo>
                  <a:pt x="201169" y="186690"/>
                </a:lnTo>
                <a:lnTo>
                  <a:pt x="224981" y="198120"/>
                </a:lnTo>
                <a:cubicBezTo>
                  <a:pt x="226886" y="205740"/>
                  <a:pt x="229744" y="212408"/>
                  <a:pt x="233554" y="219075"/>
                </a:cubicBezTo>
                <a:lnTo>
                  <a:pt x="224981" y="243840"/>
                </a:lnTo>
                <a:lnTo>
                  <a:pt x="244031" y="262890"/>
                </a:lnTo>
                <a:lnTo>
                  <a:pt x="268796" y="254318"/>
                </a:lnTo>
                <a:cubicBezTo>
                  <a:pt x="275464" y="258128"/>
                  <a:pt x="282131" y="260985"/>
                  <a:pt x="289751" y="262890"/>
                </a:cubicBezTo>
                <a:lnTo>
                  <a:pt x="301181" y="286703"/>
                </a:lnTo>
                <a:lnTo>
                  <a:pt x="327851" y="286703"/>
                </a:lnTo>
                <a:lnTo>
                  <a:pt x="339281" y="263843"/>
                </a:lnTo>
                <a:cubicBezTo>
                  <a:pt x="346901" y="261937"/>
                  <a:pt x="353569" y="259080"/>
                  <a:pt x="360236" y="255270"/>
                </a:cubicBezTo>
                <a:lnTo>
                  <a:pt x="385001" y="263843"/>
                </a:lnTo>
                <a:lnTo>
                  <a:pt x="404051" y="244793"/>
                </a:lnTo>
                <a:lnTo>
                  <a:pt x="395479" y="220028"/>
                </a:lnTo>
                <a:cubicBezTo>
                  <a:pt x="399289" y="213360"/>
                  <a:pt x="403099" y="206693"/>
                  <a:pt x="405004" y="199073"/>
                </a:cubicBezTo>
                <a:lnTo>
                  <a:pt x="428816" y="187643"/>
                </a:lnTo>
                <a:lnTo>
                  <a:pt x="428816" y="159068"/>
                </a:lnTo>
                <a:lnTo>
                  <a:pt x="405004" y="147638"/>
                </a:lnTo>
                <a:cubicBezTo>
                  <a:pt x="403099" y="140018"/>
                  <a:pt x="400241" y="133350"/>
                  <a:pt x="396431" y="126683"/>
                </a:cubicBezTo>
                <a:lnTo>
                  <a:pt x="405004" y="101917"/>
                </a:lnTo>
                <a:lnTo>
                  <a:pt x="385954" y="82868"/>
                </a:lnTo>
                <a:lnTo>
                  <a:pt x="361189" y="91440"/>
                </a:lnTo>
                <a:cubicBezTo>
                  <a:pt x="354521" y="87630"/>
                  <a:pt x="347854" y="84773"/>
                  <a:pt x="340234" y="82868"/>
                </a:cubicBezTo>
                <a:lnTo>
                  <a:pt x="328804" y="60007"/>
                </a:lnTo>
                <a:close/>
                <a:moveTo>
                  <a:pt x="286418" y="0"/>
                </a:moveTo>
                <a:cubicBezTo>
                  <a:pt x="336900" y="0"/>
                  <a:pt x="387383" y="13335"/>
                  <a:pt x="432626" y="40005"/>
                </a:cubicBezTo>
                <a:cubicBezTo>
                  <a:pt x="523114" y="94298"/>
                  <a:pt x="576454" y="192405"/>
                  <a:pt x="572644" y="297180"/>
                </a:cubicBezTo>
                <a:lnTo>
                  <a:pt x="572644" y="301943"/>
                </a:lnTo>
                <a:lnTo>
                  <a:pt x="638366" y="416243"/>
                </a:lnTo>
                <a:cubicBezTo>
                  <a:pt x="661226" y="451485"/>
                  <a:pt x="639319" y="480060"/>
                  <a:pt x="614554" y="482918"/>
                </a:cubicBezTo>
                <a:lnTo>
                  <a:pt x="572644" y="482918"/>
                </a:lnTo>
                <a:lnTo>
                  <a:pt x="572644" y="540068"/>
                </a:lnTo>
                <a:cubicBezTo>
                  <a:pt x="572644" y="570548"/>
                  <a:pt x="561214" y="599123"/>
                  <a:pt x="540259" y="621030"/>
                </a:cubicBezTo>
                <a:cubicBezTo>
                  <a:pt x="519304" y="641985"/>
                  <a:pt x="490729" y="654368"/>
                  <a:pt x="460249" y="654368"/>
                </a:cubicBezTo>
                <a:lnTo>
                  <a:pt x="413576" y="654368"/>
                </a:lnTo>
                <a:lnTo>
                  <a:pt x="413576" y="768668"/>
                </a:lnTo>
                <a:lnTo>
                  <a:pt x="112586" y="768668"/>
                </a:lnTo>
                <a:lnTo>
                  <a:pt x="112586" y="527685"/>
                </a:lnTo>
                <a:cubicBezTo>
                  <a:pt x="41149" y="472440"/>
                  <a:pt x="191" y="387668"/>
                  <a:pt x="191" y="297180"/>
                </a:cubicBezTo>
                <a:cubicBezTo>
                  <a:pt x="-3619" y="192405"/>
                  <a:pt x="49721" y="93345"/>
                  <a:pt x="140209" y="40005"/>
                </a:cubicBezTo>
                <a:cubicBezTo>
                  <a:pt x="185453" y="13335"/>
                  <a:pt x="235935" y="0"/>
                  <a:pt x="286418" y="0"/>
                </a:cubicBezTo>
                <a:close/>
              </a:path>
            </a:pathLst>
          </a:cu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7" name="Freeform: Shape 80">
            <a:extLst>
              <a:ext uri="{FF2B5EF4-FFF2-40B4-BE49-F238E27FC236}">
                <a16:creationId xmlns:a16="http://schemas.microsoft.com/office/drawing/2014/main" id="{0FE04FCC-051B-4CA1-B201-1455036B9078}"/>
              </a:ext>
            </a:extLst>
          </p:cNvPr>
          <p:cNvSpPr/>
          <p:nvPr/>
        </p:nvSpPr>
        <p:spPr>
          <a:xfrm>
            <a:off x="357158" y="4066945"/>
            <a:ext cx="485989" cy="576501"/>
          </a:xfrm>
          <a:custGeom>
            <a:avLst/>
            <a:gdLst>
              <a:gd name="connsiteX0" fmla="*/ 195454 w 647985"/>
              <a:gd name="connsiteY0" fmla="*/ 327660 h 768668"/>
              <a:gd name="connsiteX1" fmla="*/ 235459 w 647985"/>
              <a:gd name="connsiteY1" fmla="*/ 367665 h 768668"/>
              <a:gd name="connsiteX2" fmla="*/ 195454 w 647985"/>
              <a:gd name="connsiteY2" fmla="*/ 407670 h 768668"/>
              <a:gd name="connsiteX3" fmla="*/ 155449 w 647985"/>
              <a:gd name="connsiteY3" fmla="*/ 367665 h 768668"/>
              <a:gd name="connsiteX4" fmla="*/ 195454 w 647985"/>
              <a:gd name="connsiteY4" fmla="*/ 327660 h 768668"/>
              <a:gd name="connsiteX5" fmla="*/ 182119 w 647985"/>
              <a:gd name="connsiteY5" fmla="*/ 252412 h 768668"/>
              <a:gd name="connsiteX6" fmla="*/ 170689 w 647985"/>
              <a:gd name="connsiteY6" fmla="*/ 276225 h 768668"/>
              <a:gd name="connsiteX7" fmla="*/ 149734 w 647985"/>
              <a:gd name="connsiteY7" fmla="*/ 284798 h 768668"/>
              <a:gd name="connsiteX8" fmla="*/ 124969 w 647985"/>
              <a:gd name="connsiteY8" fmla="*/ 276225 h 768668"/>
              <a:gd name="connsiteX9" fmla="*/ 105919 w 647985"/>
              <a:gd name="connsiteY9" fmla="*/ 295275 h 768668"/>
              <a:gd name="connsiteX10" fmla="*/ 114491 w 647985"/>
              <a:gd name="connsiteY10" fmla="*/ 320040 h 768668"/>
              <a:gd name="connsiteX11" fmla="*/ 105919 w 647985"/>
              <a:gd name="connsiteY11" fmla="*/ 340995 h 768668"/>
              <a:gd name="connsiteX12" fmla="*/ 82106 w 647985"/>
              <a:gd name="connsiteY12" fmla="*/ 352425 h 768668"/>
              <a:gd name="connsiteX13" fmla="*/ 82106 w 647985"/>
              <a:gd name="connsiteY13" fmla="*/ 379095 h 768668"/>
              <a:gd name="connsiteX14" fmla="*/ 105919 w 647985"/>
              <a:gd name="connsiteY14" fmla="*/ 390525 h 768668"/>
              <a:gd name="connsiteX15" fmla="*/ 114491 w 647985"/>
              <a:gd name="connsiteY15" fmla="*/ 411480 h 768668"/>
              <a:gd name="connsiteX16" fmla="*/ 105919 w 647985"/>
              <a:gd name="connsiteY16" fmla="*/ 436245 h 768668"/>
              <a:gd name="connsiteX17" fmla="*/ 124969 w 647985"/>
              <a:gd name="connsiteY17" fmla="*/ 455295 h 768668"/>
              <a:gd name="connsiteX18" fmla="*/ 149734 w 647985"/>
              <a:gd name="connsiteY18" fmla="*/ 447675 h 768668"/>
              <a:gd name="connsiteX19" fmla="*/ 170689 w 647985"/>
              <a:gd name="connsiteY19" fmla="*/ 456248 h 768668"/>
              <a:gd name="connsiteX20" fmla="*/ 182119 w 647985"/>
              <a:gd name="connsiteY20" fmla="*/ 480060 h 768668"/>
              <a:gd name="connsiteX21" fmla="*/ 208789 w 647985"/>
              <a:gd name="connsiteY21" fmla="*/ 480060 h 768668"/>
              <a:gd name="connsiteX22" fmla="*/ 219266 w 647985"/>
              <a:gd name="connsiteY22" fmla="*/ 457200 h 768668"/>
              <a:gd name="connsiteX23" fmla="*/ 240221 w 647985"/>
              <a:gd name="connsiteY23" fmla="*/ 448628 h 768668"/>
              <a:gd name="connsiteX24" fmla="*/ 264986 w 647985"/>
              <a:gd name="connsiteY24" fmla="*/ 457200 h 768668"/>
              <a:gd name="connsiteX25" fmla="*/ 284036 w 647985"/>
              <a:gd name="connsiteY25" fmla="*/ 438150 h 768668"/>
              <a:gd name="connsiteX26" fmla="*/ 276416 w 647985"/>
              <a:gd name="connsiteY26" fmla="*/ 413385 h 768668"/>
              <a:gd name="connsiteX27" fmla="*/ 284989 w 647985"/>
              <a:gd name="connsiteY27" fmla="*/ 392430 h 768668"/>
              <a:gd name="connsiteX28" fmla="*/ 308801 w 647985"/>
              <a:gd name="connsiteY28" fmla="*/ 381000 h 768668"/>
              <a:gd name="connsiteX29" fmla="*/ 309754 w 647985"/>
              <a:gd name="connsiteY29" fmla="*/ 352425 h 768668"/>
              <a:gd name="connsiteX30" fmla="*/ 285941 w 647985"/>
              <a:gd name="connsiteY30" fmla="*/ 340995 h 768668"/>
              <a:gd name="connsiteX31" fmla="*/ 277369 w 647985"/>
              <a:gd name="connsiteY31" fmla="*/ 320040 h 768668"/>
              <a:gd name="connsiteX32" fmla="*/ 285941 w 647985"/>
              <a:gd name="connsiteY32" fmla="*/ 295275 h 768668"/>
              <a:gd name="connsiteX33" fmla="*/ 266891 w 647985"/>
              <a:gd name="connsiteY33" fmla="*/ 276225 h 768668"/>
              <a:gd name="connsiteX34" fmla="*/ 242126 w 647985"/>
              <a:gd name="connsiteY34" fmla="*/ 284798 h 768668"/>
              <a:gd name="connsiteX35" fmla="*/ 221171 w 647985"/>
              <a:gd name="connsiteY35" fmla="*/ 276225 h 768668"/>
              <a:gd name="connsiteX36" fmla="*/ 209741 w 647985"/>
              <a:gd name="connsiteY36" fmla="*/ 252412 h 768668"/>
              <a:gd name="connsiteX37" fmla="*/ 315469 w 647985"/>
              <a:gd name="connsiteY37" fmla="*/ 134303 h 768668"/>
              <a:gd name="connsiteX38" fmla="*/ 355474 w 647985"/>
              <a:gd name="connsiteY38" fmla="*/ 174308 h 768668"/>
              <a:gd name="connsiteX39" fmla="*/ 315469 w 647985"/>
              <a:gd name="connsiteY39" fmla="*/ 214313 h 768668"/>
              <a:gd name="connsiteX40" fmla="*/ 275464 w 647985"/>
              <a:gd name="connsiteY40" fmla="*/ 174308 h 768668"/>
              <a:gd name="connsiteX41" fmla="*/ 315469 w 647985"/>
              <a:gd name="connsiteY41" fmla="*/ 134303 h 768668"/>
              <a:gd name="connsiteX42" fmla="*/ 302134 w 647985"/>
              <a:gd name="connsiteY42" fmla="*/ 60007 h 768668"/>
              <a:gd name="connsiteX43" fmla="*/ 290704 w 647985"/>
              <a:gd name="connsiteY43" fmla="*/ 83820 h 768668"/>
              <a:gd name="connsiteX44" fmla="*/ 269749 w 647985"/>
              <a:gd name="connsiteY44" fmla="*/ 92393 h 768668"/>
              <a:gd name="connsiteX45" fmla="*/ 244984 w 647985"/>
              <a:gd name="connsiteY45" fmla="*/ 83820 h 768668"/>
              <a:gd name="connsiteX46" fmla="*/ 225934 w 647985"/>
              <a:gd name="connsiteY46" fmla="*/ 102870 h 768668"/>
              <a:gd name="connsiteX47" fmla="*/ 233554 w 647985"/>
              <a:gd name="connsiteY47" fmla="*/ 127635 h 768668"/>
              <a:gd name="connsiteX48" fmla="*/ 224981 w 647985"/>
              <a:gd name="connsiteY48" fmla="*/ 148590 h 768668"/>
              <a:gd name="connsiteX49" fmla="*/ 201169 w 647985"/>
              <a:gd name="connsiteY49" fmla="*/ 160020 h 768668"/>
              <a:gd name="connsiteX50" fmla="*/ 201169 w 647985"/>
              <a:gd name="connsiteY50" fmla="*/ 186690 h 768668"/>
              <a:gd name="connsiteX51" fmla="*/ 224981 w 647985"/>
              <a:gd name="connsiteY51" fmla="*/ 198120 h 768668"/>
              <a:gd name="connsiteX52" fmla="*/ 233554 w 647985"/>
              <a:gd name="connsiteY52" fmla="*/ 219075 h 768668"/>
              <a:gd name="connsiteX53" fmla="*/ 224981 w 647985"/>
              <a:gd name="connsiteY53" fmla="*/ 243840 h 768668"/>
              <a:gd name="connsiteX54" fmla="*/ 244031 w 647985"/>
              <a:gd name="connsiteY54" fmla="*/ 262890 h 768668"/>
              <a:gd name="connsiteX55" fmla="*/ 268796 w 647985"/>
              <a:gd name="connsiteY55" fmla="*/ 254318 h 768668"/>
              <a:gd name="connsiteX56" fmla="*/ 289751 w 647985"/>
              <a:gd name="connsiteY56" fmla="*/ 262890 h 768668"/>
              <a:gd name="connsiteX57" fmla="*/ 301181 w 647985"/>
              <a:gd name="connsiteY57" fmla="*/ 286703 h 768668"/>
              <a:gd name="connsiteX58" fmla="*/ 327851 w 647985"/>
              <a:gd name="connsiteY58" fmla="*/ 286703 h 768668"/>
              <a:gd name="connsiteX59" fmla="*/ 339281 w 647985"/>
              <a:gd name="connsiteY59" fmla="*/ 263843 h 768668"/>
              <a:gd name="connsiteX60" fmla="*/ 360236 w 647985"/>
              <a:gd name="connsiteY60" fmla="*/ 255270 h 768668"/>
              <a:gd name="connsiteX61" fmla="*/ 385001 w 647985"/>
              <a:gd name="connsiteY61" fmla="*/ 263843 h 768668"/>
              <a:gd name="connsiteX62" fmla="*/ 404051 w 647985"/>
              <a:gd name="connsiteY62" fmla="*/ 244793 h 768668"/>
              <a:gd name="connsiteX63" fmla="*/ 395479 w 647985"/>
              <a:gd name="connsiteY63" fmla="*/ 220028 h 768668"/>
              <a:gd name="connsiteX64" fmla="*/ 405004 w 647985"/>
              <a:gd name="connsiteY64" fmla="*/ 199073 h 768668"/>
              <a:gd name="connsiteX65" fmla="*/ 428816 w 647985"/>
              <a:gd name="connsiteY65" fmla="*/ 187643 h 768668"/>
              <a:gd name="connsiteX66" fmla="*/ 428816 w 647985"/>
              <a:gd name="connsiteY66" fmla="*/ 159068 h 768668"/>
              <a:gd name="connsiteX67" fmla="*/ 405004 w 647985"/>
              <a:gd name="connsiteY67" fmla="*/ 147638 h 768668"/>
              <a:gd name="connsiteX68" fmla="*/ 396431 w 647985"/>
              <a:gd name="connsiteY68" fmla="*/ 126683 h 768668"/>
              <a:gd name="connsiteX69" fmla="*/ 405004 w 647985"/>
              <a:gd name="connsiteY69" fmla="*/ 101917 h 768668"/>
              <a:gd name="connsiteX70" fmla="*/ 385954 w 647985"/>
              <a:gd name="connsiteY70" fmla="*/ 82868 h 768668"/>
              <a:gd name="connsiteX71" fmla="*/ 361189 w 647985"/>
              <a:gd name="connsiteY71" fmla="*/ 91440 h 768668"/>
              <a:gd name="connsiteX72" fmla="*/ 340234 w 647985"/>
              <a:gd name="connsiteY72" fmla="*/ 82868 h 768668"/>
              <a:gd name="connsiteX73" fmla="*/ 328804 w 647985"/>
              <a:gd name="connsiteY73" fmla="*/ 60007 h 768668"/>
              <a:gd name="connsiteX74" fmla="*/ 286418 w 647985"/>
              <a:gd name="connsiteY74" fmla="*/ 0 h 768668"/>
              <a:gd name="connsiteX75" fmla="*/ 432626 w 647985"/>
              <a:gd name="connsiteY75" fmla="*/ 40005 h 768668"/>
              <a:gd name="connsiteX76" fmla="*/ 572644 w 647985"/>
              <a:gd name="connsiteY76" fmla="*/ 297180 h 768668"/>
              <a:gd name="connsiteX77" fmla="*/ 572644 w 647985"/>
              <a:gd name="connsiteY77" fmla="*/ 301943 h 768668"/>
              <a:gd name="connsiteX78" fmla="*/ 638366 w 647985"/>
              <a:gd name="connsiteY78" fmla="*/ 416243 h 768668"/>
              <a:gd name="connsiteX79" fmla="*/ 614554 w 647985"/>
              <a:gd name="connsiteY79" fmla="*/ 482918 h 768668"/>
              <a:gd name="connsiteX80" fmla="*/ 572644 w 647985"/>
              <a:gd name="connsiteY80" fmla="*/ 482918 h 768668"/>
              <a:gd name="connsiteX81" fmla="*/ 572644 w 647985"/>
              <a:gd name="connsiteY81" fmla="*/ 540068 h 768668"/>
              <a:gd name="connsiteX82" fmla="*/ 540259 w 647985"/>
              <a:gd name="connsiteY82" fmla="*/ 621030 h 768668"/>
              <a:gd name="connsiteX83" fmla="*/ 460249 w 647985"/>
              <a:gd name="connsiteY83" fmla="*/ 654368 h 768668"/>
              <a:gd name="connsiteX84" fmla="*/ 413576 w 647985"/>
              <a:gd name="connsiteY84" fmla="*/ 654368 h 768668"/>
              <a:gd name="connsiteX85" fmla="*/ 413576 w 647985"/>
              <a:gd name="connsiteY85" fmla="*/ 768668 h 768668"/>
              <a:gd name="connsiteX86" fmla="*/ 112586 w 647985"/>
              <a:gd name="connsiteY86" fmla="*/ 768668 h 768668"/>
              <a:gd name="connsiteX87" fmla="*/ 112586 w 647985"/>
              <a:gd name="connsiteY87" fmla="*/ 527685 h 768668"/>
              <a:gd name="connsiteX88" fmla="*/ 191 w 647985"/>
              <a:gd name="connsiteY88" fmla="*/ 297180 h 768668"/>
              <a:gd name="connsiteX89" fmla="*/ 140209 w 647985"/>
              <a:gd name="connsiteY89" fmla="*/ 40005 h 768668"/>
              <a:gd name="connsiteX90" fmla="*/ 286418 w 647985"/>
              <a:gd name="connsiteY90" fmla="*/ 0 h 768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47985" h="768668">
                <a:moveTo>
                  <a:pt x="195454" y="327660"/>
                </a:moveTo>
                <a:cubicBezTo>
                  <a:pt x="217548" y="327660"/>
                  <a:pt x="235459" y="345571"/>
                  <a:pt x="235459" y="367665"/>
                </a:cubicBezTo>
                <a:cubicBezTo>
                  <a:pt x="235459" y="389759"/>
                  <a:pt x="217548" y="407670"/>
                  <a:pt x="195454" y="407670"/>
                </a:cubicBezTo>
                <a:cubicBezTo>
                  <a:pt x="173360" y="407670"/>
                  <a:pt x="155449" y="389759"/>
                  <a:pt x="155449" y="367665"/>
                </a:cubicBezTo>
                <a:cubicBezTo>
                  <a:pt x="155449" y="345571"/>
                  <a:pt x="173360" y="327660"/>
                  <a:pt x="195454" y="327660"/>
                </a:cubicBezTo>
                <a:close/>
                <a:moveTo>
                  <a:pt x="182119" y="252412"/>
                </a:moveTo>
                <a:lnTo>
                  <a:pt x="170689" y="276225"/>
                </a:lnTo>
                <a:cubicBezTo>
                  <a:pt x="163069" y="278130"/>
                  <a:pt x="156401" y="280988"/>
                  <a:pt x="149734" y="284798"/>
                </a:cubicBezTo>
                <a:lnTo>
                  <a:pt x="124969" y="276225"/>
                </a:lnTo>
                <a:lnTo>
                  <a:pt x="105919" y="295275"/>
                </a:lnTo>
                <a:lnTo>
                  <a:pt x="114491" y="320040"/>
                </a:lnTo>
                <a:cubicBezTo>
                  <a:pt x="110681" y="326708"/>
                  <a:pt x="107824" y="333375"/>
                  <a:pt x="105919" y="340995"/>
                </a:cubicBezTo>
                <a:lnTo>
                  <a:pt x="82106" y="352425"/>
                </a:lnTo>
                <a:lnTo>
                  <a:pt x="82106" y="379095"/>
                </a:lnTo>
                <a:lnTo>
                  <a:pt x="105919" y="390525"/>
                </a:lnTo>
                <a:cubicBezTo>
                  <a:pt x="107824" y="398145"/>
                  <a:pt x="110681" y="404813"/>
                  <a:pt x="114491" y="411480"/>
                </a:cubicBezTo>
                <a:lnTo>
                  <a:pt x="105919" y="436245"/>
                </a:lnTo>
                <a:lnTo>
                  <a:pt x="124969" y="455295"/>
                </a:lnTo>
                <a:lnTo>
                  <a:pt x="149734" y="447675"/>
                </a:lnTo>
                <a:cubicBezTo>
                  <a:pt x="156401" y="451485"/>
                  <a:pt x="163069" y="454343"/>
                  <a:pt x="170689" y="456248"/>
                </a:cubicBezTo>
                <a:lnTo>
                  <a:pt x="182119" y="480060"/>
                </a:lnTo>
                <a:lnTo>
                  <a:pt x="208789" y="480060"/>
                </a:lnTo>
                <a:lnTo>
                  <a:pt x="219266" y="457200"/>
                </a:lnTo>
                <a:cubicBezTo>
                  <a:pt x="226886" y="455295"/>
                  <a:pt x="233554" y="452438"/>
                  <a:pt x="240221" y="448628"/>
                </a:cubicBezTo>
                <a:lnTo>
                  <a:pt x="264986" y="457200"/>
                </a:lnTo>
                <a:lnTo>
                  <a:pt x="284036" y="438150"/>
                </a:lnTo>
                <a:lnTo>
                  <a:pt x="276416" y="413385"/>
                </a:lnTo>
                <a:cubicBezTo>
                  <a:pt x="280226" y="406718"/>
                  <a:pt x="283084" y="400050"/>
                  <a:pt x="284989" y="392430"/>
                </a:cubicBezTo>
                <a:lnTo>
                  <a:pt x="308801" y="381000"/>
                </a:lnTo>
                <a:lnTo>
                  <a:pt x="309754" y="352425"/>
                </a:lnTo>
                <a:lnTo>
                  <a:pt x="285941" y="340995"/>
                </a:lnTo>
                <a:cubicBezTo>
                  <a:pt x="284036" y="333375"/>
                  <a:pt x="281179" y="326708"/>
                  <a:pt x="277369" y="320040"/>
                </a:cubicBezTo>
                <a:lnTo>
                  <a:pt x="285941" y="295275"/>
                </a:lnTo>
                <a:lnTo>
                  <a:pt x="266891" y="276225"/>
                </a:lnTo>
                <a:lnTo>
                  <a:pt x="242126" y="284798"/>
                </a:lnTo>
                <a:cubicBezTo>
                  <a:pt x="235459" y="280988"/>
                  <a:pt x="228791" y="278130"/>
                  <a:pt x="221171" y="276225"/>
                </a:cubicBezTo>
                <a:lnTo>
                  <a:pt x="209741" y="252412"/>
                </a:lnTo>
                <a:close/>
                <a:moveTo>
                  <a:pt x="315469" y="134303"/>
                </a:moveTo>
                <a:cubicBezTo>
                  <a:pt x="337377" y="134303"/>
                  <a:pt x="355474" y="152400"/>
                  <a:pt x="355474" y="174308"/>
                </a:cubicBezTo>
                <a:cubicBezTo>
                  <a:pt x="355474" y="196216"/>
                  <a:pt x="337377" y="214313"/>
                  <a:pt x="315469" y="214313"/>
                </a:cubicBezTo>
                <a:cubicBezTo>
                  <a:pt x="293561" y="214313"/>
                  <a:pt x="275464" y="196216"/>
                  <a:pt x="275464" y="174308"/>
                </a:cubicBezTo>
                <a:cubicBezTo>
                  <a:pt x="275464" y="152400"/>
                  <a:pt x="293561" y="134303"/>
                  <a:pt x="315469" y="134303"/>
                </a:cubicBezTo>
                <a:close/>
                <a:moveTo>
                  <a:pt x="302134" y="60007"/>
                </a:moveTo>
                <a:lnTo>
                  <a:pt x="290704" y="83820"/>
                </a:lnTo>
                <a:cubicBezTo>
                  <a:pt x="283084" y="85725"/>
                  <a:pt x="276416" y="88583"/>
                  <a:pt x="269749" y="92393"/>
                </a:cubicBezTo>
                <a:lnTo>
                  <a:pt x="244984" y="83820"/>
                </a:lnTo>
                <a:lnTo>
                  <a:pt x="225934" y="102870"/>
                </a:lnTo>
                <a:lnTo>
                  <a:pt x="233554" y="127635"/>
                </a:lnTo>
                <a:cubicBezTo>
                  <a:pt x="229744" y="134303"/>
                  <a:pt x="226886" y="140970"/>
                  <a:pt x="224981" y="148590"/>
                </a:cubicBezTo>
                <a:lnTo>
                  <a:pt x="201169" y="160020"/>
                </a:lnTo>
                <a:lnTo>
                  <a:pt x="201169" y="186690"/>
                </a:lnTo>
                <a:lnTo>
                  <a:pt x="224981" y="198120"/>
                </a:lnTo>
                <a:cubicBezTo>
                  <a:pt x="226886" y="205740"/>
                  <a:pt x="229744" y="212408"/>
                  <a:pt x="233554" y="219075"/>
                </a:cubicBezTo>
                <a:lnTo>
                  <a:pt x="224981" y="243840"/>
                </a:lnTo>
                <a:lnTo>
                  <a:pt x="244031" y="262890"/>
                </a:lnTo>
                <a:lnTo>
                  <a:pt x="268796" y="254318"/>
                </a:lnTo>
                <a:cubicBezTo>
                  <a:pt x="275464" y="258128"/>
                  <a:pt x="282131" y="260985"/>
                  <a:pt x="289751" y="262890"/>
                </a:cubicBezTo>
                <a:lnTo>
                  <a:pt x="301181" y="286703"/>
                </a:lnTo>
                <a:lnTo>
                  <a:pt x="327851" y="286703"/>
                </a:lnTo>
                <a:lnTo>
                  <a:pt x="339281" y="263843"/>
                </a:lnTo>
                <a:cubicBezTo>
                  <a:pt x="346901" y="261937"/>
                  <a:pt x="353569" y="259080"/>
                  <a:pt x="360236" y="255270"/>
                </a:cubicBezTo>
                <a:lnTo>
                  <a:pt x="385001" y="263843"/>
                </a:lnTo>
                <a:lnTo>
                  <a:pt x="404051" y="244793"/>
                </a:lnTo>
                <a:lnTo>
                  <a:pt x="395479" y="220028"/>
                </a:lnTo>
                <a:cubicBezTo>
                  <a:pt x="399289" y="213360"/>
                  <a:pt x="403099" y="206693"/>
                  <a:pt x="405004" y="199073"/>
                </a:cubicBezTo>
                <a:lnTo>
                  <a:pt x="428816" y="187643"/>
                </a:lnTo>
                <a:lnTo>
                  <a:pt x="428816" y="159068"/>
                </a:lnTo>
                <a:lnTo>
                  <a:pt x="405004" y="147638"/>
                </a:lnTo>
                <a:cubicBezTo>
                  <a:pt x="403099" y="140018"/>
                  <a:pt x="400241" y="133350"/>
                  <a:pt x="396431" y="126683"/>
                </a:cubicBezTo>
                <a:lnTo>
                  <a:pt x="405004" y="101917"/>
                </a:lnTo>
                <a:lnTo>
                  <a:pt x="385954" y="82868"/>
                </a:lnTo>
                <a:lnTo>
                  <a:pt x="361189" y="91440"/>
                </a:lnTo>
                <a:cubicBezTo>
                  <a:pt x="354521" y="87630"/>
                  <a:pt x="347854" y="84773"/>
                  <a:pt x="340234" y="82868"/>
                </a:cubicBezTo>
                <a:lnTo>
                  <a:pt x="328804" y="60007"/>
                </a:lnTo>
                <a:close/>
                <a:moveTo>
                  <a:pt x="286418" y="0"/>
                </a:moveTo>
                <a:cubicBezTo>
                  <a:pt x="336900" y="0"/>
                  <a:pt x="387383" y="13335"/>
                  <a:pt x="432626" y="40005"/>
                </a:cubicBezTo>
                <a:cubicBezTo>
                  <a:pt x="523114" y="94298"/>
                  <a:pt x="576454" y="192405"/>
                  <a:pt x="572644" y="297180"/>
                </a:cubicBezTo>
                <a:lnTo>
                  <a:pt x="572644" y="301943"/>
                </a:lnTo>
                <a:lnTo>
                  <a:pt x="638366" y="416243"/>
                </a:lnTo>
                <a:cubicBezTo>
                  <a:pt x="661226" y="451485"/>
                  <a:pt x="639319" y="480060"/>
                  <a:pt x="614554" y="482918"/>
                </a:cubicBezTo>
                <a:lnTo>
                  <a:pt x="572644" y="482918"/>
                </a:lnTo>
                <a:lnTo>
                  <a:pt x="572644" y="540068"/>
                </a:lnTo>
                <a:cubicBezTo>
                  <a:pt x="572644" y="570548"/>
                  <a:pt x="561214" y="599123"/>
                  <a:pt x="540259" y="621030"/>
                </a:cubicBezTo>
                <a:cubicBezTo>
                  <a:pt x="519304" y="641985"/>
                  <a:pt x="490729" y="654368"/>
                  <a:pt x="460249" y="654368"/>
                </a:cubicBezTo>
                <a:lnTo>
                  <a:pt x="413576" y="654368"/>
                </a:lnTo>
                <a:lnTo>
                  <a:pt x="413576" y="768668"/>
                </a:lnTo>
                <a:lnTo>
                  <a:pt x="112586" y="768668"/>
                </a:lnTo>
                <a:lnTo>
                  <a:pt x="112586" y="527685"/>
                </a:lnTo>
                <a:cubicBezTo>
                  <a:pt x="41149" y="472440"/>
                  <a:pt x="191" y="387668"/>
                  <a:pt x="191" y="297180"/>
                </a:cubicBezTo>
                <a:cubicBezTo>
                  <a:pt x="-3619" y="192405"/>
                  <a:pt x="49721" y="93345"/>
                  <a:pt x="140209" y="40005"/>
                </a:cubicBezTo>
                <a:cubicBezTo>
                  <a:pt x="185453" y="13335"/>
                  <a:pt x="235935" y="0"/>
                  <a:pt x="286418" y="0"/>
                </a:cubicBezTo>
                <a:close/>
              </a:path>
            </a:pathLst>
          </a:cu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
        <p:nvSpPr>
          <p:cNvPr id="10" name="Freeform: Shape 80">
            <a:extLst>
              <a:ext uri="{FF2B5EF4-FFF2-40B4-BE49-F238E27FC236}">
                <a16:creationId xmlns:a16="http://schemas.microsoft.com/office/drawing/2014/main" id="{0FE04FCC-051B-4CA1-B201-1455036B9078}"/>
              </a:ext>
            </a:extLst>
          </p:cNvPr>
          <p:cNvSpPr/>
          <p:nvPr/>
        </p:nvSpPr>
        <p:spPr>
          <a:xfrm>
            <a:off x="285720" y="5857892"/>
            <a:ext cx="485989" cy="576501"/>
          </a:xfrm>
          <a:custGeom>
            <a:avLst/>
            <a:gdLst>
              <a:gd name="connsiteX0" fmla="*/ 195454 w 647985"/>
              <a:gd name="connsiteY0" fmla="*/ 327660 h 768668"/>
              <a:gd name="connsiteX1" fmla="*/ 235459 w 647985"/>
              <a:gd name="connsiteY1" fmla="*/ 367665 h 768668"/>
              <a:gd name="connsiteX2" fmla="*/ 195454 w 647985"/>
              <a:gd name="connsiteY2" fmla="*/ 407670 h 768668"/>
              <a:gd name="connsiteX3" fmla="*/ 155449 w 647985"/>
              <a:gd name="connsiteY3" fmla="*/ 367665 h 768668"/>
              <a:gd name="connsiteX4" fmla="*/ 195454 w 647985"/>
              <a:gd name="connsiteY4" fmla="*/ 327660 h 768668"/>
              <a:gd name="connsiteX5" fmla="*/ 182119 w 647985"/>
              <a:gd name="connsiteY5" fmla="*/ 252412 h 768668"/>
              <a:gd name="connsiteX6" fmla="*/ 170689 w 647985"/>
              <a:gd name="connsiteY6" fmla="*/ 276225 h 768668"/>
              <a:gd name="connsiteX7" fmla="*/ 149734 w 647985"/>
              <a:gd name="connsiteY7" fmla="*/ 284798 h 768668"/>
              <a:gd name="connsiteX8" fmla="*/ 124969 w 647985"/>
              <a:gd name="connsiteY8" fmla="*/ 276225 h 768668"/>
              <a:gd name="connsiteX9" fmla="*/ 105919 w 647985"/>
              <a:gd name="connsiteY9" fmla="*/ 295275 h 768668"/>
              <a:gd name="connsiteX10" fmla="*/ 114491 w 647985"/>
              <a:gd name="connsiteY10" fmla="*/ 320040 h 768668"/>
              <a:gd name="connsiteX11" fmla="*/ 105919 w 647985"/>
              <a:gd name="connsiteY11" fmla="*/ 340995 h 768668"/>
              <a:gd name="connsiteX12" fmla="*/ 82106 w 647985"/>
              <a:gd name="connsiteY12" fmla="*/ 352425 h 768668"/>
              <a:gd name="connsiteX13" fmla="*/ 82106 w 647985"/>
              <a:gd name="connsiteY13" fmla="*/ 379095 h 768668"/>
              <a:gd name="connsiteX14" fmla="*/ 105919 w 647985"/>
              <a:gd name="connsiteY14" fmla="*/ 390525 h 768668"/>
              <a:gd name="connsiteX15" fmla="*/ 114491 w 647985"/>
              <a:gd name="connsiteY15" fmla="*/ 411480 h 768668"/>
              <a:gd name="connsiteX16" fmla="*/ 105919 w 647985"/>
              <a:gd name="connsiteY16" fmla="*/ 436245 h 768668"/>
              <a:gd name="connsiteX17" fmla="*/ 124969 w 647985"/>
              <a:gd name="connsiteY17" fmla="*/ 455295 h 768668"/>
              <a:gd name="connsiteX18" fmla="*/ 149734 w 647985"/>
              <a:gd name="connsiteY18" fmla="*/ 447675 h 768668"/>
              <a:gd name="connsiteX19" fmla="*/ 170689 w 647985"/>
              <a:gd name="connsiteY19" fmla="*/ 456248 h 768668"/>
              <a:gd name="connsiteX20" fmla="*/ 182119 w 647985"/>
              <a:gd name="connsiteY20" fmla="*/ 480060 h 768668"/>
              <a:gd name="connsiteX21" fmla="*/ 208789 w 647985"/>
              <a:gd name="connsiteY21" fmla="*/ 480060 h 768668"/>
              <a:gd name="connsiteX22" fmla="*/ 219266 w 647985"/>
              <a:gd name="connsiteY22" fmla="*/ 457200 h 768668"/>
              <a:gd name="connsiteX23" fmla="*/ 240221 w 647985"/>
              <a:gd name="connsiteY23" fmla="*/ 448628 h 768668"/>
              <a:gd name="connsiteX24" fmla="*/ 264986 w 647985"/>
              <a:gd name="connsiteY24" fmla="*/ 457200 h 768668"/>
              <a:gd name="connsiteX25" fmla="*/ 284036 w 647985"/>
              <a:gd name="connsiteY25" fmla="*/ 438150 h 768668"/>
              <a:gd name="connsiteX26" fmla="*/ 276416 w 647985"/>
              <a:gd name="connsiteY26" fmla="*/ 413385 h 768668"/>
              <a:gd name="connsiteX27" fmla="*/ 284989 w 647985"/>
              <a:gd name="connsiteY27" fmla="*/ 392430 h 768668"/>
              <a:gd name="connsiteX28" fmla="*/ 308801 w 647985"/>
              <a:gd name="connsiteY28" fmla="*/ 381000 h 768668"/>
              <a:gd name="connsiteX29" fmla="*/ 309754 w 647985"/>
              <a:gd name="connsiteY29" fmla="*/ 352425 h 768668"/>
              <a:gd name="connsiteX30" fmla="*/ 285941 w 647985"/>
              <a:gd name="connsiteY30" fmla="*/ 340995 h 768668"/>
              <a:gd name="connsiteX31" fmla="*/ 277369 w 647985"/>
              <a:gd name="connsiteY31" fmla="*/ 320040 h 768668"/>
              <a:gd name="connsiteX32" fmla="*/ 285941 w 647985"/>
              <a:gd name="connsiteY32" fmla="*/ 295275 h 768668"/>
              <a:gd name="connsiteX33" fmla="*/ 266891 w 647985"/>
              <a:gd name="connsiteY33" fmla="*/ 276225 h 768668"/>
              <a:gd name="connsiteX34" fmla="*/ 242126 w 647985"/>
              <a:gd name="connsiteY34" fmla="*/ 284798 h 768668"/>
              <a:gd name="connsiteX35" fmla="*/ 221171 w 647985"/>
              <a:gd name="connsiteY35" fmla="*/ 276225 h 768668"/>
              <a:gd name="connsiteX36" fmla="*/ 209741 w 647985"/>
              <a:gd name="connsiteY36" fmla="*/ 252412 h 768668"/>
              <a:gd name="connsiteX37" fmla="*/ 315469 w 647985"/>
              <a:gd name="connsiteY37" fmla="*/ 134303 h 768668"/>
              <a:gd name="connsiteX38" fmla="*/ 355474 w 647985"/>
              <a:gd name="connsiteY38" fmla="*/ 174308 h 768668"/>
              <a:gd name="connsiteX39" fmla="*/ 315469 w 647985"/>
              <a:gd name="connsiteY39" fmla="*/ 214313 h 768668"/>
              <a:gd name="connsiteX40" fmla="*/ 275464 w 647985"/>
              <a:gd name="connsiteY40" fmla="*/ 174308 h 768668"/>
              <a:gd name="connsiteX41" fmla="*/ 315469 w 647985"/>
              <a:gd name="connsiteY41" fmla="*/ 134303 h 768668"/>
              <a:gd name="connsiteX42" fmla="*/ 302134 w 647985"/>
              <a:gd name="connsiteY42" fmla="*/ 60007 h 768668"/>
              <a:gd name="connsiteX43" fmla="*/ 290704 w 647985"/>
              <a:gd name="connsiteY43" fmla="*/ 83820 h 768668"/>
              <a:gd name="connsiteX44" fmla="*/ 269749 w 647985"/>
              <a:gd name="connsiteY44" fmla="*/ 92393 h 768668"/>
              <a:gd name="connsiteX45" fmla="*/ 244984 w 647985"/>
              <a:gd name="connsiteY45" fmla="*/ 83820 h 768668"/>
              <a:gd name="connsiteX46" fmla="*/ 225934 w 647985"/>
              <a:gd name="connsiteY46" fmla="*/ 102870 h 768668"/>
              <a:gd name="connsiteX47" fmla="*/ 233554 w 647985"/>
              <a:gd name="connsiteY47" fmla="*/ 127635 h 768668"/>
              <a:gd name="connsiteX48" fmla="*/ 224981 w 647985"/>
              <a:gd name="connsiteY48" fmla="*/ 148590 h 768668"/>
              <a:gd name="connsiteX49" fmla="*/ 201169 w 647985"/>
              <a:gd name="connsiteY49" fmla="*/ 160020 h 768668"/>
              <a:gd name="connsiteX50" fmla="*/ 201169 w 647985"/>
              <a:gd name="connsiteY50" fmla="*/ 186690 h 768668"/>
              <a:gd name="connsiteX51" fmla="*/ 224981 w 647985"/>
              <a:gd name="connsiteY51" fmla="*/ 198120 h 768668"/>
              <a:gd name="connsiteX52" fmla="*/ 233554 w 647985"/>
              <a:gd name="connsiteY52" fmla="*/ 219075 h 768668"/>
              <a:gd name="connsiteX53" fmla="*/ 224981 w 647985"/>
              <a:gd name="connsiteY53" fmla="*/ 243840 h 768668"/>
              <a:gd name="connsiteX54" fmla="*/ 244031 w 647985"/>
              <a:gd name="connsiteY54" fmla="*/ 262890 h 768668"/>
              <a:gd name="connsiteX55" fmla="*/ 268796 w 647985"/>
              <a:gd name="connsiteY55" fmla="*/ 254318 h 768668"/>
              <a:gd name="connsiteX56" fmla="*/ 289751 w 647985"/>
              <a:gd name="connsiteY56" fmla="*/ 262890 h 768668"/>
              <a:gd name="connsiteX57" fmla="*/ 301181 w 647985"/>
              <a:gd name="connsiteY57" fmla="*/ 286703 h 768668"/>
              <a:gd name="connsiteX58" fmla="*/ 327851 w 647985"/>
              <a:gd name="connsiteY58" fmla="*/ 286703 h 768668"/>
              <a:gd name="connsiteX59" fmla="*/ 339281 w 647985"/>
              <a:gd name="connsiteY59" fmla="*/ 263843 h 768668"/>
              <a:gd name="connsiteX60" fmla="*/ 360236 w 647985"/>
              <a:gd name="connsiteY60" fmla="*/ 255270 h 768668"/>
              <a:gd name="connsiteX61" fmla="*/ 385001 w 647985"/>
              <a:gd name="connsiteY61" fmla="*/ 263843 h 768668"/>
              <a:gd name="connsiteX62" fmla="*/ 404051 w 647985"/>
              <a:gd name="connsiteY62" fmla="*/ 244793 h 768668"/>
              <a:gd name="connsiteX63" fmla="*/ 395479 w 647985"/>
              <a:gd name="connsiteY63" fmla="*/ 220028 h 768668"/>
              <a:gd name="connsiteX64" fmla="*/ 405004 w 647985"/>
              <a:gd name="connsiteY64" fmla="*/ 199073 h 768668"/>
              <a:gd name="connsiteX65" fmla="*/ 428816 w 647985"/>
              <a:gd name="connsiteY65" fmla="*/ 187643 h 768668"/>
              <a:gd name="connsiteX66" fmla="*/ 428816 w 647985"/>
              <a:gd name="connsiteY66" fmla="*/ 159068 h 768668"/>
              <a:gd name="connsiteX67" fmla="*/ 405004 w 647985"/>
              <a:gd name="connsiteY67" fmla="*/ 147638 h 768668"/>
              <a:gd name="connsiteX68" fmla="*/ 396431 w 647985"/>
              <a:gd name="connsiteY68" fmla="*/ 126683 h 768668"/>
              <a:gd name="connsiteX69" fmla="*/ 405004 w 647985"/>
              <a:gd name="connsiteY69" fmla="*/ 101917 h 768668"/>
              <a:gd name="connsiteX70" fmla="*/ 385954 w 647985"/>
              <a:gd name="connsiteY70" fmla="*/ 82868 h 768668"/>
              <a:gd name="connsiteX71" fmla="*/ 361189 w 647985"/>
              <a:gd name="connsiteY71" fmla="*/ 91440 h 768668"/>
              <a:gd name="connsiteX72" fmla="*/ 340234 w 647985"/>
              <a:gd name="connsiteY72" fmla="*/ 82868 h 768668"/>
              <a:gd name="connsiteX73" fmla="*/ 328804 w 647985"/>
              <a:gd name="connsiteY73" fmla="*/ 60007 h 768668"/>
              <a:gd name="connsiteX74" fmla="*/ 286418 w 647985"/>
              <a:gd name="connsiteY74" fmla="*/ 0 h 768668"/>
              <a:gd name="connsiteX75" fmla="*/ 432626 w 647985"/>
              <a:gd name="connsiteY75" fmla="*/ 40005 h 768668"/>
              <a:gd name="connsiteX76" fmla="*/ 572644 w 647985"/>
              <a:gd name="connsiteY76" fmla="*/ 297180 h 768668"/>
              <a:gd name="connsiteX77" fmla="*/ 572644 w 647985"/>
              <a:gd name="connsiteY77" fmla="*/ 301943 h 768668"/>
              <a:gd name="connsiteX78" fmla="*/ 638366 w 647985"/>
              <a:gd name="connsiteY78" fmla="*/ 416243 h 768668"/>
              <a:gd name="connsiteX79" fmla="*/ 614554 w 647985"/>
              <a:gd name="connsiteY79" fmla="*/ 482918 h 768668"/>
              <a:gd name="connsiteX80" fmla="*/ 572644 w 647985"/>
              <a:gd name="connsiteY80" fmla="*/ 482918 h 768668"/>
              <a:gd name="connsiteX81" fmla="*/ 572644 w 647985"/>
              <a:gd name="connsiteY81" fmla="*/ 540068 h 768668"/>
              <a:gd name="connsiteX82" fmla="*/ 540259 w 647985"/>
              <a:gd name="connsiteY82" fmla="*/ 621030 h 768668"/>
              <a:gd name="connsiteX83" fmla="*/ 460249 w 647985"/>
              <a:gd name="connsiteY83" fmla="*/ 654368 h 768668"/>
              <a:gd name="connsiteX84" fmla="*/ 413576 w 647985"/>
              <a:gd name="connsiteY84" fmla="*/ 654368 h 768668"/>
              <a:gd name="connsiteX85" fmla="*/ 413576 w 647985"/>
              <a:gd name="connsiteY85" fmla="*/ 768668 h 768668"/>
              <a:gd name="connsiteX86" fmla="*/ 112586 w 647985"/>
              <a:gd name="connsiteY86" fmla="*/ 768668 h 768668"/>
              <a:gd name="connsiteX87" fmla="*/ 112586 w 647985"/>
              <a:gd name="connsiteY87" fmla="*/ 527685 h 768668"/>
              <a:gd name="connsiteX88" fmla="*/ 191 w 647985"/>
              <a:gd name="connsiteY88" fmla="*/ 297180 h 768668"/>
              <a:gd name="connsiteX89" fmla="*/ 140209 w 647985"/>
              <a:gd name="connsiteY89" fmla="*/ 40005 h 768668"/>
              <a:gd name="connsiteX90" fmla="*/ 286418 w 647985"/>
              <a:gd name="connsiteY90" fmla="*/ 0 h 768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47985" h="768668">
                <a:moveTo>
                  <a:pt x="195454" y="327660"/>
                </a:moveTo>
                <a:cubicBezTo>
                  <a:pt x="217548" y="327660"/>
                  <a:pt x="235459" y="345571"/>
                  <a:pt x="235459" y="367665"/>
                </a:cubicBezTo>
                <a:cubicBezTo>
                  <a:pt x="235459" y="389759"/>
                  <a:pt x="217548" y="407670"/>
                  <a:pt x="195454" y="407670"/>
                </a:cubicBezTo>
                <a:cubicBezTo>
                  <a:pt x="173360" y="407670"/>
                  <a:pt x="155449" y="389759"/>
                  <a:pt x="155449" y="367665"/>
                </a:cubicBezTo>
                <a:cubicBezTo>
                  <a:pt x="155449" y="345571"/>
                  <a:pt x="173360" y="327660"/>
                  <a:pt x="195454" y="327660"/>
                </a:cubicBezTo>
                <a:close/>
                <a:moveTo>
                  <a:pt x="182119" y="252412"/>
                </a:moveTo>
                <a:lnTo>
                  <a:pt x="170689" y="276225"/>
                </a:lnTo>
                <a:cubicBezTo>
                  <a:pt x="163069" y="278130"/>
                  <a:pt x="156401" y="280988"/>
                  <a:pt x="149734" y="284798"/>
                </a:cubicBezTo>
                <a:lnTo>
                  <a:pt x="124969" y="276225"/>
                </a:lnTo>
                <a:lnTo>
                  <a:pt x="105919" y="295275"/>
                </a:lnTo>
                <a:lnTo>
                  <a:pt x="114491" y="320040"/>
                </a:lnTo>
                <a:cubicBezTo>
                  <a:pt x="110681" y="326708"/>
                  <a:pt x="107824" y="333375"/>
                  <a:pt x="105919" y="340995"/>
                </a:cubicBezTo>
                <a:lnTo>
                  <a:pt x="82106" y="352425"/>
                </a:lnTo>
                <a:lnTo>
                  <a:pt x="82106" y="379095"/>
                </a:lnTo>
                <a:lnTo>
                  <a:pt x="105919" y="390525"/>
                </a:lnTo>
                <a:cubicBezTo>
                  <a:pt x="107824" y="398145"/>
                  <a:pt x="110681" y="404813"/>
                  <a:pt x="114491" y="411480"/>
                </a:cubicBezTo>
                <a:lnTo>
                  <a:pt x="105919" y="436245"/>
                </a:lnTo>
                <a:lnTo>
                  <a:pt x="124969" y="455295"/>
                </a:lnTo>
                <a:lnTo>
                  <a:pt x="149734" y="447675"/>
                </a:lnTo>
                <a:cubicBezTo>
                  <a:pt x="156401" y="451485"/>
                  <a:pt x="163069" y="454343"/>
                  <a:pt x="170689" y="456248"/>
                </a:cubicBezTo>
                <a:lnTo>
                  <a:pt x="182119" y="480060"/>
                </a:lnTo>
                <a:lnTo>
                  <a:pt x="208789" y="480060"/>
                </a:lnTo>
                <a:lnTo>
                  <a:pt x="219266" y="457200"/>
                </a:lnTo>
                <a:cubicBezTo>
                  <a:pt x="226886" y="455295"/>
                  <a:pt x="233554" y="452438"/>
                  <a:pt x="240221" y="448628"/>
                </a:cubicBezTo>
                <a:lnTo>
                  <a:pt x="264986" y="457200"/>
                </a:lnTo>
                <a:lnTo>
                  <a:pt x="284036" y="438150"/>
                </a:lnTo>
                <a:lnTo>
                  <a:pt x="276416" y="413385"/>
                </a:lnTo>
                <a:cubicBezTo>
                  <a:pt x="280226" y="406718"/>
                  <a:pt x="283084" y="400050"/>
                  <a:pt x="284989" y="392430"/>
                </a:cubicBezTo>
                <a:lnTo>
                  <a:pt x="308801" y="381000"/>
                </a:lnTo>
                <a:lnTo>
                  <a:pt x="309754" y="352425"/>
                </a:lnTo>
                <a:lnTo>
                  <a:pt x="285941" y="340995"/>
                </a:lnTo>
                <a:cubicBezTo>
                  <a:pt x="284036" y="333375"/>
                  <a:pt x="281179" y="326708"/>
                  <a:pt x="277369" y="320040"/>
                </a:cubicBezTo>
                <a:lnTo>
                  <a:pt x="285941" y="295275"/>
                </a:lnTo>
                <a:lnTo>
                  <a:pt x="266891" y="276225"/>
                </a:lnTo>
                <a:lnTo>
                  <a:pt x="242126" y="284798"/>
                </a:lnTo>
                <a:cubicBezTo>
                  <a:pt x="235459" y="280988"/>
                  <a:pt x="228791" y="278130"/>
                  <a:pt x="221171" y="276225"/>
                </a:cubicBezTo>
                <a:lnTo>
                  <a:pt x="209741" y="252412"/>
                </a:lnTo>
                <a:close/>
                <a:moveTo>
                  <a:pt x="315469" y="134303"/>
                </a:moveTo>
                <a:cubicBezTo>
                  <a:pt x="337377" y="134303"/>
                  <a:pt x="355474" y="152400"/>
                  <a:pt x="355474" y="174308"/>
                </a:cubicBezTo>
                <a:cubicBezTo>
                  <a:pt x="355474" y="196216"/>
                  <a:pt x="337377" y="214313"/>
                  <a:pt x="315469" y="214313"/>
                </a:cubicBezTo>
                <a:cubicBezTo>
                  <a:pt x="293561" y="214313"/>
                  <a:pt x="275464" y="196216"/>
                  <a:pt x="275464" y="174308"/>
                </a:cubicBezTo>
                <a:cubicBezTo>
                  <a:pt x="275464" y="152400"/>
                  <a:pt x="293561" y="134303"/>
                  <a:pt x="315469" y="134303"/>
                </a:cubicBezTo>
                <a:close/>
                <a:moveTo>
                  <a:pt x="302134" y="60007"/>
                </a:moveTo>
                <a:lnTo>
                  <a:pt x="290704" y="83820"/>
                </a:lnTo>
                <a:cubicBezTo>
                  <a:pt x="283084" y="85725"/>
                  <a:pt x="276416" y="88583"/>
                  <a:pt x="269749" y="92393"/>
                </a:cubicBezTo>
                <a:lnTo>
                  <a:pt x="244984" y="83820"/>
                </a:lnTo>
                <a:lnTo>
                  <a:pt x="225934" y="102870"/>
                </a:lnTo>
                <a:lnTo>
                  <a:pt x="233554" y="127635"/>
                </a:lnTo>
                <a:cubicBezTo>
                  <a:pt x="229744" y="134303"/>
                  <a:pt x="226886" y="140970"/>
                  <a:pt x="224981" y="148590"/>
                </a:cubicBezTo>
                <a:lnTo>
                  <a:pt x="201169" y="160020"/>
                </a:lnTo>
                <a:lnTo>
                  <a:pt x="201169" y="186690"/>
                </a:lnTo>
                <a:lnTo>
                  <a:pt x="224981" y="198120"/>
                </a:lnTo>
                <a:cubicBezTo>
                  <a:pt x="226886" y="205740"/>
                  <a:pt x="229744" y="212408"/>
                  <a:pt x="233554" y="219075"/>
                </a:cubicBezTo>
                <a:lnTo>
                  <a:pt x="224981" y="243840"/>
                </a:lnTo>
                <a:lnTo>
                  <a:pt x="244031" y="262890"/>
                </a:lnTo>
                <a:lnTo>
                  <a:pt x="268796" y="254318"/>
                </a:lnTo>
                <a:cubicBezTo>
                  <a:pt x="275464" y="258128"/>
                  <a:pt x="282131" y="260985"/>
                  <a:pt x="289751" y="262890"/>
                </a:cubicBezTo>
                <a:lnTo>
                  <a:pt x="301181" y="286703"/>
                </a:lnTo>
                <a:lnTo>
                  <a:pt x="327851" y="286703"/>
                </a:lnTo>
                <a:lnTo>
                  <a:pt x="339281" y="263843"/>
                </a:lnTo>
                <a:cubicBezTo>
                  <a:pt x="346901" y="261937"/>
                  <a:pt x="353569" y="259080"/>
                  <a:pt x="360236" y="255270"/>
                </a:cubicBezTo>
                <a:lnTo>
                  <a:pt x="385001" y="263843"/>
                </a:lnTo>
                <a:lnTo>
                  <a:pt x="404051" y="244793"/>
                </a:lnTo>
                <a:lnTo>
                  <a:pt x="395479" y="220028"/>
                </a:lnTo>
                <a:cubicBezTo>
                  <a:pt x="399289" y="213360"/>
                  <a:pt x="403099" y="206693"/>
                  <a:pt x="405004" y="199073"/>
                </a:cubicBezTo>
                <a:lnTo>
                  <a:pt x="428816" y="187643"/>
                </a:lnTo>
                <a:lnTo>
                  <a:pt x="428816" y="159068"/>
                </a:lnTo>
                <a:lnTo>
                  <a:pt x="405004" y="147638"/>
                </a:lnTo>
                <a:cubicBezTo>
                  <a:pt x="403099" y="140018"/>
                  <a:pt x="400241" y="133350"/>
                  <a:pt x="396431" y="126683"/>
                </a:cubicBezTo>
                <a:lnTo>
                  <a:pt x="405004" y="101917"/>
                </a:lnTo>
                <a:lnTo>
                  <a:pt x="385954" y="82868"/>
                </a:lnTo>
                <a:lnTo>
                  <a:pt x="361189" y="91440"/>
                </a:lnTo>
                <a:cubicBezTo>
                  <a:pt x="354521" y="87630"/>
                  <a:pt x="347854" y="84773"/>
                  <a:pt x="340234" y="82868"/>
                </a:cubicBezTo>
                <a:lnTo>
                  <a:pt x="328804" y="60007"/>
                </a:lnTo>
                <a:close/>
                <a:moveTo>
                  <a:pt x="286418" y="0"/>
                </a:moveTo>
                <a:cubicBezTo>
                  <a:pt x="336900" y="0"/>
                  <a:pt x="387383" y="13335"/>
                  <a:pt x="432626" y="40005"/>
                </a:cubicBezTo>
                <a:cubicBezTo>
                  <a:pt x="523114" y="94298"/>
                  <a:pt x="576454" y="192405"/>
                  <a:pt x="572644" y="297180"/>
                </a:cubicBezTo>
                <a:lnTo>
                  <a:pt x="572644" y="301943"/>
                </a:lnTo>
                <a:lnTo>
                  <a:pt x="638366" y="416243"/>
                </a:lnTo>
                <a:cubicBezTo>
                  <a:pt x="661226" y="451485"/>
                  <a:pt x="639319" y="480060"/>
                  <a:pt x="614554" y="482918"/>
                </a:cubicBezTo>
                <a:lnTo>
                  <a:pt x="572644" y="482918"/>
                </a:lnTo>
                <a:lnTo>
                  <a:pt x="572644" y="540068"/>
                </a:lnTo>
                <a:cubicBezTo>
                  <a:pt x="572644" y="570548"/>
                  <a:pt x="561214" y="599123"/>
                  <a:pt x="540259" y="621030"/>
                </a:cubicBezTo>
                <a:cubicBezTo>
                  <a:pt x="519304" y="641985"/>
                  <a:pt x="490729" y="654368"/>
                  <a:pt x="460249" y="654368"/>
                </a:cubicBezTo>
                <a:lnTo>
                  <a:pt x="413576" y="654368"/>
                </a:lnTo>
                <a:lnTo>
                  <a:pt x="413576" y="768668"/>
                </a:lnTo>
                <a:lnTo>
                  <a:pt x="112586" y="768668"/>
                </a:lnTo>
                <a:lnTo>
                  <a:pt x="112586" y="527685"/>
                </a:lnTo>
                <a:cubicBezTo>
                  <a:pt x="41149" y="472440"/>
                  <a:pt x="191" y="387668"/>
                  <a:pt x="191" y="297180"/>
                </a:cubicBezTo>
                <a:cubicBezTo>
                  <a:pt x="-3619" y="192405"/>
                  <a:pt x="49721" y="93345"/>
                  <a:pt x="140209" y="40005"/>
                </a:cubicBezTo>
                <a:cubicBezTo>
                  <a:pt x="185453" y="13335"/>
                  <a:pt x="235935" y="0"/>
                  <a:pt x="286418" y="0"/>
                </a:cubicBezTo>
                <a:close/>
              </a:path>
            </a:pathLst>
          </a:cu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p>
        </p:txBody>
      </p:sp>
    </p:spTree>
    <p:extLst>
      <p:ext uri="{BB962C8B-B14F-4D97-AF65-F5344CB8AC3E}">
        <p14:creationId xmlns:p14="http://schemas.microsoft.com/office/powerpoint/2010/main" val="1101633878"/>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p:cNvSpPr>
            <a:spLocks noGrp="1"/>
          </p:cNvSpPr>
          <p:nvPr>
            <p:ph type="title"/>
          </p:nvPr>
        </p:nvSpPr>
        <p:spPr>
          <a:xfrm>
            <a:off x="2214546" y="428604"/>
            <a:ext cx="5786478" cy="785818"/>
          </a:xfrm>
        </p:spPr>
        <p:style>
          <a:lnRef idx="3">
            <a:schemeClr val="lt1"/>
          </a:lnRef>
          <a:fillRef idx="1">
            <a:schemeClr val="accent6"/>
          </a:fillRef>
          <a:effectRef idx="1">
            <a:schemeClr val="accent6"/>
          </a:effectRef>
          <a:fontRef idx="minor">
            <a:schemeClr val="lt1"/>
          </a:fontRef>
        </p:style>
        <p:txBody>
          <a:bodyPr>
            <a:normAutofit/>
          </a:bodyPr>
          <a:lstStyle/>
          <a:p>
            <a:pPr marL="514350" indent="-514350" algn="ctr"/>
            <a:r>
              <a:rPr lang="en-US" sz="4400" b="1" u="sng" dirty="0">
                <a:effectLst>
                  <a:outerShdw blurRad="38100" dist="38100" dir="2700000" algn="tl">
                    <a:srgbClr val="000000">
                      <a:alpha val="43137"/>
                    </a:srgbClr>
                  </a:outerShdw>
                </a:effectLst>
                <a:cs typeface="Times New Roman" pitchFamily="18" charset="0"/>
              </a:rPr>
              <a:t>MYSQL  HISTORY</a:t>
            </a:r>
            <a:endParaRPr lang="en-IN" sz="4400" b="1" u="sng" dirty="0">
              <a:effectLst>
                <a:outerShdw blurRad="38100" dist="38100" dir="2700000" algn="tl">
                  <a:srgbClr val="000000">
                    <a:alpha val="43137"/>
                  </a:srgbClr>
                </a:outerShdw>
              </a:effectLst>
              <a:cs typeface="Times New Roman" pitchFamily="18" charset="0"/>
            </a:endParaRPr>
          </a:p>
        </p:txBody>
      </p:sp>
      <p:pic>
        <p:nvPicPr>
          <p:cNvPr id="4" name="Picture 2" descr="C:\Users\AdmOfficer\Desktop\mysql-png-2.png"/>
          <p:cNvPicPr>
            <a:picLocks noChangeAspect="1" noChangeArrowheads="1"/>
          </p:cNvPicPr>
          <p:nvPr/>
        </p:nvPicPr>
        <p:blipFill>
          <a:blip r:embed="rId2" cstate="print"/>
          <a:srcRect/>
          <a:stretch>
            <a:fillRect/>
          </a:stretch>
        </p:blipFill>
        <p:spPr bwMode="auto">
          <a:xfrm>
            <a:off x="357158" y="357166"/>
            <a:ext cx="1620696" cy="1000132"/>
          </a:xfrm>
          <a:prstGeom prst="rect">
            <a:avLst/>
          </a:prstGeom>
          <a:ln>
            <a:noFill/>
          </a:ln>
          <a:effectLst>
            <a:outerShdw blurRad="292100" dist="139700" dir="2700000" algn="tl" rotWithShape="0">
              <a:srgbClr val="333333">
                <a:alpha val="65000"/>
              </a:srgbClr>
            </a:outerShdw>
          </a:effectLst>
        </p:spPr>
      </p:pic>
      <p:pic>
        <p:nvPicPr>
          <p:cNvPr id="2050" name="Picture 2" descr="C:\Users\AdmOfficer\Desktop\Monty-Widenius-David-Axmark-MySQL-2003-05-09.jpg"/>
          <p:cNvPicPr>
            <a:picLocks noChangeAspect="1" noChangeArrowheads="1"/>
          </p:cNvPicPr>
          <p:nvPr/>
        </p:nvPicPr>
        <p:blipFill>
          <a:blip r:embed="rId3"/>
          <a:srcRect/>
          <a:stretch>
            <a:fillRect/>
          </a:stretch>
        </p:blipFill>
        <p:spPr bwMode="auto">
          <a:xfrm>
            <a:off x="642910" y="1857364"/>
            <a:ext cx="4143404" cy="3559561"/>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5429256" y="3357562"/>
            <a:ext cx="3286148" cy="2062103"/>
          </a:xfrm>
          <a:prstGeom prst="rect">
            <a:avLst/>
          </a:prstGeom>
        </p:spPr>
        <p:txBody>
          <a:bodyPr wrap="square">
            <a:spAutoFit/>
          </a:bodyPr>
          <a:lstStyle/>
          <a:p>
            <a:pPr algn="ctr"/>
            <a:r>
              <a:rPr lang="en-IN" sz="3200" b="1" dirty="0">
                <a:effectLst>
                  <a:outerShdw blurRad="38100" dist="38100" dir="2700000" algn="tl">
                    <a:srgbClr val="000000">
                      <a:alpha val="43137"/>
                    </a:srgbClr>
                  </a:outerShdw>
                </a:effectLst>
              </a:rPr>
              <a:t>Michael “Monty” </a:t>
            </a:r>
            <a:r>
              <a:rPr lang="en-IN" sz="3200" b="1" dirty="0" err="1">
                <a:effectLst>
                  <a:outerShdw blurRad="38100" dist="38100" dir="2700000" algn="tl">
                    <a:srgbClr val="000000">
                      <a:alpha val="43137"/>
                    </a:srgbClr>
                  </a:outerShdw>
                </a:effectLst>
              </a:rPr>
              <a:t>Widenius</a:t>
            </a:r>
            <a:r>
              <a:rPr lang="en-IN" sz="3200" b="1" dirty="0">
                <a:effectLst>
                  <a:outerShdw blurRad="38100" dist="38100" dir="2700000" algn="tl">
                    <a:srgbClr val="000000">
                      <a:alpha val="43137"/>
                    </a:srgbClr>
                  </a:outerShdw>
                </a:effectLst>
              </a:rPr>
              <a:t> </a:t>
            </a:r>
          </a:p>
          <a:p>
            <a:pPr algn="ctr"/>
            <a:r>
              <a:rPr lang="en-IN" sz="3200" b="1" dirty="0">
                <a:effectLst>
                  <a:outerShdw blurRad="38100" dist="38100" dir="2700000" algn="tl">
                    <a:srgbClr val="000000">
                      <a:alpha val="43137"/>
                    </a:srgbClr>
                  </a:outerShdw>
                </a:effectLst>
              </a:rPr>
              <a:t>and </a:t>
            </a:r>
          </a:p>
          <a:p>
            <a:pPr algn="ctr"/>
            <a:r>
              <a:rPr lang="en-IN" sz="3200" b="1" dirty="0">
                <a:effectLst>
                  <a:outerShdw blurRad="38100" dist="38100" dir="2700000" algn="tl">
                    <a:srgbClr val="000000">
                      <a:alpha val="43137"/>
                    </a:srgbClr>
                  </a:outerShdw>
                </a:effectLst>
              </a:rPr>
              <a:t>David </a:t>
            </a:r>
            <a:r>
              <a:rPr lang="en-IN" sz="3200" b="1" dirty="0" err="1">
                <a:effectLst>
                  <a:outerShdw blurRad="38100" dist="38100" dir="2700000" algn="tl">
                    <a:srgbClr val="000000">
                      <a:alpha val="43137"/>
                    </a:srgbClr>
                  </a:outerShdw>
                </a:effectLst>
              </a:rPr>
              <a:t>Axmark</a:t>
            </a:r>
            <a:endParaRPr lang="en-IN" sz="3200" b="1" dirty="0">
              <a:effectLst>
                <a:outerShdw blurRad="38100" dist="38100" dir="2700000" algn="tl">
                  <a:srgbClr val="000000">
                    <a:alpha val="43137"/>
                  </a:srgbClr>
                </a:outerShdw>
              </a:effectLst>
            </a:endParaRPr>
          </a:p>
        </p:txBody>
      </p:sp>
      <p:sp>
        <p:nvSpPr>
          <p:cNvPr id="11" name="Rectangle 10"/>
          <p:cNvSpPr/>
          <p:nvPr/>
        </p:nvSpPr>
        <p:spPr>
          <a:xfrm>
            <a:off x="928662" y="5643578"/>
            <a:ext cx="7572428" cy="954107"/>
          </a:xfrm>
          <a:prstGeom prst="rect">
            <a:avLst/>
          </a:prstGeom>
        </p:spPr>
        <p:txBody>
          <a:bodyPr wrap="square">
            <a:spAutoFit/>
          </a:bodyPr>
          <a:lstStyle/>
          <a:p>
            <a:pPr algn="just"/>
            <a:r>
              <a:rPr lang="en-IN" sz="2800" b="1" dirty="0">
                <a:effectLst>
                  <a:outerShdw blurRad="38100" dist="38100" dir="2700000" algn="tl">
                    <a:srgbClr val="000000">
                      <a:alpha val="43137"/>
                    </a:srgbClr>
                  </a:outerShdw>
                </a:effectLst>
              </a:rPr>
              <a:t>It was released under the name of co-founder Michael </a:t>
            </a:r>
            <a:r>
              <a:rPr lang="en-IN" sz="2800" b="1" dirty="0" err="1">
                <a:effectLst>
                  <a:outerShdw blurRad="38100" dist="38100" dir="2700000" algn="tl">
                    <a:srgbClr val="000000">
                      <a:alpha val="43137"/>
                    </a:srgbClr>
                  </a:outerShdw>
                </a:effectLst>
              </a:rPr>
              <a:t>Widenius</a:t>
            </a:r>
            <a:r>
              <a:rPr lang="en-IN" sz="2800" b="1" dirty="0">
                <a:effectLst>
                  <a:outerShdw blurRad="38100" dist="38100" dir="2700000" algn="tl">
                    <a:srgbClr val="000000">
                      <a:alpha val="43137"/>
                    </a:srgbClr>
                  </a:outerShdw>
                </a:effectLst>
              </a:rPr>
              <a:t> daughter, </a:t>
            </a:r>
            <a:r>
              <a:rPr lang="en-IN" sz="2800" b="1" dirty="0">
                <a:solidFill>
                  <a:srgbClr val="0000FF"/>
                </a:solidFill>
                <a:effectLst>
                  <a:outerShdw blurRad="38100" dist="38100" dir="2700000" algn="tl">
                    <a:srgbClr val="000000">
                      <a:alpha val="43137"/>
                    </a:srgbClr>
                  </a:outerShdw>
                </a:effectLst>
              </a:rPr>
              <a:t>‘My‘.</a:t>
            </a:r>
          </a:p>
        </p:txBody>
      </p:sp>
      <p:sp>
        <p:nvSpPr>
          <p:cNvPr id="13" name="Freeform: Shape 81">
            <a:extLst>
              <a:ext uri="{FF2B5EF4-FFF2-40B4-BE49-F238E27FC236}">
                <a16:creationId xmlns:a16="http://schemas.microsoft.com/office/drawing/2014/main" id="{E98D785C-FA22-4847-B895-1AE27C630F6C}"/>
              </a:ext>
            </a:extLst>
          </p:cNvPr>
          <p:cNvSpPr/>
          <p:nvPr/>
        </p:nvSpPr>
        <p:spPr>
          <a:xfrm>
            <a:off x="214282" y="5715016"/>
            <a:ext cx="571504" cy="785818"/>
          </a:xfrm>
          <a:custGeom>
            <a:avLst/>
            <a:gdLst>
              <a:gd name="connsiteX0" fmla="*/ 185738 w 495300"/>
              <a:gd name="connsiteY0" fmla="*/ 742950 h 800100"/>
              <a:gd name="connsiteX1" fmla="*/ 309563 w 495300"/>
              <a:gd name="connsiteY1" fmla="*/ 742950 h 800100"/>
              <a:gd name="connsiteX2" fmla="*/ 247651 w 495300"/>
              <a:gd name="connsiteY2" fmla="*/ 800100 h 800100"/>
              <a:gd name="connsiteX3" fmla="*/ 185738 w 495300"/>
              <a:gd name="connsiteY3" fmla="*/ 742950 h 800100"/>
              <a:gd name="connsiteX4" fmla="*/ 152400 w 495300"/>
              <a:gd name="connsiteY4" fmla="*/ 647700 h 800100"/>
              <a:gd name="connsiteX5" fmla="*/ 342900 w 495300"/>
              <a:gd name="connsiteY5" fmla="*/ 647700 h 800100"/>
              <a:gd name="connsiteX6" fmla="*/ 371475 w 495300"/>
              <a:gd name="connsiteY6" fmla="*/ 676275 h 800100"/>
              <a:gd name="connsiteX7" fmla="*/ 342900 w 495300"/>
              <a:gd name="connsiteY7" fmla="*/ 704850 h 800100"/>
              <a:gd name="connsiteX8" fmla="*/ 152400 w 495300"/>
              <a:gd name="connsiteY8" fmla="*/ 704850 h 800100"/>
              <a:gd name="connsiteX9" fmla="*/ 123825 w 495300"/>
              <a:gd name="connsiteY9" fmla="*/ 676275 h 800100"/>
              <a:gd name="connsiteX10" fmla="*/ 152400 w 495300"/>
              <a:gd name="connsiteY10" fmla="*/ 647700 h 800100"/>
              <a:gd name="connsiteX11" fmla="*/ 152400 w 495300"/>
              <a:gd name="connsiteY11" fmla="*/ 552450 h 800100"/>
              <a:gd name="connsiteX12" fmla="*/ 342900 w 495300"/>
              <a:gd name="connsiteY12" fmla="*/ 552450 h 800100"/>
              <a:gd name="connsiteX13" fmla="*/ 371475 w 495300"/>
              <a:gd name="connsiteY13" fmla="*/ 581025 h 800100"/>
              <a:gd name="connsiteX14" fmla="*/ 342900 w 495300"/>
              <a:gd name="connsiteY14" fmla="*/ 609600 h 800100"/>
              <a:gd name="connsiteX15" fmla="*/ 152400 w 495300"/>
              <a:gd name="connsiteY15" fmla="*/ 609600 h 800100"/>
              <a:gd name="connsiteX16" fmla="*/ 123825 w 495300"/>
              <a:gd name="connsiteY16" fmla="*/ 581025 h 800100"/>
              <a:gd name="connsiteX17" fmla="*/ 152400 w 495300"/>
              <a:gd name="connsiteY17" fmla="*/ 552450 h 800100"/>
              <a:gd name="connsiteX18" fmla="*/ 248602 w 495300"/>
              <a:gd name="connsiteY18" fmla="*/ 56197 h 800100"/>
              <a:gd name="connsiteX19" fmla="*/ 58103 w 495300"/>
              <a:gd name="connsiteY19" fmla="*/ 244793 h 800100"/>
              <a:gd name="connsiteX20" fmla="*/ 58103 w 495300"/>
              <a:gd name="connsiteY20" fmla="*/ 252413 h 800100"/>
              <a:gd name="connsiteX21" fmla="*/ 71438 w 495300"/>
              <a:gd name="connsiteY21" fmla="*/ 319088 h 800100"/>
              <a:gd name="connsiteX22" fmla="*/ 103823 w 495300"/>
              <a:gd name="connsiteY22" fmla="*/ 371475 h 800100"/>
              <a:gd name="connsiteX23" fmla="*/ 159068 w 495300"/>
              <a:gd name="connsiteY23" fmla="*/ 457200 h 800100"/>
              <a:gd name="connsiteX24" fmla="*/ 247650 w 495300"/>
              <a:gd name="connsiteY24" fmla="*/ 457200 h 800100"/>
              <a:gd name="connsiteX25" fmla="*/ 337185 w 495300"/>
              <a:gd name="connsiteY25" fmla="*/ 457200 h 800100"/>
              <a:gd name="connsiteX26" fmla="*/ 392430 w 495300"/>
              <a:gd name="connsiteY26" fmla="*/ 371475 h 800100"/>
              <a:gd name="connsiteX27" fmla="*/ 424815 w 495300"/>
              <a:gd name="connsiteY27" fmla="*/ 319088 h 800100"/>
              <a:gd name="connsiteX28" fmla="*/ 438150 w 495300"/>
              <a:gd name="connsiteY28" fmla="*/ 252413 h 800100"/>
              <a:gd name="connsiteX29" fmla="*/ 439103 w 495300"/>
              <a:gd name="connsiteY29" fmla="*/ 252413 h 800100"/>
              <a:gd name="connsiteX30" fmla="*/ 439103 w 495300"/>
              <a:gd name="connsiteY30" fmla="*/ 244793 h 800100"/>
              <a:gd name="connsiteX31" fmla="*/ 248602 w 495300"/>
              <a:gd name="connsiteY31" fmla="*/ 56197 h 800100"/>
              <a:gd name="connsiteX32" fmla="*/ 247650 w 495300"/>
              <a:gd name="connsiteY32" fmla="*/ 0 h 800100"/>
              <a:gd name="connsiteX33" fmla="*/ 495300 w 495300"/>
              <a:gd name="connsiteY33" fmla="*/ 244793 h 800100"/>
              <a:gd name="connsiteX34" fmla="*/ 495300 w 495300"/>
              <a:gd name="connsiteY34" fmla="*/ 253365 h 800100"/>
              <a:gd name="connsiteX35" fmla="*/ 478155 w 495300"/>
              <a:gd name="connsiteY35" fmla="*/ 339090 h 800100"/>
              <a:gd name="connsiteX36" fmla="*/ 435292 w 495300"/>
              <a:gd name="connsiteY36" fmla="*/ 409575 h 800100"/>
              <a:gd name="connsiteX37" fmla="*/ 377190 w 495300"/>
              <a:gd name="connsiteY37" fmla="*/ 503873 h 800100"/>
              <a:gd name="connsiteX38" fmla="*/ 360045 w 495300"/>
              <a:gd name="connsiteY38" fmla="*/ 514350 h 800100"/>
              <a:gd name="connsiteX39" fmla="*/ 135255 w 495300"/>
              <a:gd name="connsiteY39" fmla="*/ 514350 h 800100"/>
              <a:gd name="connsiteX40" fmla="*/ 118110 w 495300"/>
              <a:gd name="connsiteY40" fmla="*/ 503873 h 800100"/>
              <a:gd name="connsiteX41" fmla="*/ 60007 w 495300"/>
              <a:gd name="connsiteY41" fmla="*/ 409575 h 800100"/>
              <a:gd name="connsiteX42" fmla="*/ 17145 w 495300"/>
              <a:gd name="connsiteY42" fmla="*/ 339090 h 800100"/>
              <a:gd name="connsiteX43" fmla="*/ 0 w 495300"/>
              <a:gd name="connsiteY43" fmla="*/ 253365 h 800100"/>
              <a:gd name="connsiteX44" fmla="*/ 0 w 495300"/>
              <a:gd name="connsiteY44" fmla="*/ 244793 h 800100"/>
              <a:gd name="connsiteX45" fmla="*/ 247650 w 495300"/>
              <a:gd name="connsiteY45"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95300" h="800100">
                <a:moveTo>
                  <a:pt x="185738" y="742950"/>
                </a:moveTo>
                <a:lnTo>
                  <a:pt x="309563" y="742950"/>
                </a:lnTo>
                <a:cubicBezTo>
                  <a:pt x="306706" y="775335"/>
                  <a:pt x="280036" y="800100"/>
                  <a:pt x="247651" y="800100"/>
                </a:cubicBezTo>
                <a:cubicBezTo>
                  <a:pt x="215265" y="800100"/>
                  <a:pt x="188595" y="775335"/>
                  <a:pt x="185738" y="742950"/>
                </a:cubicBezTo>
                <a:close/>
                <a:moveTo>
                  <a:pt x="152400" y="647700"/>
                </a:moveTo>
                <a:lnTo>
                  <a:pt x="342900" y="647700"/>
                </a:lnTo>
                <a:cubicBezTo>
                  <a:pt x="359093" y="647700"/>
                  <a:pt x="371475" y="660083"/>
                  <a:pt x="371475" y="676275"/>
                </a:cubicBezTo>
                <a:cubicBezTo>
                  <a:pt x="371475" y="692467"/>
                  <a:pt x="359093" y="704850"/>
                  <a:pt x="342900" y="704850"/>
                </a:cubicBezTo>
                <a:lnTo>
                  <a:pt x="152400" y="704850"/>
                </a:lnTo>
                <a:cubicBezTo>
                  <a:pt x="136207" y="704850"/>
                  <a:pt x="123825" y="692467"/>
                  <a:pt x="123825" y="676275"/>
                </a:cubicBezTo>
                <a:cubicBezTo>
                  <a:pt x="123825" y="660083"/>
                  <a:pt x="136207" y="647700"/>
                  <a:pt x="152400" y="647700"/>
                </a:cubicBezTo>
                <a:close/>
                <a:moveTo>
                  <a:pt x="152400" y="552450"/>
                </a:moveTo>
                <a:lnTo>
                  <a:pt x="342900" y="552450"/>
                </a:lnTo>
                <a:cubicBezTo>
                  <a:pt x="359093" y="552450"/>
                  <a:pt x="371475" y="564833"/>
                  <a:pt x="371475" y="581025"/>
                </a:cubicBezTo>
                <a:cubicBezTo>
                  <a:pt x="371475" y="597217"/>
                  <a:pt x="359093" y="609600"/>
                  <a:pt x="342900" y="609600"/>
                </a:cubicBezTo>
                <a:lnTo>
                  <a:pt x="152400" y="609600"/>
                </a:lnTo>
                <a:cubicBezTo>
                  <a:pt x="136207" y="609600"/>
                  <a:pt x="123825" y="597217"/>
                  <a:pt x="123825" y="581025"/>
                </a:cubicBezTo>
                <a:cubicBezTo>
                  <a:pt x="123825" y="564833"/>
                  <a:pt x="136207" y="552450"/>
                  <a:pt x="152400" y="552450"/>
                </a:cubicBezTo>
                <a:close/>
                <a:moveTo>
                  <a:pt x="248602" y="56197"/>
                </a:moveTo>
                <a:cubicBezTo>
                  <a:pt x="144780" y="57150"/>
                  <a:pt x="60007" y="140970"/>
                  <a:pt x="58103" y="244793"/>
                </a:cubicBezTo>
                <a:lnTo>
                  <a:pt x="58103" y="252413"/>
                </a:lnTo>
                <a:cubicBezTo>
                  <a:pt x="59055" y="275273"/>
                  <a:pt x="62865" y="298133"/>
                  <a:pt x="71438" y="319088"/>
                </a:cubicBezTo>
                <a:cubicBezTo>
                  <a:pt x="79057" y="338138"/>
                  <a:pt x="90488" y="356235"/>
                  <a:pt x="103823" y="371475"/>
                </a:cubicBezTo>
                <a:cubicBezTo>
                  <a:pt x="124777" y="398145"/>
                  <a:pt x="143827" y="426720"/>
                  <a:pt x="159068" y="457200"/>
                </a:cubicBezTo>
                <a:lnTo>
                  <a:pt x="247650" y="457200"/>
                </a:lnTo>
                <a:lnTo>
                  <a:pt x="337185" y="457200"/>
                </a:lnTo>
                <a:cubicBezTo>
                  <a:pt x="351473" y="426720"/>
                  <a:pt x="370523" y="398145"/>
                  <a:pt x="392430" y="371475"/>
                </a:cubicBezTo>
                <a:cubicBezTo>
                  <a:pt x="406717" y="356235"/>
                  <a:pt x="417195" y="338138"/>
                  <a:pt x="424815" y="319088"/>
                </a:cubicBezTo>
                <a:cubicBezTo>
                  <a:pt x="432435" y="298133"/>
                  <a:pt x="437198" y="275273"/>
                  <a:pt x="438150" y="252413"/>
                </a:cubicBezTo>
                <a:lnTo>
                  <a:pt x="439103" y="252413"/>
                </a:lnTo>
                <a:lnTo>
                  <a:pt x="439103" y="244793"/>
                </a:lnTo>
                <a:cubicBezTo>
                  <a:pt x="437198" y="140018"/>
                  <a:pt x="352425" y="57150"/>
                  <a:pt x="248602" y="56197"/>
                </a:cubicBezTo>
                <a:close/>
                <a:moveTo>
                  <a:pt x="247650" y="0"/>
                </a:moveTo>
                <a:cubicBezTo>
                  <a:pt x="382905" y="952"/>
                  <a:pt x="492442" y="109538"/>
                  <a:pt x="495300" y="244793"/>
                </a:cubicBezTo>
                <a:lnTo>
                  <a:pt x="495300" y="253365"/>
                </a:lnTo>
                <a:cubicBezTo>
                  <a:pt x="494348" y="282893"/>
                  <a:pt x="488633" y="311468"/>
                  <a:pt x="478155" y="339090"/>
                </a:cubicBezTo>
                <a:cubicBezTo>
                  <a:pt x="468630" y="364808"/>
                  <a:pt x="453390" y="388620"/>
                  <a:pt x="435292" y="409575"/>
                </a:cubicBezTo>
                <a:cubicBezTo>
                  <a:pt x="412433" y="434340"/>
                  <a:pt x="387668" y="482918"/>
                  <a:pt x="377190" y="503873"/>
                </a:cubicBezTo>
                <a:cubicBezTo>
                  <a:pt x="374333" y="510540"/>
                  <a:pt x="367665" y="514350"/>
                  <a:pt x="360045" y="514350"/>
                </a:cubicBezTo>
                <a:lnTo>
                  <a:pt x="135255" y="514350"/>
                </a:lnTo>
                <a:cubicBezTo>
                  <a:pt x="127635" y="514350"/>
                  <a:pt x="120968" y="510540"/>
                  <a:pt x="118110" y="503873"/>
                </a:cubicBezTo>
                <a:cubicBezTo>
                  <a:pt x="107632" y="482918"/>
                  <a:pt x="82868" y="434340"/>
                  <a:pt x="60007" y="409575"/>
                </a:cubicBezTo>
                <a:cubicBezTo>
                  <a:pt x="41910" y="388620"/>
                  <a:pt x="27622" y="364808"/>
                  <a:pt x="17145" y="339090"/>
                </a:cubicBezTo>
                <a:cubicBezTo>
                  <a:pt x="6668" y="311468"/>
                  <a:pt x="953" y="282893"/>
                  <a:pt x="0" y="253365"/>
                </a:cubicBezTo>
                <a:lnTo>
                  <a:pt x="0" y="244793"/>
                </a:lnTo>
                <a:cubicBezTo>
                  <a:pt x="2857" y="109538"/>
                  <a:pt x="112395" y="952"/>
                  <a:pt x="247650" y="0"/>
                </a:cubicBezTo>
                <a:close/>
              </a:path>
            </a:pathLst>
          </a:cu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1350">
              <a:effectLst>
                <a:outerShdw blurRad="38100" dist="38100" dir="2700000" algn="tl">
                  <a:srgbClr val="000000">
                    <a:alpha val="43137"/>
                  </a:srgbClr>
                </a:outerShdw>
              </a:effectLst>
            </a:endParaRPr>
          </a:p>
        </p:txBody>
      </p:sp>
      <p:sp>
        <p:nvSpPr>
          <p:cNvPr id="8" name="Left Arrow 7"/>
          <p:cNvSpPr/>
          <p:nvPr/>
        </p:nvSpPr>
        <p:spPr>
          <a:xfrm>
            <a:off x="4214810" y="3500438"/>
            <a:ext cx="1357322" cy="484632"/>
          </a:xfrm>
          <a:prstGeom prst="lef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0" name="Left Arrow 9"/>
          <p:cNvSpPr/>
          <p:nvPr/>
        </p:nvSpPr>
        <p:spPr>
          <a:xfrm>
            <a:off x="2143108" y="4857760"/>
            <a:ext cx="3571900" cy="484632"/>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1633878"/>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C:\Users\AdmOfficer\Desktop\mysql-png-2.png"/>
          <p:cNvPicPr>
            <a:picLocks noChangeAspect="1" noChangeArrowheads="1"/>
          </p:cNvPicPr>
          <p:nvPr/>
        </p:nvPicPr>
        <p:blipFill>
          <a:blip r:embed="rId2" cstate="print"/>
          <a:srcRect/>
          <a:stretch>
            <a:fillRect/>
          </a:stretch>
        </p:blipFill>
        <p:spPr bwMode="auto">
          <a:xfrm>
            <a:off x="2643174" y="1142984"/>
            <a:ext cx="3935977" cy="2428892"/>
          </a:xfrm>
          <a:prstGeom prst="rect">
            <a:avLst/>
          </a:prstGeom>
          <a:ln>
            <a:noFill/>
          </a:ln>
          <a:effectLst>
            <a:outerShdw blurRad="292100" dist="139700" dir="2700000" algn="tl" rotWithShape="0">
              <a:srgbClr val="333333">
                <a:alpha val="65000"/>
              </a:srgbClr>
            </a:outerShdw>
          </a:effectLst>
        </p:spPr>
      </p:pic>
      <p:sp>
        <p:nvSpPr>
          <p:cNvPr id="12" name="Title 1"/>
          <p:cNvSpPr txBox="1">
            <a:spLocks/>
          </p:cNvSpPr>
          <p:nvPr/>
        </p:nvSpPr>
        <p:spPr>
          <a:xfrm>
            <a:off x="1000100" y="3929066"/>
            <a:ext cx="7215238" cy="78581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77500" lnSpcReduction="200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Times New Roman" pitchFamily="18" charset="0"/>
              </a:rPr>
              <a:t>MYSQL SERVER AND MY</a:t>
            </a:r>
            <a:r>
              <a:rPr kumimoji="0" lang="en-US" sz="4400" b="1" i="0" u="sng" strike="noStrike" kern="1200" cap="none" spc="0" normalizeH="0" noProof="0" dirty="0">
                <a:ln>
                  <a:noFill/>
                </a:ln>
                <a:solidFill>
                  <a:schemeClr val="lt1"/>
                </a:solidFill>
                <a:effectLst>
                  <a:outerShdw blurRad="38100" dist="38100" dir="2700000" algn="tl">
                    <a:srgbClr val="000000">
                      <a:alpha val="43137"/>
                    </a:srgbClr>
                  </a:outerShdw>
                </a:effectLst>
                <a:uLnTx/>
                <a:uFillTx/>
                <a:latin typeface="+mn-lt"/>
                <a:ea typeface="+mn-ea"/>
                <a:cs typeface="Times New Roman" pitchFamily="18" charset="0"/>
              </a:rPr>
              <a:t> SQL CLIENT</a:t>
            </a:r>
            <a:endParaRPr kumimoji="0" lang="en-IN" sz="4400" b="1" i="0" u="sng"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Times New Roman" pitchFamily="18" charset="0"/>
            </a:endParaRPr>
          </a:p>
        </p:txBody>
      </p:sp>
    </p:spTree>
    <p:extLst>
      <p:ext uri="{BB962C8B-B14F-4D97-AF65-F5344CB8AC3E}">
        <p14:creationId xmlns:p14="http://schemas.microsoft.com/office/powerpoint/2010/main" val="1101633878"/>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C:\Users\AdmOfficer\Desktop\mysql-png-2.png"/>
          <p:cNvPicPr>
            <a:picLocks noChangeAspect="1" noChangeArrowheads="1"/>
          </p:cNvPicPr>
          <p:nvPr/>
        </p:nvPicPr>
        <p:blipFill>
          <a:blip r:embed="rId2" cstate="print"/>
          <a:srcRect/>
          <a:stretch>
            <a:fillRect/>
          </a:stretch>
        </p:blipFill>
        <p:spPr bwMode="auto">
          <a:xfrm>
            <a:off x="357158" y="357166"/>
            <a:ext cx="1620696" cy="1000132"/>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571472" y="2143116"/>
            <a:ext cx="8072494" cy="3539430"/>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The </a:t>
            </a:r>
            <a:r>
              <a:rPr lang="en-IN" sz="3200" b="1" dirty="0">
                <a:solidFill>
                  <a:srgbClr val="0000FF"/>
                </a:solidFill>
                <a:effectLst>
                  <a:outerShdw blurRad="38100" dist="38100" dir="2700000" algn="tl">
                    <a:srgbClr val="000000">
                      <a:alpha val="43137"/>
                    </a:srgbClr>
                  </a:outerShdw>
                </a:effectLst>
              </a:rPr>
              <a:t>MYSQL SERVER </a:t>
            </a:r>
            <a:r>
              <a:rPr lang="en-IN" sz="3200" b="1" dirty="0">
                <a:effectLst>
                  <a:outerShdw blurRad="38100" dist="38100" dir="2700000" algn="tl">
                    <a:srgbClr val="000000">
                      <a:alpha val="43137"/>
                    </a:srgbClr>
                  </a:outerShdw>
                </a:effectLst>
              </a:rPr>
              <a:t>package will install the </a:t>
            </a:r>
            <a:r>
              <a:rPr lang="en-IN" sz="3200" b="1" dirty="0" err="1">
                <a:effectLst>
                  <a:outerShdw blurRad="38100" dist="38100" dir="2700000" algn="tl">
                    <a:srgbClr val="000000">
                      <a:alpha val="43137"/>
                    </a:srgbClr>
                  </a:outerShdw>
                </a:effectLst>
              </a:rPr>
              <a:t>mysql</a:t>
            </a:r>
            <a:r>
              <a:rPr lang="en-IN" sz="3200" b="1" dirty="0">
                <a:effectLst>
                  <a:outerShdw blurRad="38100" dist="38100" dir="2700000" algn="tl">
                    <a:srgbClr val="000000">
                      <a:alpha val="43137"/>
                    </a:srgbClr>
                  </a:outerShdw>
                </a:effectLst>
              </a:rPr>
              <a:t> database server which you can interact with using a </a:t>
            </a:r>
            <a:r>
              <a:rPr lang="en-IN" sz="3200" b="1" dirty="0" err="1">
                <a:effectLst>
                  <a:outerShdw blurRad="38100" dist="38100" dir="2700000" algn="tl">
                    <a:srgbClr val="000000">
                      <a:alpha val="43137"/>
                    </a:srgbClr>
                  </a:outerShdw>
                </a:effectLst>
              </a:rPr>
              <a:t>mysql</a:t>
            </a:r>
            <a:r>
              <a:rPr lang="en-IN" sz="3200" b="1" dirty="0">
                <a:effectLst>
                  <a:outerShdw blurRad="38100" dist="38100" dir="2700000" algn="tl">
                    <a:srgbClr val="000000">
                      <a:alpha val="43137"/>
                    </a:srgbClr>
                  </a:outerShdw>
                </a:effectLst>
              </a:rPr>
              <a:t> client. </a:t>
            </a:r>
          </a:p>
          <a:p>
            <a:pPr algn="just"/>
            <a:endParaRPr lang="en-IN" sz="3200" b="1" dirty="0">
              <a:effectLst>
                <a:outerShdw blurRad="38100" dist="38100" dir="2700000" algn="tl">
                  <a:srgbClr val="000000">
                    <a:alpha val="43137"/>
                  </a:srgbClr>
                </a:outerShdw>
              </a:effectLst>
            </a:endParaRPr>
          </a:p>
          <a:p>
            <a:pPr algn="just"/>
            <a:r>
              <a:rPr lang="en-IN" sz="3200" b="1" dirty="0">
                <a:effectLst>
                  <a:outerShdw blurRad="38100" dist="38100" dir="2700000" algn="tl">
                    <a:srgbClr val="000000">
                      <a:alpha val="43137"/>
                    </a:srgbClr>
                  </a:outerShdw>
                </a:effectLst>
              </a:rPr>
              <a:t>	You can use the </a:t>
            </a:r>
            <a:r>
              <a:rPr lang="en-IN" sz="3200" b="1" dirty="0">
                <a:solidFill>
                  <a:srgbClr val="0000FF"/>
                </a:solidFill>
                <a:effectLst>
                  <a:outerShdw blurRad="38100" dist="38100" dir="2700000" algn="tl">
                    <a:srgbClr val="000000">
                      <a:alpha val="43137"/>
                    </a:srgbClr>
                  </a:outerShdw>
                </a:effectLst>
              </a:rPr>
              <a:t>MYSQL CLIENT</a:t>
            </a:r>
            <a:r>
              <a:rPr lang="en-IN" sz="3200" b="1" dirty="0">
                <a:effectLst>
                  <a:outerShdw blurRad="38100" dist="38100" dir="2700000" algn="tl">
                    <a:srgbClr val="000000">
                      <a:alpha val="43137"/>
                    </a:srgbClr>
                  </a:outerShdw>
                </a:effectLst>
              </a:rPr>
              <a:t> to send commands to any </a:t>
            </a:r>
            <a:r>
              <a:rPr lang="en-IN" sz="3200" b="1" dirty="0" err="1">
                <a:effectLst>
                  <a:outerShdw blurRad="38100" dist="38100" dir="2700000" algn="tl">
                    <a:srgbClr val="000000">
                      <a:alpha val="43137"/>
                    </a:srgbClr>
                  </a:outerShdw>
                </a:effectLst>
              </a:rPr>
              <a:t>mysql</a:t>
            </a:r>
            <a:r>
              <a:rPr lang="en-IN" sz="3200" b="1" dirty="0">
                <a:effectLst>
                  <a:outerShdw blurRad="38100" dist="38100" dir="2700000" algn="tl">
                    <a:srgbClr val="000000">
                      <a:alpha val="43137"/>
                    </a:srgbClr>
                  </a:outerShdw>
                </a:effectLst>
              </a:rPr>
              <a:t> server; on a remote computer or your own computer.</a:t>
            </a:r>
          </a:p>
        </p:txBody>
      </p:sp>
      <p:sp>
        <p:nvSpPr>
          <p:cNvPr id="12" name="Title 1"/>
          <p:cNvSpPr txBox="1">
            <a:spLocks/>
          </p:cNvSpPr>
          <p:nvPr/>
        </p:nvSpPr>
        <p:spPr>
          <a:xfrm>
            <a:off x="2143108" y="500042"/>
            <a:ext cx="6572296"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fontScale="77500" lnSpcReduction="20000"/>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Times New Roman" pitchFamily="18" charset="0"/>
              </a:rPr>
              <a:t>MYSQL SERVER and MY</a:t>
            </a:r>
            <a:r>
              <a:rPr kumimoji="0" lang="en-US" sz="4400" b="1" i="0" u="sng" strike="noStrike" kern="1200" cap="none" spc="0" normalizeH="0" noProof="0" dirty="0">
                <a:ln>
                  <a:noFill/>
                </a:ln>
                <a:solidFill>
                  <a:schemeClr val="lt1"/>
                </a:solidFill>
                <a:effectLst>
                  <a:outerShdw blurRad="38100" dist="38100" dir="2700000" algn="tl">
                    <a:srgbClr val="000000">
                      <a:alpha val="43137"/>
                    </a:srgbClr>
                  </a:outerShdw>
                </a:effectLst>
                <a:uLnTx/>
                <a:uFillTx/>
                <a:latin typeface="+mn-lt"/>
                <a:ea typeface="+mn-ea"/>
                <a:cs typeface="Times New Roman" pitchFamily="18" charset="0"/>
              </a:rPr>
              <a:t>SQL CLIENT</a:t>
            </a:r>
            <a:endParaRPr kumimoji="0" lang="en-IN" sz="4400" b="1" i="0" u="sng"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Times New Roman" pitchFamily="18" charset="0"/>
            </a:endParaRPr>
          </a:p>
        </p:txBody>
      </p:sp>
      <p:pic>
        <p:nvPicPr>
          <p:cNvPr id="6" name="Graphic 11" descr="Coins">
            <a:extLst>
              <a:ext uri="{FF2B5EF4-FFF2-40B4-BE49-F238E27FC236}">
                <a16:creationId xmlns:a16="http://schemas.microsoft.com/office/drawing/2014/main" id="{57995E48-F80D-4F5B-B6F9-DABB6CFD5291}"/>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642910" y="2071678"/>
            <a:ext cx="685800" cy="685800"/>
          </a:xfrm>
          <a:prstGeom prst="rect">
            <a:avLst/>
          </a:prstGeom>
          <a:effectLst>
            <a:innerShdw blurRad="63500" dist="50800" dir="5400000">
              <a:srgbClr val="66FFFF">
                <a:alpha val="50000"/>
              </a:srgbClr>
            </a:innerShdw>
          </a:effectLst>
        </p:spPr>
      </p:pic>
      <p:pic>
        <p:nvPicPr>
          <p:cNvPr id="7" name="Graphic 11" descr="Coins">
            <a:extLst>
              <a:ext uri="{FF2B5EF4-FFF2-40B4-BE49-F238E27FC236}">
                <a16:creationId xmlns:a16="http://schemas.microsoft.com/office/drawing/2014/main" id="{57995E48-F80D-4F5B-B6F9-DABB6CFD5291}"/>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714348" y="4071942"/>
            <a:ext cx="685800" cy="685800"/>
          </a:xfrm>
          <a:prstGeom prst="rect">
            <a:avLst/>
          </a:prstGeom>
          <a:effectLst>
            <a:innerShdw blurRad="63500" dist="50800" dir="5400000">
              <a:srgbClr val="66FFFF">
                <a:alpha val="50000"/>
              </a:srgbClr>
            </a:innerShdw>
          </a:effectLst>
        </p:spPr>
      </p:pic>
    </p:spTree>
    <p:extLst>
      <p:ext uri="{BB962C8B-B14F-4D97-AF65-F5344CB8AC3E}">
        <p14:creationId xmlns:p14="http://schemas.microsoft.com/office/powerpoint/2010/main" val="1101633878"/>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C:\Users\AdmOfficer\Desktop\mysql-png-2.png"/>
          <p:cNvPicPr>
            <a:picLocks noChangeAspect="1" noChangeArrowheads="1"/>
          </p:cNvPicPr>
          <p:nvPr/>
        </p:nvPicPr>
        <p:blipFill>
          <a:blip r:embed="rId2" cstate="print"/>
          <a:srcRect/>
          <a:stretch>
            <a:fillRect/>
          </a:stretch>
        </p:blipFill>
        <p:spPr bwMode="auto">
          <a:xfrm>
            <a:off x="357158" y="357166"/>
            <a:ext cx="1620696" cy="1000132"/>
          </a:xfrm>
          <a:prstGeom prst="rect">
            <a:avLst/>
          </a:prstGeom>
          <a:ln>
            <a:noFill/>
          </a:ln>
          <a:effectLst>
            <a:outerShdw blurRad="292100" dist="139700" dir="2700000" algn="tl" rotWithShape="0">
              <a:srgbClr val="333333">
                <a:alpha val="65000"/>
              </a:srgbClr>
            </a:outerShdw>
          </a:effectLst>
        </p:spPr>
      </p:pic>
      <p:sp>
        <p:nvSpPr>
          <p:cNvPr id="12" name="Title 1"/>
          <p:cNvSpPr txBox="1">
            <a:spLocks/>
          </p:cNvSpPr>
          <p:nvPr/>
        </p:nvSpPr>
        <p:spPr>
          <a:xfrm>
            <a:off x="1428728" y="2857496"/>
            <a:ext cx="6572296"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Times New Roman" pitchFamily="18" charset="0"/>
              </a:rPr>
              <a:t>WHAT IS</a:t>
            </a:r>
            <a:r>
              <a:rPr kumimoji="0" lang="en-US" sz="4400" b="1" i="0" u="sng" strike="noStrike" kern="1200" cap="none" spc="0" normalizeH="0" noProof="0" dirty="0">
                <a:ln>
                  <a:noFill/>
                </a:ln>
                <a:solidFill>
                  <a:schemeClr val="lt1"/>
                </a:solidFill>
                <a:effectLst>
                  <a:outerShdw blurRad="38100" dist="38100" dir="2700000" algn="tl">
                    <a:srgbClr val="000000">
                      <a:alpha val="43137"/>
                    </a:srgbClr>
                  </a:outerShdw>
                </a:effectLst>
                <a:uLnTx/>
                <a:uFillTx/>
                <a:latin typeface="+mn-lt"/>
                <a:ea typeface="+mn-ea"/>
                <a:cs typeface="Times New Roman" pitchFamily="18" charset="0"/>
              </a:rPr>
              <a:t> </a:t>
            </a:r>
            <a:r>
              <a:rPr kumimoji="0" lang="en-US" sz="4400" b="1" i="0" u="sng"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Times New Roman" pitchFamily="18" charset="0"/>
              </a:rPr>
              <a:t>SQL?</a:t>
            </a:r>
            <a:endParaRPr kumimoji="0" lang="en-IN" sz="4400" b="1" i="0" u="sng"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Times New Roman" pitchFamily="18" charset="0"/>
            </a:endParaRPr>
          </a:p>
        </p:txBody>
      </p:sp>
    </p:spTree>
    <p:extLst>
      <p:ext uri="{BB962C8B-B14F-4D97-AF65-F5344CB8AC3E}">
        <p14:creationId xmlns:p14="http://schemas.microsoft.com/office/powerpoint/2010/main" val="1101633878"/>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C:\Users\AdmOfficer\Desktop\mysql-png-2.png"/>
          <p:cNvPicPr>
            <a:picLocks noChangeAspect="1" noChangeArrowheads="1"/>
          </p:cNvPicPr>
          <p:nvPr/>
        </p:nvPicPr>
        <p:blipFill>
          <a:blip r:embed="rId2" cstate="print"/>
          <a:srcRect/>
          <a:stretch>
            <a:fillRect/>
          </a:stretch>
        </p:blipFill>
        <p:spPr bwMode="auto">
          <a:xfrm>
            <a:off x="357158" y="357166"/>
            <a:ext cx="1620696" cy="1000132"/>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571472" y="1571612"/>
            <a:ext cx="8072494" cy="5016758"/>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SQL stands for Structured Query Language. It is designed for managing data in a relational database management system (RDBMS). </a:t>
            </a:r>
          </a:p>
          <a:p>
            <a:pPr algn="just"/>
            <a:endParaRPr lang="en-IN" sz="3200" b="1" dirty="0">
              <a:effectLst>
                <a:outerShdw blurRad="38100" dist="38100" dir="2700000" algn="tl">
                  <a:srgbClr val="000000">
                    <a:alpha val="43137"/>
                  </a:srgbClr>
                </a:outerShdw>
              </a:effectLst>
            </a:endParaRPr>
          </a:p>
          <a:p>
            <a:pPr algn="just"/>
            <a:r>
              <a:rPr lang="en-IN" sz="3200" b="1" dirty="0">
                <a:effectLst>
                  <a:outerShdw blurRad="38100" dist="38100" dir="2700000" algn="tl">
                    <a:srgbClr val="000000">
                      <a:alpha val="43137"/>
                    </a:srgbClr>
                  </a:outerShdw>
                </a:effectLst>
              </a:rPr>
              <a:t>	It is pronounced as S-Q-L or sometime See-</a:t>
            </a:r>
            <a:r>
              <a:rPr lang="en-IN" sz="3200" b="1" dirty="0" err="1">
                <a:effectLst>
                  <a:outerShdw blurRad="38100" dist="38100" dir="2700000" algn="tl">
                    <a:srgbClr val="000000">
                      <a:alpha val="43137"/>
                    </a:srgbClr>
                  </a:outerShdw>
                </a:effectLst>
              </a:rPr>
              <a:t>Qwell</a:t>
            </a:r>
            <a:r>
              <a:rPr lang="en-IN" sz="3200" b="1" dirty="0">
                <a:effectLst>
                  <a:outerShdw blurRad="38100" dist="38100" dir="2700000" algn="tl">
                    <a:srgbClr val="000000">
                      <a:alpha val="43137"/>
                    </a:srgbClr>
                  </a:outerShdw>
                </a:effectLst>
              </a:rPr>
              <a:t>. SQL is a database language.</a:t>
            </a:r>
          </a:p>
          <a:p>
            <a:pPr algn="just"/>
            <a:endParaRPr lang="en-IN" sz="3200" b="1" dirty="0">
              <a:effectLst>
                <a:outerShdw blurRad="38100" dist="38100" dir="2700000" algn="tl">
                  <a:srgbClr val="000000">
                    <a:alpha val="43137"/>
                  </a:srgbClr>
                </a:outerShdw>
              </a:effectLst>
            </a:endParaRPr>
          </a:p>
          <a:p>
            <a:pPr algn="just"/>
            <a:r>
              <a:rPr lang="en-IN" sz="3200" b="1" dirty="0">
                <a:effectLst>
                  <a:outerShdw blurRad="38100" dist="38100" dir="2700000" algn="tl">
                    <a:srgbClr val="000000">
                      <a:alpha val="43137"/>
                    </a:srgbClr>
                  </a:outerShdw>
                </a:effectLst>
              </a:rPr>
              <a:t>	it is used for database creation, deletion, fetching rows, and modifying rows, etc</a:t>
            </a:r>
          </a:p>
        </p:txBody>
      </p:sp>
      <p:sp>
        <p:nvSpPr>
          <p:cNvPr id="12" name="Title 1"/>
          <p:cNvSpPr txBox="1">
            <a:spLocks/>
          </p:cNvSpPr>
          <p:nvPr/>
        </p:nvSpPr>
        <p:spPr>
          <a:xfrm>
            <a:off x="2143108" y="500042"/>
            <a:ext cx="6572296"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Times New Roman" pitchFamily="18" charset="0"/>
              </a:rPr>
              <a:t>SQL</a:t>
            </a:r>
            <a:endParaRPr kumimoji="0" lang="en-IN" sz="4400" b="1" i="0" u="sng"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Times New Roman" pitchFamily="18" charset="0"/>
            </a:endParaRPr>
          </a:p>
        </p:txBody>
      </p:sp>
      <p:pic>
        <p:nvPicPr>
          <p:cNvPr id="6" name="Graphic 13" descr="Atom">
            <a:extLst>
              <a:ext uri="{FF2B5EF4-FFF2-40B4-BE49-F238E27FC236}">
                <a16:creationId xmlns:a16="http://schemas.microsoft.com/office/drawing/2014/main" id="{7F0261C3-7A59-4CE5-92C6-CBE9EA51396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785786" y="4071942"/>
            <a:ext cx="571504" cy="571504"/>
          </a:xfrm>
          <a:prstGeom prst="rect">
            <a:avLst/>
          </a:prstGeom>
          <a:ln>
            <a:noFill/>
          </a:ln>
          <a:effectLst>
            <a:outerShdw blurRad="292100" dist="139700" dir="2700000" algn="tl" rotWithShape="0">
              <a:srgbClr val="990033">
                <a:alpha val="65000"/>
              </a:srgbClr>
            </a:outerShdw>
          </a:effectLst>
        </p:spPr>
      </p:pic>
      <p:pic>
        <p:nvPicPr>
          <p:cNvPr id="7" name="Graphic 13" descr="Atom">
            <a:extLst>
              <a:ext uri="{FF2B5EF4-FFF2-40B4-BE49-F238E27FC236}">
                <a16:creationId xmlns:a16="http://schemas.microsoft.com/office/drawing/2014/main" id="{7F0261C3-7A59-4CE5-92C6-CBE9EA51396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714348" y="1571612"/>
            <a:ext cx="571504" cy="571504"/>
          </a:xfrm>
          <a:prstGeom prst="rect">
            <a:avLst/>
          </a:prstGeom>
          <a:ln>
            <a:noFill/>
          </a:ln>
          <a:effectLst>
            <a:outerShdw blurRad="292100" dist="139700" dir="2700000" algn="tl" rotWithShape="0">
              <a:srgbClr val="990033">
                <a:alpha val="65000"/>
              </a:srgbClr>
            </a:outerShdw>
          </a:effectLst>
        </p:spPr>
      </p:pic>
      <p:pic>
        <p:nvPicPr>
          <p:cNvPr id="8" name="Graphic 13" descr="Atom">
            <a:extLst>
              <a:ext uri="{FF2B5EF4-FFF2-40B4-BE49-F238E27FC236}">
                <a16:creationId xmlns:a16="http://schemas.microsoft.com/office/drawing/2014/main" id="{7F0261C3-7A59-4CE5-92C6-CBE9EA513960}"/>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785786" y="5429264"/>
            <a:ext cx="571504" cy="571504"/>
          </a:xfrm>
          <a:prstGeom prst="rect">
            <a:avLst/>
          </a:prstGeom>
          <a:ln>
            <a:noFill/>
          </a:ln>
          <a:effectLst>
            <a:outerShdw blurRad="292100" dist="139700" dir="2700000" algn="tl" rotWithShape="0">
              <a:srgbClr val="990033">
                <a:alpha val="65000"/>
              </a:srgbClr>
            </a:outerShdw>
          </a:effectLst>
        </p:spPr>
      </p:pic>
    </p:spTree>
    <p:extLst>
      <p:ext uri="{BB962C8B-B14F-4D97-AF65-F5344CB8AC3E}">
        <p14:creationId xmlns:p14="http://schemas.microsoft.com/office/powerpoint/2010/main" val="1101633878"/>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C:\Users\AdmOfficer\Desktop\mysql-png-2.png"/>
          <p:cNvPicPr>
            <a:picLocks noChangeAspect="1" noChangeArrowheads="1"/>
          </p:cNvPicPr>
          <p:nvPr/>
        </p:nvPicPr>
        <p:blipFill>
          <a:blip r:embed="rId2" cstate="print"/>
          <a:srcRect/>
          <a:stretch>
            <a:fillRect/>
          </a:stretch>
        </p:blipFill>
        <p:spPr bwMode="auto">
          <a:xfrm>
            <a:off x="357158" y="357166"/>
            <a:ext cx="1620696" cy="1000132"/>
          </a:xfrm>
          <a:prstGeom prst="rect">
            <a:avLst/>
          </a:prstGeom>
          <a:ln>
            <a:noFill/>
          </a:ln>
          <a:effectLst>
            <a:outerShdw blurRad="292100" dist="139700" dir="2700000" algn="tl" rotWithShape="0">
              <a:srgbClr val="333333">
                <a:alpha val="65000"/>
              </a:srgbClr>
            </a:outerShdw>
          </a:effectLst>
        </p:spPr>
      </p:pic>
      <p:sp>
        <p:nvSpPr>
          <p:cNvPr id="12" name="Title 1"/>
          <p:cNvSpPr txBox="1">
            <a:spLocks/>
          </p:cNvSpPr>
          <p:nvPr/>
        </p:nvSpPr>
        <p:spPr>
          <a:xfrm>
            <a:off x="1500166" y="3000372"/>
            <a:ext cx="6572296"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Times New Roman" pitchFamily="18" charset="0"/>
              </a:rPr>
              <a:t>SQL STATEMENTS</a:t>
            </a:r>
            <a:endParaRPr kumimoji="0" lang="en-IN" sz="4400" b="1" i="0" u="sng"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Times New Roman" pitchFamily="18" charset="0"/>
            </a:endParaRPr>
          </a:p>
        </p:txBody>
      </p:sp>
    </p:spTree>
    <p:extLst>
      <p:ext uri="{BB962C8B-B14F-4D97-AF65-F5344CB8AC3E}">
        <p14:creationId xmlns:p14="http://schemas.microsoft.com/office/powerpoint/2010/main" val="110163387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928662" y="285728"/>
            <a:ext cx="7858180" cy="785818"/>
          </a:xfrm>
        </p:spPr>
        <p:style>
          <a:lnRef idx="3">
            <a:schemeClr val="lt1"/>
          </a:lnRef>
          <a:fillRef idx="1">
            <a:schemeClr val="accent4"/>
          </a:fillRef>
          <a:effectRef idx="1">
            <a:schemeClr val="accent4"/>
          </a:effectRef>
          <a:fontRef idx="minor">
            <a:schemeClr val="lt1"/>
          </a:fontRef>
        </p:style>
        <p:txBody>
          <a:bodyPr>
            <a:normAutofit/>
          </a:bodyPr>
          <a:lstStyle/>
          <a:p>
            <a:pPr marL="514350" indent="-514350" algn="ctr"/>
            <a:r>
              <a:rPr lang="en-IN" b="1" dirty="0">
                <a:solidFill>
                  <a:schemeClr val="bg1"/>
                </a:solidFill>
                <a:effectLst>
                  <a:outerShdw blurRad="38100" dist="38100" dir="2700000" algn="tl">
                    <a:srgbClr val="000000">
                      <a:alpha val="43137"/>
                    </a:srgbClr>
                  </a:outerShdw>
                </a:effectLst>
              </a:rPr>
              <a:t>ADVANTAGES OF DATABASE</a:t>
            </a:r>
          </a:p>
        </p:txBody>
      </p:sp>
      <p:sp>
        <p:nvSpPr>
          <p:cNvPr id="8" name="Title 1"/>
          <p:cNvSpPr txBox="1">
            <a:spLocks/>
          </p:cNvSpPr>
          <p:nvPr/>
        </p:nvSpPr>
        <p:spPr>
          <a:xfrm>
            <a:off x="428596" y="1428736"/>
            <a:ext cx="7858180" cy="10001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r>
              <a:rPr lang="en-IN" sz="3600" b="1" dirty="0">
                <a:effectLst>
                  <a:outerShdw blurRad="38100" dist="38100" dir="2700000" algn="tl">
                    <a:srgbClr val="000000">
                      <a:alpha val="43137"/>
                    </a:srgbClr>
                  </a:outerShdw>
                </a:effectLst>
              </a:rPr>
              <a:t>5. DATA SHARING</a:t>
            </a:r>
            <a:endParaRPr lang="en-IN" sz="3600" dirty="0">
              <a:effectLst>
                <a:outerShdw blurRad="38100" dist="38100" dir="2700000" algn="tl">
                  <a:srgbClr val="000000">
                    <a:alpha val="43137"/>
                  </a:srgbClr>
                </a:outerShdw>
              </a:effectLst>
            </a:endParaRPr>
          </a:p>
        </p:txBody>
      </p:sp>
      <p:sp>
        <p:nvSpPr>
          <p:cNvPr id="10" name="Rectangle 9"/>
          <p:cNvSpPr/>
          <p:nvPr/>
        </p:nvSpPr>
        <p:spPr>
          <a:xfrm>
            <a:off x="642910" y="2857496"/>
            <a:ext cx="8072494" cy="3257174"/>
          </a:xfrm>
          <a:prstGeom prst="rect">
            <a:avLst/>
          </a:prstGeom>
        </p:spPr>
        <p:txBody>
          <a:bodyPr wrap="square">
            <a:spAutoFit/>
          </a:bodyPr>
          <a:lstStyle/>
          <a:p>
            <a:pPr algn="just">
              <a:lnSpc>
                <a:spcPct val="150000"/>
              </a:lnSpc>
            </a:pPr>
            <a:r>
              <a:rPr lang="en-IN" sz="2800" b="1" dirty="0">
                <a:effectLst>
                  <a:outerShdw blurRad="38100" dist="38100" dir="2700000" algn="tl">
                    <a:srgbClr val="000000">
                      <a:alpha val="43137"/>
                    </a:srgbClr>
                  </a:outerShdw>
                </a:effectLst>
              </a:rPr>
              <a:t>	If the database is centralized and it is easily to update and back up , recovery and control access to a database . If we know database exactly where it is and what’s software control it and identify the remote place where it is located.</a:t>
            </a:r>
          </a:p>
        </p:txBody>
      </p:sp>
    </p:spTree>
    <p:extLst>
      <p:ext uri="{BB962C8B-B14F-4D97-AF65-F5344CB8AC3E}">
        <p14:creationId xmlns:p14="http://schemas.microsoft.com/office/powerpoint/2010/main" val="11016338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C:\Users\AdmOfficer\Desktop\mysql-png-2.png"/>
          <p:cNvPicPr>
            <a:picLocks noChangeAspect="1" noChangeArrowheads="1"/>
          </p:cNvPicPr>
          <p:nvPr/>
        </p:nvPicPr>
        <p:blipFill>
          <a:blip r:embed="rId2" cstate="print"/>
          <a:srcRect/>
          <a:stretch>
            <a:fillRect/>
          </a:stretch>
        </p:blipFill>
        <p:spPr bwMode="auto">
          <a:xfrm>
            <a:off x="357158" y="357166"/>
            <a:ext cx="1620696" cy="1000132"/>
          </a:xfrm>
          <a:prstGeom prst="rect">
            <a:avLst/>
          </a:prstGeom>
          <a:ln>
            <a:noFill/>
          </a:ln>
          <a:effectLst>
            <a:outerShdw blurRad="292100" dist="139700" dir="2700000" algn="tl" rotWithShape="0">
              <a:srgbClr val="333333">
                <a:alpha val="65000"/>
              </a:srgbClr>
            </a:outerShdw>
          </a:effectLst>
        </p:spPr>
      </p:pic>
      <p:sp>
        <p:nvSpPr>
          <p:cNvPr id="12" name="Title 1"/>
          <p:cNvSpPr txBox="1">
            <a:spLocks/>
          </p:cNvSpPr>
          <p:nvPr/>
        </p:nvSpPr>
        <p:spPr>
          <a:xfrm>
            <a:off x="2214546" y="571480"/>
            <a:ext cx="6572296"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marL="514350" marR="0" lvl="0" indent="-514350" algn="ctr"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Times New Roman" pitchFamily="18" charset="0"/>
              </a:rPr>
              <a:t>SQL STATEMENTS</a:t>
            </a:r>
            <a:endParaRPr kumimoji="0" lang="en-IN" sz="4400" b="1" i="0" u="sng" strike="noStrike" kern="1200" cap="none" spc="0" normalizeH="0" baseline="0" noProof="0" dirty="0">
              <a:ln>
                <a:noFill/>
              </a:ln>
              <a:solidFill>
                <a:schemeClr val="lt1"/>
              </a:solidFill>
              <a:effectLst>
                <a:outerShdw blurRad="38100" dist="38100" dir="2700000" algn="tl">
                  <a:srgbClr val="000000">
                    <a:alpha val="43137"/>
                  </a:srgbClr>
                </a:outerShdw>
              </a:effectLst>
              <a:uLnTx/>
              <a:uFillTx/>
              <a:latin typeface="+mn-lt"/>
              <a:ea typeface="+mn-ea"/>
              <a:cs typeface="Times New Roman" pitchFamily="18" charset="0"/>
            </a:endParaRPr>
          </a:p>
        </p:txBody>
      </p:sp>
      <p:sp>
        <p:nvSpPr>
          <p:cNvPr id="5" name="Title 1"/>
          <p:cNvSpPr txBox="1">
            <a:spLocks/>
          </p:cNvSpPr>
          <p:nvPr/>
        </p:nvSpPr>
        <p:spPr>
          <a:xfrm>
            <a:off x="500034" y="2643182"/>
            <a:ext cx="8143932" cy="857256"/>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pPr algn="just"/>
            <a:r>
              <a:rPr lang="en-IN" sz="2800" b="1" dirty="0">
                <a:effectLst>
                  <a:outerShdw blurRad="38100" dist="38100" dir="2700000" algn="tl">
                    <a:srgbClr val="000000">
                      <a:alpha val="43137"/>
                    </a:srgbClr>
                  </a:outerShdw>
                </a:effectLst>
              </a:rPr>
              <a:t>1. DATA DEFINITION LANGUAGE (DDL) COMMANDS</a:t>
            </a:r>
          </a:p>
        </p:txBody>
      </p:sp>
      <p:sp>
        <p:nvSpPr>
          <p:cNvPr id="6" name="Rectangle 5"/>
          <p:cNvSpPr/>
          <p:nvPr/>
        </p:nvSpPr>
        <p:spPr>
          <a:xfrm>
            <a:off x="571472" y="1494526"/>
            <a:ext cx="8072494" cy="1077218"/>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SQL statements can be classified in to following categories:-</a:t>
            </a:r>
          </a:p>
        </p:txBody>
      </p:sp>
      <p:sp>
        <p:nvSpPr>
          <p:cNvPr id="7" name="Title 1"/>
          <p:cNvSpPr txBox="1">
            <a:spLocks/>
          </p:cNvSpPr>
          <p:nvPr/>
        </p:nvSpPr>
        <p:spPr>
          <a:xfrm>
            <a:off x="500034" y="3629026"/>
            <a:ext cx="8143932" cy="8572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92500"/>
          </a:bodyPr>
          <a:lstStyle/>
          <a:p>
            <a:pPr algn="just"/>
            <a:r>
              <a:rPr lang="en-IN" sz="2800" b="1" dirty="0">
                <a:effectLst>
                  <a:outerShdw blurRad="38100" dist="38100" dir="2700000" algn="tl">
                    <a:srgbClr val="000000">
                      <a:alpha val="43137"/>
                    </a:srgbClr>
                  </a:outerShdw>
                </a:effectLst>
              </a:rPr>
              <a:t>2. DATA MANIPULATION LANGUAGE (DML) COMMANDS</a:t>
            </a:r>
          </a:p>
        </p:txBody>
      </p:sp>
      <p:sp>
        <p:nvSpPr>
          <p:cNvPr id="8" name="Title 1"/>
          <p:cNvSpPr txBox="1">
            <a:spLocks/>
          </p:cNvSpPr>
          <p:nvPr/>
        </p:nvSpPr>
        <p:spPr>
          <a:xfrm>
            <a:off x="500034" y="5643578"/>
            <a:ext cx="8143932" cy="857256"/>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fontScale="92500"/>
          </a:bodyPr>
          <a:lstStyle/>
          <a:p>
            <a:pPr algn="just"/>
            <a:r>
              <a:rPr lang="en-IN" sz="2800" b="1" dirty="0">
                <a:effectLst>
                  <a:outerShdw blurRad="38100" dist="38100" dir="2700000" algn="tl">
                    <a:srgbClr val="000000">
                      <a:alpha val="43137"/>
                    </a:srgbClr>
                  </a:outerShdw>
                </a:effectLst>
              </a:rPr>
              <a:t>4. TRANSACTION CONTROL LANGUAGE (TCL) COMMANDS</a:t>
            </a:r>
          </a:p>
        </p:txBody>
      </p:sp>
      <p:sp>
        <p:nvSpPr>
          <p:cNvPr id="10" name="Title 1"/>
          <p:cNvSpPr txBox="1">
            <a:spLocks/>
          </p:cNvSpPr>
          <p:nvPr/>
        </p:nvSpPr>
        <p:spPr>
          <a:xfrm>
            <a:off x="500034" y="4643446"/>
            <a:ext cx="8143932"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just"/>
            <a:r>
              <a:rPr lang="en-IN" sz="2800" b="1" dirty="0">
                <a:effectLst>
                  <a:outerShdw blurRad="38100" dist="38100" dir="2700000" algn="tl">
                    <a:srgbClr val="000000">
                      <a:alpha val="43137"/>
                    </a:srgbClr>
                  </a:outerShdw>
                </a:effectLst>
              </a:rPr>
              <a:t>3. DATA CONTROL LANGUAGE (DCL) COMMANDS</a:t>
            </a:r>
          </a:p>
        </p:txBody>
      </p:sp>
    </p:spTree>
    <p:extLst>
      <p:ext uri="{BB962C8B-B14F-4D97-AF65-F5344CB8AC3E}">
        <p14:creationId xmlns:p14="http://schemas.microsoft.com/office/powerpoint/2010/main" val="1101633878"/>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C:\Users\AdmOfficer\Desktop\mysql-png-2.png"/>
          <p:cNvPicPr>
            <a:picLocks noChangeAspect="1" noChangeArrowheads="1"/>
          </p:cNvPicPr>
          <p:nvPr/>
        </p:nvPicPr>
        <p:blipFill>
          <a:blip r:embed="rId2" cstate="print"/>
          <a:srcRect/>
          <a:stretch>
            <a:fillRect/>
          </a:stretch>
        </p:blipFill>
        <p:spPr bwMode="auto">
          <a:xfrm>
            <a:off x="214282" y="1285860"/>
            <a:ext cx="1157640" cy="714380"/>
          </a:xfrm>
          <a:prstGeom prst="rect">
            <a:avLst/>
          </a:prstGeom>
          <a:ln>
            <a:noFill/>
          </a:ln>
          <a:effectLst>
            <a:outerShdw blurRad="292100" dist="139700" dir="2700000" algn="tl" rotWithShape="0">
              <a:srgbClr val="333333">
                <a:alpha val="65000"/>
              </a:srgbClr>
            </a:outerShdw>
          </a:effectLst>
        </p:spPr>
      </p:pic>
      <p:sp>
        <p:nvSpPr>
          <p:cNvPr id="5" name="Title 1"/>
          <p:cNvSpPr txBox="1">
            <a:spLocks/>
          </p:cNvSpPr>
          <p:nvPr/>
        </p:nvSpPr>
        <p:spPr>
          <a:xfrm>
            <a:off x="714348" y="357166"/>
            <a:ext cx="8143932" cy="857256"/>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pPr algn="just"/>
            <a:r>
              <a:rPr lang="en-IN" sz="2800" b="1" dirty="0">
                <a:effectLst>
                  <a:outerShdw blurRad="38100" dist="38100" dir="2700000" algn="tl">
                    <a:srgbClr val="000000">
                      <a:alpha val="43137"/>
                    </a:srgbClr>
                  </a:outerShdw>
                </a:effectLst>
              </a:rPr>
              <a:t>1. DATA DEFINITION LANGUAGE (DDL) COMMANDS</a:t>
            </a:r>
          </a:p>
        </p:txBody>
      </p:sp>
      <p:sp>
        <p:nvSpPr>
          <p:cNvPr id="6" name="Rectangle 5"/>
          <p:cNvSpPr/>
          <p:nvPr/>
        </p:nvSpPr>
        <p:spPr>
          <a:xfrm>
            <a:off x="500034" y="1500174"/>
            <a:ext cx="8072494" cy="2554545"/>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Data Definition Language actually consists of the SQL commands that can be used to define the database schema. Followings are the commands which fall under DDL category :-</a:t>
            </a:r>
          </a:p>
        </p:txBody>
      </p:sp>
      <p:sp>
        <p:nvSpPr>
          <p:cNvPr id="8" name="Title 1"/>
          <p:cNvSpPr txBox="1">
            <a:spLocks/>
          </p:cNvSpPr>
          <p:nvPr/>
        </p:nvSpPr>
        <p:spPr>
          <a:xfrm>
            <a:off x="500034" y="4286256"/>
            <a:ext cx="2571768" cy="857256"/>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CREATE TABLE</a:t>
            </a:r>
          </a:p>
        </p:txBody>
      </p:sp>
      <p:sp>
        <p:nvSpPr>
          <p:cNvPr id="9" name="Title 1"/>
          <p:cNvSpPr txBox="1">
            <a:spLocks/>
          </p:cNvSpPr>
          <p:nvPr/>
        </p:nvSpPr>
        <p:spPr>
          <a:xfrm>
            <a:off x="3286116" y="4286256"/>
            <a:ext cx="2286016" cy="8572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DROP TABLE</a:t>
            </a:r>
          </a:p>
        </p:txBody>
      </p:sp>
      <p:sp>
        <p:nvSpPr>
          <p:cNvPr id="10" name="Title 1"/>
          <p:cNvSpPr txBox="1">
            <a:spLocks/>
          </p:cNvSpPr>
          <p:nvPr/>
        </p:nvSpPr>
        <p:spPr>
          <a:xfrm>
            <a:off x="6000760" y="4286256"/>
            <a:ext cx="2428892"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ALTER TABLE</a:t>
            </a:r>
          </a:p>
        </p:txBody>
      </p:sp>
      <p:sp>
        <p:nvSpPr>
          <p:cNvPr id="11" name="Title 1"/>
          <p:cNvSpPr txBox="1">
            <a:spLocks/>
          </p:cNvSpPr>
          <p:nvPr/>
        </p:nvSpPr>
        <p:spPr>
          <a:xfrm>
            <a:off x="500034" y="5572140"/>
            <a:ext cx="257176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TRUNCATE </a:t>
            </a:r>
          </a:p>
        </p:txBody>
      </p:sp>
      <p:sp>
        <p:nvSpPr>
          <p:cNvPr id="12" name="Title 1"/>
          <p:cNvSpPr txBox="1">
            <a:spLocks/>
          </p:cNvSpPr>
          <p:nvPr/>
        </p:nvSpPr>
        <p:spPr>
          <a:xfrm>
            <a:off x="3286116" y="5572140"/>
            <a:ext cx="2286016"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COMMENT </a:t>
            </a:r>
          </a:p>
        </p:txBody>
      </p:sp>
      <p:sp>
        <p:nvSpPr>
          <p:cNvPr id="13" name="Title 1"/>
          <p:cNvSpPr txBox="1">
            <a:spLocks/>
          </p:cNvSpPr>
          <p:nvPr/>
        </p:nvSpPr>
        <p:spPr>
          <a:xfrm>
            <a:off x="6000760" y="5572140"/>
            <a:ext cx="2428892" cy="857256"/>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RENAME </a:t>
            </a:r>
          </a:p>
        </p:txBody>
      </p:sp>
    </p:spTree>
    <p:extLst>
      <p:ext uri="{BB962C8B-B14F-4D97-AF65-F5344CB8AC3E}">
        <p14:creationId xmlns:p14="http://schemas.microsoft.com/office/powerpoint/2010/main" val="1101633878"/>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571472" y="1494526"/>
            <a:ext cx="8072494" cy="2062103"/>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The SQL commands that deals with the manipulation of data are DML Commands.  Followings commands fall under the DML Commands category:-</a:t>
            </a:r>
          </a:p>
        </p:txBody>
      </p:sp>
      <p:sp>
        <p:nvSpPr>
          <p:cNvPr id="7" name="Title 1"/>
          <p:cNvSpPr txBox="1">
            <a:spLocks/>
          </p:cNvSpPr>
          <p:nvPr/>
        </p:nvSpPr>
        <p:spPr>
          <a:xfrm>
            <a:off x="428596" y="285728"/>
            <a:ext cx="8143932" cy="8572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92500"/>
          </a:bodyPr>
          <a:lstStyle/>
          <a:p>
            <a:pPr algn="just"/>
            <a:r>
              <a:rPr lang="en-IN" sz="2800" b="1" dirty="0">
                <a:effectLst>
                  <a:outerShdw blurRad="38100" dist="38100" dir="2700000" algn="tl">
                    <a:srgbClr val="000000">
                      <a:alpha val="43137"/>
                    </a:srgbClr>
                  </a:outerShdw>
                </a:effectLst>
              </a:rPr>
              <a:t>2. DATA MANIPULATION LANGUAGE (DML) COMMANDS</a:t>
            </a:r>
          </a:p>
        </p:txBody>
      </p:sp>
      <p:sp>
        <p:nvSpPr>
          <p:cNvPr id="4" name="Title 1"/>
          <p:cNvSpPr txBox="1">
            <a:spLocks/>
          </p:cNvSpPr>
          <p:nvPr/>
        </p:nvSpPr>
        <p:spPr>
          <a:xfrm>
            <a:off x="571472" y="5286388"/>
            <a:ext cx="2571768" cy="857256"/>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DELETE</a:t>
            </a:r>
          </a:p>
        </p:txBody>
      </p:sp>
      <p:sp>
        <p:nvSpPr>
          <p:cNvPr id="5" name="Title 1"/>
          <p:cNvSpPr txBox="1">
            <a:spLocks/>
          </p:cNvSpPr>
          <p:nvPr/>
        </p:nvSpPr>
        <p:spPr>
          <a:xfrm>
            <a:off x="3357554" y="5286388"/>
            <a:ext cx="2286016" cy="8572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MERGE</a:t>
            </a:r>
          </a:p>
        </p:txBody>
      </p:sp>
      <p:sp>
        <p:nvSpPr>
          <p:cNvPr id="8" name="Title 1"/>
          <p:cNvSpPr txBox="1">
            <a:spLocks/>
          </p:cNvSpPr>
          <p:nvPr/>
        </p:nvSpPr>
        <p:spPr>
          <a:xfrm>
            <a:off x="6072198" y="5286388"/>
            <a:ext cx="2428892"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CALL</a:t>
            </a:r>
          </a:p>
        </p:txBody>
      </p:sp>
      <p:sp>
        <p:nvSpPr>
          <p:cNvPr id="9" name="Title 1"/>
          <p:cNvSpPr txBox="1">
            <a:spLocks/>
          </p:cNvSpPr>
          <p:nvPr/>
        </p:nvSpPr>
        <p:spPr>
          <a:xfrm>
            <a:off x="571472" y="4071942"/>
            <a:ext cx="2571768"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SELECT </a:t>
            </a:r>
          </a:p>
        </p:txBody>
      </p:sp>
      <p:sp>
        <p:nvSpPr>
          <p:cNvPr id="10" name="Title 1"/>
          <p:cNvSpPr txBox="1">
            <a:spLocks/>
          </p:cNvSpPr>
          <p:nvPr/>
        </p:nvSpPr>
        <p:spPr>
          <a:xfrm>
            <a:off x="3357554" y="4071942"/>
            <a:ext cx="2286016"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INSERT </a:t>
            </a:r>
          </a:p>
        </p:txBody>
      </p:sp>
      <p:sp>
        <p:nvSpPr>
          <p:cNvPr id="11" name="Title 1"/>
          <p:cNvSpPr txBox="1">
            <a:spLocks/>
          </p:cNvSpPr>
          <p:nvPr/>
        </p:nvSpPr>
        <p:spPr>
          <a:xfrm>
            <a:off x="6072198" y="4071942"/>
            <a:ext cx="2428892" cy="857256"/>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UPDATE</a:t>
            </a:r>
          </a:p>
        </p:txBody>
      </p:sp>
      <p:pic>
        <p:nvPicPr>
          <p:cNvPr id="12" name="Picture 2" descr="C:\Users\AdmOfficer\Desktop\mysql-png-2.png"/>
          <p:cNvPicPr>
            <a:picLocks noChangeAspect="1" noChangeArrowheads="1"/>
          </p:cNvPicPr>
          <p:nvPr/>
        </p:nvPicPr>
        <p:blipFill>
          <a:blip r:embed="rId3" cstate="print"/>
          <a:srcRect/>
          <a:stretch>
            <a:fillRect/>
          </a:stretch>
        </p:blipFill>
        <p:spPr bwMode="auto">
          <a:xfrm>
            <a:off x="214282" y="1285859"/>
            <a:ext cx="1285884" cy="7935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633878"/>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C:\Users\AdmOfficer\Desktop\mysql-png-2.png"/>
          <p:cNvPicPr>
            <a:picLocks noChangeAspect="1" noChangeArrowheads="1"/>
          </p:cNvPicPr>
          <p:nvPr/>
        </p:nvPicPr>
        <p:blipFill>
          <a:blip r:embed="rId2" cstate="print"/>
          <a:srcRect/>
          <a:stretch>
            <a:fillRect/>
          </a:stretch>
        </p:blipFill>
        <p:spPr bwMode="auto">
          <a:xfrm>
            <a:off x="214282" y="1285860"/>
            <a:ext cx="1428760" cy="881688"/>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642910" y="1660273"/>
            <a:ext cx="8072494" cy="2554545"/>
          </a:xfrm>
          <a:prstGeom prst="rect">
            <a:avLst/>
          </a:prstGeom>
        </p:spPr>
        <p:txBody>
          <a:bodyPr wrap="square">
            <a:spAutoFit/>
          </a:bodyPr>
          <a:lstStyle/>
          <a:p>
            <a:pPr algn="just"/>
            <a:r>
              <a:rPr lang="en-IN" sz="3200" b="1" dirty="0">
                <a:effectLst>
                  <a:outerShdw blurRad="38100" dist="38100" dir="2700000" algn="tl">
                    <a:srgbClr val="000000">
                      <a:alpha val="43137"/>
                    </a:srgbClr>
                  </a:outerShdw>
                </a:effectLst>
              </a:rPr>
              <a:t>	 DCL is short name of Data Control Language mostly concerned with rights, permissions and other controls of the database system. Followings commands fall under the DML Commands category:-.</a:t>
            </a:r>
          </a:p>
        </p:txBody>
      </p:sp>
      <p:sp>
        <p:nvSpPr>
          <p:cNvPr id="10" name="Title 1"/>
          <p:cNvSpPr txBox="1">
            <a:spLocks/>
          </p:cNvSpPr>
          <p:nvPr/>
        </p:nvSpPr>
        <p:spPr>
          <a:xfrm>
            <a:off x="714348" y="357166"/>
            <a:ext cx="8143932"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just"/>
            <a:r>
              <a:rPr lang="en-IN" sz="2800" b="1" dirty="0">
                <a:effectLst>
                  <a:outerShdw blurRad="38100" dist="38100" dir="2700000" algn="tl">
                    <a:srgbClr val="000000">
                      <a:alpha val="43137"/>
                    </a:srgbClr>
                  </a:outerShdw>
                </a:effectLst>
              </a:rPr>
              <a:t>3. DATA CONTROL LANGUAGE (DCL) COMMANDS</a:t>
            </a:r>
          </a:p>
        </p:txBody>
      </p:sp>
      <p:sp>
        <p:nvSpPr>
          <p:cNvPr id="9" name="Title 1"/>
          <p:cNvSpPr txBox="1">
            <a:spLocks/>
          </p:cNvSpPr>
          <p:nvPr/>
        </p:nvSpPr>
        <p:spPr>
          <a:xfrm>
            <a:off x="4714876" y="4429132"/>
            <a:ext cx="2571768" cy="857256"/>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REVOKE</a:t>
            </a:r>
          </a:p>
        </p:txBody>
      </p:sp>
      <p:sp>
        <p:nvSpPr>
          <p:cNvPr id="16" name="Title 1"/>
          <p:cNvSpPr txBox="1">
            <a:spLocks/>
          </p:cNvSpPr>
          <p:nvPr/>
        </p:nvSpPr>
        <p:spPr>
          <a:xfrm>
            <a:off x="1357290" y="4429132"/>
            <a:ext cx="2571768" cy="857256"/>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GRANT</a:t>
            </a:r>
          </a:p>
        </p:txBody>
      </p:sp>
    </p:spTree>
    <p:extLst>
      <p:ext uri="{BB962C8B-B14F-4D97-AF65-F5344CB8AC3E}">
        <p14:creationId xmlns:p14="http://schemas.microsoft.com/office/powerpoint/2010/main" val="1101633878"/>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C:\Users\AdmOfficer\Desktop\mysql-png-2.png"/>
          <p:cNvPicPr>
            <a:picLocks noChangeAspect="1" noChangeArrowheads="1"/>
          </p:cNvPicPr>
          <p:nvPr/>
        </p:nvPicPr>
        <p:blipFill>
          <a:blip r:embed="rId2" cstate="print"/>
          <a:srcRect/>
          <a:stretch>
            <a:fillRect/>
          </a:stretch>
        </p:blipFill>
        <p:spPr bwMode="auto">
          <a:xfrm>
            <a:off x="285720" y="1357298"/>
            <a:ext cx="1504932" cy="928694"/>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571472" y="1494526"/>
            <a:ext cx="8072494" cy="2970685"/>
          </a:xfrm>
          <a:prstGeom prst="rect">
            <a:avLst/>
          </a:prstGeom>
        </p:spPr>
        <p:txBody>
          <a:bodyPr wrap="square">
            <a:spAutoFit/>
          </a:bodyPr>
          <a:lstStyle/>
          <a:p>
            <a:pPr algn="just">
              <a:lnSpc>
                <a:spcPct val="150000"/>
              </a:lnSpc>
            </a:pPr>
            <a:r>
              <a:rPr lang="en-IN" sz="3200" b="1" dirty="0">
                <a:effectLst>
                  <a:outerShdw blurRad="38100" dist="38100" dir="2700000" algn="tl">
                    <a:srgbClr val="000000">
                      <a:alpha val="43137"/>
                    </a:srgbClr>
                  </a:outerShdw>
                </a:effectLst>
              </a:rPr>
              <a:t>	 TCL is short name of Transaction Control Language which deals with a transaction within a database. Followings commands fall under the DML Commands category:-.</a:t>
            </a:r>
          </a:p>
        </p:txBody>
      </p:sp>
      <p:sp>
        <p:nvSpPr>
          <p:cNvPr id="16" name="Title 1"/>
          <p:cNvSpPr txBox="1">
            <a:spLocks/>
          </p:cNvSpPr>
          <p:nvPr/>
        </p:nvSpPr>
        <p:spPr>
          <a:xfrm>
            <a:off x="1500166" y="4643446"/>
            <a:ext cx="3000396" cy="857256"/>
          </a:xfrm>
          <a:prstGeom prst="rect">
            <a:avLst/>
          </a:prstGeom>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COMMIT</a:t>
            </a:r>
          </a:p>
        </p:txBody>
      </p:sp>
      <p:sp>
        <p:nvSpPr>
          <p:cNvPr id="7" name="Title 1"/>
          <p:cNvSpPr txBox="1">
            <a:spLocks/>
          </p:cNvSpPr>
          <p:nvPr/>
        </p:nvSpPr>
        <p:spPr>
          <a:xfrm>
            <a:off x="571472" y="285728"/>
            <a:ext cx="8143932" cy="857256"/>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fontScale="92500"/>
          </a:bodyPr>
          <a:lstStyle/>
          <a:p>
            <a:pPr algn="just"/>
            <a:r>
              <a:rPr lang="en-IN" sz="2800" b="1" dirty="0">
                <a:effectLst>
                  <a:outerShdw blurRad="38100" dist="38100" dir="2700000" algn="tl">
                    <a:srgbClr val="000000">
                      <a:alpha val="43137"/>
                    </a:srgbClr>
                  </a:outerShdw>
                </a:effectLst>
              </a:rPr>
              <a:t>4. TRANSACTION CONTROL LANGUAGE (TCL) COMMANDS</a:t>
            </a:r>
          </a:p>
        </p:txBody>
      </p:sp>
      <p:sp>
        <p:nvSpPr>
          <p:cNvPr id="11" name="Title 1"/>
          <p:cNvSpPr txBox="1">
            <a:spLocks/>
          </p:cNvSpPr>
          <p:nvPr/>
        </p:nvSpPr>
        <p:spPr>
          <a:xfrm>
            <a:off x="1500166" y="5643578"/>
            <a:ext cx="3000396" cy="857256"/>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SAVEPOINT </a:t>
            </a:r>
          </a:p>
        </p:txBody>
      </p:sp>
      <p:sp>
        <p:nvSpPr>
          <p:cNvPr id="13" name="Title 1"/>
          <p:cNvSpPr txBox="1">
            <a:spLocks/>
          </p:cNvSpPr>
          <p:nvPr/>
        </p:nvSpPr>
        <p:spPr>
          <a:xfrm>
            <a:off x="4786314" y="4643446"/>
            <a:ext cx="3357586" cy="857256"/>
          </a:xfrm>
          <a:prstGeom prst="rect">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ROLLBACK </a:t>
            </a:r>
          </a:p>
        </p:txBody>
      </p:sp>
      <p:sp>
        <p:nvSpPr>
          <p:cNvPr id="14" name="Title 1"/>
          <p:cNvSpPr txBox="1">
            <a:spLocks/>
          </p:cNvSpPr>
          <p:nvPr/>
        </p:nvSpPr>
        <p:spPr>
          <a:xfrm>
            <a:off x="4786314" y="5643578"/>
            <a:ext cx="3357586" cy="85725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chor="ctr">
            <a:normAutofit/>
          </a:bodyPr>
          <a:lstStyle/>
          <a:p>
            <a:pPr algn="ctr"/>
            <a:r>
              <a:rPr lang="en-IN" sz="2800" b="1" dirty="0">
                <a:effectLst>
                  <a:outerShdw blurRad="38100" dist="38100" dir="2700000" algn="tl">
                    <a:srgbClr val="000000">
                      <a:alpha val="43137"/>
                    </a:srgbClr>
                  </a:outerShdw>
                </a:effectLst>
              </a:rPr>
              <a:t>SET TRANSACTION </a:t>
            </a:r>
          </a:p>
        </p:txBody>
      </p:sp>
    </p:spTree>
    <p:extLst>
      <p:ext uri="{BB962C8B-B14F-4D97-AF65-F5344CB8AC3E}">
        <p14:creationId xmlns:p14="http://schemas.microsoft.com/office/powerpoint/2010/main" val="1101633878"/>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C:\Users\AdmOfficer\Desktop\mysql-png-2.png"/>
          <p:cNvPicPr>
            <a:picLocks noChangeAspect="1" noChangeArrowheads="1"/>
          </p:cNvPicPr>
          <p:nvPr/>
        </p:nvPicPr>
        <p:blipFill>
          <a:blip r:embed="rId2" cstate="print"/>
          <a:srcRect/>
          <a:stretch>
            <a:fillRect/>
          </a:stretch>
        </p:blipFill>
        <p:spPr bwMode="auto">
          <a:xfrm>
            <a:off x="214282" y="214290"/>
            <a:ext cx="1389170" cy="857257"/>
          </a:xfrm>
          <a:prstGeom prst="rect">
            <a:avLst/>
          </a:prstGeom>
          <a:ln>
            <a:noFill/>
          </a:ln>
          <a:effectLst>
            <a:outerShdw blurRad="292100" dist="139700" dir="2700000" algn="tl" rotWithShape="0">
              <a:srgbClr val="333333">
                <a:alpha val="65000"/>
              </a:srgbClr>
            </a:outerShdw>
          </a:effectLst>
        </p:spPr>
      </p:pic>
      <p:sp>
        <p:nvSpPr>
          <p:cNvPr id="7" name="Title 1"/>
          <p:cNvSpPr txBox="1">
            <a:spLocks/>
          </p:cNvSpPr>
          <p:nvPr/>
        </p:nvSpPr>
        <p:spPr>
          <a:xfrm>
            <a:off x="1928794" y="214290"/>
            <a:ext cx="6786610" cy="8572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algn="ctr"/>
            <a:r>
              <a:rPr lang="en-IN" sz="4000" b="1" dirty="0">
                <a:effectLst>
                  <a:outerShdw blurRad="38100" dist="38100" dir="2700000" algn="tl">
                    <a:srgbClr val="000000">
                      <a:alpha val="43137"/>
                    </a:srgbClr>
                  </a:outerShdw>
                </a:effectLst>
              </a:rPr>
              <a:t>SUMMARY</a:t>
            </a:r>
          </a:p>
        </p:txBody>
      </p:sp>
      <p:pic>
        <p:nvPicPr>
          <p:cNvPr id="1026" name="Picture 2" descr="C:\Users\AdmOfficer\Desktop\SQL-Commands-1-700x470.png"/>
          <p:cNvPicPr>
            <a:picLocks noChangeAspect="1" noChangeArrowheads="1"/>
          </p:cNvPicPr>
          <p:nvPr/>
        </p:nvPicPr>
        <p:blipFill>
          <a:blip r:embed="rId3"/>
          <a:srcRect/>
          <a:stretch>
            <a:fillRect/>
          </a:stretch>
        </p:blipFill>
        <p:spPr bwMode="auto">
          <a:xfrm>
            <a:off x="714348" y="1285859"/>
            <a:ext cx="7858180" cy="5276207"/>
          </a:xfrm>
          <a:prstGeom prst="rect">
            <a:avLst/>
          </a:prstGeom>
          <a:noFill/>
        </p:spPr>
      </p:pic>
      <p:sp>
        <p:nvSpPr>
          <p:cNvPr id="5" name="Rectangle 4"/>
          <p:cNvSpPr/>
          <p:nvPr/>
        </p:nvSpPr>
        <p:spPr>
          <a:xfrm>
            <a:off x="4786314" y="6072206"/>
            <a:ext cx="4000528" cy="50006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2800" b="1" dirty="0">
                <a:effectLst>
                  <a:outerShdw blurRad="38100" dist="38100" dir="2700000" algn="tl">
                    <a:srgbClr val="000000">
                      <a:alpha val="43137"/>
                    </a:srgbClr>
                  </a:outerShdw>
                </a:effectLst>
              </a:rPr>
              <a:t>Reference: w3schools.in</a:t>
            </a:r>
          </a:p>
        </p:txBody>
      </p:sp>
    </p:spTree>
    <p:extLst>
      <p:ext uri="{BB962C8B-B14F-4D97-AF65-F5344CB8AC3E}">
        <p14:creationId xmlns:p14="http://schemas.microsoft.com/office/powerpoint/2010/main" val="1101633878"/>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C:\Users\AdmOfficer\Desktop\mysql-png-2.png"/>
          <p:cNvPicPr>
            <a:picLocks noChangeAspect="1" noChangeArrowheads="1"/>
          </p:cNvPicPr>
          <p:nvPr/>
        </p:nvPicPr>
        <p:blipFill>
          <a:blip r:embed="rId2" cstate="print"/>
          <a:srcRect/>
          <a:stretch>
            <a:fillRect/>
          </a:stretch>
        </p:blipFill>
        <p:spPr bwMode="auto">
          <a:xfrm>
            <a:off x="2071669" y="785793"/>
            <a:ext cx="5325147" cy="3286149"/>
          </a:xfrm>
          <a:prstGeom prst="rect">
            <a:avLst/>
          </a:prstGeom>
          <a:ln>
            <a:noFill/>
          </a:ln>
          <a:effectLst>
            <a:outerShdw blurRad="292100" dist="139700" dir="2700000" algn="tl" rotWithShape="0">
              <a:srgbClr val="333333">
                <a:alpha val="65000"/>
              </a:srgbClr>
            </a:outerShdw>
          </a:effectLst>
        </p:spPr>
      </p:pic>
      <p:sp>
        <p:nvSpPr>
          <p:cNvPr id="7" name="Title 1"/>
          <p:cNvSpPr txBox="1">
            <a:spLocks/>
          </p:cNvSpPr>
          <p:nvPr/>
        </p:nvSpPr>
        <p:spPr>
          <a:xfrm>
            <a:off x="571472" y="4143380"/>
            <a:ext cx="8143932" cy="8572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algn="ctr"/>
            <a:r>
              <a:rPr lang="en-IN" sz="4000" b="1" dirty="0">
                <a:effectLst>
                  <a:outerShdw blurRad="38100" dist="38100" dir="2700000" algn="tl">
                    <a:srgbClr val="000000">
                      <a:alpha val="43137"/>
                    </a:srgbClr>
                  </a:outerShdw>
                </a:effectLst>
              </a:rPr>
              <a:t>DATA TYPES</a:t>
            </a:r>
          </a:p>
        </p:txBody>
      </p:sp>
    </p:spTree>
    <p:extLst>
      <p:ext uri="{BB962C8B-B14F-4D97-AF65-F5344CB8AC3E}">
        <p14:creationId xmlns:p14="http://schemas.microsoft.com/office/powerpoint/2010/main" val="1101633878"/>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3428992" y="357166"/>
            <a:ext cx="5357850" cy="8572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DATA TYPES</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571472" y="285728"/>
            <a:ext cx="2428860" cy="1498850"/>
          </a:xfrm>
          <a:prstGeom prst="rect">
            <a:avLst/>
          </a:prstGeom>
          <a:ln>
            <a:noFill/>
          </a:ln>
          <a:effectLst>
            <a:outerShdw blurRad="292100" dist="139700" dir="2700000" algn="tl" rotWithShape="0">
              <a:srgbClr val="333333">
                <a:alpha val="65000"/>
              </a:srgbClr>
            </a:outerShdw>
          </a:effectLst>
        </p:spPr>
      </p:pic>
      <p:graphicFrame>
        <p:nvGraphicFramePr>
          <p:cNvPr id="11" name="Table 10"/>
          <p:cNvGraphicFramePr>
            <a:graphicFrameLocks noGrp="1"/>
          </p:cNvGraphicFramePr>
          <p:nvPr/>
        </p:nvGraphicFramePr>
        <p:xfrm>
          <a:off x="285720" y="2143116"/>
          <a:ext cx="8643966" cy="3935184"/>
        </p:xfrm>
        <a:graphic>
          <a:graphicData uri="http://schemas.openxmlformats.org/drawingml/2006/table">
            <a:tbl>
              <a:tblPr>
                <a:effectLst>
                  <a:innerShdw blurRad="114300">
                    <a:prstClr val="black"/>
                  </a:innerShdw>
                </a:effectLst>
                <a:tableStyleId>{616DA210-FB5B-4158-B5E0-FEB733F419BA}</a:tableStyleId>
              </a:tblPr>
              <a:tblGrid>
                <a:gridCol w="2500330">
                  <a:extLst>
                    <a:ext uri="{9D8B030D-6E8A-4147-A177-3AD203B41FA5}">
                      <a16:colId xmlns:a16="http://schemas.microsoft.com/office/drawing/2014/main" val="20000"/>
                    </a:ext>
                  </a:extLst>
                </a:gridCol>
                <a:gridCol w="1857388">
                  <a:extLst>
                    <a:ext uri="{9D8B030D-6E8A-4147-A177-3AD203B41FA5}">
                      <a16:colId xmlns:a16="http://schemas.microsoft.com/office/drawing/2014/main" val="20001"/>
                    </a:ext>
                  </a:extLst>
                </a:gridCol>
                <a:gridCol w="4286248">
                  <a:extLst>
                    <a:ext uri="{9D8B030D-6E8A-4147-A177-3AD203B41FA5}">
                      <a16:colId xmlns:a16="http://schemas.microsoft.com/office/drawing/2014/main" val="20002"/>
                    </a:ext>
                  </a:extLst>
                </a:gridCol>
              </a:tblGrid>
              <a:tr h="69167">
                <a:tc>
                  <a:txBody>
                    <a:bodyPr/>
                    <a:lstStyle/>
                    <a:p>
                      <a:pPr algn="ctr" fontAlgn="t"/>
                      <a:r>
                        <a:rPr lang="en-IN" sz="3200" b="1" dirty="0">
                          <a:solidFill>
                            <a:schemeClr val="bg1"/>
                          </a:solidFill>
                          <a:effectLst>
                            <a:outerShdw blurRad="38100" dist="38100" dir="2700000" algn="tl">
                              <a:srgbClr val="000000">
                                <a:alpha val="43137"/>
                              </a:srgbClr>
                            </a:outerShdw>
                          </a:effectLst>
                        </a:rPr>
                        <a:t>Ty p e</a:t>
                      </a:r>
                    </a:p>
                  </a:txBody>
                  <a:tcPr marL="4218" marR="4218" marT="4218" marB="4218">
                    <a:solidFill>
                      <a:srgbClr val="00B0F0"/>
                    </a:solidFill>
                  </a:tcPr>
                </a:tc>
                <a:tc>
                  <a:txBody>
                    <a:bodyPr/>
                    <a:lstStyle/>
                    <a:p>
                      <a:pPr algn="ctr" fontAlgn="t"/>
                      <a:r>
                        <a:rPr lang="en-IN" sz="3200" b="1" dirty="0">
                          <a:solidFill>
                            <a:schemeClr val="bg1"/>
                          </a:solidFill>
                          <a:effectLst>
                            <a:outerShdw blurRad="38100" dist="38100" dir="2700000" algn="tl">
                              <a:srgbClr val="000000">
                                <a:alpha val="43137"/>
                              </a:srgbClr>
                            </a:outerShdw>
                          </a:effectLst>
                        </a:rPr>
                        <a:t>S </a:t>
                      </a:r>
                      <a:r>
                        <a:rPr lang="en-IN" sz="3200" b="1" dirty="0" err="1">
                          <a:solidFill>
                            <a:schemeClr val="bg1"/>
                          </a:solidFill>
                          <a:effectLst>
                            <a:outerShdw blurRad="38100" dist="38100" dir="2700000" algn="tl">
                              <a:srgbClr val="000000">
                                <a:alpha val="43137"/>
                              </a:srgbClr>
                            </a:outerShdw>
                          </a:effectLst>
                        </a:rPr>
                        <a:t>i</a:t>
                      </a:r>
                      <a:r>
                        <a:rPr lang="en-IN" sz="3200" b="1" dirty="0">
                          <a:solidFill>
                            <a:schemeClr val="bg1"/>
                          </a:solidFill>
                          <a:effectLst>
                            <a:outerShdw blurRad="38100" dist="38100" dir="2700000" algn="tl">
                              <a:srgbClr val="000000">
                                <a:alpha val="43137"/>
                              </a:srgbClr>
                            </a:outerShdw>
                          </a:effectLst>
                        </a:rPr>
                        <a:t> z e</a:t>
                      </a:r>
                    </a:p>
                  </a:txBody>
                  <a:tcPr marL="4218" marR="4218" marT="4218" marB="4218">
                    <a:solidFill>
                      <a:srgbClr val="00B0F0"/>
                    </a:solidFill>
                  </a:tcPr>
                </a:tc>
                <a:tc>
                  <a:txBody>
                    <a:bodyPr/>
                    <a:lstStyle/>
                    <a:p>
                      <a:pPr algn="ctr" fontAlgn="t"/>
                      <a:r>
                        <a:rPr lang="pt-BR" sz="3200" b="1" dirty="0">
                          <a:solidFill>
                            <a:schemeClr val="bg1"/>
                          </a:solidFill>
                          <a:effectLst>
                            <a:outerShdw blurRad="38100" dist="38100" dir="2700000" algn="tl">
                              <a:srgbClr val="000000">
                                <a:alpha val="43137"/>
                              </a:srgbClr>
                            </a:outerShdw>
                          </a:effectLst>
                        </a:rPr>
                        <a:t>D e s c r i p t i o n</a:t>
                      </a:r>
                    </a:p>
                  </a:txBody>
                  <a:tcPr marL="4218" marR="4218" marT="4218" marB="4218">
                    <a:solidFill>
                      <a:srgbClr val="00B0F0"/>
                    </a:solidFill>
                  </a:tcPr>
                </a:tc>
                <a:extLst>
                  <a:ext uri="{0D108BD9-81ED-4DB2-BD59-A6C34878D82A}">
                    <a16:rowId xmlns:a16="http://schemas.microsoft.com/office/drawing/2014/main" val="10000"/>
                  </a:ext>
                </a:extLst>
              </a:tr>
              <a:tr h="129900">
                <a:tc>
                  <a:txBody>
                    <a:bodyPr/>
                    <a:lstStyle/>
                    <a:p>
                      <a:pPr fontAlgn="t"/>
                      <a:r>
                        <a:rPr lang="en-IN" sz="2800" b="1" dirty="0">
                          <a:effectLst>
                            <a:outerShdw blurRad="38100" dist="38100" dir="2700000" algn="tl">
                              <a:srgbClr val="000000">
                                <a:alpha val="43137"/>
                              </a:srgbClr>
                            </a:outerShdw>
                          </a:effectLst>
                        </a:rPr>
                        <a:t>CHAR[Length]</a:t>
                      </a:r>
                    </a:p>
                  </a:txBody>
                  <a:tcPr marL="4218" marR="4218" marT="4218" marB="4218"/>
                </a:tc>
                <a:tc>
                  <a:txBody>
                    <a:bodyPr/>
                    <a:lstStyle/>
                    <a:p>
                      <a:pPr fontAlgn="t"/>
                      <a:r>
                        <a:rPr lang="en-IN" sz="2800" b="1" dirty="0">
                          <a:effectLst>
                            <a:outerShdw blurRad="38100" dist="38100" dir="2700000" algn="tl">
                              <a:srgbClr val="000000">
                                <a:alpha val="43137"/>
                              </a:srgbClr>
                            </a:outerShdw>
                          </a:effectLst>
                        </a:rPr>
                        <a:t>Length bytes</a:t>
                      </a:r>
                    </a:p>
                  </a:txBody>
                  <a:tcPr marL="4218" marR="4218" marT="4218" marB="4218"/>
                </a:tc>
                <a:tc>
                  <a:txBody>
                    <a:bodyPr/>
                    <a:lstStyle/>
                    <a:p>
                      <a:pPr fontAlgn="t"/>
                      <a:r>
                        <a:rPr lang="en-IN" sz="2800" b="1" dirty="0">
                          <a:effectLst>
                            <a:outerShdw blurRad="38100" dist="38100" dir="2700000" algn="tl">
                              <a:srgbClr val="000000">
                                <a:alpha val="43137"/>
                              </a:srgbClr>
                            </a:outerShdw>
                          </a:effectLst>
                        </a:rPr>
                        <a:t> 0 to 255 characters long.</a:t>
                      </a:r>
                    </a:p>
                  </a:txBody>
                  <a:tcPr marL="4218" marR="4218" marT="4218" marB="4218"/>
                </a:tc>
                <a:extLst>
                  <a:ext uri="{0D108BD9-81ED-4DB2-BD59-A6C34878D82A}">
                    <a16:rowId xmlns:a16="http://schemas.microsoft.com/office/drawing/2014/main" val="10001"/>
                  </a:ext>
                </a:extLst>
              </a:tr>
              <a:tr h="190632">
                <a:tc>
                  <a:txBody>
                    <a:bodyPr/>
                    <a:lstStyle/>
                    <a:p>
                      <a:pPr fontAlgn="t"/>
                      <a:r>
                        <a:rPr lang="en-IN" sz="2800" b="1" dirty="0">
                          <a:effectLst>
                            <a:outerShdw blurRad="38100" dist="38100" dir="2700000" algn="tl">
                              <a:srgbClr val="000000">
                                <a:alpha val="43137"/>
                              </a:srgbClr>
                            </a:outerShdw>
                          </a:effectLst>
                        </a:rPr>
                        <a:t>VARCHAR</a:t>
                      </a:r>
                    </a:p>
                    <a:p>
                      <a:pPr fontAlgn="t"/>
                      <a:r>
                        <a:rPr lang="en-IN" sz="2800" b="1" dirty="0">
                          <a:effectLst>
                            <a:outerShdw blurRad="38100" dist="38100" dir="2700000" algn="tl">
                              <a:srgbClr val="000000">
                                <a:alpha val="43137"/>
                              </a:srgbClr>
                            </a:outerShdw>
                          </a:effectLst>
                        </a:rPr>
                        <a:t>(Length)</a:t>
                      </a:r>
                    </a:p>
                  </a:txBody>
                  <a:tcPr marL="4218" marR="4218" marT="4218" marB="4218"/>
                </a:tc>
                <a:tc>
                  <a:txBody>
                    <a:bodyPr/>
                    <a:lstStyle/>
                    <a:p>
                      <a:pPr fontAlgn="t"/>
                      <a:r>
                        <a:rPr lang="en-IN" sz="2800" b="1" dirty="0">
                          <a:effectLst>
                            <a:outerShdw blurRad="38100" dist="38100" dir="2700000" algn="tl">
                              <a:srgbClr val="000000">
                                <a:alpha val="43137"/>
                              </a:srgbClr>
                            </a:outerShdw>
                          </a:effectLst>
                        </a:rPr>
                        <a:t>String length + 1 bytes</a:t>
                      </a:r>
                    </a:p>
                  </a:txBody>
                  <a:tcPr marL="4218" marR="4218" marT="4218" marB="4218"/>
                </a:tc>
                <a:tc>
                  <a:txBody>
                    <a:bodyPr/>
                    <a:lstStyle/>
                    <a:p>
                      <a:pPr fontAlgn="t"/>
                      <a:r>
                        <a:rPr lang="en-IN" sz="2800" b="1" dirty="0">
                          <a:effectLst>
                            <a:outerShdw blurRad="38100" dist="38100" dir="2700000" algn="tl">
                              <a:srgbClr val="000000">
                                <a:alpha val="43137"/>
                              </a:srgbClr>
                            </a:outerShdw>
                          </a:effectLst>
                        </a:rPr>
                        <a:t> 0 to 255 characters long.</a:t>
                      </a:r>
                    </a:p>
                  </a:txBody>
                  <a:tcPr marL="4218" marR="4218" marT="4218" marB="4218"/>
                </a:tc>
                <a:extLst>
                  <a:ext uri="{0D108BD9-81ED-4DB2-BD59-A6C34878D82A}">
                    <a16:rowId xmlns:a16="http://schemas.microsoft.com/office/drawing/2014/main" val="10002"/>
                  </a:ext>
                </a:extLst>
              </a:tr>
              <a:tr h="190632">
                <a:tc>
                  <a:txBody>
                    <a:bodyPr/>
                    <a:lstStyle/>
                    <a:p>
                      <a:pPr fontAlgn="t"/>
                      <a:r>
                        <a:rPr lang="en-IN" sz="2800" b="1" dirty="0">
                          <a:effectLst>
                            <a:outerShdw blurRad="38100" dist="38100" dir="2700000" algn="tl">
                              <a:srgbClr val="000000">
                                <a:alpha val="43137"/>
                              </a:srgbClr>
                            </a:outerShdw>
                          </a:effectLst>
                        </a:rPr>
                        <a:t>TINYTEXT</a:t>
                      </a:r>
                    </a:p>
                  </a:txBody>
                  <a:tcPr marL="4218" marR="4218" marT="4218" marB="4218"/>
                </a:tc>
                <a:tc>
                  <a:txBody>
                    <a:bodyPr/>
                    <a:lstStyle/>
                    <a:p>
                      <a:pPr fontAlgn="t"/>
                      <a:r>
                        <a:rPr lang="en-IN" sz="2800" b="1" dirty="0">
                          <a:effectLst>
                            <a:outerShdw blurRad="38100" dist="38100" dir="2700000" algn="tl">
                              <a:srgbClr val="000000">
                                <a:alpha val="43137"/>
                              </a:srgbClr>
                            </a:outerShdw>
                          </a:effectLst>
                        </a:rPr>
                        <a:t>String length + 1 bytes</a:t>
                      </a:r>
                    </a:p>
                  </a:txBody>
                  <a:tcPr marL="4218" marR="4218" marT="4218" marB="4218"/>
                </a:tc>
                <a:tc>
                  <a:txBody>
                    <a:bodyPr/>
                    <a:lstStyle/>
                    <a:p>
                      <a:pPr fontAlgn="t"/>
                      <a:r>
                        <a:rPr lang="en-IN" sz="2800" b="1" dirty="0">
                          <a:effectLst>
                            <a:outerShdw blurRad="38100" dist="38100" dir="2700000" algn="tl">
                              <a:srgbClr val="000000">
                                <a:alpha val="43137"/>
                              </a:srgbClr>
                            </a:outerShdw>
                          </a:effectLst>
                        </a:rPr>
                        <a:t> maximum length of 255 characters.</a:t>
                      </a:r>
                    </a:p>
                  </a:txBody>
                  <a:tcPr marL="4218" marR="4218" marT="4218" marB="421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01633878"/>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3428992" y="357166"/>
            <a:ext cx="5357850" cy="8572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DATA TYPES</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571472" y="285728"/>
            <a:ext cx="2428860" cy="1498850"/>
          </a:xfrm>
          <a:prstGeom prst="rect">
            <a:avLst/>
          </a:prstGeom>
          <a:ln>
            <a:noFill/>
          </a:ln>
          <a:effectLst>
            <a:outerShdw blurRad="292100" dist="139700" dir="2700000" algn="tl" rotWithShape="0">
              <a:srgbClr val="333333">
                <a:alpha val="65000"/>
              </a:srgbClr>
            </a:outerShdw>
          </a:effectLst>
        </p:spPr>
      </p:pic>
      <p:graphicFrame>
        <p:nvGraphicFramePr>
          <p:cNvPr id="11" name="Table 10"/>
          <p:cNvGraphicFramePr>
            <a:graphicFrameLocks noGrp="1"/>
          </p:cNvGraphicFramePr>
          <p:nvPr/>
        </p:nvGraphicFramePr>
        <p:xfrm>
          <a:off x="285752" y="1785926"/>
          <a:ext cx="8572528" cy="4910544"/>
        </p:xfrm>
        <a:graphic>
          <a:graphicData uri="http://schemas.openxmlformats.org/drawingml/2006/table">
            <a:tbl>
              <a:tblPr>
                <a:effectLst>
                  <a:innerShdw blurRad="114300">
                    <a:prstClr val="black"/>
                  </a:innerShdw>
                </a:effectLst>
                <a:tableStyleId>{616DA210-FB5B-4158-B5E0-FEB733F419BA}</a:tableStyleId>
              </a:tblPr>
              <a:tblGrid>
                <a:gridCol w="2786050">
                  <a:extLst>
                    <a:ext uri="{9D8B030D-6E8A-4147-A177-3AD203B41FA5}">
                      <a16:colId xmlns:a16="http://schemas.microsoft.com/office/drawing/2014/main" val="20000"/>
                    </a:ext>
                  </a:extLst>
                </a:gridCol>
                <a:gridCol w="1928826">
                  <a:extLst>
                    <a:ext uri="{9D8B030D-6E8A-4147-A177-3AD203B41FA5}">
                      <a16:colId xmlns:a16="http://schemas.microsoft.com/office/drawing/2014/main" val="20001"/>
                    </a:ext>
                  </a:extLst>
                </a:gridCol>
                <a:gridCol w="3857652">
                  <a:extLst>
                    <a:ext uri="{9D8B030D-6E8A-4147-A177-3AD203B41FA5}">
                      <a16:colId xmlns:a16="http://schemas.microsoft.com/office/drawing/2014/main" val="20002"/>
                    </a:ext>
                  </a:extLst>
                </a:gridCol>
              </a:tblGrid>
              <a:tr h="69167">
                <a:tc>
                  <a:txBody>
                    <a:bodyPr/>
                    <a:lstStyle/>
                    <a:p>
                      <a:pPr algn="ctr" fontAlgn="t"/>
                      <a:r>
                        <a:rPr lang="en-IN" sz="3200" b="1" dirty="0">
                          <a:solidFill>
                            <a:schemeClr val="bg1"/>
                          </a:solidFill>
                          <a:effectLst>
                            <a:outerShdw blurRad="38100" dist="38100" dir="2700000" algn="tl">
                              <a:srgbClr val="000000">
                                <a:alpha val="43137"/>
                              </a:srgbClr>
                            </a:outerShdw>
                          </a:effectLst>
                        </a:rPr>
                        <a:t>Ty p e</a:t>
                      </a:r>
                    </a:p>
                  </a:txBody>
                  <a:tcPr marL="4218" marR="4218" marT="4218" marB="4218">
                    <a:solidFill>
                      <a:srgbClr val="00B0F0"/>
                    </a:solidFill>
                  </a:tcPr>
                </a:tc>
                <a:tc>
                  <a:txBody>
                    <a:bodyPr/>
                    <a:lstStyle/>
                    <a:p>
                      <a:pPr algn="ctr" fontAlgn="t"/>
                      <a:r>
                        <a:rPr lang="en-IN" sz="3200" b="1" dirty="0">
                          <a:solidFill>
                            <a:schemeClr val="bg1"/>
                          </a:solidFill>
                          <a:effectLst>
                            <a:outerShdw blurRad="38100" dist="38100" dir="2700000" algn="tl">
                              <a:srgbClr val="000000">
                                <a:alpha val="43137"/>
                              </a:srgbClr>
                            </a:outerShdw>
                          </a:effectLst>
                        </a:rPr>
                        <a:t>S </a:t>
                      </a:r>
                      <a:r>
                        <a:rPr lang="en-IN" sz="3200" b="1" dirty="0" err="1">
                          <a:solidFill>
                            <a:schemeClr val="bg1"/>
                          </a:solidFill>
                          <a:effectLst>
                            <a:outerShdw blurRad="38100" dist="38100" dir="2700000" algn="tl">
                              <a:srgbClr val="000000">
                                <a:alpha val="43137"/>
                              </a:srgbClr>
                            </a:outerShdw>
                          </a:effectLst>
                        </a:rPr>
                        <a:t>i</a:t>
                      </a:r>
                      <a:r>
                        <a:rPr lang="en-IN" sz="3200" b="1" dirty="0">
                          <a:solidFill>
                            <a:schemeClr val="bg1"/>
                          </a:solidFill>
                          <a:effectLst>
                            <a:outerShdw blurRad="38100" dist="38100" dir="2700000" algn="tl">
                              <a:srgbClr val="000000">
                                <a:alpha val="43137"/>
                              </a:srgbClr>
                            </a:outerShdw>
                          </a:effectLst>
                        </a:rPr>
                        <a:t> z e</a:t>
                      </a:r>
                    </a:p>
                  </a:txBody>
                  <a:tcPr marL="4218" marR="4218" marT="4218" marB="4218">
                    <a:solidFill>
                      <a:srgbClr val="00B0F0"/>
                    </a:solidFill>
                  </a:tcPr>
                </a:tc>
                <a:tc>
                  <a:txBody>
                    <a:bodyPr/>
                    <a:lstStyle/>
                    <a:p>
                      <a:pPr algn="ctr" fontAlgn="t"/>
                      <a:r>
                        <a:rPr lang="pt-BR" sz="3200" b="1" dirty="0">
                          <a:solidFill>
                            <a:schemeClr val="bg1"/>
                          </a:solidFill>
                          <a:effectLst>
                            <a:outerShdw blurRad="38100" dist="38100" dir="2700000" algn="tl">
                              <a:srgbClr val="000000">
                                <a:alpha val="43137"/>
                              </a:srgbClr>
                            </a:outerShdw>
                          </a:effectLst>
                        </a:rPr>
                        <a:t>D e s c r i p t i o n</a:t>
                      </a:r>
                    </a:p>
                  </a:txBody>
                  <a:tcPr marL="4218" marR="4218" marT="4218" marB="4218">
                    <a:solidFill>
                      <a:srgbClr val="00B0F0"/>
                    </a:solidFill>
                  </a:tcPr>
                </a:tc>
                <a:extLst>
                  <a:ext uri="{0D108BD9-81ED-4DB2-BD59-A6C34878D82A}">
                    <a16:rowId xmlns:a16="http://schemas.microsoft.com/office/drawing/2014/main" val="10000"/>
                  </a:ext>
                </a:extLst>
              </a:tr>
              <a:tr h="190632">
                <a:tc>
                  <a:txBody>
                    <a:bodyPr/>
                    <a:lstStyle/>
                    <a:p>
                      <a:pPr fontAlgn="t"/>
                      <a:r>
                        <a:rPr lang="en-IN" sz="3200" b="1" dirty="0">
                          <a:effectLst>
                            <a:outerShdw blurRad="38100" dist="38100" dir="2700000" algn="tl">
                              <a:srgbClr val="000000">
                                <a:alpha val="43137"/>
                              </a:srgbClr>
                            </a:outerShdw>
                          </a:effectLst>
                        </a:rPr>
                        <a:t>TEXT</a:t>
                      </a:r>
                    </a:p>
                  </a:txBody>
                  <a:tcPr marL="4218" marR="4218" marT="4218" marB="4218"/>
                </a:tc>
                <a:tc>
                  <a:txBody>
                    <a:bodyPr/>
                    <a:lstStyle/>
                    <a:p>
                      <a:pPr fontAlgn="t"/>
                      <a:r>
                        <a:rPr lang="en-IN" sz="3200" b="1" dirty="0">
                          <a:effectLst>
                            <a:outerShdw blurRad="38100" dist="38100" dir="2700000" algn="tl">
                              <a:srgbClr val="000000">
                                <a:alpha val="43137"/>
                              </a:srgbClr>
                            </a:outerShdw>
                          </a:effectLst>
                        </a:rPr>
                        <a:t>String length + 2 bytes</a:t>
                      </a:r>
                    </a:p>
                  </a:txBody>
                  <a:tcPr marL="4218" marR="4218" marT="4218" marB="4218"/>
                </a:tc>
                <a:tc>
                  <a:txBody>
                    <a:bodyPr/>
                    <a:lstStyle/>
                    <a:p>
                      <a:pPr fontAlgn="t"/>
                      <a:r>
                        <a:rPr lang="en-IN" sz="3200" b="1" dirty="0">
                          <a:effectLst>
                            <a:outerShdw blurRad="38100" dist="38100" dir="2700000" algn="tl">
                              <a:srgbClr val="000000">
                                <a:alpha val="43137"/>
                              </a:srgbClr>
                            </a:outerShdw>
                          </a:effectLst>
                        </a:rPr>
                        <a:t>maximum length of 65,535 characters.</a:t>
                      </a:r>
                    </a:p>
                  </a:txBody>
                  <a:tcPr marL="4218" marR="4218" marT="4218" marB="4218"/>
                </a:tc>
                <a:extLst>
                  <a:ext uri="{0D108BD9-81ED-4DB2-BD59-A6C34878D82A}">
                    <a16:rowId xmlns:a16="http://schemas.microsoft.com/office/drawing/2014/main" val="10001"/>
                  </a:ext>
                </a:extLst>
              </a:tr>
              <a:tr h="190632">
                <a:tc>
                  <a:txBody>
                    <a:bodyPr/>
                    <a:lstStyle/>
                    <a:p>
                      <a:pPr fontAlgn="t"/>
                      <a:r>
                        <a:rPr lang="en-IN" sz="3200" b="1">
                          <a:effectLst>
                            <a:outerShdw blurRad="38100" dist="38100" dir="2700000" algn="tl">
                              <a:srgbClr val="000000">
                                <a:alpha val="43137"/>
                              </a:srgbClr>
                            </a:outerShdw>
                          </a:effectLst>
                        </a:rPr>
                        <a:t>MEDIUMTEXT</a:t>
                      </a:r>
                    </a:p>
                  </a:txBody>
                  <a:tcPr marL="4218" marR="4218" marT="4218" marB="4218"/>
                </a:tc>
                <a:tc>
                  <a:txBody>
                    <a:bodyPr/>
                    <a:lstStyle/>
                    <a:p>
                      <a:pPr fontAlgn="t"/>
                      <a:r>
                        <a:rPr lang="en-IN" sz="3200" b="1" dirty="0">
                          <a:effectLst>
                            <a:outerShdw blurRad="38100" dist="38100" dir="2700000" algn="tl">
                              <a:srgbClr val="000000">
                                <a:alpha val="43137"/>
                              </a:srgbClr>
                            </a:outerShdw>
                          </a:effectLst>
                        </a:rPr>
                        <a:t>String length + 3 bytes</a:t>
                      </a:r>
                    </a:p>
                  </a:txBody>
                  <a:tcPr marL="4218" marR="4218" marT="4218" marB="4218"/>
                </a:tc>
                <a:tc>
                  <a:txBody>
                    <a:bodyPr/>
                    <a:lstStyle/>
                    <a:p>
                      <a:pPr fontAlgn="t"/>
                      <a:r>
                        <a:rPr lang="en-IN" sz="3200" b="1" dirty="0">
                          <a:effectLst>
                            <a:outerShdw blurRad="38100" dist="38100" dir="2700000" algn="tl">
                              <a:srgbClr val="000000">
                                <a:alpha val="43137"/>
                              </a:srgbClr>
                            </a:outerShdw>
                          </a:effectLst>
                        </a:rPr>
                        <a:t>maximum length of 16,777,215 characters.</a:t>
                      </a:r>
                    </a:p>
                  </a:txBody>
                  <a:tcPr marL="4218" marR="4218" marT="4218" marB="4218"/>
                </a:tc>
                <a:extLst>
                  <a:ext uri="{0D108BD9-81ED-4DB2-BD59-A6C34878D82A}">
                    <a16:rowId xmlns:a16="http://schemas.microsoft.com/office/drawing/2014/main" val="10002"/>
                  </a:ext>
                </a:extLst>
              </a:tr>
              <a:tr h="190632">
                <a:tc>
                  <a:txBody>
                    <a:bodyPr/>
                    <a:lstStyle/>
                    <a:p>
                      <a:pPr fontAlgn="t"/>
                      <a:r>
                        <a:rPr lang="en-IN" sz="3200" b="1" dirty="0">
                          <a:effectLst>
                            <a:outerShdw blurRad="38100" dist="38100" dir="2700000" algn="tl">
                              <a:srgbClr val="000000">
                                <a:alpha val="43137"/>
                              </a:srgbClr>
                            </a:outerShdw>
                          </a:effectLst>
                        </a:rPr>
                        <a:t>LONGTEXT</a:t>
                      </a:r>
                    </a:p>
                  </a:txBody>
                  <a:tcPr marL="4218" marR="4218" marT="4218" marB="4218"/>
                </a:tc>
                <a:tc>
                  <a:txBody>
                    <a:bodyPr/>
                    <a:lstStyle/>
                    <a:p>
                      <a:pPr fontAlgn="t"/>
                      <a:r>
                        <a:rPr lang="en-IN" sz="3200" b="1">
                          <a:effectLst>
                            <a:outerShdw blurRad="38100" dist="38100" dir="2700000" algn="tl">
                              <a:srgbClr val="000000">
                                <a:alpha val="43137"/>
                              </a:srgbClr>
                            </a:outerShdw>
                          </a:effectLst>
                        </a:rPr>
                        <a:t>String length + 4 bytes</a:t>
                      </a:r>
                    </a:p>
                  </a:txBody>
                  <a:tcPr marL="4218" marR="4218" marT="4218" marB="4218"/>
                </a:tc>
                <a:tc>
                  <a:txBody>
                    <a:bodyPr/>
                    <a:lstStyle/>
                    <a:p>
                      <a:pPr fontAlgn="t"/>
                      <a:r>
                        <a:rPr lang="en-IN" sz="3200" b="1" dirty="0">
                          <a:effectLst>
                            <a:outerShdw blurRad="38100" dist="38100" dir="2700000" algn="tl">
                              <a:srgbClr val="000000">
                                <a:alpha val="43137"/>
                              </a:srgbClr>
                            </a:outerShdw>
                          </a:effectLst>
                        </a:rPr>
                        <a:t>maximum length of 4,294,967,295 characters.</a:t>
                      </a:r>
                    </a:p>
                  </a:txBody>
                  <a:tcPr marL="4218" marR="4218" marT="4218" marB="421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01633878"/>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txBox="1">
            <a:spLocks/>
          </p:cNvSpPr>
          <p:nvPr/>
        </p:nvSpPr>
        <p:spPr>
          <a:xfrm>
            <a:off x="3428992" y="357166"/>
            <a:ext cx="5357850" cy="857256"/>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DATA TYPES</a:t>
            </a:r>
          </a:p>
        </p:txBody>
      </p:sp>
      <p:pic>
        <p:nvPicPr>
          <p:cNvPr id="9" name="Picture 2" descr="C:\Users\AdmOfficer\Desktop\mysql-png-2.png"/>
          <p:cNvPicPr>
            <a:picLocks noChangeAspect="1" noChangeArrowheads="1"/>
          </p:cNvPicPr>
          <p:nvPr/>
        </p:nvPicPr>
        <p:blipFill>
          <a:blip r:embed="rId2" cstate="print"/>
          <a:srcRect/>
          <a:stretch>
            <a:fillRect/>
          </a:stretch>
        </p:blipFill>
        <p:spPr bwMode="auto">
          <a:xfrm>
            <a:off x="571472" y="285728"/>
            <a:ext cx="2428860" cy="1498850"/>
          </a:xfrm>
          <a:prstGeom prst="rect">
            <a:avLst/>
          </a:prstGeom>
          <a:ln>
            <a:noFill/>
          </a:ln>
          <a:effectLst>
            <a:outerShdw blurRad="292100" dist="139700" dir="2700000" algn="tl" rotWithShape="0">
              <a:srgbClr val="333333">
                <a:alpha val="65000"/>
              </a:srgbClr>
            </a:outerShdw>
          </a:effectLst>
        </p:spPr>
      </p:pic>
      <p:graphicFrame>
        <p:nvGraphicFramePr>
          <p:cNvPr id="11" name="Table 10"/>
          <p:cNvGraphicFramePr>
            <a:graphicFrameLocks noGrp="1"/>
          </p:cNvGraphicFramePr>
          <p:nvPr/>
        </p:nvGraphicFramePr>
        <p:xfrm>
          <a:off x="285752" y="2071678"/>
          <a:ext cx="8572528" cy="4431300"/>
        </p:xfrm>
        <a:graphic>
          <a:graphicData uri="http://schemas.openxmlformats.org/drawingml/2006/table">
            <a:tbl>
              <a:tblPr>
                <a:effectLst>
                  <a:innerShdw blurRad="114300">
                    <a:prstClr val="black"/>
                  </a:innerShdw>
                </a:effectLst>
              </a:tblPr>
              <a:tblGrid>
                <a:gridCol w="1928794">
                  <a:extLst>
                    <a:ext uri="{9D8B030D-6E8A-4147-A177-3AD203B41FA5}">
                      <a16:colId xmlns:a16="http://schemas.microsoft.com/office/drawing/2014/main" val="20000"/>
                    </a:ext>
                  </a:extLst>
                </a:gridCol>
                <a:gridCol w="2214578">
                  <a:extLst>
                    <a:ext uri="{9D8B030D-6E8A-4147-A177-3AD203B41FA5}">
                      <a16:colId xmlns:a16="http://schemas.microsoft.com/office/drawing/2014/main" val="20001"/>
                    </a:ext>
                  </a:extLst>
                </a:gridCol>
                <a:gridCol w="4429156">
                  <a:extLst>
                    <a:ext uri="{9D8B030D-6E8A-4147-A177-3AD203B41FA5}">
                      <a16:colId xmlns:a16="http://schemas.microsoft.com/office/drawing/2014/main" val="20002"/>
                    </a:ext>
                  </a:extLst>
                </a:gridCol>
              </a:tblGrid>
              <a:tr h="69167">
                <a:tc>
                  <a:txBody>
                    <a:bodyPr/>
                    <a:lstStyle/>
                    <a:p>
                      <a:pPr algn="ctr" fontAlgn="t"/>
                      <a:r>
                        <a:rPr lang="en-IN" sz="3200" b="1" dirty="0">
                          <a:solidFill>
                            <a:schemeClr val="bg1"/>
                          </a:solidFill>
                          <a:effectLst>
                            <a:outerShdw blurRad="38100" dist="38100" dir="2700000" algn="tl">
                              <a:srgbClr val="000000">
                                <a:alpha val="43137"/>
                              </a:srgbClr>
                            </a:outerShdw>
                          </a:effectLst>
                        </a:rPr>
                        <a:t>Ty p e</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F0"/>
                    </a:solidFill>
                  </a:tcPr>
                </a:tc>
                <a:tc>
                  <a:txBody>
                    <a:bodyPr/>
                    <a:lstStyle/>
                    <a:p>
                      <a:pPr algn="ctr" fontAlgn="t"/>
                      <a:r>
                        <a:rPr lang="en-IN" sz="3200" b="1" dirty="0">
                          <a:solidFill>
                            <a:schemeClr val="bg1"/>
                          </a:solidFill>
                          <a:effectLst>
                            <a:outerShdw blurRad="38100" dist="38100" dir="2700000" algn="tl">
                              <a:srgbClr val="000000">
                                <a:alpha val="43137"/>
                              </a:srgbClr>
                            </a:outerShdw>
                          </a:effectLst>
                        </a:rPr>
                        <a:t>S </a:t>
                      </a:r>
                      <a:r>
                        <a:rPr lang="en-IN" sz="3200" b="1" dirty="0" err="1">
                          <a:solidFill>
                            <a:schemeClr val="bg1"/>
                          </a:solidFill>
                          <a:effectLst>
                            <a:outerShdw blurRad="38100" dist="38100" dir="2700000" algn="tl">
                              <a:srgbClr val="000000">
                                <a:alpha val="43137"/>
                              </a:srgbClr>
                            </a:outerShdw>
                          </a:effectLst>
                        </a:rPr>
                        <a:t>i</a:t>
                      </a:r>
                      <a:r>
                        <a:rPr lang="en-IN" sz="3200" b="1" dirty="0">
                          <a:solidFill>
                            <a:schemeClr val="bg1"/>
                          </a:solidFill>
                          <a:effectLst>
                            <a:outerShdw blurRad="38100" dist="38100" dir="2700000" algn="tl">
                              <a:srgbClr val="000000">
                                <a:alpha val="43137"/>
                              </a:srgbClr>
                            </a:outerShdw>
                          </a:effectLst>
                        </a:rPr>
                        <a:t> z e</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F0"/>
                    </a:solidFill>
                  </a:tcPr>
                </a:tc>
                <a:tc>
                  <a:txBody>
                    <a:bodyPr/>
                    <a:lstStyle/>
                    <a:p>
                      <a:pPr algn="ctr" fontAlgn="t"/>
                      <a:r>
                        <a:rPr lang="pt-BR" sz="3200" b="1" dirty="0">
                          <a:solidFill>
                            <a:schemeClr val="bg1"/>
                          </a:solidFill>
                          <a:effectLst>
                            <a:outerShdw blurRad="38100" dist="38100" dir="2700000" algn="tl">
                              <a:srgbClr val="000000">
                                <a:alpha val="43137"/>
                              </a:srgbClr>
                            </a:outerShdw>
                          </a:effectLst>
                        </a:rPr>
                        <a:t>D e s c r i p t i o n</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190632">
                <a:tc>
                  <a:txBody>
                    <a:bodyPr/>
                    <a:lstStyle/>
                    <a:p>
                      <a:pPr fontAlgn="t"/>
                      <a:r>
                        <a:rPr lang="en-IN" sz="3200" b="1" dirty="0">
                          <a:effectLst>
                            <a:outerShdw blurRad="38100" dist="38100" dir="2700000" algn="tl">
                              <a:srgbClr val="000000">
                                <a:alpha val="43137"/>
                              </a:srgbClr>
                            </a:outerShdw>
                          </a:effectLst>
                        </a:rPr>
                        <a:t>TEXT</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dirty="0">
                          <a:effectLst>
                            <a:outerShdw blurRad="38100" dist="38100" dir="2700000" algn="tl">
                              <a:srgbClr val="000000">
                                <a:alpha val="43137"/>
                              </a:srgbClr>
                            </a:outerShdw>
                          </a:effectLst>
                        </a:rPr>
                        <a:t>String length + 2 bytes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dirty="0">
                          <a:effectLst>
                            <a:outerShdw blurRad="38100" dist="38100" dir="2700000" algn="tl">
                              <a:srgbClr val="000000">
                                <a:alpha val="43137"/>
                              </a:srgbClr>
                            </a:outerShdw>
                          </a:effectLst>
                        </a:rPr>
                        <a:t>maximum length of 65,535 characters.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0632">
                <a:tc>
                  <a:txBody>
                    <a:bodyPr/>
                    <a:lstStyle/>
                    <a:p>
                      <a:pPr fontAlgn="t"/>
                      <a:r>
                        <a:rPr lang="en-IN" sz="3200" b="1" dirty="0">
                          <a:effectLst>
                            <a:outerShdw blurRad="38100" dist="38100" dir="2700000" algn="tl">
                              <a:srgbClr val="000000">
                                <a:alpha val="43137"/>
                              </a:srgbClr>
                            </a:outerShdw>
                          </a:effectLst>
                        </a:rPr>
                        <a:t>MEDIUMTEXT</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dirty="0">
                          <a:effectLst>
                            <a:outerShdw blurRad="38100" dist="38100" dir="2700000" algn="tl">
                              <a:srgbClr val="000000">
                                <a:alpha val="43137"/>
                              </a:srgbClr>
                            </a:outerShdw>
                          </a:effectLst>
                        </a:rPr>
                        <a:t>String length + 3 bytes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dirty="0">
                          <a:effectLst>
                            <a:outerShdw blurRad="38100" dist="38100" dir="2700000" algn="tl">
                              <a:srgbClr val="000000">
                                <a:alpha val="43137"/>
                              </a:srgbClr>
                            </a:outerShdw>
                          </a:effectLst>
                        </a:rPr>
                        <a:t>maximum length of 16,777,215 characters.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0632">
                <a:tc>
                  <a:txBody>
                    <a:bodyPr/>
                    <a:lstStyle/>
                    <a:p>
                      <a:pPr fontAlgn="t"/>
                      <a:r>
                        <a:rPr lang="en-IN" sz="3200" b="1" dirty="0">
                          <a:effectLst>
                            <a:outerShdw blurRad="38100" dist="38100" dir="2700000" algn="tl">
                              <a:srgbClr val="000000">
                                <a:alpha val="43137"/>
                              </a:srgbClr>
                            </a:outerShdw>
                          </a:effectLst>
                        </a:rPr>
                        <a:t>LONGTEXT</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dirty="0">
                          <a:effectLst>
                            <a:outerShdw blurRad="38100" dist="38100" dir="2700000" algn="tl">
                              <a:srgbClr val="000000">
                                <a:alpha val="43137"/>
                              </a:srgbClr>
                            </a:outerShdw>
                          </a:effectLst>
                        </a:rPr>
                        <a:t>String length + 4 bytes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dirty="0">
                          <a:effectLst>
                            <a:outerShdw blurRad="38100" dist="38100" dir="2700000" algn="tl">
                              <a:srgbClr val="000000">
                                <a:alpha val="43137"/>
                              </a:srgbClr>
                            </a:outerShdw>
                          </a:effectLst>
                        </a:rPr>
                        <a:t>maximum length of 4,294,967,295 characters.</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29900">
                <a:tc>
                  <a:txBody>
                    <a:bodyPr/>
                    <a:lstStyle/>
                    <a:p>
                      <a:pPr fontAlgn="t"/>
                      <a:r>
                        <a:rPr lang="en-IN" sz="3200" b="1" dirty="0">
                          <a:effectLst>
                            <a:outerShdw blurRad="38100" dist="38100" dir="2700000" algn="tl">
                              <a:srgbClr val="000000">
                                <a:alpha val="43137"/>
                              </a:srgbClr>
                            </a:outerShdw>
                          </a:effectLst>
                        </a:rPr>
                        <a:t>TINYINT[Length]</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dirty="0">
                          <a:effectLst>
                            <a:outerShdw blurRad="38100" dist="38100" dir="2700000" algn="tl">
                              <a:srgbClr val="000000">
                                <a:alpha val="43137"/>
                              </a:srgbClr>
                            </a:outerShdw>
                          </a:effectLst>
                        </a:rPr>
                        <a:t>1 byte</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fontAlgn="t"/>
                      <a:r>
                        <a:rPr lang="en-IN" sz="3200" b="1" dirty="0">
                          <a:effectLst>
                            <a:outerShdw blurRad="38100" dist="38100" dir="2700000" algn="tl">
                              <a:srgbClr val="000000">
                                <a:alpha val="43137"/>
                              </a:srgbClr>
                            </a:outerShdw>
                          </a:effectLst>
                        </a:rPr>
                        <a:t>Range of -128 to 127 or 0 to 255 unsigned.</a:t>
                      </a:r>
                    </a:p>
                  </a:txBody>
                  <a:tcPr marL="4218" marR="4218" marT="4218" marB="4218">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01633878"/>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13911</TotalTime>
  <Words>7359</Words>
  <Application>Microsoft Office PowerPoint</Application>
  <PresentationFormat>On-screen Show (4:3)</PresentationFormat>
  <Paragraphs>1409</Paragraphs>
  <Slides>214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214</vt:i4>
      </vt:variant>
    </vt:vector>
  </HeadingPairs>
  <TitlesOfParts>
    <vt:vector size="218" baseType="lpstr">
      <vt:lpstr>Arial</vt:lpstr>
      <vt:lpstr>Calibri</vt:lpstr>
      <vt:lpstr>Courier New</vt:lpstr>
      <vt:lpstr>Office Theme</vt:lpstr>
      <vt:lpstr>CHAPTER - XIII MY SQL REVISION TOUR</vt:lpstr>
      <vt:lpstr>INTRODUCTION</vt:lpstr>
      <vt:lpstr>ADVANTAGES OF DATABASE</vt:lpstr>
      <vt:lpstr>ADVANTAGES OF DATABASE</vt:lpstr>
      <vt:lpstr>ADVANTAGES OF DATABASE</vt:lpstr>
      <vt:lpstr>ADVANTAGES OF DATABASE</vt:lpstr>
      <vt:lpstr>ADVANTAGES OF DATABASE</vt:lpstr>
      <vt:lpstr>ADVANTAGES OF DATABASE</vt:lpstr>
      <vt:lpstr>ADVANTAGES OF DATABASE</vt:lpstr>
      <vt:lpstr>ADVANTAGES OF DATABASE</vt:lpstr>
      <vt:lpstr>DISADVANTAGES OF DATABASE</vt:lpstr>
      <vt:lpstr>DISADVANTAGES OF DATABASE</vt:lpstr>
      <vt:lpstr>DISADVANTAGES OF DATABASE</vt:lpstr>
      <vt:lpstr>DISADVANTAGES OF DATABASE</vt:lpstr>
      <vt:lpstr>DISADVANTAGES OF DATABASE</vt:lpstr>
      <vt:lpstr>DISADVANTAGES OF DATABASE</vt:lpstr>
      <vt:lpstr>DATA MODELS</vt:lpstr>
      <vt:lpstr>DATA MODEL</vt:lpstr>
      <vt:lpstr>TYPES OF DATA MODEL</vt:lpstr>
      <vt:lpstr>TYPES OF DATA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REFERENTIAL INTEGRITY</vt:lpstr>
      <vt:lpstr>REFERENTIAL INTEGRITY</vt:lpstr>
      <vt:lpstr>REFERENTIAL INTEGRITY</vt:lpstr>
      <vt:lpstr>REFERENTIAL INTEGRITY</vt:lpstr>
      <vt:lpstr>REFERENTIAL INTEGRITY</vt:lpstr>
      <vt:lpstr>REFERENTIAL INTEGRITY</vt:lpstr>
      <vt:lpstr>PowerPoint Presentation</vt:lpstr>
      <vt:lpstr>MYSQL  INTRODUCTION </vt:lpstr>
      <vt:lpstr>MYSQL HISTORY</vt:lpstr>
      <vt:lpstr>MYSQL  HISTORY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Nihar Ranjan Bhuyan</cp:lastModifiedBy>
  <cp:revision>1457</cp:revision>
  <dcterms:created xsi:type="dcterms:W3CDTF">2013-08-21T19:17:07Z</dcterms:created>
  <dcterms:modified xsi:type="dcterms:W3CDTF">2020-06-23T14:01:12Z</dcterms:modified>
</cp:coreProperties>
</file>