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1"/>
  </p:notesMasterIdLst>
  <p:sldIdLst>
    <p:sldId id="256" r:id="rId2"/>
    <p:sldId id="407" r:id="rId3"/>
    <p:sldId id="258" r:id="rId4"/>
    <p:sldId id="431" r:id="rId5"/>
    <p:sldId id="432" r:id="rId6"/>
    <p:sldId id="435" r:id="rId7"/>
    <p:sldId id="436" r:id="rId8"/>
    <p:sldId id="433" r:id="rId9"/>
    <p:sldId id="440" r:id="rId10"/>
    <p:sldId id="441" r:id="rId11"/>
    <p:sldId id="442" r:id="rId12"/>
    <p:sldId id="443" r:id="rId13"/>
    <p:sldId id="434" r:id="rId14"/>
    <p:sldId id="437" r:id="rId15"/>
    <p:sldId id="438" r:id="rId16"/>
    <p:sldId id="439" r:id="rId17"/>
    <p:sldId id="259" r:id="rId18"/>
    <p:sldId id="444" r:id="rId19"/>
    <p:sldId id="446" r:id="rId20"/>
    <p:sldId id="445" r:id="rId21"/>
    <p:sldId id="447" r:id="rId22"/>
    <p:sldId id="449" r:id="rId23"/>
    <p:sldId id="450" r:id="rId24"/>
    <p:sldId id="451" r:id="rId25"/>
    <p:sldId id="452" r:id="rId26"/>
    <p:sldId id="453" r:id="rId27"/>
    <p:sldId id="454" r:id="rId28"/>
    <p:sldId id="455" r:id="rId29"/>
    <p:sldId id="456" r:id="rId30"/>
    <p:sldId id="457" r:id="rId31"/>
    <p:sldId id="458" r:id="rId32"/>
    <p:sldId id="459" r:id="rId33"/>
    <p:sldId id="460" r:id="rId34"/>
    <p:sldId id="461" r:id="rId35"/>
    <p:sldId id="462" r:id="rId36"/>
    <p:sldId id="463" r:id="rId37"/>
    <p:sldId id="464" r:id="rId38"/>
    <p:sldId id="466" r:id="rId39"/>
    <p:sldId id="465" r:id="rId40"/>
    <p:sldId id="467" r:id="rId41"/>
    <p:sldId id="468" r:id="rId42"/>
    <p:sldId id="469" r:id="rId43"/>
    <p:sldId id="470" r:id="rId44"/>
    <p:sldId id="471" r:id="rId45"/>
    <p:sldId id="472" r:id="rId46"/>
    <p:sldId id="474" r:id="rId47"/>
    <p:sldId id="473" r:id="rId48"/>
    <p:sldId id="475" r:id="rId49"/>
    <p:sldId id="476" r:id="rId50"/>
    <p:sldId id="477" r:id="rId51"/>
    <p:sldId id="478" r:id="rId52"/>
    <p:sldId id="479" r:id="rId53"/>
    <p:sldId id="481" r:id="rId54"/>
    <p:sldId id="480" r:id="rId55"/>
    <p:sldId id="482" r:id="rId56"/>
    <p:sldId id="483" r:id="rId57"/>
    <p:sldId id="484" r:id="rId58"/>
    <p:sldId id="485" r:id="rId59"/>
    <p:sldId id="486" r:id="rId60"/>
    <p:sldId id="487" r:id="rId61"/>
    <p:sldId id="488" r:id="rId62"/>
    <p:sldId id="489" r:id="rId63"/>
    <p:sldId id="491" r:id="rId64"/>
    <p:sldId id="490" r:id="rId65"/>
    <p:sldId id="492" r:id="rId66"/>
    <p:sldId id="493" r:id="rId67"/>
    <p:sldId id="494" r:id="rId68"/>
    <p:sldId id="495" r:id="rId69"/>
    <p:sldId id="496" r:id="rId70"/>
    <p:sldId id="498" r:id="rId71"/>
    <p:sldId id="499" r:id="rId72"/>
    <p:sldId id="497" r:id="rId73"/>
    <p:sldId id="500" r:id="rId74"/>
    <p:sldId id="501" r:id="rId75"/>
    <p:sldId id="502" r:id="rId76"/>
    <p:sldId id="503" r:id="rId77"/>
    <p:sldId id="504" r:id="rId78"/>
    <p:sldId id="505" r:id="rId79"/>
    <p:sldId id="329"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3CC33"/>
    <a:srgbClr val="FF00FF"/>
    <a:srgbClr val="FF3300"/>
    <a:srgbClr val="660033"/>
    <a:srgbClr val="666633"/>
    <a:srgbClr val="66FF66"/>
    <a:srgbClr val="33CCFF"/>
    <a:srgbClr val="66CC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9" autoAdjust="0"/>
    <p:restoredTop sz="94624" autoAdjust="0"/>
  </p:normalViewPr>
  <p:slideViewPr>
    <p:cSldViewPr>
      <p:cViewPr varScale="1">
        <p:scale>
          <a:sx n="81" d="100"/>
          <a:sy n="81" d="100"/>
        </p:scale>
        <p:origin x="1483" y="72"/>
      </p:cViewPr>
      <p:guideLst>
        <p:guide orient="horz" pos="2160"/>
        <p:guide pos="2880"/>
      </p:guideLst>
    </p:cSldViewPr>
  </p:slideViewPr>
  <p:outlineViewPr>
    <p:cViewPr>
      <p:scale>
        <a:sx n="33" d="100"/>
        <a:sy n="33" d="100"/>
      </p:scale>
      <p:origin x="0" y="4380"/>
    </p:cViewPr>
  </p:outlineViewPr>
  <p:notesTextViewPr>
    <p:cViewPr>
      <p:scale>
        <a:sx n="1" d="1"/>
        <a:sy n="1" d="1"/>
      </p:scale>
      <p:origin x="0" y="0"/>
    </p:cViewPr>
  </p:notesTextViewPr>
  <p:sorterViewPr>
    <p:cViewPr>
      <p:scale>
        <a:sx n="66" d="100"/>
        <a:sy n="66" d="100"/>
      </p:scale>
      <p:origin x="0" y="41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00112-9DA5-409D-8B38-BA24AB7B7348}" type="datetimeFigureOut">
              <a:rPr lang="en-IN" smtClean="0"/>
              <a:pPr/>
              <a:t>23-06-2020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8B243-2ADB-4DD9-9D6C-7B55FF9294B5}" type="slidenum">
              <a:rPr lang="en-IN" smtClean="0"/>
              <a:pPr/>
              <a:t>‹#›</a:t>
            </a:fld>
            <a:endParaRPr lang="en-IN"/>
          </a:p>
        </p:txBody>
      </p:sp>
    </p:spTree>
    <p:extLst>
      <p:ext uri="{BB962C8B-B14F-4D97-AF65-F5344CB8AC3E}">
        <p14:creationId xmlns:p14="http://schemas.microsoft.com/office/powerpoint/2010/main" val="1774917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A8B243-2ADB-4DD9-9D6C-7B55FF9294B5}" type="slidenum">
              <a:rPr lang="en-IN" smtClean="0"/>
              <a:pPr/>
              <a:t>57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A1D086F-4937-4716-B801-909C6985A4A4}" type="datetimeFigureOut">
              <a:rPr lang="en-IN" smtClean="0"/>
              <a:pPr/>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6F077-E8AE-46A5-8827-06D547384B89}" type="slidenum">
              <a:rPr lang="en-IN" smtClean="0"/>
              <a:pPr/>
              <a:t>‹#›</a:t>
            </a:fld>
            <a:endParaRPr lang="en-IN"/>
          </a:p>
        </p:txBody>
      </p:sp>
    </p:spTree>
    <p:extLst>
      <p:ext uri="{BB962C8B-B14F-4D97-AF65-F5344CB8AC3E}">
        <p14:creationId xmlns:p14="http://schemas.microsoft.com/office/powerpoint/2010/main" val="809242369"/>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1D086F-4937-4716-B801-909C6985A4A4}" type="datetimeFigureOut">
              <a:rPr lang="en-IN" smtClean="0"/>
              <a:pPr/>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6F077-E8AE-46A5-8827-06D547384B89}" type="slidenum">
              <a:rPr lang="en-IN" smtClean="0"/>
              <a:pPr/>
              <a:t>‹#›</a:t>
            </a:fld>
            <a:endParaRPr lang="en-IN"/>
          </a:p>
        </p:txBody>
      </p:sp>
    </p:spTree>
    <p:extLst>
      <p:ext uri="{BB962C8B-B14F-4D97-AF65-F5344CB8AC3E}">
        <p14:creationId xmlns:p14="http://schemas.microsoft.com/office/powerpoint/2010/main" val="372350927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1D086F-4937-4716-B801-909C6985A4A4}" type="datetimeFigureOut">
              <a:rPr lang="en-IN" smtClean="0"/>
              <a:pPr/>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6F077-E8AE-46A5-8827-06D547384B89}" type="slidenum">
              <a:rPr lang="en-IN" smtClean="0"/>
              <a:pPr/>
              <a:t>‹#›</a:t>
            </a:fld>
            <a:endParaRPr lang="en-IN"/>
          </a:p>
        </p:txBody>
      </p:sp>
    </p:spTree>
    <p:extLst>
      <p:ext uri="{BB962C8B-B14F-4D97-AF65-F5344CB8AC3E}">
        <p14:creationId xmlns:p14="http://schemas.microsoft.com/office/powerpoint/2010/main" val="79667927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1D086F-4937-4716-B801-909C6985A4A4}" type="datetimeFigureOut">
              <a:rPr lang="en-IN" smtClean="0"/>
              <a:pPr/>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6F077-E8AE-46A5-8827-06D547384B89}" type="slidenum">
              <a:rPr lang="en-IN" smtClean="0"/>
              <a:pPr/>
              <a:t>‹#›</a:t>
            </a:fld>
            <a:endParaRPr lang="en-IN"/>
          </a:p>
        </p:txBody>
      </p:sp>
    </p:spTree>
    <p:extLst>
      <p:ext uri="{BB962C8B-B14F-4D97-AF65-F5344CB8AC3E}">
        <p14:creationId xmlns:p14="http://schemas.microsoft.com/office/powerpoint/2010/main" val="237392636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D086F-4937-4716-B801-909C6985A4A4}" type="datetimeFigureOut">
              <a:rPr lang="en-IN" smtClean="0"/>
              <a:pPr/>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6F077-E8AE-46A5-8827-06D547384B89}" type="slidenum">
              <a:rPr lang="en-IN" smtClean="0"/>
              <a:pPr/>
              <a:t>‹#›</a:t>
            </a:fld>
            <a:endParaRPr lang="en-IN"/>
          </a:p>
        </p:txBody>
      </p:sp>
    </p:spTree>
    <p:extLst>
      <p:ext uri="{BB962C8B-B14F-4D97-AF65-F5344CB8AC3E}">
        <p14:creationId xmlns:p14="http://schemas.microsoft.com/office/powerpoint/2010/main" val="33974659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A1D086F-4937-4716-B801-909C6985A4A4}" type="datetimeFigureOut">
              <a:rPr lang="en-IN" smtClean="0"/>
              <a:pPr/>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E6F077-E8AE-46A5-8827-06D547384B89}" type="slidenum">
              <a:rPr lang="en-IN" smtClean="0"/>
              <a:pPr/>
              <a:t>‹#›</a:t>
            </a:fld>
            <a:endParaRPr lang="en-IN"/>
          </a:p>
        </p:txBody>
      </p:sp>
    </p:spTree>
    <p:extLst>
      <p:ext uri="{BB962C8B-B14F-4D97-AF65-F5344CB8AC3E}">
        <p14:creationId xmlns:p14="http://schemas.microsoft.com/office/powerpoint/2010/main" val="346762696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A1D086F-4937-4716-B801-909C6985A4A4}" type="datetimeFigureOut">
              <a:rPr lang="en-IN" smtClean="0"/>
              <a:pPr/>
              <a:t>23-06-2020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E6F077-E8AE-46A5-8827-06D547384B89}" type="slidenum">
              <a:rPr lang="en-IN" smtClean="0"/>
              <a:pPr/>
              <a:t>‹#›</a:t>
            </a:fld>
            <a:endParaRPr lang="en-IN"/>
          </a:p>
        </p:txBody>
      </p:sp>
    </p:spTree>
    <p:extLst>
      <p:ext uri="{BB962C8B-B14F-4D97-AF65-F5344CB8AC3E}">
        <p14:creationId xmlns:p14="http://schemas.microsoft.com/office/powerpoint/2010/main" val="160363090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A1D086F-4937-4716-B801-909C6985A4A4}" type="datetimeFigureOut">
              <a:rPr lang="en-IN" smtClean="0"/>
              <a:pPr/>
              <a:t>23-06-2020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E6F077-E8AE-46A5-8827-06D547384B89}" type="slidenum">
              <a:rPr lang="en-IN" smtClean="0"/>
              <a:pPr/>
              <a:t>‹#›</a:t>
            </a:fld>
            <a:endParaRPr lang="en-IN"/>
          </a:p>
        </p:txBody>
      </p:sp>
    </p:spTree>
    <p:extLst>
      <p:ext uri="{BB962C8B-B14F-4D97-AF65-F5344CB8AC3E}">
        <p14:creationId xmlns:p14="http://schemas.microsoft.com/office/powerpoint/2010/main" val="392557199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D086F-4937-4716-B801-909C6985A4A4}" type="datetimeFigureOut">
              <a:rPr lang="en-IN" smtClean="0"/>
              <a:pPr/>
              <a:t>23-06-2020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E6F077-E8AE-46A5-8827-06D547384B89}" type="slidenum">
              <a:rPr lang="en-IN" smtClean="0"/>
              <a:pPr/>
              <a:t>‹#›</a:t>
            </a:fld>
            <a:endParaRPr lang="en-IN"/>
          </a:p>
        </p:txBody>
      </p:sp>
    </p:spTree>
    <p:extLst>
      <p:ext uri="{BB962C8B-B14F-4D97-AF65-F5344CB8AC3E}">
        <p14:creationId xmlns:p14="http://schemas.microsoft.com/office/powerpoint/2010/main" val="329835112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D086F-4937-4716-B801-909C6985A4A4}" type="datetimeFigureOut">
              <a:rPr lang="en-IN" smtClean="0"/>
              <a:pPr/>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E6F077-E8AE-46A5-8827-06D547384B89}" type="slidenum">
              <a:rPr lang="en-IN" smtClean="0"/>
              <a:pPr/>
              <a:t>‹#›</a:t>
            </a:fld>
            <a:endParaRPr lang="en-IN"/>
          </a:p>
        </p:txBody>
      </p:sp>
    </p:spTree>
    <p:extLst>
      <p:ext uri="{BB962C8B-B14F-4D97-AF65-F5344CB8AC3E}">
        <p14:creationId xmlns:p14="http://schemas.microsoft.com/office/powerpoint/2010/main" val="114994251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D086F-4937-4716-B801-909C6985A4A4}" type="datetimeFigureOut">
              <a:rPr lang="en-IN" smtClean="0"/>
              <a:pPr/>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E6F077-E8AE-46A5-8827-06D547384B89}" type="slidenum">
              <a:rPr lang="en-IN" smtClean="0"/>
              <a:pPr/>
              <a:t>‹#›</a:t>
            </a:fld>
            <a:endParaRPr lang="en-IN"/>
          </a:p>
        </p:txBody>
      </p:sp>
    </p:spTree>
    <p:extLst>
      <p:ext uri="{BB962C8B-B14F-4D97-AF65-F5344CB8AC3E}">
        <p14:creationId xmlns:p14="http://schemas.microsoft.com/office/powerpoint/2010/main" val="18085168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D086F-4937-4716-B801-909C6985A4A4}" type="datetimeFigureOut">
              <a:rPr lang="en-IN" smtClean="0"/>
              <a:pPr/>
              <a:t>23-06-2020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6F077-E8AE-46A5-8827-06D547384B89}" type="slidenum">
              <a:rPr lang="en-IN" smtClean="0"/>
              <a:pPr/>
              <a:t>‹#›</a:t>
            </a:fld>
            <a:endParaRPr lang="en-IN"/>
          </a:p>
        </p:txBody>
      </p:sp>
    </p:spTree>
    <p:extLst>
      <p:ext uri="{BB962C8B-B14F-4D97-AF65-F5344CB8AC3E}">
        <p14:creationId xmlns:p14="http://schemas.microsoft.com/office/powerpoint/2010/main" val="42716900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71538" y="2636912"/>
            <a:ext cx="7572428" cy="128588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u="sng" dirty="0">
                <a:solidFill>
                  <a:srgbClr val="FFFF00"/>
                </a:solidFill>
                <a:effectLst>
                  <a:outerShdw blurRad="38100" dist="38100" dir="2700000" algn="tl">
                    <a:srgbClr val="000000">
                      <a:alpha val="43137"/>
                    </a:srgbClr>
                  </a:outerShdw>
                </a:effectLst>
              </a:rPr>
              <a:t>CHAPTER - XVI</a:t>
            </a:r>
            <a:br>
              <a:rPr lang="en-US" sz="4000" b="1" u="sng" dirty="0">
                <a:solidFill>
                  <a:srgbClr val="FFFF00"/>
                </a:solidFill>
                <a:effectLst>
                  <a:outerShdw blurRad="38100" dist="38100" dir="2700000" algn="tl">
                    <a:srgbClr val="000000">
                      <a:alpha val="43137"/>
                    </a:srgbClr>
                  </a:outerShdw>
                </a:effectLst>
              </a:rPr>
            </a:br>
            <a:r>
              <a:rPr lang="en-US" sz="4000" b="1" u="sng" dirty="0">
                <a:solidFill>
                  <a:srgbClr val="FFFF00"/>
                </a:solidFill>
                <a:effectLst>
                  <a:outerShdw blurRad="38100" dist="38100" dir="2700000" algn="tl">
                    <a:srgbClr val="000000">
                      <a:alpha val="43137"/>
                    </a:srgbClr>
                  </a:outerShdw>
                </a:effectLst>
              </a:rPr>
              <a:t>INTERFACE PYTHON WITH MYSQL</a:t>
            </a:r>
          </a:p>
        </p:txBody>
      </p:sp>
    </p:spTree>
    <p:extLst>
      <p:ext uri="{BB962C8B-B14F-4D97-AF65-F5344CB8AC3E}">
        <p14:creationId xmlns:p14="http://schemas.microsoft.com/office/powerpoint/2010/main" val="425127710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85786" y="285728"/>
            <a:ext cx="8143932" cy="714380"/>
          </a:xfrm>
        </p:spPr>
        <p:style>
          <a:lnRef idx="3">
            <a:schemeClr val="lt1"/>
          </a:lnRef>
          <a:fillRef idx="1">
            <a:schemeClr val="accent3"/>
          </a:fillRef>
          <a:effectRef idx="1">
            <a:schemeClr val="accent3"/>
          </a:effectRef>
          <a:fontRef idx="minor">
            <a:schemeClr val="lt1"/>
          </a:fontRef>
        </p:style>
        <p:txBody>
          <a:bodyPr>
            <a:normAutofit/>
          </a:bodyPr>
          <a:lstStyle/>
          <a:p>
            <a:pPr marL="514350" indent="-514350" algn="ctr"/>
            <a:r>
              <a:rPr lang="en-IN" sz="3200" b="1" dirty="0">
                <a:solidFill>
                  <a:schemeClr val="bg1"/>
                </a:solidFill>
                <a:effectLst>
                  <a:outerShdw blurRad="38100" dist="38100" dir="2700000" algn="tl">
                    <a:srgbClr val="000000">
                      <a:alpha val="43137"/>
                    </a:srgbClr>
                  </a:outerShdw>
                </a:effectLst>
              </a:rPr>
              <a:t>API  -APPLICATION PROGRAMMING INTERFACE</a:t>
            </a:r>
          </a:p>
        </p:txBody>
      </p:sp>
      <p:sp>
        <p:nvSpPr>
          <p:cNvPr id="3" name="Rectangle 2"/>
          <p:cNvSpPr/>
          <p:nvPr/>
        </p:nvSpPr>
        <p:spPr>
          <a:xfrm>
            <a:off x="714348" y="1928802"/>
            <a:ext cx="8001056" cy="3539430"/>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In computer programming, an application programming interface is a set of subroutine definitions, communication protocols, and tools for building software. In general terms, it is a set of clearly defined methods of communication among various components.</a:t>
            </a:r>
          </a:p>
        </p:txBody>
      </p:sp>
    </p:spTree>
    <p:extLst>
      <p:ext uri="{BB962C8B-B14F-4D97-AF65-F5344CB8AC3E}">
        <p14:creationId xmlns:p14="http://schemas.microsoft.com/office/powerpoint/2010/main" val="392413554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348" y="1714488"/>
            <a:ext cx="8001056" cy="5016758"/>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Consider an API as a waiter in a restaurant. Suppose you have a menu of your favourite food and the kitchen is the system where your order is made. But how do you take your order till the kitchen? Correct, you call a waiter, give him/her the order, which in turns takes your order till the kitchen and then your order is made there and then finally, the waiter comes back with your delicious ordered food.</a:t>
            </a:r>
          </a:p>
        </p:txBody>
      </p:sp>
      <p:sp>
        <p:nvSpPr>
          <p:cNvPr id="5" name="Title 1"/>
          <p:cNvSpPr>
            <a:spLocks noGrp="1"/>
          </p:cNvSpPr>
          <p:nvPr>
            <p:ph type="title"/>
          </p:nvPr>
        </p:nvSpPr>
        <p:spPr>
          <a:xfrm>
            <a:off x="642910" y="285728"/>
            <a:ext cx="8143932" cy="714380"/>
          </a:xfrm>
        </p:spPr>
        <p:style>
          <a:lnRef idx="3">
            <a:schemeClr val="lt1"/>
          </a:lnRef>
          <a:fillRef idx="1">
            <a:schemeClr val="accent3"/>
          </a:fillRef>
          <a:effectRef idx="1">
            <a:schemeClr val="accent3"/>
          </a:effectRef>
          <a:fontRef idx="minor">
            <a:schemeClr val="lt1"/>
          </a:fontRef>
        </p:style>
        <p:txBody>
          <a:bodyPr>
            <a:normAutofit/>
          </a:bodyPr>
          <a:lstStyle/>
          <a:p>
            <a:pPr marL="514350" indent="-514350" algn="ctr"/>
            <a:r>
              <a:rPr lang="en-IN" sz="3200" b="1" dirty="0">
                <a:solidFill>
                  <a:schemeClr val="bg1"/>
                </a:solidFill>
                <a:effectLst>
                  <a:outerShdw blurRad="38100" dist="38100" dir="2700000" algn="tl">
                    <a:srgbClr val="000000">
                      <a:alpha val="43137"/>
                    </a:srgbClr>
                  </a:outerShdw>
                </a:effectLst>
              </a:rPr>
              <a:t>API  -APPLICATION PROGRAMMING INTERFACE</a:t>
            </a:r>
          </a:p>
        </p:txBody>
      </p:sp>
    </p:spTree>
    <p:extLst>
      <p:ext uri="{BB962C8B-B14F-4D97-AF65-F5344CB8AC3E}">
        <p14:creationId xmlns:p14="http://schemas.microsoft.com/office/powerpoint/2010/main" val="392413554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348" y="1928802"/>
            <a:ext cx="8001056" cy="3539430"/>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Thus, the API is very much similar to the waiter. API is the messenger that takes your order(waiter) and tells the system(kitchen) what to do (to prepare food) and in return gives back the response you asked for (waiter returns with the ordered food).</a:t>
            </a:r>
          </a:p>
          <a:p>
            <a:pPr algn="just"/>
            <a:endParaRPr lang="en-IN" sz="3200" b="1"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571472" y="285728"/>
            <a:ext cx="8143932" cy="714380"/>
          </a:xfrm>
        </p:spPr>
        <p:style>
          <a:lnRef idx="3">
            <a:schemeClr val="lt1"/>
          </a:lnRef>
          <a:fillRef idx="1">
            <a:schemeClr val="accent3"/>
          </a:fillRef>
          <a:effectRef idx="1">
            <a:schemeClr val="accent3"/>
          </a:effectRef>
          <a:fontRef idx="minor">
            <a:schemeClr val="lt1"/>
          </a:fontRef>
        </p:style>
        <p:txBody>
          <a:bodyPr>
            <a:normAutofit/>
          </a:bodyPr>
          <a:lstStyle/>
          <a:p>
            <a:pPr marL="514350" indent="-514350" algn="ctr"/>
            <a:r>
              <a:rPr lang="en-IN" sz="3200" b="1" dirty="0">
                <a:solidFill>
                  <a:schemeClr val="bg1"/>
                </a:solidFill>
                <a:effectLst>
                  <a:outerShdw blurRad="38100" dist="38100" dir="2700000" algn="tl">
                    <a:srgbClr val="000000">
                      <a:alpha val="43137"/>
                    </a:srgbClr>
                  </a:outerShdw>
                </a:effectLst>
              </a:rPr>
              <a:t>API  -APPLICATION PROGRAMMING INTERFACE</a:t>
            </a:r>
          </a:p>
        </p:txBody>
      </p:sp>
    </p:spTree>
    <p:extLst>
      <p:ext uri="{BB962C8B-B14F-4D97-AF65-F5344CB8AC3E}">
        <p14:creationId xmlns:p14="http://schemas.microsoft.com/office/powerpoint/2010/main" val="392413554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14348" y="2786058"/>
            <a:ext cx="7643866" cy="1214446"/>
          </a:xfrm>
        </p:spPr>
        <p:style>
          <a:lnRef idx="3">
            <a:schemeClr val="lt1"/>
          </a:lnRef>
          <a:fillRef idx="1">
            <a:schemeClr val="accent5"/>
          </a:fillRef>
          <a:effectRef idx="1">
            <a:schemeClr val="accent5"/>
          </a:effectRef>
          <a:fontRef idx="minor">
            <a:schemeClr val="lt1"/>
          </a:fontRef>
        </p:style>
        <p:txBody>
          <a:bodyPr>
            <a:normAutofit/>
          </a:bodyPr>
          <a:lstStyle/>
          <a:p>
            <a:r>
              <a:rPr lang="en-IN" sz="3200" b="1" dirty="0">
                <a:effectLst>
                  <a:outerShdw blurRad="38100" dist="38100" dir="2700000" algn="tl">
                    <a:srgbClr val="000000">
                      <a:alpha val="43137"/>
                    </a:srgbClr>
                  </a:outerShdw>
                </a:effectLst>
              </a:rPr>
              <a:t>BENEFITS OF PYTHON FOR DATABASE PROGRAMMING</a:t>
            </a:r>
          </a:p>
        </p:txBody>
      </p:sp>
    </p:spTree>
    <p:extLst>
      <p:ext uri="{BB962C8B-B14F-4D97-AF65-F5344CB8AC3E}">
        <p14:creationId xmlns:p14="http://schemas.microsoft.com/office/powerpoint/2010/main" val="392413554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158" y="1571612"/>
            <a:ext cx="8358246" cy="5016758"/>
          </a:xfrm>
          <a:prstGeom prst="rect">
            <a:avLst/>
          </a:prstGeom>
        </p:spPr>
        <p:txBody>
          <a:bodyPr wrap="square">
            <a:spAutoFit/>
          </a:bodyPr>
          <a:lstStyle/>
          <a:p>
            <a:pPr algn="just"/>
            <a:r>
              <a:rPr lang="en-IN" sz="3200" b="1" dirty="0">
                <a:solidFill>
                  <a:srgbClr val="0000CC"/>
                </a:solidFill>
                <a:effectLst>
                  <a:outerShdw blurRad="38100" dist="38100" dir="2700000" algn="tl">
                    <a:srgbClr val="000000">
                      <a:alpha val="43137"/>
                    </a:srgbClr>
                  </a:outerShdw>
                </a:effectLst>
              </a:rPr>
              <a:t>There are many good reasons to use Python for programming database applications:</a:t>
            </a:r>
          </a:p>
          <a:p>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Programming in Python is arguably more efficient and faster compared to other languages.</a:t>
            </a:r>
          </a:p>
          <a:p>
            <a:pPr algn="just"/>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Python is famous for its portability.</a:t>
            </a:r>
          </a:p>
          <a:p>
            <a:pPr algn="just">
              <a:buFont typeface="Wingdings" pitchFamily="2" charset="2"/>
              <a:buChar char="ü"/>
            </a:pPr>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It is platform independent.</a:t>
            </a:r>
          </a:p>
        </p:txBody>
      </p:sp>
      <p:sp>
        <p:nvSpPr>
          <p:cNvPr id="5" name="Title 1"/>
          <p:cNvSpPr>
            <a:spLocks noGrp="1"/>
          </p:cNvSpPr>
          <p:nvPr>
            <p:ph type="title"/>
          </p:nvPr>
        </p:nvSpPr>
        <p:spPr>
          <a:xfrm>
            <a:off x="785786" y="214290"/>
            <a:ext cx="7643866" cy="1143008"/>
          </a:xfrm>
        </p:spPr>
        <p:style>
          <a:lnRef idx="3">
            <a:schemeClr val="lt1"/>
          </a:lnRef>
          <a:fillRef idx="1">
            <a:schemeClr val="accent5"/>
          </a:fillRef>
          <a:effectRef idx="1">
            <a:schemeClr val="accent5"/>
          </a:effectRef>
          <a:fontRef idx="minor">
            <a:schemeClr val="lt1"/>
          </a:fontRef>
        </p:style>
        <p:txBody>
          <a:bodyPr>
            <a:normAutofit/>
          </a:bodyPr>
          <a:lstStyle/>
          <a:p>
            <a:r>
              <a:rPr lang="en-IN" sz="3200" b="1" dirty="0">
                <a:effectLst>
                  <a:outerShdw blurRad="38100" dist="38100" dir="2700000" algn="tl">
                    <a:srgbClr val="000000">
                      <a:alpha val="43137"/>
                    </a:srgbClr>
                  </a:outerShdw>
                </a:effectLst>
              </a:rPr>
              <a:t>BENEFITS OF PYTHON FOR DATABASE PROGRAMMING</a:t>
            </a:r>
          </a:p>
        </p:txBody>
      </p:sp>
    </p:spTree>
    <p:extLst>
      <p:ext uri="{BB962C8B-B14F-4D97-AF65-F5344CB8AC3E}">
        <p14:creationId xmlns:p14="http://schemas.microsoft.com/office/powerpoint/2010/main" val="392413554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158" y="1857364"/>
            <a:ext cx="8358246" cy="4031873"/>
          </a:xfrm>
          <a:prstGeom prst="rect">
            <a:avLst/>
          </a:prstGeom>
        </p:spPr>
        <p:txBody>
          <a:bodyPr wrap="square">
            <a:spAutoFit/>
          </a:bodyPr>
          <a:lstStyle/>
          <a:p>
            <a:pPr algn="just"/>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Python supports SQL cursors.</a:t>
            </a:r>
          </a:p>
          <a:p>
            <a:pPr algn="just">
              <a:buFont typeface="Wingdings" pitchFamily="2" charset="2"/>
              <a:buChar char="ü"/>
            </a:pPr>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In many programming languages, the application developer needs to take care of the open and closed connections of the database, to avoid further exceptions and errors. In Python, these connections are taken care of.</a:t>
            </a:r>
          </a:p>
        </p:txBody>
      </p:sp>
      <p:sp>
        <p:nvSpPr>
          <p:cNvPr id="5" name="Title 1"/>
          <p:cNvSpPr>
            <a:spLocks noGrp="1"/>
          </p:cNvSpPr>
          <p:nvPr>
            <p:ph type="title"/>
          </p:nvPr>
        </p:nvSpPr>
        <p:spPr>
          <a:xfrm>
            <a:off x="785786" y="357166"/>
            <a:ext cx="7643866" cy="1071570"/>
          </a:xfrm>
        </p:spPr>
        <p:style>
          <a:lnRef idx="3">
            <a:schemeClr val="lt1"/>
          </a:lnRef>
          <a:fillRef idx="1">
            <a:schemeClr val="accent5"/>
          </a:fillRef>
          <a:effectRef idx="1">
            <a:schemeClr val="accent5"/>
          </a:effectRef>
          <a:fontRef idx="minor">
            <a:schemeClr val="lt1"/>
          </a:fontRef>
        </p:style>
        <p:txBody>
          <a:bodyPr>
            <a:normAutofit/>
          </a:bodyPr>
          <a:lstStyle/>
          <a:p>
            <a:r>
              <a:rPr lang="en-IN" sz="3200" b="1" dirty="0">
                <a:effectLst>
                  <a:outerShdw blurRad="38100" dist="38100" dir="2700000" algn="tl">
                    <a:srgbClr val="000000">
                      <a:alpha val="43137"/>
                    </a:srgbClr>
                  </a:outerShdw>
                </a:effectLst>
              </a:rPr>
              <a:t>BENEFITS OF PYTHON FOR DATABASE PROGRAMMING</a:t>
            </a:r>
          </a:p>
        </p:txBody>
      </p:sp>
    </p:spTree>
    <p:extLst>
      <p:ext uri="{BB962C8B-B14F-4D97-AF65-F5344CB8AC3E}">
        <p14:creationId xmlns:p14="http://schemas.microsoft.com/office/powerpoint/2010/main" val="392413554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158" y="2214554"/>
            <a:ext cx="8358246" cy="3046988"/>
          </a:xfrm>
          <a:prstGeom prst="rect">
            <a:avLst/>
          </a:prstGeom>
        </p:spPr>
        <p:txBody>
          <a:bodyPr wrap="square">
            <a:spAutoFit/>
          </a:bodyPr>
          <a:lstStyle/>
          <a:p>
            <a:pPr algn="just"/>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Python supports relational database systems.</a:t>
            </a:r>
          </a:p>
          <a:p>
            <a:pPr algn="just"/>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Python database APIs are compatible with various databases, so it is very easy to migrate and port database application interfaces.</a:t>
            </a:r>
          </a:p>
        </p:txBody>
      </p:sp>
      <p:sp>
        <p:nvSpPr>
          <p:cNvPr id="5" name="Title 1"/>
          <p:cNvSpPr>
            <a:spLocks noGrp="1"/>
          </p:cNvSpPr>
          <p:nvPr>
            <p:ph type="title"/>
          </p:nvPr>
        </p:nvSpPr>
        <p:spPr>
          <a:xfrm>
            <a:off x="785786" y="357166"/>
            <a:ext cx="7643866" cy="1071570"/>
          </a:xfrm>
        </p:spPr>
        <p:style>
          <a:lnRef idx="3">
            <a:schemeClr val="lt1"/>
          </a:lnRef>
          <a:fillRef idx="1">
            <a:schemeClr val="accent5"/>
          </a:fillRef>
          <a:effectRef idx="1">
            <a:schemeClr val="accent5"/>
          </a:effectRef>
          <a:fontRef idx="minor">
            <a:schemeClr val="lt1"/>
          </a:fontRef>
        </p:style>
        <p:txBody>
          <a:bodyPr>
            <a:normAutofit/>
          </a:bodyPr>
          <a:lstStyle/>
          <a:p>
            <a:r>
              <a:rPr lang="en-IN" sz="3200" b="1" dirty="0">
                <a:effectLst>
                  <a:outerShdw blurRad="38100" dist="38100" dir="2700000" algn="tl">
                    <a:srgbClr val="000000">
                      <a:alpha val="43137"/>
                    </a:srgbClr>
                  </a:outerShdw>
                </a:effectLst>
              </a:rPr>
              <a:t>BENEFITS OF PYTHON FOR DATABASE PROGRAMMING</a:t>
            </a:r>
          </a:p>
        </p:txBody>
      </p:sp>
    </p:spTree>
    <p:extLst>
      <p:ext uri="{BB962C8B-B14F-4D97-AF65-F5344CB8AC3E}">
        <p14:creationId xmlns:p14="http://schemas.microsoft.com/office/powerpoint/2010/main" val="392413554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7158" y="2780928"/>
            <a:ext cx="8429684" cy="862386"/>
          </a:xfrm>
        </p:spPr>
        <p:style>
          <a:lnRef idx="3">
            <a:schemeClr val="lt1"/>
          </a:lnRef>
          <a:fillRef idx="1">
            <a:schemeClr val="accent6"/>
          </a:fillRef>
          <a:effectRef idx="1">
            <a:schemeClr val="accent6"/>
          </a:effectRef>
          <a:fontRef idx="minor">
            <a:schemeClr val="lt1"/>
          </a:fontRef>
        </p:style>
        <p:txBody>
          <a:bodyPr>
            <a:normAutofit/>
          </a:bodyPr>
          <a:lstStyle/>
          <a:p>
            <a:pPr marL="514350" indent="-514350" algn="ctr"/>
            <a:r>
              <a:rPr lang="en-IN" sz="3600" b="1" dirty="0">
                <a:solidFill>
                  <a:schemeClr val="bg1"/>
                </a:solidFill>
                <a:effectLst>
                  <a:outerShdw blurRad="38100" dist="38100" dir="2700000" algn="tl">
                    <a:srgbClr val="000000">
                      <a:alpha val="43137"/>
                    </a:srgbClr>
                  </a:outerShdw>
                </a:effectLst>
              </a:rPr>
              <a:t>PYTHON INTEGRATION WITH MYSQL</a:t>
            </a:r>
          </a:p>
        </p:txBody>
      </p:sp>
    </p:spTree>
    <p:extLst>
      <p:ext uri="{BB962C8B-B14F-4D97-AF65-F5344CB8AC3E}">
        <p14:creationId xmlns:p14="http://schemas.microsoft.com/office/powerpoint/2010/main" val="10838430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85786" y="357166"/>
            <a:ext cx="7715304" cy="714380"/>
          </a:xfrm>
        </p:spPr>
        <p:style>
          <a:lnRef idx="3">
            <a:schemeClr val="lt1"/>
          </a:lnRef>
          <a:fillRef idx="1">
            <a:schemeClr val="accent6"/>
          </a:fillRef>
          <a:effectRef idx="1">
            <a:schemeClr val="accent6"/>
          </a:effectRef>
          <a:fontRef idx="minor">
            <a:schemeClr val="lt1"/>
          </a:fontRef>
        </p:style>
        <p:txBody>
          <a:bodyPr>
            <a:normAutofit/>
          </a:bodyPr>
          <a:lstStyle/>
          <a:p>
            <a:pPr marL="514350" indent="-514350" algn="ctr"/>
            <a:r>
              <a:rPr lang="en-IN" sz="3200" b="1" dirty="0">
                <a:solidFill>
                  <a:schemeClr val="bg1"/>
                </a:solidFill>
                <a:effectLst>
                  <a:outerShdw blurRad="38100" dist="38100" dir="2700000" algn="tl">
                    <a:srgbClr val="000000">
                      <a:alpha val="43137"/>
                    </a:srgbClr>
                  </a:outerShdw>
                </a:effectLst>
              </a:rPr>
              <a:t>PYTHON INTEGRATION WITH MYSQL</a:t>
            </a:r>
          </a:p>
        </p:txBody>
      </p:sp>
      <p:sp>
        <p:nvSpPr>
          <p:cNvPr id="3" name="Rectangle 2"/>
          <p:cNvSpPr/>
          <p:nvPr/>
        </p:nvSpPr>
        <p:spPr>
          <a:xfrm>
            <a:off x="500034" y="2413338"/>
            <a:ext cx="8215370" cy="4031873"/>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We discuss how to develop and integrate Python applications that work with a MySQL database server. Python is dynamic, and enterprise language and it has all the support to build large and complex enterprise applications. MySQL is the world’s most powerful and used open-source database provided by Oracle.</a:t>
            </a:r>
          </a:p>
        </p:txBody>
      </p:sp>
      <p:sp>
        <p:nvSpPr>
          <p:cNvPr id="5" name="Title 1"/>
          <p:cNvSpPr txBox="1">
            <a:spLocks/>
          </p:cNvSpPr>
          <p:nvPr/>
        </p:nvSpPr>
        <p:spPr>
          <a:xfrm>
            <a:off x="500034" y="1500174"/>
            <a:ext cx="3643338" cy="714380"/>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INTRODUCTION</a:t>
            </a:r>
          </a:p>
        </p:txBody>
      </p:sp>
    </p:spTree>
    <p:extLst>
      <p:ext uri="{BB962C8B-B14F-4D97-AF65-F5344CB8AC3E}">
        <p14:creationId xmlns:p14="http://schemas.microsoft.com/office/powerpoint/2010/main" val="10838430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7224" y="2357430"/>
            <a:ext cx="7715304" cy="714380"/>
          </a:xfrm>
        </p:spPr>
        <p:style>
          <a:lnRef idx="3">
            <a:schemeClr val="lt1"/>
          </a:lnRef>
          <a:fillRef idx="1">
            <a:schemeClr val="accent6"/>
          </a:fillRef>
          <a:effectRef idx="1">
            <a:schemeClr val="accent6"/>
          </a:effectRef>
          <a:fontRef idx="minor">
            <a:schemeClr val="lt1"/>
          </a:fontRef>
        </p:style>
        <p:txBody>
          <a:bodyPr>
            <a:normAutofit/>
          </a:bodyPr>
          <a:lstStyle/>
          <a:p>
            <a:pPr marL="514350" indent="-514350" algn="ctr"/>
            <a:r>
              <a:rPr lang="en-IN" sz="3200" b="1" dirty="0">
                <a:solidFill>
                  <a:schemeClr val="bg1"/>
                </a:solidFill>
                <a:effectLst>
                  <a:outerShdw blurRad="38100" dist="38100" dir="2700000" algn="tl">
                    <a:srgbClr val="000000">
                      <a:alpha val="43137"/>
                    </a:srgbClr>
                  </a:outerShdw>
                </a:effectLst>
              </a:rPr>
              <a:t>PYTHON INTEGRATION WITH MYSQL</a:t>
            </a:r>
          </a:p>
        </p:txBody>
      </p:sp>
      <p:sp>
        <p:nvSpPr>
          <p:cNvPr id="5" name="Title 1"/>
          <p:cNvSpPr txBox="1">
            <a:spLocks/>
          </p:cNvSpPr>
          <p:nvPr/>
        </p:nvSpPr>
        <p:spPr>
          <a:xfrm>
            <a:off x="214282" y="3643314"/>
            <a:ext cx="8643998" cy="714380"/>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Autofit/>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PYTHON  MODULE FOR COMMUNICATING</a:t>
            </a:r>
            <a:r>
              <a:rPr kumimoji="0" lang="en-IN" sz="28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WITH </a:t>
            </a:r>
            <a:r>
              <a:rPr kumimoji="0" lang="en-IN"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MYSQL</a:t>
            </a:r>
          </a:p>
        </p:txBody>
      </p:sp>
    </p:spTree>
    <p:extLst>
      <p:ext uri="{BB962C8B-B14F-4D97-AF65-F5344CB8AC3E}">
        <p14:creationId xmlns:p14="http://schemas.microsoft.com/office/powerpoint/2010/main" val="10838430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4348" y="3071810"/>
            <a:ext cx="7786742" cy="864096"/>
          </a:xfrm>
        </p:spPr>
        <p:style>
          <a:lnRef idx="3">
            <a:schemeClr val="lt1"/>
          </a:lnRef>
          <a:fillRef idx="1">
            <a:schemeClr val="accent6"/>
          </a:fillRef>
          <a:effectRef idx="1">
            <a:schemeClr val="accent6"/>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INTRODUCTION</a:t>
            </a:r>
          </a:p>
        </p:txBody>
      </p:sp>
    </p:spTree>
    <p:extLst>
      <p:ext uri="{BB962C8B-B14F-4D97-AF65-F5344CB8AC3E}">
        <p14:creationId xmlns:p14="http://schemas.microsoft.com/office/powerpoint/2010/main" val="125740042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85786" y="357166"/>
            <a:ext cx="7715304" cy="714380"/>
          </a:xfrm>
        </p:spPr>
        <p:style>
          <a:lnRef idx="3">
            <a:schemeClr val="lt1"/>
          </a:lnRef>
          <a:fillRef idx="1">
            <a:schemeClr val="accent6"/>
          </a:fillRef>
          <a:effectRef idx="1">
            <a:schemeClr val="accent6"/>
          </a:effectRef>
          <a:fontRef idx="minor">
            <a:schemeClr val="lt1"/>
          </a:fontRef>
        </p:style>
        <p:txBody>
          <a:bodyPr>
            <a:normAutofit/>
          </a:bodyPr>
          <a:lstStyle/>
          <a:p>
            <a:pPr marL="514350" indent="-514350" algn="ctr"/>
            <a:r>
              <a:rPr lang="en-IN" sz="3200" b="1" dirty="0">
                <a:solidFill>
                  <a:schemeClr val="bg1"/>
                </a:solidFill>
                <a:effectLst>
                  <a:outerShdw blurRad="38100" dist="38100" dir="2700000" algn="tl">
                    <a:srgbClr val="000000">
                      <a:alpha val="43137"/>
                    </a:srgbClr>
                  </a:outerShdw>
                </a:effectLst>
              </a:rPr>
              <a:t>PYTHON INTEGRATION WITH MYSQL</a:t>
            </a:r>
          </a:p>
        </p:txBody>
      </p:sp>
      <p:sp>
        <p:nvSpPr>
          <p:cNvPr id="3" name="Rectangle 2"/>
          <p:cNvSpPr/>
          <p:nvPr/>
        </p:nvSpPr>
        <p:spPr>
          <a:xfrm>
            <a:off x="500034" y="1357298"/>
            <a:ext cx="8215370" cy="2062103"/>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Total 5 modules available in python to communicate with a MySQL and provides MySQL database support to our applications and they are:-</a:t>
            </a:r>
          </a:p>
        </p:txBody>
      </p:sp>
      <p:sp>
        <p:nvSpPr>
          <p:cNvPr id="6" name="Title 1"/>
          <p:cNvSpPr txBox="1">
            <a:spLocks/>
          </p:cNvSpPr>
          <p:nvPr/>
        </p:nvSpPr>
        <p:spPr>
          <a:xfrm>
            <a:off x="1000100" y="3714752"/>
            <a:ext cx="6929486" cy="642942"/>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r>
              <a:rPr lang="en-IN" sz="3200" b="1" dirty="0">
                <a:effectLst>
                  <a:outerShdw blurRad="38100" dist="38100" dir="2700000" algn="tl">
                    <a:srgbClr val="000000">
                      <a:alpha val="43137"/>
                    </a:srgbClr>
                  </a:outerShdw>
                </a:effectLst>
              </a:rPr>
              <a:t>1. 	MySQL Connector Python</a:t>
            </a:r>
          </a:p>
        </p:txBody>
      </p:sp>
      <p:sp>
        <p:nvSpPr>
          <p:cNvPr id="9" name="Title 1"/>
          <p:cNvSpPr txBox="1">
            <a:spLocks/>
          </p:cNvSpPr>
          <p:nvPr/>
        </p:nvSpPr>
        <p:spPr>
          <a:xfrm>
            <a:off x="1000100" y="4643446"/>
            <a:ext cx="3143272" cy="642942"/>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r>
              <a:rPr lang="en-IN" sz="3200" b="1" dirty="0">
                <a:effectLst>
                  <a:outerShdw blurRad="38100" dist="38100" dir="2700000" algn="tl">
                    <a:srgbClr val="000000">
                      <a:alpha val="43137"/>
                    </a:srgbClr>
                  </a:outerShdw>
                </a:effectLst>
              </a:rPr>
              <a:t>2. 	PyMySQL</a:t>
            </a:r>
          </a:p>
        </p:txBody>
      </p:sp>
      <p:sp>
        <p:nvSpPr>
          <p:cNvPr id="10" name="Title 1"/>
          <p:cNvSpPr txBox="1">
            <a:spLocks/>
          </p:cNvSpPr>
          <p:nvPr/>
        </p:nvSpPr>
        <p:spPr>
          <a:xfrm>
            <a:off x="1000100" y="5643578"/>
            <a:ext cx="3143272" cy="64294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IN" sz="3200" b="1" dirty="0">
                <a:effectLst>
                  <a:outerShdw blurRad="38100" dist="38100" dir="2700000" algn="tl">
                    <a:srgbClr val="000000">
                      <a:alpha val="43137"/>
                    </a:srgbClr>
                  </a:outerShdw>
                </a:effectLst>
              </a:rPr>
              <a:t>3.	 </a:t>
            </a:r>
            <a:r>
              <a:rPr lang="en-IN" sz="3200" b="1" dirty="0" err="1">
                <a:effectLst>
                  <a:outerShdw blurRad="38100" dist="38100" dir="2700000" algn="tl">
                    <a:srgbClr val="000000">
                      <a:alpha val="43137"/>
                    </a:srgbClr>
                  </a:outerShdw>
                </a:effectLst>
              </a:rPr>
              <a:t>MySQLDB</a:t>
            </a:r>
            <a:r>
              <a:rPr lang="en-IN" sz="3200" b="1" dirty="0">
                <a:effectLst>
                  <a:outerShdw blurRad="38100" dist="38100" dir="2700000" algn="tl">
                    <a:srgbClr val="000000">
                      <a:alpha val="43137"/>
                    </a:srgbClr>
                  </a:outerShdw>
                </a:effectLst>
              </a:rPr>
              <a:t> </a:t>
            </a:r>
          </a:p>
        </p:txBody>
      </p:sp>
      <p:sp>
        <p:nvSpPr>
          <p:cNvPr id="11" name="Title 1"/>
          <p:cNvSpPr txBox="1">
            <a:spLocks/>
          </p:cNvSpPr>
          <p:nvPr/>
        </p:nvSpPr>
        <p:spPr>
          <a:xfrm>
            <a:off x="4714876" y="4643446"/>
            <a:ext cx="3214710" cy="642942"/>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p>
            <a:r>
              <a:rPr lang="en-IN" sz="3200" b="1" dirty="0">
                <a:effectLst>
                  <a:outerShdw blurRad="38100" dist="38100" dir="2700000" algn="tl">
                    <a:srgbClr val="000000">
                      <a:alpha val="43137"/>
                    </a:srgbClr>
                  </a:outerShdw>
                </a:effectLst>
              </a:rPr>
              <a:t>4. 	mysqlclient </a:t>
            </a:r>
          </a:p>
        </p:txBody>
      </p:sp>
      <p:sp>
        <p:nvSpPr>
          <p:cNvPr id="12" name="Title 1"/>
          <p:cNvSpPr txBox="1">
            <a:spLocks/>
          </p:cNvSpPr>
          <p:nvPr/>
        </p:nvSpPr>
        <p:spPr>
          <a:xfrm>
            <a:off x="4714876" y="5572140"/>
            <a:ext cx="3214710" cy="642942"/>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r>
              <a:rPr lang="en-IN" sz="3200" b="1" dirty="0"/>
              <a:t>5.	</a:t>
            </a:r>
            <a:r>
              <a:rPr lang="en-IN" sz="3200" b="1" dirty="0" err="1"/>
              <a:t>OurSQL</a:t>
            </a:r>
            <a:r>
              <a:rPr lang="en-IN" sz="3200" b="1" dirty="0"/>
              <a:t>	</a:t>
            </a:r>
          </a:p>
        </p:txBody>
      </p:sp>
    </p:spTree>
    <p:extLst>
      <p:ext uri="{BB962C8B-B14F-4D97-AF65-F5344CB8AC3E}">
        <p14:creationId xmlns:p14="http://schemas.microsoft.com/office/powerpoint/2010/main" val="10838430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85786" y="357166"/>
            <a:ext cx="7715304" cy="714380"/>
          </a:xfrm>
        </p:spPr>
        <p:style>
          <a:lnRef idx="3">
            <a:schemeClr val="lt1"/>
          </a:lnRef>
          <a:fillRef idx="1">
            <a:schemeClr val="accent6"/>
          </a:fillRef>
          <a:effectRef idx="1">
            <a:schemeClr val="accent6"/>
          </a:effectRef>
          <a:fontRef idx="minor">
            <a:schemeClr val="lt1"/>
          </a:fontRef>
        </p:style>
        <p:txBody>
          <a:bodyPr>
            <a:normAutofit/>
          </a:bodyPr>
          <a:lstStyle/>
          <a:p>
            <a:pPr marL="514350" indent="-514350" algn="ctr"/>
            <a:r>
              <a:rPr lang="en-IN" sz="3200" b="1" dirty="0">
                <a:solidFill>
                  <a:schemeClr val="bg1"/>
                </a:solidFill>
                <a:effectLst>
                  <a:outerShdw blurRad="38100" dist="38100" dir="2700000" algn="tl">
                    <a:srgbClr val="000000">
                      <a:alpha val="43137"/>
                    </a:srgbClr>
                  </a:outerShdw>
                </a:effectLst>
              </a:rPr>
              <a:t>PYTHON INTEGRATION WITH MYSQL</a:t>
            </a:r>
          </a:p>
        </p:txBody>
      </p:sp>
      <p:sp>
        <p:nvSpPr>
          <p:cNvPr id="3" name="Rectangle 2"/>
          <p:cNvSpPr/>
          <p:nvPr/>
        </p:nvSpPr>
        <p:spPr>
          <a:xfrm>
            <a:off x="500034" y="1357298"/>
            <a:ext cx="8215370" cy="5509200"/>
          </a:xfrm>
          <a:prstGeom prst="rect">
            <a:avLst/>
          </a:prstGeom>
        </p:spPr>
        <p:txBody>
          <a:bodyPr wrap="square">
            <a:spAutoFit/>
          </a:bodyPr>
          <a:lstStyle/>
          <a:p>
            <a:pPr algn="just"/>
            <a:r>
              <a:rPr lang="en-IN" sz="3200" b="1" dirty="0">
                <a:solidFill>
                  <a:srgbClr val="FF0000"/>
                </a:solidFill>
                <a:effectLst>
                  <a:outerShdw blurRad="38100" dist="38100" dir="2700000" algn="tl">
                    <a:srgbClr val="000000">
                      <a:alpha val="43137"/>
                    </a:srgbClr>
                  </a:outerShdw>
                </a:effectLst>
              </a:rPr>
              <a:t> Note</a:t>
            </a:r>
            <a:r>
              <a:rPr lang="en-IN" sz="3200" b="1" i="1" dirty="0">
                <a:solidFill>
                  <a:srgbClr val="FF0000"/>
                </a:solidFill>
                <a:effectLst>
                  <a:outerShdw blurRad="38100" dist="38100" dir="2700000" algn="tl">
                    <a:srgbClr val="000000">
                      <a:alpha val="43137"/>
                    </a:srgbClr>
                  </a:outerShdw>
                </a:effectLst>
              </a:rPr>
              <a:t>:</a:t>
            </a:r>
            <a:r>
              <a:rPr lang="en-IN" sz="3200" b="1" i="1" dirty="0">
                <a:effectLst>
                  <a:outerShdw blurRad="38100" dist="38100" dir="2700000" algn="tl">
                    <a:srgbClr val="000000">
                      <a:alpha val="43137"/>
                    </a:srgbClr>
                  </a:outerShdw>
                </a:effectLst>
              </a:rPr>
              <a:t> </a:t>
            </a:r>
            <a:r>
              <a:rPr lang="en-IN" sz="3200" b="1" dirty="0">
                <a:effectLst>
                  <a:outerShdw blurRad="38100" dist="38100" dir="2700000" algn="tl">
                    <a:srgbClr val="000000">
                      <a:alpha val="43137"/>
                    </a:srgbClr>
                  </a:outerShdw>
                </a:effectLst>
              </a:rPr>
              <a:t>Above all interfaces or modules are adhere to Python Database API Specification v2.0 (PEP 249) that means the syntax, method and the way of access database is the same in all.</a:t>
            </a:r>
          </a:p>
          <a:p>
            <a:pPr algn="just"/>
            <a:r>
              <a:rPr lang="en-IN" sz="3200" b="1" dirty="0">
                <a:effectLst>
                  <a:outerShdw blurRad="38100" dist="38100" dir="2700000" algn="tl">
                    <a:srgbClr val="000000">
                      <a:alpha val="43137"/>
                    </a:srgbClr>
                  </a:outerShdw>
                </a:effectLst>
              </a:rPr>
              <a:t>	PEP 249 has been designed to encourage and maintain similarity between the Python modules that are used to access databases. By doing this, above all modules are following rules defined in Python Database API Specification v2.0 (PEP 249).</a:t>
            </a:r>
          </a:p>
        </p:txBody>
      </p:sp>
    </p:spTree>
    <p:extLst>
      <p:ext uri="{BB962C8B-B14F-4D97-AF65-F5344CB8AC3E}">
        <p14:creationId xmlns:p14="http://schemas.microsoft.com/office/powerpoint/2010/main" val="10838430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85786" y="357166"/>
            <a:ext cx="7715304" cy="714380"/>
          </a:xfrm>
        </p:spPr>
        <p:style>
          <a:lnRef idx="3">
            <a:schemeClr val="lt1"/>
          </a:lnRef>
          <a:fillRef idx="1">
            <a:schemeClr val="accent6"/>
          </a:fillRef>
          <a:effectRef idx="1">
            <a:schemeClr val="accent6"/>
          </a:effectRef>
          <a:fontRef idx="minor">
            <a:schemeClr val="lt1"/>
          </a:fontRef>
        </p:style>
        <p:txBody>
          <a:bodyPr>
            <a:normAutofit/>
          </a:bodyPr>
          <a:lstStyle/>
          <a:p>
            <a:pPr marL="514350" indent="-514350" algn="ctr"/>
            <a:r>
              <a:rPr lang="en-IN" sz="3200" b="1" dirty="0">
                <a:solidFill>
                  <a:schemeClr val="bg1"/>
                </a:solidFill>
                <a:effectLst>
                  <a:outerShdw blurRad="38100" dist="38100" dir="2700000" algn="tl">
                    <a:srgbClr val="000000">
                      <a:alpha val="43137"/>
                    </a:srgbClr>
                  </a:outerShdw>
                </a:effectLst>
              </a:rPr>
              <a:t>PYTHON INTEGRATION WITH MYSQL</a:t>
            </a:r>
          </a:p>
        </p:txBody>
      </p:sp>
      <p:sp>
        <p:nvSpPr>
          <p:cNvPr id="3" name="Rectangle 2"/>
          <p:cNvSpPr/>
          <p:nvPr/>
        </p:nvSpPr>
        <p:spPr>
          <a:xfrm>
            <a:off x="500034" y="1690767"/>
            <a:ext cx="8215370" cy="4524315"/>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You can choose any of the above modules as per your requirement. The way of accessing the MySQL database remains the same. We discuss </a:t>
            </a:r>
          </a:p>
          <a:p>
            <a:pPr algn="just"/>
            <a:endParaRPr lang="en-IN" sz="3200" b="1" dirty="0">
              <a:effectLst>
                <a:outerShdw blurRad="38100" dist="38100" dir="2700000" algn="tl">
                  <a:srgbClr val="000000">
                    <a:alpha val="43137"/>
                  </a:srgbClr>
                </a:outerShdw>
              </a:effectLst>
            </a:endParaRPr>
          </a:p>
          <a:p>
            <a:r>
              <a:rPr lang="en-IN" sz="3200" b="1" dirty="0">
                <a:effectLst>
                  <a:outerShdw blurRad="38100" dist="38100" dir="2700000" algn="tl">
                    <a:srgbClr val="000000">
                      <a:alpha val="43137"/>
                    </a:srgbClr>
                  </a:outerShdw>
                </a:effectLst>
              </a:rPr>
              <a:t>	MySQL Connector Python</a:t>
            </a:r>
          </a:p>
          <a:p>
            <a:endParaRPr lang="en-IN" sz="3200" b="1" dirty="0">
              <a:effectLst>
                <a:outerShdw blurRad="38100" dist="38100" dir="2700000" algn="tl">
                  <a:srgbClr val="000000">
                    <a:alpha val="43137"/>
                  </a:srgbClr>
                </a:outerShdw>
              </a:effectLst>
            </a:endParaRPr>
          </a:p>
          <a:p>
            <a:r>
              <a:rPr lang="en-IN" sz="3200" b="1" dirty="0">
                <a:effectLst>
                  <a:outerShdw blurRad="38100" dist="38100" dir="2700000" algn="tl">
                    <a:srgbClr val="000000">
                      <a:alpha val="43137"/>
                    </a:srgbClr>
                  </a:outerShdw>
                </a:effectLst>
              </a:rPr>
              <a:t>			Throughout this chapter.</a:t>
            </a:r>
          </a:p>
          <a:p>
            <a:pPr algn="just"/>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838430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85786" y="2643182"/>
            <a:ext cx="7715304" cy="714380"/>
          </a:xfrm>
        </p:spPr>
        <p:style>
          <a:lnRef idx="3">
            <a:schemeClr val="lt1"/>
          </a:lnRef>
          <a:fillRef idx="1">
            <a:schemeClr val="accent6"/>
          </a:fillRef>
          <a:effectRef idx="1">
            <a:schemeClr val="accent6"/>
          </a:effectRef>
          <a:fontRef idx="minor">
            <a:schemeClr val="lt1"/>
          </a:fontRef>
        </p:style>
        <p:txBody>
          <a:bodyPr>
            <a:normAutofit/>
          </a:bodyPr>
          <a:lstStyle/>
          <a:p>
            <a:pPr marL="514350" indent="-514350" algn="ctr"/>
            <a:r>
              <a:rPr lang="en-IN" sz="3200" b="1" dirty="0">
                <a:solidFill>
                  <a:schemeClr val="bg1"/>
                </a:solidFill>
                <a:effectLst>
                  <a:outerShdw blurRad="38100" dist="38100" dir="2700000" algn="tl">
                    <a:srgbClr val="000000">
                      <a:alpha val="43137"/>
                    </a:srgbClr>
                  </a:outerShdw>
                </a:effectLst>
              </a:rPr>
              <a:t>PYTHON INTEGRATION WITH MYSQL</a:t>
            </a:r>
          </a:p>
        </p:txBody>
      </p:sp>
      <p:sp>
        <p:nvSpPr>
          <p:cNvPr id="5" name="Title 1"/>
          <p:cNvSpPr txBox="1">
            <a:spLocks/>
          </p:cNvSpPr>
          <p:nvPr/>
        </p:nvSpPr>
        <p:spPr>
          <a:xfrm>
            <a:off x="1357290" y="3714752"/>
            <a:ext cx="6357982" cy="71438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marL="514350" indent="-514350" algn="ctr"/>
            <a:r>
              <a:rPr lang="en-IN" sz="3200" b="1" dirty="0">
                <a:effectLst>
                  <a:outerShdw blurRad="38100" dist="38100" dir="2700000" algn="tl">
                    <a:srgbClr val="000000">
                      <a:alpha val="43137"/>
                    </a:srgbClr>
                  </a:outerShdw>
                </a:effectLst>
              </a:rPr>
              <a:t>MYSQL CONNECTOR PYTHON</a:t>
            </a:r>
          </a:p>
        </p:txBody>
      </p:sp>
    </p:spTree>
    <p:extLst>
      <p:ext uri="{BB962C8B-B14F-4D97-AF65-F5344CB8AC3E}">
        <p14:creationId xmlns:p14="http://schemas.microsoft.com/office/powerpoint/2010/main" val="10838430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85786" y="357166"/>
            <a:ext cx="7715304" cy="714380"/>
          </a:xfrm>
        </p:spPr>
        <p:style>
          <a:lnRef idx="3">
            <a:schemeClr val="lt1"/>
          </a:lnRef>
          <a:fillRef idx="1">
            <a:schemeClr val="accent6"/>
          </a:fillRef>
          <a:effectRef idx="1">
            <a:schemeClr val="accent6"/>
          </a:effectRef>
          <a:fontRef idx="minor">
            <a:schemeClr val="lt1"/>
          </a:fontRef>
        </p:style>
        <p:txBody>
          <a:bodyPr>
            <a:normAutofit/>
          </a:bodyPr>
          <a:lstStyle/>
          <a:p>
            <a:pPr marL="514350" indent="-514350" algn="ctr"/>
            <a:r>
              <a:rPr lang="en-IN" sz="3200" b="1" dirty="0">
                <a:solidFill>
                  <a:schemeClr val="bg1"/>
                </a:solidFill>
                <a:effectLst>
                  <a:outerShdw blurRad="38100" dist="38100" dir="2700000" algn="tl">
                    <a:srgbClr val="000000">
                      <a:alpha val="43137"/>
                    </a:srgbClr>
                  </a:outerShdw>
                </a:effectLst>
              </a:rPr>
              <a:t>PYTHON INTEGRATION WITH MYSQL</a:t>
            </a:r>
          </a:p>
        </p:txBody>
      </p:sp>
      <p:sp>
        <p:nvSpPr>
          <p:cNvPr id="3" name="Rectangle 2"/>
          <p:cNvSpPr/>
          <p:nvPr/>
        </p:nvSpPr>
        <p:spPr>
          <a:xfrm>
            <a:off x="571472" y="2857496"/>
            <a:ext cx="8215370" cy="3046988"/>
          </a:xfrm>
          <a:prstGeom prst="rect">
            <a:avLst/>
          </a:prstGeom>
        </p:spPr>
        <p:txBody>
          <a:bodyPr wrap="square">
            <a:spAutoFit/>
          </a:bodyPr>
          <a:lstStyle/>
          <a:p>
            <a:pPr marL="514350" indent="-514350"/>
            <a:r>
              <a:rPr lang="en-IN" sz="3200" b="1" dirty="0">
                <a:solidFill>
                  <a:srgbClr val="FF0000"/>
                </a:solidFill>
                <a:effectLst>
                  <a:outerShdw blurRad="38100" dist="38100" dir="2700000" algn="tl">
                    <a:srgbClr val="000000">
                      <a:alpha val="43137"/>
                    </a:srgbClr>
                  </a:outerShdw>
                </a:effectLst>
              </a:rPr>
              <a:t>What is MYSQL Connector Python?</a:t>
            </a:r>
          </a:p>
          <a:p>
            <a:pPr marL="514350" indent="-514350" algn="just"/>
            <a:endParaRPr lang="en-IN" sz="3200" b="1" dirty="0">
              <a:effectLst>
                <a:outerShdw blurRad="38100" dist="38100" dir="2700000" algn="tl">
                  <a:srgbClr val="000000">
                    <a:alpha val="43137"/>
                  </a:srgbClr>
                </a:outerShdw>
              </a:effectLst>
            </a:endParaRPr>
          </a:p>
          <a:p>
            <a:pPr marL="514350" indent="-514350" algn="just"/>
            <a:r>
              <a:rPr lang="en-IN" sz="3200" b="1" dirty="0">
                <a:effectLst>
                  <a:outerShdw blurRad="38100" dist="38100" dir="2700000" algn="tl">
                    <a:srgbClr val="000000">
                      <a:alpha val="43137"/>
                    </a:srgbClr>
                  </a:outerShdw>
                </a:effectLst>
              </a:rPr>
              <a:t>			MYSQL Connector Python is module or library  available in python to communicate with a MySQL</a:t>
            </a:r>
          </a:p>
          <a:p>
            <a:pPr algn="just"/>
            <a:endParaRPr lang="en-IN" sz="3200" b="1" dirty="0">
              <a:effectLst>
                <a:outerShdw blurRad="38100" dist="38100" dir="2700000" algn="tl">
                  <a:srgbClr val="000000">
                    <a:alpha val="43137"/>
                  </a:srgbClr>
                </a:outerShdw>
              </a:effectLst>
            </a:endParaRPr>
          </a:p>
        </p:txBody>
      </p:sp>
      <p:sp>
        <p:nvSpPr>
          <p:cNvPr id="5" name="Title 1"/>
          <p:cNvSpPr txBox="1">
            <a:spLocks/>
          </p:cNvSpPr>
          <p:nvPr/>
        </p:nvSpPr>
        <p:spPr>
          <a:xfrm>
            <a:off x="1500166" y="1357298"/>
            <a:ext cx="6215106" cy="71438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marL="514350" indent="-514350" algn="ctr"/>
            <a:r>
              <a:rPr lang="en-IN" sz="3200" b="1" dirty="0">
                <a:effectLst>
                  <a:outerShdw blurRad="38100" dist="38100" dir="2700000" algn="tl">
                    <a:srgbClr val="000000">
                      <a:alpha val="43137"/>
                    </a:srgbClr>
                  </a:outerShdw>
                </a:effectLst>
              </a:rPr>
              <a:t>MYSQL CONNECTOR PYTHON</a:t>
            </a:r>
          </a:p>
        </p:txBody>
      </p:sp>
    </p:spTree>
    <p:extLst>
      <p:ext uri="{BB962C8B-B14F-4D97-AF65-F5344CB8AC3E}">
        <p14:creationId xmlns:p14="http://schemas.microsoft.com/office/powerpoint/2010/main" val="10838430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4348" y="2500306"/>
            <a:ext cx="7715304" cy="714380"/>
          </a:xfrm>
        </p:spPr>
        <p:style>
          <a:lnRef idx="3">
            <a:schemeClr val="lt1"/>
          </a:lnRef>
          <a:fillRef idx="1">
            <a:schemeClr val="accent6"/>
          </a:fillRef>
          <a:effectRef idx="1">
            <a:schemeClr val="accent6"/>
          </a:effectRef>
          <a:fontRef idx="minor">
            <a:schemeClr val="lt1"/>
          </a:fontRef>
        </p:style>
        <p:txBody>
          <a:bodyPr>
            <a:normAutofit/>
          </a:bodyPr>
          <a:lstStyle/>
          <a:p>
            <a:pPr marL="514350" indent="-514350" algn="ctr"/>
            <a:r>
              <a:rPr lang="en-IN" sz="3200" b="1" dirty="0">
                <a:solidFill>
                  <a:schemeClr val="bg1"/>
                </a:solidFill>
                <a:effectLst>
                  <a:outerShdw blurRad="38100" dist="38100" dir="2700000" algn="tl">
                    <a:srgbClr val="000000">
                      <a:alpha val="43137"/>
                    </a:srgbClr>
                  </a:outerShdw>
                </a:effectLst>
              </a:rPr>
              <a:t>PYTHON INTEGRATION WITH MYSQL</a:t>
            </a:r>
          </a:p>
        </p:txBody>
      </p:sp>
      <p:sp>
        <p:nvSpPr>
          <p:cNvPr id="5" name="Title 1"/>
          <p:cNvSpPr txBox="1">
            <a:spLocks/>
          </p:cNvSpPr>
          <p:nvPr/>
        </p:nvSpPr>
        <p:spPr>
          <a:xfrm>
            <a:off x="714348" y="3571876"/>
            <a:ext cx="7715304" cy="714380"/>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fontScale="92500"/>
          </a:bodyPr>
          <a:lstStyle/>
          <a:p>
            <a:pPr marL="514350" indent="-514350" algn="ctr"/>
            <a:r>
              <a:rPr lang="en-IN" sz="3200" b="1" dirty="0">
                <a:effectLst>
                  <a:outerShdw blurRad="38100" dist="38100" dir="2700000" algn="tl">
                    <a:srgbClr val="000000">
                      <a:alpha val="43137"/>
                    </a:srgbClr>
                  </a:outerShdw>
                </a:effectLst>
              </a:rPr>
              <a:t>ADVANTAGES OF MYSQL CONNECTOR PYTHON</a:t>
            </a:r>
          </a:p>
        </p:txBody>
      </p:sp>
    </p:spTree>
    <p:extLst>
      <p:ext uri="{BB962C8B-B14F-4D97-AF65-F5344CB8AC3E}">
        <p14:creationId xmlns:p14="http://schemas.microsoft.com/office/powerpoint/2010/main" val="10838430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85786" y="357166"/>
            <a:ext cx="7715304" cy="714380"/>
          </a:xfrm>
        </p:spPr>
        <p:style>
          <a:lnRef idx="3">
            <a:schemeClr val="lt1"/>
          </a:lnRef>
          <a:fillRef idx="1">
            <a:schemeClr val="accent6"/>
          </a:fillRef>
          <a:effectRef idx="1">
            <a:schemeClr val="accent6"/>
          </a:effectRef>
          <a:fontRef idx="minor">
            <a:schemeClr val="lt1"/>
          </a:fontRef>
        </p:style>
        <p:txBody>
          <a:bodyPr>
            <a:normAutofit/>
          </a:bodyPr>
          <a:lstStyle/>
          <a:p>
            <a:pPr marL="514350" indent="-514350" algn="ctr"/>
            <a:r>
              <a:rPr lang="en-IN" sz="3200" b="1" dirty="0">
                <a:solidFill>
                  <a:schemeClr val="bg1"/>
                </a:solidFill>
                <a:effectLst>
                  <a:outerShdw blurRad="38100" dist="38100" dir="2700000" algn="tl">
                    <a:srgbClr val="000000">
                      <a:alpha val="43137"/>
                    </a:srgbClr>
                  </a:outerShdw>
                </a:effectLst>
              </a:rPr>
              <a:t>PYTHON INTEGRATION WITH MYSQL</a:t>
            </a:r>
          </a:p>
        </p:txBody>
      </p:sp>
      <p:sp>
        <p:nvSpPr>
          <p:cNvPr id="3" name="Rectangle 2"/>
          <p:cNvSpPr/>
          <p:nvPr/>
        </p:nvSpPr>
        <p:spPr>
          <a:xfrm>
            <a:off x="500034" y="2214554"/>
            <a:ext cx="8215370" cy="4524315"/>
          </a:xfrm>
          <a:prstGeom prst="rect">
            <a:avLst/>
          </a:prstGeom>
        </p:spPr>
        <p:txBody>
          <a:bodyPr wrap="square">
            <a:spAutoFit/>
          </a:bodyPr>
          <a:lstStyle/>
          <a:p>
            <a:pPr algn="just">
              <a:buFont typeface="Wingdings" pitchFamily="2" charset="2"/>
              <a:buChar char="ü"/>
            </a:pPr>
            <a:r>
              <a:rPr lang="en-IN" sz="3200" b="1" dirty="0">
                <a:effectLst>
                  <a:outerShdw blurRad="38100" dist="38100" dir="2700000" algn="tl">
                    <a:srgbClr val="000000">
                      <a:alpha val="43137"/>
                    </a:srgbClr>
                  </a:outerShdw>
                </a:effectLst>
              </a:rPr>
              <a:t> MySQL Connector Python is written in pure Python, and it is self-sufficient to execute database queries through python.</a:t>
            </a:r>
          </a:p>
          <a:p>
            <a:pPr algn="just"/>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It is an official Oracle-supported driver to work with MySQL and python.</a:t>
            </a:r>
          </a:p>
          <a:p>
            <a:pPr algn="just"/>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It is Python 3 compatible, actively maintained.</a:t>
            </a:r>
          </a:p>
        </p:txBody>
      </p:sp>
      <p:sp>
        <p:nvSpPr>
          <p:cNvPr id="5" name="Title 1"/>
          <p:cNvSpPr txBox="1">
            <a:spLocks/>
          </p:cNvSpPr>
          <p:nvPr/>
        </p:nvSpPr>
        <p:spPr>
          <a:xfrm>
            <a:off x="785786" y="1285860"/>
            <a:ext cx="7715304" cy="714380"/>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fontScale="92500"/>
          </a:bodyPr>
          <a:lstStyle/>
          <a:p>
            <a:pPr marL="514350" indent="-514350" algn="ctr"/>
            <a:r>
              <a:rPr lang="en-IN" sz="3200" b="1" dirty="0">
                <a:effectLst>
                  <a:outerShdw blurRad="38100" dist="38100" dir="2700000" algn="tl">
                    <a:srgbClr val="000000">
                      <a:alpha val="43137"/>
                    </a:srgbClr>
                  </a:outerShdw>
                </a:effectLst>
              </a:rPr>
              <a:t>ADVANTAGES OF MYSQL CONNECTOR PYTHON</a:t>
            </a:r>
          </a:p>
        </p:txBody>
      </p:sp>
    </p:spTree>
    <p:extLst>
      <p:ext uri="{BB962C8B-B14F-4D97-AF65-F5344CB8AC3E}">
        <p14:creationId xmlns:p14="http://schemas.microsoft.com/office/powerpoint/2010/main" val="10838430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Officer\Desktop\python_mysql_database_programming.png"/>
          <p:cNvPicPr>
            <a:picLocks noChangeAspect="1" noChangeArrowheads="1"/>
          </p:cNvPicPr>
          <p:nvPr/>
        </p:nvPicPr>
        <p:blipFill>
          <a:blip r:embed="rId2"/>
          <a:srcRect/>
          <a:stretch>
            <a:fillRect/>
          </a:stretch>
        </p:blipFill>
        <p:spPr bwMode="auto">
          <a:xfrm>
            <a:off x="428596" y="1357298"/>
            <a:ext cx="8427880" cy="5072098"/>
          </a:xfrm>
          <a:prstGeom prst="rect">
            <a:avLst/>
          </a:prstGeom>
          <a:ln>
            <a:noFill/>
          </a:ln>
          <a:effectLst>
            <a:outerShdw blurRad="292100" dist="139700" dir="2700000" algn="tl" rotWithShape="0">
              <a:srgbClr val="333333">
                <a:alpha val="65000"/>
              </a:srgbClr>
            </a:outerShdw>
          </a:effectLst>
        </p:spPr>
      </p:pic>
      <p:sp>
        <p:nvSpPr>
          <p:cNvPr id="8" name="Title 1"/>
          <p:cNvSpPr txBox="1">
            <a:spLocks/>
          </p:cNvSpPr>
          <p:nvPr/>
        </p:nvSpPr>
        <p:spPr>
          <a:xfrm>
            <a:off x="714348" y="428604"/>
            <a:ext cx="7715304" cy="71438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marL="514350" indent="-514350" algn="ctr"/>
            <a:r>
              <a:rPr lang="en-IN" sz="3200" b="1" dirty="0">
                <a:effectLst>
                  <a:outerShdw blurRad="38100" dist="38100" dir="2700000" algn="tl">
                    <a:srgbClr val="000000">
                      <a:alpha val="43137"/>
                    </a:srgbClr>
                  </a:outerShdw>
                </a:effectLst>
              </a:rPr>
              <a:t>MYSQL CONNECTOR PYTHON</a:t>
            </a:r>
          </a:p>
        </p:txBody>
      </p:sp>
    </p:spTree>
    <p:extLst>
      <p:ext uri="{BB962C8B-B14F-4D97-AF65-F5344CB8AC3E}">
        <p14:creationId xmlns:p14="http://schemas.microsoft.com/office/powerpoint/2010/main" val="10838430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85786" y="2928934"/>
            <a:ext cx="7715304" cy="714380"/>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fontScale="92500"/>
          </a:bodyPr>
          <a:lstStyle/>
          <a:p>
            <a:pPr marL="514350" indent="-514350" algn="ctr"/>
            <a:r>
              <a:rPr lang="en-IN" sz="3200" b="1" dirty="0">
                <a:effectLst>
                  <a:outerShdw blurRad="38100" dist="38100" dir="2700000" algn="tl">
                    <a:srgbClr val="000000">
                      <a:alpha val="43137"/>
                    </a:srgbClr>
                  </a:outerShdw>
                </a:effectLst>
              </a:rPr>
              <a:t>INSTALLATION : MYSQL CONNECTOR PYTHON </a:t>
            </a:r>
          </a:p>
        </p:txBody>
      </p:sp>
    </p:spTree>
    <p:extLst>
      <p:ext uri="{BB962C8B-B14F-4D97-AF65-F5344CB8AC3E}">
        <p14:creationId xmlns:p14="http://schemas.microsoft.com/office/powerpoint/2010/main" val="10838430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428604"/>
            <a:ext cx="7358114" cy="71438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PREREQUISITES</a:t>
            </a:r>
          </a:p>
        </p:txBody>
      </p:sp>
      <p:sp>
        <p:nvSpPr>
          <p:cNvPr id="4" name="Rectangle 3"/>
          <p:cNvSpPr/>
          <p:nvPr/>
        </p:nvSpPr>
        <p:spPr>
          <a:xfrm>
            <a:off x="357158" y="1500174"/>
            <a:ext cx="8501122" cy="5262979"/>
          </a:xfrm>
          <a:prstGeom prst="rect">
            <a:avLst/>
          </a:prstGeom>
        </p:spPr>
        <p:txBody>
          <a:bodyPr wrap="square">
            <a:spAutoFit/>
          </a:bodyPr>
          <a:lstStyle/>
          <a:p>
            <a:pPr algn="just">
              <a:buFont typeface="Wingdings" pitchFamily="2" charset="2"/>
              <a:buChar char="ü"/>
            </a:pPr>
            <a:r>
              <a:rPr lang="en-IN" sz="2800" b="1" dirty="0">
                <a:effectLst>
                  <a:outerShdw blurRad="38100" dist="38100" dir="2700000" algn="tl">
                    <a:srgbClr val="000000">
                      <a:alpha val="43137"/>
                    </a:srgbClr>
                  </a:outerShdw>
                </a:effectLst>
              </a:rPr>
              <a:t>You need root or administrator privileges to perform the installation process.</a:t>
            </a:r>
          </a:p>
          <a:p>
            <a:pPr algn="just">
              <a:buFont typeface="Wingdings" pitchFamily="2" charset="2"/>
              <a:buChar char="ü"/>
            </a:pPr>
            <a:r>
              <a:rPr lang="en-IN" sz="2800" b="1" dirty="0">
                <a:effectLst>
                  <a:outerShdw blurRad="38100" dist="38100" dir="2700000" algn="tl">
                    <a:srgbClr val="000000">
                      <a:alpha val="43137"/>
                    </a:srgbClr>
                  </a:outerShdw>
                </a:effectLst>
              </a:rPr>
              <a:t>Python must installed on your machine.</a:t>
            </a:r>
          </a:p>
          <a:p>
            <a:pPr algn="just"/>
            <a:r>
              <a:rPr lang="en-IN" sz="2800" b="1" dirty="0">
                <a:solidFill>
                  <a:srgbClr val="FF0000"/>
                </a:solidFill>
                <a:effectLst>
                  <a:outerShdw blurRad="38100" dist="38100" dir="2700000" algn="tl">
                    <a:srgbClr val="000000">
                      <a:alpha val="43137"/>
                    </a:srgbClr>
                  </a:outerShdw>
                </a:effectLst>
              </a:rPr>
              <a:t>Note: </a:t>
            </a:r>
            <a:r>
              <a:rPr lang="en-IN" sz="2800" b="1" dirty="0">
                <a:effectLst>
                  <a:outerShdw blurRad="38100" dist="38100" dir="2700000" algn="tl">
                    <a:srgbClr val="000000">
                      <a:alpha val="43137"/>
                    </a:srgbClr>
                  </a:outerShdw>
                </a:effectLst>
              </a:rPr>
              <a:t>– MySQL Connector Python requires python to be in the </a:t>
            </a:r>
            <a:r>
              <a:rPr lang="en-IN" sz="2800" b="1" dirty="0">
                <a:solidFill>
                  <a:srgbClr val="0000CC"/>
                </a:solidFill>
                <a:effectLst>
                  <a:outerShdw blurRad="38100" dist="38100" dir="2700000" algn="tl">
                    <a:srgbClr val="000000">
                      <a:alpha val="43137"/>
                    </a:srgbClr>
                  </a:outerShdw>
                </a:effectLst>
              </a:rPr>
              <a:t>system’s PATH. </a:t>
            </a:r>
            <a:r>
              <a:rPr lang="en-IN" sz="2800" b="1" dirty="0">
                <a:effectLst>
                  <a:outerShdw blurRad="38100" dist="38100" dir="2700000" algn="tl">
                    <a:srgbClr val="000000">
                      <a:alpha val="43137"/>
                    </a:srgbClr>
                  </a:outerShdw>
                </a:effectLst>
              </a:rPr>
              <a:t>Installation fails if it doesn’t find Python.</a:t>
            </a:r>
          </a:p>
          <a:p>
            <a:pPr algn="just">
              <a:buFont typeface="Wingdings" pitchFamily="2" charset="2"/>
              <a:buChar char="ü"/>
            </a:pPr>
            <a:r>
              <a:rPr lang="en-IN" sz="2800" b="1" dirty="0">
                <a:solidFill>
                  <a:srgbClr val="FF0000"/>
                </a:solidFill>
                <a:effectLst>
                  <a:outerShdw blurRad="38100" dist="38100" dir="2700000" algn="tl">
                    <a:srgbClr val="000000">
                      <a:alpha val="43137"/>
                    </a:srgbClr>
                  </a:outerShdw>
                </a:effectLst>
              </a:rPr>
              <a:t>On Unix and Unix-like systems, </a:t>
            </a:r>
            <a:r>
              <a:rPr lang="en-IN" sz="2800" b="1" dirty="0">
                <a:effectLst>
                  <a:outerShdw blurRad="38100" dist="38100" dir="2700000" algn="tl">
                    <a:srgbClr val="000000">
                      <a:alpha val="43137"/>
                    </a:srgbClr>
                  </a:outerShdw>
                </a:effectLst>
              </a:rPr>
              <a:t>Python generally located in a directory included in the default PATH setting.</a:t>
            </a:r>
          </a:p>
          <a:p>
            <a:pPr algn="just">
              <a:buFont typeface="Wingdings" pitchFamily="2" charset="2"/>
              <a:buChar char="ü"/>
            </a:pPr>
            <a:r>
              <a:rPr lang="en-IN" sz="2800" b="1" dirty="0">
                <a:solidFill>
                  <a:srgbClr val="FF0000"/>
                </a:solidFill>
                <a:effectLst>
                  <a:outerShdw blurRad="38100" dist="38100" dir="2700000" algn="tl">
                    <a:srgbClr val="000000">
                      <a:alpha val="43137"/>
                    </a:srgbClr>
                  </a:outerShdw>
                </a:effectLst>
              </a:rPr>
              <a:t>On Windows, </a:t>
            </a:r>
            <a:r>
              <a:rPr lang="en-IN" sz="2800" b="1" dirty="0">
                <a:effectLst>
                  <a:outerShdw blurRad="38100" dist="38100" dir="2700000" algn="tl">
                    <a:srgbClr val="000000">
                      <a:alpha val="43137"/>
                    </a:srgbClr>
                  </a:outerShdw>
                </a:effectLst>
              </a:rPr>
              <a:t>If Python doesn’t exist in the system’s PATH, please manually add the directory containing python.exe yourself.</a:t>
            </a:r>
          </a:p>
        </p:txBody>
      </p:sp>
    </p:spTree>
    <p:extLst>
      <p:ext uri="{BB962C8B-B14F-4D97-AF65-F5344CB8AC3E}">
        <p14:creationId xmlns:p14="http://schemas.microsoft.com/office/powerpoint/2010/main" val="10838430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4348" y="234264"/>
            <a:ext cx="7643866" cy="694406"/>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sz="3200" b="1" dirty="0">
                <a:solidFill>
                  <a:schemeClr val="bg1"/>
                </a:solidFill>
                <a:effectLst>
                  <a:outerShdw blurRad="38100" dist="38100" dir="2700000" algn="tl">
                    <a:srgbClr val="000000">
                      <a:alpha val="43137"/>
                    </a:srgbClr>
                  </a:outerShdw>
                </a:effectLst>
              </a:rPr>
              <a:t>INTRODUCTION</a:t>
            </a:r>
          </a:p>
        </p:txBody>
      </p:sp>
      <p:sp>
        <p:nvSpPr>
          <p:cNvPr id="5" name="Rectangle 4"/>
          <p:cNvSpPr/>
          <p:nvPr/>
        </p:nvSpPr>
        <p:spPr>
          <a:xfrm>
            <a:off x="290468" y="1643050"/>
            <a:ext cx="8424936" cy="3539430"/>
          </a:xfrm>
          <a:prstGeom prst="rect">
            <a:avLst/>
          </a:prstGeom>
        </p:spPr>
        <p:txBody>
          <a:bodyPr wrap="square">
            <a:spAutoFit/>
          </a:bodyPr>
          <a:lstStyle/>
          <a:p>
            <a:pPr lvl="1" algn="just">
              <a:buNone/>
            </a:pPr>
            <a:r>
              <a:rPr lang="en-IN" sz="3200" b="1" dirty="0">
                <a:effectLst>
                  <a:outerShdw blurRad="38100" dist="38100" dir="2700000" algn="tl">
                    <a:srgbClr val="000000">
                      <a:alpha val="43137"/>
                    </a:srgbClr>
                  </a:outerShdw>
                </a:effectLst>
              </a:rPr>
              <a:t>			Every organisation depends on large databases. These are essentially collections of tables, and’ connected with each other through columns. These database systems support SQL, the Structured Query Language, which is used to create, access and manipulate the data.</a:t>
            </a:r>
          </a:p>
        </p:txBody>
      </p:sp>
    </p:spTree>
    <p:extLst>
      <p:ext uri="{BB962C8B-B14F-4D97-AF65-F5344CB8AC3E}">
        <p14:creationId xmlns:p14="http://schemas.microsoft.com/office/powerpoint/2010/main" val="392413554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3357562"/>
            <a:ext cx="7358114" cy="714380"/>
          </a:xfrm>
          <a:prstGeom prst="rect">
            <a:avLst/>
          </a:prstGeom>
          <a:solidFill>
            <a:srgbClr val="FF0066"/>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PLATFORM</a:t>
            </a:r>
          </a:p>
        </p:txBody>
      </p:sp>
    </p:spTree>
    <p:extLst>
      <p:ext uri="{BB962C8B-B14F-4D97-AF65-F5344CB8AC3E}">
        <p14:creationId xmlns:p14="http://schemas.microsoft.com/office/powerpoint/2010/main" val="10838430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428604"/>
            <a:ext cx="7358114" cy="714380"/>
          </a:xfrm>
          <a:prstGeom prst="rect">
            <a:avLst/>
          </a:prstGeom>
          <a:solidFill>
            <a:srgbClr val="FF0066"/>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PLATFORM</a:t>
            </a:r>
          </a:p>
        </p:txBody>
      </p:sp>
      <p:sp>
        <p:nvSpPr>
          <p:cNvPr id="4" name="Rectangle 3"/>
          <p:cNvSpPr/>
          <p:nvPr/>
        </p:nvSpPr>
        <p:spPr>
          <a:xfrm>
            <a:off x="357158" y="1928802"/>
            <a:ext cx="8501122" cy="3970318"/>
          </a:xfrm>
          <a:prstGeom prst="rect">
            <a:avLst/>
          </a:prstGeom>
        </p:spPr>
        <p:txBody>
          <a:bodyPr wrap="square">
            <a:spAutoFit/>
          </a:bodyPr>
          <a:lstStyle/>
          <a:p>
            <a:pPr algn="just">
              <a:buFont typeface="Wingdings" pitchFamily="2" charset="2"/>
              <a:buChar char="ü"/>
            </a:pPr>
            <a:r>
              <a:rPr lang="en-IN" sz="2800" b="1" dirty="0">
                <a:effectLst>
                  <a:outerShdw blurRad="38100" dist="38100" dir="2700000" algn="tl">
                    <a:srgbClr val="000000">
                      <a:alpha val="43137"/>
                    </a:srgbClr>
                  </a:outerShdw>
                </a:effectLst>
              </a:rPr>
              <a:t>Platform(s): 64-bit Windows, Windows 10, Windows 7, Windows 8, Windows Vista, Windows XP, Linux, </a:t>
            </a:r>
            <a:r>
              <a:rPr lang="en-IN" sz="2800" b="1" dirty="0" err="1">
                <a:effectLst>
                  <a:outerShdw blurRad="38100" dist="38100" dir="2700000" algn="tl">
                    <a:srgbClr val="000000">
                      <a:alpha val="43137"/>
                    </a:srgbClr>
                  </a:outerShdw>
                </a:effectLst>
              </a:rPr>
              <a:t>Ubuntu</a:t>
            </a:r>
            <a:r>
              <a:rPr lang="en-IN" sz="2800" b="1" dirty="0">
                <a:effectLst>
                  <a:outerShdw blurRad="38100" dist="38100" dir="2700000" algn="tl">
                    <a:srgbClr val="000000">
                      <a:alpha val="43137"/>
                    </a:srgbClr>
                  </a:outerShdw>
                </a:effectLst>
              </a:rPr>
              <a:t> Linux, </a:t>
            </a:r>
            <a:r>
              <a:rPr lang="en-IN" sz="2800" b="1" dirty="0" err="1">
                <a:effectLst>
                  <a:outerShdw blurRad="38100" dist="38100" dir="2700000" algn="tl">
                    <a:srgbClr val="000000">
                      <a:alpha val="43137"/>
                    </a:srgbClr>
                  </a:outerShdw>
                </a:effectLst>
              </a:rPr>
              <a:t>Debian</a:t>
            </a:r>
            <a:r>
              <a:rPr lang="en-IN" sz="2800" b="1" dirty="0">
                <a:effectLst>
                  <a:outerShdw blurRad="38100" dist="38100" dir="2700000" algn="tl">
                    <a:srgbClr val="000000">
                      <a:alpha val="43137"/>
                    </a:srgbClr>
                  </a:outerShdw>
                </a:effectLst>
              </a:rPr>
              <a:t> Linux, SUSE Linux, Red Hat Linux, Fedora, </a:t>
            </a:r>
            <a:r>
              <a:rPr lang="en-IN" sz="2800" b="1" dirty="0" err="1">
                <a:effectLst>
                  <a:outerShdw blurRad="38100" dist="38100" dir="2700000" algn="tl">
                    <a:srgbClr val="000000">
                      <a:alpha val="43137"/>
                    </a:srgbClr>
                  </a:outerShdw>
                </a:effectLst>
              </a:rPr>
              <a:t>MacOs</a:t>
            </a:r>
            <a:r>
              <a:rPr lang="en-IN" sz="2800" b="1" dirty="0">
                <a:effectLst>
                  <a:outerShdw blurRad="38100" dist="38100" dir="2700000" algn="tl">
                    <a:srgbClr val="000000">
                      <a:alpha val="43137"/>
                    </a:srgbClr>
                  </a:outerShdw>
                </a:effectLst>
              </a:rPr>
              <a:t>. </a:t>
            </a:r>
          </a:p>
          <a:p>
            <a:pPr algn="just"/>
            <a:br>
              <a:rPr lang="en-IN" sz="2800" b="1" dirty="0">
                <a:effectLst>
                  <a:outerShdw blurRad="38100" dist="38100" dir="2700000" algn="tl">
                    <a:srgbClr val="000000">
                      <a:alpha val="43137"/>
                    </a:srgbClr>
                  </a:outerShdw>
                </a:effectLst>
              </a:rPr>
            </a:br>
            <a:endParaRPr lang="en-IN" sz="2800" b="1" dirty="0">
              <a:effectLst>
                <a:outerShdw blurRad="38100" dist="38100" dir="2700000" algn="tl">
                  <a:srgbClr val="000000">
                    <a:alpha val="43137"/>
                  </a:srgbClr>
                </a:outerShdw>
              </a:effectLst>
            </a:endParaRPr>
          </a:p>
          <a:p>
            <a:pPr>
              <a:buFont typeface="Wingdings" pitchFamily="2" charset="2"/>
              <a:buChar char="ü"/>
            </a:pPr>
            <a:r>
              <a:rPr lang="en-IN" sz="2800" b="1" dirty="0">
                <a:effectLst>
                  <a:outerShdw blurRad="38100" dist="38100" dir="2700000" algn="tl">
                    <a:srgbClr val="000000">
                      <a:alpha val="43137"/>
                    </a:srgbClr>
                  </a:outerShdw>
                </a:effectLst>
              </a:rPr>
              <a:t>Python version(s): Python 2 and 3 and above.</a:t>
            </a:r>
          </a:p>
          <a:p>
            <a:endParaRPr lang="en-IN" sz="2800" b="1" dirty="0">
              <a:effectLst>
                <a:outerShdw blurRad="38100" dist="38100" dir="2700000" algn="tl">
                  <a:srgbClr val="000000">
                    <a:alpha val="43137"/>
                  </a:srgbClr>
                </a:outerShdw>
              </a:effectLst>
            </a:endParaRPr>
          </a:p>
          <a:p>
            <a:pPr>
              <a:buFont typeface="Wingdings" pitchFamily="2" charset="2"/>
              <a:buChar char="ü"/>
            </a:pPr>
            <a:r>
              <a:rPr lang="en-IN" sz="2800" b="1" dirty="0">
                <a:effectLst>
                  <a:outerShdw blurRad="38100" dist="38100" dir="2700000" algn="tl">
                    <a:srgbClr val="000000">
                      <a:alpha val="43137"/>
                    </a:srgbClr>
                  </a:outerShdw>
                </a:effectLst>
              </a:rPr>
              <a:t>MySQL Version(s): Greater than 4.1</a:t>
            </a:r>
          </a:p>
        </p:txBody>
      </p:sp>
    </p:spTree>
    <p:extLst>
      <p:ext uri="{BB962C8B-B14F-4D97-AF65-F5344CB8AC3E}">
        <p14:creationId xmlns:p14="http://schemas.microsoft.com/office/powerpoint/2010/main" val="10838430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3071810"/>
            <a:ext cx="7358114" cy="714380"/>
          </a:xfrm>
          <a:prstGeom prst="rect">
            <a:avLst/>
          </a:prstGeom>
          <a:solidFill>
            <a:srgbClr val="FF00FF"/>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2500"/>
          </a:bodyPr>
          <a:lstStyle/>
          <a:p>
            <a:pPr algn="ctr"/>
            <a:r>
              <a:rPr lang="en-IN" sz="3200" b="1" dirty="0">
                <a:effectLst>
                  <a:outerShdw blurRad="38100" dist="38100" dir="2700000" algn="tl">
                    <a:srgbClr val="000000">
                      <a:alpha val="43137"/>
                    </a:srgbClr>
                  </a:outerShdw>
                </a:effectLst>
              </a:rPr>
              <a:t>WAYS TO INSTALL MySQL Connector Python</a:t>
            </a:r>
          </a:p>
        </p:txBody>
      </p:sp>
    </p:spTree>
    <p:extLst>
      <p:ext uri="{BB962C8B-B14F-4D97-AF65-F5344CB8AC3E}">
        <p14:creationId xmlns:p14="http://schemas.microsoft.com/office/powerpoint/2010/main" val="10838430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428604"/>
            <a:ext cx="7358114" cy="714380"/>
          </a:xfrm>
          <a:prstGeom prst="rect">
            <a:avLst/>
          </a:prstGeom>
          <a:solidFill>
            <a:srgbClr val="FF00FF"/>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2500"/>
          </a:bodyPr>
          <a:lstStyle/>
          <a:p>
            <a:pPr algn="ctr"/>
            <a:r>
              <a:rPr lang="en-IN" sz="3200" b="1" dirty="0">
                <a:effectLst>
                  <a:outerShdw blurRad="38100" dist="38100" dir="2700000" algn="tl">
                    <a:srgbClr val="000000">
                      <a:alpha val="43137"/>
                    </a:srgbClr>
                  </a:outerShdw>
                </a:effectLst>
              </a:rPr>
              <a:t>WAYS TO INSTALL MySQL Connector Python</a:t>
            </a:r>
          </a:p>
        </p:txBody>
      </p:sp>
      <p:sp>
        <p:nvSpPr>
          <p:cNvPr id="4" name="Rectangle 3"/>
          <p:cNvSpPr/>
          <p:nvPr/>
        </p:nvSpPr>
        <p:spPr>
          <a:xfrm>
            <a:off x="500034" y="1680884"/>
            <a:ext cx="8286808" cy="4462760"/>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There are multiple ways to install Oracle’s MySQL Connector Python on your machine. Following are the few ways.</a:t>
            </a:r>
          </a:p>
          <a:p>
            <a:pPr algn="just"/>
            <a:endParaRPr lang="en-IN" sz="28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Install MySQL Connector Python using the pip command.</a:t>
            </a:r>
          </a:p>
          <a:p>
            <a:pPr algn="just"/>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Install MySQL connector python via source code (via ZIP or TAR file)</a:t>
            </a:r>
          </a:p>
        </p:txBody>
      </p:sp>
    </p:spTree>
    <p:extLst>
      <p:ext uri="{BB962C8B-B14F-4D97-AF65-F5344CB8AC3E}">
        <p14:creationId xmlns:p14="http://schemas.microsoft.com/office/powerpoint/2010/main" val="10838430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428604"/>
            <a:ext cx="7358114" cy="714380"/>
          </a:xfrm>
          <a:prstGeom prst="rect">
            <a:avLst/>
          </a:prstGeom>
          <a:solidFill>
            <a:srgbClr val="FF00FF"/>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2500"/>
          </a:bodyPr>
          <a:lstStyle/>
          <a:p>
            <a:pPr algn="ctr"/>
            <a:r>
              <a:rPr lang="en-IN" sz="3200" b="1" dirty="0">
                <a:effectLst>
                  <a:outerShdw blurRad="38100" dist="38100" dir="2700000" algn="tl">
                    <a:srgbClr val="000000">
                      <a:alpha val="43137"/>
                    </a:srgbClr>
                  </a:outerShdw>
                </a:effectLst>
              </a:rPr>
              <a:t>WAYS TO INSTALL MySQL Connector Python</a:t>
            </a:r>
          </a:p>
        </p:txBody>
      </p:sp>
      <p:sp>
        <p:nvSpPr>
          <p:cNvPr id="4" name="Rectangle 3"/>
          <p:cNvSpPr/>
          <p:nvPr/>
        </p:nvSpPr>
        <p:spPr>
          <a:xfrm>
            <a:off x="571472" y="2428868"/>
            <a:ext cx="8286808" cy="2554545"/>
          </a:xfrm>
          <a:prstGeom prst="rect">
            <a:avLst/>
          </a:prstGeom>
        </p:spPr>
        <p:txBody>
          <a:bodyPr wrap="square">
            <a:spAutoFit/>
          </a:bodyPr>
          <a:lstStyle/>
          <a:p>
            <a:pPr algn="just"/>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Use Built Distribution A package created in the native packaging format intended for a given platform.  Example, RPM packages for Linux or MSI installer for windows.</a:t>
            </a:r>
          </a:p>
        </p:txBody>
      </p:sp>
    </p:spTree>
    <p:extLst>
      <p:ext uri="{BB962C8B-B14F-4D97-AF65-F5344CB8AC3E}">
        <p14:creationId xmlns:p14="http://schemas.microsoft.com/office/powerpoint/2010/main" val="10838430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496"/>
            <a:ext cx="7358114" cy="1357322"/>
          </a:xfrm>
          <a:prstGeom prst="rect">
            <a:avLst/>
          </a:prstGeom>
          <a:solidFill>
            <a:srgbClr val="9966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200" b="1" dirty="0">
                <a:effectLst>
                  <a:outerShdw blurRad="38100" dist="38100" dir="2700000" algn="tl">
                    <a:srgbClr val="000000">
                      <a:alpha val="43137"/>
                    </a:srgbClr>
                  </a:outerShdw>
                </a:effectLst>
              </a:rPr>
              <a:t>PIP Command to install MySQL Connector Python</a:t>
            </a:r>
          </a:p>
        </p:txBody>
      </p:sp>
    </p:spTree>
    <p:extLst>
      <p:ext uri="{BB962C8B-B14F-4D97-AF65-F5344CB8AC3E}">
        <p14:creationId xmlns:p14="http://schemas.microsoft.com/office/powerpoint/2010/main" val="10838430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357166"/>
            <a:ext cx="7358114" cy="1357322"/>
          </a:xfrm>
          <a:prstGeom prst="rect">
            <a:avLst/>
          </a:prstGeom>
          <a:solidFill>
            <a:srgbClr val="9966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200" b="1" dirty="0">
                <a:effectLst>
                  <a:outerShdw blurRad="38100" dist="38100" dir="2700000" algn="tl">
                    <a:srgbClr val="000000">
                      <a:alpha val="43137"/>
                    </a:srgbClr>
                  </a:outerShdw>
                </a:effectLst>
              </a:rPr>
              <a:t>PIP Command to install MySQL Connector Python</a:t>
            </a:r>
          </a:p>
        </p:txBody>
      </p:sp>
      <p:sp>
        <p:nvSpPr>
          <p:cNvPr id="4" name="Rectangle 3"/>
          <p:cNvSpPr/>
          <p:nvPr/>
        </p:nvSpPr>
        <p:spPr>
          <a:xfrm>
            <a:off x="571472" y="2071678"/>
            <a:ext cx="8286808" cy="3170099"/>
          </a:xfrm>
          <a:prstGeom prst="rect">
            <a:avLst/>
          </a:prstGeom>
        </p:spPr>
        <p:txBody>
          <a:bodyPr wrap="square">
            <a:spAutoFit/>
          </a:bodyPr>
          <a:lstStyle/>
          <a:p>
            <a:pPr algn="just"/>
            <a:endParaRPr lang="en-IN" sz="3200" b="1" dirty="0">
              <a:solidFill>
                <a:srgbClr val="FF0000"/>
              </a:solidFill>
              <a:effectLst>
                <a:outerShdw blurRad="38100" dist="38100" dir="2700000" algn="tl">
                  <a:srgbClr val="000000">
                    <a:alpha val="43137"/>
                  </a:srgbClr>
                </a:outerShdw>
              </a:effectLst>
            </a:endParaRPr>
          </a:p>
          <a:p>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pip install </a:t>
            </a:r>
            <a:r>
              <a:rPr lang="en-IN" sz="2800" b="1"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mysql</a:t>
            </a:r>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-connector-python</a:t>
            </a:r>
          </a:p>
          <a:p>
            <a:endParaRPr lang="en-IN" sz="2800" b="1" dirty="0">
              <a:effectLst>
                <a:outerShdw blurRad="38100" dist="38100" dir="2700000" algn="tl">
                  <a:srgbClr val="000000">
                    <a:alpha val="43137"/>
                  </a:srgbClr>
                </a:outerShdw>
              </a:effectLst>
              <a:latin typeface="Courier New" pitchFamily="49" charset="0"/>
              <a:cs typeface="Courier New" pitchFamily="49" charset="0"/>
            </a:endParaRPr>
          </a:p>
          <a:p>
            <a:pPr algn="just"/>
            <a:r>
              <a:rPr lang="en-IN" sz="2800" b="1" dirty="0">
                <a:effectLst>
                  <a:outerShdw blurRad="38100" dist="38100" dir="2700000" algn="tl">
                    <a:srgbClr val="000000">
                      <a:alpha val="43137"/>
                    </a:srgbClr>
                  </a:outerShdw>
                </a:effectLst>
              </a:rPr>
              <a:t>	If you are facing any problem while installing, please mention the version of the module and then try to install again. Refer to the above table to install the correct version.</a:t>
            </a:r>
          </a:p>
        </p:txBody>
      </p:sp>
      <p:sp>
        <p:nvSpPr>
          <p:cNvPr id="5" name="Rectangle 4"/>
          <p:cNvSpPr/>
          <p:nvPr/>
        </p:nvSpPr>
        <p:spPr>
          <a:xfrm>
            <a:off x="714348" y="5500702"/>
            <a:ext cx="8001056" cy="954107"/>
          </a:xfrm>
          <a:prstGeom prst="rect">
            <a:avLst/>
          </a:prstGeom>
          <a:solidFill>
            <a:srgbClr val="FFFF00"/>
          </a:solidFill>
          <a:scene3d>
            <a:camera prst="orthographicFront"/>
            <a:lightRig rig="threePt" dir="t"/>
          </a:scene3d>
          <a:sp3d prstMaterial="plastic">
            <a:bevelT/>
          </a:sp3d>
        </p:spPr>
        <p:txBody>
          <a:bodyPr wrap="square">
            <a:spAutoFit/>
          </a:bodyPr>
          <a:lstStyle/>
          <a:p>
            <a:pPr algn="just"/>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pip install </a:t>
            </a:r>
            <a:r>
              <a:rPr lang="en-IN" sz="2800" b="1"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mysql</a:t>
            </a:r>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-connector-python==8.0.11</a:t>
            </a:r>
            <a:endParaRPr lang="en-IN" sz="2800" b="1" dirty="0">
              <a:effectLst>
                <a:outerShdw blurRad="38100" dist="38100" dir="2700000" algn="tl">
                  <a:srgbClr val="000000">
                    <a:alpha val="43137"/>
                  </a:srgbClr>
                </a:outerShdw>
              </a:effectLst>
              <a:latin typeface="Courier New" pitchFamily="49" charset="0"/>
              <a:cs typeface="Courier New" pitchFamily="49" charset="0"/>
            </a:endParaRPr>
          </a:p>
        </p:txBody>
      </p:sp>
    </p:spTree>
    <p:extLst>
      <p:ext uri="{BB962C8B-B14F-4D97-AF65-F5344CB8AC3E}">
        <p14:creationId xmlns:p14="http://schemas.microsoft.com/office/powerpoint/2010/main" val="108384303"/>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928934"/>
            <a:ext cx="7358114" cy="857256"/>
          </a:xfrm>
          <a:prstGeom prst="rect">
            <a:avLst/>
          </a:prstGeom>
          <a:solidFill>
            <a:srgbClr val="FF3300"/>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200" b="1" dirty="0">
                <a:effectLst>
                  <a:outerShdw blurRad="38100" dist="38100" dir="2700000" algn="tl">
                    <a:srgbClr val="000000">
                      <a:alpha val="43137"/>
                    </a:srgbClr>
                  </a:outerShdw>
                </a:effectLst>
              </a:rPr>
              <a:t>PYTHON MySQL DATABASE CONNECTION</a:t>
            </a:r>
          </a:p>
        </p:txBody>
      </p:sp>
    </p:spTree>
    <p:extLst>
      <p:ext uri="{BB962C8B-B14F-4D97-AF65-F5344CB8AC3E}">
        <p14:creationId xmlns:p14="http://schemas.microsoft.com/office/powerpoint/2010/main" val="10838430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71538" y="500042"/>
            <a:ext cx="7358114" cy="857256"/>
          </a:xfrm>
          <a:prstGeom prst="rect">
            <a:avLst/>
          </a:prstGeom>
          <a:solidFill>
            <a:srgbClr val="FF3300"/>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200" b="1" dirty="0">
                <a:effectLst>
                  <a:outerShdw blurRad="38100" dist="38100" dir="2700000" algn="tl">
                    <a:srgbClr val="000000">
                      <a:alpha val="43137"/>
                    </a:srgbClr>
                  </a:outerShdw>
                </a:effectLst>
              </a:rPr>
              <a:t>PYTHON MySQL DATABASE CONNECTION</a:t>
            </a:r>
          </a:p>
        </p:txBody>
      </p:sp>
      <p:sp>
        <p:nvSpPr>
          <p:cNvPr id="4" name="Rectangle 3"/>
          <p:cNvSpPr/>
          <p:nvPr/>
        </p:nvSpPr>
        <p:spPr>
          <a:xfrm>
            <a:off x="428596" y="1714488"/>
            <a:ext cx="8286808" cy="5016758"/>
          </a:xfrm>
          <a:prstGeom prst="rect">
            <a:avLst/>
          </a:prstGeom>
        </p:spPr>
        <p:txBody>
          <a:bodyPr wrap="square">
            <a:spAutoFit/>
          </a:bodyPr>
          <a:lstStyle/>
          <a:p>
            <a:pPr algn="just"/>
            <a:r>
              <a:rPr lang="en-IN" sz="3200" b="1" dirty="0">
                <a:solidFill>
                  <a:srgbClr val="FF0000"/>
                </a:solidFill>
                <a:effectLst>
                  <a:outerShdw blurRad="38100" dist="38100" dir="2700000" algn="tl">
                    <a:srgbClr val="000000">
                      <a:alpha val="43137"/>
                    </a:srgbClr>
                  </a:outerShdw>
                </a:effectLst>
              </a:rPr>
              <a:t>Goals  - In this session, you’ll learn:</a:t>
            </a:r>
          </a:p>
          <a:p>
            <a:pPr algn="just"/>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How to connect MySQL Server and create a table in MySQL from Python.</a:t>
            </a:r>
          </a:p>
          <a:p>
            <a:pPr algn="just"/>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Different MySQL Connection arguments we can use to connect to MySQL.</a:t>
            </a:r>
          </a:p>
          <a:p>
            <a:pPr algn="just"/>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How to change the MySQL connection timeout when connecting through Python.</a:t>
            </a:r>
          </a:p>
        </p:txBody>
      </p:sp>
    </p:spTree>
    <p:extLst>
      <p:ext uri="{BB962C8B-B14F-4D97-AF65-F5344CB8AC3E}">
        <p14:creationId xmlns:p14="http://schemas.microsoft.com/office/powerpoint/2010/main" val="10838430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42976" y="3000372"/>
            <a:ext cx="7358114" cy="857256"/>
          </a:xfrm>
          <a:prstGeom prst="rect">
            <a:avLst/>
          </a:prstGeom>
          <a:solidFill>
            <a:srgbClr val="FF3300"/>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effectLst>
                  <a:outerShdw blurRad="38100" dist="38100" dir="2700000" algn="tl">
                    <a:srgbClr val="000000">
                      <a:alpha val="43137"/>
                    </a:srgbClr>
                  </a:outerShdw>
                </a:effectLst>
              </a:rPr>
              <a:t>ARGUMENTS REQUIRED TO CONNECT MYSQL FROM PYTHON</a:t>
            </a:r>
          </a:p>
        </p:txBody>
      </p:sp>
    </p:spTree>
    <p:extLst>
      <p:ext uri="{BB962C8B-B14F-4D97-AF65-F5344CB8AC3E}">
        <p14:creationId xmlns:p14="http://schemas.microsoft.com/office/powerpoint/2010/main" val="10838430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4348" y="234264"/>
            <a:ext cx="7643866" cy="908720"/>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sz="3600" b="1" dirty="0">
                <a:solidFill>
                  <a:schemeClr val="bg1"/>
                </a:solidFill>
                <a:effectLst>
                  <a:outerShdw blurRad="38100" dist="38100" dir="2700000" algn="tl">
                    <a:srgbClr val="000000">
                      <a:alpha val="43137"/>
                    </a:srgbClr>
                  </a:outerShdw>
                </a:effectLst>
              </a:rPr>
              <a:t>INTRODUCTION</a:t>
            </a:r>
          </a:p>
        </p:txBody>
      </p:sp>
      <p:sp>
        <p:nvSpPr>
          <p:cNvPr id="5" name="Rectangle 4"/>
          <p:cNvSpPr/>
          <p:nvPr/>
        </p:nvSpPr>
        <p:spPr>
          <a:xfrm>
            <a:off x="290468" y="1643050"/>
            <a:ext cx="8424936" cy="4524315"/>
          </a:xfrm>
          <a:prstGeom prst="rect">
            <a:avLst/>
          </a:prstGeom>
        </p:spPr>
        <p:txBody>
          <a:bodyPr wrap="square">
            <a:spAutoFit/>
          </a:bodyPr>
          <a:lstStyle/>
          <a:p>
            <a:pPr lvl="1" algn="just">
              <a:buFont typeface="Wingdings" pitchFamily="2" charset="2"/>
              <a:buChar char="ü"/>
            </a:pPr>
            <a:r>
              <a:rPr lang="en-IN" sz="3200" b="1" dirty="0">
                <a:effectLst>
                  <a:outerShdw blurRad="38100" dist="38100" dir="2700000" algn="tl">
                    <a:srgbClr val="000000">
                      <a:alpha val="43137"/>
                    </a:srgbClr>
                  </a:outerShdw>
                </a:effectLst>
              </a:rPr>
              <a:t>The Python programming language has powerful features for database programming.</a:t>
            </a:r>
          </a:p>
          <a:p>
            <a:pPr lvl="1" algn="just"/>
            <a:r>
              <a:rPr lang="en-IN" sz="3200" b="1" dirty="0">
                <a:effectLst>
                  <a:outerShdw blurRad="38100" dist="38100" dir="2700000" algn="tl">
                    <a:srgbClr val="000000">
                      <a:alpha val="43137"/>
                    </a:srgbClr>
                  </a:outerShdw>
                </a:effectLst>
              </a:rPr>
              <a:t> </a:t>
            </a:r>
          </a:p>
          <a:p>
            <a:pPr lvl="1" algn="just">
              <a:buFont typeface="Wingdings" pitchFamily="2" charset="2"/>
              <a:buChar char="ü"/>
            </a:pPr>
            <a:r>
              <a:rPr lang="en-IN" sz="3200" b="1" dirty="0">
                <a:effectLst>
                  <a:outerShdw blurRad="38100" dist="38100" dir="2700000" algn="tl">
                    <a:srgbClr val="000000">
                      <a:alpha val="43137"/>
                    </a:srgbClr>
                  </a:outerShdw>
                </a:effectLst>
              </a:rPr>
              <a:t>Python supports various databases like </a:t>
            </a:r>
            <a:r>
              <a:rPr lang="en-IN" sz="3200" b="1" dirty="0">
                <a:solidFill>
                  <a:srgbClr val="0000CC"/>
                </a:solidFill>
                <a:effectLst>
                  <a:outerShdw blurRad="38100" dist="38100" dir="2700000" algn="tl">
                    <a:srgbClr val="000000">
                      <a:alpha val="43137"/>
                    </a:srgbClr>
                  </a:outerShdw>
                </a:effectLst>
              </a:rPr>
              <a:t>MySQL, Oracle, Sybase, </a:t>
            </a:r>
            <a:r>
              <a:rPr lang="en-IN" sz="3200" b="1" dirty="0" err="1">
                <a:solidFill>
                  <a:srgbClr val="0000CC"/>
                </a:solidFill>
                <a:effectLst>
                  <a:outerShdw blurRad="38100" dist="38100" dir="2700000" algn="tl">
                    <a:srgbClr val="000000">
                      <a:alpha val="43137"/>
                    </a:srgbClr>
                  </a:outerShdw>
                </a:effectLst>
              </a:rPr>
              <a:t>PostgreSQL</a:t>
            </a:r>
            <a:r>
              <a:rPr lang="en-IN" sz="3200" b="1" dirty="0">
                <a:effectLst>
                  <a:outerShdw blurRad="38100" dist="38100" dir="2700000" algn="tl">
                    <a:srgbClr val="000000">
                      <a:alpha val="43137"/>
                    </a:srgbClr>
                  </a:outerShdw>
                </a:effectLst>
              </a:rPr>
              <a:t>, etc. </a:t>
            </a:r>
          </a:p>
          <a:p>
            <a:pPr lvl="1" algn="just">
              <a:buFont typeface="Wingdings" pitchFamily="2" charset="2"/>
              <a:buChar char="ü"/>
            </a:pPr>
            <a:endParaRPr lang="en-IN" sz="3200" b="1" dirty="0">
              <a:effectLst>
                <a:outerShdw blurRad="38100" dist="38100" dir="2700000" algn="tl">
                  <a:srgbClr val="000000">
                    <a:alpha val="43137"/>
                  </a:srgbClr>
                </a:outerShdw>
              </a:effectLst>
            </a:endParaRPr>
          </a:p>
          <a:p>
            <a:pPr lvl="1" algn="just">
              <a:buFont typeface="Wingdings" pitchFamily="2" charset="2"/>
              <a:buChar char="ü"/>
            </a:pPr>
            <a:r>
              <a:rPr lang="en-IN" sz="3200" b="1" dirty="0">
                <a:effectLst>
                  <a:outerShdw blurRad="38100" dist="38100" dir="2700000" algn="tl">
                    <a:srgbClr val="000000">
                      <a:alpha val="43137"/>
                    </a:srgbClr>
                  </a:outerShdw>
                </a:effectLst>
              </a:rPr>
              <a:t>Python also supports Data Definition Language (DDL), Data Manipulation Language (DML) and Data Query Statements. </a:t>
            </a:r>
          </a:p>
        </p:txBody>
      </p:sp>
    </p:spTree>
    <p:extLst>
      <p:ext uri="{BB962C8B-B14F-4D97-AF65-F5344CB8AC3E}">
        <p14:creationId xmlns:p14="http://schemas.microsoft.com/office/powerpoint/2010/main" val="3924135546"/>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14414" y="500042"/>
            <a:ext cx="7358114" cy="857256"/>
          </a:xfrm>
          <a:prstGeom prst="rect">
            <a:avLst/>
          </a:prstGeom>
          <a:solidFill>
            <a:srgbClr val="FF3300"/>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effectLst>
                  <a:outerShdw blurRad="38100" dist="38100" dir="2700000" algn="tl">
                    <a:srgbClr val="000000">
                      <a:alpha val="43137"/>
                    </a:srgbClr>
                  </a:outerShdw>
                </a:effectLst>
              </a:rPr>
              <a:t>ARGUMENTS REQUIRED TO CONNECT MYSQL FROM PYTHON</a:t>
            </a:r>
          </a:p>
        </p:txBody>
      </p:sp>
      <p:sp>
        <p:nvSpPr>
          <p:cNvPr id="4" name="Rectangle 3"/>
          <p:cNvSpPr/>
          <p:nvPr/>
        </p:nvSpPr>
        <p:spPr>
          <a:xfrm>
            <a:off x="357158" y="1643050"/>
            <a:ext cx="8358246" cy="5016758"/>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You need to know the following detail of the MySQL server to perform the connection from Python.</a:t>
            </a:r>
          </a:p>
          <a:p>
            <a:pPr algn="just">
              <a:buFont typeface="Wingdings" pitchFamily="2" charset="2"/>
              <a:buChar char="ü"/>
            </a:pPr>
            <a:r>
              <a:rPr lang="en-IN" sz="3200" b="1" dirty="0">
                <a:solidFill>
                  <a:srgbClr val="FF0000"/>
                </a:solidFill>
                <a:effectLst>
                  <a:outerShdw blurRad="38100" dist="38100" dir="2700000" algn="tl">
                    <a:srgbClr val="000000">
                      <a:alpha val="43137"/>
                    </a:srgbClr>
                  </a:outerShdw>
                </a:effectLst>
              </a:rPr>
              <a:t>Username</a:t>
            </a:r>
            <a:r>
              <a:rPr lang="en-IN" sz="3200" b="1" dirty="0">
                <a:effectLst>
                  <a:outerShdw blurRad="38100" dist="38100" dir="2700000" algn="tl">
                    <a:srgbClr val="000000">
                      <a:alpha val="43137"/>
                    </a:srgbClr>
                  </a:outerShdw>
                </a:effectLst>
              </a:rPr>
              <a:t> –  i.e., the username that you use to work with MySQL Server. The default username for the MySQL database is a root</a:t>
            </a:r>
          </a:p>
          <a:p>
            <a:pPr algn="just">
              <a:buFont typeface="Wingdings" pitchFamily="2" charset="2"/>
              <a:buChar char="ü"/>
            </a:pPr>
            <a:r>
              <a:rPr lang="en-IN" sz="3200" b="1" dirty="0">
                <a:solidFill>
                  <a:srgbClr val="FF0000"/>
                </a:solidFill>
                <a:effectLst>
                  <a:outerShdw blurRad="38100" dist="38100" dir="2700000" algn="tl">
                    <a:srgbClr val="000000">
                      <a:alpha val="43137"/>
                    </a:srgbClr>
                  </a:outerShdw>
                </a:effectLst>
              </a:rPr>
              <a:t>Password</a:t>
            </a:r>
            <a:r>
              <a:rPr lang="en-IN" sz="3200" b="1" dirty="0">
                <a:effectLst>
                  <a:outerShdw blurRad="38100" dist="38100" dir="2700000" algn="tl">
                    <a:srgbClr val="000000">
                      <a:alpha val="43137"/>
                    </a:srgbClr>
                  </a:outerShdw>
                </a:effectLst>
              </a:rPr>
              <a:t> – Password is given by the user at the time of installing the </a:t>
            </a:r>
            <a:r>
              <a:rPr lang="en-IN" sz="3200" b="1" dirty="0" err="1">
                <a:effectLst>
                  <a:outerShdw blurRad="38100" dist="38100" dir="2700000" algn="tl">
                    <a:srgbClr val="000000">
                      <a:alpha val="43137"/>
                    </a:srgbClr>
                  </a:outerShdw>
                </a:effectLst>
              </a:rPr>
              <a:t>mysql</a:t>
            </a:r>
            <a:r>
              <a:rPr lang="en-IN" sz="3200" b="1" dirty="0">
                <a:effectLst>
                  <a:outerShdw blurRad="38100" dist="38100" dir="2700000" algn="tl">
                    <a:srgbClr val="000000">
                      <a:alpha val="43137"/>
                    </a:srgbClr>
                  </a:outerShdw>
                </a:effectLst>
              </a:rPr>
              <a:t> database. If you are using root then you won’t need the password.</a:t>
            </a:r>
          </a:p>
        </p:txBody>
      </p:sp>
    </p:spTree>
    <p:extLst>
      <p:ext uri="{BB962C8B-B14F-4D97-AF65-F5344CB8AC3E}">
        <p14:creationId xmlns:p14="http://schemas.microsoft.com/office/powerpoint/2010/main" val="10838430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14414" y="500042"/>
            <a:ext cx="7358114" cy="857256"/>
          </a:xfrm>
          <a:prstGeom prst="rect">
            <a:avLst/>
          </a:prstGeom>
          <a:solidFill>
            <a:srgbClr val="FF3300"/>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effectLst>
                  <a:outerShdw blurRad="38100" dist="38100" dir="2700000" algn="tl">
                    <a:srgbClr val="000000">
                      <a:alpha val="43137"/>
                    </a:srgbClr>
                  </a:outerShdw>
                </a:effectLst>
              </a:rPr>
              <a:t>ARGUMENTS REQUIRED TO CONNECT MYSQL FROM PYTHON</a:t>
            </a:r>
          </a:p>
        </p:txBody>
      </p:sp>
      <p:sp>
        <p:nvSpPr>
          <p:cNvPr id="4" name="Rectangle 3"/>
          <p:cNvSpPr/>
          <p:nvPr/>
        </p:nvSpPr>
        <p:spPr>
          <a:xfrm>
            <a:off x="357158" y="1785926"/>
            <a:ext cx="8358246" cy="3046988"/>
          </a:xfrm>
          <a:prstGeom prst="rect">
            <a:avLst/>
          </a:prstGeom>
        </p:spPr>
        <p:txBody>
          <a:bodyPr wrap="square">
            <a:spAutoFit/>
          </a:bodyPr>
          <a:lstStyle/>
          <a:p>
            <a:pPr algn="just">
              <a:buFont typeface="Wingdings" pitchFamily="2" charset="2"/>
              <a:buChar char="ü"/>
            </a:pPr>
            <a:r>
              <a:rPr lang="en-IN" sz="3200" b="1" dirty="0">
                <a:solidFill>
                  <a:srgbClr val="FF0000"/>
                </a:solidFill>
                <a:effectLst>
                  <a:outerShdw blurRad="38100" dist="38100" dir="2700000" algn="tl">
                    <a:srgbClr val="000000">
                      <a:alpha val="43137"/>
                    </a:srgbClr>
                  </a:outerShdw>
                </a:effectLst>
              </a:rPr>
              <a:t>Host Name</a:t>
            </a:r>
            <a:r>
              <a:rPr lang="en-IN" sz="3200" b="1" dirty="0">
                <a:effectLst>
                  <a:outerShdw blurRad="38100" dist="38100" dir="2700000" algn="tl">
                    <a:srgbClr val="000000">
                      <a:alpha val="43137"/>
                    </a:srgbClr>
                  </a:outerShdw>
                </a:effectLst>
              </a:rPr>
              <a:t>  – is the server name or </a:t>
            </a:r>
            <a:r>
              <a:rPr lang="en-IN" sz="3200" b="1" dirty="0" err="1">
                <a:effectLst>
                  <a:outerShdw blurRad="38100" dist="38100" dir="2700000" algn="tl">
                    <a:srgbClr val="000000">
                      <a:alpha val="43137"/>
                    </a:srgbClr>
                  </a:outerShdw>
                </a:effectLst>
              </a:rPr>
              <a:t>Ip</a:t>
            </a:r>
            <a:r>
              <a:rPr lang="en-IN" sz="3200" b="1" dirty="0">
                <a:effectLst>
                  <a:outerShdw blurRad="38100" dist="38100" dir="2700000" algn="tl">
                    <a:srgbClr val="000000">
                      <a:alpha val="43137"/>
                    </a:srgbClr>
                  </a:outerShdw>
                </a:effectLst>
              </a:rPr>
              <a:t> address on which MySQL is running. if you are running on </a:t>
            </a:r>
            <a:r>
              <a:rPr lang="en-IN" sz="3200" b="1" dirty="0" err="1">
                <a:effectLst>
                  <a:outerShdw blurRad="38100" dist="38100" dir="2700000" algn="tl">
                    <a:srgbClr val="000000">
                      <a:alpha val="43137"/>
                    </a:srgbClr>
                  </a:outerShdw>
                </a:effectLst>
              </a:rPr>
              <a:t>localhost</a:t>
            </a:r>
            <a:r>
              <a:rPr lang="en-IN" sz="3200" b="1" dirty="0">
                <a:effectLst>
                  <a:outerShdw blurRad="38100" dist="38100" dir="2700000" algn="tl">
                    <a:srgbClr val="000000">
                      <a:alpha val="43137"/>
                    </a:srgbClr>
                  </a:outerShdw>
                </a:effectLst>
              </a:rPr>
              <a:t>, then you can use </a:t>
            </a:r>
            <a:r>
              <a:rPr lang="en-IN" sz="3200" b="1" dirty="0" err="1">
                <a:effectLst>
                  <a:outerShdw blurRad="38100" dist="38100" dir="2700000" algn="tl">
                    <a:srgbClr val="000000">
                      <a:alpha val="43137"/>
                    </a:srgbClr>
                  </a:outerShdw>
                </a:effectLst>
              </a:rPr>
              <a:t>localhost</a:t>
            </a:r>
            <a:r>
              <a:rPr lang="en-IN" sz="3200" b="1" dirty="0">
                <a:effectLst>
                  <a:outerShdw blurRad="38100" dist="38100" dir="2700000" algn="tl">
                    <a:srgbClr val="000000">
                      <a:alpha val="43137"/>
                    </a:srgbClr>
                  </a:outerShdw>
                </a:effectLst>
              </a:rPr>
              <a:t>, or it’s IP, i.e. 127.0.0.0</a:t>
            </a:r>
          </a:p>
          <a:p>
            <a:pPr algn="just">
              <a:buFont typeface="Wingdings" pitchFamily="2" charset="2"/>
              <a:buChar char="ü"/>
            </a:pPr>
            <a:r>
              <a:rPr lang="en-IN" sz="3200" b="1" dirty="0">
                <a:solidFill>
                  <a:srgbClr val="FF0000"/>
                </a:solidFill>
                <a:effectLst>
                  <a:outerShdw blurRad="38100" dist="38100" dir="2700000" algn="tl">
                    <a:srgbClr val="000000">
                      <a:alpha val="43137"/>
                    </a:srgbClr>
                  </a:outerShdw>
                </a:effectLst>
              </a:rPr>
              <a:t>Database Name</a:t>
            </a:r>
            <a:r>
              <a:rPr lang="en-IN" sz="3200" b="1" dirty="0">
                <a:effectLst>
                  <a:outerShdw blurRad="38100" dist="38100" dir="2700000" algn="tl">
                    <a:srgbClr val="000000">
                      <a:alpha val="43137"/>
                    </a:srgbClr>
                  </a:outerShdw>
                </a:effectLst>
              </a:rPr>
              <a:t> – Database name to which you want to connect. </a:t>
            </a:r>
          </a:p>
        </p:txBody>
      </p:sp>
    </p:spTree>
    <p:extLst>
      <p:ext uri="{BB962C8B-B14F-4D97-AF65-F5344CB8AC3E}">
        <p14:creationId xmlns:p14="http://schemas.microsoft.com/office/powerpoint/2010/main" val="10838430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71538" y="2643182"/>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Tree>
    <p:extLst>
      <p:ext uri="{BB962C8B-B14F-4D97-AF65-F5344CB8AC3E}">
        <p14:creationId xmlns:p14="http://schemas.microsoft.com/office/powerpoint/2010/main" val="108384303"/>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428604"/>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4" name="Rectangle 3"/>
          <p:cNvSpPr/>
          <p:nvPr/>
        </p:nvSpPr>
        <p:spPr>
          <a:xfrm>
            <a:off x="357158" y="1928802"/>
            <a:ext cx="8358246" cy="4524315"/>
          </a:xfrm>
          <a:prstGeom prst="rect">
            <a:avLst/>
          </a:prstGeom>
        </p:spPr>
        <p:txBody>
          <a:bodyPr wrap="square">
            <a:spAutoFit/>
          </a:bodyPr>
          <a:lstStyle/>
          <a:p>
            <a:pPr algn="just">
              <a:buFont typeface="Wingdings" pitchFamily="2" charset="2"/>
              <a:buChar char="ü"/>
            </a:pPr>
            <a:r>
              <a:rPr lang="en-IN" sz="3200" b="1" dirty="0">
                <a:effectLst>
                  <a:outerShdw blurRad="38100" dist="38100" dir="2700000" algn="tl">
                    <a:srgbClr val="000000">
                      <a:alpha val="43137"/>
                    </a:srgbClr>
                  </a:outerShdw>
                </a:effectLst>
              </a:rPr>
              <a:t>Install MySQL Connector Python using pip.</a:t>
            </a:r>
          </a:p>
          <a:p>
            <a:pPr algn="just"/>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Use the  </a:t>
            </a:r>
            <a:r>
              <a:rPr lang="en-IN" sz="3200" b="1" dirty="0" err="1">
                <a:effectLst>
                  <a:outerShdw blurRad="38100" dist="38100" dir="2700000" algn="tl">
                    <a:srgbClr val="000000">
                      <a:alpha val="43137"/>
                    </a:srgbClr>
                  </a:outerShdw>
                </a:effectLst>
              </a:rPr>
              <a:t>mysql.connector.connect</a:t>
            </a:r>
            <a:r>
              <a:rPr lang="en-IN" sz="3200" b="1" dirty="0">
                <a:effectLst>
                  <a:outerShdw blurRad="38100" dist="38100" dir="2700000" algn="tl">
                    <a:srgbClr val="000000">
                      <a:alpha val="43137"/>
                    </a:srgbClr>
                  </a:outerShdw>
                </a:effectLst>
              </a:rPr>
              <a:t>()  method of MySQL Connector Python with required parameters to connect MySQL.</a:t>
            </a:r>
          </a:p>
          <a:p>
            <a:pPr algn="just"/>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Use the connection object returned by a  connect()  method to create a cursor object to perform Database Operations.</a:t>
            </a:r>
          </a:p>
        </p:txBody>
      </p:sp>
    </p:spTree>
    <p:extLst>
      <p:ext uri="{BB962C8B-B14F-4D97-AF65-F5344CB8AC3E}">
        <p14:creationId xmlns:p14="http://schemas.microsoft.com/office/powerpoint/2010/main" val="108384303"/>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428604"/>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4" name="Rectangle 3"/>
          <p:cNvSpPr/>
          <p:nvPr/>
        </p:nvSpPr>
        <p:spPr>
          <a:xfrm>
            <a:off x="357158" y="1571612"/>
            <a:ext cx="8358246" cy="5016758"/>
          </a:xfrm>
          <a:prstGeom prst="rect">
            <a:avLst/>
          </a:prstGeom>
        </p:spPr>
        <p:txBody>
          <a:bodyPr wrap="square">
            <a:spAutoFit/>
          </a:bodyPr>
          <a:lstStyle/>
          <a:p>
            <a:pPr algn="just">
              <a:buFont typeface="Wingdings" pitchFamily="2" charset="2"/>
              <a:buChar char="ü"/>
            </a:pPr>
            <a:r>
              <a:rPr lang="en-IN" sz="3200" b="1" dirty="0">
                <a:effectLst>
                  <a:outerShdw blurRad="38100" dist="38100" dir="2700000" algn="tl">
                    <a:srgbClr val="000000">
                      <a:alpha val="43137"/>
                    </a:srgbClr>
                  </a:outerShdw>
                </a:effectLst>
              </a:rPr>
              <a:t>The </a:t>
            </a:r>
            <a:r>
              <a:rPr lang="en-IN" sz="3200" b="1" dirty="0" err="1">
                <a:effectLst>
                  <a:outerShdw blurRad="38100" dist="38100" dir="2700000" algn="tl">
                    <a:srgbClr val="000000">
                      <a:alpha val="43137"/>
                    </a:srgbClr>
                  </a:outerShdw>
                </a:effectLst>
              </a:rPr>
              <a:t>cursor.execute</a:t>
            </a:r>
            <a:r>
              <a:rPr lang="en-IN" sz="3200" b="1" dirty="0">
                <a:effectLst>
                  <a:outerShdw blurRad="38100" dist="38100" dir="2700000" algn="tl">
                    <a:srgbClr val="000000">
                      <a:alpha val="43137"/>
                    </a:srgbClr>
                  </a:outerShdw>
                </a:effectLst>
              </a:rPr>
              <a:t>() to execute SQL queries from Python.</a:t>
            </a:r>
          </a:p>
          <a:p>
            <a:pPr algn="just"/>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Close the Cursor object using a </a:t>
            </a:r>
            <a:r>
              <a:rPr lang="en-IN" sz="3200" b="1" dirty="0" err="1">
                <a:effectLst>
                  <a:outerShdw blurRad="38100" dist="38100" dir="2700000" algn="tl">
                    <a:srgbClr val="000000">
                      <a:alpha val="43137"/>
                    </a:srgbClr>
                  </a:outerShdw>
                </a:effectLst>
              </a:rPr>
              <a:t>cursor.close</a:t>
            </a:r>
            <a:r>
              <a:rPr lang="en-IN" sz="3200" b="1" dirty="0">
                <a:effectLst>
                  <a:outerShdw blurRad="38100" dist="38100" dir="2700000" algn="tl">
                    <a:srgbClr val="000000">
                      <a:alpha val="43137"/>
                    </a:srgbClr>
                  </a:outerShdw>
                </a:effectLst>
              </a:rPr>
              <a:t>() and MySQL database connection using </a:t>
            </a:r>
            <a:r>
              <a:rPr lang="en-IN" sz="3200" b="1" dirty="0" err="1">
                <a:effectLst>
                  <a:outerShdw blurRad="38100" dist="38100" dir="2700000" algn="tl">
                    <a:srgbClr val="000000">
                      <a:alpha val="43137"/>
                    </a:srgbClr>
                  </a:outerShdw>
                </a:effectLst>
              </a:rPr>
              <a:t>connection.close</a:t>
            </a:r>
            <a:r>
              <a:rPr lang="en-IN" sz="3200" b="1" dirty="0">
                <a:effectLst>
                  <a:outerShdw blurRad="38100" dist="38100" dir="2700000" algn="tl">
                    <a:srgbClr val="000000">
                      <a:alpha val="43137"/>
                    </a:srgbClr>
                  </a:outerShdw>
                </a:effectLst>
              </a:rPr>
              <a:t>() after your work completes.</a:t>
            </a:r>
          </a:p>
          <a:p>
            <a:pPr algn="just"/>
            <a:endParaRPr lang="en-IN" sz="3200" b="1" dirty="0">
              <a:effectLst>
                <a:outerShdw blurRad="38100" dist="38100" dir="2700000" algn="tl">
                  <a:srgbClr val="000000">
                    <a:alpha val="43137"/>
                  </a:srgbClr>
                </a:outerShdw>
              </a:effectLst>
            </a:endParaRPr>
          </a:p>
          <a:p>
            <a:pPr algn="just">
              <a:buFont typeface="Wingdings" pitchFamily="2" charset="2"/>
              <a:buChar char="ü"/>
            </a:pPr>
            <a:r>
              <a:rPr lang="en-IN" sz="3200" b="1" dirty="0">
                <a:effectLst>
                  <a:outerShdw blurRad="38100" dist="38100" dir="2700000" algn="tl">
                    <a:srgbClr val="000000">
                      <a:alpha val="43137"/>
                    </a:srgbClr>
                  </a:outerShdw>
                </a:effectLst>
              </a:rPr>
              <a:t>Catch Exception if any that may occur during this process.</a:t>
            </a:r>
          </a:p>
        </p:txBody>
      </p:sp>
    </p:spTree>
    <p:extLst>
      <p:ext uri="{BB962C8B-B14F-4D97-AF65-F5344CB8AC3E}">
        <p14:creationId xmlns:p14="http://schemas.microsoft.com/office/powerpoint/2010/main" val="108384303"/>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28"/>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pic>
        <p:nvPicPr>
          <p:cNvPr id="1026" name="Picture 2" descr="C:\Users\AdmOfficer\Desktop\mysql_database_connection_in_python.png"/>
          <p:cNvPicPr>
            <a:picLocks noChangeAspect="1" noChangeArrowheads="1"/>
          </p:cNvPicPr>
          <p:nvPr/>
        </p:nvPicPr>
        <p:blipFill>
          <a:blip r:embed="rId2"/>
          <a:srcRect/>
          <a:stretch>
            <a:fillRect/>
          </a:stretch>
        </p:blipFill>
        <p:spPr bwMode="auto">
          <a:xfrm>
            <a:off x="214282" y="1428736"/>
            <a:ext cx="8715436" cy="52370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384303"/>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28"/>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4" name="TextBox 3"/>
          <p:cNvSpPr txBox="1"/>
          <p:nvPr/>
        </p:nvSpPr>
        <p:spPr>
          <a:xfrm>
            <a:off x="428596" y="1500174"/>
            <a:ext cx="8358246" cy="5016758"/>
          </a:xfrm>
          <a:prstGeom prst="rect">
            <a:avLst/>
          </a:prstGeom>
          <a:noFill/>
        </p:spPr>
        <p:txBody>
          <a:bodyPr wrap="square" rtlCol="0">
            <a:spAutoFit/>
          </a:bodyPr>
          <a:lstStyle/>
          <a:p>
            <a:r>
              <a:rPr lang="en-IN" sz="3200" b="1" dirty="0">
                <a:solidFill>
                  <a:srgbClr val="FF0000"/>
                </a:solidFill>
                <a:effectLst>
                  <a:outerShdw blurRad="38100" dist="38100" dir="2700000" algn="tl">
                    <a:srgbClr val="000000">
                      <a:alpha val="43137"/>
                    </a:srgbClr>
                  </a:outerShdw>
                </a:effectLst>
              </a:rPr>
              <a:t>Follow the steps:-</a:t>
            </a:r>
          </a:p>
          <a:p>
            <a:r>
              <a:rPr lang="en-IN" sz="3200" b="1" dirty="0">
                <a:effectLst>
                  <a:outerShdw blurRad="38100" dist="38100" dir="2700000" algn="tl">
                    <a:srgbClr val="000000">
                      <a:alpha val="43137"/>
                    </a:srgbClr>
                  </a:outerShdw>
                </a:effectLst>
              </a:rPr>
              <a:t>Step 1: 	Start the Python </a:t>
            </a:r>
          </a:p>
          <a:p>
            <a:r>
              <a:rPr lang="en-IN" sz="3200" b="1" dirty="0">
                <a:effectLst>
                  <a:outerShdw blurRad="38100" dist="38100" dir="2700000" algn="tl">
                    <a:srgbClr val="000000">
                      <a:alpha val="43137"/>
                    </a:srgbClr>
                  </a:outerShdw>
                </a:effectLst>
              </a:rPr>
              <a:t>Step 2: 	Import Package</a:t>
            </a:r>
          </a:p>
          <a:p>
            <a:r>
              <a:rPr lang="en-IN" sz="3200" b="1" dirty="0">
                <a:effectLst>
                  <a:outerShdw blurRad="38100" dist="38100" dir="2700000" algn="tl">
                    <a:srgbClr val="000000">
                      <a:alpha val="43137"/>
                    </a:srgbClr>
                  </a:outerShdw>
                </a:effectLst>
              </a:rPr>
              <a:t>Step  3:	Open Connection or Connect to 			database</a:t>
            </a:r>
          </a:p>
          <a:p>
            <a:r>
              <a:rPr lang="en-IN" sz="3200" b="1" dirty="0">
                <a:effectLst>
                  <a:outerShdw blurRad="38100" dist="38100" dir="2700000" algn="tl">
                    <a:srgbClr val="000000">
                      <a:alpha val="43137"/>
                    </a:srgbClr>
                  </a:outerShdw>
                </a:effectLst>
              </a:rPr>
              <a:t>Step 4:	Create a cursor</a:t>
            </a:r>
          </a:p>
          <a:p>
            <a:r>
              <a:rPr lang="en-IN" sz="3200" b="1" dirty="0">
                <a:effectLst>
                  <a:outerShdw blurRad="38100" dist="38100" dir="2700000" algn="tl">
                    <a:srgbClr val="000000">
                      <a:alpha val="43137"/>
                    </a:srgbClr>
                  </a:outerShdw>
                </a:effectLst>
              </a:rPr>
              <a:t>Step 5:	Execute Query</a:t>
            </a:r>
          </a:p>
          <a:p>
            <a:r>
              <a:rPr lang="en-IN" sz="3200" b="1" dirty="0">
                <a:effectLst>
                  <a:outerShdw blurRad="38100" dist="38100" dir="2700000" algn="tl">
                    <a:srgbClr val="000000">
                      <a:alpha val="43137"/>
                    </a:srgbClr>
                  </a:outerShdw>
                </a:effectLst>
              </a:rPr>
              <a:t>Step 6	Extract data from the result set</a:t>
            </a:r>
          </a:p>
          <a:p>
            <a:r>
              <a:rPr lang="en-IN" sz="3200" b="1" dirty="0">
                <a:effectLst>
                  <a:outerShdw blurRad="38100" dist="38100" dir="2700000" algn="tl">
                    <a:srgbClr val="000000">
                      <a:alpha val="43137"/>
                    </a:srgbClr>
                  </a:outerShdw>
                </a:effectLst>
              </a:rPr>
              <a:t>Step 7.	Close the connection or clean up the 		environment.</a:t>
            </a:r>
          </a:p>
        </p:txBody>
      </p:sp>
    </p:spTree>
    <p:extLst>
      <p:ext uri="{BB962C8B-B14F-4D97-AF65-F5344CB8AC3E}">
        <p14:creationId xmlns:p14="http://schemas.microsoft.com/office/powerpoint/2010/main" val="10838430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28"/>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4" name="TextBox 3"/>
          <p:cNvSpPr txBox="1"/>
          <p:nvPr/>
        </p:nvSpPr>
        <p:spPr>
          <a:xfrm>
            <a:off x="428596" y="1690767"/>
            <a:ext cx="8358246" cy="452431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rPr>
              <a:t>Step 1: 	Start the Python </a:t>
            </a:r>
          </a:p>
          <a:p>
            <a:r>
              <a:rPr lang="en-IN" sz="3200" b="1" dirty="0">
                <a:effectLst>
                  <a:outerShdw blurRad="38100" dist="38100" dir="2700000" algn="tl">
                    <a:srgbClr val="000000">
                      <a:alpha val="43137"/>
                    </a:srgbClr>
                  </a:outerShdw>
                </a:effectLst>
              </a:rPr>
              <a:t>	Start the Python IDLE editor to write the script</a:t>
            </a:r>
          </a:p>
          <a:p>
            <a:endParaRPr lang="en-IN" sz="3200" b="1" dirty="0">
              <a:effectLst>
                <a:outerShdw blurRad="38100" dist="38100" dir="2700000" algn="tl">
                  <a:srgbClr val="000000">
                    <a:alpha val="43137"/>
                  </a:srgbClr>
                </a:outerShdw>
              </a:effectLst>
            </a:endParaRPr>
          </a:p>
          <a:p>
            <a:r>
              <a:rPr lang="en-IN" sz="3200" b="1" dirty="0">
                <a:effectLst>
                  <a:outerShdw blurRad="38100" dist="38100" dir="2700000" algn="tl">
                    <a:srgbClr val="000000">
                      <a:alpha val="43137"/>
                    </a:srgbClr>
                  </a:outerShdw>
                </a:effectLst>
              </a:rPr>
              <a:t>Step 2:	Import </a:t>
            </a:r>
            <a:r>
              <a:rPr lang="en-IN" sz="3200" b="1" dirty="0" err="1">
                <a:effectLst>
                  <a:outerShdw blurRad="38100" dist="38100" dir="2700000" algn="tl">
                    <a:srgbClr val="000000">
                      <a:alpha val="43137"/>
                    </a:srgbClr>
                  </a:outerShdw>
                </a:effectLst>
              </a:rPr>
              <a:t>MySQL</a:t>
            </a:r>
            <a:r>
              <a:rPr lang="en-IN" sz="3200" b="1" dirty="0">
                <a:effectLst>
                  <a:outerShdw blurRad="38100" dist="38100" dir="2700000" algn="tl">
                    <a:srgbClr val="000000">
                      <a:alpha val="43137"/>
                    </a:srgbClr>
                  </a:outerShdw>
                </a:effectLst>
              </a:rPr>
              <a:t> Connector Python Package.</a:t>
            </a:r>
          </a:p>
          <a:p>
            <a:r>
              <a:rPr lang="en-IN" sz="3200" b="1" dirty="0">
                <a:effectLst>
                  <a:outerShdw blurRad="38100" dist="38100" dir="2700000" algn="tl">
                    <a:srgbClr val="000000">
                      <a:alpha val="43137"/>
                    </a:srgbClr>
                  </a:outerShdw>
                </a:effectLst>
              </a:rPr>
              <a:t>		</a:t>
            </a:r>
            <a:r>
              <a:rPr lang="en-IN" sz="3200" b="1" dirty="0">
                <a:solidFill>
                  <a:srgbClr val="FF0000"/>
                </a:solidFill>
                <a:effectLst>
                  <a:outerShdw blurRad="38100" dist="38100" dir="2700000" algn="tl">
                    <a:srgbClr val="000000">
                      <a:alpha val="43137"/>
                    </a:srgbClr>
                  </a:outerShdw>
                </a:effectLst>
              </a:rPr>
              <a:t>import mysql.connector</a:t>
            </a:r>
          </a:p>
          <a:p>
            <a:r>
              <a:rPr lang="en-IN" sz="3200" b="1" dirty="0">
                <a:solidFill>
                  <a:srgbClr val="FF0000"/>
                </a:solidFill>
                <a:effectLst>
                  <a:outerShdw blurRad="38100" dist="38100" dir="2700000" algn="tl">
                    <a:srgbClr val="000000">
                      <a:alpha val="43137"/>
                    </a:srgbClr>
                  </a:outerShdw>
                </a:effectLst>
              </a:rPr>
              <a:t>				Or </a:t>
            </a:r>
          </a:p>
          <a:p>
            <a:r>
              <a:rPr lang="en-IN" sz="3200" b="1" dirty="0">
                <a:solidFill>
                  <a:srgbClr val="FF0000"/>
                </a:solidFill>
                <a:effectLst>
                  <a:outerShdw blurRad="38100" dist="38100" dir="2700000" algn="tl">
                    <a:srgbClr val="000000">
                      <a:alpha val="43137"/>
                    </a:srgbClr>
                  </a:outerShdw>
                </a:effectLst>
              </a:rPr>
              <a:t>	        import mysql.connetor as  SQLCon</a:t>
            </a:r>
          </a:p>
        </p:txBody>
      </p:sp>
    </p:spTree>
    <p:extLst>
      <p:ext uri="{BB962C8B-B14F-4D97-AF65-F5344CB8AC3E}">
        <p14:creationId xmlns:p14="http://schemas.microsoft.com/office/powerpoint/2010/main" val="108384303"/>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28"/>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4" name="TextBox 3"/>
          <p:cNvSpPr txBox="1"/>
          <p:nvPr/>
        </p:nvSpPr>
        <p:spPr>
          <a:xfrm>
            <a:off x="428596" y="1500174"/>
            <a:ext cx="8358246" cy="4031873"/>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rPr>
              <a:t>Step  3:	Open Connection or Connect to 			database.</a:t>
            </a:r>
          </a:p>
          <a:p>
            <a:endParaRPr lang="en-IN" sz="3200" b="1" dirty="0">
              <a:effectLst>
                <a:outerShdw blurRad="38100" dist="38100" dir="2700000" algn="tl">
                  <a:srgbClr val="000000">
                    <a:alpha val="43137"/>
                  </a:srgbClr>
                </a:outerShdw>
              </a:effectLst>
            </a:endParaRPr>
          </a:p>
          <a:p>
            <a:r>
              <a:rPr lang="en-IN" sz="3200" b="1" dirty="0" err="1">
                <a:effectLst>
                  <a:outerShdw blurRad="38100" dist="38100" dir="2700000" algn="tl">
                    <a:srgbClr val="000000">
                      <a:alpha val="43137"/>
                    </a:srgbClr>
                  </a:outerShdw>
                </a:effectLst>
                <a:latin typeface="Courier New" pitchFamily="49" charset="0"/>
                <a:cs typeface="Courier New" pitchFamily="49" charset="0"/>
              </a:rPr>
              <a:t>Mycon</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r>
              <a:rPr lang="en-IN" sz="3200" b="1" dirty="0" err="1">
                <a:effectLst>
                  <a:outerShdw blurRad="38100" dist="38100" dir="2700000" algn="tl">
                    <a:srgbClr val="000000">
                      <a:alpha val="43137"/>
                    </a:srgbClr>
                  </a:outerShdw>
                </a:effectLst>
                <a:latin typeface="Courier New" pitchFamily="49" charset="0"/>
                <a:cs typeface="Courier New" pitchFamily="49" charset="0"/>
              </a:rPr>
              <a:t>mysql.connector.connect</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p>
          <a:p>
            <a:r>
              <a:rPr lang="en-IN" sz="3200" b="1" dirty="0">
                <a:effectLst>
                  <a:outerShdw blurRad="38100" dist="38100" dir="2700000" algn="tl">
                    <a:srgbClr val="000000">
                      <a:alpha val="43137"/>
                    </a:srgbClr>
                  </a:outerShdw>
                </a:effectLst>
                <a:latin typeface="Courier New" pitchFamily="49" charset="0"/>
                <a:cs typeface="Courier New" pitchFamily="49" charset="0"/>
              </a:rPr>
              <a:t>host='</a:t>
            </a:r>
            <a:r>
              <a:rPr lang="en-IN" sz="3200" b="1" dirty="0" err="1">
                <a:effectLst>
                  <a:outerShdw blurRad="38100" dist="38100" dir="2700000" algn="tl">
                    <a:srgbClr val="000000">
                      <a:alpha val="43137"/>
                    </a:srgbClr>
                  </a:outerShdw>
                </a:effectLst>
                <a:latin typeface="Courier New" pitchFamily="49" charset="0"/>
                <a:cs typeface="Courier New" pitchFamily="49" charset="0"/>
              </a:rPr>
              <a:t>localhost</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p>
          <a:p>
            <a:r>
              <a:rPr lang="en-IN" sz="3200" b="1" dirty="0">
                <a:effectLst>
                  <a:outerShdw blurRad="38100" dist="38100" dir="2700000" algn="tl">
                    <a:srgbClr val="000000">
                      <a:alpha val="43137"/>
                    </a:srgbClr>
                  </a:outerShdw>
                </a:effectLst>
                <a:latin typeface="Courier New" pitchFamily="49" charset="0"/>
                <a:cs typeface="Courier New" pitchFamily="49" charset="0"/>
              </a:rPr>
              <a:t>database='</a:t>
            </a:r>
            <a:r>
              <a:rPr lang="en-IN" sz="3200" b="1" dirty="0" err="1">
                <a:effectLst>
                  <a:outerShdw blurRad="38100" dist="38100" dir="2700000" algn="tl">
                    <a:srgbClr val="000000">
                      <a:alpha val="43137"/>
                    </a:srgbClr>
                  </a:outerShdw>
                </a:effectLst>
                <a:latin typeface="Courier New" pitchFamily="49" charset="0"/>
                <a:cs typeface="Courier New" pitchFamily="49" charset="0"/>
              </a:rPr>
              <a:t>mysql</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p>
          <a:p>
            <a:r>
              <a:rPr lang="en-IN" sz="3200" b="1" dirty="0">
                <a:effectLst>
                  <a:outerShdw blurRad="38100" dist="38100" dir="2700000" algn="tl">
                    <a:srgbClr val="000000">
                      <a:alpha val="43137"/>
                    </a:srgbClr>
                  </a:outerShdw>
                </a:effectLst>
                <a:latin typeface="Courier New" pitchFamily="49" charset="0"/>
                <a:cs typeface="Courier New" pitchFamily="49" charset="0"/>
              </a:rPr>
              <a:t>user='root',</a:t>
            </a:r>
          </a:p>
          <a:p>
            <a:r>
              <a:rPr lang="en-IN" sz="3200" b="1" dirty="0">
                <a:effectLst>
                  <a:outerShdw blurRad="38100" dist="38100" dir="2700000" algn="tl">
                    <a:srgbClr val="000000">
                      <a:alpha val="43137"/>
                    </a:srgbClr>
                  </a:outerShdw>
                </a:effectLst>
                <a:latin typeface="Courier New" pitchFamily="49" charset="0"/>
                <a:cs typeface="Courier New" pitchFamily="49" charset="0"/>
              </a:rPr>
              <a:t>password='')</a:t>
            </a:r>
          </a:p>
        </p:txBody>
      </p:sp>
    </p:spTree>
    <p:extLst>
      <p:ext uri="{BB962C8B-B14F-4D97-AF65-F5344CB8AC3E}">
        <p14:creationId xmlns:p14="http://schemas.microsoft.com/office/powerpoint/2010/main" val="108384303"/>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28"/>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4" name="TextBox 3"/>
          <p:cNvSpPr txBox="1"/>
          <p:nvPr/>
        </p:nvSpPr>
        <p:spPr>
          <a:xfrm>
            <a:off x="428596" y="1500174"/>
            <a:ext cx="8358246" cy="5016758"/>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rPr>
              <a:t>Step  3:	Open Connection or Connect to 			database.</a:t>
            </a:r>
          </a:p>
          <a:p>
            <a:endParaRPr lang="en-IN" sz="3200" b="1" dirty="0">
              <a:effectLst>
                <a:outerShdw blurRad="38100" dist="38100" dir="2700000" algn="tl">
                  <a:srgbClr val="000000">
                    <a:alpha val="43137"/>
                  </a:srgbClr>
                </a:outerShdw>
              </a:effectLst>
            </a:endParaRPr>
          </a:p>
          <a:p>
            <a:endParaRPr lang="en-IN" sz="3200" b="1" dirty="0">
              <a:effectLst>
                <a:outerShdw blurRad="38100" dist="38100" dir="2700000" algn="tl">
                  <a:srgbClr val="000000">
                    <a:alpha val="43137"/>
                  </a:srgbClr>
                </a:outerShdw>
              </a:effectLst>
              <a:latin typeface="Courier New" pitchFamily="49" charset="0"/>
              <a:cs typeface="Courier New" pitchFamily="49" charset="0"/>
            </a:endParaRPr>
          </a:p>
          <a:p>
            <a:endParaRPr lang="en-IN" sz="3200" b="1" dirty="0">
              <a:effectLst>
                <a:outerShdw blurRad="38100" dist="38100" dir="2700000" algn="tl">
                  <a:srgbClr val="000000">
                    <a:alpha val="43137"/>
                  </a:srgbClr>
                </a:outerShdw>
              </a:effectLst>
              <a:latin typeface="Courier New" pitchFamily="49" charset="0"/>
              <a:cs typeface="Courier New" pitchFamily="49" charset="0"/>
            </a:endParaRPr>
          </a:p>
          <a:p>
            <a:r>
              <a:rPr lang="en-IN" sz="3200" b="1" dirty="0" err="1">
                <a:effectLst>
                  <a:outerShdw blurRad="38100" dist="38100" dir="2700000" algn="tl">
                    <a:srgbClr val="000000">
                      <a:alpha val="43137"/>
                    </a:srgbClr>
                  </a:outerShdw>
                </a:effectLst>
                <a:latin typeface="Courier New" pitchFamily="49" charset="0"/>
                <a:cs typeface="Courier New" pitchFamily="49" charset="0"/>
              </a:rPr>
              <a:t>Mycon</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r>
              <a:rPr lang="en-IN" sz="3200" b="1" dirty="0" err="1">
                <a:effectLst>
                  <a:outerShdw blurRad="38100" dist="38100" dir="2700000" algn="tl">
                    <a:srgbClr val="000000">
                      <a:alpha val="43137"/>
                    </a:srgbClr>
                  </a:outerShdw>
                </a:effectLst>
                <a:latin typeface="Courier New" pitchFamily="49" charset="0"/>
                <a:cs typeface="Courier New" pitchFamily="49" charset="0"/>
              </a:rPr>
              <a:t>mysql.connector.connect</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p>
          <a:p>
            <a:r>
              <a:rPr lang="en-IN" sz="3200" b="1" dirty="0">
                <a:effectLst>
                  <a:outerShdw blurRad="38100" dist="38100" dir="2700000" algn="tl">
                    <a:srgbClr val="000000">
                      <a:alpha val="43137"/>
                    </a:srgbClr>
                  </a:outerShdw>
                </a:effectLst>
                <a:latin typeface="Courier New" pitchFamily="49" charset="0"/>
                <a:cs typeface="Courier New" pitchFamily="49" charset="0"/>
              </a:rPr>
              <a:t>host='</a:t>
            </a:r>
            <a:r>
              <a:rPr lang="en-IN" sz="3200" b="1" dirty="0" err="1">
                <a:effectLst>
                  <a:outerShdw blurRad="38100" dist="38100" dir="2700000" algn="tl">
                    <a:srgbClr val="000000">
                      <a:alpha val="43137"/>
                    </a:srgbClr>
                  </a:outerShdw>
                </a:effectLst>
                <a:latin typeface="Courier New" pitchFamily="49" charset="0"/>
                <a:cs typeface="Courier New" pitchFamily="49" charset="0"/>
              </a:rPr>
              <a:t>localhost</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p>
          <a:p>
            <a:r>
              <a:rPr lang="en-IN" sz="3200" b="1" dirty="0">
                <a:effectLst>
                  <a:outerShdw blurRad="38100" dist="38100" dir="2700000" algn="tl">
                    <a:srgbClr val="000000">
                      <a:alpha val="43137"/>
                    </a:srgbClr>
                  </a:outerShdw>
                </a:effectLst>
                <a:latin typeface="Courier New" pitchFamily="49" charset="0"/>
                <a:cs typeface="Courier New" pitchFamily="49" charset="0"/>
              </a:rPr>
              <a:t>database='</a:t>
            </a:r>
            <a:r>
              <a:rPr lang="en-IN" sz="3200" b="1" dirty="0" err="1">
                <a:effectLst>
                  <a:outerShdw blurRad="38100" dist="38100" dir="2700000" algn="tl">
                    <a:srgbClr val="000000">
                      <a:alpha val="43137"/>
                    </a:srgbClr>
                  </a:outerShdw>
                </a:effectLst>
                <a:latin typeface="Courier New" pitchFamily="49" charset="0"/>
                <a:cs typeface="Courier New" pitchFamily="49" charset="0"/>
              </a:rPr>
              <a:t>mysql</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p>
          <a:p>
            <a:r>
              <a:rPr lang="en-IN" sz="3200" b="1" dirty="0">
                <a:effectLst>
                  <a:outerShdw blurRad="38100" dist="38100" dir="2700000" algn="tl">
                    <a:srgbClr val="000000">
                      <a:alpha val="43137"/>
                    </a:srgbClr>
                  </a:outerShdw>
                </a:effectLst>
                <a:latin typeface="Courier New" pitchFamily="49" charset="0"/>
                <a:cs typeface="Courier New" pitchFamily="49" charset="0"/>
              </a:rPr>
              <a:t>user='root',</a:t>
            </a:r>
          </a:p>
          <a:p>
            <a:r>
              <a:rPr lang="en-IN" sz="3200" b="1" dirty="0">
                <a:effectLst>
                  <a:outerShdw blurRad="38100" dist="38100" dir="2700000" algn="tl">
                    <a:srgbClr val="000000">
                      <a:alpha val="43137"/>
                    </a:srgbClr>
                  </a:outerShdw>
                </a:effectLst>
                <a:latin typeface="Courier New" pitchFamily="49" charset="0"/>
                <a:cs typeface="Courier New" pitchFamily="49" charset="0"/>
              </a:rPr>
              <a:t>password='')</a:t>
            </a:r>
          </a:p>
        </p:txBody>
      </p:sp>
      <p:sp>
        <p:nvSpPr>
          <p:cNvPr id="5" name="Title 1"/>
          <p:cNvSpPr txBox="1">
            <a:spLocks/>
          </p:cNvSpPr>
          <p:nvPr/>
        </p:nvSpPr>
        <p:spPr>
          <a:xfrm>
            <a:off x="2214546" y="2786058"/>
            <a:ext cx="5072066" cy="642942"/>
          </a:xfrm>
          <a:prstGeom prst="rect">
            <a:avLst/>
          </a:prstGeom>
          <a:solidFill>
            <a:srgbClr val="990000"/>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err="1">
                <a:effectLst>
                  <a:outerShdw blurRad="38100" dist="38100" dir="2700000" algn="tl">
                    <a:srgbClr val="000000">
                      <a:alpha val="43137"/>
                    </a:srgbClr>
                  </a:outerShdw>
                </a:effectLst>
              </a:rPr>
              <a:t>Mycon</a:t>
            </a:r>
            <a:r>
              <a:rPr lang="en-IN" sz="3000" b="1" dirty="0">
                <a:effectLst>
                  <a:outerShdw blurRad="38100" dist="38100" dir="2700000" algn="tl">
                    <a:srgbClr val="000000">
                      <a:alpha val="43137"/>
                    </a:srgbClr>
                  </a:outerShdw>
                </a:effectLst>
              </a:rPr>
              <a:t> is a connection object </a:t>
            </a:r>
          </a:p>
        </p:txBody>
      </p:sp>
      <p:cxnSp>
        <p:nvCxnSpPr>
          <p:cNvPr id="7" name="Straight Arrow Connector 6"/>
          <p:cNvCxnSpPr/>
          <p:nvPr/>
        </p:nvCxnSpPr>
        <p:spPr>
          <a:xfrm rot="10800000" flipV="1">
            <a:off x="1000100" y="3429000"/>
            <a:ext cx="1357322" cy="571504"/>
          </a:xfrm>
          <a:prstGeom prst="straightConnector1">
            <a:avLst/>
          </a:prstGeom>
          <a:ln w="127000">
            <a:solidFill>
              <a:srgbClr val="FF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8430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4348" y="234264"/>
            <a:ext cx="7643866" cy="908720"/>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sz="3600" b="1" dirty="0">
                <a:solidFill>
                  <a:schemeClr val="bg1"/>
                </a:solidFill>
                <a:effectLst>
                  <a:outerShdw blurRad="38100" dist="38100" dir="2700000" algn="tl">
                    <a:srgbClr val="000000">
                      <a:alpha val="43137"/>
                    </a:srgbClr>
                  </a:outerShdw>
                </a:effectLst>
              </a:rPr>
              <a:t>INTRODUCTION</a:t>
            </a:r>
          </a:p>
        </p:txBody>
      </p:sp>
      <p:sp>
        <p:nvSpPr>
          <p:cNvPr id="5" name="Rectangle 4"/>
          <p:cNvSpPr/>
          <p:nvPr/>
        </p:nvSpPr>
        <p:spPr>
          <a:xfrm>
            <a:off x="290468" y="1643050"/>
            <a:ext cx="8424936" cy="1569660"/>
          </a:xfrm>
          <a:prstGeom prst="rect">
            <a:avLst/>
          </a:prstGeom>
        </p:spPr>
        <p:txBody>
          <a:bodyPr wrap="square">
            <a:spAutoFit/>
          </a:bodyPr>
          <a:lstStyle/>
          <a:p>
            <a:pPr lvl="1" algn="just">
              <a:buFont typeface="Wingdings" pitchFamily="2" charset="2"/>
              <a:buChar char="ü"/>
            </a:pPr>
            <a:r>
              <a:rPr lang="en-IN" sz="3200" b="1" dirty="0">
                <a:effectLst>
                  <a:outerShdw blurRad="38100" dist="38100" dir="2700000" algn="tl">
                    <a:srgbClr val="000000">
                      <a:alpha val="43137"/>
                    </a:srgbClr>
                  </a:outerShdw>
                </a:effectLst>
              </a:rPr>
              <a:t>For database programming, the Python DB API is a widely used module that provides a database application programming interface.</a:t>
            </a:r>
          </a:p>
        </p:txBody>
      </p:sp>
    </p:spTree>
    <p:extLst>
      <p:ext uri="{BB962C8B-B14F-4D97-AF65-F5344CB8AC3E}">
        <p14:creationId xmlns:p14="http://schemas.microsoft.com/office/powerpoint/2010/main" val="3924135546"/>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28"/>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4" name="TextBox 3"/>
          <p:cNvSpPr txBox="1"/>
          <p:nvPr/>
        </p:nvSpPr>
        <p:spPr>
          <a:xfrm>
            <a:off x="428596" y="2357430"/>
            <a:ext cx="8358246" cy="3046988"/>
          </a:xfrm>
          <a:prstGeom prst="rect">
            <a:avLst/>
          </a:prstGeom>
          <a:noFill/>
        </p:spPr>
        <p:txBody>
          <a:bodyPr wrap="square" rtlCol="0">
            <a:spAutoFit/>
          </a:bodyPr>
          <a:lstStyle/>
          <a:p>
            <a:r>
              <a:rPr lang="en-IN" sz="3200" b="1" dirty="0">
                <a:solidFill>
                  <a:srgbClr val="FF0066"/>
                </a:solidFill>
                <a:effectLst>
                  <a:outerShdw blurRad="38100" dist="38100" dir="2700000" algn="tl">
                    <a:srgbClr val="000000">
                      <a:alpha val="43137"/>
                    </a:srgbClr>
                  </a:outerShdw>
                </a:effectLst>
              </a:rPr>
              <a:t>What is Database Connection Object?</a:t>
            </a:r>
          </a:p>
          <a:p>
            <a:endParaRPr lang="en-IN" sz="3200" b="1" dirty="0">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latin typeface="+mj-lt"/>
                <a:cs typeface="Courier New" pitchFamily="49" charset="0"/>
              </a:rPr>
              <a:t>	</a:t>
            </a:r>
            <a:r>
              <a:rPr lang="en-IN" sz="3200" b="1" dirty="0">
                <a:effectLst>
                  <a:outerShdw blurRad="38100" dist="38100" dir="2700000" algn="tl">
                    <a:srgbClr val="000000">
                      <a:alpha val="43137"/>
                    </a:srgbClr>
                  </a:outerShdw>
                </a:effectLst>
                <a:latin typeface="+mj-lt"/>
                <a:cs typeface="Arial" pitchFamily="34" charset="0"/>
              </a:rPr>
              <a:t>A Database connection object controls the connection to the database. It represents a unique session with a database connected from within a script or program</a:t>
            </a:r>
          </a:p>
        </p:txBody>
      </p:sp>
      <p:sp>
        <p:nvSpPr>
          <p:cNvPr id="6" name="Oval 5"/>
          <p:cNvSpPr/>
          <p:nvPr/>
        </p:nvSpPr>
        <p:spPr>
          <a:xfrm>
            <a:off x="285720" y="2714620"/>
            <a:ext cx="857256" cy="714380"/>
          </a:xfrm>
          <a:prstGeom prst="ellipse">
            <a:avLst/>
          </a:prstGeom>
          <a:solidFill>
            <a:srgbClr val="7030A0"/>
          </a:solidFill>
          <a:ln>
            <a:solidFill>
              <a:schemeClr val="accent3">
                <a:lumMod val="75000"/>
              </a:schemeClr>
            </a:solidFill>
          </a:ln>
          <a:effectLst>
            <a:outerShdw blurRad="50800" dist="50800" dir="5400000" algn="ctr" rotWithShape="0">
              <a:schemeClr val="accent6">
                <a:lumMod val="60000"/>
                <a:lumOff val="40000"/>
              </a:schemeClr>
            </a:outerShdw>
          </a:effectLst>
          <a:scene3d>
            <a:camera prst="perspectiveRelaxed"/>
            <a:lightRig rig="threePt" dir="t"/>
          </a:scene3d>
          <a:sp3d extrusionH="254000">
            <a:bevelT w="508000" h="635000" prst="cross"/>
            <a:bevelB w="0" h="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838430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28"/>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4" name="TextBox 3"/>
          <p:cNvSpPr txBox="1"/>
          <p:nvPr/>
        </p:nvSpPr>
        <p:spPr>
          <a:xfrm>
            <a:off x="428596" y="1803149"/>
            <a:ext cx="8358246" cy="255454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rPr>
              <a:t>	One can check the connection by writing the following code.</a:t>
            </a:r>
          </a:p>
          <a:p>
            <a:endParaRPr lang="en-IN" sz="3200" b="1" dirty="0">
              <a:effectLst>
                <a:outerShdw blurRad="38100" dist="38100" dir="2700000" algn="tl">
                  <a:srgbClr val="000000">
                    <a:alpha val="43137"/>
                  </a:srgbClr>
                </a:outerShdw>
              </a:effectLst>
            </a:endParaRPr>
          </a:p>
          <a:p>
            <a:r>
              <a:rPr lang="en-IN" sz="3200" b="1" dirty="0">
                <a:effectLst>
                  <a:outerShdw blurRad="38100" dist="38100" dir="2700000" algn="tl">
                    <a:srgbClr val="000000">
                      <a:alpha val="43137"/>
                    </a:srgbClr>
                  </a:outerShdw>
                </a:effectLst>
                <a:latin typeface="Courier New" pitchFamily="49" charset="0"/>
                <a:cs typeface="Courier New" pitchFamily="49" charset="0"/>
              </a:rPr>
              <a:t>If mycon.is_connected():</a:t>
            </a:r>
          </a:p>
          <a:p>
            <a:r>
              <a:rPr lang="en-IN" sz="3200" b="1" dirty="0">
                <a:effectLst>
                  <a:outerShdw blurRad="38100" dist="38100" dir="2700000" algn="tl">
                    <a:srgbClr val="000000">
                      <a:alpha val="43137"/>
                    </a:srgbClr>
                  </a:outerShdw>
                </a:effectLst>
                <a:latin typeface="Courier New" pitchFamily="49" charset="0"/>
                <a:cs typeface="Courier New" pitchFamily="49" charset="0"/>
              </a:rPr>
              <a:t>  print(“Successfully Connected”)</a:t>
            </a:r>
          </a:p>
        </p:txBody>
      </p:sp>
    </p:spTree>
    <p:extLst>
      <p:ext uri="{BB962C8B-B14F-4D97-AF65-F5344CB8AC3E}">
        <p14:creationId xmlns:p14="http://schemas.microsoft.com/office/powerpoint/2010/main" val="10838430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28"/>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4" name="TextBox 3"/>
          <p:cNvSpPr txBox="1"/>
          <p:nvPr/>
        </p:nvSpPr>
        <p:spPr>
          <a:xfrm>
            <a:off x="428596" y="1428736"/>
            <a:ext cx="8358246" cy="5355312"/>
          </a:xfrm>
          <a:prstGeom prst="rect">
            <a:avLst/>
          </a:prstGeom>
          <a:noFill/>
        </p:spPr>
        <p:txBody>
          <a:bodyPr wrap="square" rtlCol="0">
            <a:spAutoFit/>
          </a:bodyPr>
          <a:lstStyle/>
          <a:p>
            <a:r>
              <a:rPr lang="en-IN" sz="3200" b="1" dirty="0">
                <a:solidFill>
                  <a:srgbClr val="0000CC"/>
                </a:solidFill>
                <a:effectLst>
                  <a:outerShdw blurRad="38100" dist="38100" dir="2700000" algn="tl">
                    <a:srgbClr val="000000">
                      <a:alpha val="43137"/>
                    </a:srgbClr>
                  </a:outerShdw>
                </a:effectLst>
              </a:rPr>
              <a:t>What is cursor?</a:t>
            </a:r>
          </a:p>
          <a:p>
            <a:endParaRPr lang="en-IN" sz="1600" b="1" dirty="0">
              <a:solidFill>
                <a:srgbClr val="FF0066"/>
              </a:solidFill>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rPr>
              <a:t>	A database cursor is a special control 	structure that facilitates the row by processing of records in the result set. </a:t>
            </a:r>
          </a:p>
          <a:p>
            <a:pPr algn="just"/>
            <a:endParaRPr lang="en-IN" sz="2000" b="1" dirty="0">
              <a:effectLst>
                <a:outerShdw blurRad="38100" dist="38100" dir="2700000" algn="tl">
                  <a:srgbClr val="000000">
                    <a:alpha val="43137"/>
                  </a:srgbClr>
                </a:outerShdw>
              </a:effectLst>
            </a:endParaRPr>
          </a:p>
          <a:p>
            <a:pPr algn="just"/>
            <a:r>
              <a:rPr lang="en-IN" sz="3200" b="1" dirty="0">
                <a:solidFill>
                  <a:srgbClr val="0000CC"/>
                </a:solidFill>
                <a:effectLst>
                  <a:outerShdw blurRad="38100" dist="38100" dir="2700000" algn="tl">
                    <a:srgbClr val="000000">
                      <a:alpha val="43137"/>
                    </a:srgbClr>
                  </a:outerShdw>
                </a:effectLst>
              </a:rPr>
              <a:t>What is result set?</a:t>
            </a:r>
          </a:p>
          <a:p>
            <a:pPr algn="just"/>
            <a:endParaRPr lang="en-IN" b="1" dirty="0">
              <a:solidFill>
                <a:srgbClr val="FF0066"/>
              </a:solidFill>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rPr>
              <a:t>	Result set refers to the logical set of 	records that are fetched from the database by executing an SQL query. It is the set of records retrieved as per the query. </a:t>
            </a:r>
          </a:p>
        </p:txBody>
      </p:sp>
      <p:sp>
        <p:nvSpPr>
          <p:cNvPr id="5" name="Oval 4"/>
          <p:cNvSpPr/>
          <p:nvPr/>
        </p:nvSpPr>
        <p:spPr>
          <a:xfrm>
            <a:off x="357158" y="1714488"/>
            <a:ext cx="857256" cy="857256"/>
          </a:xfrm>
          <a:prstGeom prst="ellipse">
            <a:avLst/>
          </a:prstGeom>
          <a:solidFill>
            <a:srgbClr val="FF0000"/>
          </a:solidFill>
          <a:ln>
            <a:solidFill>
              <a:schemeClr val="accent3">
                <a:lumMod val="75000"/>
              </a:schemeClr>
            </a:solidFill>
          </a:ln>
          <a:effectLst>
            <a:outerShdw blurRad="50800" dist="50800" dir="5400000" algn="ctr" rotWithShape="0">
              <a:schemeClr val="accent6">
                <a:lumMod val="60000"/>
                <a:lumOff val="40000"/>
              </a:schemeClr>
            </a:outerShdw>
          </a:effectLst>
          <a:scene3d>
            <a:camera prst="perspectiveRelaxed"/>
            <a:lightRig rig="threePt" dir="t"/>
          </a:scene3d>
          <a:sp3d extrusionH="254000">
            <a:bevelT w="508000" h="635000" prst="cross"/>
            <a:bevelB w="0" h="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357158" y="4286256"/>
            <a:ext cx="857256" cy="857256"/>
          </a:xfrm>
          <a:prstGeom prst="ellipse">
            <a:avLst/>
          </a:prstGeom>
          <a:solidFill>
            <a:srgbClr val="33CC33"/>
          </a:solidFill>
          <a:ln>
            <a:solidFill>
              <a:schemeClr val="accent3">
                <a:lumMod val="75000"/>
              </a:schemeClr>
            </a:solidFill>
          </a:ln>
          <a:effectLst>
            <a:outerShdw blurRad="50800" dist="50800" dir="5400000" algn="ctr" rotWithShape="0">
              <a:schemeClr val="accent6">
                <a:lumMod val="60000"/>
                <a:lumOff val="40000"/>
              </a:schemeClr>
            </a:outerShdw>
          </a:effectLst>
          <a:scene3d>
            <a:camera prst="perspectiveRelaxed"/>
            <a:lightRig rig="threePt" dir="t"/>
          </a:scene3d>
          <a:sp3d extrusionH="254000">
            <a:bevelT w="508000" h="635000" prst="cross"/>
            <a:bevelB w="0" h="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8384303"/>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28"/>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4" name="TextBox 3"/>
          <p:cNvSpPr txBox="1"/>
          <p:nvPr/>
        </p:nvSpPr>
        <p:spPr>
          <a:xfrm>
            <a:off x="428596" y="1500174"/>
            <a:ext cx="8358246" cy="452431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rPr>
              <a:t>Step 4:	Create a cursor.</a:t>
            </a:r>
          </a:p>
          <a:p>
            <a:endParaRPr lang="en-IN" sz="3200" b="1" dirty="0">
              <a:effectLst>
                <a:outerShdw blurRad="38100" dist="38100" dir="2700000" algn="tl">
                  <a:srgbClr val="000000">
                    <a:alpha val="43137"/>
                  </a:srgbClr>
                </a:outerShdw>
              </a:effectLst>
            </a:endParaRPr>
          </a:p>
          <a:p>
            <a:r>
              <a:rPr lang="en-IN" sz="3200" b="1" dirty="0">
                <a:effectLst>
                  <a:outerShdw blurRad="38100" dist="38100" dir="2700000" algn="tl">
                    <a:srgbClr val="000000">
                      <a:alpha val="43137"/>
                    </a:srgbClr>
                  </a:outerShdw>
                </a:effectLst>
                <a:latin typeface="Courier New" pitchFamily="49" charset="0"/>
                <a:cs typeface="Courier New" pitchFamily="49" charset="0"/>
              </a:rPr>
              <a:t>Cursor object=</a:t>
            </a:r>
          </a:p>
          <a:p>
            <a:r>
              <a:rPr lang="en-IN" sz="3200" b="1" dirty="0">
                <a:effectLst>
                  <a:outerShdw blurRad="38100" dist="38100" dir="2700000" algn="tl">
                    <a:srgbClr val="000000">
                      <a:alpha val="43137"/>
                    </a:srgbClr>
                  </a:outerShdw>
                </a:effectLst>
                <a:latin typeface="Courier New" pitchFamily="49" charset="0"/>
                <a:cs typeface="Courier New" pitchFamily="49" charset="0"/>
              </a:rPr>
              <a:t>        </a:t>
            </a:r>
            <a:r>
              <a:rPr lang="en-IN" sz="3200" b="1" dirty="0" err="1">
                <a:effectLst>
                  <a:outerShdw blurRad="38100" dist="38100" dir="2700000" algn="tl">
                    <a:srgbClr val="000000">
                      <a:alpha val="43137"/>
                    </a:srgbClr>
                  </a:outerShdw>
                </a:effectLst>
                <a:latin typeface="Courier New" pitchFamily="49" charset="0"/>
                <a:cs typeface="Courier New" pitchFamily="49" charset="0"/>
              </a:rPr>
              <a:t>connectionobject.cursor</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p>
          <a:p>
            <a:endParaRPr lang="en-IN" sz="3200" b="1" dirty="0">
              <a:effectLst>
                <a:outerShdw blurRad="38100" dist="38100" dir="2700000" algn="tl">
                  <a:srgbClr val="000000">
                    <a:alpha val="43137"/>
                  </a:srgbClr>
                </a:outerShdw>
              </a:effectLst>
              <a:latin typeface="Courier New" pitchFamily="49" charset="0"/>
              <a:cs typeface="Courier New" pitchFamily="49" charset="0"/>
            </a:endParaRPr>
          </a:p>
          <a:p>
            <a:r>
              <a:rPr lang="en-IN" sz="3200" b="1" dirty="0">
                <a:effectLst>
                  <a:outerShdw blurRad="38100" dist="38100" dir="2700000" algn="tl">
                    <a:srgbClr val="000000">
                      <a:alpha val="43137"/>
                    </a:srgbClr>
                  </a:outerShdw>
                </a:effectLst>
                <a:latin typeface="Courier New" pitchFamily="49" charset="0"/>
                <a:cs typeface="Courier New" pitchFamily="49" charset="0"/>
              </a:rPr>
              <a:t>For example:</a:t>
            </a:r>
          </a:p>
          <a:p>
            <a:endParaRPr lang="en-IN" sz="3200" b="1" dirty="0">
              <a:effectLst>
                <a:outerShdw blurRad="38100" dist="38100" dir="2700000" algn="tl">
                  <a:srgbClr val="000000">
                    <a:alpha val="43137"/>
                  </a:srgbClr>
                </a:outerShdw>
              </a:effectLst>
              <a:latin typeface="Courier New" pitchFamily="49" charset="0"/>
              <a:cs typeface="Courier New" pitchFamily="49" charset="0"/>
            </a:endParaRPr>
          </a:p>
          <a:p>
            <a:r>
              <a:rPr lang="en-IN" sz="3200" b="1" dirty="0" err="1">
                <a:effectLst>
                  <a:outerShdw blurRad="38100" dist="38100" dir="2700000" algn="tl">
                    <a:srgbClr val="000000">
                      <a:alpha val="43137"/>
                    </a:srgbClr>
                  </a:outerShdw>
                </a:effectLst>
                <a:latin typeface="Courier New" pitchFamily="49" charset="0"/>
                <a:cs typeface="Courier New" pitchFamily="49" charset="0"/>
              </a:rPr>
              <a:t>EmpCursor</a:t>
            </a:r>
            <a:r>
              <a:rPr lang="en-IN" sz="3200" b="1" dirty="0">
                <a:effectLst>
                  <a:outerShdw blurRad="38100" dist="38100" dir="2700000" algn="tl">
                    <a:srgbClr val="000000">
                      <a:alpha val="43137"/>
                    </a:srgbClr>
                  </a:outerShdw>
                </a:effectLst>
                <a:latin typeface="Courier New" pitchFamily="49" charset="0"/>
                <a:cs typeface="Courier New" pitchFamily="49" charset="0"/>
              </a:rPr>
              <a:t>   =   </a:t>
            </a:r>
            <a:r>
              <a:rPr lang="en-IN" sz="3200" b="1" dirty="0" err="1">
                <a:effectLst>
                  <a:outerShdw blurRad="38100" dist="38100" dir="2700000" algn="tl">
                    <a:srgbClr val="000000">
                      <a:alpha val="43137"/>
                    </a:srgbClr>
                  </a:outerShdw>
                </a:effectLst>
                <a:latin typeface="Courier New" pitchFamily="49" charset="0"/>
                <a:cs typeface="Courier New" pitchFamily="49" charset="0"/>
              </a:rPr>
              <a:t>mycon.cursor</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p>
          <a:p>
            <a:endParaRPr lang="en-IN" sz="3200" b="1" dirty="0">
              <a:effectLst>
                <a:outerShdw blurRad="38100" dist="38100" dir="2700000" algn="tl">
                  <a:srgbClr val="000000">
                    <a:alpha val="43137"/>
                  </a:srgbClr>
                </a:outerShdw>
              </a:effectLst>
            </a:endParaRPr>
          </a:p>
        </p:txBody>
      </p:sp>
      <p:sp>
        <p:nvSpPr>
          <p:cNvPr id="5" name="Title 1"/>
          <p:cNvSpPr txBox="1">
            <a:spLocks/>
          </p:cNvSpPr>
          <p:nvPr/>
        </p:nvSpPr>
        <p:spPr>
          <a:xfrm>
            <a:off x="3500430" y="6000768"/>
            <a:ext cx="5072066" cy="642942"/>
          </a:xfrm>
          <a:prstGeom prst="rect">
            <a:avLst/>
          </a:prstGeom>
          <a:solidFill>
            <a:srgbClr val="990000"/>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err="1">
                <a:effectLst>
                  <a:outerShdw blurRad="38100" dist="38100" dir="2700000" algn="tl">
                    <a:srgbClr val="000000">
                      <a:alpha val="43137"/>
                    </a:srgbClr>
                  </a:outerShdw>
                </a:effectLst>
              </a:rPr>
              <a:t>Mycon</a:t>
            </a:r>
            <a:r>
              <a:rPr lang="en-IN" sz="3000" b="1" dirty="0">
                <a:effectLst>
                  <a:outerShdw blurRad="38100" dist="38100" dir="2700000" algn="tl">
                    <a:srgbClr val="000000">
                      <a:alpha val="43137"/>
                    </a:srgbClr>
                  </a:outerShdw>
                </a:effectLst>
              </a:rPr>
              <a:t> is a connection object </a:t>
            </a:r>
          </a:p>
        </p:txBody>
      </p:sp>
      <p:cxnSp>
        <p:nvCxnSpPr>
          <p:cNvPr id="6" name="Straight Arrow Connector 5"/>
          <p:cNvCxnSpPr/>
          <p:nvPr/>
        </p:nvCxnSpPr>
        <p:spPr>
          <a:xfrm rot="5400000" flipH="1" flipV="1">
            <a:off x="4143372" y="5429264"/>
            <a:ext cx="714380" cy="571504"/>
          </a:xfrm>
          <a:prstGeom prst="straightConnector1">
            <a:avLst/>
          </a:prstGeom>
          <a:ln w="1270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3714744" y="3857628"/>
            <a:ext cx="5072066" cy="642942"/>
          </a:xfrm>
          <a:prstGeom prst="rect">
            <a:avLst/>
          </a:prstGeom>
          <a:solidFill>
            <a:srgbClr val="FFFF00"/>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solidFill>
                  <a:schemeClr val="tx1"/>
                </a:solidFill>
                <a:effectLst>
                  <a:outerShdw blurRad="38100" dist="38100" dir="2700000" algn="tl">
                    <a:srgbClr val="000000">
                      <a:alpha val="43137"/>
                    </a:srgbClr>
                  </a:outerShdw>
                </a:effectLst>
              </a:rPr>
              <a:t>Cursor  Object </a:t>
            </a:r>
          </a:p>
        </p:txBody>
      </p:sp>
      <p:cxnSp>
        <p:nvCxnSpPr>
          <p:cNvPr id="8" name="Straight Arrow Connector 7"/>
          <p:cNvCxnSpPr/>
          <p:nvPr/>
        </p:nvCxnSpPr>
        <p:spPr>
          <a:xfrm rot="10800000" flipV="1">
            <a:off x="2357422" y="4429132"/>
            <a:ext cx="1357322" cy="571504"/>
          </a:xfrm>
          <a:prstGeom prst="straightConnector1">
            <a:avLst/>
          </a:prstGeom>
          <a:ln w="127000">
            <a:solidFill>
              <a:srgbClr val="FF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84303"/>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28"/>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4" name="TextBox 3"/>
          <p:cNvSpPr txBox="1"/>
          <p:nvPr/>
        </p:nvSpPr>
        <p:spPr>
          <a:xfrm>
            <a:off x="428596" y="1500174"/>
            <a:ext cx="8358246" cy="3539430"/>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rPr>
              <a:t>Step 5:	Execute Query</a:t>
            </a:r>
          </a:p>
          <a:p>
            <a:endParaRPr lang="en-IN" sz="3200" b="1" dirty="0">
              <a:effectLst>
                <a:outerShdw blurRad="38100" dist="38100" dir="2700000" algn="tl">
                  <a:srgbClr val="000000">
                    <a:alpha val="43137"/>
                  </a:srgbClr>
                </a:outerShdw>
              </a:effectLst>
            </a:endParaRPr>
          </a:p>
          <a:p>
            <a:endParaRPr lang="en-IN" sz="3200" b="1" dirty="0">
              <a:effectLst>
                <a:outerShdw blurRad="38100" dist="38100" dir="2700000" algn="tl">
                  <a:srgbClr val="000000">
                    <a:alpha val="43137"/>
                  </a:srgbClr>
                </a:outerShdw>
              </a:effectLst>
              <a:latin typeface="Courier New" pitchFamily="49" charset="0"/>
              <a:cs typeface="Courier New" pitchFamily="49" charset="0"/>
            </a:endParaRPr>
          </a:p>
          <a:p>
            <a:endParaRPr lang="en-IN" sz="3200" b="1" dirty="0">
              <a:effectLst>
                <a:outerShdw blurRad="38100" dist="38100" dir="2700000" algn="tl">
                  <a:srgbClr val="000000">
                    <a:alpha val="43137"/>
                  </a:srgbClr>
                </a:outerShdw>
              </a:effectLst>
              <a:latin typeface="Courier New" pitchFamily="49" charset="0"/>
              <a:cs typeface="Courier New" pitchFamily="49" charset="0"/>
            </a:endParaRPr>
          </a:p>
          <a:p>
            <a:r>
              <a:rPr lang="en-IN" sz="3200" b="1" dirty="0" err="1">
                <a:effectLst>
                  <a:outerShdw blurRad="38100" dist="38100" dir="2700000" algn="tl">
                    <a:srgbClr val="000000">
                      <a:alpha val="43137"/>
                    </a:srgbClr>
                  </a:outerShdw>
                </a:effectLst>
                <a:latin typeface="Courier New" pitchFamily="49" charset="0"/>
                <a:cs typeface="Courier New" pitchFamily="49" charset="0"/>
              </a:rPr>
              <a:t>EmpCursor.execute</a:t>
            </a:r>
            <a:r>
              <a:rPr lang="en-IN" sz="3200" b="1" dirty="0">
                <a:effectLst>
                  <a:outerShdw blurRad="38100" dist="38100" dir="2700000" algn="tl">
                    <a:srgbClr val="000000">
                      <a:alpha val="43137"/>
                    </a:srgbClr>
                  </a:outerShdw>
                </a:effectLst>
                <a:latin typeface="Courier New" pitchFamily="49" charset="0"/>
                <a:cs typeface="Courier New" pitchFamily="49" charset="0"/>
              </a:rPr>
              <a:t>(“select * from </a:t>
            </a:r>
            <a:r>
              <a:rPr lang="en-IN" sz="3200" b="1" dirty="0" err="1">
                <a:effectLst>
                  <a:outerShdw blurRad="38100" dist="38100" dir="2700000" algn="tl">
                    <a:srgbClr val="000000">
                      <a:alpha val="43137"/>
                    </a:srgbClr>
                  </a:outerShdw>
                </a:effectLst>
                <a:latin typeface="Courier New" pitchFamily="49" charset="0"/>
                <a:cs typeface="Courier New" pitchFamily="49" charset="0"/>
              </a:rPr>
              <a:t>emp</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p>
          <a:p>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8384303"/>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28"/>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4" name="TextBox 3"/>
          <p:cNvSpPr txBox="1"/>
          <p:nvPr/>
        </p:nvSpPr>
        <p:spPr>
          <a:xfrm>
            <a:off x="428596" y="1500174"/>
            <a:ext cx="8358246" cy="255454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rPr>
              <a:t>Step 6:	Extract data from the result set.</a:t>
            </a:r>
          </a:p>
          <a:p>
            <a:endParaRPr lang="en-IN" sz="3200" b="1" dirty="0">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rPr>
              <a:t>		After retrieving the records from the DB using SQL Select Query. You need to extract records from the result set. </a:t>
            </a:r>
          </a:p>
        </p:txBody>
      </p:sp>
    </p:spTree>
    <p:extLst>
      <p:ext uri="{BB962C8B-B14F-4D97-AF65-F5344CB8AC3E}">
        <p14:creationId xmlns:p14="http://schemas.microsoft.com/office/powerpoint/2010/main" val="108384303"/>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28"/>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4" name="TextBox 3"/>
          <p:cNvSpPr txBox="1"/>
          <p:nvPr/>
        </p:nvSpPr>
        <p:spPr>
          <a:xfrm>
            <a:off x="428596" y="1500174"/>
            <a:ext cx="8358246" cy="1077218"/>
          </a:xfrm>
          <a:prstGeom prst="rect">
            <a:avLst/>
          </a:prstGeom>
          <a:noFill/>
        </p:spPr>
        <p:txBody>
          <a:bodyPr wrap="square" rtlCol="0">
            <a:spAutoFit/>
          </a:bodyPr>
          <a:lstStyle/>
          <a:p>
            <a:pPr algn="just"/>
            <a:r>
              <a:rPr lang="en-IN" sz="3200" b="1" dirty="0">
                <a:effectLst>
                  <a:outerShdw blurRad="38100" dist="38100" dir="2700000" algn="tl">
                    <a:srgbClr val="000000">
                      <a:alpha val="43137"/>
                    </a:srgbClr>
                  </a:outerShdw>
                </a:effectLst>
              </a:rPr>
              <a:t>	You can extract the result set using any of the following fetch functions/ cursor methods.</a:t>
            </a:r>
          </a:p>
        </p:txBody>
      </p:sp>
      <p:sp>
        <p:nvSpPr>
          <p:cNvPr id="5" name="Title 1"/>
          <p:cNvSpPr txBox="1">
            <a:spLocks/>
          </p:cNvSpPr>
          <p:nvPr/>
        </p:nvSpPr>
        <p:spPr>
          <a:xfrm>
            <a:off x="357158" y="3129977"/>
            <a:ext cx="2714644" cy="642942"/>
          </a:xfrm>
          <a:prstGeom prst="rect">
            <a:avLst/>
          </a:prstGeom>
          <a:solidFill>
            <a:srgbClr val="0000CC"/>
          </a:solidFill>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a:t>
            </a:r>
            <a:r>
              <a:rPr lang="en-IN" sz="3200" b="1" dirty="0" err="1">
                <a:effectLst>
                  <a:outerShdw blurRad="38100" dist="38100" dir="2700000" algn="tl">
                    <a:srgbClr val="000000">
                      <a:alpha val="43137"/>
                    </a:srgbClr>
                  </a:outerShdw>
                </a:effectLst>
              </a:rPr>
              <a:t>fetchone</a:t>
            </a:r>
            <a:r>
              <a:rPr lang="en-IN" sz="3200" b="1" dirty="0">
                <a:effectLst>
                  <a:outerShdw blurRad="38100" dist="38100" dir="2700000" algn="tl">
                    <a:srgbClr val="000000">
                      <a:alpha val="43137"/>
                    </a:srgbClr>
                  </a:outerShdw>
                </a:effectLst>
              </a:rPr>
              <a:t>()</a:t>
            </a:r>
          </a:p>
        </p:txBody>
      </p:sp>
      <p:sp>
        <p:nvSpPr>
          <p:cNvPr id="6" name="Title 1"/>
          <p:cNvSpPr txBox="1">
            <a:spLocks/>
          </p:cNvSpPr>
          <p:nvPr/>
        </p:nvSpPr>
        <p:spPr>
          <a:xfrm>
            <a:off x="6215042" y="3129977"/>
            <a:ext cx="2714644" cy="642942"/>
          </a:xfrm>
          <a:prstGeom prst="rect">
            <a:avLst/>
          </a:prstGeom>
          <a:solidFill>
            <a:srgbClr val="6600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dirty="0"/>
              <a:t>.</a:t>
            </a:r>
            <a:r>
              <a:rPr lang="en-IN" sz="3200" b="1" dirty="0">
                <a:effectLst>
                  <a:outerShdw blurRad="38100" dist="38100" dir="2700000" algn="tl">
                    <a:srgbClr val="000000">
                      <a:alpha val="43137"/>
                    </a:srgbClr>
                  </a:outerShdw>
                </a:effectLst>
              </a:rPr>
              <a:t>fetchall</a:t>
            </a:r>
            <a:r>
              <a:rPr lang="en-IN" sz="3200" dirty="0"/>
              <a:t>()</a:t>
            </a:r>
            <a:endParaRPr lang="en-IN" sz="3200" b="1" dirty="0">
              <a:effectLst>
                <a:outerShdw blurRad="38100" dist="38100" dir="2700000" algn="tl">
                  <a:srgbClr val="000000">
                    <a:alpha val="43137"/>
                  </a:srgbClr>
                </a:outerShdw>
              </a:effectLst>
            </a:endParaRPr>
          </a:p>
        </p:txBody>
      </p:sp>
      <p:sp>
        <p:nvSpPr>
          <p:cNvPr id="7" name="Title 1"/>
          <p:cNvSpPr txBox="1">
            <a:spLocks/>
          </p:cNvSpPr>
          <p:nvPr/>
        </p:nvSpPr>
        <p:spPr>
          <a:xfrm>
            <a:off x="3286116" y="3129977"/>
            <a:ext cx="2714644" cy="642942"/>
          </a:xfrm>
          <a:prstGeom prst="rect">
            <a:avLst/>
          </a:prstGeom>
          <a:solidFill>
            <a:srgbClr val="FF3300"/>
          </a:solidFill>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.fetchmany(n)</a:t>
            </a:r>
          </a:p>
        </p:txBody>
      </p:sp>
      <p:sp>
        <p:nvSpPr>
          <p:cNvPr id="8" name="Title 1"/>
          <p:cNvSpPr txBox="1">
            <a:spLocks/>
          </p:cNvSpPr>
          <p:nvPr/>
        </p:nvSpPr>
        <p:spPr>
          <a:xfrm>
            <a:off x="357158" y="5286388"/>
            <a:ext cx="2643206" cy="642942"/>
          </a:xfrm>
          <a:prstGeom prst="rect">
            <a:avLst/>
          </a:prstGeom>
          <a:solidFill>
            <a:srgbClr val="FF00FF"/>
          </a:solidFill>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.close()</a:t>
            </a:r>
          </a:p>
        </p:txBody>
      </p:sp>
      <p:sp>
        <p:nvSpPr>
          <p:cNvPr id="9" name="Rectangle 8"/>
          <p:cNvSpPr/>
          <p:nvPr/>
        </p:nvSpPr>
        <p:spPr>
          <a:xfrm>
            <a:off x="500034" y="4201547"/>
            <a:ext cx="5715040" cy="584775"/>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Cursor other methods  are: -</a:t>
            </a:r>
          </a:p>
        </p:txBody>
      </p:sp>
      <p:sp>
        <p:nvSpPr>
          <p:cNvPr id="10" name="Title 1"/>
          <p:cNvSpPr txBox="1">
            <a:spLocks/>
          </p:cNvSpPr>
          <p:nvPr/>
        </p:nvSpPr>
        <p:spPr>
          <a:xfrm>
            <a:off x="3286116" y="5286388"/>
            <a:ext cx="2643206" cy="642942"/>
          </a:xfrm>
          <a:prstGeom prst="rect">
            <a:avLst/>
          </a:prstGeom>
          <a:solidFill>
            <a:srgbClr val="00B0F0"/>
          </a:solidFill>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.callproc()</a:t>
            </a:r>
          </a:p>
        </p:txBody>
      </p:sp>
      <p:sp>
        <p:nvSpPr>
          <p:cNvPr id="12" name="Title 1"/>
          <p:cNvSpPr txBox="1">
            <a:spLocks/>
          </p:cNvSpPr>
          <p:nvPr/>
        </p:nvSpPr>
        <p:spPr>
          <a:xfrm>
            <a:off x="6215074" y="5286388"/>
            <a:ext cx="2643206" cy="642942"/>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ctr"/>
            <a:r>
              <a:rPr lang="en-IN" sz="3200" b="1" dirty="0"/>
              <a:t>.nextset()</a:t>
            </a:r>
          </a:p>
        </p:txBody>
      </p:sp>
    </p:spTree>
    <p:extLst>
      <p:ext uri="{BB962C8B-B14F-4D97-AF65-F5344CB8AC3E}">
        <p14:creationId xmlns:p14="http://schemas.microsoft.com/office/powerpoint/2010/main" val="10838430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28"/>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5" name="Title 1"/>
          <p:cNvSpPr txBox="1">
            <a:spLocks/>
          </p:cNvSpPr>
          <p:nvPr/>
        </p:nvSpPr>
        <p:spPr>
          <a:xfrm>
            <a:off x="1142976" y="1714488"/>
            <a:ext cx="2714644" cy="642942"/>
          </a:xfrm>
          <a:prstGeom prst="rect">
            <a:avLst/>
          </a:prstGeom>
          <a:solidFill>
            <a:srgbClr val="0000CC"/>
          </a:solidFill>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a:t>
            </a:r>
            <a:r>
              <a:rPr lang="en-IN" sz="3200" b="1" dirty="0" err="1">
                <a:effectLst>
                  <a:outerShdw blurRad="38100" dist="38100" dir="2700000" algn="tl">
                    <a:srgbClr val="000000">
                      <a:alpha val="43137"/>
                    </a:srgbClr>
                  </a:outerShdw>
                </a:effectLst>
              </a:rPr>
              <a:t>fetchone</a:t>
            </a:r>
            <a:r>
              <a:rPr lang="en-IN" sz="3200" b="1" dirty="0">
                <a:effectLst>
                  <a:outerShdw blurRad="38100" dist="38100" dir="2700000" algn="tl">
                    <a:srgbClr val="000000">
                      <a:alpha val="43137"/>
                    </a:srgbClr>
                  </a:outerShdw>
                </a:effectLst>
              </a:rPr>
              <a:t>()</a:t>
            </a:r>
          </a:p>
        </p:txBody>
      </p:sp>
      <p:sp>
        <p:nvSpPr>
          <p:cNvPr id="11" name="Oval 10">
            <a:extLst>
              <a:ext uri="{FF2B5EF4-FFF2-40B4-BE49-F238E27FC236}">
                <a16:creationId xmlns:a16="http://schemas.microsoft.com/office/drawing/2014/main" id="{69F29342-CC6F-4550-90E6-A69FB9EC9E58}"/>
              </a:ext>
            </a:extLst>
          </p:cNvPr>
          <p:cNvSpPr/>
          <p:nvPr/>
        </p:nvSpPr>
        <p:spPr>
          <a:xfrm>
            <a:off x="285720" y="1714488"/>
            <a:ext cx="647653" cy="627937"/>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 name="Rectangle 12">
            <a:extLst>
              <a:ext uri="{FF2B5EF4-FFF2-40B4-BE49-F238E27FC236}">
                <a16:creationId xmlns:a16="http://schemas.microsoft.com/office/drawing/2014/main" id="{6E3F4C13-712A-404D-B3D7-313929C22DCF}"/>
              </a:ext>
            </a:extLst>
          </p:cNvPr>
          <p:cNvSpPr/>
          <p:nvPr/>
        </p:nvSpPr>
        <p:spPr>
          <a:xfrm>
            <a:off x="428596" y="1833931"/>
            <a:ext cx="35719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200" b="1" dirty="0">
                <a:solidFill>
                  <a:schemeClr val="tx1"/>
                </a:solidFill>
                <a:effectLst>
                  <a:outerShdw blurRad="38100" dist="38100" dir="2700000" algn="tl">
                    <a:srgbClr val="000000">
                      <a:alpha val="43137"/>
                    </a:srgbClr>
                  </a:outerShdw>
                </a:effectLst>
              </a:rPr>
              <a:t>1</a:t>
            </a:r>
          </a:p>
        </p:txBody>
      </p:sp>
      <p:sp>
        <p:nvSpPr>
          <p:cNvPr id="14" name="Rectangle 13"/>
          <p:cNvSpPr/>
          <p:nvPr/>
        </p:nvSpPr>
        <p:spPr>
          <a:xfrm>
            <a:off x="357158" y="2714620"/>
            <a:ext cx="8358246" cy="3539430"/>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Fetch the next row of a query result set, returning a single sequence, or None when no more data is available</a:t>
            </a:r>
          </a:p>
          <a:p>
            <a:pPr algn="just"/>
            <a:r>
              <a:rPr lang="en-IN" sz="3200" b="1" dirty="0">
                <a:effectLst>
                  <a:outerShdw blurRad="38100" dist="38100" dir="2700000" algn="tl">
                    <a:srgbClr val="000000">
                      <a:alpha val="43137"/>
                    </a:srgbClr>
                  </a:outerShdw>
                </a:effectLst>
              </a:rPr>
              <a:t>	Data=</a:t>
            </a:r>
            <a:r>
              <a:rPr lang="en-IN" sz="3200" b="1" dirty="0" err="1">
                <a:effectLst>
                  <a:outerShdw blurRad="38100" dist="38100" dir="2700000" algn="tl">
                    <a:srgbClr val="000000">
                      <a:alpha val="43137"/>
                    </a:srgbClr>
                  </a:outerShdw>
                </a:effectLst>
              </a:rPr>
              <a:t>EmpCursor.fetchone</a:t>
            </a:r>
            <a:r>
              <a:rPr lang="en-IN" sz="3200" b="1" dirty="0">
                <a:effectLst>
                  <a:outerShdw blurRad="38100" dist="38100" dir="2700000" algn="tl">
                    <a:srgbClr val="000000">
                      <a:alpha val="43137"/>
                    </a:srgbClr>
                  </a:outerShdw>
                </a:effectLst>
              </a:rPr>
              <a:t>()</a:t>
            </a:r>
          </a:p>
          <a:p>
            <a:pPr algn="just"/>
            <a:r>
              <a:rPr lang="en-IN" sz="3200" b="1" dirty="0">
                <a:effectLst>
                  <a:outerShdw blurRad="38100" dist="38100" dir="2700000" algn="tl">
                    <a:srgbClr val="000000">
                      <a:alpha val="43137"/>
                    </a:srgbClr>
                  </a:outerShdw>
                </a:effectLst>
              </a:rPr>
              <a:t>	</a:t>
            </a:r>
            <a:r>
              <a:rPr lang="en-IN" sz="3200" b="1" dirty="0" err="1">
                <a:effectLst>
                  <a:outerShdw blurRad="38100" dist="38100" dir="2700000" algn="tl">
                    <a:srgbClr val="000000">
                      <a:alpha val="43137"/>
                    </a:srgbClr>
                  </a:outerShdw>
                </a:effectLst>
              </a:rPr>
              <a:t>V_count</a:t>
            </a:r>
            <a:r>
              <a:rPr lang="en-IN" sz="3200" b="1" dirty="0">
                <a:effectLst>
                  <a:outerShdw blurRad="38100" dist="38100" dir="2700000" algn="tl">
                    <a:srgbClr val="000000">
                      <a:alpha val="43137"/>
                    </a:srgbClr>
                  </a:outerShdw>
                </a:effectLst>
              </a:rPr>
              <a:t>=</a:t>
            </a:r>
            <a:r>
              <a:rPr lang="en-IN" sz="3200" b="1" dirty="0" err="1">
                <a:effectLst>
                  <a:outerShdw blurRad="38100" dist="38100" dir="2700000" algn="tl">
                    <a:srgbClr val="000000">
                      <a:alpha val="43137"/>
                    </a:srgbClr>
                  </a:outerShdw>
                </a:effectLst>
              </a:rPr>
              <a:t>EmpCursor.rowcount</a:t>
            </a:r>
            <a:endParaRPr lang="en-IN" sz="3200" b="1" dirty="0">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rPr>
              <a:t>	print(“Total Rows retrieved : “,</a:t>
            </a:r>
            <a:r>
              <a:rPr lang="en-IN" sz="3200" b="1" dirty="0" err="1">
                <a:effectLst>
                  <a:outerShdw blurRad="38100" dist="38100" dir="2700000" algn="tl">
                    <a:srgbClr val="000000">
                      <a:alpha val="43137"/>
                    </a:srgbClr>
                  </a:outerShdw>
                </a:effectLst>
              </a:rPr>
              <a:t>V_count</a:t>
            </a:r>
            <a:r>
              <a:rPr lang="en-IN" sz="3200" b="1" dirty="0">
                <a:effectLst>
                  <a:outerShdw blurRad="38100" dist="38100" dir="2700000" algn="tl">
                    <a:srgbClr val="000000">
                      <a:alpha val="43137"/>
                    </a:srgbClr>
                  </a:outerShdw>
                </a:effectLst>
              </a:rPr>
              <a:t>)</a:t>
            </a:r>
          </a:p>
          <a:p>
            <a:pPr algn="just"/>
            <a:r>
              <a:rPr lang="en-IN" sz="3200" b="1" dirty="0">
                <a:effectLst>
                  <a:outerShdw blurRad="38100" dist="38100" dir="2700000" algn="tl">
                    <a:srgbClr val="000000">
                      <a:alpha val="43137"/>
                    </a:srgbClr>
                  </a:outerShdw>
                </a:effectLst>
              </a:rPr>
              <a:t>	print(data)</a:t>
            </a:r>
          </a:p>
        </p:txBody>
      </p:sp>
    </p:spTree>
    <p:extLst>
      <p:ext uri="{BB962C8B-B14F-4D97-AF65-F5344CB8AC3E}">
        <p14:creationId xmlns:p14="http://schemas.microsoft.com/office/powerpoint/2010/main" val="108384303"/>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28"/>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7" name="Title 1"/>
          <p:cNvSpPr txBox="1">
            <a:spLocks/>
          </p:cNvSpPr>
          <p:nvPr/>
        </p:nvSpPr>
        <p:spPr>
          <a:xfrm>
            <a:off x="857224" y="1857364"/>
            <a:ext cx="2714644" cy="642942"/>
          </a:xfrm>
          <a:prstGeom prst="rect">
            <a:avLst/>
          </a:prstGeom>
          <a:solidFill>
            <a:srgbClr val="FF3300"/>
          </a:solidFill>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.fetchmany(n)</a:t>
            </a:r>
          </a:p>
        </p:txBody>
      </p:sp>
      <p:sp>
        <p:nvSpPr>
          <p:cNvPr id="11" name="Oval 10">
            <a:extLst>
              <a:ext uri="{FF2B5EF4-FFF2-40B4-BE49-F238E27FC236}">
                <a16:creationId xmlns:a16="http://schemas.microsoft.com/office/drawing/2014/main" id="{69F29342-CC6F-4550-90E6-A69FB9EC9E58}"/>
              </a:ext>
            </a:extLst>
          </p:cNvPr>
          <p:cNvSpPr/>
          <p:nvPr/>
        </p:nvSpPr>
        <p:spPr>
          <a:xfrm>
            <a:off x="142844" y="1872369"/>
            <a:ext cx="647653" cy="627937"/>
          </a:xfrm>
          <a:prstGeom prst="ellipse">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 name="Rectangle 12">
            <a:extLst>
              <a:ext uri="{FF2B5EF4-FFF2-40B4-BE49-F238E27FC236}">
                <a16:creationId xmlns:a16="http://schemas.microsoft.com/office/drawing/2014/main" id="{6E3F4C13-712A-404D-B3D7-313929C22DCF}"/>
              </a:ext>
            </a:extLst>
          </p:cNvPr>
          <p:cNvSpPr/>
          <p:nvPr/>
        </p:nvSpPr>
        <p:spPr>
          <a:xfrm>
            <a:off x="285720" y="1991812"/>
            <a:ext cx="35719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200" b="1" dirty="0">
                <a:solidFill>
                  <a:schemeClr val="tx1"/>
                </a:solidFill>
                <a:effectLst>
                  <a:outerShdw blurRad="38100" dist="38100" dir="2700000" algn="tl">
                    <a:srgbClr val="000000">
                      <a:alpha val="43137"/>
                    </a:srgbClr>
                  </a:outerShdw>
                </a:effectLst>
              </a:rPr>
              <a:t>2</a:t>
            </a:r>
          </a:p>
        </p:txBody>
      </p:sp>
      <p:sp>
        <p:nvSpPr>
          <p:cNvPr id="16" name="Rectangle 15"/>
          <p:cNvSpPr/>
          <p:nvPr/>
        </p:nvSpPr>
        <p:spPr>
          <a:xfrm>
            <a:off x="428596" y="2500306"/>
            <a:ext cx="8286808" cy="4031873"/>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Fetch many(n) method will return only the n number of rows from the result set in the form of tuple containing the records.</a:t>
            </a:r>
          </a:p>
          <a:p>
            <a:pPr algn="just"/>
            <a:r>
              <a:rPr lang="en-IN" sz="3200" b="1" dirty="0">
                <a:effectLst>
                  <a:outerShdw blurRad="38100" dist="38100" dir="2700000" algn="tl">
                    <a:srgbClr val="000000">
                      <a:alpha val="43137"/>
                    </a:srgbClr>
                  </a:outerShdw>
                </a:effectLst>
              </a:rPr>
              <a:t>	Data=</a:t>
            </a:r>
            <a:r>
              <a:rPr lang="en-IN" sz="3200" b="1" dirty="0" err="1">
                <a:effectLst>
                  <a:outerShdw blurRad="38100" dist="38100" dir="2700000" algn="tl">
                    <a:srgbClr val="000000">
                      <a:alpha val="43137"/>
                    </a:srgbClr>
                  </a:outerShdw>
                </a:effectLst>
              </a:rPr>
              <a:t>empcursor.fetchmany</a:t>
            </a:r>
            <a:r>
              <a:rPr lang="en-IN" sz="3200" b="1" dirty="0">
                <a:effectLst>
                  <a:outerShdw blurRad="38100" dist="38100" dir="2700000" algn="tl">
                    <a:srgbClr val="000000">
                      <a:alpha val="43137"/>
                    </a:srgbClr>
                  </a:outerShdw>
                </a:effectLst>
              </a:rPr>
              <a:t>(4)</a:t>
            </a:r>
          </a:p>
          <a:p>
            <a:pPr algn="just"/>
            <a:r>
              <a:rPr lang="en-IN" sz="3200" b="1" dirty="0">
                <a:effectLst>
                  <a:outerShdw blurRad="38100" dist="38100" dir="2700000" algn="tl">
                    <a:srgbClr val="000000">
                      <a:alpha val="43137"/>
                    </a:srgbClr>
                  </a:outerShdw>
                </a:effectLst>
              </a:rPr>
              <a:t>	</a:t>
            </a:r>
            <a:r>
              <a:rPr lang="en-IN" sz="3200" b="1" dirty="0" err="1">
                <a:effectLst>
                  <a:outerShdw blurRad="38100" dist="38100" dir="2700000" algn="tl">
                    <a:srgbClr val="000000">
                      <a:alpha val="43137"/>
                    </a:srgbClr>
                  </a:outerShdw>
                </a:effectLst>
              </a:rPr>
              <a:t>V_count</a:t>
            </a:r>
            <a:r>
              <a:rPr lang="en-IN" sz="3200" b="1" dirty="0">
                <a:effectLst>
                  <a:outerShdw blurRad="38100" dist="38100" dir="2700000" algn="tl">
                    <a:srgbClr val="000000">
                      <a:alpha val="43137"/>
                    </a:srgbClr>
                  </a:outerShdw>
                </a:effectLst>
              </a:rPr>
              <a:t>=</a:t>
            </a:r>
            <a:r>
              <a:rPr lang="en-IN" sz="3200" b="1" dirty="0" err="1">
                <a:effectLst>
                  <a:outerShdw blurRad="38100" dist="38100" dir="2700000" algn="tl">
                    <a:srgbClr val="000000">
                      <a:alpha val="43137"/>
                    </a:srgbClr>
                  </a:outerShdw>
                </a:effectLst>
              </a:rPr>
              <a:t>EmpCursor.rowcount</a:t>
            </a:r>
            <a:endParaRPr lang="en-IN" sz="3200" b="1" dirty="0">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rPr>
              <a:t>	print(“Total Rows retrieved : “,</a:t>
            </a:r>
            <a:r>
              <a:rPr lang="en-IN" sz="3200" b="1" dirty="0" err="1">
                <a:effectLst>
                  <a:outerShdw blurRad="38100" dist="38100" dir="2700000" algn="tl">
                    <a:srgbClr val="000000">
                      <a:alpha val="43137"/>
                    </a:srgbClr>
                  </a:outerShdw>
                </a:effectLst>
              </a:rPr>
              <a:t>V_count</a:t>
            </a:r>
            <a:r>
              <a:rPr lang="en-IN" sz="3200" b="1" dirty="0">
                <a:effectLst>
                  <a:outerShdw blurRad="38100" dist="38100" dir="2700000" algn="tl">
                    <a:srgbClr val="000000">
                      <a:alpha val="43137"/>
                    </a:srgbClr>
                  </a:outerShdw>
                </a:effectLst>
              </a:rPr>
              <a:t>)</a:t>
            </a:r>
          </a:p>
          <a:p>
            <a:pPr algn="just"/>
            <a:r>
              <a:rPr lang="en-IN" sz="3200" b="1" dirty="0">
                <a:effectLst>
                  <a:outerShdw blurRad="38100" dist="38100" dir="2700000" algn="tl">
                    <a:srgbClr val="000000">
                      <a:alpha val="43137"/>
                    </a:srgbClr>
                  </a:outerShdw>
                </a:effectLst>
              </a:rPr>
              <a:t>	for row in data:</a:t>
            </a:r>
          </a:p>
          <a:p>
            <a:pPr algn="just"/>
            <a:r>
              <a:rPr lang="en-IN" sz="3200" b="1" dirty="0">
                <a:effectLst>
                  <a:outerShdw blurRad="38100" dist="38100" dir="2700000" algn="tl">
                    <a:srgbClr val="000000">
                      <a:alpha val="43137"/>
                    </a:srgbClr>
                  </a:outerShdw>
                </a:effectLst>
              </a:rPr>
              <a:t>   		print(row)</a:t>
            </a:r>
          </a:p>
        </p:txBody>
      </p:sp>
    </p:spTree>
    <p:extLst>
      <p:ext uri="{BB962C8B-B14F-4D97-AF65-F5344CB8AC3E}">
        <p14:creationId xmlns:p14="http://schemas.microsoft.com/office/powerpoint/2010/main" val="108384303"/>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28"/>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6" name="Title 1"/>
          <p:cNvSpPr txBox="1">
            <a:spLocks/>
          </p:cNvSpPr>
          <p:nvPr/>
        </p:nvSpPr>
        <p:spPr>
          <a:xfrm>
            <a:off x="1000100" y="1714488"/>
            <a:ext cx="2714644" cy="642942"/>
          </a:xfrm>
          <a:prstGeom prst="rect">
            <a:avLst/>
          </a:prstGeom>
          <a:solidFill>
            <a:srgbClr val="6600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dirty="0"/>
              <a:t>.</a:t>
            </a:r>
            <a:r>
              <a:rPr lang="en-IN" sz="3200" b="1" dirty="0">
                <a:effectLst>
                  <a:outerShdw blurRad="38100" dist="38100" dir="2700000" algn="tl">
                    <a:srgbClr val="000000">
                      <a:alpha val="43137"/>
                    </a:srgbClr>
                  </a:outerShdw>
                </a:effectLst>
              </a:rPr>
              <a:t>fetchall</a:t>
            </a:r>
            <a:r>
              <a:rPr lang="en-IN" sz="3200" dirty="0"/>
              <a:t>()</a:t>
            </a:r>
            <a:endParaRPr lang="en-IN" sz="3200" b="1" dirty="0">
              <a:effectLst>
                <a:outerShdw blurRad="38100" dist="38100" dir="2700000" algn="tl">
                  <a:srgbClr val="000000">
                    <a:alpha val="43137"/>
                  </a:srgbClr>
                </a:outerShdw>
              </a:effectLst>
            </a:endParaRPr>
          </a:p>
        </p:txBody>
      </p:sp>
      <p:sp>
        <p:nvSpPr>
          <p:cNvPr id="14" name="Oval 13">
            <a:extLst>
              <a:ext uri="{FF2B5EF4-FFF2-40B4-BE49-F238E27FC236}">
                <a16:creationId xmlns:a16="http://schemas.microsoft.com/office/drawing/2014/main" id="{69F29342-CC6F-4550-90E6-A69FB9EC9E58}"/>
              </a:ext>
            </a:extLst>
          </p:cNvPr>
          <p:cNvSpPr/>
          <p:nvPr/>
        </p:nvSpPr>
        <p:spPr>
          <a:xfrm>
            <a:off x="285720" y="1737921"/>
            <a:ext cx="647653" cy="627937"/>
          </a:xfrm>
          <a:prstGeom prst="ellipse">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5" name="Rectangle 14">
            <a:extLst>
              <a:ext uri="{FF2B5EF4-FFF2-40B4-BE49-F238E27FC236}">
                <a16:creationId xmlns:a16="http://schemas.microsoft.com/office/drawing/2014/main" id="{6E3F4C13-712A-404D-B3D7-313929C22DCF}"/>
              </a:ext>
            </a:extLst>
          </p:cNvPr>
          <p:cNvSpPr/>
          <p:nvPr/>
        </p:nvSpPr>
        <p:spPr>
          <a:xfrm>
            <a:off x="428596" y="1857364"/>
            <a:ext cx="35719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200" b="1" dirty="0">
                <a:solidFill>
                  <a:schemeClr val="tx1"/>
                </a:solidFill>
                <a:effectLst>
                  <a:outerShdw blurRad="38100" dist="38100" dir="2700000" algn="tl">
                    <a:srgbClr val="000000">
                      <a:alpha val="43137"/>
                    </a:srgbClr>
                  </a:outerShdw>
                </a:effectLst>
              </a:rPr>
              <a:t>3</a:t>
            </a:r>
          </a:p>
        </p:txBody>
      </p:sp>
      <p:sp>
        <p:nvSpPr>
          <p:cNvPr id="9" name="Rectangle 8"/>
          <p:cNvSpPr/>
          <p:nvPr/>
        </p:nvSpPr>
        <p:spPr>
          <a:xfrm>
            <a:off x="428596" y="2500306"/>
            <a:ext cx="8286808" cy="4214818"/>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Fetch all method will return all the rows from the result set in the form of tuple containing the records.</a:t>
            </a:r>
          </a:p>
          <a:p>
            <a:pPr algn="just"/>
            <a:endParaRPr lang="en-IN" sz="1100" b="1" dirty="0">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rPr>
              <a:t>	Data=</a:t>
            </a:r>
            <a:r>
              <a:rPr lang="en-IN" sz="3200" b="1" dirty="0" err="1">
                <a:effectLst>
                  <a:outerShdw blurRad="38100" dist="38100" dir="2700000" algn="tl">
                    <a:srgbClr val="000000">
                      <a:alpha val="43137"/>
                    </a:srgbClr>
                  </a:outerShdw>
                </a:effectLst>
              </a:rPr>
              <a:t>EmpCursor.fetchall</a:t>
            </a:r>
            <a:r>
              <a:rPr lang="en-IN" sz="3200" b="1" dirty="0">
                <a:effectLst>
                  <a:outerShdw blurRad="38100" dist="38100" dir="2700000" algn="tl">
                    <a:srgbClr val="000000">
                      <a:alpha val="43137"/>
                    </a:srgbClr>
                  </a:outerShdw>
                </a:effectLst>
              </a:rPr>
              <a:t>()</a:t>
            </a:r>
          </a:p>
          <a:p>
            <a:pPr algn="just"/>
            <a:r>
              <a:rPr lang="en-IN" sz="3200" b="1" dirty="0">
                <a:effectLst>
                  <a:outerShdw blurRad="38100" dist="38100" dir="2700000" algn="tl">
                    <a:srgbClr val="000000">
                      <a:alpha val="43137"/>
                    </a:srgbClr>
                  </a:outerShdw>
                </a:effectLst>
              </a:rPr>
              <a:t>	</a:t>
            </a:r>
            <a:r>
              <a:rPr lang="en-IN" sz="3200" b="1" dirty="0" err="1">
                <a:effectLst>
                  <a:outerShdw blurRad="38100" dist="38100" dir="2700000" algn="tl">
                    <a:srgbClr val="000000">
                      <a:alpha val="43137"/>
                    </a:srgbClr>
                  </a:outerShdw>
                </a:effectLst>
              </a:rPr>
              <a:t>V_count</a:t>
            </a:r>
            <a:r>
              <a:rPr lang="en-IN" sz="3200" b="1" dirty="0">
                <a:effectLst>
                  <a:outerShdw blurRad="38100" dist="38100" dir="2700000" algn="tl">
                    <a:srgbClr val="000000">
                      <a:alpha val="43137"/>
                    </a:srgbClr>
                  </a:outerShdw>
                </a:effectLst>
              </a:rPr>
              <a:t>=</a:t>
            </a:r>
            <a:r>
              <a:rPr lang="en-IN" sz="3200" b="1" dirty="0" err="1">
                <a:effectLst>
                  <a:outerShdw blurRad="38100" dist="38100" dir="2700000" algn="tl">
                    <a:srgbClr val="000000">
                      <a:alpha val="43137"/>
                    </a:srgbClr>
                  </a:outerShdw>
                </a:effectLst>
              </a:rPr>
              <a:t>EmpCursor.rowcount</a:t>
            </a:r>
            <a:endParaRPr lang="en-IN" sz="3200" b="1" dirty="0">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rPr>
              <a:t>	print(“Total Rows retrieved : “,</a:t>
            </a:r>
            <a:r>
              <a:rPr lang="en-IN" sz="3200" b="1" dirty="0" err="1">
                <a:effectLst>
                  <a:outerShdw blurRad="38100" dist="38100" dir="2700000" algn="tl">
                    <a:srgbClr val="000000">
                      <a:alpha val="43137"/>
                    </a:srgbClr>
                  </a:outerShdw>
                </a:effectLst>
              </a:rPr>
              <a:t>V_count</a:t>
            </a:r>
            <a:r>
              <a:rPr lang="en-IN" sz="3200" b="1" dirty="0">
                <a:effectLst>
                  <a:outerShdw blurRad="38100" dist="38100" dir="2700000" algn="tl">
                    <a:srgbClr val="000000">
                      <a:alpha val="43137"/>
                    </a:srgbClr>
                  </a:outerShdw>
                </a:effectLst>
              </a:rPr>
              <a:t>)</a:t>
            </a:r>
          </a:p>
          <a:p>
            <a:pPr algn="just"/>
            <a:r>
              <a:rPr lang="en-IN" sz="3200" b="1" dirty="0">
                <a:effectLst>
                  <a:outerShdw blurRad="38100" dist="38100" dir="2700000" algn="tl">
                    <a:srgbClr val="000000">
                      <a:alpha val="43137"/>
                    </a:srgbClr>
                  </a:outerShdw>
                </a:effectLst>
              </a:rPr>
              <a:t>	for row in data:</a:t>
            </a:r>
          </a:p>
          <a:p>
            <a:pPr algn="just"/>
            <a:r>
              <a:rPr lang="en-IN" sz="3200" b="1" dirty="0">
                <a:effectLst>
                  <a:outerShdw blurRad="38100" dist="38100" dir="2700000" algn="tl">
                    <a:srgbClr val="000000">
                      <a:alpha val="43137"/>
                    </a:srgbClr>
                  </a:outerShdw>
                </a:effectLst>
              </a:rPr>
              <a:t>   		print(row)</a:t>
            </a:r>
          </a:p>
        </p:txBody>
      </p:sp>
    </p:spTree>
    <p:extLst>
      <p:ext uri="{BB962C8B-B14F-4D97-AF65-F5344CB8AC3E}">
        <p14:creationId xmlns:p14="http://schemas.microsoft.com/office/powerpoint/2010/main" val="10838430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85786" y="2714620"/>
            <a:ext cx="7643866" cy="908720"/>
          </a:xfrm>
        </p:spPr>
        <p:style>
          <a:lnRef idx="3">
            <a:schemeClr val="lt1"/>
          </a:lnRef>
          <a:fillRef idx="1">
            <a:schemeClr val="accent6"/>
          </a:fillRef>
          <a:effectRef idx="1">
            <a:schemeClr val="accent6"/>
          </a:effectRef>
          <a:fontRef idx="minor">
            <a:schemeClr val="lt1"/>
          </a:fontRef>
        </p:style>
        <p:txBody>
          <a:bodyPr>
            <a:normAutofit/>
          </a:bodyPr>
          <a:lstStyle/>
          <a:p>
            <a:pPr marL="514350" indent="-514350" algn="ctr"/>
            <a:r>
              <a:rPr lang="en-IN" sz="3600" b="1" dirty="0">
                <a:solidFill>
                  <a:schemeClr val="bg1"/>
                </a:solidFill>
                <a:effectLst>
                  <a:outerShdw blurRad="38100" dist="38100" dir="2700000" algn="tl">
                    <a:srgbClr val="000000">
                      <a:alpha val="43137"/>
                    </a:srgbClr>
                  </a:outerShdw>
                </a:effectLst>
              </a:rPr>
              <a:t>INTERFACE</a:t>
            </a:r>
          </a:p>
        </p:txBody>
      </p:sp>
    </p:spTree>
    <p:extLst>
      <p:ext uri="{BB962C8B-B14F-4D97-AF65-F5344CB8AC3E}">
        <p14:creationId xmlns:p14="http://schemas.microsoft.com/office/powerpoint/2010/main" val="3924135546"/>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28"/>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4" name="TextBox 3"/>
          <p:cNvSpPr txBox="1"/>
          <p:nvPr/>
        </p:nvSpPr>
        <p:spPr>
          <a:xfrm>
            <a:off x="428596" y="1500174"/>
            <a:ext cx="8358246" cy="3046988"/>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rPr>
              <a:t>Step 7.	Close the connection or clean up the 		environment.</a:t>
            </a:r>
          </a:p>
          <a:p>
            <a:r>
              <a:rPr lang="en-IN" sz="3200" b="1" dirty="0">
                <a:effectLst>
                  <a:outerShdw blurRad="38100" dist="38100" dir="2700000" algn="tl">
                    <a:srgbClr val="000000">
                      <a:alpha val="43137"/>
                    </a:srgbClr>
                  </a:outerShdw>
                </a:effectLst>
              </a:rPr>
              <a:t>Syntax:</a:t>
            </a:r>
          </a:p>
          <a:p>
            <a:r>
              <a:rPr lang="en-IN" sz="3200" b="1" dirty="0">
                <a:effectLst>
                  <a:outerShdw blurRad="38100" dist="38100" dir="2700000" algn="tl">
                    <a:srgbClr val="000000">
                      <a:alpha val="43137"/>
                    </a:srgbClr>
                  </a:outerShdw>
                </a:effectLst>
              </a:rPr>
              <a:t>	</a:t>
            </a:r>
            <a:r>
              <a:rPr lang="en-IN" sz="3200" b="1" dirty="0" err="1">
                <a:effectLst>
                  <a:outerShdw blurRad="38100" dist="38100" dir="2700000" algn="tl">
                    <a:srgbClr val="000000">
                      <a:alpha val="43137"/>
                    </a:srgbClr>
                  </a:outerShdw>
                </a:effectLst>
              </a:rPr>
              <a:t>Connectionobject.close</a:t>
            </a:r>
            <a:r>
              <a:rPr lang="en-IN" sz="3200" b="1" dirty="0">
                <a:effectLst>
                  <a:outerShdw blurRad="38100" dist="38100" dir="2700000" algn="tl">
                    <a:srgbClr val="000000">
                      <a:alpha val="43137"/>
                    </a:srgbClr>
                  </a:outerShdw>
                </a:effectLst>
              </a:rPr>
              <a:t>()</a:t>
            </a:r>
          </a:p>
          <a:p>
            <a:r>
              <a:rPr lang="en-IN" sz="3200" b="1" dirty="0">
                <a:effectLst>
                  <a:outerShdw blurRad="38100" dist="38100" dir="2700000" algn="tl">
                    <a:srgbClr val="000000">
                      <a:alpha val="43137"/>
                    </a:srgbClr>
                  </a:outerShdw>
                </a:effectLst>
              </a:rPr>
              <a:t>Example:</a:t>
            </a:r>
          </a:p>
          <a:p>
            <a:r>
              <a:rPr lang="en-IN" sz="3200" b="1" dirty="0">
                <a:effectLst>
                  <a:outerShdw blurRad="38100" dist="38100" dir="2700000" algn="tl">
                    <a:srgbClr val="000000">
                      <a:alpha val="43137"/>
                    </a:srgbClr>
                  </a:outerShdw>
                </a:effectLst>
              </a:rPr>
              <a:t>	</a:t>
            </a:r>
            <a:r>
              <a:rPr lang="en-IN" sz="3200" b="1" dirty="0" err="1">
                <a:effectLst>
                  <a:outerShdw blurRad="38100" dist="38100" dir="2700000" algn="tl">
                    <a:srgbClr val="000000">
                      <a:alpha val="43137"/>
                    </a:srgbClr>
                  </a:outerShdw>
                </a:effectLst>
              </a:rPr>
              <a:t>Mycon.close</a:t>
            </a:r>
            <a:r>
              <a:rPr lang="en-IN" sz="3200" b="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8384303"/>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85728"/>
            <a:ext cx="7358114" cy="1000132"/>
          </a:xfrm>
          <a:prstGeom prst="rect">
            <a:avLst/>
          </a:prstGeom>
          <a:solidFill>
            <a:srgbClr val="33CC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3000" b="1" dirty="0">
                <a:effectLst>
                  <a:outerShdw blurRad="38100" dist="38100" dir="2700000" algn="tl">
                    <a:srgbClr val="000000">
                      <a:alpha val="43137"/>
                    </a:srgbClr>
                  </a:outerShdw>
                </a:effectLst>
              </a:rPr>
              <a:t>STEPS TO CONNECT MYSQL DATABASE IN PYTHON USING MySQL Connector Python</a:t>
            </a:r>
          </a:p>
        </p:txBody>
      </p:sp>
      <p:sp>
        <p:nvSpPr>
          <p:cNvPr id="5" name="TextBox 4"/>
          <p:cNvSpPr txBox="1"/>
          <p:nvPr/>
        </p:nvSpPr>
        <p:spPr>
          <a:xfrm>
            <a:off x="428596" y="1500174"/>
            <a:ext cx="8358246" cy="5016758"/>
          </a:xfrm>
          <a:prstGeom prst="rect">
            <a:avLst/>
          </a:prstGeom>
          <a:noFill/>
        </p:spPr>
        <p:txBody>
          <a:bodyPr wrap="square" rtlCol="0">
            <a:spAutoFit/>
          </a:bodyPr>
          <a:lstStyle/>
          <a:p>
            <a:r>
              <a:rPr lang="en-IN" sz="3200" b="1" dirty="0">
                <a:solidFill>
                  <a:srgbClr val="FF0000"/>
                </a:solidFill>
                <a:effectLst>
                  <a:outerShdw blurRad="38100" dist="38100" dir="2700000" algn="tl">
                    <a:srgbClr val="000000">
                      <a:alpha val="43137"/>
                    </a:srgbClr>
                  </a:outerShdw>
                </a:effectLst>
              </a:rPr>
              <a:t>Python Program to Create Table</a:t>
            </a:r>
          </a:p>
          <a:p>
            <a:r>
              <a:rPr lang="en-IN" sz="3200" b="1" dirty="0">
                <a:effectLst>
                  <a:outerShdw blurRad="38100" dist="38100" dir="2700000" algn="tl">
                    <a:srgbClr val="000000">
                      <a:alpha val="43137"/>
                    </a:srgbClr>
                  </a:outerShdw>
                </a:effectLst>
              </a:rPr>
              <a:t>import </a:t>
            </a:r>
            <a:r>
              <a:rPr lang="en-IN" sz="3200" b="1" dirty="0" err="1">
                <a:effectLst>
                  <a:outerShdw blurRad="38100" dist="38100" dir="2700000" algn="tl">
                    <a:srgbClr val="000000">
                      <a:alpha val="43137"/>
                    </a:srgbClr>
                  </a:outerShdw>
                </a:effectLst>
              </a:rPr>
              <a:t>mysql.connector</a:t>
            </a:r>
            <a:r>
              <a:rPr lang="en-IN" sz="3200" b="1" dirty="0">
                <a:effectLst>
                  <a:outerShdw blurRad="38100" dist="38100" dir="2700000" algn="tl">
                    <a:srgbClr val="000000">
                      <a:alpha val="43137"/>
                    </a:srgbClr>
                  </a:outerShdw>
                </a:effectLst>
              </a:rPr>
              <a:t> as </a:t>
            </a:r>
            <a:r>
              <a:rPr lang="en-IN" sz="3200" b="1" dirty="0" err="1">
                <a:effectLst>
                  <a:outerShdw blurRad="38100" dist="38100" dir="2700000" algn="tl">
                    <a:srgbClr val="000000">
                      <a:alpha val="43137"/>
                    </a:srgbClr>
                  </a:outerShdw>
                </a:effectLst>
              </a:rPr>
              <a:t>mysql</a:t>
            </a:r>
            <a:r>
              <a:rPr lang="en-IN" sz="3200" b="1" dirty="0">
                <a:effectLst>
                  <a:outerShdw blurRad="38100" dist="38100" dir="2700000" algn="tl">
                    <a:srgbClr val="000000">
                      <a:alpha val="43137"/>
                    </a:srgbClr>
                  </a:outerShdw>
                </a:effectLst>
              </a:rPr>
              <a:t> </a:t>
            </a:r>
          </a:p>
          <a:p>
            <a:r>
              <a:rPr lang="en-IN" sz="3200" b="1" dirty="0">
                <a:effectLst>
                  <a:outerShdw blurRad="38100" dist="38100" dir="2700000" algn="tl">
                    <a:srgbClr val="000000">
                      <a:alpha val="43137"/>
                    </a:srgbClr>
                  </a:outerShdw>
                </a:effectLst>
              </a:rPr>
              <a:t>db = </a:t>
            </a:r>
            <a:r>
              <a:rPr lang="en-IN" sz="3200" b="1" dirty="0" err="1">
                <a:effectLst>
                  <a:outerShdw blurRad="38100" dist="38100" dir="2700000" algn="tl">
                    <a:srgbClr val="000000">
                      <a:alpha val="43137"/>
                    </a:srgbClr>
                  </a:outerShdw>
                </a:effectLst>
              </a:rPr>
              <a:t>mysql.connect</a:t>
            </a:r>
            <a:r>
              <a:rPr lang="en-IN" sz="3200" b="1" dirty="0">
                <a:effectLst>
                  <a:outerShdw blurRad="38100" dist="38100" dir="2700000" algn="tl">
                    <a:srgbClr val="000000">
                      <a:alpha val="43137"/>
                    </a:srgbClr>
                  </a:outerShdw>
                </a:effectLst>
              </a:rPr>
              <a:t>( host = "</a:t>
            </a:r>
            <a:r>
              <a:rPr lang="en-IN" sz="3200" b="1" dirty="0" err="1">
                <a:effectLst>
                  <a:outerShdw blurRad="38100" dist="38100" dir="2700000" algn="tl">
                    <a:srgbClr val="000000">
                      <a:alpha val="43137"/>
                    </a:srgbClr>
                  </a:outerShdw>
                </a:effectLst>
              </a:rPr>
              <a:t>localhost</a:t>
            </a:r>
            <a:r>
              <a:rPr lang="en-IN" sz="3200" b="1" dirty="0">
                <a:effectLst>
                  <a:outerShdw blurRad="38100" dist="38100" dir="2700000" algn="tl">
                    <a:srgbClr val="000000">
                      <a:alpha val="43137"/>
                    </a:srgbClr>
                  </a:outerShdw>
                </a:effectLst>
              </a:rPr>
              <a:t>", user = "root", </a:t>
            </a:r>
            <a:r>
              <a:rPr lang="en-IN" sz="3200" b="1" dirty="0" err="1">
                <a:effectLst>
                  <a:outerShdw blurRad="38100" dist="38100" dir="2700000" algn="tl">
                    <a:srgbClr val="000000">
                      <a:alpha val="43137"/>
                    </a:srgbClr>
                  </a:outerShdw>
                </a:effectLst>
              </a:rPr>
              <a:t>passwd</a:t>
            </a:r>
            <a:r>
              <a:rPr lang="en-IN" sz="3200" b="1" dirty="0">
                <a:effectLst>
                  <a:outerShdw blurRad="38100" dist="38100" dir="2700000" algn="tl">
                    <a:srgbClr val="000000">
                      <a:alpha val="43137"/>
                    </a:srgbClr>
                  </a:outerShdw>
                </a:effectLst>
              </a:rPr>
              <a:t> = "</a:t>
            </a:r>
            <a:r>
              <a:rPr lang="en-IN" sz="3200" b="1" dirty="0" err="1">
                <a:effectLst>
                  <a:outerShdw blurRad="38100" dist="38100" dir="2700000" algn="tl">
                    <a:srgbClr val="000000">
                      <a:alpha val="43137"/>
                    </a:srgbClr>
                  </a:outerShdw>
                </a:effectLst>
              </a:rPr>
              <a:t>dbms</a:t>
            </a:r>
            <a:r>
              <a:rPr lang="en-IN" sz="3200" b="1" dirty="0">
                <a:effectLst>
                  <a:outerShdw blurRad="38100" dist="38100" dir="2700000" algn="tl">
                    <a:srgbClr val="000000">
                      <a:alpha val="43137"/>
                    </a:srgbClr>
                  </a:outerShdw>
                </a:effectLst>
              </a:rPr>
              <a:t>", database = “Employee2019" ) </a:t>
            </a:r>
          </a:p>
          <a:p>
            <a:endParaRPr lang="en-IN" sz="3200" b="1" dirty="0">
              <a:effectLst>
                <a:outerShdw blurRad="38100" dist="38100" dir="2700000" algn="tl">
                  <a:srgbClr val="000000">
                    <a:alpha val="43137"/>
                  </a:srgbClr>
                </a:outerShdw>
              </a:effectLst>
            </a:endParaRPr>
          </a:p>
          <a:p>
            <a:r>
              <a:rPr lang="en-IN" sz="3200" b="1" dirty="0">
                <a:effectLst>
                  <a:outerShdw blurRad="38100" dist="38100" dir="2700000" algn="tl">
                    <a:srgbClr val="000000">
                      <a:alpha val="43137"/>
                    </a:srgbClr>
                  </a:outerShdw>
                </a:effectLst>
              </a:rPr>
              <a:t>cursor = </a:t>
            </a:r>
            <a:r>
              <a:rPr lang="en-IN" sz="3200" b="1" dirty="0" err="1">
                <a:effectLst>
                  <a:outerShdw blurRad="38100" dist="38100" dir="2700000" algn="tl">
                    <a:srgbClr val="000000">
                      <a:alpha val="43137"/>
                    </a:srgbClr>
                  </a:outerShdw>
                </a:effectLst>
              </a:rPr>
              <a:t>db.cursor</a:t>
            </a:r>
            <a:r>
              <a:rPr lang="en-IN" sz="3200" b="1" dirty="0">
                <a:effectLst>
                  <a:outerShdw blurRad="38100" dist="38100" dir="2700000" algn="tl">
                    <a:srgbClr val="000000">
                      <a:alpha val="43137"/>
                    </a:srgbClr>
                  </a:outerShdw>
                </a:effectLst>
              </a:rPr>
              <a:t>() </a:t>
            </a:r>
          </a:p>
          <a:p>
            <a:r>
              <a:rPr lang="en-IN" sz="3200" b="1" dirty="0" err="1">
                <a:effectLst>
                  <a:outerShdw blurRad="38100" dist="38100" dir="2700000" algn="tl">
                    <a:srgbClr val="000000">
                      <a:alpha val="43137"/>
                    </a:srgbClr>
                  </a:outerShdw>
                </a:effectLst>
              </a:rPr>
              <a:t>cursor.execute</a:t>
            </a:r>
            <a:r>
              <a:rPr lang="en-IN" sz="3200" b="1" dirty="0">
                <a:effectLst>
                  <a:outerShdw blurRad="38100" dist="38100" dir="2700000" algn="tl">
                    <a:srgbClr val="000000">
                      <a:alpha val="43137"/>
                    </a:srgbClr>
                  </a:outerShdw>
                </a:effectLst>
              </a:rPr>
              <a:t>("CREATE TABLE users (name VARCHAR(255), </a:t>
            </a:r>
            <a:r>
              <a:rPr lang="en-IN" sz="3200" b="1" dirty="0" err="1">
                <a:effectLst>
                  <a:outerShdw blurRad="38100" dist="38100" dir="2700000" algn="tl">
                    <a:srgbClr val="000000">
                      <a:alpha val="43137"/>
                    </a:srgbClr>
                  </a:outerShdw>
                </a:effectLst>
              </a:rPr>
              <a:t>user_name</a:t>
            </a:r>
            <a:r>
              <a:rPr lang="en-IN" sz="3200" b="1" dirty="0">
                <a:effectLst>
                  <a:outerShdw blurRad="38100" dist="38100" dir="2700000" algn="tl">
                    <a:srgbClr val="000000">
                      <a:alpha val="43137"/>
                    </a:srgbClr>
                  </a:outerShdw>
                </a:effectLst>
              </a:rPr>
              <a:t> VARCHAR(255))") </a:t>
            </a:r>
          </a:p>
          <a:p>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8384303"/>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00100" y="2786058"/>
            <a:ext cx="7358114" cy="714380"/>
          </a:xfrm>
          <a:prstGeom prst="rect">
            <a:avLst/>
          </a:prstGeom>
          <a:solidFill>
            <a:srgbClr val="FFFF00"/>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rgbClr val="FF0000"/>
                </a:solidFill>
                <a:effectLst>
                  <a:outerShdw blurRad="38100" dist="38100" dir="2700000" algn="tl">
                    <a:srgbClr val="000000">
                      <a:alpha val="43137"/>
                    </a:srgbClr>
                  </a:outerShdw>
                </a:effectLst>
              </a:rPr>
              <a:t>CREATING  TABLE -  PYTHON PROGRAM</a:t>
            </a:r>
          </a:p>
        </p:txBody>
      </p:sp>
    </p:spTree>
    <p:extLst>
      <p:ext uri="{BB962C8B-B14F-4D97-AF65-F5344CB8AC3E}">
        <p14:creationId xmlns:p14="http://schemas.microsoft.com/office/powerpoint/2010/main" val="108384303"/>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500174"/>
            <a:ext cx="8358246" cy="5016758"/>
          </a:xfrm>
          <a:prstGeom prst="rect">
            <a:avLst/>
          </a:prstGeom>
          <a:noFill/>
        </p:spPr>
        <p:txBody>
          <a:bodyPr wrap="square" rtlCol="0">
            <a:spAutoFit/>
          </a:bodyPr>
          <a:lstStyle/>
          <a:p>
            <a:r>
              <a:rPr lang="en-IN" sz="3200" b="1" dirty="0">
                <a:solidFill>
                  <a:srgbClr val="FF0000"/>
                </a:solidFill>
                <a:effectLst>
                  <a:outerShdw blurRad="38100" dist="38100" dir="2700000" algn="tl">
                    <a:srgbClr val="000000">
                      <a:alpha val="43137"/>
                    </a:srgbClr>
                  </a:outerShdw>
                </a:effectLst>
              </a:rPr>
              <a:t>Python Program to Create Table</a:t>
            </a:r>
          </a:p>
          <a:p>
            <a:r>
              <a:rPr lang="en-IN" sz="3200" b="1" dirty="0">
                <a:effectLst>
                  <a:outerShdw blurRad="38100" dist="38100" dir="2700000" algn="tl">
                    <a:srgbClr val="000000">
                      <a:alpha val="43137"/>
                    </a:srgbClr>
                  </a:outerShdw>
                </a:effectLst>
              </a:rPr>
              <a:t>import </a:t>
            </a:r>
            <a:r>
              <a:rPr lang="en-IN" sz="3200" b="1" dirty="0" err="1">
                <a:effectLst>
                  <a:outerShdw blurRad="38100" dist="38100" dir="2700000" algn="tl">
                    <a:srgbClr val="000000">
                      <a:alpha val="43137"/>
                    </a:srgbClr>
                  </a:outerShdw>
                </a:effectLst>
              </a:rPr>
              <a:t>mysql.connector</a:t>
            </a:r>
            <a:r>
              <a:rPr lang="en-IN" sz="3200" b="1" dirty="0">
                <a:effectLst>
                  <a:outerShdw blurRad="38100" dist="38100" dir="2700000" algn="tl">
                    <a:srgbClr val="000000">
                      <a:alpha val="43137"/>
                    </a:srgbClr>
                  </a:outerShdw>
                </a:effectLst>
              </a:rPr>
              <a:t> as </a:t>
            </a:r>
            <a:r>
              <a:rPr lang="en-IN" sz="3200" b="1" dirty="0" err="1">
                <a:effectLst>
                  <a:outerShdw blurRad="38100" dist="38100" dir="2700000" algn="tl">
                    <a:srgbClr val="000000">
                      <a:alpha val="43137"/>
                    </a:srgbClr>
                  </a:outerShdw>
                </a:effectLst>
              </a:rPr>
              <a:t>mysql</a:t>
            </a:r>
            <a:r>
              <a:rPr lang="en-IN" sz="3200" b="1" dirty="0">
                <a:effectLst>
                  <a:outerShdw blurRad="38100" dist="38100" dir="2700000" algn="tl">
                    <a:srgbClr val="000000">
                      <a:alpha val="43137"/>
                    </a:srgbClr>
                  </a:outerShdw>
                </a:effectLst>
              </a:rPr>
              <a:t> </a:t>
            </a:r>
          </a:p>
          <a:p>
            <a:r>
              <a:rPr lang="en-IN" sz="3200" b="1" dirty="0">
                <a:effectLst>
                  <a:outerShdw blurRad="38100" dist="38100" dir="2700000" algn="tl">
                    <a:srgbClr val="000000">
                      <a:alpha val="43137"/>
                    </a:srgbClr>
                  </a:outerShdw>
                </a:effectLst>
              </a:rPr>
              <a:t>db = </a:t>
            </a:r>
            <a:r>
              <a:rPr lang="en-IN" sz="3200" b="1" dirty="0" err="1">
                <a:effectLst>
                  <a:outerShdw blurRad="38100" dist="38100" dir="2700000" algn="tl">
                    <a:srgbClr val="000000">
                      <a:alpha val="43137"/>
                    </a:srgbClr>
                  </a:outerShdw>
                </a:effectLst>
              </a:rPr>
              <a:t>mysql.connect</a:t>
            </a:r>
            <a:r>
              <a:rPr lang="en-IN" sz="3200" b="1" dirty="0">
                <a:effectLst>
                  <a:outerShdw blurRad="38100" dist="38100" dir="2700000" algn="tl">
                    <a:srgbClr val="000000">
                      <a:alpha val="43137"/>
                    </a:srgbClr>
                  </a:outerShdw>
                </a:effectLst>
              </a:rPr>
              <a:t>( host = "</a:t>
            </a:r>
            <a:r>
              <a:rPr lang="en-IN" sz="3200" b="1" dirty="0" err="1">
                <a:effectLst>
                  <a:outerShdw blurRad="38100" dist="38100" dir="2700000" algn="tl">
                    <a:srgbClr val="000000">
                      <a:alpha val="43137"/>
                    </a:srgbClr>
                  </a:outerShdw>
                </a:effectLst>
              </a:rPr>
              <a:t>localhost</a:t>
            </a:r>
            <a:r>
              <a:rPr lang="en-IN" sz="3200" b="1" dirty="0">
                <a:effectLst>
                  <a:outerShdw blurRad="38100" dist="38100" dir="2700000" algn="tl">
                    <a:srgbClr val="000000">
                      <a:alpha val="43137"/>
                    </a:srgbClr>
                  </a:outerShdw>
                </a:effectLst>
              </a:rPr>
              <a:t>", user = "root", </a:t>
            </a:r>
            <a:r>
              <a:rPr lang="en-IN" sz="3200" b="1" dirty="0" err="1">
                <a:effectLst>
                  <a:outerShdw blurRad="38100" dist="38100" dir="2700000" algn="tl">
                    <a:srgbClr val="000000">
                      <a:alpha val="43137"/>
                    </a:srgbClr>
                  </a:outerShdw>
                </a:effectLst>
              </a:rPr>
              <a:t>passwd</a:t>
            </a:r>
            <a:r>
              <a:rPr lang="en-IN" sz="3200" b="1" dirty="0">
                <a:effectLst>
                  <a:outerShdw blurRad="38100" dist="38100" dir="2700000" algn="tl">
                    <a:srgbClr val="000000">
                      <a:alpha val="43137"/>
                    </a:srgbClr>
                  </a:outerShdw>
                </a:effectLst>
              </a:rPr>
              <a:t> = "</a:t>
            </a:r>
            <a:r>
              <a:rPr lang="en-IN" sz="3200" b="1" dirty="0" err="1">
                <a:effectLst>
                  <a:outerShdw blurRad="38100" dist="38100" dir="2700000" algn="tl">
                    <a:srgbClr val="000000">
                      <a:alpha val="43137"/>
                    </a:srgbClr>
                  </a:outerShdw>
                </a:effectLst>
              </a:rPr>
              <a:t>dbms</a:t>
            </a:r>
            <a:r>
              <a:rPr lang="en-IN" sz="3200" b="1" dirty="0">
                <a:effectLst>
                  <a:outerShdw blurRad="38100" dist="38100" dir="2700000" algn="tl">
                    <a:srgbClr val="000000">
                      <a:alpha val="43137"/>
                    </a:srgbClr>
                  </a:outerShdw>
                </a:effectLst>
              </a:rPr>
              <a:t>", database = “Emp2019" ) </a:t>
            </a:r>
          </a:p>
          <a:p>
            <a:endParaRPr lang="en-IN" sz="3200" b="1" dirty="0">
              <a:effectLst>
                <a:outerShdw blurRad="38100" dist="38100" dir="2700000" algn="tl">
                  <a:srgbClr val="000000">
                    <a:alpha val="43137"/>
                  </a:srgbClr>
                </a:outerShdw>
              </a:effectLst>
            </a:endParaRPr>
          </a:p>
          <a:p>
            <a:r>
              <a:rPr lang="en-IN" sz="3200" b="1" dirty="0">
                <a:effectLst>
                  <a:outerShdw blurRad="38100" dist="38100" dir="2700000" algn="tl">
                    <a:srgbClr val="000000">
                      <a:alpha val="43137"/>
                    </a:srgbClr>
                  </a:outerShdw>
                </a:effectLst>
              </a:rPr>
              <a:t>cursor = </a:t>
            </a:r>
            <a:r>
              <a:rPr lang="en-IN" sz="3200" b="1" dirty="0" err="1">
                <a:effectLst>
                  <a:outerShdw blurRad="38100" dist="38100" dir="2700000" algn="tl">
                    <a:srgbClr val="000000">
                      <a:alpha val="43137"/>
                    </a:srgbClr>
                  </a:outerShdw>
                </a:effectLst>
              </a:rPr>
              <a:t>db.cursor</a:t>
            </a:r>
            <a:r>
              <a:rPr lang="en-IN" sz="3200" b="1" dirty="0">
                <a:effectLst>
                  <a:outerShdw blurRad="38100" dist="38100" dir="2700000" algn="tl">
                    <a:srgbClr val="000000">
                      <a:alpha val="43137"/>
                    </a:srgbClr>
                  </a:outerShdw>
                </a:effectLst>
              </a:rPr>
              <a:t>() </a:t>
            </a:r>
          </a:p>
          <a:p>
            <a:r>
              <a:rPr lang="en-IN" sz="3200" b="1" dirty="0" err="1">
                <a:effectLst>
                  <a:outerShdw blurRad="38100" dist="38100" dir="2700000" algn="tl">
                    <a:srgbClr val="000000">
                      <a:alpha val="43137"/>
                    </a:srgbClr>
                  </a:outerShdw>
                </a:effectLst>
              </a:rPr>
              <a:t>cursor.execute</a:t>
            </a:r>
            <a:r>
              <a:rPr lang="en-IN" sz="3200" b="1" dirty="0">
                <a:effectLst>
                  <a:outerShdw blurRad="38100" dist="38100" dir="2700000" algn="tl">
                    <a:srgbClr val="000000">
                      <a:alpha val="43137"/>
                    </a:srgbClr>
                  </a:outerShdw>
                </a:effectLst>
              </a:rPr>
              <a:t>("CREATE TABLE users (name VARCHAR(255), </a:t>
            </a:r>
            <a:r>
              <a:rPr lang="en-IN" sz="3200" b="1" dirty="0" err="1">
                <a:effectLst>
                  <a:outerShdw blurRad="38100" dist="38100" dir="2700000" algn="tl">
                    <a:srgbClr val="000000">
                      <a:alpha val="43137"/>
                    </a:srgbClr>
                  </a:outerShdw>
                </a:effectLst>
              </a:rPr>
              <a:t>user_name</a:t>
            </a:r>
            <a:r>
              <a:rPr lang="en-IN" sz="3200" b="1" dirty="0">
                <a:effectLst>
                  <a:outerShdw blurRad="38100" dist="38100" dir="2700000" algn="tl">
                    <a:srgbClr val="000000">
                      <a:alpha val="43137"/>
                    </a:srgbClr>
                  </a:outerShdw>
                </a:effectLst>
              </a:rPr>
              <a:t> VARCHAR(255))") </a:t>
            </a:r>
          </a:p>
          <a:p>
            <a:endParaRPr lang="en-IN" sz="3200" b="1" dirty="0">
              <a:effectLst>
                <a:outerShdw blurRad="38100" dist="38100" dir="2700000" algn="tl">
                  <a:srgbClr val="000000">
                    <a:alpha val="43137"/>
                  </a:srgbClr>
                </a:outerShdw>
              </a:effectLst>
            </a:endParaRPr>
          </a:p>
        </p:txBody>
      </p:sp>
      <p:sp>
        <p:nvSpPr>
          <p:cNvPr id="4" name="Title 1"/>
          <p:cNvSpPr txBox="1">
            <a:spLocks/>
          </p:cNvSpPr>
          <p:nvPr/>
        </p:nvSpPr>
        <p:spPr>
          <a:xfrm>
            <a:off x="785786" y="428604"/>
            <a:ext cx="7358114" cy="714380"/>
          </a:xfrm>
          <a:prstGeom prst="rect">
            <a:avLst/>
          </a:prstGeom>
          <a:solidFill>
            <a:srgbClr val="FFFF00"/>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rgbClr val="FF0000"/>
                </a:solidFill>
                <a:effectLst>
                  <a:outerShdw blurRad="38100" dist="38100" dir="2700000" algn="tl">
                    <a:srgbClr val="000000">
                      <a:alpha val="43137"/>
                    </a:srgbClr>
                  </a:outerShdw>
                </a:effectLst>
              </a:rPr>
              <a:t>CREATING  TABLE  -  PYTHON PROGRAM</a:t>
            </a:r>
          </a:p>
        </p:txBody>
      </p:sp>
    </p:spTree>
    <p:extLst>
      <p:ext uri="{BB962C8B-B14F-4D97-AF65-F5344CB8AC3E}">
        <p14:creationId xmlns:p14="http://schemas.microsoft.com/office/powerpoint/2010/main" val="108384303"/>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57224" y="2928934"/>
            <a:ext cx="7358114" cy="714380"/>
          </a:xfrm>
          <a:prstGeom prst="rect">
            <a:avLst/>
          </a:prstGeom>
          <a:solidFill>
            <a:srgbClr val="66CCFF"/>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chemeClr val="tx1"/>
                </a:solidFill>
                <a:effectLst>
                  <a:outerShdw blurRad="38100" dist="38100" dir="2700000" algn="tl">
                    <a:srgbClr val="000000">
                      <a:alpha val="43137"/>
                    </a:srgbClr>
                  </a:outerShdw>
                </a:effectLst>
              </a:rPr>
              <a:t>SHOW ALL TABLES -  PYTHON PROGRAM</a:t>
            </a:r>
          </a:p>
        </p:txBody>
      </p:sp>
    </p:spTree>
    <p:extLst>
      <p:ext uri="{BB962C8B-B14F-4D97-AF65-F5344CB8AC3E}">
        <p14:creationId xmlns:p14="http://schemas.microsoft.com/office/powerpoint/2010/main" val="108384303"/>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500174"/>
            <a:ext cx="8358246" cy="5016758"/>
          </a:xfrm>
          <a:prstGeom prst="rect">
            <a:avLst/>
          </a:prstGeom>
          <a:noFill/>
        </p:spPr>
        <p:txBody>
          <a:bodyPr wrap="square" rtlCol="0">
            <a:spAutoFit/>
          </a:bodyPr>
          <a:lstStyle/>
          <a:p>
            <a:r>
              <a:rPr lang="en-IN" sz="3200" b="1" dirty="0">
                <a:solidFill>
                  <a:srgbClr val="FF0000"/>
                </a:solidFill>
                <a:effectLst>
                  <a:outerShdw blurRad="38100" dist="38100" dir="2700000" algn="tl">
                    <a:srgbClr val="000000">
                      <a:alpha val="43137"/>
                    </a:srgbClr>
                  </a:outerShdw>
                </a:effectLst>
              </a:rPr>
              <a:t>Python Program to show all tables.</a:t>
            </a:r>
          </a:p>
          <a:p>
            <a:r>
              <a:rPr lang="en-IN" sz="3200" b="1" dirty="0">
                <a:effectLst>
                  <a:outerShdw blurRad="38100" dist="38100" dir="2700000" algn="tl">
                    <a:srgbClr val="000000">
                      <a:alpha val="43137"/>
                    </a:srgbClr>
                  </a:outerShdw>
                </a:effectLst>
              </a:rPr>
              <a:t>import </a:t>
            </a:r>
            <a:r>
              <a:rPr lang="en-IN" sz="3200" b="1" dirty="0" err="1">
                <a:effectLst>
                  <a:outerShdw blurRad="38100" dist="38100" dir="2700000" algn="tl">
                    <a:srgbClr val="000000">
                      <a:alpha val="43137"/>
                    </a:srgbClr>
                  </a:outerShdw>
                </a:effectLst>
              </a:rPr>
              <a:t>mysql.connector</a:t>
            </a:r>
            <a:r>
              <a:rPr lang="en-IN" sz="3200" b="1" dirty="0">
                <a:effectLst>
                  <a:outerShdw blurRad="38100" dist="38100" dir="2700000" algn="tl">
                    <a:srgbClr val="000000">
                      <a:alpha val="43137"/>
                    </a:srgbClr>
                  </a:outerShdw>
                </a:effectLst>
              </a:rPr>
              <a:t> as </a:t>
            </a:r>
            <a:r>
              <a:rPr lang="en-IN" sz="3200" b="1" dirty="0" err="1">
                <a:effectLst>
                  <a:outerShdw blurRad="38100" dist="38100" dir="2700000" algn="tl">
                    <a:srgbClr val="000000">
                      <a:alpha val="43137"/>
                    </a:srgbClr>
                  </a:outerShdw>
                </a:effectLst>
              </a:rPr>
              <a:t>mysql</a:t>
            </a:r>
            <a:r>
              <a:rPr lang="en-IN" sz="3200" b="1" dirty="0">
                <a:effectLst>
                  <a:outerShdw blurRad="38100" dist="38100" dir="2700000" algn="tl">
                    <a:srgbClr val="000000">
                      <a:alpha val="43137"/>
                    </a:srgbClr>
                  </a:outerShdw>
                </a:effectLst>
              </a:rPr>
              <a:t> </a:t>
            </a:r>
          </a:p>
          <a:p>
            <a:r>
              <a:rPr lang="en-IN" sz="3200" b="1" dirty="0">
                <a:effectLst>
                  <a:outerShdw blurRad="38100" dist="38100" dir="2700000" algn="tl">
                    <a:srgbClr val="000000">
                      <a:alpha val="43137"/>
                    </a:srgbClr>
                  </a:outerShdw>
                </a:effectLst>
              </a:rPr>
              <a:t>db = </a:t>
            </a:r>
            <a:r>
              <a:rPr lang="en-IN" sz="3200" b="1" dirty="0" err="1">
                <a:effectLst>
                  <a:outerShdw blurRad="38100" dist="38100" dir="2700000" algn="tl">
                    <a:srgbClr val="000000">
                      <a:alpha val="43137"/>
                    </a:srgbClr>
                  </a:outerShdw>
                </a:effectLst>
              </a:rPr>
              <a:t>mysql.connect</a:t>
            </a:r>
            <a:r>
              <a:rPr lang="en-IN" sz="3200" b="1" dirty="0">
                <a:effectLst>
                  <a:outerShdw blurRad="38100" dist="38100" dir="2700000" algn="tl">
                    <a:srgbClr val="000000">
                      <a:alpha val="43137"/>
                    </a:srgbClr>
                  </a:outerShdw>
                </a:effectLst>
              </a:rPr>
              <a:t>( host = "</a:t>
            </a:r>
            <a:r>
              <a:rPr lang="en-IN" sz="3200" b="1" dirty="0" err="1">
                <a:effectLst>
                  <a:outerShdw blurRad="38100" dist="38100" dir="2700000" algn="tl">
                    <a:srgbClr val="000000">
                      <a:alpha val="43137"/>
                    </a:srgbClr>
                  </a:outerShdw>
                </a:effectLst>
              </a:rPr>
              <a:t>localhost</a:t>
            </a:r>
            <a:r>
              <a:rPr lang="en-IN" sz="3200" b="1" dirty="0">
                <a:effectLst>
                  <a:outerShdw blurRad="38100" dist="38100" dir="2700000" algn="tl">
                    <a:srgbClr val="000000">
                      <a:alpha val="43137"/>
                    </a:srgbClr>
                  </a:outerShdw>
                </a:effectLst>
              </a:rPr>
              <a:t>", user = "root", </a:t>
            </a:r>
            <a:r>
              <a:rPr lang="en-IN" sz="3200" b="1" dirty="0" err="1">
                <a:effectLst>
                  <a:outerShdw blurRad="38100" dist="38100" dir="2700000" algn="tl">
                    <a:srgbClr val="000000">
                      <a:alpha val="43137"/>
                    </a:srgbClr>
                  </a:outerShdw>
                </a:effectLst>
              </a:rPr>
              <a:t>passwd</a:t>
            </a:r>
            <a:r>
              <a:rPr lang="en-IN" sz="3200" b="1" dirty="0">
                <a:effectLst>
                  <a:outerShdw blurRad="38100" dist="38100" dir="2700000" algn="tl">
                    <a:srgbClr val="000000">
                      <a:alpha val="43137"/>
                    </a:srgbClr>
                  </a:outerShdw>
                </a:effectLst>
              </a:rPr>
              <a:t> = "", database = “Emp2019" ) </a:t>
            </a:r>
          </a:p>
          <a:p>
            <a:endParaRPr lang="en-IN" sz="3200" b="1" dirty="0">
              <a:effectLst>
                <a:outerShdw blurRad="38100" dist="38100" dir="2700000" algn="tl">
                  <a:srgbClr val="000000">
                    <a:alpha val="43137"/>
                  </a:srgbClr>
                </a:outerShdw>
              </a:effectLst>
            </a:endParaRPr>
          </a:p>
          <a:p>
            <a:r>
              <a:rPr lang="en-IN" sz="3200" b="1" dirty="0">
                <a:effectLst>
                  <a:outerShdw blurRad="38100" dist="38100" dir="2700000" algn="tl">
                    <a:srgbClr val="000000">
                      <a:alpha val="43137"/>
                    </a:srgbClr>
                  </a:outerShdw>
                </a:effectLst>
              </a:rPr>
              <a:t>cursor = </a:t>
            </a:r>
            <a:r>
              <a:rPr lang="en-IN" sz="3200" b="1" dirty="0" err="1">
                <a:effectLst>
                  <a:outerShdw blurRad="38100" dist="38100" dir="2700000" algn="tl">
                    <a:srgbClr val="000000">
                      <a:alpha val="43137"/>
                    </a:srgbClr>
                  </a:outerShdw>
                </a:effectLst>
              </a:rPr>
              <a:t>db.cursor</a:t>
            </a:r>
            <a:r>
              <a:rPr lang="en-IN" sz="3200" b="1" dirty="0">
                <a:effectLst>
                  <a:outerShdw blurRad="38100" dist="38100" dir="2700000" algn="tl">
                    <a:srgbClr val="000000">
                      <a:alpha val="43137"/>
                    </a:srgbClr>
                  </a:outerShdw>
                </a:effectLst>
              </a:rPr>
              <a:t>() </a:t>
            </a:r>
          </a:p>
          <a:p>
            <a:r>
              <a:rPr lang="en-IN" sz="3200" b="1" dirty="0" err="1">
                <a:effectLst>
                  <a:outerShdw blurRad="38100" dist="38100" dir="2700000" algn="tl">
                    <a:srgbClr val="000000">
                      <a:alpha val="43137"/>
                    </a:srgbClr>
                  </a:outerShdw>
                </a:effectLst>
              </a:rPr>
              <a:t>cursor.execute</a:t>
            </a:r>
            <a:r>
              <a:rPr lang="en-IN" sz="3200" b="1" dirty="0">
                <a:effectLst>
                  <a:outerShdw blurRad="38100" dist="38100" dir="2700000" algn="tl">
                    <a:srgbClr val="000000">
                      <a:alpha val="43137"/>
                    </a:srgbClr>
                  </a:outerShdw>
                </a:effectLst>
              </a:rPr>
              <a:t>("SHOW TABLES")</a:t>
            </a:r>
          </a:p>
          <a:p>
            <a:r>
              <a:rPr lang="en-IN" sz="3200" b="1" dirty="0">
                <a:effectLst>
                  <a:outerShdw blurRad="38100" dist="38100" dir="2700000" algn="tl">
                    <a:srgbClr val="000000">
                      <a:alpha val="43137"/>
                    </a:srgbClr>
                  </a:outerShdw>
                </a:effectLst>
              </a:rPr>
              <a:t>tables = </a:t>
            </a:r>
            <a:r>
              <a:rPr lang="en-IN" sz="3200" b="1" dirty="0" err="1">
                <a:effectLst>
                  <a:outerShdw blurRad="38100" dist="38100" dir="2700000" algn="tl">
                    <a:srgbClr val="000000">
                      <a:alpha val="43137"/>
                    </a:srgbClr>
                  </a:outerShdw>
                </a:effectLst>
              </a:rPr>
              <a:t>cursor.fetchall</a:t>
            </a:r>
            <a:r>
              <a:rPr lang="en-IN" sz="3200" b="1" dirty="0">
                <a:effectLst>
                  <a:outerShdw blurRad="38100" dist="38100" dir="2700000" algn="tl">
                    <a:srgbClr val="000000">
                      <a:alpha val="43137"/>
                    </a:srgbClr>
                  </a:outerShdw>
                </a:effectLst>
              </a:rPr>
              <a:t>()</a:t>
            </a:r>
          </a:p>
          <a:p>
            <a:r>
              <a:rPr lang="en-IN" sz="3200" b="1" dirty="0">
                <a:effectLst>
                  <a:outerShdw blurRad="38100" dist="38100" dir="2700000" algn="tl">
                    <a:srgbClr val="000000">
                      <a:alpha val="43137"/>
                    </a:srgbClr>
                  </a:outerShdw>
                </a:effectLst>
              </a:rPr>
              <a:t>for table in tables:</a:t>
            </a:r>
          </a:p>
          <a:p>
            <a:r>
              <a:rPr lang="en-IN" sz="3200" b="1" dirty="0">
                <a:effectLst>
                  <a:outerShdw blurRad="38100" dist="38100" dir="2700000" algn="tl">
                    <a:srgbClr val="000000">
                      <a:alpha val="43137"/>
                    </a:srgbClr>
                  </a:outerShdw>
                </a:effectLst>
              </a:rPr>
              <a:t>	print(table)</a:t>
            </a:r>
            <a:endParaRPr lang="en-IN" sz="3200" b="1" dirty="0">
              <a:solidFill>
                <a:srgbClr val="FF0000"/>
              </a:solidFill>
              <a:effectLst>
                <a:outerShdw blurRad="38100" dist="38100" dir="2700000" algn="tl">
                  <a:srgbClr val="000000">
                    <a:alpha val="43137"/>
                  </a:srgbClr>
                </a:outerShdw>
              </a:effectLst>
            </a:endParaRPr>
          </a:p>
        </p:txBody>
      </p:sp>
      <p:sp>
        <p:nvSpPr>
          <p:cNvPr id="4" name="Title 1"/>
          <p:cNvSpPr txBox="1">
            <a:spLocks/>
          </p:cNvSpPr>
          <p:nvPr/>
        </p:nvSpPr>
        <p:spPr>
          <a:xfrm>
            <a:off x="785786" y="428604"/>
            <a:ext cx="7358114" cy="714380"/>
          </a:xfrm>
          <a:prstGeom prst="rect">
            <a:avLst/>
          </a:prstGeom>
          <a:solidFill>
            <a:srgbClr val="33CCFF"/>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chemeClr val="tx1"/>
                </a:solidFill>
                <a:effectLst>
                  <a:outerShdw blurRad="38100" dist="38100" dir="2700000" algn="tl">
                    <a:srgbClr val="000000">
                      <a:alpha val="43137"/>
                    </a:srgbClr>
                  </a:outerShdw>
                </a:effectLst>
              </a:rPr>
              <a:t>SHOW ALL TABLES -  PYTHON PROGRAM</a:t>
            </a:r>
          </a:p>
        </p:txBody>
      </p:sp>
    </p:spTree>
    <p:extLst>
      <p:ext uri="{BB962C8B-B14F-4D97-AF65-F5344CB8AC3E}">
        <p14:creationId xmlns:p14="http://schemas.microsoft.com/office/powerpoint/2010/main" val="108384303"/>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28662" y="3286124"/>
            <a:ext cx="7358114" cy="714380"/>
          </a:xfrm>
          <a:prstGeom prst="rect">
            <a:avLst/>
          </a:prstGeom>
          <a:solidFill>
            <a:srgbClr val="6600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rgbClr val="FFFF00"/>
                </a:solidFill>
                <a:effectLst>
                  <a:outerShdw blurRad="38100" dist="38100" dir="2700000" algn="tl">
                    <a:srgbClr val="000000">
                      <a:alpha val="43137"/>
                    </a:srgbClr>
                  </a:outerShdw>
                </a:effectLst>
              </a:rPr>
              <a:t>PARAMETERISED QUERIES</a:t>
            </a:r>
          </a:p>
        </p:txBody>
      </p:sp>
    </p:spTree>
    <p:extLst>
      <p:ext uri="{BB962C8B-B14F-4D97-AF65-F5344CB8AC3E}">
        <p14:creationId xmlns:p14="http://schemas.microsoft.com/office/powerpoint/2010/main" val="108384303"/>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85786" y="571480"/>
            <a:ext cx="7358114" cy="714380"/>
          </a:xfrm>
          <a:prstGeom prst="rect">
            <a:avLst/>
          </a:prstGeom>
          <a:solidFill>
            <a:srgbClr val="6600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rgbClr val="FFFF00"/>
                </a:solidFill>
                <a:effectLst>
                  <a:outerShdw blurRad="38100" dist="38100" dir="2700000" algn="tl">
                    <a:srgbClr val="000000">
                      <a:alpha val="43137"/>
                    </a:srgbClr>
                  </a:outerShdw>
                </a:effectLst>
              </a:rPr>
              <a:t>PARAMETERISED QUERIES</a:t>
            </a:r>
          </a:p>
        </p:txBody>
      </p:sp>
      <p:sp>
        <p:nvSpPr>
          <p:cNvPr id="3" name="TextBox 2"/>
          <p:cNvSpPr txBox="1"/>
          <p:nvPr/>
        </p:nvSpPr>
        <p:spPr>
          <a:xfrm>
            <a:off x="428596" y="1500174"/>
            <a:ext cx="8358246" cy="452431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rPr>
              <a:t>	You can run the queries with parameters</a:t>
            </a:r>
          </a:p>
          <a:p>
            <a:endParaRPr lang="en-IN" sz="3200" b="1" dirty="0">
              <a:effectLst>
                <a:outerShdw blurRad="38100" dist="38100" dir="2700000" algn="tl">
                  <a:srgbClr val="000000">
                    <a:alpha val="43137"/>
                  </a:srgbClr>
                </a:outerShdw>
              </a:effectLst>
            </a:endParaRPr>
          </a:p>
          <a:p>
            <a:r>
              <a:rPr lang="en-IN" sz="3200" b="1" dirty="0">
                <a:effectLst>
                  <a:outerShdw blurRad="38100" dist="38100" dir="2700000" algn="tl">
                    <a:srgbClr val="000000">
                      <a:alpha val="43137"/>
                    </a:srgbClr>
                  </a:outerShdw>
                </a:effectLst>
              </a:rPr>
              <a:t>For example:</a:t>
            </a:r>
          </a:p>
          <a:p>
            <a:endParaRPr lang="en-IN" sz="3200" b="1" dirty="0">
              <a:effectLst>
                <a:outerShdw blurRad="38100" dist="38100" dir="2700000" algn="tl">
                  <a:srgbClr val="000000">
                    <a:alpha val="43137"/>
                  </a:srgbClr>
                </a:outerShdw>
              </a:effectLst>
            </a:endParaRPr>
          </a:p>
          <a:p>
            <a:r>
              <a:rPr lang="en-IN" sz="3200" b="1" dirty="0">
                <a:effectLst>
                  <a:outerShdw blurRad="38100" dist="38100" dir="2700000" algn="tl">
                    <a:srgbClr val="000000">
                      <a:alpha val="43137"/>
                    </a:srgbClr>
                  </a:outerShdw>
                </a:effectLst>
              </a:rPr>
              <a:t>   </a:t>
            </a:r>
            <a:r>
              <a:rPr lang="en-IN" sz="3200" b="1" dirty="0" err="1">
                <a:effectLst>
                  <a:outerShdw blurRad="38100" dist="38100" dir="2700000" algn="tl">
                    <a:srgbClr val="000000">
                      <a:alpha val="43137"/>
                    </a:srgbClr>
                  </a:outerShdw>
                </a:effectLst>
              </a:rPr>
              <a:t>V_marks</a:t>
            </a:r>
            <a:r>
              <a:rPr lang="en-IN" sz="3200" b="1" dirty="0">
                <a:effectLst>
                  <a:outerShdw blurRad="38100" dist="38100" dir="2700000" algn="tl">
                    <a:srgbClr val="000000">
                      <a:alpha val="43137"/>
                    </a:srgbClr>
                  </a:outerShdw>
                </a:effectLst>
              </a:rPr>
              <a:t>=56</a:t>
            </a:r>
          </a:p>
          <a:p>
            <a:r>
              <a:rPr lang="en-IN" sz="3200" b="1" dirty="0">
                <a:effectLst>
                  <a:outerShdw blurRad="38100" dist="38100" dir="2700000" algn="tl">
                    <a:srgbClr val="000000">
                      <a:alpha val="43137"/>
                    </a:srgbClr>
                  </a:outerShdw>
                </a:effectLst>
              </a:rPr>
              <a:t>  Select * from student where marks&gt;</a:t>
            </a:r>
            <a:r>
              <a:rPr lang="en-IN" sz="3200" b="1" dirty="0" err="1">
                <a:effectLst>
                  <a:outerShdw blurRad="38100" dist="38100" dir="2700000" algn="tl">
                    <a:srgbClr val="000000">
                      <a:alpha val="43137"/>
                    </a:srgbClr>
                  </a:outerShdw>
                </a:effectLst>
              </a:rPr>
              <a:t>v_marks</a:t>
            </a:r>
            <a:endParaRPr lang="en-IN" sz="3200" b="1" dirty="0">
              <a:effectLst>
                <a:outerShdw blurRad="38100" dist="38100" dir="2700000" algn="tl">
                  <a:srgbClr val="000000">
                    <a:alpha val="43137"/>
                  </a:srgbClr>
                </a:outerShdw>
              </a:effectLst>
            </a:endParaRPr>
          </a:p>
          <a:p>
            <a:r>
              <a:rPr lang="en-IN" sz="3200" b="1" dirty="0">
                <a:effectLst>
                  <a:outerShdw blurRad="38100" dist="38100" dir="2700000" algn="tl">
                    <a:srgbClr val="000000">
                      <a:alpha val="43137"/>
                    </a:srgbClr>
                  </a:outerShdw>
                </a:effectLst>
              </a:rPr>
              <a:t>	</a:t>
            </a:r>
          </a:p>
          <a:p>
            <a:r>
              <a:rPr lang="en-IN" sz="3200" b="1" dirty="0">
                <a:effectLst>
                  <a:outerShdw blurRad="38100" dist="38100" dir="2700000" algn="tl">
                    <a:srgbClr val="000000">
                      <a:alpha val="43137"/>
                    </a:srgbClr>
                  </a:outerShdw>
                </a:effectLst>
              </a:rPr>
              <a:t>		These kind of queries are called as parameterised queries.</a:t>
            </a:r>
          </a:p>
        </p:txBody>
      </p:sp>
    </p:spTree>
    <p:extLst>
      <p:ext uri="{BB962C8B-B14F-4D97-AF65-F5344CB8AC3E}">
        <p14:creationId xmlns:p14="http://schemas.microsoft.com/office/powerpoint/2010/main" val="108384303"/>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57224" y="2143116"/>
            <a:ext cx="7358114" cy="714380"/>
          </a:xfrm>
          <a:prstGeom prst="rect">
            <a:avLst/>
          </a:prstGeom>
          <a:solidFill>
            <a:srgbClr val="6600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rgbClr val="FFFF00"/>
                </a:solidFill>
                <a:effectLst>
                  <a:outerShdw blurRad="38100" dist="38100" dir="2700000" algn="tl">
                    <a:srgbClr val="000000">
                      <a:alpha val="43137"/>
                    </a:srgbClr>
                  </a:outerShdw>
                </a:effectLst>
              </a:rPr>
              <a:t>PARAMETERISED QUERIES</a:t>
            </a:r>
          </a:p>
        </p:txBody>
      </p:sp>
      <p:sp>
        <p:nvSpPr>
          <p:cNvPr id="5" name="Title 1"/>
          <p:cNvSpPr txBox="1">
            <a:spLocks/>
          </p:cNvSpPr>
          <p:nvPr/>
        </p:nvSpPr>
        <p:spPr>
          <a:xfrm>
            <a:off x="857224" y="3357562"/>
            <a:ext cx="7358114" cy="714380"/>
          </a:xfrm>
          <a:prstGeom prst="rect">
            <a:avLst/>
          </a:prstGeom>
          <a:solidFill>
            <a:srgbClr val="6666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rgbClr val="FFFF00"/>
                </a:solidFill>
                <a:effectLst>
                  <a:outerShdw blurRad="38100" dist="38100" dir="2700000" algn="tl">
                    <a:srgbClr val="000000">
                      <a:alpha val="43137"/>
                    </a:srgbClr>
                  </a:outerShdw>
                </a:effectLst>
              </a:rPr>
              <a:t>FORMING QUERY STRINGS</a:t>
            </a:r>
          </a:p>
        </p:txBody>
      </p:sp>
    </p:spTree>
    <p:extLst>
      <p:ext uri="{BB962C8B-B14F-4D97-AF65-F5344CB8AC3E}">
        <p14:creationId xmlns:p14="http://schemas.microsoft.com/office/powerpoint/2010/main" val="108384303"/>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785926"/>
            <a:ext cx="8358246" cy="1077218"/>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rPr>
              <a:t>	To form a parameterised queries there are two methods.</a:t>
            </a:r>
          </a:p>
        </p:txBody>
      </p:sp>
      <p:sp>
        <p:nvSpPr>
          <p:cNvPr id="5" name="Title 1"/>
          <p:cNvSpPr txBox="1">
            <a:spLocks/>
          </p:cNvSpPr>
          <p:nvPr/>
        </p:nvSpPr>
        <p:spPr>
          <a:xfrm>
            <a:off x="785786" y="428604"/>
            <a:ext cx="7358114" cy="714380"/>
          </a:xfrm>
          <a:prstGeom prst="rect">
            <a:avLst/>
          </a:prstGeom>
          <a:solidFill>
            <a:srgbClr val="6666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rgbClr val="FFFF00"/>
                </a:solidFill>
                <a:effectLst>
                  <a:outerShdw blurRad="38100" dist="38100" dir="2700000" algn="tl">
                    <a:srgbClr val="000000">
                      <a:alpha val="43137"/>
                    </a:srgbClr>
                  </a:outerShdw>
                </a:effectLst>
              </a:rPr>
              <a:t>FORMING QUERY STRINGS</a:t>
            </a:r>
          </a:p>
        </p:txBody>
      </p:sp>
      <p:sp>
        <p:nvSpPr>
          <p:cNvPr id="6" name="Title 1"/>
          <p:cNvSpPr txBox="1">
            <a:spLocks/>
          </p:cNvSpPr>
          <p:nvPr/>
        </p:nvSpPr>
        <p:spPr>
          <a:xfrm>
            <a:off x="642910" y="3286124"/>
            <a:ext cx="6143668" cy="714380"/>
          </a:xfrm>
          <a:prstGeom prst="rect">
            <a:avLst/>
          </a:prstGeom>
          <a:solidFill>
            <a:srgbClr val="FFC000"/>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r>
              <a:rPr lang="en-IN" sz="2800" b="1" dirty="0">
                <a:solidFill>
                  <a:schemeClr val="tx1">
                    <a:lumMod val="95000"/>
                    <a:lumOff val="5000"/>
                  </a:schemeClr>
                </a:solidFill>
                <a:effectLst>
                  <a:outerShdw blurRad="38100" dist="38100" dir="2700000" algn="tl">
                    <a:srgbClr val="000000">
                      <a:alpha val="43137"/>
                    </a:srgbClr>
                  </a:outerShdw>
                </a:effectLst>
              </a:rPr>
              <a:t>1.	% formatting – (OLD STYLE)</a:t>
            </a:r>
          </a:p>
        </p:txBody>
      </p:sp>
      <p:sp>
        <p:nvSpPr>
          <p:cNvPr id="7" name="Title 1"/>
          <p:cNvSpPr txBox="1">
            <a:spLocks/>
          </p:cNvSpPr>
          <p:nvPr/>
        </p:nvSpPr>
        <p:spPr>
          <a:xfrm>
            <a:off x="642910" y="4357694"/>
            <a:ext cx="6143668" cy="714380"/>
          </a:xfrm>
          <a:prstGeom prst="rect">
            <a:avLst/>
          </a:prstGeom>
          <a:solidFill>
            <a:srgbClr val="FF0066"/>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r>
              <a:rPr lang="en-IN" sz="2800" b="1" dirty="0">
                <a:solidFill>
                  <a:schemeClr val="bg1"/>
                </a:solidFill>
                <a:effectLst>
                  <a:outerShdw blurRad="38100" dist="38100" dir="2700000" algn="tl">
                    <a:srgbClr val="000000">
                      <a:alpha val="43137"/>
                    </a:srgbClr>
                  </a:outerShdw>
                </a:effectLst>
              </a:rPr>
              <a:t>2.	.format() – (NEW STYLE )</a:t>
            </a:r>
          </a:p>
        </p:txBody>
      </p:sp>
    </p:spTree>
    <p:extLst>
      <p:ext uri="{BB962C8B-B14F-4D97-AF65-F5344CB8AC3E}">
        <p14:creationId xmlns:p14="http://schemas.microsoft.com/office/powerpoint/2010/main" val="10838430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4348" y="234264"/>
            <a:ext cx="7643866" cy="908720"/>
          </a:xfrm>
        </p:spPr>
        <p:style>
          <a:lnRef idx="3">
            <a:schemeClr val="lt1"/>
          </a:lnRef>
          <a:fillRef idx="1">
            <a:schemeClr val="accent6"/>
          </a:fillRef>
          <a:effectRef idx="1">
            <a:schemeClr val="accent6"/>
          </a:effectRef>
          <a:fontRef idx="minor">
            <a:schemeClr val="lt1"/>
          </a:fontRef>
        </p:style>
        <p:txBody>
          <a:bodyPr>
            <a:normAutofit/>
          </a:bodyPr>
          <a:lstStyle/>
          <a:p>
            <a:pPr marL="514350" indent="-514350" algn="ctr"/>
            <a:r>
              <a:rPr lang="en-IN" sz="3600" b="1" dirty="0">
                <a:solidFill>
                  <a:schemeClr val="bg1"/>
                </a:solidFill>
                <a:effectLst>
                  <a:outerShdw blurRad="38100" dist="38100" dir="2700000" algn="tl">
                    <a:srgbClr val="000000">
                      <a:alpha val="43137"/>
                    </a:srgbClr>
                  </a:outerShdw>
                </a:effectLst>
              </a:rPr>
              <a:t>INTERFACE</a:t>
            </a:r>
          </a:p>
        </p:txBody>
      </p:sp>
      <p:sp>
        <p:nvSpPr>
          <p:cNvPr id="5" name="Rectangle 4"/>
          <p:cNvSpPr/>
          <p:nvPr/>
        </p:nvSpPr>
        <p:spPr>
          <a:xfrm>
            <a:off x="290468" y="1643050"/>
            <a:ext cx="8424936" cy="3046988"/>
          </a:xfrm>
          <a:prstGeom prst="rect">
            <a:avLst/>
          </a:prstGeom>
        </p:spPr>
        <p:txBody>
          <a:bodyPr wrap="square">
            <a:spAutoFit/>
          </a:bodyPr>
          <a:lstStyle/>
          <a:p>
            <a:pPr lvl="1" algn="just"/>
            <a:endParaRPr lang="en-IN" sz="3200" b="1" dirty="0">
              <a:effectLst>
                <a:outerShdw blurRad="38100" dist="38100" dir="2700000" algn="tl">
                  <a:srgbClr val="000000">
                    <a:alpha val="43137"/>
                  </a:srgbClr>
                </a:outerShdw>
              </a:effectLst>
            </a:endParaRPr>
          </a:p>
          <a:p>
            <a:pPr lvl="1" algn="just"/>
            <a:r>
              <a:rPr lang="en-IN" sz="3200" b="1" dirty="0">
                <a:solidFill>
                  <a:srgbClr val="FF0000"/>
                </a:solidFill>
                <a:effectLst>
                  <a:outerShdw blurRad="38100" dist="38100" dir="2700000" algn="tl">
                    <a:srgbClr val="000000">
                      <a:alpha val="43137"/>
                    </a:srgbClr>
                  </a:outerShdw>
                </a:effectLst>
              </a:rPr>
              <a:t>What is an Interface?</a:t>
            </a:r>
          </a:p>
          <a:p>
            <a:pPr lvl="1" algn="just"/>
            <a:endParaRPr lang="en-IN" sz="3200" b="1" dirty="0">
              <a:solidFill>
                <a:srgbClr val="FF0000"/>
              </a:solidFill>
              <a:effectLst>
                <a:outerShdw blurRad="38100" dist="38100" dir="2700000" algn="tl">
                  <a:srgbClr val="000000">
                    <a:alpha val="43137"/>
                  </a:srgbClr>
                </a:outerShdw>
              </a:effectLst>
            </a:endParaRPr>
          </a:p>
          <a:p>
            <a:pPr lvl="1" algn="just"/>
            <a:r>
              <a:rPr lang="en-IN" sz="3200" b="1" dirty="0">
                <a:effectLst>
                  <a:outerShdw blurRad="38100" dist="38100" dir="2700000" algn="tl">
                    <a:srgbClr val="000000">
                      <a:alpha val="43137"/>
                    </a:srgbClr>
                  </a:outerShdw>
                </a:effectLst>
              </a:rPr>
              <a:t>Interface is the way for an application to interact with certain system/application.</a:t>
            </a:r>
          </a:p>
          <a:p>
            <a:pPr lvl="1" algn="just">
              <a:buFont typeface="Wingdings" pitchFamily="2" charset="2"/>
              <a:buChar char="ü"/>
            </a:pP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24135546"/>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85786" y="428604"/>
            <a:ext cx="7358114" cy="714380"/>
          </a:xfrm>
          <a:prstGeom prst="rect">
            <a:avLst/>
          </a:prstGeom>
          <a:solidFill>
            <a:srgbClr val="6666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rgbClr val="FFFF00"/>
                </a:solidFill>
                <a:effectLst>
                  <a:outerShdw blurRad="38100" dist="38100" dir="2700000" algn="tl">
                    <a:srgbClr val="000000">
                      <a:alpha val="43137"/>
                    </a:srgbClr>
                  </a:outerShdw>
                </a:effectLst>
              </a:rPr>
              <a:t>FORMING QUERY STRINGS</a:t>
            </a:r>
          </a:p>
        </p:txBody>
      </p:sp>
      <p:sp>
        <p:nvSpPr>
          <p:cNvPr id="6" name="Title 1"/>
          <p:cNvSpPr txBox="1">
            <a:spLocks/>
          </p:cNvSpPr>
          <p:nvPr/>
        </p:nvSpPr>
        <p:spPr>
          <a:xfrm>
            <a:off x="357158" y="1428736"/>
            <a:ext cx="6143668" cy="714380"/>
          </a:xfrm>
          <a:prstGeom prst="rect">
            <a:avLst/>
          </a:prstGeom>
          <a:solidFill>
            <a:srgbClr val="FFC000"/>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r>
              <a:rPr lang="en-IN" sz="2800" b="1" dirty="0">
                <a:solidFill>
                  <a:schemeClr val="tx1">
                    <a:lumMod val="95000"/>
                    <a:lumOff val="5000"/>
                  </a:schemeClr>
                </a:solidFill>
                <a:effectLst>
                  <a:outerShdw blurRad="38100" dist="38100" dir="2700000" algn="tl">
                    <a:srgbClr val="000000">
                      <a:alpha val="43137"/>
                    </a:srgbClr>
                  </a:outerShdw>
                </a:effectLst>
              </a:rPr>
              <a:t>1.	% formatting – (OLD STYLE)</a:t>
            </a:r>
          </a:p>
        </p:txBody>
      </p:sp>
      <p:sp>
        <p:nvSpPr>
          <p:cNvPr id="8" name="TextBox 7"/>
          <p:cNvSpPr txBox="1"/>
          <p:nvPr/>
        </p:nvSpPr>
        <p:spPr>
          <a:xfrm>
            <a:off x="428596" y="2643182"/>
            <a:ext cx="8358246" cy="4031873"/>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rPr>
              <a:t>	S= “Select * from </a:t>
            </a:r>
            <a:r>
              <a:rPr lang="en-IN" sz="3200" b="1" dirty="0" err="1">
                <a:effectLst>
                  <a:outerShdw blurRad="38100" dist="38100" dir="2700000" algn="tl">
                    <a:srgbClr val="000000">
                      <a:alpha val="43137"/>
                    </a:srgbClr>
                  </a:outerShdw>
                </a:effectLst>
              </a:rPr>
              <a:t>emp</a:t>
            </a:r>
            <a:r>
              <a:rPr lang="en-IN" sz="3200" b="1" dirty="0">
                <a:effectLst>
                  <a:outerShdw blurRad="38100" dist="38100" dir="2700000" algn="tl">
                    <a:srgbClr val="000000">
                      <a:alpha val="43137"/>
                    </a:srgbClr>
                  </a:outerShdw>
                </a:effectLst>
              </a:rPr>
              <a:t> where </a:t>
            </a:r>
            <a:r>
              <a:rPr lang="en-IN" sz="3200" b="1" dirty="0" err="1">
                <a:effectLst>
                  <a:outerShdw blurRad="38100" dist="38100" dir="2700000" algn="tl">
                    <a:srgbClr val="000000">
                      <a:alpha val="43137"/>
                    </a:srgbClr>
                  </a:outerShdw>
                </a:effectLst>
              </a:rPr>
              <a:t>empid</a:t>
            </a:r>
            <a:r>
              <a:rPr lang="en-IN" sz="3200" b="1" dirty="0">
                <a:effectLst>
                  <a:outerShdw blurRad="38100" dist="38100" dir="2700000" algn="tl">
                    <a:srgbClr val="000000">
                      <a:alpha val="43137"/>
                    </a:srgbClr>
                  </a:outerShdw>
                </a:effectLst>
              </a:rPr>
              <a:t>=%s and dept=‘%s’ “ % ( 1006 , ‘Biotech’)</a:t>
            </a:r>
          </a:p>
          <a:p>
            <a:r>
              <a:rPr lang="en-IN" sz="3200" b="1" dirty="0">
                <a:solidFill>
                  <a:srgbClr val="FF0000"/>
                </a:solidFill>
                <a:effectLst>
                  <a:outerShdw blurRad="38100" dist="38100" dir="2700000" algn="tl">
                    <a:srgbClr val="000000">
                      <a:alpha val="43137"/>
                    </a:srgbClr>
                  </a:outerShdw>
                </a:effectLst>
              </a:rPr>
              <a:t>Example 2: Another Method to use %s :-</a:t>
            </a:r>
          </a:p>
          <a:p>
            <a:r>
              <a:rPr lang="en-IN" sz="3200" b="1" dirty="0">
                <a:effectLst>
                  <a:outerShdw blurRad="38100" dist="38100" dir="2700000" algn="tl">
                    <a:srgbClr val="000000">
                      <a:alpha val="43137"/>
                    </a:srgbClr>
                  </a:outerShdw>
                </a:effectLst>
              </a:rPr>
              <a:t>Ram=8</a:t>
            </a:r>
          </a:p>
          <a:p>
            <a:r>
              <a:rPr lang="en-IN" sz="3200" b="1" dirty="0">
                <a:effectLst>
                  <a:outerShdw blurRad="38100" dist="38100" dir="2700000" algn="tl">
                    <a:srgbClr val="000000">
                      <a:alpha val="43137"/>
                    </a:srgbClr>
                  </a:outerShdw>
                </a:effectLst>
              </a:rPr>
              <a:t>Id=2</a:t>
            </a:r>
          </a:p>
          <a:p>
            <a:r>
              <a:rPr lang="en-IN" sz="3200" b="1" dirty="0">
                <a:effectLst>
                  <a:outerShdw blurRad="38100" dist="38100" dir="2700000" algn="tl">
                    <a:srgbClr val="000000">
                      <a:alpha val="43137"/>
                    </a:srgbClr>
                  </a:outerShdw>
                </a:effectLst>
              </a:rPr>
              <a:t>Input=(</a:t>
            </a:r>
            <a:r>
              <a:rPr lang="en-IN" sz="3200" b="1" dirty="0" err="1">
                <a:effectLst>
                  <a:outerShdw blurRad="38100" dist="38100" dir="2700000" algn="tl">
                    <a:srgbClr val="000000">
                      <a:alpha val="43137"/>
                    </a:srgbClr>
                  </a:outerShdw>
                </a:effectLst>
              </a:rPr>
              <a:t>ram,id</a:t>
            </a:r>
            <a:r>
              <a:rPr lang="en-IN" sz="3200" b="1" dirty="0">
                <a:effectLst>
                  <a:outerShdw blurRad="38100" dist="38100" dir="2700000" algn="tl">
                    <a:srgbClr val="000000">
                      <a:alpha val="43137"/>
                    </a:srgbClr>
                  </a:outerShdw>
                </a:effectLst>
              </a:rPr>
              <a:t>)</a:t>
            </a:r>
          </a:p>
          <a:p>
            <a:r>
              <a:rPr lang="en-IN" sz="3200" b="1" dirty="0" err="1">
                <a:effectLst>
                  <a:outerShdw blurRad="38100" dist="38100" dir="2700000" algn="tl">
                    <a:srgbClr val="000000">
                      <a:alpha val="43137"/>
                    </a:srgbClr>
                  </a:outerShdw>
                </a:effectLst>
              </a:rPr>
              <a:t>Qry</a:t>
            </a:r>
            <a:r>
              <a:rPr lang="en-IN" sz="3200" b="1" dirty="0">
                <a:effectLst>
                  <a:outerShdw blurRad="38100" dist="38100" dir="2700000" algn="tl">
                    <a:srgbClr val="000000">
                      <a:alpha val="43137"/>
                    </a:srgbClr>
                  </a:outerShdw>
                </a:effectLst>
              </a:rPr>
              <a:t>= “Update comp set ram=%s where id=%s”</a:t>
            </a:r>
          </a:p>
          <a:p>
            <a:r>
              <a:rPr lang="en-IN" sz="3200" b="1" dirty="0" err="1">
                <a:effectLst>
                  <a:outerShdw blurRad="38100" dist="38100" dir="2700000" algn="tl">
                    <a:srgbClr val="000000">
                      <a:alpha val="43137"/>
                    </a:srgbClr>
                  </a:outerShdw>
                </a:effectLst>
              </a:rPr>
              <a:t>Cursor.execute</a:t>
            </a:r>
            <a:r>
              <a:rPr lang="en-IN" sz="3200" b="1" dirty="0">
                <a:effectLst>
                  <a:outerShdw blurRad="38100" dist="38100" dir="2700000" algn="tl">
                    <a:srgbClr val="000000">
                      <a:alpha val="43137"/>
                    </a:srgbClr>
                  </a:outerShdw>
                </a:effectLst>
              </a:rPr>
              <a:t>(</a:t>
            </a:r>
            <a:r>
              <a:rPr lang="en-IN" sz="3200" b="1" dirty="0" err="1">
                <a:effectLst>
                  <a:outerShdw blurRad="38100" dist="38100" dir="2700000" algn="tl">
                    <a:srgbClr val="000000">
                      <a:alpha val="43137"/>
                    </a:srgbClr>
                  </a:outerShdw>
                </a:effectLst>
              </a:rPr>
              <a:t>Qry,input</a:t>
            </a:r>
            <a:r>
              <a:rPr lang="en-IN" sz="3200" b="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8384303"/>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85786" y="428604"/>
            <a:ext cx="7358114" cy="714380"/>
          </a:xfrm>
          <a:prstGeom prst="rect">
            <a:avLst/>
          </a:prstGeom>
          <a:solidFill>
            <a:srgbClr val="6666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rgbClr val="FFFF00"/>
                </a:solidFill>
                <a:effectLst>
                  <a:outerShdw blurRad="38100" dist="38100" dir="2700000" algn="tl">
                    <a:srgbClr val="000000">
                      <a:alpha val="43137"/>
                    </a:srgbClr>
                  </a:outerShdw>
                </a:effectLst>
              </a:rPr>
              <a:t>FORMING QUERY STRINGS</a:t>
            </a:r>
          </a:p>
        </p:txBody>
      </p:sp>
      <p:sp>
        <p:nvSpPr>
          <p:cNvPr id="6" name="Title 1"/>
          <p:cNvSpPr txBox="1">
            <a:spLocks/>
          </p:cNvSpPr>
          <p:nvPr/>
        </p:nvSpPr>
        <p:spPr>
          <a:xfrm>
            <a:off x="357158" y="1428736"/>
            <a:ext cx="6143668" cy="714380"/>
          </a:xfrm>
          <a:prstGeom prst="rect">
            <a:avLst/>
          </a:prstGeom>
          <a:solidFill>
            <a:srgbClr val="FFC000"/>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r>
              <a:rPr lang="en-IN" sz="2800" b="1" dirty="0">
                <a:solidFill>
                  <a:schemeClr val="tx1">
                    <a:lumMod val="95000"/>
                    <a:lumOff val="5000"/>
                  </a:schemeClr>
                </a:solidFill>
                <a:effectLst>
                  <a:outerShdw blurRad="38100" dist="38100" dir="2700000" algn="tl">
                    <a:srgbClr val="000000">
                      <a:alpha val="43137"/>
                    </a:srgbClr>
                  </a:outerShdw>
                </a:effectLst>
              </a:rPr>
              <a:t>1.	% formatting – (OLD STYLE)</a:t>
            </a:r>
          </a:p>
        </p:txBody>
      </p:sp>
      <p:sp>
        <p:nvSpPr>
          <p:cNvPr id="8" name="TextBox 7"/>
          <p:cNvSpPr txBox="1"/>
          <p:nvPr/>
        </p:nvSpPr>
        <p:spPr>
          <a:xfrm>
            <a:off x="428596" y="2643182"/>
            <a:ext cx="8358246" cy="4031873"/>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rPr>
              <a:t>	The string formatting uses the following style:	</a:t>
            </a:r>
          </a:p>
          <a:p>
            <a:r>
              <a:rPr lang="en-IN" sz="3200" b="1" dirty="0">
                <a:effectLst>
                  <a:outerShdw blurRad="38100" dist="38100" dir="2700000" algn="tl">
                    <a:srgbClr val="000000">
                      <a:alpha val="43137"/>
                    </a:srgbClr>
                  </a:outerShdw>
                </a:effectLst>
              </a:rPr>
              <a:t>		</a:t>
            </a:r>
            <a:r>
              <a:rPr lang="en-IN" sz="3200" b="1" dirty="0">
                <a:solidFill>
                  <a:srgbClr val="FF0000"/>
                </a:solidFill>
                <a:effectLst>
                  <a:outerShdw blurRad="38100" dist="38100" dir="2700000" algn="tl">
                    <a:srgbClr val="000000">
                      <a:alpha val="43137"/>
                    </a:srgbClr>
                  </a:outerShdw>
                </a:effectLst>
              </a:rPr>
              <a:t>f </a:t>
            </a:r>
            <a:r>
              <a:rPr lang="en-IN" sz="3200" b="1" dirty="0">
                <a:effectLst>
                  <a:outerShdw blurRad="38100" dist="38100" dir="2700000" algn="tl">
                    <a:srgbClr val="000000">
                      <a:alpha val="43137"/>
                    </a:srgbClr>
                  </a:outerShdw>
                </a:effectLst>
              </a:rPr>
              <a:t>% v</a:t>
            </a:r>
          </a:p>
          <a:p>
            <a:r>
              <a:rPr lang="en-IN" sz="3200" b="1" dirty="0">
                <a:effectLst>
                  <a:outerShdw blurRad="38100" dist="38100" dir="2700000" algn="tl">
                    <a:srgbClr val="000000">
                      <a:alpha val="43137"/>
                    </a:srgbClr>
                  </a:outerShdw>
                </a:effectLst>
              </a:rPr>
              <a:t>Where                    f   is    the string template and  v is the value.</a:t>
            </a:r>
          </a:p>
          <a:p>
            <a:r>
              <a:rPr lang="en-IN" sz="3200" b="1" dirty="0">
                <a:effectLst>
                  <a:outerShdw blurRad="38100" dist="38100" dir="2700000" algn="tl">
                    <a:srgbClr val="000000">
                      <a:alpha val="43137"/>
                    </a:srgbClr>
                  </a:outerShdw>
                </a:effectLst>
              </a:rPr>
              <a:t>For example:</a:t>
            </a:r>
          </a:p>
          <a:p>
            <a:r>
              <a:rPr lang="en-IN" sz="3200" b="1" dirty="0">
                <a:effectLst>
                  <a:outerShdw blurRad="38100" dist="38100" dir="2700000" algn="tl">
                    <a:srgbClr val="000000">
                      <a:alpha val="43137"/>
                    </a:srgbClr>
                  </a:outerShdw>
                </a:effectLst>
              </a:rPr>
              <a:t>S</a:t>
            </a:r>
            <a:r>
              <a:rPr lang="en-IN" sz="3200" b="1" dirty="0">
                <a:solidFill>
                  <a:srgbClr val="FF0000"/>
                </a:solidFill>
                <a:effectLst>
                  <a:outerShdw blurRad="38100" dist="38100" dir="2700000" algn="tl">
                    <a:srgbClr val="000000">
                      <a:alpha val="43137"/>
                    </a:srgbClr>
                  </a:outerShdw>
                </a:effectLst>
              </a:rPr>
              <a:t>=“SELECT * FROM STUDENT WHERE MARKS&gt;%s” </a:t>
            </a:r>
            <a:r>
              <a:rPr lang="en-IN" sz="3200" b="1" dirty="0">
                <a:effectLst>
                  <a:outerShdw blurRad="38100" dist="38100" dir="2700000" algn="tl">
                    <a:srgbClr val="000000">
                      <a:alpha val="43137"/>
                    </a:srgbClr>
                  </a:outerShdw>
                </a:effectLst>
              </a:rPr>
              <a:t>%(70,)                     v</a:t>
            </a:r>
          </a:p>
        </p:txBody>
      </p:sp>
      <p:cxnSp>
        <p:nvCxnSpPr>
          <p:cNvPr id="11" name="Curved Connector 10"/>
          <p:cNvCxnSpPr/>
          <p:nvPr/>
        </p:nvCxnSpPr>
        <p:spPr>
          <a:xfrm rot="16200000" flipH="1">
            <a:off x="2393141" y="4250537"/>
            <a:ext cx="1500198" cy="1285884"/>
          </a:xfrm>
          <a:prstGeom prst="curvedConnector3">
            <a:avLst>
              <a:gd name="adj1" fmla="val 50000"/>
            </a:avLst>
          </a:prstGeom>
          <a:ln w="88900">
            <a:headEnd type="arrow"/>
            <a:tailEnd type="arrow"/>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p:nvPr/>
        </p:nvCxnSpPr>
        <p:spPr>
          <a:xfrm rot="10800000">
            <a:off x="3857620" y="6357958"/>
            <a:ext cx="1500198"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8384303"/>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85786" y="428604"/>
            <a:ext cx="7358114" cy="714380"/>
          </a:xfrm>
          <a:prstGeom prst="rect">
            <a:avLst/>
          </a:prstGeom>
          <a:solidFill>
            <a:srgbClr val="6666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rgbClr val="FFFF00"/>
                </a:solidFill>
                <a:effectLst>
                  <a:outerShdw blurRad="38100" dist="38100" dir="2700000" algn="tl">
                    <a:srgbClr val="000000">
                      <a:alpha val="43137"/>
                    </a:srgbClr>
                  </a:outerShdw>
                </a:effectLst>
              </a:rPr>
              <a:t>FORMING QUERY STRINGS</a:t>
            </a:r>
          </a:p>
        </p:txBody>
      </p:sp>
      <p:sp>
        <p:nvSpPr>
          <p:cNvPr id="7" name="Title 1"/>
          <p:cNvSpPr txBox="1">
            <a:spLocks/>
          </p:cNvSpPr>
          <p:nvPr/>
        </p:nvSpPr>
        <p:spPr>
          <a:xfrm>
            <a:off x="428596" y="1500174"/>
            <a:ext cx="6143668" cy="714380"/>
          </a:xfrm>
          <a:prstGeom prst="rect">
            <a:avLst/>
          </a:prstGeom>
          <a:solidFill>
            <a:srgbClr val="FF0066"/>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r>
              <a:rPr lang="en-IN" sz="2800" b="1" dirty="0">
                <a:solidFill>
                  <a:schemeClr val="bg1"/>
                </a:solidFill>
                <a:effectLst>
                  <a:outerShdw blurRad="38100" dist="38100" dir="2700000" algn="tl">
                    <a:srgbClr val="000000">
                      <a:alpha val="43137"/>
                    </a:srgbClr>
                  </a:outerShdw>
                </a:effectLst>
              </a:rPr>
              <a:t>2.	.format() – (NEW STYLE )</a:t>
            </a:r>
          </a:p>
        </p:txBody>
      </p:sp>
      <p:sp>
        <p:nvSpPr>
          <p:cNvPr id="8" name="TextBox 7"/>
          <p:cNvSpPr txBox="1"/>
          <p:nvPr/>
        </p:nvSpPr>
        <p:spPr>
          <a:xfrm>
            <a:off x="428596" y="2643182"/>
            <a:ext cx="8358246" cy="4031873"/>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rPr>
              <a:t>	New style of creating SQL Query </a:t>
            </a:r>
            <a:r>
              <a:rPr lang="en-IN" sz="3200" b="1" dirty="0" err="1">
                <a:effectLst>
                  <a:outerShdw blurRad="38100" dist="38100" dir="2700000" algn="tl">
                    <a:srgbClr val="000000">
                      <a:alpha val="43137"/>
                    </a:srgbClr>
                  </a:outerShdw>
                </a:effectLst>
              </a:rPr>
              <a:t>stringss</a:t>
            </a:r>
            <a:r>
              <a:rPr lang="en-IN" sz="3200" b="1" dirty="0">
                <a:effectLst>
                  <a:outerShdw blurRad="38100" dist="38100" dir="2700000" algn="tl">
                    <a:srgbClr val="000000">
                      <a:alpha val="43137"/>
                    </a:srgbClr>
                  </a:outerShdw>
                </a:effectLst>
              </a:rPr>
              <a:t> involves the use of .format()  method of the </a:t>
            </a:r>
            <a:r>
              <a:rPr lang="en-IN" sz="3200" b="1" dirty="0" err="1">
                <a:effectLst>
                  <a:outerShdw blurRad="38100" dist="38100" dir="2700000" algn="tl">
                    <a:srgbClr val="000000">
                      <a:alpha val="43137"/>
                    </a:srgbClr>
                  </a:outerShdw>
                </a:effectLst>
              </a:rPr>
              <a:t>str</a:t>
            </a:r>
            <a:r>
              <a:rPr lang="en-IN" sz="3200" b="1" dirty="0">
                <a:effectLst>
                  <a:outerShdw blurRad="38100" dist="38100" dir="2700000" algn="tl">
                    <a:srgbClr val="000000">
                      <a:alpha val="43137"/>
                    </a:srgbClr>
                  </a:outerShdw>
                </a:effectLst>
              </a:rPr>
              <a:t> type.</a:t>
            </a:r>
          </a:p>
          <a:p>
            <a:r>
              <a:rPr lang="en-IN" sz="3200" b="1" dirty="0">
                <a:effectLst>
                  <a:outerShdw blurRad="38100" dist="38100" dir="2700000" algn="tl">
                    <a:srgbClr val="000000">
                      <a:alpha val="43137"/>
                    </a:srgbClr>
                  </a:outerShdw>
                </a:effectLst>
              </a:rPr>
              <a:t>“We have {0} hectares planted to {1}” .format(49,”Okra”)</a:t>
            </a:r>
          </a:p>
          <a:p>
            <a:r>
              <a:rPr lang="en-IN" sz="3200" b="1" dirty="0">
                <a:effectLst>
                  <a:outerShdw blurRad="38100" dist="38100" dir="2700000" algn="tl">
                    <a:srgbClr val="000000">
                      <a:alpha val="43137"/>
                    </a:srgbClr>
                  </a:outerShdw>
                </a:effectLst>
              </a:rPr>
              <a:t>Resultant string will be:</a:t>
            </a:r>
          </a:p>
          <a:p>
            <a:r>
              <a:rPr lang="en-IN" sz="3200" b="1" dirty="0">
                <a:effectLst>
                  <a:outerShdw blurRad="38100" dist="38100" dir="2700000" algn="tl">
                    <a:srgbClr val="000000">
                      <a:alpha val="43137"/>
                    </a:srgbClr>
                  </a:outerShdw>
                </a:effectLst>
              </a:rPr>
              <a:t>“We have 49 hectares planted to okra”</a:t>
            </a:r>
          </a:p>
          <a:p>
            <a:pPr algn="r"/>
            <a:r>
              <a:rPr lang="en-IN" sz="3200" b="1" dirty="0" err="1">
                <a:solidFill>
                  <a:srgbClr val="FF0000"/>
                </a:solidFill>
                <a:effectLst>
                  <a:outerShdw blurRad="38100" dist="38100" dir="2700000" algn="tl">
                    <a:srgbClr val="000000">
                      <a:alpha val="43137"/>
                    </a:srgbClr>
                  </a:outerShdw>
                </a:effectLst>
              </a:rPr>
              <a:t>Contd</a:t>
            </a:r>
            <a:r>
              <a:rPr lang="en-IN" sz="3200" b="1" dirty="0">
                <a:solidFill>
                  <a:srgbClr val="FF0000"/>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8384303"/>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85786" y="428604"/>
            <a:ext cx="7358114" cy="714380"/>
          </a:xfrm>
          <a:prstGeom prst="rect">
            <a:avLst/>
          </a:prstGeom>
          <a:solidFill>
            <a:srgbClr val="666633"/>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rgbClr val="FFFF00"/>
                </a:solidFill>
                <a:effectLst>
                  <a:outerShdw blurRad="38100" dist="38100" dir="2700000" algn="tl">
                    <a:srgbClr val="000000">
                      <a:alpha val="43137"/>
                    </a:srgbClr>
                  </a:outerShdw>
                </a:effectLst>
              </a:rPr>
              <a:t>FORMING QUERY STRINGS</a:t>
            </a:r>
          </a:p>
        </p:txBody>
      </p:sp>
      <p:sp>
        <p:nvSpPr>
          <p:cNvPr id="7" name="Title 1"/>
          <p:cNvSpPr txBox="1">
            <a:spLocks/>
          </p:cNvSpPr>
          <p:nvPr/>
        </p:nvSpPr>
        <p:spPr>
          <a:xfrm>
            <a:off x="428596" y="1500174"/>
            <a:ext cx="6143668" cy="714380"/>
          </a:xfrm>
          <a:prstGeom prst="rect">
            <a:avLst/>
          </a:prstGeom>
          <a:solidFill>
            <a:srgbClr val="FF0066"/>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r>
              <a:rPr lang="en-IN" sz="2800" b="1" dirty="0">
                <a:solidFill>
                  <a:schemeClr val="bg1"/>
                </a:solidFill>
                <a:effectLst>
                  <a:outerShdw blurRad="38100" dist="38100" dir="2700000" algn="tl">
                    <a:srgbClr val="000000">
                      <a:alpha val="43137"/>
                    </a:srgbClr>
                  </a:outerShdw>
                </a:effectLst>
              </a:rPr>
              <a:t>2.	.format() – (NEW STYLE )</a:t>
            </a:r>
          </a:p>
        </p:txBody>
      </p:sp>
      <p:sp>
        <p:nvSpPr>
          <p:cNvPr id="8" name="TextBox 7"/>
          <p:cNvSpPr txBox="1"/>
          <p:nvPr/>
        </p:nvSpPr>
        <p:spPr>
          <a:xfrm>
            <a:off x="428596" y="2643182"/>
            <a:ext cx="8358246" cy="3539430"/>
          </a:xfrm>
          <a:prstGeom prst="rect">
            <a:avLst/>
          </a:prstGeom>
          <a:noFill/>
        </p:spPr>
        <p:txBody>
          <a:bodyPr wrap="square" rtlCol="0">
            <a:spAutoFit/>
          </a:bodyPr>
          <a:lstStyle/>
          <a:p>
            <a:pPr algn="just"/>
            <a:r>
              <a:rPr lang="en-IN" sz="3200" b="1" dirty="0">
                <a:effectLst>
                  <a:outerShdw blurRad="38100" dist="38100" dir="2700000" algn="tl">
                    <a:srgbClr val="000000">
                      <a:alpha val="43137"/>
                    </a:srgbClr>
                  </a:outerShdw>
                </a:effectLst>
              </a:rPr>
              <a:t>	</a:t>
            </a:r>
            <a:r>
              <a:rPr lang="en-IN" sz="3200" b="1" dirty="0" err="1">
                <a:effectLst>
                  <a:outerShdw blurRad="38100" dist="38100" dir="2700000" algn="tl">
                    <a:srgbClr val="000000">
                      <a:alpha val="43137"/>
                    </a:srgbClr>
                  </a:outerShdw>
                </a:effectLst>
              </a:rPr>
              <a:t>SQL_St</a:t>
            </a:r>
            <a:r>
              <a:rPr lang="en-IN" sz="3200" b="1" dirty="0">
                <a:effectLst>
                  <a:outerShdw blurRad="38100" dist="38100" dir="2700000" algn="tl">
                    <a:srgbClr val="000000">
                      <a:alpha val="43137"/>
                    </a:srgbClr>
                  </a:outerShdw>
                </a:effectLst>
              </a:rPr>
              <a:t>=“Select * from student where </a:t>
            </a:r>
            <a:r>
              <a:rPr lang="en-IN" sz="3200" b="1" dirty="0" err="1">
                <a:effectLst>
                  <a:outerShdw blurRad="38100" dist="38100" dir="2700000" algn="tl">
                    <a:srgbClr val="000000">
                      <a:alpha val="43137"/>
                    </a:srgbClr>
                  </a:outerShdw>
                </a:effectLst>
              </a:rPr>
              <a:t>makrs</a:t>
            </a:r>
            <a:r>
              <a:rPr lang="en-IN" sz="3200" b="1" dirty="0">
                <a:effectLst>
                  <a:outerShdw blurRad="38100" dist="38100" dir="2700000" algn="tl">
                    <a:srgbClr val="000000">
                      <a:alpha val="43137"/>
                    </a:srgbClr>
                  </a:outerShdw>
                </a:effectLst>
              </a:rPr>
              <a:t>&gt;{} and section=‘{}’ “  .format(70,’B’)</a:t>
            </a:r>
          </a:p>
          <a:p>
            <a:pPr algn="just"/>
            <a:endParaRPr lang="en-IN" sz="3200" b="1" dirty="0">
              <a:effectLst>
                <a:outerShdw blurRad="38100" dist="38100" dir="2700000" algn="tl">
                  <a:srgbClr val="000000">
                    <a:alpha val="43137"/>
                  </a:srgbClr>
                </a:outerShdw>
              </a:effectLst>
            </a:endParaRPr>
          </a:p>
          <a:p>
            <a:pPr algn="just"/>
            <a:r>
              <a:rPr lang="en-IN" sz="3200" b="1" dirty="0">
                <a:solidFill>
                  <a:srgbClr val="FF0000"/>
                </a:solidFill>
                <a:effectLst>
                  <a:outerShdw blurRad="38100" dist="38100" dir="2700000" algn="tl">
                    <a:srgbClr val="000000">
                      <a:alpha val="43137"/>
                    </a:srgbClr>
                  </a:outerShdw>
                </a:effectLst>
              </a:rPr>
              <a:t>After execution </a:t>
            </a:r>
            <a:r>
              <a:rPr lang="en-IN" sz="3200" b="1" dirty="0" err="1">
                <a:solidFill>
                  <a:srgbClr val="FF0000"/>
                </a:solidFill>
                <a:effectLst>
                  <a:outerShdw blurRad="38100" dist="38100" dir="2700000" algn="tl">
                    <a:srgbClr val="000000">
                      <a:alpha val="43137"/>
                    </a:srgbClr>
                  </a:outerShdw>
                </a:effectLst>
              </a:rPr>
              <a:t>SQL_St</a:t>
            </a:r>
            <a:r>
              <a:rPr lang="en-IN" sz="3200" b="1" dirty="0">
                <a:solidFill>
                  <a:srgbClr val="FF0000"/>
                </a:solidFill>
                <a:effectLst>
                  <a:outerShdw blurRad="38100" dist="38100" dir="2700000" algn="tl">
                    <a:srgbClr val="000000">
                      <a:alpha val="43137"/>
                    </a:srgbClr>
                  </a:outerShdw>
                </a:effectLst>
              </a:rPr>
              <a:t> variable stores:-</a:t>
            </a:r>
          </a:p>
          <a:p>
            <a:pPr algn="just"/>
            <a:r>
              <a:rPr lang="en-IN" sz="3200" b="1" dirty="0">
                <a:effectLst>
                  <a:outerShdw blurRad="38100" dist="38100" dir="2700000" algn="tl">
                    <a:srgbClr val="000000">
                      <a:alpha val="43137"/>
                    </a:srgbClr>
                  </a:outerShdw>
                </a:effectLst>
              </a:rPr>
              <a:t>“Select * from student where marks &gt;70 and section=‘B’</a:t>
            </a:r>
          </a:p>
          <a:p>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8384303"/>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71604" y="3214686"/>
            <a:ext cx="6143668" cy="714380"/>
          </a:xfrm>
          <a:prstGeom prst="rect">
            <a:avLst/>
          </a:prstGeom>
          <a:solidFill>
            <a:srgbClr val="FF00FF"/>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chemeClr val="bg1"/>
                </a:solidFill>
                <a:effectLst>
                  <a:outerShdw blurRad="38100" dist="38100" dir="2700000" algn="tl">
                    <a:srgbClr val="000000">
                      <a:alpha val="43137"/>
                    </a:srgbClr>
                  </a:outerShdw>
                </a:effectLst>
              </a:rPr>
              <a:t>INSERT AND UPDATE QUERIES</a:t>
            </a:r>
          </a:p>
        </p:txBody>
      </p:sp>
    </p:spTree>
    <p:extLst>
      <p:ext uri="{BB962C8B-B14F-4D97-AF65-F5344CB8AC3E}">
        <p14:creationId xmlns:p14="http://schemas.microsoft.com/office/powerpoint/2010/main" val="108384303"/>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57290" y="2357430"/>
            <a:ext cx="6143668" cy="714380"/>
          </a:xfrm>
          <a:prstGeom prst="rect">
            <a:avLst/>
          </a:prstGeom>
          <a:solidFill>
            <a:srgbClr val="FF00FF"/>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chemeClr val="bg1"/>
                </a:solidFill>
                <a:effectLst>
                  <a:outerShdw blurRad="38100" dist="38100" dir="2700000" algn="tl">
                    <a:srgbClr val="000000">
                      <a:alpha val="43137"/>
                    </a:srgbClr>
                  </a:outerShdw>
                </a:effectLst>
              </a:rPr>
              <a:t>INSERT AND UPDATE QUERIES</a:t>
            </a:r>
          </a:p>
        </p:txBody>
      </p:sp>
      <p:sp>
        <p:nvSpPr>
          <p:cNvPr id="3" name="Title 1"/>
          <p:cNvSpPr txBox="1">
            <a:spLocks/>
          </p:cNvSpPr>
          <p:nvPr/>
        </p:nvSpPr>
        <p:spPr>
          <a:xfrm>
            <a:off x="2571736" y="3500438"/>
            <a:ext cx="3786214" cy="714380"/>
          </a:xfrm>
          <a:prstGeom prst="rect">
            <a:avLst/>
          </a:prstGeom>
          <a:solidFill>
            <a:srgbClr val="FF0066"/>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chemeClr val="bg1"/>
                </a:solidFill>
                <a:effectLst>
                  <a:outerShdw blurRad="38100" dist="38100" dir="2700000" algn="tl">
                    <a:srgbClr val="000000">
                      <a:alpha val="43137"/>
                    </a:srgbClr>
                  </a:outerShdw>
                </a:effectLst>
              </a:rPr>
              <a:t>INSERT QUERY</a:t>
            </a:r>
          </a:p>
        </p:txBody>
      </p:sp>
    </p:spTree>
    <p:extLst>
      <p:ext uri="{BB962C8B-B14F-4D97-AF65-F5344CB8AC3E}">
        <p14:creationId xmlns:p14="http://schemas.microsoft.com/office/powerpoint/2010/main" val="108384303"/>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71604" y="357166"/>
            <a:ext cx="6143668" cy="714380"/>
          </a:xfrm>
          <a:prstGeom prst="rect">
            <a:avLst/>
          </a:prstGeom>
          <a:solidFill>
            <a:srgbClr val="FF00FF"/>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chemeClr val="bg1"/>
                </a:solidFill>
                <a:effectLst>
                  <a:outerShdw blurRad="38100" dist="38100" dir="2700000" algn="tl">
                    <a:srgbClr val="000000">
                      <a:alpha val="43137"/>
                    </a:srgbClr>
                  </a:outerShdw>
                </a:effectLst>
              </a:rPr>
              <a:t>INSERT AND UPDATE QUERIES</a:t>
            </a:r>
          </a:p>
        </p:txBody>
      </p:sp>
      <p:sp>
        <p:nvSpPr>
          <p:cNvPr id="3" name="Title 1"/>
          <p:cNvSpPr txBox="1">
            <a:spLocks/>
          </p:cNvSpPr>
          <p:nvPr/>
        </p:nvSpPr>
        <p:spPr>
          <a:xfrm>
            <a:off x="500034" y="1428736"/>
            <a:ext cx="3786214" cy="714380"/>
          </a:xfrm>
          <a:prstGeom prst="rect">
            <a:avLst/>
          </a:prstGeom>
          <a:solidFill>
            <a:srgbClr val="FF0066"/>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chemeClr val="bg1"/>
                </a:solidFill>
                <a:effectLst>
                  <a:outerShdw blurRad="38100" dist="38100" dir="2700000" algn="tl">
                    <a:srgbClr val="000000">
                      <a:alpha val="43137"/>
                    </a:srgbClr>
                  </a:outerShdw>
                </a:effectLst>
              </a:rPr>
              <a:t>INSERT QUERY</a:t>
            </a:r>
          </a:p>
        </p:txBody>
      </p:sp>
      <p:sp>
        <p:nvSpPr>
          <p:cNvPr id="4" name="TextBox 3"/>
          <p:cNvSpPr txBox="1"/>
          <p:nvPr/>
        </p:nvSpPr>
        <p:spPr>
          <a:xfrm>
            <a:off x="428596" y="2643182"/>
            <a:ext cx="8358246" cy="4031873"/>
          </a:xfrm>
          <a:prstGeom prst="rect">
            <a:avLst/>
          </a:prstGeom>
          <a:noFill/>
        </p:spPr>
        <p:txBody>
          <a:bodyPr wrap="square" rtlCol="0">
            <a:spAutoFit/>
          </a:bodyPr>
          <a:lstStyle/>
          <a:p>
            <a:pPr algn="just"/>
            <a:r>
              <a:rPr lang="en-IN" sz="3200" b="1" dirty="0">
                <a:effectLst>
                  <a:outerShdw blurRad="38100" dist="38100" dir="2700000" algn="tl">
                    <a:srgbClr val="000000">
                      <a:alpha val="43137"/>
                    </a:srgbClr>
                  </a:outerShdw>
                </a:effectLst>
              </a:rPr>
              <a:t>	To Insert a record in a table use cursor object. When you perform insert or update remember to commit the transaction.</a:t>
            </a:r>
          </a:p>
          <a:p>
            <a:r>
              <a:rPr lang="en-IN" sz="3200" b="1" dirty="0" err="1">
                <a:effectLst>
                  <a:outerShdw blurRad="38100" dist="38100" dir="2700000" algn="tl">
                    <a:srgbClr val="000000">
                      <a:alpha val="43137"/>
                    </a:srgbClr>
                  </a:outerShdw>
                </a:effectLst>
              </a:rPr>
              <a:t>MyQuery</a:t>
            </a:r>
            <a:r>
              <a:rPr lang="en-IN" sz="3200" b="1" dirty="0">
                <a:effectLst>
                  <a:outerShdw blurRad="38100" dist="38100" dir="2700000" algn="tl">
                    <a:srgbClr val="000000">
                      <a:alpha val="43137"/>
                    </a:srgbClr>
                  </a:outerShdw>
                </a:effectLst>
              </a:rPr>
              <a:t>=“Insert into student ( </a:t>
            </a:r>
            <a:r>
              <a:rPr lang="en-IN" sz="3200" b="1" dirty="0" err="1">
                <a:effectLst>
                  <a:outerShdw blurRad="38100" dist="38100" dir="2700000" algn="tl">
                    <a:srgbClr val="000000">
                      <a:alpha val="43137"/>
                    </a:srgbClr>
                  </a:outerShdw>
                </a:effectLst>
              </a:rPr>
              <a:t>rollno,name</a:t>
            </a:r>
            <a:r>
              <a:rPr lang="en-IN" sz="3200" b="1" dirty="0">
                <a:effectLst>
                  <a:outerShdw blurRad="38100" dist="38100" dir="2700000" algn="tl">
                    <a:srgbClr val="000000">
                      <a:alpha val="43137"/>
                    </a:srgbClr>
                  </a:outerShdw>
                </a:effectLst>
              </a:rPr>
              <a:t>, marks) values ({},’{}’,{} ) “ .format(1203,’Raman’,67.6)</a:t>
            </a:r>
          </a:p>
          <a:p>
            <a:r>
              <a:rPr lang="en-IN" sz="3200" b="1" dirty="0" err="1">
                <a:effectLst>
                  <a:outerShdw blurRad="38100" dist="38100" dir="2700000" algn="tl">
                    <a:srgbClr val="000000">
                      <a:alpha val="43137"/>
                    </a:srgbClr>
                  </a:outerShdw>
                </a:effectLst>
              </a:rPr>
              <a:t>Cursor.execute</a:t>
            </a:r>
            <a:r>
              <a:rPr lang="en-IN" sz="3200" b="1" dirty="0">
                <a:effectLst>
                  <a:outerShdw blurRad="38100" dist="38100" dir="2700000" algn="tl">
                    <a:srgbClr val="000000">
                      <a:alpha val="43137"/>
                    </a:srgbClr>
                  </a:outerShdw>
                </a:effectLst>
              </a:rPr>
              <a:t>(</a:t>
            </a:r>
            <a:r>
              <a:rPr lang="en-IN" sz="3200" b="1" dirty="0" err="1">
                <a:effectLst>
                  <a:outerShdw blurRad="38100" dist="38100" dir="2700000" algn="tl">
                    <a:srgbClr val="000000">
                      <a:alpha val="43137"/>
                    </a:srgbClr>
                  </a:outerShdw>
                </a:effectLst>
              </a:rPr>
              <a:t>MyQuery</a:t>
            </a:r>
            <a:r>
              <a:rPr lang="en-IN" sz="3200" b="1" dirty="0">
                <a:effectLst>
                  <a:outerShdw blurRad="38100" dist="38100" dir="2700000" algn="tl">
                    <a:srgbClr val="000000">
                      <a:alpha val="43137"/>
                    </a:srgbClr>
                  </a:outerShdw>
                </a:effectLst>
              </a:rPr>
              <a:t>)</a:t>
            </a:r>
          </a:p>
          <a:p>
            <a:r>
              <a:rPr lang="en-IN" sz="3200" b="1" dirty="0" err="1">
                <a:effectLst>
                  <a:outerShdw blurRad="38100" dist="38100" dir="2700000" algn="tl">
                    <a:srgbClr val="000000">
                      <a:alpha val="43137"/>
                    </a:srgbClr>
                  </a:outerShdw>
                </a:effectLst>
              </a:rPr>
              <a:t>Mycon.execute</a:t>
            </a:r>
            <a:r>
              <a:rPr lang="en-IN" sz="3200" b="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8384303"/>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00166" y="2071678"/>
            <a:ext cx="6143668" cy="714380"/>
          </a:xfrm>
          <a:prstGeom prst="rect">
            <a:avLst/>
          </a:prstGeom>
          <a:solidFill>
            <a:srgbClr val="FF00FF"/>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chemeClr val="bg1"/>
                </a:solidFill>
                <a:effectLst>
                  <a:outerShdw blurRad="38100" dist="38100" dir="2700000" algn="tl">
                    <a:srgbClr val="000000">
                      <a:alpha val="43137"/>
                    </a:srgbClr>
                  </a:outerShdw>
                </a:effectLst>
              </a:rPr>
              <a:t>INSERT AND UPDATE QUERIES</a:t>
            </a:r>
          </a:p>
        </p:txBody>
      </p:sp>
      <p:sp>
        <p:nvSpPr>
          <p:cNvPr id="3" name="Title 1"/>
          <p:cNvSpPr txBox="1">
            <a:spLocks/>
          </p:cNvSpPr>
          <p:nvPr/>
        </p:nvSpPr>
        <p:spPr>
          <a:xfrm>
            <a:off x="2786050" y="3357562"/>
            <a:ext cx="3786214" cy="714380"/>
          </a:xfrm>
          <a:prstGeom prst="rect">
            <a:avLst/>
          </a:prstGeom>
          <a:solidFill>
            <a:srgbClr val="FF0066"/>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chemeClr val="bg1"/>
                </a:solidFill>
                <a:effectLst>
                  <a:outerShdw blurRad="38100" dist="38100" dir="2700000" algn="tl">
                    <a:srgbClr val="000000">
                      <a:alpha val="43137"/>
                    </a:srgbClr>
                  </a:outerShdw>
                </a:effectLst>
              </a:rPr>
              <a:t>UPDATE QUERY</a:t>
            </a:r>
          </a:p>
        </p:txBody>
      </p:sp>
    </p:spTree>
    <p:extLst>
      <p:ext uri="{BB962C8B-B14F-4D97-AF65-F5344CB8AC3E}">
        <p14:creationId xmlns:p14="http://schemas.microsoft.com/office/powerpoint/2010/main" val="108384303"/>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71604" y="357166"/>
            <a:ext cx="6143668" cy="714380"/>
          </a:xfrm>
          <a:prstGeom prst="rect">
            <a:avLst/>
          </a:prstGeom>
          <a:solidFill>
            <a:srgbClr val="FF00FF"/>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chemeClr val="bg1"/>
                </a:solidFill>
                <a:effectLst>
                  <a:outerShdw blurRad="38100" dist="38100" dir="2700000" algn="tl">
                    <a:srgbClr val="000000">
                      <a:alpha val="43137"/>
                    </a:srgbClr>
                  </a:outerShdw>
                </a:effectLst>
              </a:rPr>
              <a:t>INSERT AND UPDATE QUERIES</a:t>
            </a:r>
          </a:p>
        </p:txBody>
      </p:sp>
      <p:sp>
        <p:nvSpPr>
          <p:cNvPr id="4" name="TextBox 3"/>
          <p:cNvSpPr txBox="1"/>
          <p:nvPr/>
        </p:nvSpPr>
        <p:spPr>
          <a:xfrm>
            <a:off x="428596" y="2643182"/>
            <a:ext cx="8358246" cy="3539430"/>
          </a:xfrm>
          <a:prstGeom prst="rect">
            <a:avLst/>
          </a:prstGeom>
          <a:noFill/>
        </p:spPr>
        <p:txBody>
          <a:bodyPr wrap="square" rtlCol="0">
            <a:spAutoFit/>
          </a:bodyPr>
          <a:lstStyle/>
          <a:p>
            <a:pPr algn="just"/>
            <a:r>
              <a:rPr lang="en-IN" sz="3200" b="1" dirty="0">
                <a:effectLst>
                  <a:outerShdw blurRad="38100" dist="38100" dir="2700000" algn="tl">
                    <a:srgbClr val="000000">
                      <a:alpha val="43137"/>
                    </a:srgbClr>
                  </a:outerShdw>
                </a:effectLst>
              </a:rPr>
              <a:t>	To Update a record in a table use cursor object. When you perform insert or update remember to commit the transaction.</a:t>
            </a:r>
          </a:p>
          <a:p>
            <a:r>
              <a:rPr lang="en-IN" sz="3200" b="1" dirty="0" err="1">
                <a:effectLst>
                  <a:outerShdw blurRad="38100" dist="38100" dir="2700000" algn="tl">
                    <a:srgbClr val="000000">
                      <a:alpha val="43137"/>
                    </a:srgbClr>
                  </a:outerShdw>
                </a:effectLst>
              </a:rPr>
              <a:t>MyQuery</a:t>
            </a:r>
            <a:r>
              <a:rPr lang="en-IN" sz="3200" b="1" dirty="0">
                <a:effectLst>
                  <a:outerShdw blurRad="38100" dist="38100" dir="2700000" algn="tl">
                    <a:srgbClr val="000000">
                      <a:alpha val="43137"/>
                    </a:srgbClr>
                  </a:outerShdw>
                </a:effectLst>
              </a:rPr>
              <a:t>=“update student set marks={}“ where marks={}” .format(84,66)</a:t>
            </a:r>
          </a:p>
          <a:p>
            <a:r>
              <a:rPr lang="en-IN" sz="3200" b="1" dirty="0" err="1">
                <a:effectLst>
                  <a:outerShdw blurRad="38100" dist="38100" dir="2700000" algn="tl">
                    <a:srgbClr val="000000">
                      <a:alpha val="43137"/>
                    </a:srgbClr>
                  </a:outerShdw>
                </a:effectLst>
              </a:rPr>
              <a:t>Cursor.execute</a:t>
            </a:r>
            <a:r>
              <a:rPr lang="en-IN" sz="3200" b="1" dirty="0">
                <a:effectLst>
                  <a:outerShdw blurRad="38100" dist="38100" dir="2700000" algn="tl">
                    <a:srgbClr val="000000">
                      <a:alpha val="43137"/>
                    </a:srgbClr>
                  </a:outerShdw>
                </a:effectLst>
              </a:rPr>
              <a:t>(</a:t>
            </a:r>
            <a:r>
              <a:rPr lang="en-IN" sz="3200" b="1" dirty="0" err="1">
                <a:effectLst>
                  <a:outerShdw blurRad="38100" dist="38100" dir="2700000" algn="tl">
                    <a:srgbClr val="000000">
                      <a:alpha val="43137"/>
                    </a:srgbClr>
                  </a:outerShdw>
                </a:effectLst>
              </a:rPr>
              <a:t>MyQuery</a:t>
            </a:r>
            <a:r>
              <a:rPr lang="en-IN" sz="3200" b="1" dirty="0">
                <a:effectLst>
                  <a:outerShdw blurRad="38100" dist="38100" dir="2700000" algn="tl">
                    <a:srgbClr val="000000">
                      <a:alpha val="43137"/>
                    </a:srgbClr>
                  </a:outerShdw>
                </a:effectLst>
              </a:rPr>
              <a:t>)</a:t>
            </a:r>
          </a:p>
          <a:p>
            <a:r>
              <a:rPr lang="en-IN" sz="3200" b="1" dirty="0" err="1">
                <a:effectLst>
                  <a:outerShdw blurRad="38100" dist="38100" dir="2700000" algn="tl">
                    <a:srgbClr val="000000">
                      <a:alpha val="43137"/>
                    </a:srgbClr>
                  </a:outerShdw>
                </a:effectLst>
              </a:rPr>
              <a:t>Mycon.execute</a:t>
            </a:r>
            <a:r>
              <a:rPr lang="en-IN" sz="3200" b="1" dirty="0">
                <a:effectLst>
                  <a:outerShdw blurRad="38100" dist="38100" dir="2700000" algn="tl">
                    <a:srgbClr val="000000">
                      <a:alpha val="43137"/>
                    </a:srgbClr>
                  </a:outerShdw>
                </a:effectLst>
              </a:rPr>
              <a:t>()</a:t>
            </a:r>
          </a:p>
        </p:txBody>
      </p:sp>
      <p:sp>
        <p:nvSpPr>
          <p:cNvPr id="5" name="Title 1"/>
          <p:cNvSpPr txBox="1">
            <a:spLocks/>
          </p:cNvSpPr>
          <p:nvPr/>
        </p:nvSpPr>
        <p:spPr>
          <a:xfrm>
            <a:off x="500034" y="1571612"/>
            <a:ext cx="3786214" cy="714380"/>
          </a:xfrm>
          <a:prstGeom prst="rect">
            <a:avLst/>
          </a:prstGeom>
          <a:solidFill>
            <a:srgbClr val="FF0066"/>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algn="ctr"/>
            <a:r>
              <a:rPr lang="en-IN" sz="2800" b="1" dirty="0">
                <a:solidFill>
                  <a:schemeClr val="bg1"/>
                </a:solidFill>
                <a:effectLst>
                  <a:outerShdw blurRad="38100" dist="38100" dir="2700000" algn="tl">
                    <a:srgbClr val="000000">
                      <a:alpha val="43137"/>
                    </a:srgbClr>
                  </a:outerShdw>
                </a:effectLst>
              </a:rPr>
              <a:t>UPDATE QUERY</a:t>
            </a:r>
          </a:p>
        </p:txBody>
      </p:sp>
    </p:spTree>
    <p:extLst>
      <p:ext uri="{BB962C8B-B14F-4D97-AF65-F5344CB8AC3E}">
        <p14:creationId xmlns:p14="http://schemas.microsoft.com/office/powerpoint/2010/main" val="108384303"/>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86058"/>
            <a:ext cx="7643866" cy="1527608"/>
          </a:xfrm>
        </p:spPr>
        <p:txBody>
          <a:bodyPr>
            <a:noAutofit/>
          </a:bodyPr>
          <a:lstStyle/>
          <a:p>
            <a:pPr marL="514350" indent="-514350" algn="ctr"/>
            <a:r>
              <a:rPr lang="en-US" b="1" i="1" dirty="0">
                <a:effectLst>
                  <a:outerShdw blurRad="38100" dist="38100" dir="2700000" algn="tl">
                    <a:srgbClr val="000000">
                      <a:alpha val="43137"/>
                    </a:srgbClr>
                  </a:outerShdw>
                </a:effectLst>
                <a:latin typeface="Times New Roman" pitchFamily="18" charset="0"/>
                <a:cs typeface="Times New Roman" pitchFamily="18" charset="0"/>
              </a:rPr>
              <a:t>ThankYou</a:t>
            </a:r>
            <a:endParaRPr lang="en-IN" b="1" i="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3824247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438" y="1357298"/>
            <a:ext cx="2214546" cy="1077218"/>
          </a:xfrm>
          <a:prstGeom prst="rect">
            <a:avLst/>
          </a:prstGeom>
        </p:spPr>
        <p:txBody>
          <a:bodyPr wrap="square">
            <a:spAutoFit/>
          </a:bodyPr>
          <a:lstStyle/>
          <a:p>
            <a:pPr lvl="1"/>
            <a:r>
              <a:rPr lang="en-IN" sz="3200" b="1" dirty="0">
                <a:solidFill>
                  <a:srgbClr val="FF0000"/>
                </a:solidFill>
                <a:effectLst>
                  <a:outerShdw blurRad="38100" dist="38100" dir="2700000" algn="tl">
                    <a:srgbClr val="000000">
                      <a:alpha val="43137"/>
                    </a:srgbClr>
                  </a:outerShdw>
                </a:effectLst>
              </a:rPr>
              <a:t>For Example:</a:t>
            </a:r>
          </a:p>
        </p:txBody>
      </p:sp>
      <p:pic>
        <p:nvPicPr>
          <p:cNvPr id="1026" name="Picture 2" descr="C:\Users\AdmOfficer\Desktop\member_detail.gif"/>
          <p:cNvPicPr>
            <a:picLocks noChangeAspect="1" noChangeArrowheads="1"/>
          </p:cNvPicPr>
          <p:nvPr/>
        </p:nvPicPr>
        <p:blipFill>
          <a:blip r:embed="rId2"/>
          <a:srcRect/>
          <a:stretch>
            <a:fillRect/>
          </a:stretch>
        </p:blipFill>
        <p:spPr bwMode="auto">
          <a:xfrm>
            <a:off x="2214546" y="1357298"/>
            <a:ext cx="6470199" cy="5143536"/>
          </a:xfrm>
          <a:prstGeom prst="rect">
            <a:avLst/>
          </a:prstGeom>
          <a:ln>
            <a:noFill/>
          </a:ln>
          <a:effectLst>
            <a:outerShdw blurRad="292100" dist="139700" dir="2700000" algn="tl" rotWithShape="0">
              <a:srgbClr val="333333">
                <a:alpha val="65000"/>
              </a:srgbClr>
            </a:outerShdw>
          </a:effectLst>
        </p:spPr>
      </p:pic>
      <p:sp>
        <p:nvSpPr>
          <p:cNvPr id="7" name="Title 1"/>
          <p:cNvSpPr>
            <a:spLocks noGrp="1"/>
          </p:cNvSpPr>
          <p:nvPr>
            <p:ph type="title"/>
          </p:nvPr>
        </p:nvSpPr>
        <p:spPr>
          <a:xfrm>
            <a:off x="714348" y="234264"/>
            <a:ext cx="7643866" cy="908720"/>
          </a:xfrm>
        </p:spPr>
        <p:style>
          <a:lnRef idx="3">
            <a:schemeClr val="lt1"/>
          </a:lnRef>
          <a:fillRef idx="1">
            <a:schemeClr val="accent6"/>
          </a:fillRef>
          <a:effectRef idx="1">
            <a:schemeClr val="accent6"/>
          </a:effectRef>
          <a:fontRef idx="minor">
            <a:schemeClr val="lt1"/>
          </a:fontRef>
        </p:style>
        <p:txBody>
          <a:bodyPr>
            <a:normAutofit/>
          </a:bodyPr>
          <a:lstStyle/>
          <a:p>
            <a:pPr marL="514350" indent="-514350" algn="ctr"/>
            <a:r>
              <a:rPr lang="en-IN" sz="3600" b="1" dirty="0">
                <a:solidFill>
                  <a:schemeClr val="bg1"/>
                </a:solidFill>
                <a:effectLst>
                  <a:outerShdw blurRad="38100" dist="38100" dir="2700000" algn="tl">
                    <a:srgbClr val="000000">
                      <a:alpha val="43137"/>
                    </a:srgbClr>
                  </a:outerShdw>
                </a:effectLst>
              </a:rPr>
              <a:t>INTERFACE</a:t>
            </a:r>
          </a:p>
        </p:txBody>
      </p:sp>
    </p:spTree>
    <p:extLst>
      <p:ext uri="{BB962C8B-B14F-4D97-AF65-F5344CB8AC3E}">
        <p14:creationId xmlns:p14="http://schemas.microsoft.com/office/powerpoint/2010/main" val="392413554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85720" y="2928934"/>
            <a:ext cx="8643998" cy="857256"/>
          </a:xfrm>
        </p:spPr>
        <p:style>
          <a:lnRef idx="3">
            <a:schemeClr val="lt1"/>
          </a:lnRef>
          <a:fillRef idx="1">
            <a:schemeClr val="accent3"/>
          </a:fillRef>
          <a:effectRef idx="1">
            <a:schemeClr val="accent3"/>
          </a:effectRef>
          <a:fontRef idx="minor">
            <a:schemeClr val="lt1"/>
          </a:fontRef>
        </p:style>
        <p:txBody>
          <a:bodyPr>
            <a:normAutofit/>
          </a:bodyPr>
          <a:lstStyle/>
          <a:p>
            <a:pPr marL="514350" indent="-514350" algn="ctr"/>
            <a:r>
              <a:rPr lang="en-IN" sz="3200" b="1" dirty="0">
                <a:solidFill>
                  <a:schemeClr val="bg1"/>
                </a:solidFill>
                <a:effectLst>
                  <a:outerShdw blurRad="38100" dist="38100" dir="2700000" algn="tl">
                    <a:srgbClr val="000000">
                      <a:alpha val="43137"/>
                    </a:srgbClr>
                  </a:outerShdw>
                </a:effectLst>
              </a:rPr>
              <a:t>API  - APPLICATION PROGRAMMING INTERFACE</a:t>
            </a:r>
          </a:p>
        </p:txBody>
      </p:sp>
    </p:spTree>
    <p:extLst>
      <p:ext uri="{BB962C8B-B14F-4D97-AF65-F5344CB8AC3E}">
        <p14:creationId xmlns:p14="http://schemas.microsoft.com/office/powerpoint/2010/main" val="392413554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1733</TotalTime>
  <Words>3047</Words>
  <Application>Microsoft Office PowerPoint</Application>
  <PresentationFormat>On-screen Show (4:3)</PresentationFormat>
  <Paragraphs>353</Paragraphs>
  <Slides>79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Courier New</vt:lpstr>
      <vt:lpstr>Times New Roman</vt:lpstr>
      <vt:lpstr>Wingdings</vt:lpstr>
      <vt:lpstr>Office Theme</vt:lpstr>
      <vt:lpstr>PowerPoint Presentation</vt:lpstr>
      <vt:lpstr>INTRODUCTION</vt:lpstr>
      <vt:lpstr>INTRODUCTION</vt:lpstr>
      <vt:lpstr>INTRODUCTION</vt:lpstr>
      <vt:lpstr>INTRODUCTION</vt:lpstr>
      <vt:lpstr>INTERFACE</vt:lpstr>
      <vt:lpstr>INTERFACE</vt:lpstr>
      <vt:lpstr>INTERFACE</vt:lpstr>
      <vt:lpstr>API  - APPLICATION PROGRAMMING INTERFACE</vt:lpstr>
      <vt:lpstr>API  -APPLICATION PROGRAMMING INTERFACE</vt:lpstr>
      <vt:lpstr>API  -APPLICATION PROGRAMMING INTERFACE</vt:lpstr>
      <vt:lpstr>API  -APPLICATION PROGRAMMING INTERFACE</vt:lpstr>
      <vt:lpstr>BENEFITS OF PYTHON FOR DATABASE PROGRAMMING</vt:lpstr>
      <vt:lpstr>BENEFITS OF PYTHON FOR DATABASE PROGRAMMING</vt:lpstr>
      <vt:lpstr>BENEFITS OF PYTHON FOR DATABASE PROGRAMMING</vt:lpstr>
      <vt:lpstr>BENEFITS OF PYTHON FOR DATABASE PROGRAMMING</vt:lpstr>
      <vt:lpstr>PYTHON INTEGRATION WITH MYSQL</vt:lpstr>
      <vt:lpstr>PYTHON INTEGRATION WITH MYSQL</vt:lpstr>
      <vt:lpstr>PYTHON INTEGRATION WITH MYSQL</vt:lpstr>
      <vt:lpstr>PYTHON INTEGRATION WITH MYSQL</vt:lpstr>
      <vt:lpstr>PYTHON INTEGRATION WITH MYSQL</vt:lpstr>
      <vt:lpstr>PYTHON INTEGRATION WITH MYSQL</vt:lpstr>
      <vt:lpstr>PYTHON INTEGRATION WITH MYSQL</vt:lpstr>
      <vt:lpstr>PYTHON INTEGRATION WITH MYSQL</vt:lpstr>
      <vt:lpstr>PYTHON INTEGRATION WITH MYSQL</vt:lpstr>
      <vt:lpstr>PYTHON INTEGRATION WITH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Nihar Ranjan Bhuyan</cp:lastModifiedBy>
  <cp:revision>314</cp:revision>
  <dcterms:created xsi:type="dcterms:W3CDTF">2019-07-01T13:06:09Z</dcterms:created>
  <dcterms:modified xsi:type="dcterms:W3CDTF">2020-06-23T14:02:41Z</dcterms:modified>
</cp:coreProperties>
</file>