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503" r:id="rId2"/>
    <p:sldId id="725" r:id="rId3"/>
    <p:sldId id="785" r:id="rId4"/>
    <p:sldId id="786" r:id="rId5"/>
    <p:sldId id="800" r:id="rId6"/>
    <p:sldId id="801" r:id="rId7"/>
    <p:sldId id="802" r:id="rId8"/>
    <p:sldId id="787" r:id="rId9"/>
    <p:sldId id="788" r:id="rId10"/>
    <p:sldId id="789" r:id="rId11"/>
    <p:sldId id="790" r:id="rId12"/>
    <p:sldId id="791" r:id="rId13"/>
    <p:sldId id="792" r:id="rId14"/>
    <p:sldId id="793" r:id="rId15"/>
    <p:sldId id="796" r:id="rId16"/>
    <p:sldId id="804" r:id="rId17"/>
    <p:sldId id="794" r:id="rId18"/>
    <p:sldId id="797" r:id="rId19"/>
    <p:sldId id="795" r:id="rId20"/>
    <p:sldId id="798" r:id="rId21"/>
    <p:sldId id="803" r:id="rId22"/>
    <p:sldId id="805" r:id="rId23"/>
    <p:sldId id="806" r:id="rId24"/>
    <p:sldId id="807" r:id="rId25"/>
    <p:sldId id="808" r:id="rId26"/>
    <p:sldId id="809" r:id="rId27"/>
    <p:sldId id="811" r:id="rId28"/>
    <p:sldId id="810" r:id="rId29"/>
    <p:sldId id="812" r:id="rId30"/>
    <p:sldId id="813" r:id="rId31"/>
    <p:sldId id="814" r:id="rId32"/>
    <p:sldId id="815" r:id="rId33"/>
    <p:sldId id="816" r:id="rId34"/>
    <p:sldId id="817" r:id="rId35"/>
    <p:sldId id="818" r:id="rId36"/>
    <p:sldId id="819" r:id="rId37"/>
    <p:sldId id="820" r:id="rId38"/>
    <p:sldId id="825" r:id="rId39"/>
    <p:sldId id="826" r:id="rId40"/>
    <p:sldId id="822" r:id="rId41"/>
    <p:sldId id="824" r:id="rId42"/>
    <p:sldId id="821" r:id="rId43"/>
    <p:sldId id="823" r:id="rId44"/>
    <p:sldId id="827" r:id="rId45"/>
    <p:sldId id="828" r:id="rId46"/>
    <p:sldId id="829" r:id="rId47"/>
    <p:sldId id="830" r:id="rId48"/>
    <p:sldId id="831" r:id="rId49"/>
    <p:sldId id="832" r:id="rId50"/>
    <p:sldId id="833" r:id="rId51"/>
    <p:sldId id="835" r:id="rId52"/>
    <p:sldId id="839" r:id="rId53"/>
    <p:sldId id="834" r:id="rId54"/>
    <p:sldId id="838" r:id="rId55"/>
    <p:sldId id="836" r:id="rId56"/>
    <p:sldId id="837" r:id="rId57"/>
    <p:sldId id="840" r:id="rId58"/>
    <p:sldId id="841" r:id="rId59"/>
    <p:sldId id="842" r:id="rId60"/>
    <p:sldId id="843" r:id="rId61"/>
    <p:sldId id="844" r:id="rId62"/>
    <p:sldId id="845" r:id="rId63"/>
    <p:sldId id="846" r:id="rId64"/>
    <p:sldId id="847" r:id="rId65"/>
    <p:sldId id="848" r:id="rId66"/>
    <p:sldId id="849" r:id="rId67"/>
    <p:sldId id="850" r:id="rId68"/>
    <p:sldId id="851" r:id="rId69"/>
    <p:sldId id="852" r:id="rId70"/>
    <p:sldId id="853" r:id="rId71"/>
    <p:sldId id="855" r:id="rId72"/>
    <p:sldId id="857" r:id="rId73"/>
    <p:sldId id="854" r:id="rId74"/>
    <p:sldId id="856" r:id="rId75"/>
    <p:sldId id="858" r:id="rId76"/>
    <p:sldId id="859" r:id="rId77"/>
    <p:sldId id="860" r:id="rId78"/>
    <p:sldId id="861" r:id="rId79"/>
    <p:sldId id="862" r:id="rId80"/>
    <p:sldId id="863" r:id="rId81"/>
    <p:sldId id="865" r:id="rId82"/>
    <p:sldId id="864" r:id="rId83"/>
    <p:sldId id="869" r:id="rId84"/>
    <p:sldId id="867" r:id="rId85"/>
    <p:sldId id="866" r:id="rId86"/>
    <p:sldId id="868" r:id="rId87"/>
    <p:sldId id="870" r:id="rId88"/>
    <p:sldId id="871" r:id="rId89"/>
    <p:sldId id="872" r:id="rId90"/>
    <p:sldId id="873" r:id="rId91"/>
    <p:sldId id="669"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990033"/>
    <a:srgbClr val="66FF33"/>
    <a:srgbClr val="66FFFF"/>
    <a:srgbClr val="FF00FF"/>
    <a:srgbClr val="FF0066"/>
    <a:srgbClr val="003300"/>
    <a:srgbClr val="006600"/>
    <a:srgbClr val="D68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9" autoAdjust="0"/>
    <p:restoredTop sz="90143" autoAdjust="0"/>
  </p:normalViewPr>
  <p:slideViewPr>
    <p:cSldViewPr>
      <p:cViewPr varScale="1">
        <p:scale>
          <a:sx n="78" d="100"/>
          <a:sy n="78" d="100"/>
        </p:scale>
        <p:origin x="1598" y="58"/>
      </p:cViewPr>
      <p:guideLst>
        <p:guide orient="horz" pos="2160"/>
        <p:guide pos="2880"/>
      </p:guideLst>
    </p:cSldViewPr>
  </p:slideViewPr>
  <p:outlineViewPr>
    <p:cViewPr>
      <p:scale>
        <a:sx n="33" d="100"/>
        <a:sy n="33" d="100"/>
      </p:scale>
      <p:origin x="0" y="13548"/>
    </p:cViewPr>
  </p:outlineViewPr>
  <p:notesTextViewPr>
    <p:cViewPr>
      <p:scale>
        <a:sx n="1" d="1"/>
        <a:sy n="1" d="1"/>
      </p:scale>
      <p:origin x="0" y="0"/>
    </p:cViewPr>
  </p:notesTextViewPr>
  <p:sorterViewPr>
    <p:cViewPr>
      <p:scale>
        <a:sx n="66" d="100"/>
        <a:sy n="66" d="100"/>
      </p:scale>
      <p:origin x="0" y="2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016F2-B6ED-42E5-8E54-3C6B19592197}" type="datetimeFigureOut">
              <a:rPr lang="en-US" smtClean="0"/>
              <a:pPr/>
              <a:t>7/7/2020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05696F-DCF2-4690-8A98-9515D05694EB}"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54763-DEE3-4C80-8709-AD268736AE5C}" type="datetimeFigureOut">
              <a:rPr lang="en-US" smtClean="0"/>
              <a:pPr/>
              <a:t>7/7/2020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D8E3DC-0B46-48CA-85FC-1799844C021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6260" y="5414165"/>
            <a:ext cx="7772400" cy="85920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96260" y="4345230"/>
            <a:ext cx="6400800" cy="1140865"/>
          </a:xfrm>
        </p:spPr>
        <p:txBody>
          <a:bodyPr>
            <a:normAutofit/>
          </a:bodyPr>
          <a:lstStyle>
            <a:lvl1pPr marL="0" indent="0" algn="l">
              <a:buNone/>
              <a:defRPr sz="280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2195"/>
            <a:ext cx="8229600" cy="1143000"/>
          </a:xfrm>
        </p:spPr>
        <p:txBody>
          <a:bodyPr>
            <a:normAutofit/>
          </a:bodyPr>
          <a:lstStyle>
            <a:lvl1pPr algn="l">
              <a:defRPr sz="3600">
                <a:solidFill>
                  <a:srgbClr val="FF0000"/>
                </a:solidFill>
              </a:defRPr>
            </a:lvl1pPr>
          </a:lstStyle>
          <a:p>
            <a:r>
              <a:rPr lang="en-US" dirty="0"/>
              <a:t>Click to edit Master title style</a:t>
            </a:r>
          </a:p>
        </p:txBody>
      </p:sp>
      <p:sp>
        <p:nvSpPr>
          <p:cNvPr id="3" name="Content Placeholder 2"/>
          <p:cNvSpPr>
            <a:spLocks noGrp="1"/>
          </p:cNvSpPr>
          <p:nvPr>
            <p:ph idx="1"/>
          </p:nvPr>
        </p:nvSpPr>
        <p:spPr>
          <a:xfrm>
            <a:off x="457200" y="1443835"/>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1545" y="274637"/>
            <a:ext cx="7016195" cy="1143000"/>
          </a:xfrm>
        </p:spPr>
        <p:txBody>
          <a:bodyPr>
            <a:normAutofit/>
          </a:bodyPr>
          <a:lstStyle>
            <a:lvl1pPr algn="l">
              <a:defRPr sz="3600">
                <a:solidFill>
                  <a:srgbClr val="FF0000"/>
                </a:solidFill>
              </a:defRPr>
            </a:lvl1pPr>
          </a:lstStyle>
          <a:p>
            <a:r>
              <a:rPr lang="en-US" dirty="0"/>
              <a:t>Click to edit Master title style</a:t>
            </a:r>
          </a:p>
        </p:txBody>
      </p:sp>
      <p:sp>
        <p:nvSpPr>
          <p:cNvPr id="3" name="Content Placeholder 2"/>
          <p:cNvSpPr>
            <a:spLocks noGrp="1"/>
          </p:cNvSpPr>
          <p:nvPr>
            <p:ph idx="1"/>
          </p:nvPr>
        </p:nvSpPr>
        <p:spPr>
          <a:xfrm>
            <a:off x="1831545" y="1443835"/>
            <a:ext cx="7016195"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22195"/>
            <a:ext cx="8229600" cy="1143000"/>
          </a:xfrm>
        </p:spPr>
        <p:txBody>
          <a:bodyPr>
            <a:normAutofit/>
          </a:bodyPr>
          <a:lstStyle>
            <a:lvl1pPr algn="l">
              <a:defRPr sz="3600">
                <a:solidFill>
                  <a:srgbClr val="FF0000"/>
                </a:solidFill>
              </a:defRPr>
            </a:lvl1pPr>
          </a:lstStyle>
          <a:p>
            <a:r>
              <a:rPr lang="en-US" dirty="0"/>
              <a:t>Click to edit Master title style</a:t>
            </a:r>
          </a:p>
        </p:txBody>
      </p:sp>
      <p:sp>
        <p:nvSpPr>
          <p:cNvPr id="3" name="Text Placeholder 2"/>
          <p:cNvSpPr>
            <a:spLocks noGrp="1"/>
          </p:cNvSpPr>
          <p:nvPr>
            <p:ph type="body" idx="1"/>
          </p:nvPr>
        </p:nvSpPr>
        <p:spPr>
          <a:xfrm>
            <a:off x="448965" y="1882907"/>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512770"/>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882907"/>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512770"/>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1560" y="2420888"/>
            <a:ext cx="8143932" cy="1285884"/>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US" sz="4000" b="1" u="sng" dirty="0">
                <a:solidFill>
                  <a:srgbClr val="FFFF00"/>
                </a:solidFill>
                <a:effectLst>
                  <a:outerShdw blurRad="38100" dist="38100" dir="2700000" algn="tl">
                    <a:srgbClr val="000000">
                      <a:alpha val="43137"/>
                    </a:srgbClr>
                  </a:outerShdw>
                </a:effectLst>
              </a:rPr>
              <a:t>CHAPTER - IX</a:t>
            </a:r>
            <a:br>
              <a:rPr lang="en-US" sz="4000" b="1" u="sng" dirty="0">
                <a:solidFill>
                  <a:srgbClr val="FFFF00"/>
                </a:solidFill>
                <a:effectLst>
                  <a:outerShdw blurRad="38100" dist="38100" dir="2700000" algn="tl">
                    <a:srgbClr val="000000">
                      <a:alpha val="43137"/>
                    </a:srgbClr>
                  </a:outerShdw>
                </a:effectLst>
              </a:rPr>
            </a:br>
            <a:r>
              <a:rPr lang="en-US" sz="4000" b="1" u="sng" dirty="0">
                <a:solidFill>
                  <a:srgbClr val="FFFF00"/>
                </a:solidFill>
                <a:effectLst>
                  <a:outerShdw blurRad="38100" dist="38100" dir="2700000" algn="tl">
                    <a:srgbClr val="000000">
                      <a:alpha val="43137"/>
                    </a:srgbClr>
                  </a:outerShdw>
                </a:effectLst>
              </a:rPr>
              <a:t>DATA STRUCTURES  LINEAR LISTS</a:t>
            </a:r>
          </a:p>
        </p:txBody>
      </p:sp>
    </p:spTree>
    <p:extLst>
      <p:ext uri="{BB962C8B-B14F-4D97-AF65-F5344CB8AC3E}">
        <p14:creationId xmlns:p14="http://schemas.microsoft.com/office/powerpoint/2010/main" val="110163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0034" y="500042"/>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1.	</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RAW DATA</a:t>
            </a:r>
          </a:p>
        </p:txBody>
      </p:sp>
      <p:sp>
        <p:nvSpPr>
          <p:cNvPr id="5" name="Title 1"/>
          <p:cNvSpPr txBox="1">
            <a:spLocks/>
          </p:cNvSpPr>
          <p:nvPr/>
        </p:nvSpPr>
        <p:spPr>
          <a:xfrm>
            <a:off x="428596" y="3071810"/>
            <a:ext cx="6929486"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	DATA ITEM</a:t>
            </a:r>
          </a:p>
        </p:txBody>
      </p:sp>
      <p:sp>
        <p:nvSpPr>
          <p:cNvPr id="9" name="Content Placeholder 2"/>
          <p:cNvSpPr>
            <a:spLocks noGrp="1"/>
          </p:cNvSpPr>
          <p:nvPr>
            <p:ph idx="1"/>
          </p:nvPr>
        </p:nvSpPr>
        <p:spPr>
          <a:xfrm>
            <a:off x="1071538" y="1643050"/>
            <a:ext cx="7715304" cy="785818"/>
          </a:xfrm>
        </p:spPr>
        <p:txBody>
          <a:bodyPr>
            <a:noAutofit/>
          </a:bodyPr>
          <a:lstStyle/>
          <a:p>
            <a:pPr lvl="1" algn="just">
              <a:buNone/>
            </a:pPr>
            <a:r>
              <a:rPr lang="en-IN" b="1" dirty="0">
                <a:effectLst>
                  <a:outerShdw blurRad="38100" dist="38100" dir="2700000" algn="tl">
                    <a:srgbClr val="000000">
                      <a:alpha val="43137"/>
                    </a:srgbClr>
                  </a:outerShdw>
                </a:effectLst>
              </a:rPr>
              <a:t>			These are facts. In simplest form these are values.</a:t>
            </a:r>
          </a:p>
          <a:p>
            <a:pPr algn="just">
              <a:buNone/>
            </a:pPr>
            <a:endParaRPr lang="en-IN" b="1" dirty="0">
              <a:effectLst>
                <a:outerShdw blurRad="38100" dist="38100" dir="2700000" algn="tl">
                  <a:srgbClr val="000000">
                    <a:alpha val="43137"/>
                  </a:srgbClr>
                </a:outerShdw>
              </a:effectLst>
            </a:endParaRPr>
          </a:p>
        </p:txBody>
      </p:sp>
      <p:sp>
        <p:nvSpPr>
          <p:cNvPr id="10" name="Content Placeholder 2"/>
          <p:cNvSpPr txBox="1">
            <a:spLocks/>
          </p:cNvSpPr>
          <p:nvPr/>
        </p:nvSpPr>
        <p:spPr>
          <a:xfrm>
            <a:off x="1214414" y="4714884"/>
            <a:ext cx="7715304" cy="785818"/>
          </a:xfrm>
          <a:prstGeom prst="rect">
            <a:avLst/>
          </a:prstGeom>
        </p:spPr>
        <p:txBody>
          <a:bodyPr vert="horz" lIns="91440" tIns="45720" rIns="91440" bIns="45720" rtlCol="0">
            <a:noAutofit/>
          </a:bodyPr>
          <a:lstStyle/>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These represent single unit of values</a:t>
            </a:r>
            <a:r>
              <a:rPr kumimoji="0" lang="en-IN" sz="28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of certain type.</a:t>
            </a:r>
            <a:endParaRPr kumimoji="0" lang="en-I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14480" y="3214686"/>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DATA TYPE VS DATA STRUCTURES</a:t>
            </a:r>
          </a:p>
        </p:txBody>
      </p:sp>
    </p:spTree>
    <p:extLst>
      <p:ext uri="{BB962C8B-B14F-4D97-AF65-F5344CB8AC3E}">
        <p14:creationId xmlns:p14="http://schemas.microsoft.com/office/powerpoint/2010/main" val="110163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71604" y="428604"/>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DATA TYPE VS DATA STRUCTURES</a:t>
            </a:r>
          </a:p>
        </p:txBody>
      </p:sp>
      <p:sp>
        <p:nvSpPr>
          <p:cNvPr id="9" name="Content Placeholder 2"/>
          <p:cNvSpPr>
            <a:spLocks noGrp="1"/>
          </p:cNvSpPr>
          <p:nvPr>
            <p:ph idx="1"/>
          </p:nvPr>
        </p:nvSpPr>
        <p:spPr>
          <a:xfrm>
            <a:off x="1071538" y="1643050"/>
            <a:ext cx="7715304" cy="4786346"/>
          </a:xfrm>
        </p:spPr>
        <p:txBody>
          <a:bodyPr>
            <a:noAutofit/>
          </a:bodyPr>
          <a:lstStyle/>
          <a:p>
            <a:pPr lvl="1" algn="just">
              <a:buNone/>
            </a:pPr>
            <a:r>
              <a:rPr lang="en-IN" b="1" dirty="0">
                <a:effectLst>
                  <a:outerShdw blurRad="38100" dist="38100" dir="2700000" algn="tl">
                    <a:srgbClr val="000000">
                      <a:alpha val="43137"/>
                    </a:srgbClr>
                  </a:outerShdw>
                </a:effectLst>
              </a:rPr>
              <a:t>		</a:t>
            </a:r>
            <a:r>
              <a:rPr lang="en-IN" b="1" dirty="0">
                <a:solidFill>
                  <a:srgbClr val="FFFF00"/>
                </a:solidFill>
                <a:effectLst>
                  <a:outerShdw blurRad="38100" dist="38100" dir="2700000" algn="tl">
                    <a:srgbClr val="000000">
                      <a:alpha val="43137"/>
                    </a:srgbClr>
                  </a:outerShdw>
                </a:effectLst>
              </a:rPr>
              <a:t>	DATA TYPE </a:t>
            </a:r>
            <a:r>
              <a:rPr lang="en-IN" b="1" dirty="0">
                <a:effectLst>
                  <a:outerShdw blurRad="38100" dist="38100" dir="2700000" algn="tl">
                    <a:srgbClr val="000000">
                      <a:alpha val="43137"/>
                    </a:srgbClr>
                  </a:outerShdw>
                </a:effectLst>
              </a:rPr>
              <a:t>refers to the type </a:t>
            </a:r>
            <a:r>
              <a:rPr lang="en-IN" b="1" dirty="0" err="1">
                <a:effectLst>
                  <a:outerShdw blurRad="38100" dist="38100" dir="2700000" algn="tl">
                    <a:srgbClr val="000000">
                      <a:alpha val="43137"/>
                    </a:srgbClr>
                  </a:outerShdw>
                </a:effectLst>
              </a:rPr>
              <a:t>i.e</a:t>
            </a:r>
            <a:r>
              <a:rPr lang="en-IN" b="1" dirty="0">
                <a:effectLst>
                  <a:outerShdw blurRad="38100" dist="38100" dir="2700000" algn="tl">
                    <a:srgbClr val="000000">
                      <a:alpha val="43137"/>
                    </a:srgbClr>
                  </a:outerShdw>
                </a:effectLst>
              </a:rPr>
              <a:t> integer or float or character or string  for the data which is represented in the memory location of the computer system.</a:t>
            </a:r>
          </a:p>
          <a:p>
            <a:pPr lvl="1" algn="just">
              <a:buNone/>
            </a:pPr>
            <a:endParaRPr lang="en-IN" b="1" dirty="0">
              <a:effectLst>
                <a:outerShdw blurRad="38100" dist="38100" dir="2700000" algn="tl">
                  <a:srgbClr val="000000">
                    <a:alpha val="43137"/>
                  </a:srgbClr>
                </a:outerShdw>
              </a:effectLst>
            </a:endParaRPr>
          </a:p>
          <a:p>
            <a:pPr lvl="1" algn="just">
              <a:buNone/>
            </a:pPr>
            <a:r>
              <a:rPr lang="en-IN" b="1" dirty="0">
                <a:effectLst>
                  <a:outerShdw blurRad="38100" dist="38100" dir="2700000" algn="tl">
                    <a:srgbClr val="000000">
                      <a:alpha val="43137"/>
                    </a:srgbClr>
                  </a:outerShdw>
                </a:effectLst>
              </a:rPr>
              <a:t>			</a:t>
            </a:r>
            <a:r>
              <a:rPr lang="en-IN" b="1" dirty="0">
                <a:solidFill>
                  <a:srgbClr val="FFFF00"/>
                </a:solidFill>
                <a:effectLst>
                  <a:outerShdw blurRad="38100" dist="38100" dir="2700000" algn="tl">
                    <a:srgbClr val="000000">
                      <a:alpha val="43137"/>
                    </a:srgbClr>
                  </a:outerShdw>
                </a:effectLst>
              </a:rPr>
              <a:t>DATA STRUCTURE </a:t>
            </a:r>
            <a:r>
              <a:rPr lang="en-IN" b="1" dirty="0">
                <a:effectLst>
                  <a:outerShdw blurRad="38100" dist="38100" dir="2700000" algn="tl">
                    <a:srgbClr val="000000">
                      <a:alpha val="43137"/>
                    </a:srgbClr>
                  </a:outerShdw>
                </a:effectLst>
              </a:rPr>
              <a:t>refers to the physical implementation or arrangement of data in the memory I other words it  defines a way of storing, </a:t>
            </a:r>
            <a:r>
              <a:rPr lang="en-IN" b="1" dirty="0" err="1">
                <a:effectLst>
                  <a:outerShdw blurRad="38100" dist="38100" dir="2700000" algn="tl">
                    <a:srgbClr val="000000">
                      <a:alpha val="43137"/>
                    </a:srgbClr>
                  </a:outerShdw>
                </a:effectLst>
              </a:rPr>
              <a:t>accessing,manipulating</a:t>
            </a:r>
            <a:r>
              <a:rPr lang="en-IN" b="1" dirty="0">
                <a:effectLst>
                  <a:outerShdw blurRad="38100" dist="38100" dir="2700000" algn="tl">
                    <a:srgbClr val="000000">
                      <a:alpha val="43137"/>
                    </a:srgbClr>
                  </a:outerShdw>
                </a:effectLst>
              </a:rPr>
              <a:t> </a:t>
            </a:r>
            <a:r>
              <a:rPr lang="en-IN" b="1" dirty="0" err="1">
                <a:effectLst>
                  <a:outerShdw blurRad="38100" dist="38100" dir="2700000" algn="tl">
                    <a:srgbClr val="000000">
                      <a:alpha val="43137"/>
                    </a:srgbClr>
                  </a:outerShdw>
                </a:effectLst>
              </a:rPr>
              <a:t>od</a:t>
            </a:r>
            <a:r>
              <a:rPr lang="en-IN" b="1" dirty="0">
                <a:effectLst>
                  <a:outerShdw blurRad="38100" dist="38100" dir="2700000" algn="tl">
                    <a:srgbClr val="000000">
                      <a:alpha val="43137"/>
                    </a:srgbClr>
                  </a:outerShdw>
                </a:effectLst>
              </a:rPr>
              <a:t> data stored in the data structure.</a:t>
            </a:r>
          </a:p>
          <a:p>
            <a:pPr algn="just">
              <a:buNone/>
            </a:pP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71604" y="428604"/>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DIFFERENT</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DATA STRUCTURES</a:t>
            </a:r>
          </a:p>
        </p:txBody>
      </p:sp>
      <p:sp>
        <p:nvSpPr>
          <p:cNvPr id="9" name="Content Placeholder 2"/>
          <p:cNvSpPr>
            <a:spLocks noGrp="1"/>
          </p:cNvSpPr>
          <p:nvPr>
            <p:ph idx="1"/>
          </p:nvPr>
        </p:nvSpPr>
        <p:spPr>
          <a:xfrm>
            <a:off x="1071538" y="1643050"/>
            <a:ext cx="7715304" cy="1214446"/>
          </a:xfrm>
        </p:spPr>
        <p:txBody>
          <a:bodyPr>
            <a:noAutofit/>
          </a:bodyPr>
          <a:lstStyle/>
          <a:p>
            <a:pPr lvl="1" algn="just">
              <a:buNone/>
            </a:pPr>
            <a:r>
              <a:rPr lang="en-IN" b="1" dirty="0">
                <a:effectLst>
                  <a:outerShdw blurRad="38100" dist="38100" dir="2700000" algn="tl">
                    <a:srgbClr val="000000">
                      <a:alpha val="43137"/>
                    </a:srgbClr>
                  </a:outerShdw>
                </a:effectLst>
              </a:rPr>
              <a:t>		</a:t>
            </a:r>
            <a:r>
              <a:rPr lang="en-IN" b="1" dirty="0">
                <a:solidFill>
                  <a:srgbClr val="FFFF00"/>
                </a:solidFill>
                <a:effectLst>
                  <a:outerShdw blurRad="38100" dist="38100" dir="2700000" algn="tl">
                    <a:srgbClr val="000000">
                      <a:alpha val="43137"/>
                    </a:srgbClr>
                  </a:outerShdw>
                </a:effectLst>
              </a:rPr>
              <a:t>	Data structures are broadly classified in to two types.</a:t>
            </a:r>
            <a:endParaRPr lang="en-IN" b="1" dirty="0">
              <a:effectLst>
                <a:outerShdw blurRad="38100" dist="38100" dir="2700000" algn="tl">
                  <a:srgbClr val="000000">
                    <a:alpha val="43137"/>
                  </a:srgbClr>
                </a:outerShdw>
              </a:effectLst>
            </a:endParaRPr>
          </a:p>
        </p:txBody>
      </p:sp>
      <p:sp>
        <p:nvSpPr>
          <p:cNvPr id="5" name="Title 1"/>
          <p:cNvSpPr txBox="1">
            <a:spLocks/>
          </p:cNvSpPr>
          <p:nvPr/>
        </p:nvSpPr>
        <p:spPr>
          <a:xfrm>
            <a:off x="1285852" y="321468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1. SIMPLE DATA STRUCTURE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Title 1"/>
          <p:cNvSpPr txBox="1">
            <a:spLocks/>
          </p:cNvSpPr>
          <p:nvPr/>
        </p:nvSpPr>
        <p:spPr>
          <a:xfrm>
            <a:off x="1285852" y="4786322"/>
            <a:ext cx="6929486"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	COMPOUND DATA STRUCTURE</a:t>
            </a:r>
          </a:p>
        </p:txBody>
      </p:sp>
    </p:spTree>
    <p:extLst>
      <p:ext uri="{BB962C8B-B14F-4D97-AF65-F5344CB8AC3E}">
        <p14:creationId xmlns:p14="http://schemas.microsoft.com/office/powerpoint/2010/main" val="110163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43042" y="3143248"/>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1. SIMPLE DATA STRUCTURE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071538" y="1571612"/>
            <a:ext cx="7715304" cy="2000264"/>
          </a:xfrm>
        </p:spPr>
        <p:txBody>
          <a:bodyPr>
            <a:noAutofit/>
          </a:bodyPr>
          <a:lstStyle/>
          <a:p>
            <a:pPr lvl="1" algn="just">
              <a:buNone/>
            </a:pPr>
            <a:r>
              <a:rPr lang="en-IN" b="1" dirty="0">
                <a:solidFill>
                  <a:srgbClr val="FFFF00"/>
                </a:solidFill>
                <a:effectLst>
                  <a:outerShdw blurRad="38100" dist="38100" dir="2700000" algn="tl">
                    <a:srgbClr val="000000">
                      <a:alpha val="43137"/>
                    </a:srgbClr>
                  </a:outerShdw>
                </a:effectLst>
              </a:rPr>
              <a:t>			Simple Data structures </a:t>
            </a:r>
            <a:r>
              <a:rPr lang="en-IN" b="1" dirty="0">
                <a:effectLst>
                  <a:outerShdw blurRad="38100" dist="38100" dir="2700000" algn="tl">
                    <a:srgbClr val="000000">
                      <a:alpha val="43137"/>
                    </a:srgbClr>
                  </a:outerShdw>
                </a:effectLst>
              </a:rPr>
              <a:t>are  also called as </a:t>
            </a:r>
            <a:r>
              <a:rPr lang="en-IN" b="1" dirty="0">
                <a:solidFill>
                  <a:srgbClr val="FFFF00"/>
                </a:solidFill>
                <a:effectLst>
                  <a:outerShdw blurRad="38100" dist="38100" dir="2700000" algn="tl">
                    <a:srgbClr val="000000">
                      <a:alpha val="43137"/>
                    </a:srgbClr>
                  </a:outerShdw>
                </a:effectLst>
              </a:rPr>
              <a:t>primitive data structures </a:t>
            </a:r>
            <a:r>
              <a:rPr lang="en-IN" b="1" dirty="0">
                <a:effectLst>
                  <a:outerShdw blurRad="38100" dist="38100" dir="2700000" algn="tl">
                    <a:srgbClr val="000000">
                      <a:alpha val="43137"/>
                    </a:srgbClr>
                  </a:outerShdw>
                </a:effectLst>
              </a:rPr>
              <a:t>and are built from basic data types </a:t>
            </a:r>
            <a:r>
              <a:rPr lang="en-IN" b="1" dirty="0" err="1">
                <a:effectLst>
                  <a:outerShdw blurRad="38100" dist="38100" dir="2700000" algn="tl">
                    <a:srgbClr val="000000">
                      <a:alpha val="43137"/>
                    </a:srgbClr>
                  </a:outerShdw>
                </a:effectLst>
              </a:rPr>
              <a:t>viz</a:t>
            </a:r>
            <a:r>
              <a:rPr lang="en-IN" b="1" dirty="0">
                <a:effectLst>
                  <a:outerShdw blurRad="38100" dist="38100" dir="2700000" algn="tl">
                    <a:srgbClr val="000000">
                      <a:alpha val="43137"/>
                    </a:srgbClr>
                  </a:outerShdw>
                </a:effectLst>
              </a:rPr>
              <a:t> </a:t>
            </a:r>
            <a:r>
              <a:rPr lang="en-IN" b="1" dirty="0" err="1">
                <a:solidFill>
                  <a:srgbClr val="FFFF00"/>
                </a:solidFill>
                <a:effectLst>
                  <a:outerShdw blurRad="38100" dist="38100" dir="2700000" algn="tl">
                    <a:srgbClr val="000000">
                      <a:alpha val="43137"/>
                    </a:srgbClr>
                  </a:outerShdw>
                </a:effectLst>
              </a:rPr>
              <a:t>int</a:t>
            </a:r>
            <a:r>
              <a:rPr lang="en-IN" b="1" dirty="0">
                <a:solidFill>
                  <a:srgbClr val="FFFF00"/>
                </a:solidFill>
                <a:effectLst>
                  <a:outerShdw blurRad="38100" dist="38100" dir="2700000" algn="tl">
                    <a:srgbClr val="000000">
                      <a:alpha val="43137"/>
                    </a:srgbClr>
                  </a:outerShdw>
                </a:effectLst>
              </a:rPr>
              <a:t>, float, </a:t>
            </a:r>
            <a:r>
              <a:rPr lang="en-IN" b="1" dirty="0" err="1">
                <a:solidFill>
                  <a:srgbClr val="FFFF00"/>
                </a:solidFill>
                <a:effectLst>
                  <a:outerShdw blurRad="38100" dist="38100" dir="2700000" algn="tl">
                    <a:srgbClr val="000000">
                      <a:alpha val="43137"/>
                    </a:srgbClr>
                  </a:outerShdw>
                </a:effectLst>
              </a:rPr>
              <a:t>boolean</a:t>
            </a:r>
            <a:r>
              <a:rPr lang="en-IN" b="1" dirty="0">
                <a:solidFill>
                  <a:srgbClr val="FFFF00"/>
                </a:solidFill>
                <a:effectLst>
                  <a:outerShdw blurRad="38100" dist="38100" dir="2700000" algn="tl">
                    <a:srgbClr val="000000">
                      <a:alpha val="43137"/>
                    </a:srgbClr>
                  </a:outerShdw>
                </a:effectLst>
              </a:rPr>
              <a:t>, characters are called simple data structures.</a:t>
            </a:r>
            <a:endParaRPr lang="en-IN" b="1" dirty="0">
              <a:effectLst>
                <a:outerShdw blurRad="38100" dist="38100" dir="2700000" algn="tl">
                  <a:srgbClr val="000000">
                    <a:alpha val="43137"/>
                  </a:srgbClr>
                </a:outerShdw>
              </a:effectLst>
            </a:endParaRPr>
          </a:p>
        </p:txBody>
      </p:sp>
      <p:sp>
        <p:nvSpPr>
          <p:cNvPr id="5" name="Title 1"/>
          <p:cNvSpPr txBox="1">
            <a:spLocks/>
          </p:cNvSpPr>
          <p:nvPr/>
        </p:nvSpPr>
        <p:spPr>
          <a:xfrm>
            <a:off x="1714480" y="35716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1. SIMPLE DATA STRUCTURE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Title 1"/>
          <p:cNvSpPr txBox="1">
            <a:spLocks/>
          </p:cNvSpPr>
          <p:nvPr/>
        </p:nvSpPr>
        <p:spPr>
          <a:xfrm>
            <a:off x="1214414" y="5500702"/>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ARRAY OR LINEAR LISTS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Title 1"/>
          <p:cNvSpPr txBox="1">
            <a:spLocks/>
          </p:cNvSpPr>
          <p:nvPr/>
        </p:nvSpPr>
        <p:spPr>
          <a:xfrm>
            <a:off x="285720" y="3500438"/>
            <a:ext cx="1071570"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mn-lt"/>
                <a:ea typeface="+mn-ea"/>
                <a:cs typeface="+mn-cs"/>
              </a:rPr>
              <a:t>int</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0" name="Title 1"/>
          <p:cNvSpPr txBox="1">
            <a:spLocks/>
          </p:cNvSpPr>
          <p:nvPr/>
        </p:nvSpPr>
        <p:spPr>
          <a:xfrm>
            <a:off x="1643042" y="3500438"/>
            <a:ext cx="1071570"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float</a:t>
            </a:r>
          </a:p>
        </p:txBody>
      </p:sp>
      <p:sp>
        <p:nvSpPr>
          <p:cNvPr id="11" name="Title 1"/>
          <p:cNvSpPr txBox="1">
            <a:spLocks/>
          </p:cNvSpPr>
          <p:nvPr/>
        </p:nvSpPr>
        <p:spPr>
          <a:xfrm>
            <a:off x="3143240" y="3500438"/>
            <a:ext cx="1714512" cy="78581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err="1">
                <a:solidFill>
                  <a:schemeClr val="bg1"/>
                </a:solidFill>
                <a:effectLst>
                  <a:outerShdw blurRad="38100" dist="38100" dir="2700000" algn="tl">
                    <a:srgbClr val="000000">
                      <a:alpha val="43137"/>
                    </a:srgbClr>
                  </a:outerShdw>
                </a:effectLst>
              </a:rPr>
              <a:t>boolean</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2" name="Title 1"/>
          <p:cNvSpPr txBox="1">
            <a:spLocks/>
          </p:cNvSpPr>
          <p:nvPr/>
        </p:nvSpPr>
        <p:spPr>
          <a:xfrm>
            <a:off x="5143504" y="3500438"/>
            <a:ext cx="235745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characters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3" name="Title 1"/>
          <p:cNvSpPr txBox="1">
            <a:spLocks/>
          </p:cNvSpPr>
          <p:nvPr/>
        </p:nvSpPr>
        <p:spPr>
          <a:xfrm>
            <a:off x="7715272" y="3500438"/>
            <a:ext cx="1071570"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…etc</a:t>
            </a:r>
          </a:p>
        </p:txBody>
      </p:sp>
      <p:cxnSp>
        <p:nvCxnSpPr>
          <p:cNvPr id="15" name="Straight Arrow Connector 14"/>
          <p:cNvCxnSpPr>
            <a:stCxn id="8" idx="2"/>
          </p:cNvCxnSpPr>
          <p:nvPr/>
        </p:nvCxnSpPr>
        <p:spPr>
          <a:xfrm rot="16200000" flipH="1">
            <a:off x="1732339" y="3375421"/>
            <a:ext cx="1285886" cy="3107555"/>
          </a:xfrm>
          <a:prstGeom prst="straightConnector1">
            <a:avLst/>
          </a:prstGeom>
          <a:ln w="114300">
            <a:solidFill>
              <a:srgbClr val="FFFF00"/>
            </a:solidFill>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rot="10800000" flipV="1">
            <a:off x="4429124" y="4286256"/>
            <a:ext cx="1857388" cy="1214446"/>
          </a:xfrm>
          <a:prstGeom prst="straightConnector1">
            <a:avLst/>
          </a:prstGeom>
          <a:ln w="114300">
            <a:solidFill>
              <a:srgbClr val="FFFF00"/>
            </a:solidFill>
            <a:tailEnd type="arrow"/>
          </a:ln>
        </p:spPr>
        <p:style>
          <a:lnRef idx="3">
            <a:schemeClr val="accent6"/>
          </a:lnRef>
          <a:fillRef idx="0">
            <a:schemeClr val="accent6"/>
          </a:fillRef>
          <a:effectRef idx="2">
            <a:schemeClr val="accent6"/>
          </a:effectRef>
          <a:fontRef idx="minor">
            <a:schemeClr val="tx1"/>
          </a:fontRef>
        </p:style>
      </p:cxnSp>
      <p:cxnSp>
        <p:nvCxnSpPr>
          <p:cNvPr id="20" name="Straight Arrow Connector 19"/>
          <p:cNvCxnSpPr/>
          <p:nvPr/>
        </p:nvCxnSpPr>
        <p:spPr>
          <a:xfrm rot="16200000" flipH="1">
            <a:off x="3607587" y="4822041"/>
            <a:ext cx="1285884" cy="214314"/>
          </a:xfrm>
          <a:prstGeom prst="straightConnector1">
            <a:avLst/>
          </a:prstGeom>
          <a:ln w="114300">
            <a:solidFill>
              <a:srgbClr val="FFFF00"/>
            </a:solidFill>
            <a:tailEnd type="arrow"/>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a:stCxn id="10" idx="2"/>
          </p:cNvCxnSpPr>
          <p:nvPr/>
        </p:nvCxnSpPr>
        <p:spPr>
          <a:xfrm rot="16200000" flipH="1">
            <a:off x="2589595" y="3875487"/>
            <a:ext cx="1214448" cy="2035985"/>
          </a:xfrm>
          <a:prstGeom prst="straightConnector1">
            <a:avLst/>
          </a:prstGeom>
          <a:ln w="114300">
            <a:solidFill>
              <a:srgbClr val="FFFF00"/>
            </a:solidFill>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01633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14480" y="428604"/>
            <a:ext cx="6786610"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ARRAY or LINEAR</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LISTS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Content Placeholder 2"/>
          <p:cNvSpPr>
            <a:spLocks noGrp="1"/>
          </p:cNvSpPr>
          <p:nvPr>
            <p:ph idx="1"/>
          </p:nvPr>
        </p:nvSpPr>
        <p:spPr>
          <a:xfrm>
            <a:off x="1357290" y="2143116"/>
            <a:ext cx="7500990" cy="4071966"/>
          </a:xfrm>
        </p:spPr>
        <p:txBody>
          <a:bodyPr lIns="0" tIns="0" rIns="0" bIns="0">
            <a:noAutofit/>
          </a:bodyPr>
          <a:lstStyle/>
          <a:p>
            <a:pPr marL="0" lvl="1" indent="0" algn="just">
              <a:buNone/>
            </a:pPr>
            <a:r>
              <a:rPr lang="en-IN" b="1" dirty="0">
                <a:effectLst>
                  <a:outerShdw blurRad="38100" dist="38100" dir="2700000" algn="tl">
                    <a:srgbClr val="000000">
                      <a:alpha val="43137"/>
                    </a:srgbClr>
                  </a:outerShdw>
                </a:effectLst>
              </a:rPr>
              <a:t>	A linear array is a list of finite numbers of elements stored in the memory. In a linear array, we can store only homogeneous data elements. Elements of the array form a sequence or linear list that can have the same type of data. Each element of the array is referred by an index set.</a:t>
            </a:r>
          </a:p>
          <a:p>
            <a:pPr marL="0" lvl="1" indent="0" algn="just">
              <a:buNone/>
            </a:pPr>
            <a:r>
              <a:rPr lang="en-IN" b="1" u="sng" dirty="0">
                <a:solidFill>
                  <a:srgbClr val="FFFF00"/>
                </a:solidFill>
                <a:effectLst>
                  <a:outerShdw blurRad="38100" dist="38100" dir="2700000" algn="tl">
                    <a:srgbClr val="000000">
                      <a:alpha val="43137"/>
                    </a:srgbClr>
                  </a:outerShdw>
                </a:effectLst>
              </a:rPr>
              <a:t>Note</a:t>
            </a:r>
            <a:r>
              <a:rPr lang="en-IN" b="1" dirty="0">
                <a:solidFill>
                  <a:srgbClr val="FFFF00"/>
                </a:solidFill>
                <a:effectLst>
                  <a:outerShdw blurRad="38100" dist="38100" dir="2700000" algn="tl">
                    <a:srgbClr val="000000">
                      <a:alpha val="43137"/>
                    </a:srgbClr>
                  </a:outerShdw>
                </a:effectLst>
              </a:rPr>
              <a:t>: Arrays can be implemented through LIST  or through </a:t>
            </a:r>
            <a:r>
              <a:rPr lang="en-IN" b="1" dirty="0" err="1">
                <a:solidFill>
                  <a:srgbClr val="FFFF00"/>
                </a:solidFill>
                <a:effectLst>
                  <a:outerShdw blurRad="38100" dist="38100" dir="2700000" algn="tl">
                    <a:srgbClr val="000000">
                      <a:alpha val="43137"/>
                    </a:srgbClr>
                  </a:outerShdw>
                </a:effectLst>
              </a:rPr>
              <a:t>NumPy</a:t>
            </a:r>
            <a:r>
              <a:rPr lang="en-IN" b="1" dirty="0">
                <a:solidFill>
                  <a:srgbClr val="FFFF00"/>
                </a:solidFill>
                <a:effectLst>
                  <a:outerShdw blurRad="38100" dist="38100" dir="2700000" algn="tl">
                    <a:srgbClr val="000000">
                      <a:alpha val="43137"/>
                    </a:srgbClr>
                  </a:outerShdw>
                </a:effectLst>
              </a:rPr>
              <a:t> arrays.</a:t>
            </a:r>
          </a:p>
          <a:p>
            <a:pPr marL="0" lvl="1" indent="0" algn="just">
              <a:buNone/>
            </a:pP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43042" y="3143248"/>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2. COMPOUND DATA STRUCTURE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071538" y="1643050"/>
            <a:ext cx="7715304" cy="1285884"/>
          </a:xfrm>
        </p:spPr>
        <p:txBody>
          <a:bodyPr>
            <a:noAutofit/>
          </a:bodyPr>
          <a:lstStyle/>
          <a:p>
            <a:pPr lvl="1" algn="just">
              <a:buNone/>
            </a:pPr>
            <a:r>
              <a:rPr lang="en-IN" b="1" dirty="0">
                <a:effectLst>
                  <a:outerShdw blurRad="38100" dist="38100" dir="2700000" algn="tl">
                    <a:srgbClr val="000000">
                      <a:alpha val="43137"/>
                    </a:srgbClr>
                  </a:outerShdw>
                </a:effectLst>
              </a:rPr>
              <a:t>		Compound Data Structure are complex in nature and are classified in to two types</a:t>
            </a:r>
          </a:p>
        </p:txBody>
      </p:sp>
      <p:sp>
        <p:nvSpPr>
          <p:cNvPr id="5" name="Title 1"/>
          <p:cNvSpPr txBox="1">
            <a:spLocks/>
          </p:cNvSpPr>
          <p:nvPr/>
        </p:nvSpPr>
        <p:spPr>
          <a:xfrm>
            <a:off x="1214414" y="35716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2. COMPOUND DATA STRUCTURE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Title 1"/>
          <p:cNvSpPr txBox="1">
            <a:spLocks/>
          </p:cNvSpPr>
          <p:nvPr/>
        </p:nvSpPr>
        <p:spPr>
          <a:xfrm>
            <a:off x="1428728" y="3357562"/>
            <a:ext cx="6929486"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LINEAR</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DATA STRUCTURES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Title 1"/>
          <p:cNvSpPr txBox="1">
            <a:spLocks/>
          </p:cNvSpPr>
          <p:nvPr/>
        </p:nvSpPr>
        <p:spPr>
          <a:xfrm>
            <a:off x="1428728" y="4786322"/>
            <a:ext cx="6929486"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	</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NON LINEAR DATA STRUCTURES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643042" y="3214686"/>
            <a:ext cx="6929486"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LINEAR</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DATASTRUCTURES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979712" y="2492896"/>
            <a:ext cx="6000792" cy="785818"/>
          </a:xfrm>
        </p:spPr>
        <p:style>
          <a:lnRef idx="0">
            <a:schemeClr val="accent6"/>
          </a:lnRef>
          <a:fillRef idx="3">
            <a:schemeClr val="accent6"/>
          </a:fillRef>
          <a:effectRef idx="3">
            <a:schemeClr val="accent6"/>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85852" y="500042"/>
            <a:ext cx="6929486"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LINEAR</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DATASTRUCTURES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Title 1"/>
          <p:cNvSpPr txBox="1">
            <a:spLocks/>
          </p:cNvSpPr>
          <p:nvPr/>
        </p:nvSpPr>
        <p:spPr>
          <a:xfrm>
            <a:off x="428596" y="5929330"/>
            <a:ext cx="2214578" cy="642942"/>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mn-lt"/>
                <a:ea typeface="+mn-ea"/>
                <a:cs typeface="+mn-cs"/>
              </a:rPr>
              <a:t>i</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STA</a:t>
            </a:r>
            <a:r>
              <a:rPr lang="en-IN" sz="3600" b="1" baseline="0" dirty="0">
                <a:solidFill>
                  <a:schemeClr val="bg1"/>
                </a:solidFill>
                <a:effectLst>
                  <a:outerShdw blurRad="38100" dist="38100" dir="2700000" algn="tl">
                    <a:srgbClr val="000000">
                      <a:alpha val="43137"/>
                    </a:srgbClr>
                  </a:outerShdw>
                </a:effectLst>
              </a:rPr>
              <a:t>CK</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0" name="Content Placeholder 2"/>
          <p:cNvSpPr txBox="1">
            <a:spLocks/>
          </p:cNvSpPr>
          <p:nvPr/>
        </p:nvSpPr>
        <p:spPr>
          <a:xfrm>
            <a:off x="1071538" y="1857364"/>
            <a:ext cx="7715304" cy="2571768"/>
          </a:xfrm>
          <a:prstGeom prst="rect">
            <a:avLst/>
          </a:prstGeom>
        </p:spPr>
        <p:txBody>
          <a:bodyPr vert="horz" lIns="91440" tIns="45720" rIns="91440" bIns="45720" rtlCol="0">
            <a:noAutofit/>
          </a:bodyPr>
          <a:lstStyle/>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mn-lt"/>
                <a:ea typeface="+mn-ea"/>
                <a:cs typeface="+mn-cs"/>
              </a:rPr>
              <a:t>What</a:t>
            </a:r>
            <a:r>
              <a:rPr kumimoji="0" lang="en-IN" sz="2800" b="1" i="0" u="none" strike="noStrike" kern="1200" cap="none" spc="0" normalizeH="0" noProof="0" dirty="0">
                <a:ln>
                  <a:noFill/>
                </a:ln>
                <a:solidFill>
                  <a:srgbClr val="FFFF00"/>
                </a:solidFill>
                <a:effectLst>
                  <a:outerShdw blurRad="38100" dist="38100" dir="2700000" algn="tl">
                    <a:srgbClr val="000000">
                      <a:alpha val="43137"/>
                    </a:srgbClr>
                  </a:outerShdw>
                </a:effectLst>
                <a:uLnTx/>
                <a:uFillTx/>
                <a:latin typeface="+mn-lt"/>
                <a:ea typeface="+mn-ea"/>
                <a:cs typeface="+mn-cs"/>
              </a:rPr>
              <a:t> is Linear Data Structure?</a:t>
            </a:r>
            <a:endParaRPr kumimoji="0" lang="en-IN" sz="2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mn-lt"/>
              <a:ea typeface="+mn-ea"/>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None/>
              <a:tabLst/>
              <a:defRPr/>
            </a:pPr>
            <a:r>
              <a:rPr lang="en-IN" sz="2800" b="1" dirty="0">
                <a:solidFill>
                  <a:srgbClr val="FFFF00"/>
                </a:solidFill>
                <a:effectLst>
                  <a:outerShdw blurRad="38100" dist="38100" dir="2700000" algn="tl">
                    <a:srgbClr val="000000">
                      <a:alpha val="43137"/>
                    </a:srgbClr>
                  </a:outerShdw>
                </a:effectLst>
              </a:rPr>
              <a:t>			</a:t>
            </a:r>
            <a:r>
              <a:rPr kumimoji="0" lang="en-I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a:t>
            </a:r>
            <a:r>
              <a:rPr kumimoji="0" lang="en-IN" sz="28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data structure is said to be linear data structure if its elements form a sequence.</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None/>
              <a:tabLst/>
              <a:defRPr/>
            </a:pPr>
            <a:r>
              <a:rPr lang="en-IN" sz="2800" b="1" baseline="0" dirty="0">
                <a:solidFill>
                  <a:schemeClr val="bg1"/>
                </a:solidFill>
                <a:effectLst>
                  <a:outerShdw blurRad="38100" dist="38100" dir="2700000" algn="tl">
                    <a:srgbClr val="000000">
                      <a:alpha val="43137"/>
                    </a:srgbClr>
                  </a:outerShdw>
                </a:effectLst>
              </a:rPr>
              <a:t>			meaning</a:t>
            </a:r>
            <a:r>
              <a:rPr lang="en-IN" sz="2800" b="1" dirty="0">
                <a:solidFill>
                  <a:schemeClr val="bg1"/>
                </a:solidFill>
                <a:effectLst>
                  <a:outerShdw blurRad="38100" dist="38100" dir="2700000" algn="tl">
                    <a:srgbClr val="000000">
                      <a:alpha val="43137"/>
                    </a:srgbClr>
                  </a:outerShdw>
                </a:effectLst>
              </a:rPr>
              <a:t> sequential arrangement of data is the linear data structure. For Example</a:t>
            </a:r>
            <a:endParaRPr kumimoji="0" lang="en-I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2" name="Title 1"/>
          <p:cNvSpPr txBox="1">
            <a:spLocks/>
          </p:cNvSpPr>
          <p:nvPr/>
        </p:nvSpPr>
        <p:spPr>
          <a:xfrm>
            <a:off x="3143240" y="5929330"/>
            <a:ext cx="2214578" cy="642942"/>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ii)	QUEUE</a:t>
            </a:r>
          </a:p>
        </p:txBody>
      </p:sp>
      <p:sp>
        <p:nvSpPr>
          <p:cNvPr id="13" name="Title 1"/>
          <p:cNvSpPr txBox="1">
            <a:spLocks/>
          </p:cNvSpPr>
          <p:nvPr/>
        </p:nvSpPr>
        <p:spPr>
          <a:xfrm>
            <a:off x="5643570" y="5929330"/>
            <a:ext cx="3286116" cy="642942"/>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iii)</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LINKED LISTS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4" name="Title 1"/>
          <p:cNvSpPr txBox="1">
            <a:spLocks/>
          </p:cNvSpPr>
          <p:nvPr/>
        </p:nvSpPr>
        <p:spPr>
          <a:xfrm>
            <a:off x="1571604" y="4786322"/>
            <a:ext cx="6929486" cy="571504"/>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lnSpcReduction="1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LINEAR</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DATASTRUCTURES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cxnSp>
        <p:nvCxnSpPr>
          <p:cNvPr id="15" name="Straight Arrow Connector 14"/>
          <p:cNvCxnSpPr/>
          <p:nvPr/>
        </p:nvCxnSpPr>
        <p:spPr>
          <a:xfrm rot="5400000">
            <a:off x="4144166" y="5714222"/>
            <a:ext cx="714380" cy="1588"/>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endCxn id="13" idx="0"/>
          </p:cNvCxnSpPr>
          <p:nvPr/>
        </p:nvCxnSpPr>
        <p:spPr>
          <a:xfrm>
            <a:off x="5357818" y="5357826"/>
            <a:ext cx="1928810" cy="571504"/>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rot="10800000" flipV="1">
            <a:off x="2000232" y="5357826"/>
            <a:ext cx="2071702" cy="642942"/>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0163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14480" y="3000372"/>
            <a:ext cx="6929486"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NON </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LINEAR</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DATASTRUCTURES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85852" y="500042"/>
            <a:ext cx="6929486"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2</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NON LINEAR</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DATASTRUCTURES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Title 1"/>
          <p:cNvSpPr txBox="1">
            <a:spLocks/>
          </p:cNvSpPr>
          <p:nvPr/>
        </p:nvSpPr>
        <p:spPr>
          <a:xfrm>
            <a:off x="3857620" y="5929330"/>
            <a:ext cx="2214578" cy="571504"/>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lnSpcReduction="1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TREES</a:t>
            </a:r>
          </a:p>
        </p:txBody>
      </p:sp>
      <p:sp>
        <p:nvSpPr>
          <p:cNvPr id="10" name="Content Placeholder 2"/>
          <p:cNvSpPr txBox="1">
            <a:spLocks/>
          </p:cNvSpPr>
          <p:nvPr/>
        </p:nvSpPr>
        <p:spPr>
          <a:xfrm>
            <a:off x="1071538" y="1714488"/>
            <a:ext cx="7715304" cy="2286016"/>
          </a:xfrm>
          <a:prstGeom prst="rect">
            <a:avLst/>
          </a:prstGeom>
        </p:spPr>
        <p:txBody>
          <a:bodyPr vert="horz" lIns="91440" tIns="45720" rIns="91440" bIns="45720" rtlCol="0">
            <a:noAutofit/>
          </a:bodyPr>
          <a:lstStyle/>
          <a:p>
            <a:pPr marL="742950" lvl="1" indent="-285750" algn="just">
              <a:spcBef>
                <a:spcPct val="20000"/>
              </a:spcBef>
              <a:defRPr/>
            </a:pPr>
            <a:r>
              <a:rPr kumimoji="0" lang="en-I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r>
              <a:rPr kumimoji="0" lang="en-IN" sz="28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mn-lt"/>
                <a:ea typeface="+mn-ea"/>
                <a:cs typeface="+mn-cs"/>
              </a:rPr>
              <a:t>What</a:t>
            </a:r>
            <a:r>
              <a:rPr kumimoji="0" lang="en-IN" sz="2800" b="1" i="0" u="none" strike="noStrike" kern="1200" cap="none" spc="0" normalizeH="0" noProof="0" dirty="0">
                <a:ln>
                  <a:noFill/>
                </a:ln>
                <a:solidFill>
                  <a:srgbClr val="FFFF00"/>
                </a:solidFill>
                <a:effectLst>
                  <a:outerShdw blurRad="38100" dist="38100" dir="2700000" algn="tl">
                    <a:srgbClr val="000000">
                      <a:alpha val="43137"/>
                    </a:srgbClr>
                  </a:outerShdw>
                </a:effectLst>
                <a:uLnTx/>
                <a:uFillTx/>
                <a:latin typeface="+mn-lt"/>
                <a:ea typeface="+mn-ea"/>
                <a:cs typeface="+mn-cs"/>
              </a:rPr>
              <a:t> is Non Linear Data Structure?</a:t>
            </a:r>
            <a:r>
              <a:rPr kumimoji="0" lang="en-I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p>
          <a:p>
            <a:pPr marL="742950" lvl="1" indent="-285750" algn="just">
              <a:spcBef>
                <a:spcPct val="20000"/>
              </a:spcBef>
              <a:defRPr/>
            </a:pPr>
            <a:r>
              <a:rPr lang="en-IN" sz="2800" b="1" dirty="0">
                <a:solidFill>
                  <a:schemeClr val="bg1"/>
                </a:solidFill>
                <a:effectLst>
                  <a:outerShdw blurRad="38100" dist="38100" dir="2700000" algn="tl">
                    <a:srgbClr val="000000">
                      <a:alpha val="43137"/>
                    </a:srgbClr>
                  </a:outerShdw>
                </a:effectLst>
              </a:rPr>
              <a:t>	 A non-linear data structure is a data structure in which a data item is connected to several other data items. So that a given data item has the possibility to reach one-or-more data items. </a:t>
            </a:r>
            <a:endParaRPr kumimoji="0" lang="en-IN"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4" name="Title 1"/>
          <p:cNvSpPr txBox="1">
            <a:spLocks/>
          </p:cNvSpPr>
          <p:nvPr/>
        </p:nvSpPr>
        <p:spPr>
          <a:xfrm>
            <a:off x="1571604" y="4572008"/>
            <a:ext cx="6929486" cy="571504"/>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lnSpcReduction="1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NON LINEAR</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DATASTRUCTURES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cxnSp>
        <p:nvCxnSpPr>
          <p:cNvPr id="15" name="Straight Arrow Connector 14"/>
          <p:cNvCxnSpPr/>
          <p:nvPr/>
        </p:nvCxnSpPr>
        <p:spPr>
          <a:xfrm rot="5400000">
            <a:off x="4465637" y="5535627"/>
            <a:ext cx="928694" cy="1588"/>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01633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42976" y="3786190"/>
            <a:ext cx="221457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ARRAYS </a:t>
            </a:r>
          </a:p>
        </p:txBody>
      </p:sp>
      <p:sp>
        <p:nvSpPr>
          <p:cNvPr id="12" name="Title 1"/>
          <p:cNvSpPr txBox="1">
            <a:spLocks/>
          </p:cNvSpPr>
          <p:nvPr/>
        </p:nvSpPr>
        <p:spPr>
          <a:xfrm>
            <a:off x="2357422" y="5929330"/>
            <a:ext cx="221457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ii)	QUEUE</a:t>
            </a:r>
          </a:p>
        </p:txBody>
      </p:sp>
      <p:sp>
        <p:nvSpPr>
          <p:cNvPr id="13" name="Title 1"/>
          <p:cNvSpPr txBox="1">
            <a:spLocks/>
          </p:cNvSpPr>
          <p:nvPr/>
        </p:nvSpPr>
        <p:spPr>
          <a:xfrm>
            <a:off x="4643438" y="5895994"/>
            <a:ext cx="3286116"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iii)</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LINKED LISTS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4" name="Title 1"/>
          <p:cNvSpPr txBox="1">
            <a:spLocks/>
          </p:cNvSpPr>
          <p:nvPr/>
        </p:nvSpPr>
        <p:spPr>
          <a:xfrm>
            <a:off x="1428728" y="571480"/>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DATASTRUCTURES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cxnSp>
        <p:nvCxnSpPr>
          <p:cNvPr id="15" name="Straight Arrow Connector 14"/>
          <p:cNvCxnSpPr/>
          <p:nvPr/>
        </p:nvCxnSpPr>
        <p:spPr>
          <a:xfrm rot="5400000">
            <a:off x="1750993" y="3392487"/>
            <a:ext cx="928694" cy="1588"/>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sp>
        <p:nvSpPr>
          <p:cNvPr id="11" name="Title 1"/>
          <p:cNvSpPr txBox="1">
            <a:spLocks/>
          </p:cNvSpPr>
          <p:nvPr/>
        </p:nvSpPr>
        <p:spPr>
          <a:xfrm>
            <a:off x="1071538" y="2143116"/>
            <a:ext cx="2500330"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75000" lnSpcReduction="2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SIMPLE DATA </a:t>
            </a:r>
          </a:p>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STRUCTURES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8" name="Title 1"/>
          <p:cNvSpPr txBox="1">
            <a:spLocks/>
          </p:cNvSpPr>
          <p:nvPr/>
        </p:nvSpPr>
        <p:spPr>
          <a:xfrm>
            <a:off x="5429256" y="2143116"/>
            <a:ext cx="2500330"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60000" lnSpcReduction="2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COMPOUND  DATA </a:t>
            </a:r>
          </a:p>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STRUCTURES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cxnSp>
        <p:nvCxnSpPr>
          <p:cNvPr id="17" name="Straight Arrow Connector 16"/>
          <p:cNvCxnSpPr/>
          <p:nvPr/>
        </p:nvCxnSpPr>
        <p:spPr>
          <a:xfrm rot="5400000">
            <a:off x="1858547" y="1784735"/>
            <a:ext cx="856462" cy="1588"/>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rot="5400000">
            <a:off x="6216265" y="1785529"/>
            <a:ext cx="856462" cy="1588"/>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sp>
        <p:nvSpPr>
          <p:cNvPr id="24" name="Title 1"/>
          <p:cNvSpPr txBox="1">
            <a:spLocks/>
          </p:cNvSpPr>
          <p:nvPr/>
        </p:nvSpPr>
        <p:spPr>
          <a:xfrm>
            <a:off x="3786182" y="3786190"/>
            <a:ext cx="2500330"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LINEAR</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25" name="Title 1"/>
          <p:cNvSpPr txBox="1">
            <a:spLocks/>
          </p:cNvSpPr>
          <p:nvPr/>
        </p:nvSpPr>
        <p:spPr>
          <a:xfrm>
            <a:off x="6500826" y="3786190"/>
            <a:ext cx="2500330"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NON LINEAR</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cxnSp>
        <p:nvCxnSpPr>
          <p:cNvPr id="26" name="Straight Arrow Connector 25"/>
          <p:cNvCxnSpPr/>
          <p:nvPr/>
        </p:nvCxnSpPr>
        <p:spPr>
          <a:xfrm rot="5400000">
            <a:off x="5180017" y="3321049"/>
            <a:ext cx="928694" cy="1588"/>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p:nvPr/>
        </p:nvCxnSpPr>
        <p:spPr>
          <a:xfrm rot="5400000">
            <a:off x="7037405" y="3392487"/>
            <a:ext cx="928694" cy="1588"/>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sp>
        <p:nvSpPr>
          <p:cNvPr id="28" name="Title 1"/>
          <p:cNvSpPr txBox="1">
            <a:spLocks/>
          </p:cNvSpPr>
          <p:nvPr/>
        </p:nvSpPr>
        <p:spPr>
          <a:xfrm>
            <a:off x="71406" y="5929330"/>
            <a:ext cx="221457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mn-lt"/>
                <a:ea typeface="+mn-ea"/>
                <a:cs typeface="+mn-cs"/>
              </a:rPr>
              <a:t>i</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STACK</a:t>
            </a:r>
          </a:p>
        </p:txBody>
      </p:sp>
      <p:cxnSp>
        <p:nvCxnSpPr>
          <p:cNvPr id="31" name="Straight Arrow Connector 30"/>
          <p:cNvCxnSpPr/>
          <p:nvPr/>
        </p:nvCxnSpPr>
        <p:spPr>
          <a:xfrm rot="5400000">
            <a:off x="5930116" y="5571346"/>
            <a:ext cx="714380" cy="1588"/>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rot="5400000">
            <a:off x="4644232" y="4856966"/>
            <a:ext cx="714380" cy="1588"/>
          </a:xfrm>
          <a:prstGeom prst="line">
            <a:avLst/>
          </a:prstGeom>
          <a:ln w="1270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214414" y="5286388"/>
            <a:ext cx="5072098" cy="1588"/>
          </a:xfrm>
          <a:prstGeom prst="line">
            <a:avLst/>
          </a:prstGeom>
          <a:ln w="1270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3215472" y="5642784"/>
            <a:ext cx="714380" cy="1588"/>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cxnSp>
        <p:nvCxnSpPr>
          <p:cNvPr id="46" name="Straight Arrow Connector 45"/>
          <p:cNvCxnSpPr/>
          <p:nvPr/>
        </p:nvCxnSpPr>
        <p:spPr>
          <a:xfrm rot="5400000">
            <a:off x="858018" y="5642784"/>
            <a:ext cx="714380" cy="1588"/>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sp>
        <p:nvSpPr>
          <p:cNvPr id="48" name="Title 1"/>
          <p:cNvSpPr txBox="1">
            <a:spLocks/>
          </p:cNvSpPr>
          <p:nvPr/>
        </p:nvSpPr>
        <p:spPr>
          <a:xfrm>
            <a:off x="7286644" y="4714884"/>
            <a:ext cx="164310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TREES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cxnSp>
        <p:nvCxnSpPr>
          <p:cNvPr id="49" name="Straight Connector 48"/>
          <p:cNvCxnSpPr/>
          <p:nvPr/>
        </p:nvCxnSpPr>
        <p:spPr>
          <a:xfrm rot="5400000">
            <a:off x="6358744" y="4856966"/>
            <a:ext cx="714380" cy="1588"/>
          </a:xfrm>
          <a:prstGeom prst="line">
            <a:avLst/>
          </a:prstGeom>
          <a:ln w="1270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786578" y="5143512"/>
            <a:ext cx="785818" cy="1588"/>
          </a:xfrm>
          <a:prstGeom prst="straightConnector1">
            <a:avLst/>
          </a:prstGeom>
          <a:ln w="127000">
            <a:solidFill>
              <a:srgbClr val="FFFF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01633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71604" y="3143248"/>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142976" y="1357299"/>
            <a:ext cx="7715304" cy="5216813"/>
          </a:xfrm>
          <a:prstGeom prst="rect">
            <a:avLst/>
          </a:prstGeom>
        </p:spPr>
        <p:txBody>
          <a:bodyPr wrap="square">
            <a:spAutoFit/>
          </a:bodyPr>
          <a:lstStyle/>
          <a:p>
            <a:pPr algn="just"/>
            <a:r>
              <a:rPr lang="en-US" sz="2800" b="1" dirty="0">
                <a:solidFill>
                  <a:srgbClr val="FFFF00"/>
                </a:solidFill>
                <a:effectLst>
                  <a:outerShdw blurRad="38100" dist="38100" dir="2700000" algn="tl">
                    <a:srgbClr val="000000">
                      <a:alpha val="43137"/>
                    </a:srgbClr>
                  </a:outerShdw>
                </a:effectLst>
              </a:rPr>
              <a:t>What is STACK?</a:t>
            </a:r>
          </a:p>
          <a:p>
            <a:pPr algn="just"/>
            <a:r>
              <a:rPr lang="en-US" sz="2800" b="1" dirty="0">
                <a:solidFill>
                  <a:schemeClr val="bg1"/>
                </a:solidFill>
                <a:effectLst>
                  <a:outerShdw blurRad="38100" dist="38100" dir="2700000" algn="tl">
                    <a:srgbClr val="000000">
                      <a:alpha val="43137"/>
                    </a:srgbClr>
                  </a:outerShdw>
                </a:effectLst>
              </a:rPr>
              <a:t>	In computer science, a stack is a last in, first out (LIFO) data structure. A stack is characterized by only two fundamental operations and they are:</a:t>
            </a:r>
          </a:p>
          <a:p>
            <a:pPr algn="just"/>
            <a:endParaRPr lang="en-US" sz="2800" b="1" dirty="0">
              <a:solidFill>
                <a:schemeClr val="bg1"/>
              </a:solidFill>
              <a:effectLst>
                <a:outerShdw blurRad="38100" dist="38100" dir="2700000" algn="tl">
                  <a:srgbClr val="000000">
                    <a:alpha val="43137"/>
                  </a:srgbClr>
                </a:outerShdw>
              </a:effectLst>
            </a:endParaRPr>
          </a:p>
          <a:p>
            <a:pPr algn="just"/>
            <a:endParaRPr lang="en-US" sz="2800" b="1" dirty="0">
              <a:solidFill>
                <a:schemeClr val="bg1"/>
              </a:solidFill>
              <a:effectLst>
                <a:outerShdw blurRad="38100" dist="38100" dir="2700000" algn="tl">
                  <a:srgbClr val="000000">
                    <a:alpha val="43137"/>
                  </a:srgbClr>
                </a:outerShdw>
              </a:effectLst>
            </a:endParaRPr>
          </a:p>
          <a:p>
            <a:pPr algn="just"/>
            <a:endParaRPr lang="en-US" sz="14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 </a:t>
            </a:r>
          </a:p>
          <a:p>
            <a:pPr algn="just"/>
            <a:r>
              <a:rPr lang="en-US" sz="2800" b="1" dirty="0">
                <a:solidFill>
                  <a:schemeClr val="bg1"/>
                </a:solidFill>
                <a:effectLst>
                  <a:outerShdw blurRad="38100" dist="38100" dir="2700000" algn="tl">
                    <a:srgbClr val="000000">
                      <a:alpha val="43137"/>
                    </a:srgbClr>
                  </a:outerShdw>
                </a:effectLst>
              </a:rPr>
              <a:t>The </a:t>
            </a:r>
            <a:r>
              <a:rPr lang="en-US" sz="2800" b="1" dirty="0">
                <a:solidFill>
                  <a:srgbClr val="FFFF00"/>
                </a:solidFill>
                <a:effectLst>
                  <a:outerShdw blurRad="38100" dist="38100" dir="2700000" algn="tl">
                    <a:srgbClr val="000000">
                      <a:alpha val="43137"/>
                    </a:srgbClr>
                  </a:outerShdw>
                </a:effectLst>
              </a:rPr>
              <a:t>PUSH</a:t>
            </a:r>
            <a:r>
              <a:rPr lang="en-US" sz="2800" b="1" dirty="0">
                <a:solidFill>
                  <a:schemeClr val="bg1"/>
                </a:solidFill>
                <a:effectLst>
                  <a:outerShdw blurRad="38100" dist="38100" dir="2700000" algn="tl">
                    <a:srgbClr val="000000">
                      <a:alpha val="43137"/>
                    </a:srgbClr>
                  </a:outerShdw>
                </a:effectLst>
              </a:rPr>
              <a:t> operation adds an item to the top of the stack. </a:t>
            </a:r>
          </a:p>
          <a:p>
            <a:pPr algn="just"/>
            <a:endParaRPr lang="en-US" sz="1100" b="1" dirty="0">
              <a:solidFill>
                <a:schemeClr val="bg1"/>
              </a:solidFill>
              <a:effectLst>
                <a:outerShdw blurRad="38100" dist="38100" dir="2700000" algn="tl">
                  <a:srgbClr val="000000">
                    <a:alpha val="43137"/>
                  </a:srgbClr>
                </a:outerShdw>
              </a:effectLst>
            </a:endParaRPr>
          </a:p>
          <a:p>
            <a:pPr algn="just"/>
            <a:r>
              <a:rPr lang="en-US" sz="2800" b="1" dirty="0">
                <a:solidFill>
                  <a:schemeClr val="bg1"/>
                </a:solidFill>
                <a:effectLst>
                  <a:outerShdw blurRad="38100" dist="38100" dir="2700000" algn="tl">
                    <a:srgbClr val="000000">
                      <a:alpha val="43137"/>
                    </a:srgbClr>
                  </a:outerShdw>
                </a:effectLst>
              </a:rPr>
              <a:t>The </a:t>
            </a:r>
            <a:r>
              <a:rPr lang="en-US" sz="2800" b="1" dirty="0">
                <a:solidFill>
                  <a:srgbClr val="FFFF00"/>
                </a:solidFill>
                <a:effectLst>
                  <a:outerShdw blurRad="38100" dist="38100" dir="2700000" algn="tl">
                    <a:srgbClr val="000000">
                      <a:alpha val="43137"/>
                    </a:srgbClr>
                  </a:outerShdw>
                </a:effectLst>
              </a:rPr>
              <a:t>POP</a:t>
            </a:r>
            <a:r>
              <a:rPr lang="en-US" sz="2800" b="1" dirty="0">
                <a:solidFill>
                  <a:schemeClr val="bg1"/>
                </a:solidFill>
                <a:effectLst>
                  <a:outerShdw blurRad="38100" dist="38100" dir="2700000" algn="tl">
                    <a:srgbClr val="000000">
                      <a:alpha val="43137"/>
                    </a:srgbClr>
                  </a:outerShdw>
                </a:effectLst>
              </a:rPr>
              <a:t> operation removes an item from the top of the stack.</a:t>
            </a:r>
            <a:endParaRPr lang="en-IN" sz="2800" b="1" dirty="0">
              <a:solidFill>
                <a:schemeClr val="bg1"/>
              </a:solidFill>
              <a:effectLst>
                <a:outerShdw blurRad="38100" dist="38100" dir="2700000" algn="tl">
                  <a:srgbClr val="000000">
                    <a:alpha val="43137"/>
                  </a:srgbClr>
                </a:outerShdw>
              </a:effectLst>
            </a:endParaRPr>
          </a:p>
        </p:txBody>
      </p:sp>
      <p:sp>
        <p:nvSpPr>
          <p:cNvPr id="4" name="Title 1"/>
          <p:cNvSpPr txBox="1">
            <a:spLocks/>
          </p:cNvSpPr>
          <p:nvPr/>
        </p:nvSpPr>
        <p:spPr>
          <a:xfrm>
            <a:off x="2000232" y="3500438"/>
            <a:ext cx="221457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PUSH </a:t>
            </a:r>
          </a:p>
        </p:txBody>
      </p:sp>
      <p:sp>
        <p:nvSpPr>
          <p:cNvPr id="5" name="Title 1"/>
          <p:cNvSpPr txBox="1">
            <a:spLocks/>
          </p:cNvSpPr>
          <p:nvPr/>
        </p:nvSpPr>
        <p:spPr>
          <a:xfrm>
            <a:off x="4929190" y="3500438"/>
            <a:ext cx="2214578"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	POP </a:t>
            </a:r>
          </a:p>
        </p:txBody>
      </p:sp>
    </p:spTree>
    <p:extLst>
      <p:ext uri="{BB962C8B-B14F-4D97-AF65-F5344CB8AC3E}">
        <p14:creationId xmlns:p14="http://schemas.microsoft.com/office/powerpoint/2010/main" val="1101633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STACKS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6" name="Picture 1" descr="http://upload.wikimedia.org/wikipedia/commons/thumb/2/29/Data_stack.svg/200px-Data_stack.svg.png"/>
          <p:cNvPicPr>
            <a:picLocks noChangeAspect="1" noChangeArrowheads="1"/>
          </p:cNvPicPr>
          <p:nvPr/>
        </p:nvPicPr>
        <p:blipFill>
          <a:blip r:embed="rId2"/>
          <a:srcRect/>
          <a:stretch>
            <a:fillRect/>
          </a:stretch>
        </p:blipFill>
        <p:spPr bwMode="auto">
          <a:xfrm>
            <a:off x="2214546" y="1928802"/>
            <a:ext cx="5397500" cy="3886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01633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643042" y="321468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00166"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QUEUE</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4" name="Rectangle 3"/>
          <p:cNvSpPr/>
          <p:nvPr/>
        </p:nvSpPr>
        <p:spPr>
          <a:xfrm>
            <a:off x="4500562" y="1643050"/>
            <a:ext cx="4357718" cy="4832092"/>
          </a:xfrm>
          <a:prstGeom prst="rect">
            <a:avLst/>
          </a:prstGeom>
        </p:spPr>
        <p:txBody>
          <a:bodyPr wrap="square">
            <a:spAutoFit/>
          </a:bodyPr>
          <a:lstStyle/>
          <a:p>
            <a:pPr algn="just"/>
            <a:r>
              <a:rPr lang="en-US" sz="2800" b="1" dirty="0">
                <a:solidFill>
                  <a:schemeClr val="bg1"/>
                </a:solidFill>
                <a:effectLst>
                  <a:outerShdw blurRad="38100" dist="38100" dir="2700000" algn="tl">
                    <a:srgbClr val="000000">
                      <a:alpha val="43137"/>
                    </a:srgbClr>
                  </a:outerShdw>
                </a:effectLst>
              </a:rPr>
              <a:t>Queue is a linear data structure which follows First In First Out (FIFO) rule in which a new item is added at the rear end and deletion of item is from the front end of the queue. In a FIFO data structure, the first element added to the queue will be the first one to be removed.</a:t>
            </a:r>
          </a:p>
        </p:txBody>
      </p:sp>
      <p:pic>
        <p:nvPicPr>
          <p:cNvPr id="5" name="Picture 5" descr="C:\Users\AdmOfficer\Desktop\queue.png"/>
          <p:cNvPicPr>
            <a:picLocks noChangeAspect="1" noChangeArrowheads="1"/>
          </p:cNvPicPr>
          <p:nvPr/>
        </p:nvPicPr>
        <p:blipFill>
          <a:blip r:embed="rId2"/>
          <a:srcRect/>
          <a:stretch>
            <a:fillRect/>
          </a:stretch>
        </p:blipFill>
        <p:spPr bwMode="auto">
          <a:xfrm>
            <a:off x="219724" y="2571745"/>
            <a:ext cx="4133199" cy="3214710"/>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1500166" y="1643050"/>
            <a:ext cx="3143272" cy="523220"/>
          </a:xfrm>
          <a:prstGeom prst="rect">
            <a:avLst/>
          </a:prstGeom>
        </p:spPr>
        <p:txBody>
          <a:bodyPr wrap="square">
            <a:spAutoFit/>
          </a:bodyPr>
          <a:lstStyle/>
          <a:p>
            <a:r>
              <a:rPr lang="en-US" sz="2800" b="1" dirty="0">
                <a:solidFill>
                  <a:srgbClr val="FFFF00"/>
                </a:solidFill>
                <a:effectLst>
                  <a:outerShdw blurRad="38100" dist="38100" dir="2700000" algn="tl">
                    <a:srgbClr val="000000">
                      <a:alpha val="43137"/>
                    </a:srgbClr>
                  </a:outerShdw>
                </a:effectLst>
              </a:rPr>
              <a:t>What is Queue?</a:t>
            </a:r>
          </a:p>
        </p:txBody>
      </p:sp>
    </p:spTree>
    <p:extLst>
      <p:ext uri="{BB962C8B-B14F-4D97-AF65-F5344CB8AC3E}">
        <p14:creationId xmlns:p14="http://schemas.microsoft.com/office/powerpoint/2010/main" val="1101633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643042" y="321468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LINKED LISTS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571604" y="285728"/>
            <a:ext cx="6929486" cy="785818"/>
          </a:xfrm>
        </p:spPr>
        <p:style>
          <a:lnRef idx="0">
            <a:schemeClr val="accent4"/>
          </a:lnRef>
          <a:fillRef idx="3">
            <a:schemeClr val="accent4"/>
          </a:fillRef>
          <a:effectRef idx="3">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INTRODUCTION</a:t>
            </a:r>
          </a:p>
        </p:txBody>
      </p:sp>
      <p:sp>
        <p:nvSpPr>
          <p:cNvPr id="9" name="Content Placeholder 2"/>
          <p:cNvSpPr>
            <a:spLocks noGrp="1"/>
          </p:cNvSpPr>
          <p:nvPr>
            <p:ph idx="1"/>
          </p:nvPr>
        </p:nvSpPr>
        <p:spPr>
          <a:xfrm>
            <a:off x="395536" y="1714488"/>
            <a:ext cx="8534182" cy="4857760"/>
          </a:xfrm>
        </p:spPr>
        <p:txBody>
          <a:bodyPr>
            <a:noAutofit/>
          </a:bodyPr>
          <a:lstStyle/>
          <a:p>
            <a:pPr lvl="1" algn="just">
              <a:buNone/>
            </a:pPr>
            <a:r>
              <a:rPr lang="en-IN" b="1" dirty="0">
                <a:solidFill>
                  <a:srgbClr val="FFFF00"/>
                </a:solidFill>
                <a:effectLst>
                  <a:outerShdw blurRad="38100" dist="38100" dir="2700000" algn="tl">
                    <a:srgbClr val="000000">
                      <a:alpha val="43137"/>
                    </a:srgbClr>
                  </a:outerShdw>
                </a:effectLst>
              </a:rPr>
              <a:t>What is Data Structure?</a:t>
            </a:r>
          </a:p>
          <a:p>
            <a:pPr lvl="1" algn="just">
              <a:buNone/>
            </a:pPr>
            <a:r>
              <a:rPr lang="en-IN" b="1" dirty="0">
                <a:effectLst>
                  <a:outerShdw blurRad="38100" dist="38100" dir="2700000" algn="tl">
                    <a:srgbClr val="000000">
                      <a:alpha val="43137"/>
                    </a:srgbClr>
                  </a:outerShdw>
                </a:effectLst>
              </a:rPr>
              <a:t>			In computer science, a data structure is a particular way of organizing data in a computer so that it can be used</a:t>
            </a:r>
          </a:p>
          <a:p>
            <a:pPr algn="just">
              <a:buNone/>
            </a:pPr>
            <a:r>
              <a:rPr lang="en-IN" b="1" dirty="0">
                <a:effectLst>
                  <a:outerShdw blurRad="38100" dist="38100" dir="2700000" algn="tl">
                    <a:srgbClr val="000000">
                      <a:alpha val="43137"/>
                    </a:srgbClr>
                  </a:outerShdw>
                </a:effectLst>
              </a:rPr>
              <a:t>			Data structures provide a means to 	manage large amounts of data efficiently for 	uses such as large databases and internet 	indexing services. Usually, efficient data 	structures are key to designing 	efficient algorithms. </a:t>
            </a:r>
          </a:p>
        </p:txBody>
      </p:sp>
    </p:spTree>
    <p:extLst>
      <p:ext uri="{BB962C8B-B14F-4D97-AF65-F5344CB8AC3E}">
        <p14:creationId xmlns:p14="http://schemas.microsoft.com/office/powerpoint/2010/main" val="110163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714480"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LINKED LISTS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142976" y="1643050"/>
            <a:ext cx="7643866" cy="3108543"/>
          </a:xfrm>
          <a:prstGeom prst="rect">
            <a:avLst/>
          </a:prstGeom>
        </p:spPr>
        <p:txBody>
          <a:bodyPr wrap="square">
            <a:spAutoFit/>
          </a:bodyPr>
          <a:lstStyle/>
          <a:p>
            <a:pPr algn="just"/>
            <a:r>
              <a:rPr lang="en-IN" sz="2800" b="1" dirty="0">
                <a:solidFill>
                  <a:srgbClr val="FFFF00"/>
                </a:solidFill>
                <a:effectLst>
                  <a:outerShdw blurRad="38100" dist="38100" dir="2700000" algn="tl">
                    <a:srgbClr val="000000">
                      <a:alpha val="43137"/>
                    </a:srgbClr>
                  </a:outerShdw>
                </a:effectLst>
              </a:rPr>
              <a:t>What is Linked List?</a:t>
            </a:r>
          </a:p>
          <a:p>
            <a:pPr algn="just"/>
            <a:r>
              <a:rPr lang="en-IN" sz="2800" b="1" dirty="0">
                <a:solidFill>
                  <a:schemeClr val="bg1"/>
                </a:solidFill>
                <a:effectLst>
                  <a:outerShdw blurRad="38100" dist="38100" dir="2700000" algn="tl">
                    <a:srgbClr val="000000">
                      <a:alpha val="43137"/>
                    </a:srgbClr>
                  </a:outerShdw>
                </a:effectLst>
              </a:rPr>
              <a:t>	</a:t>
            </a:r>
          </a:p>
          <a:p>
            <a:pPr algn="just"/>
            <a:r>
              <a:rPr lang="en-IN" sz="2800" b="1" dirty="0">
                <a:solidFill>
                  <a:schemeClr val="bg1"/>
                </a:solidFill>
                <a:effectLst>
                  <a:outerShdw blurRad="38100" dist="38100" dir="2700000" algn="tl">
                    <a:srgbClr val="000000">
                      <a:alpha val="43137"/>
                    </a:srgbClr>
                  </a:outerShdw>
                </a:effectLst>
              </a:rPr>
              <a:t>	A linked list is a linear data structure, in which the elements are not stored at contiguous memory locations. The elements in a linked list are linked using pointers as shown in the below image:</a:t>
            </a:r>
          </a:p>
        </p:txBody>
      </p:sp>
      <p:pic>
        <p:nvPicPr>
          <p:cNvPr id="1026" name="Picture 2" descr="C:\Users\AdmOfficer\Desktop\Linkedlist.png"/>
          <p:cNvPicPr>
            <a:picLocks noChangeAspect="1" noChangeArrowheads="1"/>
          </p:cNvPicPr>
          <p:nvPr/>
        </p:nvPicPr>
        <p:blipFill>
          <a:blip r:embed="rId2"/>
          <a:srcRect/>
          <a:stretch>
            <a:fillRect/>
          </a:stretch>
        </p:blipFill>
        <p:spPr bwMode="auto">
          <a:xfrm>
            <a:off x="1214414" y="4819671"/>
            <a:ext cx="7231063" cy="1609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643042" y="321468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a:ln>
                  <a:noFill/>
                </a:ln>
                <a:solidFill>
                  <a:schemeClr val="bg1"/>
                </a:solidFill>
                <a:effectLst>
                  <a:outerShdw blurRad="38100" dist="38100" dir="2700000" algn="tl">
                    <a:srgbClr val="000000">
                      <a:alpha val="43137"/>
                    </a:srgbClr>
                  </a:outerShdw>
                </a:effectLst>
                <a:uLnTx/>
                <a:uFillTx/>
                <a:latin typeface="+mn-lt"/>
                <a:ea typeface="+mn-ea"/>
                <a:cs typeface="+mn-cs"/>
              </a:rPr>
              <a:t>TREES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71604" y="35716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a:ln>
                  <a:noFill/>
                </a:ln>
                <a:solidFill>
                  <a:schemeClr val="bg1"/>
                </a:solidFill>
                <a:effectLst>
                  <a:outerShdw blurRad="38100" dist="38100" dir="2700000" algn="tl">
                    <a:srgbClr val="000000">
                      <a:alpha val="43137"/>
                    </a:srgbClr>
                  </a:outerShdw>
                </a:effectLst>
                <a:uLnTx/>
                <a:uFillTx/>
                <a:latin typeface="+mn-lt"/>
                <a:ea typeface="+mn-ea"/>
                <a:cs typeface="+mn-cs"/>
              </a:rPr>
              <a:t>TREES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357290" y="1571612"/>
            <a:ext cx="7500990" cy="4832092"/>
          </a:xfrm>
          <a:prstGeom prst="rect">
            <a:avLst/>
          </a:prstGeom>
        </p:spPr>
        <p:txBody>
          <a:bodyPr wrap="square">
            <a:spAutoFit/>
          </a:bodyPr>
          <a:lstStyle/>
          <a:p>
            <a:pPr algn="just"/>
            <a:r>
              <a:rPr lang="en-IN" sz="2800" b="1" dirty="0">
                <a:solidFill>
                  <a:srgbClr val="FFFF00"/>
                </a:solidFill>
                <a:effectLst>
                  <a:outerShdw blurRad="38100" dist="38100" dir="2700000" algn="tl">
                    <a:srgbClr val="000000">
                      <a:alpha val="43137"/>
                    </a:srgbClr>
                  </a:outerShdw>
                </a:effectLst>
              </a:rPr>
              <a:t>What is Tree?</a:t>
            </a:r>
          </a:p>
          <a:p>
            <a:pPr algn="just"/>
            <a:endParaRPr lang="en-IN" sz="2800" b="1" dirty="0">
              <a:solidFill>
                <a:schemeClr val="bg1"/>
              </a:solidFill>
              <a:effectLst>
                <a:outerShdw blurRad="38100" dist="38100" dir="2700000" algn="tl">
                  <a:srgbClr val="000000">
                    <a:alpha val="43137"/>
                  </a:srgbClr>
                </a:outerShdw>
              </a:effectLst>
            </a:endParaRPr>
          </a:p>
          <a:p>
            <a:pPr algn="just"/>
            <a:r>
              <a:rPr lang="en-IN" sz="2800" b="1" dirty="0">
                <a:solidFill>
                  <a:schemeClr val="bg1"/>
                </a:solidFill>
                <a:effectLst>
                  <a:outerShdw blurRad="38100" dist="38100" dir="2700000" algn="tl">
                    <a:srgbClr val="000000">
                      <a:alpha val="43137"/>
                    </a:srgbClr>
                  </a:outerShdw>
                </a:effectLst>
              </a:rPr>
              <a:t>	Tree is a non-linear data structure which organizes data in a hierarchical structure and this is a recursive definition.</a:t>
            </a:r>
          </a:p>
          <a:p>
            <a:pPr algn="ctr"/>
            <a:r>
              <a:rPr lang="en-IN" sz="2800" b="1" dirty="0">
                <a:solidFill>
                  <a:srgbClr val="FFFF00"/>
                </a:solidFill>
                <a:effectLst>
                  <a:outerShdw blurRad="38100" dist="38100" dir="2700000" algn="tl">
                    <a:srgbClr val="000000">
                      <a:alpha val="43137"/>
                    </a:srgbClr>
                  </a:outerShdw>
                </a:effectLst>
              </a:rPr>
              <a:t>OR</a:t>
            </a:r>
          </a:p>
          <a:p>
            <a:pPr algn="just" fontAlgn="base"/>
            <a:r>
              <a:rPr lang="en-IN" sz="2800" b="1" dirty="0">
                <a:solidFill>
                  <a:schemeClr val="bg1"/>
                </a:solidFill>
                <a:effectLst>
                  <a:outerShdw blurRad="38100" dist="38100" dir="2700000" algn="tl">
                    <a:srgbClr val="000000">
                      <a:alpha val="43137"/>
                    </a:srgbClr>
                  </a:outerShdw>
                </a:effectLst>
              </a:rPr>
              <a:t>A tree is a connected graph without any circuits.</a:t>
            </a:r>
          </a:p>
          <a:p>
            <a:pPr algn="ctr" fontAlgn="base"/>
            <a:r>
              <a:rPr lang="en-IN" sz="2800" b="1" dirty="0">
                <a:solidFill>
                  <a:srgbClr val="FFFF00"/>
                </a:solidFill>
                <a:effectLst>
                  <a:outerShdw blurRad="38100" dist="38100" dir="2700000" algn="tl">
                    <a:srgbClr val="000000">
                      <a:alpha val="43137"/>
                    </a:srgbClr>
                  </a:outerShdw>
                </a:effectLst>
              </a:rPr>
              <a:t>OR</a:t>
            </a:r>
          </a:p>
          <a:p>
            <a:pPr algn="just" fontAlgn="base"/>
            <a:r>
              <a:rPr lang="en-IN" sz="2800" b="1" dirty="0">
                <a:solidFill>
                  <a:schemeClr val="bg1"/>
                </a:solidFill>
                <a:effectLst>
                  <a:outerShdw blurRad="38100" dist="38100" dir="2700000" algn="tl">
                    <a:srgbClr val="000000">
                      <a:alpha val="43137"/>
                    </a:srgbClr>
                  </a:outerShdw>
                </a:effectLst>
              </a:rPr>
              <a:t>If in a graph, there is one and only one path between every pair of vertices, then graph is called as a tree</a:t>
            </a:r>
            <a:r>
              <a:rPr lang="en-IN" sz="2800" dirty="0"/>
              <a:t>.</a:t>
            </a:r>
          </a:p>
        </p:txBody>
      </p:sp>
    </p:spTree>
    <p:extLst>
      <p:ext uri="{BB962C8B-B14F-4D97-AF65-F5344CB8AC3E}">
        <p14:creationId xmlns:p14="http://schemas.microsoft.com/office/powerpoint/2010/main" val="1101633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71604" y="357166"/>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a:ln>
                  <a:noFill/>
                </a:ln>
                <a:solidFill>
                  <a:schemeClr val="bg1"/>
                </a:solidFill>
                <a:effectLst>
                  <a:outerShdw blurRad="38100" dist="38100" dir="2700000" algn="tl">
                    <a:srgbClr val="000000">
                      <a:alpha val="43137"/>
                    </a:srgbClr>
                  </a:outerShdw>
                </a:effectLst>
                <a:uLnTx/>
                <a:uFillTx/>
                <a:latin typeface="+mn-lt"/>
                <a:ea typeface="+mn-ea"/>
                <a:cs typeface="+mn-cs"/>
              </a:rPr>
              <a:t>TREES</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1026" name="Picture 2" descr="C:\Users\AdmOfficer\Desktop\Root-Node-Tree-Terminology.png"/>
          <p:cNvPicPr>
            <a:picLocks noChangeAspect="1" noChangeArrowheads="1"/>
          </p:cNvPicPr>
          <p:nvPr/>
        </p:nvPicPr>
        <p:blipFill>
          <a:blip r:embed="rId2"/>
          <a:srcRect/>
          <a:stretch>
            <a:fillRect/>
          </a:stretch>
        </p:blipFill>
        <p:spPr bwMode="auto">
          <a:xfrm>
            <a:off x="1643042" y="1500174"/>
            <a:ext cx="6786610" cy="49287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714480" y="3143248"/>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SEARCHING</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285852" y="428604"/>
            <a:ext cx="6929486"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SEARCHING</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285852" y="1714488"/>
            <a:ext cx="7572428" cy="2677656"/>
          </a:xfrm>
          <a:prstGeom prst="rect">
            <a:avLst/>
          </a:prstGeom>
        </p:spPr>
        <p:txBody>
          <a:bodyPr wrap="square">
            <a:spAutoFit/>
          </a:bodyPr>
          <a:lstStyle/>
          <a:p>
            <a:pPr algn="just"/>
            <a:r>
              <a:rPr lang="en-IN" sz="2800" b="1" dirty="0">
                <a:solidFill>
                  <a:srgbClr val="FFFF00"/>
                </a:solidFill>
                <a:effectLst>
                  <a:outerShdw blurRad="38100" dist="38100" dir="2700000" algn="tl">
                    <a:srgbClr val="000000">
                      <a:alpha val="43137"/>
                    </a:srgbClr>
                  </a:outerShdw>
                </a:effectLst>
              </a:rPr>
              <a:t>What is Searching?</a:t>
            </a:r>
          </a:p>
          <a:p>
            <a:pPr algn="just"/>
            <a:r>
              <a:rPr lang="en-IN" sz="2800" b="1" dirty="0">
                <a:solidFill>
                  <a:schemeClr val="bg1"/>
                </a:solidFill>
                <a:effectLst>
                  <a:outerShdw blurRad="38100" dist="38100" dir="2700000" algn="tl">
                    <a:srgbClr val="000000">
                      <a:alpha val="43137"/>
                    </a:srgbClr>
                  </a:outerShdw>
                </a:effectLst>
              </a:rPr>
              <a:t>	Searching is an operation or a technique that helps finds the place of a given element or value in the list.</a:t>
            </a:r>
          </a:p>
          <a:p>
            <a:pPr algn="just"/>
            <a:r>
              <a:rPr lang="en-IN" sz="2800" b="1" dirty="0">
                <a:solidFill>
                  <a:schemeClr val="bg1"/>
                </a:solidFill>
                <a:effectLst>
                  <a:outerShdw blurRad="38100" dist="38100" dir="2700000" algn="tl">
                    <a:srgbClr val="000000">
                      <a:alpha val="43137"/>
                    </a:srgbClr>
                  </a:outerShdw>
                </a:effectLst>
              </a:rPr>
              <a:t>	There are various algorithms , most common searching algorithms are:-</a:t>
            </a:r>
          </a:p>
        </p:txBody>
      </p:sp>
      <p:sp>
        <p:nvSpPr>
          <p:cNvPr id="4" name="Title 1"/>
          <p:cNvSpPr txBox="1">
            <a:spLocks/>
          </p:cNvSpPr>
          <p:nvPr/>
        </p:nvSpPr>
        <p:spPr>
          <a:xfrm>
            <a:off x="1285852" y="4643446"/>
            <a:ext cx="735811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100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LENEAR SEARCH OR SEQUENTIAL SEARCH</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Title 1"/>
          <p:cNvSpPr txBox="1">
            <a:spLocks/>
          </p:cNvSpPr>
          <p:nvPr/>
        </p:nvSpPr>
        <p:spPr>
          <a:xfrm>
            <a:off x="1285852" y="5572140"/>
            <a:ext cx="7358114" cy="7858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000" b="1" dirty="0">
                <a:solidFill>
                  <a:schemeClr val="bg1"/>
                </a:solidFill>
                <a:effectLst>
                  <a:outerShdw blurRad="38100" dist="38100" dir="2700000" algn="tl">
                    <a:srgbClr val="000000">
                      <a:alpha val="43137"/>
                    </a:srgbClr>
                  </a:outerShdw>
                </a:effectLst>
              </a:rPr>
              <a:t>2.</a:t>
            </a:r>
            <a:r>
              <a:rPr kumimoji="0" lang="en-IN" sz="3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BINARY SEARCH</a:t>
            </a:r>
            <a:endParaRPr kumimoji="0" lang="en-IN"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3000372"/>
            <a:ext cx="735811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100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LINEAR SEARCH OR SEQUENTIAL SEARCH</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5852" y="500042"/>
            <a:ext cx="735811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10000"/>
          </a:bodyPr>
          <a:lstStyle/>
          <a:p>
            <a:pPr marL="514350" lvl="0" indent="-514350">
              <a:spcBef>
                <a:spcPct val="0"/>
              </a:spcBef>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a:t>
            </a:r>
            <a:r>
              <a:rPr lang="en-IN" sz="3600" b="1" dirty="0">
                <a:solidFill>
                  <a:schemeClr val="bg1"/>
                </a:solidFill>
                <a:effectLst>
                  <a:outerShdw blurRad="38100" dist="38100" dir="2700000" algn="tl">
                    <a:srgbClr val="000000">
                      <a:alpha val="43137"/>
                    </a:srgbClr>
                  </a:outerShdw>
                </a:effectLst>
              </a:rPr>
              <a:t> LINEAR </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SEARCH OR SEQUENTIAL SEARCH</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1285852" y="1928802"/>
            <a:ext cx="7572428" cy="3108543"/>
          </a:xfrm>
          <a:prstGeom prst="rect">
            <a:avLst/>
          </a:prstGeom>
        </p:spPr>
        <p:txBody>
          <a:bodyPr wrap="square">
            <a:spAutoFit/>
          </a:bodyPr>
          <a:lstStyle/>
          <a:p>
            <a:pPr algn="just"/>
            <a:r>
              <a:rPr lang="en-IN" sz="2800" b="1" dirty="0">
                <a:solidFill>
                  <a:srgbClr val="FFFF00"/>
                </a:solidFill>
                <a:effectLst>
                  <a:outerShdw blurRad="38100" dist="38100" dir="2700000" algn="tl">
                    <a:srgbClr val="000000">
                      <a:alpha val="43137"/>
                    </a:srgbClr>
                  </a:outerShdw>
                </a:effectLst>
              </a:rPr>
              <a:t>What is Linear Search or Sequential Search?</a:t>
            </a:r>
          </a:p>
          <a:p>
            <a:pPr algn="just"/>
            <a:endParaRPr lang="en-IN" sz="2800" b="1" dirty="0">
              <a:solidFill>
                <a:schemeClr val="bg1"/>
              </a:solidFill>
              <a:effectLst>
                <a:outerShdw blurRad="38100" dist="38100" dir="2700000" algn="tl">
                  <a:srgbClr val="000000">
                    <a:alpha val="43137"/>
                  </a:srgbClr>
                </a:outerShdw>
              </a:effectLst>
            </a:endParaRPr>
          </a:p>
          <a:p>
            <a:pPr algn="just"/>
            <a:r>
              <a:rPr lang="en-IN" sz="2800" b="1" dirty="0">
                <a:solidFill>
                  <a:schemeClr val="bg1"/>
                </a:solidFill>
                <a:effectLst>
                  <a:outerShdw blurRad="38100" dist="38100" dir="2700000" algn="tl">
                    <a:srgbClr val="000000">
                      <a:alpha val="43137"/>
                    </a:srgbClr>
                  </a:outerShdw>
                </a:effectLst>
              </a:rPr>
              <a:t>	 In computer science, a </a:t>
            </a:r>
            <a:r>
              <a:rPr lang="en-IN" sz="2800" b="1" dirty="0">
                <a:solidFill>
                  <a:srgbClr val="FFFF00"/>
                </a:solidFill>
                <a:effectLst>
                  <a:outerShdw blurRad="38100" dist="38100" dir="2700000" algn="tl">
                    <a:srgbClr val="000000">
                      <a:alpha val="43137"/>
                    </a:srgbClr>
                  </a:outerShdw>
                </a:effectLst>
              </a:rPr>
              <a:t>linear search or sequential </a:t>
            </a:r>
            <a:r>
              <a:rPr lang="en-IN" sz="2800" b="1" dirty="0">
                <a:solidFill>
                  <a:schemeClr val="bg1"/>
                </a:solidFill>
                <a:effectLst>
                  <a:outerShdw blurRad="38100" dist="38100" dir="2700000" algn="tl">
                    <a:srgbClr val="000000">
                      <a:alpha val="43137"/>
                    </a:srgbClr>
                  </a:outerShdw>
                </a:effectLst>
              </a:rPr>
              <a:t>search is a method for finding an element within a list. It sequentially checks each element of the list until a match is found or the whole list has been searched.</a:t>
            </a:r>
          </a:p>
        </p:txBody>
      </p:sp>
      <p:pic>
        <p:nvPicPr>
          <p:cNvPr id="2050" name="Picture 2" descr="C:\Users\AdmOfficer\Desktop\seqsearch.png"/>
          <p:cNvPicPr>
            <a:picLocks noChangeAspect="1" noChangeArrowheads="1"/>
          </p:cNvPicPr>
          <p:nvPr/>
        </p:nvPicPr>
        <p:blipFill>
          <a:blip r:embed="rId2"/>
          <a:srcRect/>
          <a:stretch>
            <a:fillRect/>
          </a:stretch>
        </p:blipFill>
        <p:spPr bwMode="auto">
          <a:xfrm>
            <a:off x="1500166" y="5072074"/>
            <a:ext cx="7143800" cy="1518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5852" y="500042"/>
            <a:ext cx="735811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10000"/>
          </a:bodyPr>
          <a:lstStyle/>
          <a:p>
            <a:pPr marL="514350" lvl="0" indent="-514350">
              <a:spcBef>
                <a:spcPct val="0"/>
              </a:spcBef>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a:t>
            </a:r>
            <a:r>
              <a:rPr lang="en-IN" sz="3600" b="1" dirty="0">
                <a:solidFill>
                  <a:schemeClr val="bg1"/>
                </a:solidFill>
                <a:effectLst>
                  <a:outerShdw blurRad="38100" dist="38100" dir="2700000" algn="tl">
                    <a:srgbClr val="000000">
                      <a:alpha val="43137"/>
                    </a:srgbClr>
                  </a:outerShdw>
                </a:effectLst>
              </a:rPr>
              <a:t> LINEAR </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SEARCH OR SEQUENTIAL SEARCH</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1285852" y="1928802"/>
            <a:ext cx="7572428" cy="4678204"/>
          </a:xfrm>
          <a:prstGeom prst="rect">
            <a:avLst/>
          </a:prstGeom>
        </p:spPr>
        <p:txBody>
          <a:bodyPr wrap="square">
            <a:spAutoFit/>
          </a:bodyPr>
          <a:lstStyle/>
          <a:p>
            <a:pPr algn="just"/>
            <a:r>
              <a:rPr lang="en-IN" sz="2800" b="1" dirty="0">
                <a:solidFill>
                  <a:srgbClr val="FFFF00"/>
                </a:solidFill>
                <a:effectLst>
                  <a:outerShdw blurRad="38100" dist="38100" dir="2700000" algn="tl">
                    <a:srgbClr val="000000">
                      <a:alpha val="43137"/>
                    </a:srgbClr>
                  </a:outerShdw>
                </a:effectLst>
              </a:rPr>
              <a:t>WAPP to search an element in a given list using Linear Search Method using </a:t>
            </a:r>
            <a:r>
              <a:rPr lang="en-IN" sz="2800" b="1" dirty="0" err="1">
                <a:solidFill>
                  <a:srgbClr val="FFFF00"/>
                </a:solidFill>
                <a:effectLst>
                  <a:outerShdw blurRad="38100" dist="38100" dir="2700000" algn="tl">
                    <a:srgbClr val="000000">
                      <a:alpha val="43137"/>
                    </a:srgbClr>
                  </a:outerShdw>
                </a:effectLst>
              </a:rPr>
              <a:t>NumPy</a:t>
            </a:r>
            <a:r>
              <a:rPr lang="en-IN" sz="2800" b="1" dirty="0">
                <a:solidFill>
                  <a:srgbClr val="FFFF00"/>
                </a:solidFill>
                <a:effectLst>
                  <a:outerShdw blurRad="38100" dist="38100" dir="2700000" algn="tl">
                    <a:srgbClr val="000000">
                      <a:alpha val="43137"/>
                    </a:srgbClr>
                  </a:outerShdw>
                </a:effectLst>
              </a:rPr>
              <a:t> </a:t>
            </a:r>
          </a:p>
          <a:p>
            <a:pPr algn="just"/>
            <a:endParaRPr lang="en-IN" b="1" dirty="0">
              <a:solidFill>
                <a:schemeClr val="bg1"/>
              </a:solidFill>
              <a:effectLst>
                <a:outerShdw blurRad="38100" dist="38100" dir="2700000" algn="tl">
                  <a:srgbClr val="000000">
                    <a:alpha val="43137"/>
                  </a:srgbClr>
                </a:outerShdw>
              </a:effectLst>
            </a:endParaRPr>
          </a:p>
          <a:p>
            <a:pPr algn="just"/>
            <a:r>
              <a:rPr lang="en-IN" sz="2800" b="1" dirty="0">
                <a:solidFill>
                  <a:schemeClr val="bg1"/>
                </a:solidFill>
                <a:effectLst>
                  <a:outerShdw blurRad="38100" dist="38100" dir="2700000" algn="tl">
                    <a:srgbClr val="000000">
                      <a:alpha val="43137"/>
                    </a:srgbClr>
                  </a:outerShdw>
                </a:effectLst>
              </a:rPr>
              <a:t>import </a:t>
            </a:r>
            <a:r>
              <a:rPr lang="en-IN" sz="2800" b="1" dirty="0" err="1">
                <a:solidFill>
                  <a:schemeClr val="bg1"/>
                </a:solidFill>
                <a:effectLst>
                  <a:outerShdw blurRad="38100" dist="38100" dir="2700000" algn="tl">
                    <a:srgbClr val="000000">
                      <a:alpha val="43137"/>
                    </a:srgbClr>
                  </a:outerShdw>
                </a:effectLst>
              </a:rPr>
              <a:t>numpy</a:t>
            </a:r>
            <a:r>
              <a:rPr lang="en-IN" sz="2800" b="1" dirty="0">
                <a:solidFill>
                  <a:schemeClr val="bg1"/>
                </a:solidFill>
                <a:effectLst>
                  <a:outerShdw blurRad="38100" dist="38100" dir="2700000" algn="tl">
                    <a:srgbClr val="000000">
                      <a:alpha val="43137"/>
                    </a:srgbClr>
                  </a:outerShdw>
                </a:effectLst>
              </a:rPr>
              <a:t> as </a:t>
            </a:r>
            <a:r>
              <a:rPr lang="en-IN" sz="2800" b="1" dirty="0" err="1">
                <a:solidFill>
                  <a:schemeClr val="bg1"/>
                </a:solidFill>
                <a:effectLst>
                  <a:outerShdw blurRad="38100" dist="38100" dir="2700000" algn="tl">
                    <a:srgbClr val="000000">
                      <a:alpha val="43137"/>
                    </a:srgbClr>
                  </a:outerShdw>
                </a:effectLst>
              </a:rPr>
              <a:t>np</a:t>
            </a:r>
            <a:endParaRPr lang="en-IN" sz="2800" b="1" dirty="0">
              <a:solidFill>
                <a:schemeClr val="bg1"/>
              </a:solidFill>
              <a:effectLst>
                <a:outerShdw blurRad="38100" dist="38100" dir="2700000" algn="tl">
                  <a:srgbClr val="000000">
                    <a:alpha val="43137"/>
                  </a:srgbClr>
                </a:outerShdw>
              </a:effectLst>
            </a:endParaRPr>
          </a:p>
          <a:p>
            <a:pPr algn="just"/>
            <a:r>
              <a:rPr lang="en-IN" sz="2800" b="1" dirty="0">
                <a:solidFill>
                  <a:schemeClr val="bg1"/>
                </a:solidFill>
                <a:effectLst>
                  <a:outerShdw blurRad="38100" dist="38100" dir="2700000" algn="tl">
                    <a:srgbClr val="000000">
                      <a:alpha val="43137"/>
                    </a:srgbClr>
                  </a:outerShdw>
                </a:effectLst>
              </a:rPr>
              <a:t>def </a:t>
            </a:r>
            <a:r>
              <a:rPr lang="en-IN" sz="2800" b="1" dirty="0" err="1">
                <a:solidFill>
                  <a:schemeClr val="bg1"/>
                </a:solidFill>
                <a:effectLst>
                  <a:outerShdw blurRad="38100" dist="38100" dir="2700000" algn="tl">
                    <a:srgbClr val="000000">
                      <a:alpha val="43137"/>
                    </a:srgbClr>
                  </a:outerShdw>
                </a:effectLst>
              </a:rPr>
              <a:t>Linear_Search</a:t>
            </a:r>
            <a:r>
              <a:rPr lang="en-IN" sz="2800" b="1" dirty="0">
                <a:solidFill>
                  <a:schemeClr val="bg1"/>
                </a:solidFill>
                <a:effectLst>
                  <a:outerShdw blurRad="38100" dist="38100" dir="2700000" algn="tl">
                    <a:srgbClr val="000000">
                      <a:alpha val="43137"/>
                    </a:srgbClr>
                  </a:outerShdw>
                </a:effectLst>
              </a:rPr>
              <a:t>():</a:t>
            </a:r>
          </a:p>
          <a:p>
            <a:pPr algn="just"/>
            <a:r>
              <a:rPr lang="en-IN" sz="2800" b="1" dirty="0">
                <a:solidFill>
                  <a:schemeClr val="bg1"/>
                </a:solidFill>
                <a:effectLst>
                  <a:outerShdw blurRad="38100" dist="38100" dir="2700000" algn="tl">
                    <a:srgbClr val="000000">
                      <a:alpha val="43137"/>
                    </a:srgbClr>
                  </a:outerShdw>
                </a:effectLst>
              </a:rPr>
              <a:t>    L1=[9,32,67,72,899,390,879]</a:t>
            </a:r>
          </a:p>
          <a:p>
            <a:pPr algn="just"/>
            <a:r>
              <a:rPr lang="en-IN" sz="2800" b="1" dirty="0">
                <a:solidFill>
                  <a:schemeClr val="bg1"/>
                </a:solidFill>
                <a:effectLst>
                  <a:outerShdw blurRad="38100" dist="38100" dir="2700000" algn="tl">
                    <a:srgbClr val="000000">
                      <a:alpha val="43137"/>
                    </a:srgbClr>
                  </a:outerShdw>
                </a:effectLst>
              </a:rPr>
              <a:t>    a=</a:t>
            </a:r>
            <a:r>
              <a:rPr lang="en-IN" sz="2800" b="1" dirty="0" err="1">
                <a:solidFill>
                  <a:schemeClr val="bg1"/>
                </a:solidFill>
                <a:effectLst>
                  <a:outerShdw blurRad="38100" dist="38100" dir="2700000" algn="tl">
                    <a:srgbClr val="000000">
                      <a:alpha val="43137"/>
                    </a:srgbClr>
                  </a:outerShdw>
                </a:effectLst>
              </a:rPr>
              <a:t>np.array</a:t>
            </a:r>
            <a:r>
              <a:rPr lang="en-IN" sz="2800" b="1" dirty="0">
                <a:solidFill>
                  <a:schemeClr val="bg1"/>
                </a:solidFill>
                <a:effectLst>
                  <a:outerShdw blurRad="38100" dist="38100" dir="2700000" algn="tl">
                    <a:srgbClr val="000000">
                      <a:alpha val="43137"/>
                    </a:srgbClr>
                  </a:outerShdw>
                </a:effectLst>
              </a:rPr>
              <a:t>(L1)</a:t>
            </a:r>
          </a:p>
          <a:p>
            <a:pPr algn="just"/>
            <a:r>
              <a:rPr lang="en-IN" sz="2800" b="1" dirty="0">
                <a:solidFill>
                  <a:schemeClr val="bg1"/>
                </a:solidFill>
                <a:effectLst>
                  <a:outerShdw blurRad="38100" dist="38100" dir="2700000" algn="tl">
                    <a:srgbClr val="000000">
                      <a:alpha val="43137"/>
                    </a:srgbClr>
                  </a:outerShdw>
                </a:effectLst>
              </a:rPr>
              <a:t>    </a:t>
            </a:r>
            <a:r>
              <a:rPr lang="en-IN" sz="2800" b="1" dirty="0" err="1">
                <a:solidFill>
                  <a:schemeClr val="bg1"/>
                </a:solidFill>
                <a:effectLst>
                  <a:outerShdw blurRad="38100" dist="38100" dir="2700000" algn="tl">
                    <a:srgbClr val="000000">
                      <a:alpha val="43137"/>
                    </a:srgbClr>
                  </a:outerShdw>
                </a:effectLst>
              </a:rPr>
              <a:t>Search_Val</a:t>
            </a:r>
            <a:r>
              <a:rPr lang="en-IN" sz="2800" b="1" dirty="0">
                <a:solidFill>
                  <a:schemeClr val="bg1"/>
                </a:solidFill>
                <a:effectLst>
                  <a:outerShdw blurRad="38100" dist="38100" dir="2700000" algn="tl">
                    <a:srgbClr val="000000">
                      <a:alpha val="43137"/>
                    </a:srgbClr>
                  </a:outerShdw>
                </a:effectLst>
              </a:rPr>
              <a:t>=</a:t>
            </a:r>
            <a:r>
              <a:rPr lang="en-IN" sz="2800" b="1" dirty="0" err="1">
                <a:solidFill>
                  <a:schemeClr val="bg1"/>
                </a:solidFill>
                <a:effectLst>
                  <a:outerShdw blurRad="38100" dist="38100" dir="2700000" algn="tl">
                    <a:srgbClr val="000000">
                      <a:alpha val="43137"/>
                    </a:srgbClr>
                  </a:outerShdw>
                </a:effectLst>
              </a:rPr>
              <a:t>int</a:t>
            </a:r>
            <a:r>
              <a:rPr lang="en-IN" sz="2800" b="1" dirty="0">
                <a:solidFill>
                  <a:schemeClr val="bg1"/>
                </a:solidFill>
                <a:effectLst>
                  <a:outerShdw blurRad="38100" dist="38100" dir="2700000" algn="tl">
                    <a:srgbClr val="000000">
                      <a:alpha val="43137"/>
                    </a:srgbClr>
                  </a:outerShdw>
                </a:effectLst>
              </a:rPr>
              <a:t>(input("Enter the Searching Element"))</a:t>
            </a:r>
          </a:p>
          <a:p>
            <a:pPr algn="just"/>
            <a:r>
              <a:rPr lang="en-IN" sz="2800" b="1" dirty="0">
                <a:solidFill>
                  <a:schemeClr val="bg1"/>
                </a:solidFill>
                <a:effectLst>
                  <a:outerShdw blurRad="38100" dist="38100" dir="2700000" algn="tl">
                    <a:srgbClr val="000000">
                      <a:alpha val="43137"/>
                    </a:srgbClr>
                  </a:outerShdw>
                </a:effectLst>
              </a:rPr>
              <a:t>    found=0</a:t>
            </a:r>
          </a:p>
          <a:p>
            <a:pPr algn="just"/>
            <a:r>
              <a:rPr lang="en-IN" sz="2800" b="1" dirty="0">
                <a:solidFill>
                  <a:schemeClr val="bg1"/>
                </a:solidFill>
                <a:effectLst>
                  <a:outerShdw blurRad="38100" dist="38100" dir="2700000" algn="tl">
                    <a:srgbClr val="000000">
                      <a:alpha val="43137"/>
                    </a:srgbClr>
                  </a:outerShdw>
                </a:effectLst>
              </a:rPr>
              <a:t>    pos=1</a:t>
            </a:r>
          </a:p>
        </p:txBody>
      </p:sp>
    </p:spTree>
    <p:extLst>
      <p:ext uri="{BB962C8B-B14F-4D97-AF65-F5344CB8AC3E}">
        <p14:creationId xmlns:p14="http://schemas.microsoft.com/office/powerpoint/2010/main" val="1101633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5852" y="357166"/>
            <a:ext cx="735811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10000"/>
          </a:bodyPr>
          <a:lstStyle/>
          <a:p>
            <a:pPr marL="514350" lvl="0" indent="-514350">
              <a:spcBef>
                <a:spcPct val="0"/>
              </a:spcBef>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a:t>
            </a:r>
            <a:r>
              <a:rPr lang="en-IN" sz="3600" b="1" dirty="0">
                <a:solidFill>
                  <a:schemeClr val="bg1"/>
                </a:solidFill>
                <a:effectLst>
                  <a:outerShdw blurRad="38100" dist="38100" dir="2700000" algn="tl">
                    <a:srgbClr val="000000">
                      <a:alpha val="43137"/>
                    </a:srgbClr>
                  </a:outerShdw>
                </a:effectLst>
              </a:rPr>
              <a:t> LINEAR </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SEARCH OR SEQUENTIAL SEARCH</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1285852" y="1285860"/>
            <a:ext cx="7572428" cy="5539978"/>
          </a:xfrm>
          <a:prstGeom prst="rect">
            <a:avLst/>
          </a:prstGeom>
        </p:spPr>
        <p:txBody>
          <a:bodyPr wrap="square">
            <a:spAutoFit/>
          </a:bodyPr>
          <a:lstStyle/>
          <a:p>
            <a:pPr algn="just"/>
            <a:r>
              <a:rPr lang="en-IN" sz="2800" b="1" dirty="0">
                <a:solidFill>
                  <a:srgbClr val="FFFF00"/>
                </a:solidFill>
                <a:effectLst>
                  <a:outerShdw blurRad="38100" dist="38100" dir="2700000" algn="tl">
                    <a:srgbClr val="000000">
                      <a:alpha val="43137"/>
                    </a:srgbClr>
                  </a:outerShdw>
                </a:effectLst>
              </a:rPr>
              <a:t>WAPP to search an element in a given list using Linear Search Method using </a:t>
            </a:r>
            <a:r>
              <a:rPr lang="en-IN" sz="2800" b="1" dirty="0" err="1">
                <a:solidFill>
                  <a:srgbClr val="FFFF00"/>
                </a:solidFill>
                <a:effectLst>
                  <a:outerShdw blurRad="38100" dist="38100" dir="2700000" algn="tl">
                    <a:srgbClr val="000000">
                      <a:alpha val="43137"/>
                    </a:srgbClr>
                  </a:outerShdw>
                </a:effectLst>
              </a:rPr>
              <a:t>NumPy</a:t>
            </a:r>
            <a:r>
              <a:rPr lang="en-IN" sz="2800" b="1" dirty="0">
                <a:solidFill>
                  <a:srgbClr val="FFFF00"/>
                </a:solidFill>
                <a:effectLst>
                  <a:outerShdw blurRad="38100" dist="38100" dir="2700000" algn="tl">
                    <a:srgbClr val="000000">
                      <a:alpha val="43137"/>
                    </a:srgbClr>
                  </a:outerShdw>
                </a:effectLst>
              </a:rPr>
              <a:t> </a:t>
            </a:r>
          </a:p>
          <a:p>
            <a:pPr algn="just"/>
            <a:endParaRPr lang="en-IN" b="1" dirty="0">
              <a:solidFill>
                <a:srgbClr val="FFFF00"/>
              </a:solidFill>
              <a:effectLst>
                <a:outerShdw blurRad="38100" dist="38100" dir="2700000" algn="tl">
                  <a:srgbClr val="000000">
                    <a:alpha val="43137"/>
                  </a:srgbClr>
                </a:outerShdw>
              </a:effectLst>
            </a:endParaRPr>
          </a:p>
          <a:p>
            <a:pPr algn="just"/>
            <a:r>
              <a:rPr lang="en-IN" sz="2800" b="1" dirty="0">
                <a:solidFill>
                  <a:schemeClr val="bg1"/>
                </a:solidFill>
                <a:effectLst>
                  <a:outerShdw blurRad="38100" dist="38100" dir="2700000" algn="tl">
                    <a:srgbClr val="000000">
                      <a:alpha val="43137"/>
                    </a:srgbClr>
                  </a:outerShdw>
                </a:effectLst>
              </a:rPr>
              <a:t>for </a:t>
            </a:r>
            <a:r>
              <a:rPr lang="en-IN" sz="2800" b="1" dirty="0" err="1">
                <a:solidFill>
                  <a:schemeClr val="bg1"/>
                </a:solidFill>
                <a:effectLst>
                  <a:outerShdw blurRad="38100" dist="38100" dir="2700000" algn="tl">
                    <a:srgbClr val="000000">
                      <a:alpha val="43137"/>
                    </a:srgbClr>
                  </a:outerShdw>
                </a:effectLst>
              </a:rPr>
              <a:t>i</a:t>
            </a:r>
            <a:r>
              <a:rPr lang="en-IN" sz="2800" b="1" dirty="0">
                <a:solidFill>
                  <a:schemeClr val="bg1"/>
                </a:solidFill>
                <a:effectLst>
                  <a:outerShdw blurRad="38100" dist="38100" dir="2700000" algn="tl">
                    <a:srgbClr val="000000">
                      <a:alpha val="43137"/>
                    </a:srgbClr>
                  </a:outerShdw>
                </a:effectLst>
              </a:rPr>
              <a:t> in a:</a:t>
            </a:r>
          </a:p>
          <a:p>
            <a:pPr algn="just"/>
            <a:r>
              <a:rPr lang="en-IN" sz="2800" b="1" dirty="0">
                <a:solidFill>
                  <a:schemeClr val="bg1"/>
                </a:solidFill>
                <a:effectLst>
                  <a:outerShdw blurRad="38100" dist="38100" dir="2700000" algn="tl">
                    <a:srgbClr val="000000">
                      <a:alpha val="43137"/>
                    </a:srgbClr>
                  </a:outerShdw>
                </a:effectLst>
              </a:rPr>
              <a:t>        if </a:t>
            </a:r>
            <a:r>
              <a:rPr lang="en-IN" sz="2800" b="1" dirty="0" err="1">
                <a:solidFill>
                  <a:schemeClr val="bg1"/>
                </a:solidFill>
                <a:effectLst>
                  <a:outerShdw blurRad="38100" dist="38100" dir="2700000" algn="tl">
                    <a:srgbClr val="000000">
                      <a:alpha val="43137"/>
                    </a:srgbClr>
                  </a:outerShdw>
                </a:effectLst>
              </a:rPr>
              <a:t>i</a:t>
            </a:r>
            <a:r>
              <a:rPr lang="en-IN" sz="2800" b="1" dirty="0">
                <a:solidFill>
                  <a:schemeClr val="bg1"/>
                </a:solidFill>
                <a:effectLst>
                  <a:outerShdw blurRad="38100" dist="38100" dir="2700000" algn="tl">
                    <a:srgbClr val="000000">
                      <a:alpha val="43137"/>
                    </a:srgbClr>
                  </a:outerShdw>
                </a:effectLst>
              </a:rPr>
              <a:t>==</a:t>
            </a:r>
            <a:r>
              <a:rPr lang="en-IN" sz="2800" b="1" dirty="0" err="1">
                <a:solidFill>
                  <a:schemeClr val="bg1"/>
                </a:solidFill>
                <a:effectLst>
                  <a:outerShdw blurRad="38100" dist="38100" dir="2700000" algn="tl">
                    <a:srgbClr val="000000">
                      <a:alpha val="43137"/>
                    </a:srgbClr>
                  </a:outerShdw>
                </a:effectLst>
              </a:rPr>
              <a:t>Search_Val</a:t>
            </a:r>
            <a:r>
              <a:rPr lang="en-IN" sz="2800" b="1" dirty="0">
                <a:solidFill>
                  <a:schemeClr val="bg1"/>
                </a:solidFill>
                <a:effectLst>
                  <a:outerShdw blurRad="38100" dist="38100" dir="2700000" algn="tl">
                    <a:srgbClr val="000000">
                      <a:alpha val="43137"/>
                    </a:srgbClr>
                  </a:outerShdw>
                </a:effectLst>
              </a:rPr>
              <a:t>:</a:t>
            </a:r>
          </a:p>
          <a:p>
            <a:pPr algn="just"/>
            <a:r>
              <a:rPr lang="en-IN" sz="2800" b="1" dirty="0">
                <a:solidFill>
                  <a:schemeClr val="bg1"/>
                </a:solidFill>
                <a:effectLst>
                  <a:outerShdw blurRad="38100" dist="38100" dir="2700000" algn="tl">
                    <a:srgbClr val="000000">
                      <a:alpha val="43137"/>
                    </a:srgbClr>
                  </a:outerShdw>
                </a:effectLst>
              </a:rPr>
              <a:t>            found=1</a:t>
            </a:r>
          </a:p>
          <a:p>
            <a:pPr algn="just"/>
            <a:r>
              <a:rPr lang="en-IN" sz="2800" b="1" dirty="0">
                <a:solidFill>
                  <a:schemeClr val="bg1"/>
                </a:solidFill>
                <a:effectLst>
                  <a:outerShdw blurRad="38100" dist="38100" dir="2700000" algn="tl">
                    <a:srgbClr val="000000">
                      <a:alpha val="43137"/>
                    </a:srgbClr>
                  </a:outerShdw>
                </a:effectLst>
              </a:rPr>
              <a:t>            break</a:t>
            </a:r>
          </a:p>
          <a:p>
            <a:pPr algn="just"/>
            <a:r>
              <a:rPr lang="en-IN" sz="2800" b="1" dirty="0">
                <a:solidFill>
                  <a:schemeClr val="bg1"/>
                </a:solidFill>
                <a:effectLst>
                  <a:outerShdw blurRad="38100" dist="38100" dir="2700000" algn="tl">
                    <a:srgbClr val="000000">
                      <a:alpha val="43137"/>
                    </a:srgbClr>
                  </a:outerShdw>
                </a:effectLst>
              </a:rPr>
              <a:t>        pos= pos+1</a:t>
            </a:r>
          </a:p>
          <a:p>
            <a:pPr algn="just"/>
            <a:r>
              <a:rPr lang="en-IN" sz="2800" b="1" dirty="0">
                <a:solidFill>
                  <a:schemeClr val="bg1"/>
                </a:solidFill>
                <a:effectLst>
                  <a:outerShdw blurRad="38100" dist="38100" dir="2700000" algn="tl">
                    <a:srgbClr val="000000">
                      <a:alpha val="43137"/>
                    </a:srgbClr>
                  </a:outerShdw>
                </a:effectLst>
              </a:rPr>
              <a:t>    if found:</a:t>
            </a:r>
          </a:p>
          <a:p>
            <a:pPr algn="just"/>
            <a:r>
              <a:rPr lang="en-IN" sz="2800" b="1" dirty="0">
                <a:solidFill>
                  <a:schemeClr val="bg1"/>
                </a:solidFill>
                <a:effectLst>
                  <a:outerShdw blurRad="38100" dist="38100" dir="2700000" algn="tl">
                    <a:srgbClr val="000000">
                      <a:alpha val="43137"/>
                    </a:srgbClr>
                  </a:outerShdw>
                </a:effectLst>
              </a:rPr>
              <a:t>        print("Element is found at location ",pos)</a:t>
            </a:r>
          </a:p>
          <a:p>
            <a:pPr algn="just"/>
            <a:r>
              <a:rPr lang="en-IN" sz="2800" b="1" dirty="0">
                <a:solidFill>
                  <a:schemeClr val="bg1"/>
                </a:solidFill>
                <a:effectLst>
                  <a:outerShdw blurRad="38100" dist="38100" dir="2700000" algn="tl">
                    <a:srgbClr val="000000">
                      <a:alpha val="43137"/>
                    </a:srgbClr>
                  </a:outerShdw>
                </a:effectLst>
              </a:rPr>
              <a:t>    else:</a:t>
            </a:r>
          </a:p>
          <a:p>
            <a:pPr algn="just"/>
            <a:r>
              <a:rPr lang="en-IN" sz="2800" b="1" dirty="0">
                <a:solidFill>
                  <a:schemeClr val="bg1"/>
                </a:solidFill>
                <a:effectLst>
                  <a:outerShdw blurRad="38100" dist="38100" dir="2700000" algn="tl">
                    <a:srgbClr val="000000">
                      <a:alpha val="43137"/>
                    </a:srgbClr>
                  </a:outerShdw>
                </a:effectLst>
              </a:rPr>
              <a:t>        print("Element is not found!")</a:t>
            </a:r>
          </a:p>
          <a:p>
            <a:pPr algn="just"/>
            <a:r>
              <a:rPr lang="en-IN" sz="2800" b="1" dirty="0" err="1">
                <a:solidFill>
                  <a:schemeClr val="bg1"/>
                </a:solidFill>
                <a:effectLst>
                  <a:outerShdw blurRad="38100" dist="38100" dir="2700000" algn="tl">
                    <a:srgbClr val="000000">
                      <a:alpha val="43137"/>
                    </a:srgbClr>
                  </a:outerShdw>
                </a:effectLst>
              </a:rPr>
              <a:t>Linear_Search</a:t>
            </a:r>
            <a:r>
              <a:rPr lang="en-IN" sz="2800" b="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571604" y="285728"/>
            <a:ext cx="6929486" cy="785818"/>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IN" b="1" dirty="0">
                <a:solidFill>
                  <a:schemeClr val="bg1"/>
                </a:solidFill>
                <a:effectLst>
                  <a:outerShdw blurRad="38100" dist="38100" dir="2700000" algn="tl">
                    <a:srgbClr val="000000">
                      <a:alpha val="43137"/>
                    </a:srgbClr>
                  </a:outerShdw>
                </a:effectLst>
              </a:rPr>
              <a:t>DATA STRUCTURE OPERATIONS</a:t>
            </a:r>
          </a:p>
        </p:txBody>
      </p:sp>
      <p:sp>
        <p:nvSpPr>
          <p:cNvPr id="9" name="Content Placeholder 2"/>
          <p:cNvSpPr>
            <a:spLocks noGrp="1"/>
          </p:cNvSpPr>
          <p:nvPr>
            <p:ph idx="1"/>
          </p:nvPr>
        </p:nvSpPr>
        <p:spPr>
          <a:xfrm>
            <a:off x="1285852" y="1643050"/>
            <a:ext cx="7500990" cy="1857388"/>
          </a:xfrm>
        </p:spPr>
        <p:txBody>
          <a:bodyPr lIns="0" tIns="0" rIns="0" bIns="0">
            <a:noAutofit/>
          </a:bodyPr>
          <a:lstStyle/>
          <a:p>
            <a:pPr marL="0" lvl="1" indent="0" algn="just">
              <a:buNone/>
            </a:pPr>
            <a:r>
              <a:rPr lang="en-IN" b="1" dirty="0">
                <a:effectLst>
                  <a:outerShdw blurRad="38100" dist="38100" dir="2700000" algn="tl">
                    <a:srgbClr val="000000">
                      <a:alpha val="43137"/>
                    </a:srgbClr>
                  </a:outerShdw>
                </a:effectLst>
              </a:rPr>
              <a:t>	Data are processed by means of certain operations which appearing in the data structure. Following are the  most common types of Data structure operations.</a:t>
            </a:r>
          </a:p>
          <a:p>
            <a:pPr marL="0" lvl="1" indent="0" algn="just">
              <a:buNone/>
            </a:pPr>
            <a:endParaRPr lang="en-IN" b="1" dirty="0">
              <a:effectLst>
                <a:outerShdw blurRad="38100" dist="38100" dir="2700000" algn="tl">
                  <a:srgbClr val="000000">
                    <a:alpha val="43137"/>
                  </a:srgbClr>
                </a:outerShdw>
              </a:effectLst>
            </a:endParaRPr>
          </a:p>
        </p:txBody>
      </p:sp>
      <p:sp>
        <p:nvSpPr>
          <p:cNvPr id="4" name="Title 1"/>
          <p:cNvSpPr txBox="1">
            <a:spLocks/>
          </p:cNvSpPr>
          <p:nvPr/>
        </p:nvSpPr>
        <p:spPr>
          <a:xfrm>
            <a:off x="1571604" y="3571876"/>
            <a:ext cx="3286148"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lvl="0">
              <a:spcBef>
                <a:spcPct val="0"/>
              </a:spcBef>
            </a:pP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a:t>
            </a:r>
            <a:r>
              <a:rPr lang="en-IN" sz="2800" b="1" dirty="0">
                <a:effectLst>
                  <a:outerShdw blurRad="38100" dist="38100" dir="2700000" algn="tl">
                    <a:srgbClr val="000000">
                      <a:alpha val="43137"/>
                    </a:srgbClr>
                  </a:outerShdw>
                </a:effectLst>
              </a:rPr>
              <a:t>TRAVERSING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Title 1"/>
          <p:cNvSpPr txBox="1">
            <a:spLocks/>
          </p:cNvSpPr>
          <p:nvPr/>
        </p:nvSpPr>
        <p:spPr>
          <a:xfrm>
            <a:off x="5286380" y="3571876"/>
            <a:ext cx="328614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lvl="0">
              <a:spcBef>
                <a:spcPct val="0"/>
              </a:spcBef>
            </a:pP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	</a:t>
            </a:r>
            <a:r>
              <a:rPr lang="en-IN" sz="2800" b="1" dirty="0">
                <a:effectLst>
                  <a:outerShdw blurRad="38100" dist="38100" dir="2700000" algn="tl">
                    <a:srgbClr val="000000">
                      <a:alpha val="43137"/>
                    </a:srgbClr>
                  </a:outerShdw>
                </a:effectLst>
              </a:rPr>
              <a:t>SEARCHING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Title 1"/>
          <p:cNvSpPr txBox="1">
            <a:spLocks/>
          </p:cNvSpPr>
          <p:nvPr/>
        </p:nvSpPr>
        <p:spPr>
          <a:xfrm>
            <a:off x="1571604" y="4643446"/>
            <a:ext cx="328614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lvl="0">
              <a:spcBef>
                <a:spcPct val="0"/>
              </a:spcBef>
            </a:pPr>
            <a:r>
              <a:rPr lang="en-IN" sz="2800" b="1" dirty="0">
                <a:solidFill>
                  <a:schemeClr val="bg1"/>
                </a:solidFill>
                <a:effectLst>
                  <a:outerShdw blurRad="38100" dist="38100" dir="2700000" algn="tl">
                    <a:srgbClr val="000000">
                      <a:alpha val="43137"/>
                    </a:srgbClr>
                  </a:outerShdw>
                </a:effectLst>
              </a:rPr>
              <a:t>3</a:t>
            </a: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r>
              <a:rPr lang="en-IN" sz="2800" b="1" dirty="0">
                <a:effectLst>
                  <a:outerShdw blurRad="38100" dist="38100" dir="2700000" algn="tl">
                    <a:srgbClr val="000000">
                      <a:alpha val="43137"/>
                    </a:srgbClr>
                  </a:outerShdw>
                </a:effectLst>
              </a:rPr>
              <a:t>INSERTING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Title 1"/>
          <p:cNvSpPr txBox="1">
            <a:spLocks/>
          </p:cNvSpPr>
          <p:nvPr/>
        </p:nvSpPr>
        <p:spPr>
          <a:xfrm>
            <a:off x="5286380" y="4643446"/>
            <a:ext cx="3286148"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a:bodyPr>
          <a:lstStyle/>
          <a:p>
            <a:pPr lvl="0">
              <a:spcBef>
                <a:spcPct val="0"/>
              </a:spcBef>
            </a:pPr>
            <a:r>
              <a:rPr lang="en-IN" sz="2800" b="1" dirty="0">
                <a:solidFill>
                  <a:schemeClr val="bg1"/>
                </a:solidFill>
                <a:effectLst>
                  <a:outerShdw blurRad="38100" dist="38100" dir="2700000" algn="tl">
                    <a:srgbClr val="000000">
                      <a:alpha val="43137"/>
                    </a:srgbClr>
                  </a:outerShdw>
                </a:effectLst>
              </a:rPr>
              <a:t>4.</a:t>
            </a: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DELE</a:t>
            </a:r>
            <a:r>
              <a:rPr lang="en-IN" sz="2800" b="1" dirty="0">
                <a:effectLst>
                  <a:outerShdw blurRad="38100" dist="38100" dir="2700000" algn="tl">
                    <a:srgbClr val="000000">
                      <a:alpha val="43137"/>
                    </a:srgbClr>
                  </a:outerShdw>
                </a:effectLst>
              </a:rPr>
              <a:t>TING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0" name="Title 1"/>
          <p:cNvSpPr txBox="1">
            <a:spLocks/>
          </p:cNvSpPr>
          <p:nvPr/>
        </p:nvSpPr>
        <p:spPr>
          <a:xfrm>
            <a:off x="1571604" y="5715016"/>
            <a:ext cx="3286148"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a:bodyPr>
          <a:lstStyle/>
          <a:p>
            <a:pPr lvl="0">
              <a:spcBef>
                <a:spcPct val="0"/>
              </a:spcBef>
            </a:pP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5.	</a:t>
            </a:r>
            <a:r>
              <a:rPr lang="en-IN" sz="2800" b="1" dirty="0">
                <a:effectLst>
                  <a:outerShdw blurRad="38100" dist="38100" dir="2700000" algn="tl">
                    <a:srgbClr val="000000">
                      <a:alpha val="43137"/>
                    </a:srgbClr>
                  </a:outerShdw>
                </a:effectLst>
              </a:rPr>
              <a:t>SORTING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1" name="Title 1"/>
          <p:cNvSpPr txBox="1">
            <a:spLocks/>
          </p:cNvSpPr>
          <p:nvPr/>
        </p:nvSpPr>
        <p:spPr>
          <a:xfrm>
            <a:off x="5286380" y="5715016"/>
            <a:ext cx="3286148" cy="7858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p>
            <a:pPr lvl="0">
              <a:spcBef>
                <a:spcPct val="0"/>
              </a:spcBef>
            </a:pP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6.	</a:t>
            </a:r>
            <a:r>
              <a:rPr lang="en-IN" sz="2800" b="1" dirty="0">
                <a:effectLst>
                  <a:outerShdw blurRad="38100" dist="38100" dir="2700000" algn="tl">
                    <a:srgbClr val="000000">
                      <a:alpha val="43137"/>
                    </a:srgbClr>
                  </a:outerShdw>
                </a:effectLst>
              </a:rPr>
              <a:t>MERGING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5852" y="500042"/>
            <a:ext cx="735811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10000"/>
          </a:bodyPr>
          <a:lstStyle/>
          <a:p>
            <a:pPr marL="514350" lvl="0" indent="-514350">
              <a:spcBef>
                <a:spcPct val="0"/>
              </a:spcBef>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a:t>
            </a:r>
            <a:r>
              <a:rPr lang="en-IN" sz="3600" b="1" dirty="0">
                <a:solidFill>
                  <a:schemeClr val="bg1"/>
                </a:solidFill>
                <a:effectLst>
                  <a:outerShdw blurRad="38100" dist="38100" dir="2700000" algn="tl">
                    <a:srgbClr val="000000">
                      <a:alpha val="43137"/>
                    </a:srgbClr>
                  </a:outerShdw>
                </a:effectLst>
              </a:rPr>
              <a:t> LINEAR </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SEARCH OR SEQUENTIAL SEARCH</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1285852" y="1928802"/>
            <a:ext cx="7572428" cy="4401205"/>
          </a:xfrm>
          <a:prstGeom prst="rect">
            <a:avLst/>
          </a:prstGeom>
        </p:spPr>
        <p:txBody>
          <a:bodyPr wrap="square">
            <a:spAutoFit/>
          </a:bodyPr>
          <a:lstStyle/>
          <a:p>
            <a:pPr algn="just"/>
            <a:r>
              <a:rPr lang="en-IN" sz="2800" b="1" dirty="0">
                <a:solidFill>
                  <a:srgbClr val="FFFF00"/>
                </a:solidFill>
                <a:effectLst>
                  <a:outerShdw blurRad="38100" dist="38100" dir="2700000" algn="tl">
                    <a:srgbClr val="000000">
                      <a:alpha val="43137"/>
                    </a:srgbClr>
                  </a:outerShdw>
                </a:effectLst>
              </a:rPr>
              <a:t>WAPP to search an element in a given list using Linear Search Method</a:t>
            </a:r>
          </a:p>
          <a:p>
            <a:pPr algn="just"/>
            <a:endParaRPr lang="en-IN" b="1" dirty="0">
              <a:solidFill>
                <a:srgbClr val="FFFF00"/>
              </a:solidFill>
              <a:effectLst>
                <a:outerShdw blurRad="38100" dist="38100" dir="2700000" algn="tl">
                  <a:srgbClr val="000000">
                    <a:alpha val="43137"/>
                  </a:srgbClr>
                </a:outerShdw>
              </a:effectLst>
            </a:endParaRPr>
          </a:p>
          <a:p>
            <a:pPr algn="just"/>
            <a:r>
              <a:rPr lang="en-IN" sz="2800" b="1" dirty="0">
                <a:solidFill>
                  <a:srgbClr val="FFFF00"/>
                </a:solidFill>
                <a:effectLst>
                  <a:outerShdw blurRad="38100" dist="38100" dir="2700000" algn="tl">
                    <a:srgbClr val="000000">
                      <a:alpha val="43137"/>
                    </a:srgbClr>
                  </a:outerShdw>
                </a:effectLst>
              </a:rPr>
              <a:t>def </a:t>
            </a:r>
            <a:r>
              <a:rPr lang="en-IN" sz="2800" b="1" dirty="0" err="1">
                <a:solidFill>
                  <a:srgbClr val="FFFF00"/>
                </a:solidFill>
                <a:effectLst>
                  <a:outerShdw blurRad="38100" dist="38100" dir="2700000" algn="tl">
                    <a:srgbClr val="000000">
                      <a:alpha val="43137"/>
                    </a:srgbClr>
                  </a:outerShdw>
                </a:effectLst>
              </a:rPr>
              <a:t>Sequential_Search</a:t>
            </a:r>
            <a:r>
              <a:rPr lang="en-IN" sz="2800" b="1" dirty="0">
                <a:solidFill>
                  <a:srgbClr val="FFFF00"/>
                </a:solidFill>
                <a:effectLst>
                  <a:outerShdw blurRad="38100" dist="38100" dir="2700000" algn="tl">
                    <a:srgbClr val="000000">
                      <a:alpha val="43137"/>
                    </a:srgbClr>
                  </a:outerShdw>
                </a:effectLst>
              </a:rPr>
              <a:t>(</a:t>
            </a:r>
            <a:r>
              <a:rPr lang="en-IN" sz="2800" b="1" dirty="0" err="1">
                <a:solidFill>
                  <a:srgbClr val="FFFF00"/>
                </a:solidFill>
                <a:effectLst>
                  <a:outerShdw blurRad="38100" dist="38100" dir="2700000" algn="tl">
                    <a:srgbClr val="000000">
                      <a:alpha val="43137"/>
                    </a:srgbClr>
                  </a:outerShdw>
                </a:effectLst>
              </a:rPr>
              <a:t>dlist</a:t>
            </a:r>
            <a:r>
              <a:rPr lang="en-IN" sz="2800" b="1" dirty="0">
                <a:solidFill>
                  <a:srgbClr val="FFFF00"/>
                </a:solidFill>
                <a:effectLst>
                  <a:outerShdw blurRad="38100" dist="38100" dir="2700000" algn="tl">
                    <a:srgbClr val="000000">
                      <a:alpha val="43137"/>
                    </a:srgbClr>
                  </a:outerShdw>
                </a:effectLst>
              </a:rPr>
              <a:t>, item): </a:t>
            </a:r>
          </a:p>
          <a:p>
            <a:pPr algn="just"/>
            <a:r>
              <a:rPr lang="en-IN" sz="2800" b="1" dirty="0">
                <a:solidFill>
                  <a:schemeClr val="bg1"/>
                </a:solidFill>
                <a:effectLst>
                  <a:outerShdw blurRad="38100" dist="38100" dir="2700000" algn="tl">
                    <a:srgbClr val="000000">
                      <a:alpha val="43137"/>
                    </a:srgbClr>
                  </a:outerShdw>
                </a:effectLst>
              </a:rPr>
              <a:t>	pos = 0 found = False </a:t>
            </a:r>
          </a:p>
          <a:p>
            <a:pPr algn="just"/>
            <a:r>
              <a:rPr lang="en-IN" sz="2800" b="1" dirty="0">
                <a:solidFill>
                  <a:schemeClr val="bg1"/>
                </a:solidFill>
                <a:effectLst>
                  <a:outerShdw blurRad="38100" dist="38100" dir="2700000" algn="tl">
                    <a:srgbClr val="000000">
                      <a:alpha val="43137"/>
                    </a:srgbClr>
                  </a:outerShdw>
                </a:effectLst>
              </a:rPr>
              <a:t>	while pos &lt; </a:t>
            </a:r>
            <a:r>
              <a:rPr lang="en-IN" sz="2800" b="1" dirty="0" err="1">
                <a:solidFill>
                  <a:schemeClr val="bg1"/>
                </a:solidFill>
                <a:effectLst>
                  <a:outerShdw blurRad="38100" dist="38100" dir="2700000" algn="tl">
                    <a:srgbClr val="000000">
                      <a:alpha val="43137"/>
                    </a:srgbClr>
                  </a:outerShdw>
                </a:effectLst>
              </a:rPr>
              <a:t>len</a:t>
            </a:r>
            <a:r>
              <a:rPr lang="en-IN" sz="2800" b="1" dirty="0">
                <a:solidFill>
                  <a:schemeClr val="bg1"/>
                </a:solidFill>
                <a:effectLst>
                  <a:outerShdw blurRad="38100" dist="38100" dir="2700000" algn="tl">
                    <a:srgbClr val="000000">
                      <a:alpha val="43137"/>
                    </a:srgbClr>
                  </a:outerShdw>
                </a:effectLst>
              </a:rPr>
              <a:t>(</a:t>
            </a:r>
            <a:r>
              <a:rPr lang="en-IN" sz="2800" b="1" dirty="0" err="1">
                <a:solidFill>
                  <a:schemeClr val="bg1"/>
                </a:solidFill>
                <a:effectLst>
                  <a:outerShdw blurRad="38100" dist="38100" dir="2700000" algn="tl">
                    <a:srgbClr val="000000">
                      <a:alpha val="43137"/>
                    </a:srgbClr>
                  </a:outerShdw>
                </a:effectLst>
              </a:rPr>
              <a:t>dlist</a:t>
            </a:r>
            <a:r>
              <a:rPr lang="en-IN" sz="2800" b="1" dirty="0">
                <a:solidFill>
                  <a:schemeClr val="bg1"/>
                </a:solidFill>
                <a:effectLst>
                  <a:outerShdw blurRad="38100" dist="38100" dir="2700000" algn="tl">
                    <a:srgbClr val="000000">
                      <a:alpha val="43137"/>
                    </a:srgbClr>
                  </a:outerShdw>
                </a:effectLst>
              </a:rPr>
              <a:t>) and not found:</a:t>
            </a:r>
          </a:p>
          <a:p>
            <a:pPr algn="just"/>
            <a:r>
              <a:rPr lang="en-IN" sz="2800" b="1" dirty="0">
                <a:solidFill>
                  <a:schemeClr val="bg1"/>
                </a:solidFill>
                <a:effectLst>
                  <a:outerShdw blurRad="38100" dist="38100" dir="2700000" algn="tl">
                    <a:srgbClr val="000000">
                      <a:alpha val="43137"/>
                    </a:srgbClr>
                  </a:outerShdw>
                </a:effectLst>
              </a:rPr>
              <a:t>		if </a:t>
            </a:r>
            <a:r>
              <a:rPr lang="en-IN" sz="2800" b="1" dirty="0" err="1">
                <a:solidFill>
                  <a:schemeClr val="bg1"/>
                </a:solidFill>
                <a:effectLst>
                  <a:outerShdw blurRad="38100" dist="38100" dir="2700000" algn="tl">
                    <a:srgbClr val="000000">
                      <a:alpha val="43137"/>
                    </a:srgbClr>
                  </a:outerShdw>
                </a:effectLst>
              </a:rPr>
              <a:t>dlist</a:t>
            </a:r>
            <a:r>
              <a:rPr lang="en-IN" sz="2800" b="1" dirty="0">
                <a:solidFill>
                  <a:schemeClr val="bg1"/>
                </a:solidFill>
                <a:effectLst>
                  <a:outerShdw blurRad="38100" dist="38100" dir="2700000" algn="tl">
                    <a:srgbClr val="000000">
                      <a:alpha val="43137"/>
                    </a:srgbClr>
                  </a:outerShdw>
                </a:effectLst>
              </a:rPr>
              <a:t>[pos] == item: </a:t>
            </a:r>
          </a:p>
          <a:p>
            <a:pPr algn="just"/>
            <a:r>
              <a:rPr lang="en-IN" sz="2800" b="1" dirty="0">
                <a:solidFill>
                  <a:schemeClr val="bg1"/>
                </a:solidFill>
                <a:effectLst>
                  <a:outerShdw blurRad="38100" dist="38100" dir="2700000" algn="tl">
                    <a:srgbClr val="000000">
                      <a:alpha val="43137"/>
                    </a:srgbClr>
                  </a:outerShdw>
                </a:effectLst>
              </a:rPr>
              <a:t>			found = True </a:t>
            </a:r>
          </a:p>
          <a:p>
            <a:pPr algn="just"/>
            <a:r>
              <a:rPr lang="en-IN" sz="2800" b="1" dirty="0">
                <a:solidFill>
                  <a:schemeClr val="bg1"/>
                </a:solidFill>
                <a:effectLst>
                  <a:outerShdw blurRad="38100" dist="38100" dir="2700000" algn="tl">
                    <a:srgbClr val="000000">
                      <a:alpha val="43137"/>
                    </a:srgbClr>
                  </a:outerShdw>
                </a:effectLst>
              </a:rPr>
              <a:t>		else: 	pos = pos + 1 </a:t>
            </a:r>
          </a:p>
          <a:p>
            <a:r>
              <a:rPr lang="en-IN" sz="2800" b="1" dirty="0">
                <a:solidFill>
                  <a:schemeClr val="bg1"/>
                </a:solidFill>
                <a:effectLst>
                  <a:outerShdw blurRad="38100" dist="38100" dir="2700000" algn="tl">
                    <a:srgbClr val="000000">
                      <a:alpha val="43137"/>
                    </a:srgbClr>
                  </a:outerShdw>
                </a:effectLst>
              </a:rPr>
              <a:t>	return found, pos</a:t>
            </a:r>
          </a:p>
        </p:txBody>
      </p:sp>
    </p:spTree>
    <p:extLst>
      <p:ext uri="{BB962C8B-B14F-4D97-AF65-F5344CB8AC3E}">
        <p14:creationId xmlns:p14="http://schemas.microsoft.com/office/powerpoint/2010/main" val="1101633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5852" y="500042"/>
            <a:ext cx="735811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10000"/>
          </a:bodyPr>
          <a:lstStyle/>
          <a:p>
            <a:pPr marL="514350" lvl="0" indent="-514350">
              <a:spcBef>
                <a:spcPct val="0"/>
              </a:spcBef>
              <a:defRPr/>
            </a:pP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a:t>
            </a:r>
            <a:r>
              <a:rPr lang="en-IN" sz="3600" b="1" dirty="0">
                <a:solidFill>
                  <a:schemeClr val="bg1"/>
                </a:solidFill>
                <a:effectLst>
                  <a:outerShdw blurRad="38100" dist="38100" dir="2700000" algn="tl">
                    <a:srgbClr val="000000">
                      <a:alpha val="43137"/>
                    </a:srgbClr>
                  </a:outerShdw>
                </a:effectLst>
              </a:rPr>
              <a:t> LINEAR </a:t>
            </a:r>
            <a:r>
              <a:rPr kumimoji="0" lang="en-IN" sz="36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SEARCH OR SEQUENTIAL SEARCH</a:t>
            </a:r>
            <a:endPar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1285852" y="1928802"/>
            <a:ext cx="7572428" cy="4401205"/>
          </a:xfrm>
          <a:prstGeom prst="rect">
            <a:avLst/>
          </a:prstGeom>
        </p:spPr>
        <p:txBody>
          <a:bodyPr wrap="square">
            <a:spAutoFit/>
          </a:bodyPr>
          <a:lstStyle/>
          <a:p>
            <a:pPr algn="just"/>
            <a:r>
              <a:rPr lang="en-IN" sz="2800" b="1" dirty="0">
                <a:solidFill>
                  <a:srgbClr val="FFFF00"/>
                </a:solidFill>
                <a:effectLst>
                  <a:outerShdw blurRad="38100" dist="38100" dir="2700000" algn="tl">
                    <a:srgbClr val="000000">
                      <a:alpha val="43137"/>
                    </a:srgbClr>
                  </a:outerShdw>
                </a:effectLst>
              </a:rPr>
              <a:t>Linear Search or Sequential Search Analysis</a:t>
            </a:r>
          </a:p>
          <a:p>
            <a:pPr algn="just"/>
            <a:r>
              <a:rPr lang="en-IN" sz="2800" b="1" dirty="0">
                <a:solidFill>
                  <a:srgbClr val="FFFF00"/>
                </a:solidFill>
                <a:effectLst>
                  <a:outerShdw blurRad="38100" dist="38100" dir="2700000" algn="tl">
                    <a:srgbClr val="000000">
                      <a:alpha val="43137"/>
                    </a:srgbClr>
                  </a:outerShdw>
                </a:effectLst>
              </a:rPr>
              <a:t>ITEM PRESENT: </a:t>
            </a:r>
          </a:p>
          <a:p>
            <a:pPr algn="just"/>
            <a:r>
              <a:rPr lang="en-IN" sz="2800" b="1" dirty="0">
                <a:solidFill>
                  <a:schemeClr val="bg1"/>
                </a:solidFill>
                <a:effectLst>
                  <a:outerShdw blurRad="38100" dist="38100" dir="2700000" algn="tl">
                    <a:srgbClr val="000000">
                      <a:alpha val="43137"/>
                    </a:srgbClr>
                  </a:outerShdw>
                </a:effectLst>
              </a:rPr>
              <a:t>Best Case 		:		1</a:t>
            </a:r>
          </a:p>
          <a:p>
            <a:pPr algn="just"/>
            <a:r>
              <a:rPr lang="en-IN" sz="2800" b="1" dirty="0">
                <a:solidFill>
                  <a:schemeClr val="bg1"/>
                </a:solidFill>
                <a:effectLst>
                  <a:outerShdw blurRad="38100" dist="38100" dir="2700000" algn="tl">
                    <a:srgbClr val="000000">
                      <a:alpha val="43137"/>
                    </a:srgbClr>
                  </a:outerShdw>
                </a:effectLst>
              </a:rPr>
              <a:t>Average Case	:		½</a:t>
            </a:r>
          </a:p>
          <a:p>
            <a:pPr algn="just"/>
            <a:r>
              <a:rPr lang="en-IN" sz="2800" b="1" dirty="0">
                <a:solidFill>
                  <a:schemeClr val="bg1"/>
                </a:solidFill>
                <a:effectLst>
                  <a:outerShdw blurRad="38100" dist="38100" dir="2700000" algn="tl">
                    <a:srgbClr val="000000">
                      <a:alpha val="43137"/>
                    </a:srgbClr>
                  </a:outerShdw>
                </a:effectLst>
              </a:rPr>
              <a:t>Worst Case		:		n</a:t>
            </a:r>
          </a:p>
          <a:p>
            <a:pPr algn="just"/>
            <a:endParaRPr lang="en-IN" sz="2800" b="1" dirty="0">
              <a:solidFill>
                <a:schemeClr val="bg1"/>
              </a:solidFill>
              <a:effectLst>
                <a:outerShdw blurRad="38100" dist="38100" dir="2700000" algn="tl">
                  <a:srgbClr val="000000">
                    <a:alpha val="43137"/>
                  </a:srgbClr>
                </a:outerShdw>
              </a:effectLst>
            </a:endParaRPr>
          </a:p>
          <a:p>
            <a:pPr algn="just"/>
            <a:r>
              <a:rPr lang="en-IN" sz="2800" b="1" dirty="0">
                <a:solidFill>
                  <a:srgbClr val="FFFF00"/>
                </a:solidFill>
                <a:effectLst>
                  <a:outerShdw blurRad="38100" dist="38100" dir="2700000" algn="tl">
                    <a:srgbClr val="000000">
                      <a:alpha val="43137"/>
                    </a:srgbClr>
                  </a:outerShdw>
                </a:effectLst>
              </a:rPr>
              <a:t>ITME NOT PRESENT:</a:t>
            </a:r>
          </a:p>
          <a:p>
            <a:pPr algn="just"/>
            <a:r>
              <a:rPr lang="en-IN" sz="2800" b="1" dirty="0">
                <a:solidFill>
                  <a:schemeClr val="bg1"/>
                </a:solidFill>
                <a:effectLst>
                  <a:outerShdw blurRad="38100" dist="38100" dir="2700000" algn="tl">
                    <a:srgbClr val="000000">
                      <a:alpha val="43137"/>
                    </a:srgbClr>
                  </a:outerShdw>
                </a:effectLst>
              </a:rPr>
              <a:t>Best Case 		:		n</a:t>
            </a:r>
          </a:p>
          <a:p>
            <a:pPr algn="just"/>
            <a:r>
              <a:rPr lang="en-IN" sz="2800" b="1" dirty="0">
                <a:solidFill>
                  <a:schemeClr val="bg1"/>
                </a:solidFill>
                <a:effectLst>
                  <a:outerShdw blurRad="38100" dist="38100" dir="2700000" algn="tl">
                    <a:srgbClr val="000000">
                      <a:alpha val="43137"/>
                    </a:srgbClr>
                  </a:outerShdw>
                </a:effectLst>
              </a:rPr>
              <a:t>Average Case	:		n</a:t>
            </a:r>
          </a:p>
          <a:p>
            <a:pPr algn="just"/>
            <a:r>
              <a:rPr lang="en-IN" sz="2800" b="1" dirty="0">
                <a:solidFill>
                  <a:schemeClr val="bg1"/>
                </a:solidFill>
                <a:effectLst>
                  <a:outerShdw blurRad="38100" dist="38100" dir="2700000" algn="tl">
                    <a:srgbClr val="000000">
                      <a:alpha val="43137"/>
                    </a:srgbClr>
                  </a:outerShdw>
                </a:effectLst>
              </a:rPr>
              <a:t>Worst Case		:		n</a:t>
            </a:r>
          </a:p>
        </p:txBody>
      </p:sp>
    </p:spTree>
    <p:extLst>
      <p:ext uri="{BB962C8B-B14F-4D97-AF65-F5344CB8AC3E}">
        <p14:creationId xmlns:p14="http://schemas.microsoft.com/office/powerpoint/2010/main" val="1101633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71604" y="307181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2.</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BINARY SEARCH</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428604"/>
            <a:ext cx="735811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000" b="1" dirty="0">
                <a:solidFill>
                  <a:schemeClr val="bg1"/>
                </a:solidFill>
                <a:effectLst>
                  <a:outerShdw blurRad="38100" dist="38100" dir="2700000" algn="tl">
                    <a:srgbClr val="000000">
                      <a:alpha val="43137"/>
                    </a:srgbClr>
                  </a:outerShdw>
                </a:effectLst>
              </a:rPr>
              <a:t>2.</a:t>
            </a:r>
            <a:r>
              <a:rPr kumimoji="0" lang="en-IN" sz="3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BINARY SEARCH</a:t>
            </a:r>
            <a:endParaRPr kumimoji="0" lang="en-IN"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000100" y="1428736"/>
            <a:ext cx="7858180" cy="5262979"/>
          </a:xfrm>
          <a:prstGeom prst="rect">
            <a:avLst/>
          </a:prstGeom>
        </p:spPr>
        <p:txBody>
          <a:bodyPr wrap="square">
            <a:spAutoFit/>
          </a:bodyPr>
          <a:lstStyle/>
          <a:p>
            <a:pPr algn="just"/>
            <a:r>
              <a:rPr lang="en-IN" sz="2800" b="1" dirty="0">
                <a:solidFill>
                  <a:srgbClr val="FFFF00"/>
                </a:solidFill>
                <a:effectLst>
                  <a:outerShdw blurRad="38100" dist="38100" dir="2700000" algn="tl">
                    <a:srgbClr val="000000">
                      <a:alpha val="43137"/>
                    </a:srgbClr>
                  </a:outerShdw>
                </a:effectLst>
              </a:rPr>
              <a:t>What is Binary  Search?</a:t>
            </a:r>
          </a:p>
          <a:p>
            <a:pPr algn="just"/>
            <a:endParaRPr lang="en-IN" sz="2800" b="1" dirty="0">
              <a:solidFill>
                <a:srgbClr val="FFFF00"/>
              </a:solidFill>
              <a:effectLst>
                <a:outerShdw blurRad="38100" dist="38100" dir="2700000" algn="tl">
                  <a:srgbClr val="000000">
                    <a:alpha val="43137"/>
                  </a:srgbClr>
                </a:outerShdw>
              </a:effectLst>
            </a:endParaRPr>
          </a:p>
          <a:p>
            <a:pPr algn="just"/>
            <a:r>
              <a:rPr lang="en-IN" sz="2800" dirty="0"/>
              <a:t>	</a:t>
            </a:r>
            <a:r>
              <a:rPr lang="en-IN" sz="2800" b="1" dirty="0">
                <a:solidFill>
                  <a:schemeClr val="bg1"/>
                </a:solidFill>
                <a:effectLst>
                  <a:outerShdw blurRad="38100" dist="38100" dir="2700000" algn="tl">
                    <a:srgbClr val="000000">
                      <a:alpha val="43137"/>
                    </a:srgbClr>
                  </a:outerShdw>
                </a:effectLst>
              </a:rPr>
              <a:t>In computer science, binary search, also known as half-interval search, logarithmic search, or binary chop, is a search algorithm that finds the position of a target value within a sorted array.</a:t>
            </a:r>
          </a:p>
          <a:p>
            <a:pPr algn="just"/>
            <a:r>
              <a:rPr lang="en-IN" sz="2800" b="1" dirty="0">
                <a:solidFill>
                  <a:schemeClr val="bg1"/>
                </a:solidFill>
                <a:effectLst>
                  <a:outerShdw blurRad="38100" dist="38100" dir="2700000" algn="tl">
                    <a:srgbClr val="000000">
                      <a:alpha val="43137"/>
                    </a:srgbClr>
                  </a:outerShdw>
                </a:effectLst>
              </a:rPr>
              <a:t>	Binary Search. Binary search is a fast search algorithm with run-time complexity of Ο(log n). This search algorithm works on the principle of divide and conquer. For this algorithm to work properly, the data collection should be in the sorted form.</a:t>
            </a:r>
          </a:p>
        </p:txBody>
      </p:sp>
    </p:spTree>
    <p:extLst>
      <p:ext uri="{BB962C8B-B14F-4D97-AF65-F5344CB8AC3E}">
        <p14:creationId xmlns:p14="http://schemas.microsoft.com/office/powerpoint/2010/main" val="1101633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428604"/>
            <a:ext cx="735811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000" b="1" dirty="0">
                <a:solidFill>
                  <a:schemeClr val="bg1"/>
                </a:solidFill>
                <a:effectLst>
                  <a:outerShdw blurRad="38100" dist="38100" dir="2700000" algn="tl">
                    <a:srgbClr val="000000">
                      <a:alpha val="43137"/>
                    </a:srgbClr>
                  </a:outerShdw>
                </a:effectLst>
              </a:rPr>
              <a:t>2.</a:t>
            </a:r>
            <a:r>
              <a:rPr kumimoji="0" lang="en-IN" sz="3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BINARY SEARCH</a:t>
            </a:r>
            <a:endParaRPr kumimoji="0" lang="en-IN"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1643042" y="1357298"/>
            <a:ext cx="7143800" cy="5357826"/>
          </a:xfrm>
          <a:prstGeom prst="rect">
            <a:avLst/>
          </a:prstGeom>
        </p:spPr>
        <p:txBody>
          <a:bodyPr wrap="square">
            <a:spAutoFit/>
          </a:bodyPr>
          <a:lstStyle/>
          <a:p>
            <a:r>
              <a:rPr lang="en-IN" sz="2800" b="1" dirty="0">
                <a:solidFill>
                  <a:srgbClr val="FFFF00"/>
                </a:solidFill>
                <a:effectLst>
                  <a:outerShdw blurRad="38100" dist="38100" dir="2700000" algn="tl">
                    <a:srgbClr val="000000">
                      <a:alpha val="43137"/>
                    </a:srgbClr>
                  </a:outerShdw>
                </a:effectLst>
              </a:rPr>
              <a:t>def </a:t>
            </a:r>
            <a:r>
              <a:rPr lang="en-IN" sz="2800" b="1" dirty="0" err="1">
                <a:solidFill>
                  <a:srgbClr val="FFFF00"/>
                </a:solidFill>
                <a:effectLst>
                  <a:outerShdw blurRad="38100" dist="38100" dir="2700000" algn="tl">
                    <a:srgbClr val="000000">
                      <a:alpha val="43137"/>
                    </a:srgbClr>
                  </a:outerShdw>
                </a:effectLst>
              </a:rPr>
              <a:t>binary_search</a:t>
            </a:r>
            <a:r>
              <a:rPr lang="en-IN" sz="2800" b="1" dirty="0">
                <a:solidFill>
                  <a:srgbClr val="FFFF00"/>
                </a:solidFill>
                <a:effectLst>
                  <a:outerShdw blurRad="38100" dist="38100" dir="2700000" algn="tl">
                    <a:srgbClr val="000000">
                      <a:alpha val="43137"/>
                    </a:srgbClr>
                  </a:outerShdw>
                </a:effectLst>
              </a:rPr>
              <a:t>(</a:t>
            </a:r>
            <a:r>
              <a:rPr lang="en-IN" sz="2800" b="1" dirty="0" err="1">
                <a:solidFill>
                  <a:srgbClr val="FFFF00"/>
                </a:solidFill>
                <a:effectLst>
                  <a:outerShdw blurRad="38100" dist="38100" dir="2700000" algn="tl">
                    <a:srgbClr val="000000">
                      <a:alpha val="43137"/>
                    </a:srgbClr>
                  </a:outerShdw>
                </a:effectLst>
              </a:rPr>
              <a:t>alist</a:t>
            </a:r>
            <a:r>
              <a:rPr lang="en-IN" sz="2800" b="1" dirty="0">
                <a:solidFill>
                  <a:srgbClr val="FFFF00"/>
                </a:solidFill>
                <a:effectLst>
                  <a:outerShdw blurRad="38100" dist="38100" dir="2700000" algn="tl">
                    <a:srgbClr val="000000">
                      <a:alpha val="43137"/>
                    </a:srgbClr>
                  </a:outerShdw>
                </a:effectLst>
              </a:rPr>
              <a:t>, key):</a:t>
            </a:r>
          </a:p>
          <a:p>
            <a:r>
              <a:rPr lang="en-IN" sz="2800" b="1" dirty="0">
                <a:solidFill>
                  <a:srgbClr val="FFFF00"/>
                </a:solidFill>
                <a:effectLst>
                  <a:outerShdw blurRad="38100" dist="38100" dir="2700000" algn="tl">
                    <a:srgbClr val="000000">
                      <a:alpha val="43137"/>
                    </a:srgbClr>
                  </a:outerShdw>
                </a:effectLst>
              </a:rPr>
              <a:t>   start = 0</a:t>
            </a:r>
          </a:p>
          <a:p>
            <a:r>
              <a:rPr lang="en-IN" sz="2800" b="1" dirty="0">
                <a:solidFill>
                  <a:srgbClr val="FFFF00"/>
                </a:solidFill>
                <a:effectLst>
                  <a:outerShdw blurRad="38100" dist="38100" dir="2700000" algn="tl">
                    <a:srgbClr val="000000">
                      <a:alpha val="43137"/>
                    </a:srgbClr>
                  </a:outerShdw>
                </a:effectLst>
              </a:rPr>
              <a:t>    end = </a:t>
            </a:r>
            <a:r>
              <a:rPr lang="en-IN" sz="2800" b="1" dirty="0" err="1">
                <a:solidFill>
                  <a:srgbClr val="FFFF00"/>
                </a:solidFill>
                <a:effectLst>
                  <a:outerShdw blurRad="38100" dist="38100" dir="2700000" algn="tl">
                    <a:srgbClr val="000000">
                      <a:alpha val="43137"/>
                    </a:srgbClr>
                  </a:outerShdw>
                </a:effectLst>
              </a:rPr>
              <a:t>len</a:t>
            </a:r>
            <a:r>
              <a:rPr lang="en-IN" sz="2800" b="1" dirty="0">
                <a:solidFill>
                  <a:srgbClr val="FFFF00"/>
                </a:solidFill>
                <a:effectLst>
                  <a:outerShdw blurRad="38100" dist="38100" dir="2700000" algn="tl">
                    <a:srgbClr val="000000">
                      <a:alpha val="43137"/>
                    </a:srgbClr>
                  </a:outerShdw>
                </a:effectLst>
              </a:rPr>
              <a:t>(</a:t>
            </a:r>
            <a:r>
              <a:rPr lang="en-IN" sz="2800" b="1" dirty="0" err="1">
                <a:solidFill>
                  <a:srgbClr val="FFFF00"/>
                </a:solidFill>
                <a:effectLst>
                  <a:outerShdw blurRad="38100" dist="38100" dir="2700000" algn="tl">
                    <a:srgbClr val="000000">
                      <a:alpha val="43137"/>
                    </a:srgbClr>
                  </a:outerShdw>
                </a:effectLst>
              </a:rPr>
              <a:t>alist</a:t>
            </a:r>
            <a:r>
              <a:rPr lang="en-IN" sz="2800" b="1" dirty="0">
                <a:solidFill>
                  <a:srgbClr val="FFFF00"/>
                </a:solidFill>
                <a:effectLst>
                  <a:outerShdw blurRad="38100" dist="38100" dir="2700000" algn="tl">
                    <a:srgbClr val="000000">
                      <a:alpha val="43137"/>
                    </a:srgbClr>
                  </a:outerShdw>
                </a:effectLst>
              </a:rPr>
              <a:t>)</a:t>
            </a:r>
          </a:p>
          <a:p>
            <a:r>
              <a:rPr lang="en-IN" sz="2800" b="1" dirty="0">
                <a:solidFill>
                  <a:srgbClr val="FFFF00"/>
                </a:solidFill>
                <a:effectLst>
                  <a:outerShdw blurRad="38100" dist="38100" dir="2700000" algn="tl">
                    <a:srgbClr val="000000">
                      <a:alpha val="43137"/>
                    </a:srgbClr>
                  </a:outerShdw>
                </a:effectLst>
              </a:rPr>
              <a:t>    while start &lt; end:</a:t>
            </a:r>
          </a:p>
          <a:p>
            <a:r>
              <a:rPr lang="en-IN" sz="2800" b="1" dirty="0">
                <a:solidFill>
                  <a:srgbClr val="FFFF00"/>
                </a:solidFill>
                <a:effectLst>
                  <a:outerShdw blurRad="38100" dist="38100" dir="2700000" algn="tl">
                    <a:srgbClr val="000000">
                      <a:alpha val="43137"/>
                    </a:srgbClr>
                  </a:outerShdw>
                </a:effectLst>
              </a:rPr>
              <a:t>        mid = (start + end)//2</a:t>
            </a:r>
          </a:p>
          <a:p>
            <a:r>
              <a:rPr lang="en-IN" sz="2800" b="1" dirty="0">
                <a:solidFill>
                  <a:srgbClr val="FFFF00"/>
                </a:solidFill>
                <a:effectLst>
                  <a:outerShdw blurRad="38100" dist="38100" dir="2700000" algn="tl">
                    <a:srgbClr val="000000">
                      <a:alpha val="43137"/>
                    </a:srgbClr>
                  </a:outerShdw>
                </a:effectLst>
              </a:rPr>
              <a:t>        if </a:t>
            </a:r>
            <a:r>
              <a:rPr lang="en-IN" sz="2800" b="1" dirty="0" err="1">
                <a:solidFill>
                  <a:srgbClr val="FFFF00"/>
                </a:solidFill>
                <a:effectLst>
                  <a:outerShdw blurRad="38100" dist="38100" dir="2700000" algn="tl">
                    <a:srgbClr val="000000">
                      <a:alpha val="43137"/>
                    </a:srgbClr>
                  </a:outerShdw>
                </a:effectLst>
              </a:rPr>
              <a:t>alist</a:t>
            </a:r>
            <a:r>
              <a:rPr lang="en-IN" sz="2800" b="1" dirty="0">
                <a:solidFill>
                  <a:srgbClr val="FFFF00"/>
                </a:solidFill>
                <a:effectLst>
                  <a:outerShdw blurRad="38100" dist="38100" dir="2700000" algn="tl">
                    <a:srgbClr val="000000">
                      <a:alpha val="43137"/>
                    </a:srgbClr>
                  </a:outerShdw>
                </a:effectLst>
              </a:rPr>
              <a:t>[mid] &gt; key:</a:t>
            </a:r>
          </a:p>
          <a:p>
            <a:r>
              <a:rPr lang="en-IN" sz="2800" b="1" dirty="0">
                <a:solidFill>
                  <a:srgbClr val="FFFF00"/>
                </a:solidFill>
                <a:effectLst>
                  <a:outerShdw blurRad="38100" dist="38100" dir="2700000" algn="tl">
                    <a:srgbClr val="000000">
                      <a:alpha val="43137"/>
                    </a:srgbClr>
                  </a:outerShdw>
                </a:effectLst>
              </a:rPr>
              <a:t>            end = mid</a:t>
            </a:r>
          </a:p>
          <a:p>
            <a:r>
              <a:rPr lang="en-IN" sz="2800" b="1" dirty="0">
                <a:solidFill>
                  <a:srgbClr val="FFFF00"/>
                </a:solidFill>
                <a:effectLst>
                  <a:outerShdw blurRad="38100" dist="38100" dir="2700000" algn="tl">
                    <a:srgbClr val="000000">
                      <a:alpha val="43137"/>
                    </a:srgbClr>
                  </a:outerShdw>
                </a:effectLst>
              </a:rPr>
              <a:t>        </a:t>
            </a:r>
            <a:r>
              <a:rPr lang="en-IN" sz="2800" b="1" dirty="0" err="1">
                <a:solidFill>
                  <a:srgbClr val="FFFF00"/>
                </a:solidFill>
                <a:effectLst>
                  <a:outerShdw blurRad="38100" dist="38100" dir="2700000" algn="tl">
                    <a:srgbClr val="000000">
                      <a:alpha val="43137"/>
                    </a:srgbClr>
                  </a:outerShdw>
                </a:effectLst>
              </a:rPr>
              <a:t>elif</a:t>
            </a:r>
            <a:r>
              <a:rPr lang="en-IN" sz="2800" b="1" dirty="0">
                <a:solidFill>
                  <a:srgbClr val="FFFF00"/>
                </a:solidFill>
                <a:effectLst>
                  <a:outerShdw blurRad="38100" dist="38100" dir="2700000" algn="tl">
                    <a:srgbClr val="000000">
                      <a:alpha val="43137"/>
                    </a:srgbClr>
                  </a:outerShdw>
                </a:effectLst>
              </a:rPr>
              <a:t> </a:t>
            </a:r>
            <a:r>
              <a:rPr lang="en-IN" sz="2800" b="1" dirty="0" err="1">
                <a:solidFill>
                  <a:srgbClr val="FFFF00"/>
                </a:solidFill>
                <a:effectLst>
                  <a:outerShdw blurRad="38100" dist="38100" dir="2700000" algn="tl">
                    <a:srgbClr val="000000">
                      <a:alpha val="43137"/>
                    </a:srgbClr>
                  </a:outerShdw>
                </a:effectLst>
              </a:rPr>
              <a:t>alist</a:t>
            </a:r>
            <a:r>
              <a:rPr lang="en-IN" sz="2800" b="1" dirty="0">
                <a:solidFill>
                  <a:srgbClr val="FFFF00"/>
                </a:solidFill>
                <a:effectLst>
                  <a:outerShdw blurRad="38100" dist="38100" dir="2700000" algn="tl">
                    <a:srgbClr val="000000">
                      <a:alpha val="43137"/>
                    </a:srgbClr>
                  </a:outerShdw>
                </a:effectLst>
              </a:rPr>
              <a:t>[mid] &lt; key:</a:t>
            </a:r>
          </a:p>
          <a:p>
            <a:r>
              <a:rPr lang="en-IN" sz="2800" b="1" dirty="0">
                <a:solidFill>
                  <a:srgbClr val="FFFF00"/>
                </a:solidFill>
                <a:effectLst>
                  <a:outerShdw blurRad="38100" dist="38100" dir="2700000" algn="tl">
                    <a:srgbClr val="000000">
                      <a:alpha val="43137"/>
                    </a:srgbClr>
                  </a:outerShdw>
                </a:effectLst>
              </a:rPr>
              <a:t>            start = mid + 1</a:t>
            </a:r>
          </a:p>
          <a:p>
            <a:r>
              <a:rPr lang="en-IN" sz="2800" b="1" dirty="0">
                <a:solidFill>
                  <a:srgbClr val="FFFF00"/>
                </a:solidFill>
                <a:effectLst>
                  <a:outerShdw blurRad="38100" dist="38100" dir="2700000" algn="tl">
                    <a:srgbClr val="000000">
                      <a:alpha val="43137"/>
                    </a:srgbClr>
                  </a:outerShdw>
                </a:effectLst>
              </a:rPr>
              <a:t>else:</a:t>
            </a:r>
          </a:p>
          <a:p>
            <a:r>
              <a:rPr lang="en-IN" sz="2800" b="1" dirty="0">
                <a:solidFill>
                  <a:srgbClr val="FFFF00"/>
                </a:solidFill>
                <a:effectLst>
                  <a:outerShdw blurRad="38100" dist="38100" dir="2700000" algn="tl">
                    <a:srgbClr val="000000">
                      <a:alpha val="43137"/>
                    </a:srgbClr>
                  </a:outerShdw>
                </a:effectLst>
              </a:rPr>
              <a:t>            return mid</a:t>
            </a:r>
          </a:p>
          <a:p>
            <a:r>
              <a:rPr lang="en-IN" sz="2800" b="1" dirty="0">
                <a:solidFill>
                  <a:srgbClr val="FFFF00"/>
                </a:solidFill>
                <a:effectLst>
                  <a:outerShdw blurRad="38100" dist="38100" dir="2700000" algn="tl">
                    <a:srgbClr val="000000">
                      <a:alpha val="43137"/>
                    </a:srgbClr>
                  </a:outerShdw>
                </a:effectLst>
              </a:rPr>
              <a:t>    return -1</a:t>
            </a:r>
          </a:p>
        </p:txBody>
      </p:sp>
    </p:spTree>
    <p:extLst>
      <p:ext uri="{BB962C8B-B14F-4D97-AF65-F5344CB8AC3E}">
        <p14:creationId xmlns:p14="http://schemas.microsoft.com/office/powerpoint/2010/main" val="1101633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428604"/>
            <a:ext cx="735811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000" b="1" dirty="0">
                <a:solidFill>
                  <a:schemeClr val="bg1"/>
                </a:solidFill>
                <a:effectLst>
                  <a:outerShdw blurRad="38100" dist="38100" dir="2700000" algn="tl">
                    <a:srgbClr val="000000">
                      <a:alpha val="43137"/>
                    </a:srgbClr>
                  </a:outerShdw>
                </a:effectLst>
              </a:rPr>
              <a:t>2.</a:t>
            </a:r>
            <a:r>
              <a:rPr kumimoji="0" lang="en-IN" sz="3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BINARY SEARCH</a:t>
            </a:r>
            <a:endParaRPr kumimoji="0" lang="en-IN"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785786" y="1500174"/>
            <a:ext cx="8072494" cy="5170646"/>
          </a:xfrm>
          <a:prstGeom prst="rect">
            <a:avLst/>
          </a:prstGeom>
        </p:spPr>
        <p:txBody>
          <a:bodyPr wrap="square">
            <a:spAutoFit/>
          </a:bodyPr>
          <a:lstStyle/>
          <a:p>
            <a:r>
              <a:rPr lang="en-IN" sz="3000" b="1" dirty="0" err="1">
                <a:solidFill>
                  <a:srgbClr val="FFFF00"/>
                </a:solidFill>
                <a:effectLst>
                  <a:outerShdw blurRad="38100" dist="38100" dir="2700000" algn="tl">
                    <a:srgbClr val="000000">
                      <a:alpha val="43137"/>
                    </a:srgbClr>
                  </a:outerShdw>
                </a:effectLst>
              </a:rPr>
              <a:t>alist</a:t>
            </a:r>
            <a:r>
              <a:rPr lang="en-IN" sz="3000" b="1" dirty="0">
                <a:solidFill>
                  <a:srgbClr val="FFFF00"/>
                </a:solidFill>
                <a:effectLst>
                  <a:outerShdw blurRad="38100" dist="38100" dir="2700000" algn="tl">
                    <a:srgbClr val="000000">
                      <a:alpha val="43137"/>
                    </a:srgbClr>
                  </a:outerShdw>
                </a:effectLst>
              </a:rPr>
              <a:t> = input('Enter the sorted list of numbers: ')</a:t>
            </a:r>
          </a:p>
          <a:p>
            <a:r>
              <a:rPr lang="en-IN" sz="3000" b="1" dirty="0" err="1">
                <a:solidFill>
                  <a:srgbClr val="FFFF00"/>
                </a:solidFill>
                <a:effectLst>
                  <a:outerShdw blurRad="38100" dist="38100" dir="2700000" algn="tl">
                    <a:srgbClr val="000000">
                      <a:alpha val="43137"/>
                    </a:srgbClr>
                  </a:outerShdw>
                </a:effectLst>
              </a:rPr>
              <a:t>alist</a:t>
            </a:r>
            <a:r>
              <a:rPr lang="en-IN" sz="3000" b="1" dirty="0">
                <a:solidFill>
                  <a:srgbClr val="FFFF00"/>
                </a:solidFill>
                <a:effectLst>
                  <a:outerShdw blurRad="38100" dist="38100" dir="2700000" algn="tl">
                    <a:srgbClr val="000000">
                      <a:alpha val="43137"/>
                    </a:srgbClr>
                  </a:outerShdw>
                </a:effectLst>
              </a:rPr>
              <a:t> = </a:t>
            </a:r>
            <a:r>
              <a:rPr lang="en-IN" sz="3000" b="1" dirty="0" err="1">
                <a:solidFill>
                  <a:srgbClr val="FFFF00"/>
                </a:solidFill>
                <a:effectLst>
                  <a:outerShdw blurRad="38100" dist="38100" dir="2700000" algn="tl">
                    <a:srgbClr val="000000">
                      <a:alpha val="43137"/>
                    </a:srgbClr>
                  </a:outerShdw>
                </a:effectLst>
              </a:rPr>
              <a:t>alist.split</a:t>
            </a:r>
            <a:r>
              <a:rPr lang="en-IN" sz="3000" b="1" dirty="0">
                <a:solidFill>
                  <a:srgbClr val="FFFF00"/>
                </a:solidFill>
                <a:effectLst>
                  <a:outerShdw blurRad="38100" dist="38100" dir="2700000" algn="tl">
                    <a:srgbClr val="000000">
                      <a:alpha val="43137"/>
                    </a:srgbClr>
                  </a:outerShdw>
                </a:effectLst>
              </a:rPr>
              <a:t>()</a:t>
            </a:r>
          </a:p>
          <a:p>
            <a:r>
              <a:rPr lang="en-IN" sz="3000" b="1" dirty="0" err="1">
                <a:solidFill>
                  <a:srgbClr val="FFFF00"/>
                </a:solidFill>
                <a:effectLst>
                  <a:outerShdw blurRad="38100" dist="38100" dir="2700000" algn="tl">
                    <a:srgbClr val="000000">
                      <a:alpha val="43137"/>
                    </a:srgbClr>
                  </a:outerShdw>
                </a:effectLst>
              </a:rPr>
              <a:t>alist</a:t>
            </a:r>
            <a:r>
              <a:rPr lang="en-IN" sz="3000" b="1" dirty="0">
                <a:solidFill>
                  <a:srgbClr val="FFFF00"/>
                </a:solidFill>
                <a:effectLst>
                  <a:outerShdw blurRad="38100" dist="38100" dir="2700000" algn="tl">
                    <a:srgbClr val="000000">
                      <a:alpha val="43137"/>
                    </a:srgbClr>
                  </a:outerShdw>
                </a:effectLst>
              </a:rPr>
              <a:t> = [</a:t>
            </a:r>
            <a:r>
              <a:rPr lang="en-IN" sz="3000" b="1" dirty="0" err="1">
                <a:solidFill>
                  <a:srgbClr val="FFFF00"/>
                </a:solidFill>
                <a:effectLst>
                  <a:outerShdw blurRad="38100" dist="38100" dir="2700000" algn="tl">
                    <a:srgbClr val="000000">
                      <a:alpha val="43137"/>
                    </a:srgbClr>
                  </a:outerShdw>
                </a:effectLst>
              </a:rPr>
              <a:t>int</a:t>
            </a:r>
            <a:r>
              <a:rPr lang="en-IN" sz="3000" b="1" dirty="0">
                <a:solidFill>
                  <a:srgbClr val="FFFF00"/>
                </a:solidFill>
                <a:effectLst>
                  <a:outerShdw blurRad="38100" dist="38100" dir="2700000" algn="tl">
                    <a:srgbClr val="000000">
                      <a:alpha val="43137"/>
                    </a:srgbClr>
                  </a:outerShdw>
                </a:effectLst>
              </a:rPr>
              <a:t>(x) for x in </a:t>
            </a:r>
            <a:r>
              <a:rPr lang="en-IN" sz="3000" b="1" dirty="0" err="1">
                <a:solidFill>
                  <a:srgbClr val="FFFF00"/>
                </a:solidFill>
                <a:effectLst>
                  <a:outerShdw blurRad="38100" dist="38100" dir="2700000" algn="tl">
                    <a:srgbClr val="000000">
                      <a:alpha val="43137"/>
                    </a:srgbClr>
                  </a:outerShdw>
                </a:effectLst>
              </a:rPr>
              <a:t>alist</a:t>
            </a:r>
            <a:r>
              <a:rPr lang="en-IN" sz="3000" b="1" dirty="0">
                <a:solidFill>
                  <a:srgbClr val="FFFF00"/>
                </a:solidFill>
                <a:effectLst>
                  <a:outerShdw blurRad="38100" dist="38100" dir="2700000" algn="tl">
                    <a:srgbClr val="000000">
                      <a:alpha val="43137"/>
                    </a:srgbClr>
                  </a:outerShdw>
                </a:effectLst>
              </a:rPr>
              <a:t>]</a:t>
            </a:r>
          </a:p>
          <a:p>
            <a:r>
              <a:rPr lang="en-IN" sz="3000" b="1" dirty="0">
                <a:solidFill>
                  <a:srgbClr val="FFFF00"/>
                </a:solidFill>
                <a:effectLst>
                  <a:outerShdw blurRad="38100" dist="38100" dir="2700000" algn="tl">
                    <a:srgbClr val="000000">
                      <a:alpha val="43137"/>
                    </a:srgbClr>
                  </a:outerShdw>
                </a:effectLst>
              </a:rPr>
              <a:t>key = </a:t>
            </a:r>
            <a:r>
              <a:rPr lang="en-IN" sz="3000" b="1" dirty="0" err="1">
                <a:solidFill>
                  <a:srgbClr val="FFFF00"/>
                </a:solidFill>
                <a:effectLst>
                  <a:outerShdw blurRad="38100" dist="38100" dir="2700000" algn="tl">
                    <a:srgbClr val="000000">
                      <a:alpha val="43137"/>
                    </a:srgbClr>
                  </a:outerShdw>
                </a:effectLst>
              </a:rPr>
              <a:t>int</a:t>
            </a:r>
            <a:r>
              <a:rPr lang="en-IN" sz="3000" b="1" dirty="0">
                <a:solidFill>
                  <a:srgbClr val="FFFF00"/>
                </a:solidFill>
                <a:effectLst>
                  <a:outerShdw blurRad="38100" dist="38100" dir="2700000" algn="tl">
                    <a:srgbClr val="000000">
                      <a:alpha val="43137"/>
                    </a:srgbClr>
                  </a:outerShdw>
                </a:effectLst>
              </a:rPr>
              <a:t>(input('The number to search for: '))</a:t>
            </a:r>
          </a:p>
          <a:p>
            <a:r>
              <a:rPr lang="en-IN" sz="3000" b="1" dirty="0">
                <a:solidFill>
                  <a:srgbClr val="FFFF00"/>
                </a:solidFill>
                <a:effectLst>
                  <a:outerShdw blurRad="38100" dist="38100" dir="2700000" algn="tl">
                    <a:srgbClr val="000000">
                      <a:alpha val="43137"/>
                    </a:srgbClr>
                  </a:outerShdw>
                </a:effectLst>
              </a:rPr>
              <a:t> </a:t>
            </a:r>
          </a:p>
          <a:p>
            <a:r>
              <a:rPr lang="en-IN" sz="3000" b="1" dirty="0">
                <a:solidFill>
                  <a:srgbClr val="FFFF00"/>
                </a:solidFill>
                <a:effectLst>
                  <a:outerShdw blurRad="38100" dist="38100" dir="2700000" algn="tl">
                    <a:srgbClr val="000000">
                      <a:alpha val="43137"/>
                    </a:srgbClr>
                  </a:outerShdw>
                </a:effectLst>
              </a:rPr>
              <a:t>index = </a:t>
            </a:r>
            <a:r>
              <a:rPr lang="en-IN" sz="3000" b="1" dirty="0" err="1">
                <a:solidFill>
                  <a:srgbClr val="FFFF00"/>
                </a:solidFill>
                <a:effectLst>
                  <a:outerShdw blurRad="38100" dist="38100" dir="2700000" algn="tl">
                    <a:srgbClr val="000000">
                      <a:alpha val="43137"/>
                    </a:srgbClr>
                  </a:outerShdw>
                </a:effectLst>
              </a:rPr>
              <a:t>binary_search</a:t>
            </a:r>
            <a:r>
              <a:rPr lang="en-IN" sz="3000" b="1" dirty="0">
                <a:solidFill>
                  <a:srgbClr val="FFFF00"/>
                </a:solidFill>
                <a:effectLst>
                  <a:outerShdw blurRad="38100" dist="38100" dir="2700000" algn="tl">
                    <a:srgbClr val="000000">
                      <a:alpha val="43137"/>
                    </a:srgbClr>
                  </a:outerShdw>
                </a:effectLst>
              </a:rPr>
              <a:t>(</a:t>
            </a:r>
            <a:r>
              <a:rPr lang="en-IN" sz="3000" b="1" dirty="0" err="1">
                <a:solidFill>
                  <a:srgbClr val="FFFF00"/>
                </a:solidFill>
                <a:effectLst>
                  <a:outerShdw blurRad="38100" dist="38100" dir="2700000" algn="tl">
                    <a:srgbClr val="000000">
                      <a:alpha val="43137"/>
                    </a:srgbClr>
                  </a:outerShdw>
                </a:effectLst>
              </a:rPr>
              <a:t>alist</a:t>
            </a:r>
            <a:r>
              <a:rPr lang="en-IN" sz="3000" b="1" dirty="0">
                <a:solidFill>
                  <a:srgbClr val="FFFF00"/>
                </a:solidFill>
                <a:effectLst>
                  <a:outerShdw blurRad="38100" dist="38100" dir="2700000" algn="tl">
                    <a:srgbClr val="000000">
                      <a:alpha val="43137"/>
                    </a:srgbClr>
                  </a:outerShdw>
                </a:effectLst>
              </a:rPr>
              <a:t>, key)</a:t>
            </a:r>
          </a:p>
          <a:p>
            <a:r>
              <a:rPr lang="en-IN" sz="3000" b="1" dirty="0">
                <a:solidFill>
                  <a:srgbClr val="FFFF00"/>
                </a:solidFill>
                <a:effectLst>
                  <a:outerShdw blurRad="38100" dist="38100" dir="2700000" algn="tl">
                    <a:srgbClr val="000000">
                      <a:alpha val="43137"/>
                    </a:srgbClr>
                  </a:outerShdw>
                </a:effectLst>
              </a:rPr>
              <a:t>if index &lt; 0:</a:t>
            </a:r>
          </a:p>
          <a:p>
            <a:r>
              <a:rPr lang="en-IN" sz="3000" b="1" dirty="0">
                <a:solidFill>
                  <a:srgbClr val="FFFF00"/>
                </a:solidFill>
                <a:effectLst>
                  <a:outerShdw blurRad="38100" dist="38100" dir="2700000" algn="tl">
                    <a:srgbClr val="000000">
                      <a:alpha val="43137"/>
                    </a:srgbClr>
                  </a:outerShdw>
                </a:effectLst>
              </a:rPr>
              <a:t>    print('{} was not </a:t>
            </a:r>
            <a:r>
              <a:rPr lang="en-IN" sz="3000" b="1" dirty="0" err="1">
                <a:solidFill>
                  <a:srgbClr val="FFFF00"/>
                </a:solidFill>
                <a:effectLst>
                  <a:outerShdw blurRad="38100" dist="38100" dir="2700000" algn="tl">
                    <a:srgbClr val="000000">
                      <a:alpha val="43137"/>
                    </a:srgbClr>
                  </a:outerShdw>
                </a:effectLst>
              </a:rPr>
              <a:t>found.'.format</a:t>
            </a:r>
            <a:r>
              <a:rPr lang="en-IN" sz="3000" b="1" dirty="0">
                <a:solidFill>
                  <a:srgbClr val="FFFF00"/>
                </a:solidFill>
                <a:effectLst>
                  <a:outerShdw blurRad="38100" dist="38100" dir="2700000" algn="tl">
                    <a:srgbClr val="000000">
                      <a:alpha val="43137"/>
                    </a:srgbClr>
                  </a:outerShdw>
                </a:effectLst>
              </a:rPr>
              <a:t>(key))</a:t>
            </a:r>
          </a:p>
          <a:p>
            <a:r>
              <a:rPr lang="en-IN" sz="3000" b="1" dirty="0">
                <a:solidFill>
                  <a:srgbClr val="FFFF00"/>
                </a:solidFill>
                <a:effectLst>
                  <a:outerShdw blurRad="38100" dist="38100" dir="2700000" algn="tl">
                    <a:srgbClr val="000000">
                      <a:alpha val="43137"/>
                    </a:srgbClr>
                  </a:outerShdw>
                </a:effectLst>
              </a:rPr>
              <a:t>else:</a:t>
            </a:r>
          </a:p>
          <a:p>
            <a:r>
              <a:rPr lang="en-IN" sz="3000" b="1" dirty="0">
                <a:solidFill>
                  <a:srgbClr val="FFFF00"/>
                </a:solidFill>
                <a:effectLst>
                  <a:outerShdw blurRad="38100" dist="38100" dir="2700000" algn="tl">
                    <a:srgbClr val="000000">
                      <a:alpha val="43137"/>
                    </a:srgbClr>
                  </a:outerShdw>
                </a:effectLst>
              </a:rPr>
              <a:t>    print('{} was found at index {}.'.format(key, index))</a:t>
            </a:r>
          </a:p>
        </p:txBody>
      </p:sp>
    </p:spTree>
    <p:extLst>
      <p:ext uri="{BB962C8B-B14F-4D97-AF65-F5344CB8AC3E}">
        <p14:creationId xmlns:p14="http://schemas.microsoft.com/office/powerpoint/2010/main" val="1101633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428604"/>
            <a:ext cx="735811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000" b="1" dirty="0">
                <a:solidFill>
                  <a:schemeClr val="bg1"/>
                </a:solidFill>
                <a:effectLst>
                  <a:outerShdw blurRad="38100" dist="38100" dir="2700000" algn="tl">
                    <a:srgbClr val="000000">
                      <a:alpha val="43137"/>
                    </a:srgbClr>
                  </a:outerShdw>
                </a:effectLst>
              </a:rPr>
              <a:t>2.</a:t>
            </a:r>
            <a:r>
              <a:rPr kumimoji="0" lang="en-IN" sz="3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BINARY SEARCH</a:t>
            </a:r>
            <a:endParaRPr kumimoji="0" lang="en-IN"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785786" y="1500174"/>
            <a:ext cx="8072494" cy="5170646"/>
          </a:xfrm>
          <a:prstGeom prst="rect">
            <a:avLst/>
          </a:prstGeom>
        </p:spPr>
        <p:txBody>
          <a:bodyPr wrap="square">
            <a:spAutoFit/>
          </a:bodyPr>
          <a:lstStyle/>
          <a:p>
            <a:r>
              <a:rPr lang="en-IN" sz="3000" b="1" dirty="0" err="1">
                <a:solidFill>
                  <a:srgbClr val="FFFF00"/>
                </a:solidFill>
                <a:effectLst>
                  <a:outerShdw blurRad="38100" dist="38100" dir="2700000" algn="tl">
                    <a:srgbClr val="000000">
                      <a:alpha val="43137"/>
                    </a:srgbClr>
                  </a:outerShdw>
                </a:effectLst>
              </a:rPr>
              <a:t>alist</a:t>
            </a:r>
            <a:r>
              <a:rPr lang="en-IN" sz="3000" b="1" dirty="0">
                <a:solidFill>
                  <a:srgbClr val="FFFF00"/>
                </a:solidFill>
                <a:effectLst>
                  <a:outerShdw blurRad="38100" dist="38100" dir="2700000" algn="tl">
                    <a:srgbClr val="000000">
                      <a:alpha val="43137"/>
                    </a:srgbClr>
                  </a:outerShdw>
                </a:effectLst>
              </a:rPr>
              <a:t> = input('Enter the sorted list of numbers: ')</a:t>
            </a:r>
          </a:p>
          <a:p>
            <a:r>
              <a:rPr lang="en-IN" sz="3000" b="1" dirty="0" err="1">
                <a:solidFill>
                  <a:srgbClr val="FFFF00"/>
                </a:solidFill>
                <a:effectLst>
                  <a:outerShdw blurRad="38100" dist="38100" dir="2700000" algn="tl">
                    <a:srgbClr val="000000">
                      <a:alpha val="43137"/>
                    </a:srgbClr>
                  </a:outerShdw>
                </a:effectLst>
              </a:rPr>
              <a:t>alist</a:t>
            </a:r>
            <a:r>
              <a:rPr lang="en-IN" sz="3000" b="1" dirty="0">
                <a:solidFill>
                  <a:srgbClr val="FFFF00"/>
                </a:solidFill>
                <a:effectLst>
                  <a:outerShdw blurRad="38100" dist="38100" dir="2700000" algn="tl">
                    <a:srgbClr val="000000">
                      <a:alpha val="43137"/>
                    </a:srgbClr>
                  </a:outerShdw>
                </a:effectLst>
              </a:rPr>
              <a:t> = </a:t>
            </a:r>
            <a:r>
              <a:rPr lang="en-IN" sz="3000" b="1" dirty="0" err="1">
                <a:solidFill>
                  <a:srgbClr val="FFFF00"/>
                </a:solidFill>
                <a:effectLst>
                  <a:outerShdw blurRad="38100" dist="38100" dir="2700000" algn="tl">
                    <a:srgbClr val="000000">
                      <a:alpha val="43137"/>
                    </a:srgbClr>
                  </a:outerShdw>
                </a:effectLst>
              </a:rPr>
              <a:t>alist.split</a:t>
            </a:r>
            <a:r>
              <a:rPr lang="en-IN" sz="3000" b="1" dirty="0">
                <a:solidFill>
                  <a:srgbClr val="FFFF00"/>
                </a:solidFill>
                <a:effectLst>
                  <a:outerShdw blurRad="38100" dist="38100" dir="2700000" algn="tl">
                    <a:srgbClr val="000000">
                      <a:alpha val="43137"/>
                    </a:srgbClr>
                  </a:outerShdw>
                </a:effectLst>
              </a:rPr>
              <a:t>()</a:t>
            </a:r>
          </a:p>
          <a:p>
            <a:r>
              <a:rPr lang="en-IN" sz="3000" b="1" dirty="0" err="1">
                <a:solidFill>
                  <a:srgbClr val="FFFF00"/>
                </a:solidFill>
                <a:effectLst>
                  <a:outerShdw blurRad="38100" dist="38100" dir="2700000" algn="tl">
                    <a:srgbClr val="000000">
                      <a:alpha val="43137"/>
                    </a:srgbClr>
                  </a:outerShdw>
                </a:effectLst>
              </a:rPr>
              <a:t>alist</a:t>
            </a:r>
            <a:r>
              <a:rPr lang="en-IN" sz="3000" b="1" dirty="0">
                <a:solidFill>
                  <a:srgbClr val="FFFF00"/>
                </a:solidFill>
                <a:effectLst>
                  <a:outerShdw blurRad="38100" dist="38100" dir="2700000" algn="tl">
                    <a:srgbClr val="000000">
                      <a:alpha val="43137"/>
                    </a:srgbClr>
                  </a:outerShdw>
                </a:effectLst>
              </a:rPr>
              <a:t> = [</a:t>
            </a:r>
            <a:r>
              <a:rPr lang="en-IN" sz="3000" b="1" dirty="0" err="1">
                <a:solidFill>
                  <a:srgbClr val="FFFF00"/>
                </a:solidFill>
                <a:effectLst>
                  <a:outerShdw blurRad="38100" dist="38100" dir="2700000" algn="tl">
                    <a:srgbClr val="000000">
                      <a:alpha val="43137"/>
                    </a:srgbClr>
                  </a:outerShdw>
                </a:effectLst>
              </a:rPr>
              <a:t>int</a:t>
            </a:r>
            <a:r>
              <a:rPr lang="en-IN" sz="3000" b="1" dirty="0">
                <a:solidFill>
                  <a:srgbClr val="FFFF00"/>
                </a:solidFill>
                <a:effectLst>
                  <a:outerShdw blurRad="38100" dist="38100" dir="2700000" algn="tl">
                    <a:srgbClr val="000000">
                      <a:alpha val="43137"/>
                    </a:srgbClr>
                  </a:outerShdw>
                </a:effectLst>
              </a:rPr>
              <a:t>(x) for x in </a:t>
            </a:r>
            <a:r>
              <a:rPr lang="en-IN" sz="3000" b="1" dirty="0" err="1">
                <a:solidFill>
                  <a:srgbClr val="FFFF00"/>
                </a:solidFill>
                <a:effectLst>
                  <a:outerShdw blurRad="38100" dist="38100" dir="2700000" algn="tl">
                    <a:srgbClr val="000000">
                      <a:alpha val="43137"/>
                    </a:srgbClr>
                  </a:outerShdw>
                </a:effectLst>
              </a:rPr>
              <a:t>alist</a:t>
            </a:r>
            <a:r>
              <a:rPr lang="en-IN" sz="3000" b="1" dirty="0">
                <a:solidFill>
                  <a:srgbClr val="FFFF00"/>
                </a:solidFill>
                <a:effectLst>
                  <a:outerShdw blurRad="38100" dist="38100" dir="2700000" algn="tl">
                    <a:srgbClr val="000000">
                      <a:alpha val="43137"/>
                    </a:srgbClr>
                  </a:outerShdw>
                </a:effectLst>
              </a:rPr>
              <a:t>]</a:t>
            </a:r>
          </a:p>
          <a:p>
            <a:r>
              <a:rPr lang="en-IN" sz="3000" b="1" dirty="0">
                <a:solidFill>
                  <a:srgbClr val="FFFF00"/>
                </a:solidFill>
                <a:effectLst>
                  <a:outerShdw blurRad="38100" dist="38100" dir="2700000" algn="tl">
                    <a:srgbClr val="000000">
                      <a:alpha val="43137"/>
                    </a:srgbClr>
                  </a:outerShdw>
                </a:effectLst>
              </a:rPr>
              <a:t>key = </a:t>
            </a:r>
            <a:r>
              <a:rPr lang="en-IN" sz="3000" b="1" dirty="0" err="1">
                <a:solidFill>
                  <a:srgbClr val="FFFF00"/>
                </a:solidFill>
                <a:effectLst>
                  <a:outerShdw blurRad="38100" dist="38100" dir="2700000" algn="tl">
                    <a:srgbClr val="000000">
                      <a:alpha val="43137"/>
                    </a:srgbClr>
                  </a:outerShdw>
                </a:effectLst>
              </a:rPr>
              <a:t>int</a:t>
            </a:r>
            <a:r>
              <a:rPr lang="en-IN" sz="3000" b="1" dirty="0">
                <a:solidFill>
                  <a:srgbClr val="FFFF00"/>
                </a:solidFill>
                <a:effectLst>
                  <a:outerShdw blurRad="38100" dist="38100" dir="2700000" algn="tl">
                    <a:srgbClr val="000000">
                      <a:alpha val="43137"/>
                    </a:srgbClr>
                  </a:outerShdw>
                </a:effectLst>
              </a:rPr>
              <a:t>(input('The number to search for: '))</a:t>
            </a:r>
          </a:p>
          <a:p>
            <a:r>
              <a:rPr lang="en-IN" sz="3000" b="1" dirty="0">
                <a:solidFill>
                  <a:srgbClr val="FFFF00"/>
                </a:solidFill>
                <a:effectLst>
                  <a:outerShdw blurRad="38100" dist="38100" dir="2700000" algn="tl">
                    <a:srgbClr val="000000">
                      <a:alpha val="43137"/>
                    </a:srgbClr>
                  </a:outerShdw>
                </a:effectLst>
              </a:rPr>
              <a:t> </a:t>
            </a:r>
          </a:p>
          <a:p>
            <a:r>
              <a:rPr lang="en-IN" sz="3000" b="1" dirty="0">
                <a:solidFill>
                  <a:srgbClr val="FFFF00"/>
                </a:solidFill>
                <a:effectLst>
                  <a:outerShdw blurRad="38100" dist="38100" dir="2700000" algn="tl">
                    <a:srgbClr val="000000">
                      <a:alpha val="43137"/>
                    </a:srgbClr>
                  </a:outerShdw>
                </a:effectLst>
              </a:rPr>
              <a:t>index = </a:t>
            </a:r>
            <a:r>
              <a:rPr lang="en-IN" sz="3000" b="1" dirty="0" err="1">
                <a:solidFill>
                  <a:srgbClr val="FFFF00"/>
                </a:solidFill>
                <a:effectLst>
                  <a:outerShdw blurRad="38100" dist="38100" dir="2700000" algn="tl">
                    <a:srgbClr val="000000">
                      <a:alpha val="43137"/>
                    </a:srgbClr>
                  </a:outerShdw>
                </a:effectLst>
              </a:rPr>
              <a:t>binary_search</a:t>
            </a:r>
            <a:r>
              <a:rPr lang="en-IN" sz="3000" b="1" dirty="0">
                <a:solidFill>
                  <a:srgbClr val="FFFF00"/>
                </a:solidFill>
                <a:effectLst>
                  <a:outerShdw blurRad="38100" dist="38100" dir="2700000" algn="tl">
                    <a:srgbClr val="000000">
                      <a:alpha val="43137"/>
                    </a:srgbClr>
                  </a:outerShdw>
                </a:effectLst>
              </a:rPr>
              <a:t>(</a:t>
            </a:r>
            <a:r>
              <a:rPr lang="en-IN" sz="3000" b="1" dirty="0" err="1">
                <a:solidFill>
                  <a:srgbClr val="FFFF00"/>
                </a:solidFill>
                <a:effectLst>
                  <a:outerShdw blurRad="38100" dist="38100" dir="2700000" algn="tl">
                    <a:srgbClr val="000000">
                      <a:alpha val="43137"/>
                    </a:srgbClr>
                  </a:outerShdw>
                </a:effectLst>
              </a:rPr>
              <a:t>alist</a:t>
            </a:r>
            <a:r>
              <a:rPr lang="en-IN" sz="3000" b="1" dirty="0">
                <a:solidFill>
                  <a:srgbClr val="FFFF00"/>
                </a:solidFill>
                <a:effectLst>
                  <a:outerShdw blurRad="38100" dist="38100" dir="2700000" algn="tl">
                    <a:srgbClr val="000000">
                      <a:alpha val="43137"/>
                    </a:srgbClr>
                  </a:outerShdw>
                </a:effectLst>
              </a:rPr>
              <a:t>, key)</a:t>
            </a:r>
          </a:p>
          <a:p>
            <a:r>
              <a:rPr lang="en-IN" sz="3000" b="1" dirty="0">
                <a:solidFill>
                  <a:srgbClr val="FFFF00"/>
                </a:solidFill>
                <a:effectLst>
                  <a:outerShdw blurRad="38100" dist="38100" dir="2700000" algn="tl">
                    <a:srgbClr val="000000">
                      <a:alpha val="43137"/>
                    </a:srgbClr>
                  </a:outerShdw>
                </a:effectLst>
              </a:rPr>
              <a:t>if index &lt; 0:</a:t>
            </a:r>
          </a:p>
          <a:p>
            <a:r>
              <a:rPr lang="en-IN" sz="3000" b="1" dirty="0">
                <a:solidFill>
                  <a:srgbClr val="FFFF00"/>
                </a:solidFill>
                <a:effectLst>
                  <a:outerShdw blurRad="38100" dist="38100" dir="2700000" algn="tl">
                    <a:srgbClr val="000000">
                      <a:alpha val="43137"/>
                    </a:srgbClr>
                  </a:outerShdw>
                </a:effectLst>
              </a:rPr>
              <a:t>    print('{} was not </a:t>
            </a:r>
            <a:r>
              <a:rPr lang="en-IN" sz="3000" b="1" dirty="0" err="1">
                <a:solidFill>
                  <a:srgbClr val="FFFF00"/>
                </a:solidFill>
                <a:effectLst>
                  <a:outerShdw blurRad="38100" dist="38100" dir="2700000" algn="tl">
                    <a:srgbClr val="000000">
                      <a:alpha val="43137"/>
                    </a:srgbClr>
                  </a:outerShdw>
                </a:effectLst>
              </a:rPr>
              <a:t>found.'.format</a:t>
            </a:r>
            <a:r>
              <a:rPr lang="en-IN" sz="3000" b="1" dirty="0">
                <a:solidFill>
                  <a:srgbClr val="FFFF00"/>
                </a:solidFill>
                <a:effectLst>
                  <a:outerShdw blurRad="38100" dist="38100" dir="2700000" algn="tl">
                    <a:srgbClr val="000000">
                      <a:alpha val="43137"/>
                    </a:srgbClr>
                  </a:outerShdw>
                </a:effectLst>
              </a:rPr>
              <a:t>(key))</a:t>
            </a:r>
          </a:p>
          <a:p>
            <a:r>
              <a:rPr lang="en-IN" sz="3000" b="1" dirty="0">
                <a:solidFill>
                  <a:srgbClr val="FFFF00"/>
                </a:solidFill>
                <a:effectLst>
                  <a:outerShdw blurRad="38100" dist="38100" dir="2700000" algn="tl">
                    <a:srgbClr val="000000">
                      <a:alpha val="43137"/>
                    </a:srgbClr>
                  </a:outerShdw>
                </a:effectLst>
              </a:rPr>
              <a:t>else:</a:t>
            </a:r>
          </a:p>
          <a:p>
            <a:r>
              <a:rPr lang="en-IN" sz="3000" b="1" dirty="0">
                <a:solidFill>
                  <a:srgbClr val="FFFF00"/>
                </a:solidFill>
                <a:effectLst>
                  <a:outerShdw blurRad="38100" dist="38100" dir="2700000" algn="tl">
                    <a:srgbClr val="000000">
                      <a:alpha val="43137"/>
                    </a:srgbClr>
                  </a:outerShdw>
                </a:effectLst>
              </a:rPr>
              <a:t>    print('{} was found at index {}.'.format(key, index))</a:t>
            </a:r>
          </a:p>
        </p:txBody>
      </p:sp>
    </p:spTree>
    <p:extLst>
      <p:ext uri="{BB962C8B-B14F-4D97-AF65-F5344CB8AC3E}">
        <p14:creationId xmlns:p14="http://schemas.microsoft.com/office/powerpoint/2010/main" val="1101633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00166" y="3000372"/>
            <a:ext cx="735811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000" b="1" dirty="0">
                <a:solidFill>
                  <a:schemeClr val="bg1"/>
                </a:solidFill>
                <a:effectLst>
                  <a:outerShdw blurRad="38100" dist="38100" dir="2700000" algn="tl">
                    <a:srgbClr val="000000">
                      <a:alpha val="43137"/>
                    </a:srgbClr>
                  </a:outerShdw>
                </a:effectLst>
              </a:rPr>
              <a:t>INSERTION IN LINEAR LIST</a:t>
            </a:r>
            <a:endParaRPr kumimoji="0" lang="en-IN"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428604"/>
            <a:ext cx="7358114"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INSERTION IN LINEAR LIST</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357290" y="2214554"/>
            <a:ext cx="7429552" cy="3785652"/>
          </a:xfrm>
          <a:prstGeom prst="rect">
            <a:avLst/>
          </a:prstGeom>
        </p:spPr>
        <p:txBody>
          <a:bodyPr wrap="square">
            <a:spAutoFit/>
          </a:bodyPr>
          <a:lstStyle/>
          <a:p>
            <a:r>
              <a:rPr lang="en-IN" sz="3000" b="1" dirty="0">
                <a:solidFill>
                  <a:srgbClr val="FFFF00"/>
                </a:solidFill>
                <a:effectLst>
                  <a:outerShdw blurRad="38100" dist="38100" dir="2700000" algn="tl">
                    <a:srgbClr val="000000">
                      <a:alpha val="43137"/>
                    </a:srgbClr>
                  </a:outerShdw>
                </a:effectLst>
              </a:rPr>
              <a:t>Insertion of new element in array can be done in two ways:-</a:t>
            </a:r>
          </a:p>
          <a:p>
            <a:endParaRPr lang="en-IN" sz="3000" b="1" dirty="0">
              <a:solidFill>
                <a:srgbClr val="FFFF00"/>
              </a:solidFill>
              <a:effectLst>
                <a:outerShdw blurRad="38100" dist="38100" dir="2700000" algn="tl">
                  <a:srgbClr val="000000">
                    <a:alpha val="43137"/>
                  </a:srgbClr>
                </a:outerShdw>
              </a:effectLst>
            </a:endParaRPr>
          </a:p>
          <a:p>
            <a:pPr marL="514350" indent="-514350">
              <a:buAutoNum type="arabicParenR"/>
            </a:pPr>
            <a:r>
              <a:rPr lang="en-IN" sz="3000" b="1" dirty="0">
                <a:solidFill>
                  <a:schemeClr val="bg1"/>
                </a:solidFill>
                <a:effectLst>
                  <a:outerShdw blurRad="38100" dist="38100" dir="2700000" algn="tl">
                    <a:srgbClr val="000000">
                      <a:alpha val="43137"/>
                    </a:srgbClr>
                  </a:outerShdw>
                </a:effectLst>
              </a:rPr>
              <a:t>If the array is unordered it can be inserted at the end of array.</a:t>
            </a:r>
          </a:p>
          <a:p>
            <a:pPr marL="514350" indent="-514350" algn="just">
              <a:buAutoNum type="arabicParenR"/>
            </a:pPr>
            <a:r>
              <a:rPr lang="en-IN" sz="3000" b="1" dirty="0">
                <a:solidFill>
                  <a:schemeClr val="bg1"/>
                </a:solidFill>
                <a:effectLst>
                  <a:outerShdw blurRad="38100" dist="38100" dir="2700000" algn="tl">
                    <a:srgbClr val="000000">
                      <a:alpha val="43137"/>
                    </a:srgbClr>
                  </a:outerShdw>
                </a:effectLst>
              </a:rPr>
              <a:t>If the array is sorted then new element is added at appropriate position without altering the order of the list or array.</a:t>
            </a:r>
          </a:p>
        </p:txBody>
      </p:sp>
    </p:spTree>
    <p:extLst>
      <p:ext uri="{BB962C8B-B14F-4D97-AF65-F5344CB8AC3E}">
        <p14:creationId xmlns:p14="http://schemas.microsoft.com/office/powerpoint/2010/main" val="1101633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428604"/>
            <a:ext cx="7358114"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INSERTION IN LINEAR LIST</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285852" y="1857364"/>
            <a:ext cx="7429552" cy="4524315"/>
          </a:xfrm>
          <a:prstGeom prst="rect">
            <a:avLst/>
          </a:prstGeom>
        </p:spPr>
        <p:txBody>
          <a:bodyPr wrap="square">
            <a:spAutoFit/>
          </a:bodyPr>
          <a:lstStyle/>
          <a:p>
            <a:pPr fontAlgn="base"/>
            <a:r>
              <a:rPr lang="en-IN" sz="3200" b="1" dirty="0">
                <a:solidFill>
                  <a:srgbClr val="FFFF00"/>
                </a:solidFill>
                <a:effectLst>
                  <a:outerShdw blurRad="38100" dist="38100" dir="2700000" algn="tl">
                    <a:srgbClr val="000000">
                      <a:alpha val="43137"/>
                    </a:srgbClr>
                  </a:outerShdw>
                </a:effectLst>
              </a:rPr>
              <a:t># Function to insert element </a:t>
            </a:r>
          </a:p>
          <a:p>
            <a:pPr fontAlgn="base"/>
            <a:r>
              <a:rPr lang="en-IN" sz="3200" b="1" dirty="0">
                <a:solidFill>
                  <a:schemeClr val="bg1"/>
                </a:solidFill>
                <a:effectLst>
                  <a:outerShdw blurRad="38100" dist="38100" dir="2700000" algn="tl">
                    <a:srgbClr val="000000">
                      <a:alpha val="43137"/>
                    </a:srgbClr>
                  </a:outerShdw>
                </a:effectLst>
              </a:rPr>
              <a:t>def insert(list, n): </a:t>
            </a:r>
          </a:p>
          <a:p>
            <a:pPr fontAlgn="base"/>
            <a:r>
              <a:rPr lang="en-IN" sz="3200" b="1" dirty="0">
                <a:solidFill>
                  <a:schemeClr val="bg1"/>
                </a:solidFill>
                <a:effectLst>
                  <a:outerShdw blurRad="38100" dist="38100" dir="2700000" algn="tl">
                    <a:srgbClr val="000000">
                      <a:alpha val="43137"/>
                    </a:srgbClr>
                  </a:outerShdw>
                </a:effectLst>
              </a:rPr>
              <a:t>      </a:t>
            </a:r>
          </a:p>
          <a:p>
            <a:pPr fontAlgn="base"/>
            <a:r>
              <a:rPr lang="en-IN" sz="3200" b="1" dirty="0">
                <a:solidFill>
                  <a:schemeClr val="bg1"/>
                </a:solidFill>
                <a:effectLst>
                  <a:outerShdw blurRad="38100" dist="38100" dir="2700000" algn="tl">
                    <a:srgbClr val="000000">
                      <a:alpha val="43137"/>
                    </a:srgbClr>
                  </a:outerShdw>
                </a:effectLst>
              </a:rPr>
              <a:t>    </a:t>
            </a:r>
            <a:r>
              <a:rPr lang="en-IN" sz="3200" b="1" dirty="0">
                <a:solidFill>
                  <a:srgbClr val="FFFF00"/>
                </a:solidFill>
                <a:effectLst>
                  <a:outerShdw blurRad="38100" dist="38100" dir="2700000" algn="tl">
                    <a:srgbClr val="000000">
                      <a:alpha val="43137"/>
                    </a:srgbClr>
                  </a:outerShdw>
                </a:effectLst>
              </a:rPr>
              <a:t># Searching for the position </a:t>
            </a:r>
          </a:p>
          <a:p>
            <a:pPr fontAlgn="base"/>
            <a:r>
              <a:rPr lang="en-IN" sz="3200" b="1" dirty="0">
                <a:solidFill>
                  <a:schemeClr val="bg1"/>
                </a:solidFill>
                <a:effectLst>
                  <a:outerShdw blurRad="38100" dist="38100" dir="2700000" algn="tl">
                    <a:srgbClr val="000000">
                      <a:alpha val="43137"/>
                    </a:srgbClr>
                  </a:outerShdw>
                </a:effectLst>
              </a:rPr>
              <a:t>    for </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in range(</a:t>
            </a:r>
            <a:r>
              <a:rPr lang="en-IN" sz="3200" b="1" dirty="0" err="1">
                <a:solidFill>
                  <a:schemeClr val="bg1"/>
                </a:solidFill>
                <a:effectLst>
                  <a:outerShdw blurRad="38100" dist="38100" dir="2700000" algn="tl">
                    <a:srgbClr val="000000">
                      <a:alpha val="43137"/>
                    </a:srgbClr>
                  </a:outerShdw>
                </a:effectLst>
              </a:rPr>
              <a:t>len</a:t>
            </a:r>
            <a:r>
              <a:rPr lang="en-IN" sz="3200" b="1" dirty="0">
                <a:solidFill>
                  <a:schemeClr val="bg1"/>
                </a:solidFill>
                <a:effectLst>
                  <a:outerShdw blurRad="38100" dist="38100" dir="2700000" algn="tl">
                    <a:srgbClr val="000000">
                      <a:alpha val="43137"/>
                    </a:srgbClr>
                  </a:outerShdw>
                </a:effectLst>
              </a:rPr>
              <a:t>(list)): </a:t>
            </a:r>
          </a:p>
          <a:p>
            <a:pPr fontAlgn="base"/>
            <a:r>
              <a:rPr lang="en-IN" sz="3200" b="1" dirty="0">
                <a:solidFill>
                  <a:schemeClr val="bg1"/>
                </a:solidFill>
                <a:effectLst>
                  <a:outerShdw blurRad="38100" dist="38100" dir="2700000" algn="tl">
                    <a:srgbClr val="000000">
                      <a:alpha val="43137"/>
                    </a:srgbClr>
                  </a:outerShdw>
                </a:effectLst>
              </a:rPr>
              <a:t>        if list[</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&gt; n: </a:t>
            </a:r>
          </a:p>
          <a:p>
            <a:pPr fontAlgn="base"/>
            <a:r>
              <a:rPr lang="en-IN" sz="3200" b="1" dirty="0">
                <a:solidFill>
                  <a:schemeClr val="bg1"/>
                </a:solidFill>
                <a:effectLst>
                  <a:outerShdw blurRad="38100" dist="38100" dir="2700000" algn="tl">
                    <a:srgbClr val="000000">
                      <a:alpha val="43137"/>
                    </a:srgbClr>
                  </a:outerShdw>
                </a:effectLst>
              </a:rPr>
              <a:t>            index = </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a:t>
            </a:r>
          </a:p>
          <a:p>
            <a:pPr fontAlgn="base"/>
            <a:r>
              <a:rPr lang="en-IN" sz="3200" b="1" dirty="0">
                <a:solidFill>
                  <a:schemeClr val="bg1"/>
                </a:solidFill>
                <a:effectLst>
                  <a:outerShdw blurRad="38100" dist="38100" dir="2700000" algn="tl">
                    <a:srgbClr val="000000">
                      <a:alpha val="43137"/>
                    </a:srgbClr>
                  </a:outerShdw>
                </a:effectLst>
              </a:rPr>
              <a:t>            break</a:t>
            </a:r>
          </a:p>
          <a:p>
            <a:pPr fontAlgn="base"/>
            <a:r>
              <a:rPr lang="en-IN" sz="3200" b="1" dirty="0">
                <a:solidFill>
                  <a:schemeClr val="bg1"/>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571604" y="285728"/>
            <a:ext cx="6929486" cy="785818"/>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IN" b="1" dirty="0">
                <a:solidFill>
                  <a:schemeClr val="bg1"/>
                </a:solidFill>
                <a:effectLst>
                  <a:outerShdw blurRad="38100" dist="38100" dir="2700000" algn="tl">
                    <a:srgbClr val="000000">
                      <a:alpha val="43137"/>
                    </a:srgbClr>
                  </a:outerShdw>
                </a:effectLst>
              </a:rPr>
              <a:t>DATA STRUCTURE OPERATIONS</a:t>
            </a:r>
          </a:p>
        </p:txBody>
      </p:sp>
      <p:sp>
        <p:nvSpPr>
          <p:cNvPr id="4" name="Title 1"/>
          <p:cNvSpPr txBox="1">
            <a:spLocks/>
          </p:cNvSpPr>
          <p:nvPr/>
        </p:nvSpPr>
        <p:spPr>
          <a:xfrm>
            <a:off x="214282" y="1357298"/>
            <a:ext cx="3286148"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lvl="0">
              <a:spcBef>
                <a:spcPct val="0"/>
              </a:spcBef>
            </a:pP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a:t>
            </a:r>
            <a:r>
              <a:rPr lang="en-IN" sz="2800" b="1" dirty="0">
                <a:effectLst>
                  <a:outerShdw blurRad="38100" dist="38100" dir="2700000" algn="tl">
                    <a:srgbClr val="000000">
                      <a:alpha val="43137"/>
                    </a:srgbClr>
                  </a:outerShdw>
                </a:effectLst>
              </a:rPr>
              <a:t>TRAVERSING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Title 1"/>
          <p:cNvSpPr txBox="1">
            <a:spLocks/>
          </p:cNvSpPr>
          <p:nvPr/>
        </p:nvSpPr>
        <p:spPr>
          <a:xfrm>
            <a:off x="285720" y="3500438"/>
            <a:ext cx="328614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lvl="0">
              <a:spcBef>
                <a:spcPct val="0"/>
              </a:spcBef>
            </a:pP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	</a:t>
            </a:r>
            <a:r>
              <a:rPr lang="en-IN" sz="2800" b="1" dirty="0">
                <a:effectLst>
                  <a:outerShdw blurRad="38100" dist="38100" dir="2700000" algn="tl">
                    <a:srgbClr val="000000">
                      <a:alpha val="43137"/>
                    </a:srgbClr>
                  </a:outerShdw>
                </a:effectLst>
              </a:rPr>
              <a:t>SEARCHING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3" name="Rectangle 12"/>
          <p:cNvSpPr/>
          <p:nvPr/>
        </p:nvSpPr>
        <p:spPr>
          <a:xfrm>
            <a:off x="1000100" y="2357430"/>
            <a:ext cx="7786742" cy="954107"/>
          </a:xfrm>
          <a:prstGeom prst="rect">
            <a:avLst/>
          </a:prstGeom>
        </p:spPr>
        <p:txBody>
          <a:bodyPr wrap="square">
            <a:spAutoFit/>
          </a:bodyPr>
          <a:lstStyle/>
          <a:p>
            <a:r>
              <a:rPr lang="en-IN" sz="2800" b="1" dirty="0">
                <a:solidFill>
                  <a:schemeClr val="bg1"/>
                </a:solidFill>
                <a:effectLst>
                  <a:outerShdw blurRad="38100" dist="38100" dir="2700000" algn="tl">
                    <a:srgbClr val="000000">
                      <a:alpha val="43137"/>
                    </a:srgbClr>
                  </a:outerShdw>
                </a:effectLst>
              </a:rPr>
              <a:t>Accessing each records exactly once so that certain items in the record may be processed. </a:t>
            </a:r>
          </a:p>
        </p:txBody>
      </p:sp>
      <p:sp>
        <p:nvSpPr>
          <p:cNvPr id="14" name="Rectangle 13"/>
          <p:cNvSpPr/>
          <p:nvPr/>
        </p:nvSpPr>
        <p:spPr>
          <a:xfrm>
            <a:off x="1071538" y="4546595"/>
            <a:ext cx="7786742" cy="1384995"/>
          </a:xfrm>
          <a:prstGeom prst="rect">
            <a:avLst/>
          </a:prstGeom>
        </p:spPr>
        <p:txBody>
          <a:bodyPr wrap="square">
            <a:spAutoFit/>
          </a:bodyPr>
          <a:lstStyle/>
          <a:p>
            <a:pPr algn="just"/>
            <a:r>
              <a:rPr lang="en-IN" sz="2800" b="1" dirty="0">
                <a:solidFill>
                  <a:schemeClr val="bg1"/>
                </a:solidFill>
                <a:effectLst>
                  <a:outerShdw blurRad="38100" dist="38100" dir="2700000" algn="tl">
                    <a:srgbClr val="000000">
                      <a:alpha val="43137"/>
                    </a:srgbClr>
                  </a:outerShdw>
                </a:effectLst>
              </a:rPr>
              <a:t>Finding the location of a particular record with a given key value, or finding the location of all records which satisfy one or more conditions.</a:t>
            </a:r>
          </a:p>
        </p:txBody>
      </p:sp>
    </p:spTree>
    <p:extLst>
      <p:ext uri="{BB962C8B-B14F-4D97-AF65-F5344CB8AC3E}">
        <p14:creationId xmlns:p14="http://schemas.microsoft.com/office/powerpoint/2010/main" val="1101633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428604"/>
            <a:ext cx="7358114"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INSERTION IN LINEAR LIST</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285852" y="1857364"/>
            <a:ext cx="7429552" cy="4524315"/>
          </a:xfrm>
          <a:prstGeom prst="rect">
            <a:avLst/>
          </a:prstGeom>
        </p:spPr>
        <p:txBody>
          <a:bodyPr wrap="square">
            <a:spAutoFit/>
          </a:bodyPr>
          <a:lstStyle/>
          <a:p>
            <a:pPr fontAlgn="base"/>
            <a:r>
              <a:rPr lang="en-IN" sz="3200" b="1" dirty="0">
                <a:solidFill>
                  <a:srgbClr val="FFFF00"/>
                </a:solidFill>
                <a:effectLst>
                  <a:outerShdw blurRad="38100" dist="38100" dir="2700000" algn="tl">
                    <a:srgbClr val="000000">
                      <a:alpha val="43137"/>
                    </a:srgbClr>
                  </a:outerShdw>
                </a:effectLst>
              </a:rPr>
              <a:t># Inserting n in the list </a:t>
            </a:r>
          </a:p>
          <a:p>
            <a:pPr fontAlgn="base"/>
            <a:r>
              <a:rPr lang="en-IN" sz="3200" b="1" dirty="0">
                <a:solidFill>
                  <a:schemeClr val="bg1"/>
                </a:solidFill>
                <a:effectLst>
                  <a:outerShdw blurRad="38100" dist="38100" dir="2700000" algn="tl">
                    <a:srgbClr val="000000">
                      <a:alpha val="43137"/>
                    </a:srgbClr>
                  </a:outerShdw>
                </a:effectLst>
              </a:rPr>
              <a:t>    list = list[:</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 [n] + list[</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a:t>
            </a:r>
          </a:p>
          <a:p>
            <a:pPr fontAlgn="base"/>
            <a:r>
              <a:rPr lang="en-IN" sz="3200" b="1" dirty="0">
                <a:solidFill>
                  <a:schemeClr val="bg1"/>
                </a:solidFill>
                <a:effectLst>
                  <a:outerShdw blurRad="38100" dist="38100" dir="2700000" algn="tl">
                    <a:srgbClr val="000000">
                      <a:alpha val="43137"/>
                    </a:srgbClr>
                  </a:outerShdw>
                </a:effectLst>
              </a:rPr>
              <a:t>    return list</a:t>
            </a:r>
          </a:p>
          <a:p>
            <a:pPr fontAlgn="base"/>
            <a:r>
              <a:rPr lang="en-IN" sz="3200" b="1" dirty="0">
                <a:solidFill>
                  <a:schemeClr val="bg1"/>
                </a:solidFill>
                <a:effectLst>
                  <a:outerShdw blurRad="38100" dist="38100" dir="2700000" algn="tl">
                    <a:srgbClr val="000000">
                      <a:alpha val="43137"/>
                    </a:srgbClr>
                  </a:outerShdw>
                </a:effectLst>
              </a:rPr>
              <a:t>  </a:t>
            </a:r>
          </a:p>
          <a:p>
            <a:pPr fontAlgn="base"/>
            <a:r>
              <a:rPr lang="en-IN" sz="3200" b="1" dirty="0">
                <a:solidFill>
                  <a:srgbClr val="FFFF00"/>
                </a:solidFill>
                <a:effectLst>
                  <a:outerShdw blurRad="38100" dist="38100" dir="2700000" algn="tl">
                    <a:srgbClr val="000000">
                      <a:alpha val="43137"/>
                    </a:srgbClr>
                  </a:outerShdw>
                </a:effectLst>
              </a:rPr>
              <a:t># Driver function </a:t>
            </a:r>
          </a:p>
          <a:p>
            <a:pPr fontAlgn="base"/>
            <a:r>
              <a:rPr lang="en-IN" sz="3200" b="1" dirty="0">
                <a:solidFill>
                  <a:schemeClr val="bg1"/>
                </a:solidFill>
                <a:effectLst>
                  <a:outerShdw blurRad="38100" dist="38100" dir="2700000" algn="tl">
                    <a:srgbClr val="000000">
                      <a:alpha val="43137"/>
                    </a:srgbClr>
                  </a:outerShdw>
                </a:effectLst>
              </a:rPr>
              <a:t>list = [1, 2, 4] </a:t>
            </a:r>
          </a:p>
          <a:p>
            <a:pPr fontAlgn="base"/>
            <a:r>
              <a:rPr lang="en-IN" sz="3200" b="1" dirty="0">
                <a:solidFill>
                  <a:schemeClr val="bg1"/>
                </a:solidFill>
                <a:effectLst>
                  <a:outerShdw blurRad="38100" dist="38100" dir="2700000" algn="tl">
                    <a:srgbClr val="000000">
                      <a:alpha val="43137"/>
                    </a:srgbClr>
                  </a:outerShdw>
                </a:effectLst>
              </a:rPr>
              <a:t>n = 3</a:t>
            </a:r>
          </a:p>
          <a:p>
            <a:pPr fontAlgn="base"/>
            <a:r>
              <a:rPr lang="en-IN" sz="3200" b="1" dirty="0">
                <a:solidFill>
                  <a:schemeClr val="bg1"/>
                </a:solidFill>
                <a:effectLst>
                  <a:outerShdw blurRad="38100" dist="38100" dir="2700000" algn="tl">
                    <a:srgbClr val="000000">
                      <a:alpha val="43137"/>
                    </a:srgbClr>
                  </a:outerShdw>
                </a:effectLst>
              </a:rPr>
              <a:t>  </a:t>
            </a:r>
          </a:p>
          <a:p>
            <a:pPr fontAlgn="base"/>
            <a:r>
              <a:rPr lang="en-IN" sz="3200" b="1" dirty="0">
                <a:solidFill>
                  <a:schemeClr val="bg1"/>
                </a:solidFill>
                <a:effectLst>
                  <a:outerShdw blurRad="38100" dist="38100" dir="2700000" algn="tl">
                    <a:srgbClr val="000000">
                      <a:alpha val="43137"/>
                    </a:srgbClr>
                  </a:outerShdw>
                </a:effectLst>
              </a:rPr>
              <a:t>print(insert(list, n)) </a:t>
            </a:r>
          </a:p>
        </p:txBody>
      </p:sp>
    </p:spTree>
    <p:extLst>
      <p:ext uri="{BB962C8B-B14F-4D97-AF65-F5344CB8AC3E}">
        <p14:creationId xmlns:p14="http://schemas.microsoft.com/office/powerpoint/2010/main" val="1101633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00166" y="2857496"/>
            <a:ext cx="735811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INSERTING</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AN ELEMENT IN SORTED ARRAY</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428604"/>
            <a:ext cx="735811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INSERTING</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AN ELEMENT IN SORTED ARRAY</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5500694" y="1857364"/>
            <a:ext cx="3357586" cy="4031873"/>
          </a:xfrm>
          <a:prstGeom prst="rect">
            <a:avLst/>
          </a:prstGeom>
        </p:spPr>
        <p:txBody>
          <a:bodyPr wrap="square">
            <a:spAutoFit/>
          </a:bodyPr>
          <a:lstStyle/>
          <a:p>
            <a:pPr algn="just" fontAlgn="base"/>
            <a:r>
              <a:rPr lang="en-IN" sz="3200" b="1" dirty="0">
                <a:solidFill>
                  <a:srgbClr val="FFFF00"/>
                </a:solidFill>
                <a:effectLst>
                  <a:outerShdw blurRad="38100" dist="38100" dir="2700000" algn="tl">
                    <a:srgbClr val="000000">
                      <a:alpha val="43137"/>
                    </a:srgbClr>
                  </a:outerShdw>
                </a:effectLst>
              </a:rPr>
              <a:t>	</a:t>
            </a:r>
            <a:r>
              <a:rPr lang="en-IN" sz="3200" b="1" dirty="0">
                <a:solidFill>
                  <a:schemeClr val="bg1"/>
                </a:solidFill>
                <a:effectLst>
                  <a:outerShdw blurRad="38100" dist="38100" dir="2700000" algn="tl">
                    <a:srgbClr val="000000">
                      <a:alpha val="43137"/>
                    </a:srgbClr>
                  </a:outerShdw>
                </a:effectLst>
              </a:rPr>
              <a:t>Inserting new element in sorted list requires the searching the right position and shifting the elements.  As shown in fig.</a:t>
            </a:r>
          </a:p>
        </p:txBody>
      </p:sp>
      <p:pic>
        <p:nvPicPr>
          <p:cNvPr id="2051" name="Picture 3" descr="C:\Users\AdmOfficer\Desktop\c-array-image-exercise-13.png"/>
          <p:cNvPicPr>
            <a:picLocks noChangeAspect="1" noChangeArrowheads="1"/>
          </p:cNvPicPr>
          <p:nvPr/>
        </p:nvPicPr>
        <p:blipFill>
          <a:blip r:embed="rId2"/>
          <a:srcRect b="2941"/>
          <a:stretch>
            <a:fillRect/>
          </a:stretch>
        </p:blipFill>
        <p:spPr bwMode="auto">
          <a:xfrm>
            <a:off x="357158" y="1571612"/>
            <a:ext cx="4884923" cy="47149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428728" y="3071810"/>
            <a:ext cx="7358114"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bisect MODULE</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428604"/>
            <a:ext cx="7358114"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bisect MODULE</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285852" y="1857364"/>
            <a:ext cx="7429552" cy="4031873"/>
          </a:xfrm>
          <a:prstGeom prst="rect">
            <a:avLst/>
          </a:prstGeom>
        </p:spPr>
        <p:txBody>
          <a:bodyPr wrap="square">
            <a:spAutoFit/>
          </a:bodyPr>
          <a:lstStyle/>
          <a:p>
            <a:pPr algn="just" fontAlgn="base"/>
            <a:r>
              <a:rPr lang="en-IN" sz="3200" b="1" dirty="0">
                <a:solidFill>
                  <a:srgbClr val="FFFF00"/>
                </a:solidFill>
                <a:effectLst>
                  <a:outerShdw blurRad="38100" dist="38100" dir="2700000" algn="tl">
                    <a:srgbClr val="000000">
                      <a:alpha val="43137"/>
                    </a:srgbClr>
                  </a:outerShdw>
                </a:effectLst>
              </a:rPr>
              <a:t>	</a:t>
            </a:r>
            <a:r>
              <a:rPr lang="en-IN" sz="3200" b="1" dirty="0">
                <a:solidFill>
                  <a:schemeClr val="bg1"/>
                </a:solidFill>
                <a:effectLst>
                  <a:outerShdw blurRad="38100" dist="38100" dir="2700000" algn="tl">
                    <a:srgbClr val="000000">
                      <a:alpha val="43137"/>
                    </a:srgbClr>
                  </a:outerShdw>
                </a:effectLst>
              </a:rPr>
              <a:t>Inserting new element in sorted list requires the searching the right position and shifting the elements. This is the complex procedure.</a:t>
            </a:r>
          </a:p>
          <a:p>
            <a:pPr algn="just" fontAlgn="base"/>
            <a:r>
              <a:rPr lang="en-IN" sz="3200" b="1" dirty="0">
                <a:solidFill>
                  <a:srgbClr val="FFFF00"/>
                </a:solidFill>
                <a:effectLst>
                  <a:outerShdw blurRad="38100" dist="38100" dir="2700000" algn="tl">
                    <a:srgbClr val="000000">
                      <a:alpha val="43137"/>
                    </a:srgbClr>
                  </a:outerShdw>
                </a:effectLst>
              </a:rPr>
              <a:t>		</a:t>
            </a:r>
          </a:p>
          <a:p>
            <a:pPr algn="just" fontAlgn="base"/>
            <a:r>
              <a:rPr lang="en-IN" sz="3200" b="1" dirty="0">
                <a:solidFill>
                  <a:srgbClr val="FFFF00"/>
                </a:solidFill>
                <a:effectLst>
                  <a:outerShdw blurRad="38100" dist="38100" dir="2700000" algn="tl">
                    <a:srgbClr val="000000">
                      <a:alpha val="43137"/>
                    </a:srgbClr>
                  </a:outerShdw>
                </a:effectLst>
              </a:rPr>
              <a:t>	</a:t>
            </a:r>
            <a:r>
              <a:rPr lang="en-IN" sz="3200" b="1" dirty="0">
                <a:solidFill>
                  <a:schemeClr val="bg1"/>
                </a:solidFill>
                <a:effectLst>
                  <a:outerShdw blurRad="38100" dist="38100" dir="2700000" algn="tl">
                    <a:srgbClr val="000000">
                      <a:alpha val="43137"/>
                    </a:srgbClr>
                  </a:outerShdw>
                </a:effectLst>
              </a:rPr>
              <a:t>Python provides </a:t>
            </a:r>
            <a:r>
              <a:rPr lang="en-IN" sz="3200" b="1" dirty="0">
                <a:solidFill>
                  <a:srgbClr val="FFFF00"/>
                </a:solidFill>
                <a:effectLst>
                  <a:outerShdw blurRad="38100" dist="38100" dir="2700000" algn="tl">
                    <a:srgbClr val="000000">
                      <a:alpha val="43137"/>
                    </a:srgbClr>
                  </a:outerShdw>
                </a:effectLst>
              </a:rPr>
              <a:t>bisect algorithm </a:t>
            </a:r>
            <a:r>
              <a:rPr lang="en-IN" sz="3200" b="1" dirty="0">
                <a:solidFill>
                  <a:schemeClr val="bg1"/>
                </a:solidFill>
                <a:effectLst>
                  <a:outerShdw blurRad="38100" dist="38100" dir="2700000" algn="tl">
                    <a:srgbClr val="000000">
                      <a:alpha val="43137"/>
                    </a:srgbClr>
                  </a:outerShdw>
                </a:effectLst>
              </a:rPr>
              <a:t>to solve this problem</a:t>
            </a:r>
          </a:p>
          <a:p>
            <a:pPr algn="just" fontAlgn="base"/>
            <a:endParaRPr lang="en-IN"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5852" y="1857364"/>
            <a:ext cx="7429552" cy="4031873"/>
          </a:xfrm>
          <a:prstGeom prst="rect">
            <a:avLst/>
          </a:prstGeom>
        </p:spPr>
        <p:txBody>
          <a:bodyPr wrap="square">
            <a:spAutoFit/>
          </a:bodyPr>
          <a:lstStyle/>
          <a:p>
            <a:pPr algn="just" fontAlgn="base"/>
            <a:r>
              <a:rPr lang="en-IN" sz="3200" b="1" dirty="0">
                <a:solidFill>
                  <a:srgbClr val="FFFF00"/>
                </a:solidFill>
                <a:effectLst>
                  <a:outerShdw blurRad="38100" dist="38100" dir="2700000" algn="tl">
                    <a:srgbClr val="000000">
                      <a:alpha val="43137"/>
                    </a:srgbClr>
                  </a:outerShdw>
                </a:effectLst>
              </a:rPr>
              <a:t>	What is bisect?</a:t>
            </a:r>
          </a:p>
          <a:p>
            <a:pPr algn="just" fontAlgn="base"/>
            <a:r>
              <a:rPr lang="en-IN" sz="3200" b="1" dirty="0">
                <a:solidFill>
                  <a:schemeClr val="bg1"/>
                </a:solidFill>
                <a:effectLst>
                  <a:outerShdw blurRad="38100" dist="38100" dir="2700000" algn="tl">
                    <a:srgbClr val="000000">
                      <a:alpha val="43137"/>
                    </a:srgbClr>
                  </a:outerShdw>
                </a:effectLst>
              </a:rPr>
              <a:t>	</a:t>
            </a:r>
          </a:p>
          <a:p>
            <a:pPr algn="just" fontAlgn="base"/>
            <a:r>
              <a:rPr lang="en-IN" sz="3200" b="1" dirty="0">
                <a:solidFill>
                  <a:schemeClr val="bg1"/>
                </a:solidFill>
                <a:effectLst>
                  <a:outerShdw blurRad="38100" dist="38100" dir="2700000" algn="tl">
                    <a:srgbClr val="000000">
                      <a:alpha val="43137"/>
                    </a:srgbClr>
                  </a:outerShdw>
                </a:effectLst>
              </a:rPr>
              <a:t>	Python in its definition provides the </a:t>
            </a:r>
            <a:r>
              <a:rPr lang="en-IN" sz="3200" b="1" dirty="0">
                <a:solidFill>
                  <a:srgbClr val="FFFF00"/>
                </a:solidFill>
                <a:effectLst>
                  <a:outerShdw blurRad="38100" dist="38100" dir="2700000" algn="tl">
                    <a:srgbClr val="000000">
                      <a:alpha val="43137"/>
                    </a:srgbClr>
                  </a:outerShdw>
                </a:effectLst>
              </a:rPr>
              <a:t>bisect algorithms </a:t>
            </a:r>
            <a:r>
              <a:rPr lang="en-IN" sz="3200" b="1" dirty="0">
                <a:solidFill>
                  <a:schemeClr val="bg1"/>
                </a:solidFill>
                <a:effectLst>
                  <a:outerShdw blurRad="38100" dist="38100" dir="2700000" algn="tl">
                    <a:srgbClr val="000000">
                      <a:alpha val="43137"/>
                    </a:srgbClr>
                  </a:outerShdw>
                </a:effectLst>
              </a:rPr>
              <a:t>using the module </a:t>
            </a:r>
            <a:r>
              <a:rPr lang="en-IN" sz="3200" b="1" dirty="0">
                <a:solidFill>
                  <a:srgbClr val="FFFF00"/>
                </a:solidFill>
                <a:effectLst>
                  <a:outerShdw blurRad="38100" dist="38100" dir="2700000" algn="tl">
                    <a:srgbClr val="000000">
                      <a:alpha val="43137"/>
                    </a:srgbClr>
                  </a:outerShdw>
                </a:effectLst>
              </a:rPr>
              <a:t>“bisect” </a:t>
            </a:r>
            <a:r>
              <a:rPr lang="en-IN" sz="3200" b="1" dirty="0">
                <a:solidFill>
                  <a:schemeClr val="bg1"/>
                </a:solidFill>
                <a:effectLst>
                  <a:outerShdw blurRad="38100" dist="38100" dir="2700000" algn="tl">
                    <a:srgbClr val="000000">
                      <a:alpha val="43137"/>
                    </a:srgbClr>
                  </a:outerShdw>
                </a:effectLst>
              </a:rPr>
              <a:t>which allows to keep the list in sorted order after insertion of each element.</a:t>
            </a:r>
          </a:p>
          <a:p>
            <a:pPr algn="just" fontAlgn="base"/>
            <a:endParaRPr lang="en-IN" sz="3200" b="1" dirty="0">
              <a:solidFill>
                <a:schemeClr val="bg1"/>
              </a:solidFill>
              <a:effectLst>
                <a:outerShdw blurRad="38100" dist="38100" dir="2700000" algn="tl">
                  <a:srgbClr val="000000">
                    <a:alpha val="43137"/>
                  </a:srgbClr>
                </a:outerShdw>
              </a:effectLst>
            </a:endParaRPr>
          </a:p>
        </p:txBody>
      </p:sp>
      <p:sp>
        <p:nvSpPr>
          <p:cNvPr id="4" name="Title 1"/>
          <p:cNvSpPr txBox="1">
            <a:spLocks/>
          </p:cNvSpPr>
          <p:nvPr/>
        </p:nvSpPr>
        <p:spPr>
          <a:xfrm>
            <a:off x="1357290" y="428604"/>
            <a:ext cx="7358114"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bisect MODULE</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428604"/>
            <a:ext cx="7358114"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bisect MODULE</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1026" name="Picture 2"/>
          <p:cNvPicPr>
            <a:picLocks noChangeAspect="1" noChangeArrowheads="1"/>
          </p:cNvPicPr>
          <p:nvPr/>
        </p:nvPicPr>
        <p:blipFill>
          <a:blip r:embed="rId2"/>
          <a:srcRect l="40630" t="15625" r="25878" b="44336"/>
          <a:stretch>
            <a:fillRect/>
          </a:stretch>
        </p:blipFill>
        <p:spPr bwMode="auto">
          <a:xfrm>
            <a:off x="2000231" y="1857364"/>
            <a:ext cx="6058291" cy="4071966"/>
          </a:xfrm>
          <a:prstGeom prst="rect">
            <a:avLst/>
          </a:prstGeom>
          <a:noFill/>
          <a:ln w="9525">
            <a:noFill/>
            <a:miter lim="800000"/>
            <a:headEnd/>
            <a:tailEnd/>
          </a:ln>
          <a:effectLst/>
        </p:spPr>
      </p:pic>
    </p:spTree>
    <p:extLst>
      <p:ext uri="{BB962C8B-B14F-4D97-AF65-F5344CB8AC3E}">
        <p14:creationId xmlns:p14="http://schemas.microsoft.com/office/powerpoint/2010/main" val="1101633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428604"/>
            <a:ext cx="7358114"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bisect MODULE</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285852" y="1857364"/>
            <a:ext cx="7429552" cy="4524315"/>
          </a:xfrm>
          <a:prstGeom prst="rect">
            <a:avLst/>
          </a:prstGeom>
        </p:spPr>
        <p:txBody>
          <a:bodyPr wrap="square">
            <a:spAutoFit/>
          </a:bodyPr>
          <a:lstStyle/>
          <a:p>
            <a:pPr algn="just" fontAlgn="base"/>
            <a:r>
              <a:rPr lang="en-IN" sz="3200" b="1" dirty="0">
                <a:solidFill>
                  <a:srgbClr val="FFFF00"/>
                </a:solidFill>
                <a:effectLst>
                  <a:outerShdw blurRad="38100" dist="38100" dir="2700000" algn="tl">
                    <a:srgbClr val="000000">
                      <a:alpha val="43137"/>
                    </a:srgbClr>
                  </a:outerShdw>
                </a:effectLst>
              </a:rPr>
              <a:t>	</a:t>
            </a:r>
            <a:r>
              <a:rPr lang="en-IN" sz="3200" b="1" dirty="0">
                <a:solidFill>
                  <a:schemeClr val="bg1"/>
                </a:solidFill>
                <a:effectLst>
                  <a:outerShdw blurRad="38100" dist="38100" dir="2700000" algn="tl">
                    <a:srgbClr val="000000">
                      <a:alpha val="43137"/>
                    </a:srgbClr>
                  </a:outerShdw>
                </a:effectLst>
              </a:rPr>
              <a:t>To know the position of element in the given list execute the following method. </a:t>
            </a:r>
          </a:p>
          <a:p>
            <a:pPr algn="just" fontAlgn="base"/>
            <a:endParaRPr lang="en-IN" sz="3200" b="1" dirty="0">
              <a:solidFill>
                <a:srgbClr val="FFFF00"/>
              </a:solidFill>
              <a:effectLst>
                <a:outerShdw blurRad="38100" dist="38100" dir="2700000" algn="tl">
                  <a:srgbClr val="000000">
                    <a:alpha val="43137"/>
                  </a:srgbClr>
                </a:outerShdw>
              </a:effectLst>
            </a:endParaRPr>
          </a:p>
          <a:p>
            <a:pPr algn="just" fontAlgn="base"/>
            <a:r>
              <a:rPr lang="en-IN" sz="3200" b="1" dirty="0" err="1">
                <a:solidFill>
                  <a:srgbClr val="FFFF00"/>
                </a:solidFill>
                <a:effectLst>
                  <a:outerShdw blurRad="38100" dist="38100" dir="2700000" algn="tl">
                    <a:srgbClr val="000000">
                      <a:alpha val="43137"/>
                    </a:srgbClr>
                  </a:outerShdw>
                </a:effectLst>
              </a:rPr>
              <a:t>bisect.bisect</a:t>
            </a:r>
            <a:r>
              <a:rPr lang="en-IN" sz="3200" b="1" dirty="0">
                <a:solidFill>
                  <a:srgbClr val="FFFF00"/>
                </a:solidFill>
                <a:effectLst>
                  <a:outerShdw blurRad="38100" dist="38100" dir="2700000" algn="tl">
                    <a:srgbClr val="000000">
                      <a:alpha val="43137"/>
                    </a:srgbClr>
                  </a:outerShdw>
                </a:effectLst>
              </a:rPr>
              <a:t>(</a:t>
            </a:r>
            <a:r>
              <a:rPr lang="en-IN" sz="3200" b="1" dirty="0" err="1">
                <a:solidFill>
                  <a:srgbClr val="FFFF00"/>
                </a:solidFill>
                <a:effectLst>
                  <a:outerShdw blurRad="38100" dist="38100" dir="2700000" algn="tl">
                    <a:srgbClr val="000000">
                      <a:alpha val="43137"/>
                    </a:srgbClr>
                  </a:outerShdw>
                </a:effectLst>
              </a:rPr>
              <a:t>list,element</a:t>
            </a:r>
            <a:r>
              <a:rPr lang="en-IN" sz="3200" b="1" dirty="0">
                <a:solidFill>
                  <a:srgbClr val="FFFF00"/>
                </a:solidFill>
                <a:effectLst>
                  <a:outerShdw blurRad="38100" dist="38100" dir="2700000" algn="tl">
                    <a:srgbClr val="000000">
                      <a:alpha val="43137"/>
                    </a:srgbClr>
                  </a:outerShdw>
                </a:effectLst>
              </a:rPr>
              <a:t>)</a:t>
            </a:r>
          </a:p>
          <a:p>
            <a:pPr algn="just" fontAlgn="base"/>
            <a:endParaRPr lang="en-IN" sz="3200" b="1" dirty="0">
              <a:solidFill>
                <a:srgbClr val="FFFF00"/>
              </a:solidFill>
              <a:effectLst>
                <a:outerShdw blurRad="38100" dist="38100" dir="2700000" algn="tl">
                  <a:srgbClr val="000000">
                    <a:alpha val="43137"/>
                  </a:srgbClr>
                </a:outerShdw>
              </a:effectLst>
            </a:endParaRPr>
          </a:p>
          <a:p>
            <a:pPr algn="just" fontAlgn="base"/>
            <a:r>
              <a:rPr lang="en-IN" sz="3200" b="1" dirty="0">
                <a:solidFill>
                  <a:srgbClr val="FFFF00"/>
                </a:solidFill>
                <a:effectLst>
                  <a:outerShdw blurRad="38100" dist="38100" dir="2700000" algn="tl">
                    <a:srgbClr val="000000">
                      <a:alpha val="43137"/>
                    </a:srgbClr>
                  </a:outerShdw>
                </a:effectLst>
              </a:rPr>
              <a:t>For example: </a:t>
            </a:r>
            <a:r>
              <a:rPr lang="en-IN" sz="3200" b="1" dirty="0" err="1">
                <a:solidFill>
                  <a:srgbClr val="FFFF00"/>
                </a:solidFill>
                <a:effectLst>
                  <a:outerShdw blurRad="38100" dist="38100" dir="2700000" algn="tl">
                    <a:srgbClr val="000000">
                      <a:alpha val="43137"/>
                    </a:srgbClr>
                  </a:outerShdw>
                </a:effectLst>
              </a:rPr>
              <a:t>bisect.bisect</a:t>
            </a:r>
            <a:r>
              <a:rPr lang="en-IN" sz="3200" b="1" dirty="0">
                <a:solidFill>
                  <a:srgbClr val="FFFF00"/>
                </a:solidFill>
                <a:effectLst>
                  <a:outerShdw blurRad="38100" dist="38100" dir="2700000" algn="tl">
                    <a:srgbClr val="000000">
                      <a:alpha val="43137"/>
                    </a:srgbClr>
                  </a:outerShdw>
                </a:effectLst>
              </a:rPr>
              <a:t>(list1,46)</a:t>
            </a:r>
          </a:p>
          <a:p>
            <a:pPr algn="just" fontAlgn="base"/>
            <a:r>
              <a:rPr lang="en-IN" sz="3200" b="1" dirty="0">
                <a:solidFill>
                  <a:srgbClr val="FFFF00"/>
                </a:solidFill>
                <a:effectLst>
                  <a:outerShdw blurRad="38100" dist="38100" dir="2700000" algn="tl">
                    <a:srgbClr val="000000">
                      <a:alpha val="43137"/>
                    </a:srgbClr>
                  </a:outerShdw>
                </a:effectLst>
              </a:rPr>
              <a:t>6</a:t>
            </a:r>
            <a:endParaRPr lang="en-IN" sz="3200" b="1" dirty="0">
              <a:solidFill>
                <a:schemeClr val="bg1"/>
              </a:solidFill>
              <a:effectLst>
                <a:outerShdw blurRad="38100" dist="38100" dir="2700000" algn="tl">
                  <a:srgbClr val="000000">
                    <a:alpha val="43137"/>
                  </a:srgbClr>
                </a:outerShdw>
              </a:effectLst>
            </a:endParaRPr>
          </a:p>
          <a:p>
            <a:pPr algn="just" fontAlgn="base"/>
            <a:endParaRPr lang="en-IN"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428604"/>
            <a:ext cx="7358114"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bisect MODULE</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3074" name="Picture 2"/>
          <p:cNvPicPr>
            <a:picLocks noChangeAspect="1" noChangeArrowheads="1"/>
          </p:cNvPicPr>
          <p:nvPr/>
        </p:nvPicPr>
        <p:blipFill>
          <a:blip r:embed="rId2"/>
          <a:srcRect l="40629" t="16601" r="18741" b="49219"/>
          <a:stretch>
            <a:fillRect/>
          </a:stretch>
        </p:blipFill>
        <p:spPr bwMode="auto">
          <a:xfrm>
            <a:off x="571472" y="2000240"/>
            <a:ext cx="7854098" cy="3714776"/>
          </a:xfrm>
          <a:prstGeom prst="rect">
            <a:avLst/>
          </a:prstGeom>
          <a:noFill/>
          <a:ln w="9525">
            <a:noFill/>
            <a:miter lim="800000"/>
            <a:headEnd/>
            <a:tailEnd/>
          </a:ln>
          <a:effectLst/>
        </p:spPr>
      </p:pic>
    </p:spTree>
    <p:extLst>
      <p:ext uri="{BB962C8B-B14F-4D97-AF65-F5344CB8AC3E}">
        <p14:creationId xmlns:p14="http://schemas.microsoft.com/office/powerpoint/2010/main" val="1101633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428604"/>
            <a:ext cx="7358114"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bisect MODULE</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3074" name="Picture 2"/>
          <p:cNvPicPr>
            <a:picLocks noChangeAspect="1" noChangeArrowheads="1"/>
          </p:cNvPicPr>
          <p:nvPr/>
        </p:nvPicPr>
        <p:blipFill>
          <a:blip r:embed="rId2"/>
          <a:srcRect l="40629" t="16601" r="18741" b="49219"/>
          <a:stretch>
            <a:fillRect/>
          </a:stretch>
        </p:blipFill>
        <p:spPr bwMode="auto">
          <a:xfrm>
            <a:off x="571472" y="2000240"/>
            <a:ext cx="7854098" cy="3714776"/>
          </a:xfrm>
          <a:prstGeom prst="rect">
            <a:avLst/>
          </a:prstGeom>
          <a:noFill/>
          <a:ln w="9525">
            <a:noFill/>
            <a:miter lim="800000"/>
            <a:headEnd/>
            <a:tailEnd/>
          </a:ln>
          <a:effectLst/>
        </p:spPr>
      </p:pic>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571604" y="285728"/>
            <a:ext cx="6929486" cy="785818"/>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IN" b="1" dirty="0">
                <a:solidFill>
                  <a:schemeClr val="bg1"/>
                </a:solidFill>
                <a:effectLst>
                  <a:outerShdw blurRad="38100" dist="38100" dir="2700000" algn="tl">
                    <a:srgbClr val="000000">
                      <a:alpha val="43137"/>
                    </a:srgbClr>
                  </a:outerShdw>
                </a:effectLst>
              </a:rPr>
              <a:t>DATA STRUCTURE OPERATIONS</a:t>
            </a:r>
          </a:p>
        </p:txBody>
      </p:sp>
      <p:sp>
        <p:nvSpPr>
          <p:cNvPr id="6" name="Title 1"/>
          <p:cNvSpPr txBox="1">
            <a:spLocks/>
          </p:cNvSpPr>
          <p:nvPr/>
        </p:nvSpPr>
        <p:spPr>
          <a:xfrm>
            <a:off x="285720" y="1357298"/>
            <a:ext cx="328614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lvl="0">
              <a:spcBef>
                <a:spcPct val="0"/>
              </a:spcBef>
            </a:pPr>
            <a:r>
              <a:rPr lang="en-IN" sz="2800" b="1" dirty="0">
                <a:solidFill>
                  <a:schemeClr val="bg1"/>
                </a:solidFill>
                <a:effectLst>
                  <a:outerShdw blurRad="38100" dist="38100" dir="2700000" algn="tl">
                    <a:srgbClr val="000000">
                      <a:alpha val="43137"/>
                    </a:srgbClr>
                  </a:outerShdw>
                </a:effectLst>
              </a:rPr>
              <a:t>3</a:t>
            </a: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r>
              <a:rPr lang="en-IN" sz="2800" b="1" dirty="0">
                <a:effectLst>
                  <a:outerShdw blurRad="38100" dist="38100" dir="2700000" algn="tl">
                    <a:srgbClr val="000000">
                      <a:alpha val="43137"/>
                    </a:srgbClr>
                  </a:outerShdw>
                </a:effectLst>
              </a:rPr>
              <a:t>INSERTING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Title 1"/>
          <p:cNvSpPr txBox="1">
            <a:spLocks/>
          </p:cNvSpPr>
          <p:nvPr/>
        </p:nvSpPr>
        <p:spPr>
          <a:xfrm>
            <a:off x="357158" y="3357562"/>
            <a:ext cx="3286148"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a:bodyPr>
          <a:lstStyle/>
          <a:p>
            <a:pPr lvl="0">
              <a:spcBef>
                <a:spcPct val="0"/>
              </a:spcBef>
            </a:pPr>
            <a:r>
              <a:rPr lang="en-IN" sz="2800" b="1" dirty="0">
                <a:solidFill>
                  <a:schemeClr val="bg1"/>
                </a:solidFill>
                <a:effectLst>
                  <a:outerShdw blurRad="38100" dist="38100" dir="2700000" algn="tl">
                    <a:srgbClr val="000000">
                      <a:alpha val="43137"/>
                    </a:srgbClr>
                  </a:outerShdw>
                </a:effectLst>
              </a:rPr>
              <a:t>4.</a:t>
            </a: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DELE</a:t>
            </a:r>
            <a:r>
              <a:rPr lang="en-IN" sz="2800" b="1" dirty="0">
                <a:effectLst>
                  <a:outerShdw blurRad="38100" dist="38100" dir="2700000" algn="tl">
                    <a:srgbClr val="000000">
                      <a:alpha val="43137"/>
                    </a:srgbClr>
                  </a:outerShdw>
                </a:effectLst>
              </a:rPr>
              <a:t>TING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3" name="Rectangle 12"/>
          <p:cNvSpPr/>
          <p:nvPr/>
        </p:nvSpPr>
        <p:spPr>
          <a:xfrm>
            <a:off x="1000100" y="2357430"/>
            <a:ext cx="7786742" cy="523220"/>
          </a:xfrm>
          <a:prstGeom prst="rect">
            <a:avLst/>
          </a:prstGeom>
        </p:spPr>
        <p:txBody>
          <a:bodyPr wrap="square">
            <a:spAutoFit/>
          </a:bodyPr>
          <a:lstStyle/>
          <a:p>
            <a:r>
              <a:rPr lang="en-IN" sz="2800" b="1" dirty="0">
                <a:solidFill>
                  <a:schemeClr val="bg1"/>
                </a:solidFill>
                <a:effectLst>
                  <a:outerShdw blurRad="38100" dist="38100" dir="2700000" algn="tl">
                    <a:srgbClr val="000000">
                      <a:alpha val="43137"/>
                    </a:srgbClr>
                  </a:outerShdw>
                </a:effectLst>
              </a:rPr>
              <a:t>Adding a new record to the structure.</a:t>
            </a:r>
          </a:p>
        </p:txBody>
      </p:sp>
      <p:sp>
        <p:nvSpPr>
          <p:cNvPr id="14" name="Rectangle 13"/>
          <p:cNvSpPr/>
          <p:nvPr/>
        </p:nvSpPr>
        <p:spPr>
          <a:xfrm>
            <a:off x="1071538" y="4546595"/>
            <a:ext cx="7786742" cy="523220"/>
          </a:xfrm>
          <a:prstGeom prst="rect">
            <a:avLst/>
          </a:prstGeom>
        </p:spPr>
        <p:txBody>
          <a:bodyPr wrap="square">
            <a:spAutoFit/>
          </a:bodyPr>
          <a:lstStyle/>
          <a:p>
            <a:pPr algn="just"/>
            <a:r>
              <a:rPr lang="en-IN" sz="2800" b="1" dirty="0">
                <a:solidFill>
                  <a:schemeClr val="bg1"/>
                </a:solidFill>
                <a:effectLst>
                  <a:outerShdw blurRad="38100" dist="38100" dir="2700000" algn="tl">
                    <a:srgbClr val="000000">
                      <a:alpha val="43137"/>
                    </a:srgbClr>
                  </a:outerShdw>
                </a:effectLst>
              </a:rPr>
              <a:t>Removing the record from the structure.</a:t>
            </a:r>
          </a:p>
        </p:txBody>
      </p:sp>
    </p:spTree>
    <p:extLst>
      <p:ext uri="{BB962C8B-B14F-4D97-AF65-F5344CB8AC3E}">
        <p14:creationId xmlns:p14="http://schemas.microsoft.com/office/powerpoint/2010/main" val="1101633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8728" y="2928934"/>
            <a:ext cx="735811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Delete an element from an array</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428604"/>
            <a:ext cx="735811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Delete an element from an array</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4098" name="Picture 2"/>
          <p:cNvPicPr>
            <a:picLocks noChangeAspect="1" noChangeArrowheads="1"/>
          </p:cNvPicPr>
          <p:nvPr/>
        </p:nvPicPr>
        <p:blipFill>
          <a:blip r:embed="rId2"/>
          <a:srcRect l="38982" t="4883" r="19290" b="24804"/>
          <a:stretch>
            <a:fillRect/>
          </a:stretch>
        </p:blipFill>
        <p:spPr bwMode="auto">
          <a:xfrm>
            <a:off x="2071670" y="1428736"/>
            <a:ext cx="5429288" cy="5143536"/>
          </a:xfrm>
          <a:prstGeom prst="rect">
            <a:avLst/>
          </a:prstGeom>
          <a:noFill/>
          <a:ln w="9525">
            <a:noFill/>
            <a:miter lim="800000"/>
            <a:headEnd/>
            <a:tailEnd/>
          </a:ln>
          <a:effectLst/>
        </p:spPr>
      </p:pic>
    </p:spTree>
    <p:extLst>
      <p:ext uri="{BB962C8B-B14F-4D97-AF65-F5344CB8AC3E}">
        <p14:creationId xmlns:p14="http://schemas.microsoft.com/office/powerpoint/2010/main" val="1101633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2857496"/>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(LC)</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8728"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(LC)</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357290" y="2000240"/>
            <a:ext cx="7286676" cy="4524315"/>
          </a:xfrm>
          <a:prstGeom prst="rect">
            <a:avLst/>
          </a:prstGeom>
        </p:spPr>
        <p:txBody>
          <a:bodyPr wrap="square">
            <a:spAutoFit/>
          </a:bodyPr>
          <a:lstStyle/>
          <a:p>
            <a:pPr algn="just"/>
            <a:r>
              <a:rPr lang="en-IN" sz="3200" b="1" dirty="0">
                <a:solidFill>
                  <a:srgbClr val="FFFF00"/>
                </a:solidFill>
                <a:effectLst>
                  <a:outerShdw blurRad="38100" dist="38100" dir="2700000" algn="tl">
                    <a:srgbClr val="000000">
                      <a:alpha val="43137"/>
                    </a:srgbClr>
                  </a:outerShdw>
                </a:effectLst>
              </a:rPr>
              <a:t>What is List Comprehensions (LC)?</a:t>
            </a:r>
          </a:p>
          <a:p>
            <a:pPr algn="just"/>
            <a:r>
              <a:rPr lang="en-IN" sz="3200" b="1" dirty="0">
                <a:solidFill>
                  <a:schemeClr val="bg1"/>
                </a:solidFill>
                <a:effectLst>
                  <a:outerShdw blurRad="38100" dist="38100" dir="2700000" algn="tl">
                    <a:srgbClr val="000000">
                      <a:alpha val="43137"/>
                    </a:srgbClr>
                  </a:outerShdw>
                </a:effectLst>
              </a:rPr>
              <a:t>	</a:t>
            </a:r>
          </a:p>
          <a:p>
            <a:pPr algn="just"/>
            <a:r>
              <a:rPr lang="en-IN" sz="3200" b="1" dirty="0">
                <a:solidFill>
                  <a:schemeClr val="bg1"/>
                </a:solidFill>
                <a:effectLst>
                  <a:outerShdw blurRad="38100" dist="38100" dir="2700000" algn="tl">
                    <a:srgbClr val="000000">
                      <a:alpha val="43137"/>
                    </a:srgbClr>
                  </a:outerShdw>
                </a:effectLst>
              </a:rPr>
              <a:t>	List comprehension is an elegant way to define and create list in python. </a:t>
            </a:r>
          </a:p>
          <a:p>
            <a:pPr algn="just"/>
            <a:endParaRPr lang="en-IN" sz="3200" b="1" dirty="0">
              <a:solidFill>
                <a:schemeClr val="bg1"/>
              </a:solidFill>
              <a:effectLst>
                <a:outerShdw blurRad="38100" dist="38100" dir="2700000" algn="tl">
                  <a:srgbClr val="000000">
                    <a:alpha val="43137"/>
                  </a:srgbClr>
                </a:outerShdw>
              </a:effectLst>
            </a:endParaRPr>
          </a:p>
          <a:p>
            <a:pPr algn="just"/>
            <a:r>
              <a:rPr lang="en-IN" sz="3200" b="1" dirty="0">
                <a:solidFill>
                  <a:schemeClr val="bg1"/>
                </a:solidFill>
                <a:effectLst>
                  <a:outerShdw blurRad="38100" dist="38100" dir="2700000" algn="tl">
                    <a:srgbClr val="000000">
                      <a:alpha val="43137"/>
                    </a:srgbClr>
                  </a:outerShdw>
                </a:effectLst>
              </a:rPr>
              <a:t>	We can create lists just like mathematical statements and in one line only. The syntax of list comprehension is easier to grasp.</a:t>
            </a:r>
          </a:p>
        </p:txBody>
      </p:sp>
    </p:spTree>
    <p:extLst>
      <p:ext uri="{BB962C8B-B14F-4D97-AF65-F5344CB8AC3E}">
        <p14:creationId xmlns:p14="http://schemas.microsoft.com/office/powerpoint/2010/main" val="1101633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8728"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 name="Rectangle 2"/>
          <p:cNvSpPr/>
          <p:nvPr/>
        </p:nvSpPr>
        <p:spPr>
          <a:xfrm>
            <a:off x="1357290" y="1571612"/>
            <a:ext cx="7286676" cy="5016758"/>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The list comprehension starts with a '[' and ']', to help you remember that the result is going to be a list</a:t>
            </a:r>
            <a:r>
              <a:rPr lang="en-IN" sz="3200" dirty="0">
                <a:solidFill>
                  <a:schemeClr val="bg1"/>
                </a:solidFill>
              </a:rPr>
              <a:t>.</a:t>
            </a:r>
            <a:r>
              <a:rPr lang="en-IN" sz="3200" b="1" dirty="0">
                <a:solidFill>
                  <a:schemeClr val="bg1"/>
                </a:solidFill>
                <a:effectLst>
                  <a:outerShdw blurRad="38100" dist="38100" dir="2700000" algn="tl">
                    <a:srgbClr val="000000">
                      <a:alpha val="43137"/>
                    </a:srgbClr>
                  </a:outerShdw>
                </a:effectLst>
              </a:rPr>
              <a:t>.</a:t>
            </a:r>
          </a:p>
          <a:p>
            <a:pPr algn="just"/>
            <a:r>
              <a:rPr lang="en-IN" sz="3200" b="1" dirty="0">
                <a:solidFill>
                  <a:srgbClr val="FFFF00"/>
                </a:solidFill>
                <a:effectLst>
                  <a:outerShdw blurRad="38100" dist="38100" dir="2700000" algn="tl">
                    <a:srgbClr val="000000">
                      <a:alpha val="43137"/>
                    </a:srgbClr>
                  </a:outerShdw>
                </a:effectLst>
              </a:rPr>
              <a:t>Syntax:</a:t>
            </a:r>
          </a:p>
          <a:p>
            <a:pPr algn="just"/>
            <a:endParaRPr lang="en-IN" sz="3200" b="1" dirty="0">
              <a:solidFill>
                <a:srgbClr val="FFFF00"/>
              </a:solidFill>
              <a:effectLst>
                <a:outerShdw blurRad="38100" dist="38100" dir="2700000" algn="tl">
                  <a:srgbClr val="000000">
                    <a:alpha val="43137"/>
                  </a:srgbClr>
                </a:outerShdw>
              </a:effectLst>
            </a:endParaRPr>
          </a:p>
          <a:p>
            <a:pPr algn="just"/>
            <a:r>
              <a:rPr lang="en-IN" sz="3200" b="1" dirty="0">
                <a:solidFill>
                  <a:srgbClr val="FFFF00"/>
                </a:solidFill>
                <a:effectLst>
                  <a:outerShdw blurRad="38100" dist="38100" dir="2700000" algn="tl">
                    <a:srgbClr val="000000">
                      <a:alpha val="43137"/>
                    </a:srgbClr>
                  </a:outerShdw>
                </a:effectLst>
              </a:rPr>
              <a:t>List1=[ expression for item in list if conditional ]</a:t>
            </a:r>
          </a:p>
          <a:p>
            <a:pPr algn="just"/>
            <a:r>
              <a:rPr lang="en-IN" sz="3200" b="1" dirty="0">
                <a:solidFill>
                  <a:srgbClr val="FFFF00"/>
                </a:solidFill>
                <a:effectLst>
                  <a:outerShdw blurRad="38100" dist="38100" dir="2700000" algn="tl">
                    <a:srgbClr val="000000">
                      <a:alpha val="43137"/>
                    </a:srgbClr>
                  </a:outerShdw>
                </a:effectLst>
              </a:rPr>
              <a:t>For example:</a:t>
            </a:r>
          </a:p>
          <a:p>
            <a:pPr lvl="4" algn="just"/>
            <a:r>
              <a:rPr lang="en-IN" sz="3200" b="1" dirty="0">
                <a:solidFill>
                  <a:schemeClr val="bg1"/>
                </a:solidFill>
                <a:effectLst>
                  <a:outerShdw blurRad="38100" dist="38100" dir="2700000" algn="tl">
                    <a:srgbClr val="000000">
                      <a:alpha val="43137"/>
                    </a:srgbClr>
                  </a:outerShdw>
                </a:effectLst>
              </a:rPr>
              <a:t>list2=[</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for </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in range(0,5)]</a:t>
            </a:r>
          </a:p>
          <a:p>
            <a:pPr lvl="4" algn="just"/>
            <a:r>
              <a:rPr lang="en-IN" sz="3200" b="1" dirty="0">
                <a:solidFill>
                  <a:schemeClr val="bg1"/>
                </a:solidFill>
                <a:effectLst>
                  <a:outerShdw blurRad="38100" dist="38100" dir="2700000" algn="tl">
                    <a:srgbClr val="000000">
                      <a:alpha val="43137"/>
                    </a:srgbClr>
                  </a:outerShdw>
                </a:effectLst>
              </a:rPr>
              <a:t>print (list2)</a:t>
            </a:r>
            <a:endParaRPr lang="en-IN" sz="3200" dirty="0">
              <a:solidFill>
                <a:schemeClr val="bg1"/>
              </a:solidFill>
            </a:endParaRPr>
          </a:p>
        </p:txBody>
      </p:sp>
    </p:spTree>
    <p:extLst>
      <p:ext uri="{BB962C8B-B14F-4D97-AF65-F5344CB8AC3E}">
        <p14:creationId xmlns:p14="http://schemas.microsoft.com/office/powerpoint/2010/main" val="1101633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8728"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Examples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5122" name="Picture 2"/>
          <p:cNvPicPr>
            <a:picLocks noChangeAspect="1" noChangeArrowheads="1"/>
          </p:cNvPicPr>
          <p:nvPr/>
        </p:nvPicPr>
        <p:blipFill>
          <a:blip r:embed="rId2"/>
          <a:srcRect l="29649" t="41016" r="26976" b="35546"/>
          <a:stretch>
            <a:fillRect/>
          </a:stretch>
        </p:blipFill>
        <p:spPr bwMode="auto">
          <a:xfrm>
            <a:off x="785786" y="1428736"/>
            <a:ext cx="7995103" cy="2428892"/>
          </a:xfrm>
          <a:prstGeom prst="rect">
            <a:avLst/>
          </a:prstGeom>
          <a:noFill/>
          <a:ln w="9525">
            <a:noFill/>
            <a:miter lim="800000"/>
            <a:headEnd/>
            <a:tailEnd/>
          </a:ln>
          <a:effectLst/>
        </p:spPr>
      </p:pic>
      <p:sp>
        <p:nvSpPr>
          <p:cNvPr id="5" name="Rectangle 4"/>
          <p:cNvSpPr/>
          <p:nvPr/>
        </p:nvSpPr>
        <p:spPr>
          <a:xfrm>
            <a:off x="1857356" y="4357694"/>
            <a:ext cx="7000924" cy="2062103"/>
          </a:xfrm>
          <a:prstGeom prst="rect">
            <a:avLst/>
          </a:prstGeom>
        </p:spPr>
        <p:txBody>
          <a:bodyPr wrap="square">
            <a:spAutoFit/>
          </a:bodyPr>
          <a:lstStyle/>
          <a:p>
            <a:pPr algn="just"/>
            <a:r>
              <a:rPr lang="en-IN" sz="3200" b="1" dirty="0">
                <a:solidFill>
                  <a:srgbClr val="FFFF00"/>
                </a:solidFill>
                <a:effectLst>
                  <a:outerShdw blurRad="38100" dist="38100" dir="2700000" algn="tl">
                    <a:srgbClr val="000000">
                      <a:alpha val="43137"/>
                    </a:srgbClr>
                  </a:outerShdw>
                </a:effectLst>
              </a:rPr>
              <a:t>Understanding the Code:</a:t>
            </a:r>
          </a:p>
          <a:p>
            <a:pPr algn="just"/>
            <a:r>
              <a:rPr lang="en-IN" sz="3200" b="1" dirty="0">
                <a:solidFill>
                  <a:schemeClr val="bg1"/>
                </a:solidFill>
                <a:effectLst>
                  <a:outerShdw blurRad="38100" dist="38100" dir="2700000" algn="tl">
                    <a:srgbClr val="000000">
                      <a:alpha val="43137"/>
                    </a:srgbClr>
                  </a:outerShdw>
                </a:effectLst>
              </a:rPr>
              <a:t>If n is less than 5 generate 2 values </a:t>
            </a:r>
            <a:r>
              <a:rPr lang="en-IN" sz="3200" b="1" dirty="0" err="1">
                <a:solidFill>
                  <a:schemeClr val="bg1"/>
                </a:solidFill>
                <a:effectLst>
                  <a:outerShdw blurRad="38100" dist="38100" dir="2700000" algn="tl">
                    <a:srgbClr val="000000">
                      <a:alpha val="43137"/>
                    </a:srgbClr>
                  </a:outerShdw>
                </a:effectLst>
              </a:rPr>
              <a:t>i.e</a:t>
            </a:r>
            <a:r>
              <a:rPr lang="en-IN" sz="3200" b="1" dirty="0">
                <a:solidFill>
                  <a:schemeClr val="bg1"/>
                </a:solidFill>
                <a:effectLst>
                  <a:outerShdw blurRad="38100" dist="38100" dir="2700000" algn="tl">
                    <a:srgbClr val="000000">
                      <a:alpha val="43137"/>
                    </a:srgbClr>
                  </a:outerShdw>
                </a:effectLst>
              </a:rPr>
              <a:t> n x 2 as per the for loop else generate 2 values </a:t>
            </a:r>
            <a:r>
              <a:rPr lang="en-IN" sz="3200" b="1" dirty="0" err="1">
                <a:solidFill>
                  <a:schemeClr val="bg1"/>
                </a:solidFill>
                <a:effectLst>
                  <a:outerShdw blurRad="38100" dist="38100" dir="2700000" algn="tl">
                    <a:srgbClr val="000000">
                      <a:alpha val="43137"/>
                    </a:srgbClr>
                  </a:outerShdw>
                </a:effectLst>
              </a:rPr>
              <a:t>i.e</a:t>
            </a:r>
            <a:r>
              <a:rPr lang="en-IN" sz="3200" b="1" dirty="0">
                <a:solidFill>
                  <a:schemeClr val="bg1"/>
                </a:solidFill>
                <a:effectLst>
                  <a:outerShdw blurRad="38100" dist="38100" dir="2700000" algn="tl">
                    <a:srgbClr val="000000">
                      <a:alpha val="43137"/>
                    </a:srgbClr>
                  </a:outerShdw>
                </a:effectLst>
              </a:rPr>
              <a:t> n x 4, the out put will be:- 8 8</a:t>
            </a:r>
            <a:endParaRPr lang="en-IN" sz="3200" dirty="0">
              <a:solidFill>
                <a:schemeClr val="bg1"/>
              </a:solidFill>
            </a:endParaRPr>
          </a:p>
        </p:txBody>
      </p:sp>
      <p:pic>
        <p:nvPicPr>
          <p:cNvPr id="5123" name="Picture 3"/>
          <p:cNvPicPr>
            <a:picLocks noChangeAspect="1" noChangeArrowheads="1"/>
          </p:cNvPicPr>
          <p:nvPr/>
        </p:nvPicPr>
        <p:blipFill>
          <a:blip r:embed="rId3"/>
          <a:srcRect l="54356" t="8789" r="36310" b="69727"/>
          <a:stretch>
            <a:fillRect/>
          </a:stretch>
        </p:blipFill>
        <p:spPr bwMode="auto">
          <a:xfrm>
            <a:off x="214282" y="4714884"/>
            <a:ext cx="1357322" cy="1756534"/>
          </a:xfrm>
          <a:prstGeom prst="rect">
            <a:avLst/>
          </a:prstGeom>
          <a:ln>
            <a:noFill/>
          </a:ln>
          <a:effectLst>
            <a:outerShdw blurRad="292100" dist="139700" dir="2700000" algn="tl" rotWithShape="0">
              <a:srgbClr val="333333">
                <a:alpha val="65000"/>
              </a:srgbClr>
            </a:outerShdw>
          </a:effectLst>
        </p:spPr>
      </p:pic>
      <p:sp>
        <p:nvSpPr>
          <p:cNvPr id="7" name="Title 1"/>
          <p:cNvSpPr txBox="1">
            <a:spLocks/>
          </p:cNvSpPr>
          <p:nvPr/>
        </p:nvSpPr>
        <p:spPr>
          <a:xfrm>
            <a:off x="142876" y="3910016"/>
            <a:ext cx="1500166" cy="64294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2800" b="1" i="0" u="sng"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OUTPUT</a:t>
            </a:r>
          </a:p>
        </p:txBody>
      </p:sp>
    </p:spTree>
    <p:extLst>
      <p:ext uri="{BB962C8B-B14F-4D97-AF65-F5344CB8AC3E}">
        <p14:creationId xmlns:p14="http://schemas.microsoft.com/office/powerpoint/2010/main" val="1101633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8728"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Examples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428728" y="1785926"/>
            <a:ext cx="7000924" cy="4524315"/>
          </a:xfrm>
          <a:prstGeom prst="rect">
            <a:avLst/>
          </a:prstGeom>
        </p:spPr>
        <p:txBody>
          <a:bodyPr wrap="square">
            <a:spAutoFit/>
          </a:bodyPr>
          <a:lstStyle/>
          <a:p>
            <a:pPr algn="just"/>
            <a:r>
              <a:rPr lang="en-IN" sz="3200" b="1" dirty="0">
                <a:solidFill>
                  <a:srgbClr val="FFFF00"/>
                </a:solidFill>
                <a:effectLst>
                  <a:outerShdw blurRad="38100" dist="38100" dir="2700000" algn="tl">
                    <a:srgbClr val="000000">
                      <a:alpha val="43137"/>
                    </a:srgbClr>
                  </a:outerShdw>
                </a:effectLst>
              </a:rPr>
              <a:t>Create a list called points </a:t>
            </a:r>
          </a:p>
          <a:p>
            <a:pPr marL="571500" indent="-571500" algn="just">
              <a:buAutoNum type="romanLcParenR"/>
            </a:pPr>
            <a:r>
              <a:rPr lang="en-IN" sz="3200" b="1" dirty="0">
                <a:solidFill>
                  <a:srgbClr val="FFFF00"/>
                </a:solidFill>
                <a:effectLst>
                  <a:outerShdw blurRad="38100" dist="38100" dir="2700000" algn="tl">
                    <a:srgbClr val="000000">
                      <a:alpha val="43137"/>
                    </a:srgbClr>
                  </a:outerShdw>
                </a:effectLst>
              </a:rPr>
              <a:t>Using for loop</a:t>
            </a:r>
          </a:p>
          <a:p>
            <a:pPr marL="571500" indent="-571500" algn="just">
              <a:buAutoNum type="romanLcParenR"/>
            </a:pPr>
            <a:r>
              <a:rPr lang="en-IN" sz="3200" b="1" dirty="0">
                <a:solidFill>
                  <a:srgbClr val="FFFF00"/>
                </a:solidFill>
                <a:effectLst>
                  <a:outerShdw blurRad="38100" dist="38100" dir="2700000" algn="tl">
                    <a:srgbClr val="000000">
                      <a:alpha val="43137"/>
                    </a:srgbClr>
                  </a:outerShdw>
                </a:effectLst>
              </a:rPr>
              <a:t>Using List comprehension </a:t>
            </a:r>
          </a:p>
          <a:p>
            <a:pPr marL="571500" indent="-571500" algn="just"/>
            <a:r>
              <a:rPr lang="en-IN" sz="3200" b="1" dirty="0" err="1">
                <a:solidFill>
                  <a:srgbClr val="FFFF00"/>
                </a:solidFill>
                <a:effectLst>
                  <a:outerShdw blurRad="38100" dist="38100" dir="2700000" algn="tl">
                    <a:srgbClr val="000000">
                      <a:alpha val="43137"/>
                    </a:srgbClr>
                  </a:outerShdw>
                </a:effectLst>
              </a:rPr>
              <a:t>Ans</a:t>
            </a:r>
            <a:r>
              <a:rPr lang="en-IN" sz="3200" b="1" dirty="0">
                <a:solidFill>
                  <a:srgbClr val="FFFF00"/>
                </a:solidFill>
                <a:effectLst>
                  <a:outerShdw blurRad="38100" dist="38100" dir="2700000" algn="tl">
                    <a:srgbClr val="000000">
                      <a:alpha val="43137"/>
                    </a:srgbClr>
                  </a:outerShdw>
                </a:effectLst>
              </a:rPr>
              <a:t>: </a:t>
            </a:r>
            <a:r>
              <a:rPr lang="en-IN" sz="3200" b="1" dirty="0" err="1">
                <a:solidFill>
                  <a:srgbClr val="FFFF00"/>
                </a:solidFill>
                <a:effectLst>
                  <a:outerShdw blurRad="38100" dist="38100" dir="2700000" algn="tl">
                    <a:srgbClr val="000000">
                      <a:alpha val="43137"/>
                    </a:srgbClr>
                  </a:outerShdw>
                </a:effectLst>
              </a:rPr>
              <a:t>i</a:t>
            </a:r>
            <a:r>
              <a:rPr lang="en-IN" sz="3200" b="1" dirty="0">
                <a:solidFill>
                  <a:srgbClr val="FFFF00"/>
                </a:solidFill>
                <a:effectLst>
                  <a:outerShdw blurRad="38100" dist="38100" dir="2700000" algn="tl">
                    <a:srgbClr val="000000">
                      <a:alpha val="43137"/>
                    </a:srgbClr>
                  </a:outerShdw>
                </a:effectLst>
              </a:rPr>
              <a:t>) </a:t>
            </a:r>
          </a:p>
          <a:p>
            <a:pPr marL="571500" indent="-571500" algn="just"/>
            <a:r>
              <a:rPr lang="en-IN" sz="3200" b="1" dirty="0">
                <a:solidFill>
                  <a:srgbClr val="FFFF00"/>
                </a:solidFill>
                <a:effectLst>
                  <a:outerShdw blurRad="38100" dist="38100" dir="2700000" algn="tl">
                    <a:srgbClr val="000000">
                      <a:alpha val="43137"/>
                    </a:srgbClr>
                  </a:outerShdw>
                </a:effectLst>
              </a:rPr>
              <a:t>Points=[]</a:t>
            </a:r>
          </a:p>
          <a:p>
            <a:pPr marL="571500" indent="-571500" algn="just"/>
            <a:r>
              <a:rPr lang="en-IN" sz="3200" b="1" dirty="0">
                <a:solidFill>
                  <a:srgbClr val="FFFF00"/>
                </a:solidFill>
                <a:effectLst>
                  <a:outerShdw blurRad="38100" dist="38100" dir="2700000" algn="tl">
                    <a:srgbClr val="000000">
                      <a:alpha val="43137"/>
                    </a:srgbClr>
                  </a:outerShdw>
                </a:effectLst>
              </a:rPr>
              <a:t>for </a:t>
            </a:r>
            <a:r>
              <a:rPr lang="en-IN" sz="3200" b="1" dirty="0" err="1">
                <a:solidFill>
                  <a:srgbClr val="FFFF00"/>
                </a:solidFill>
                <a:effectLst>
                  <a:outerShdw blurRad="38100" dist="38100" dir="2700000" algn="tl">
                    <a:srgbClr val="000000">
                      <a:alpha val="43137"/>
                    </a:srgbClr>
                  </a:outerShdw>
                </a:effectLst>
              </a:rPr>
              <a:t>i</a:t>
            </a:r>
            <a:r>
              <a:rPr lang="en-IN" sz="3200" b="1" dirty="0">
                <a:solidFill>
                  <a:srgbClr val="FFFF00"/>
                </a:solidFill>
                <a:effectLst>
                  <a:outerShdw blurRad="38100" dist="38100" dir="2700000" algn="tl">
                    <a:srgbClr val="000000">
                      <a:alpha val="43137"/>
                    </a:srgbClr>
                  </a:outerShdw>
                </a:effectLst>
              </a:rPr>
              <a:t> in range (0,5):</a:t>
            </a:r>
          </a:p>
          <a:p>
            <a:pPr marL="571500" indent="-571500" algn="just"/>
            <a:r>
              <a:rPr lang="en-IN" sz="3200" b="1" dirty="0">
                <a:solidFill>
                  <a:srgbClr val="FFFF00"/>
                </a:solidFill>
                <a:effectLst>
                  <a:outerShdw blurRad="38100" dist="38100" dir="2700000" algn="tl">
                    <a:srgbClr val="000000">
                      <a:alpha val="43137"/>
                    </a:srgbClr>
                  </a:outerShdw>
                </a:effectLst>
              </a:rPr>
              <a:t>	</a:t>
            </a:r>
            <a:r>
              <a:rPr lang="en-IN" sz="3200" b="1" dirty="0" err="1">
                <a:solidFill>
                  <a:srgbClr val="FFFF00"/>
                </a:solidFill>
                <a:effectLst>
                  <a:outerShdw blurRad="38100" dist="38100" dir="2700000" algn="tl">
                    <a:srgbClr val="000000">
                      <a:alpha val="43137"/>
                    </a:srgbClr>
                  </a:outerShdw>
                </a:effectLst>
              </a:rPr>
              <a:t>Points.append</a:t>
            </a:r>
            <a:r>
              <a:rPr lang="en-IN" sz="3200" b="1" dirty="0">
                <a:solidFill>
                  <a:srgbClr val="FFFF00"/>
                </a:solidFill>
                <a:effectLst>
                  <a:outerShdw blurRad="38100" dist="38100" dir="2700000" algn="tl">
                    <a:srgbClr val="000000">
                      <a:alpha val="43137"/>
                    </a:srgbClr>
                  </a:outerShdw>
                </a:effectLst>
              </a:rPr>
              <a:t>(</a:t>
            </a:r>
            <a:r>
              <a:rPr lang="en-IN" sz="3200" b="1" dirty="0" err="1">
                <a:solidFill>
                  <a:srgbClr val="FFFF00"/>
                </a:solidFill>
                <a:effectLst>
                  <a:outerShdw blurRad="38100" dist="38100" dir="2700000" algn="tl">
                    <a:srgbClr val="000000">
                      <a:alpha val="43137"/>
                    </a:srgbClr>
                  </a:outerShdw>
                </a:effectLst>
              </a:rPr>
              <a:t>i</a:t>
            </a:r>
            <a:r>
              <a:rPr lang="en-IN" sz="3200" b="1" dirty="0">
                <a:solidFill>
                  <a:srgbClr val="FFFF00"/>
                </a:solidFill>
                <a:effectLst>
                  <a:outerShdw blurRad="38100" dist="38100" dir="2700000" algn="tl">
                    <a:srgbClr val="000000">
                      <a:alpha val="43137"/>
                    </a:srgbClr>
                  </a:outerShdw>
                </a:effectLst>
              </a:rPr>
              <a:t>)</a:t>
            </a:r>
          </a:p>
          <a:p>
            <a:pPr marL="571500" indent="-571500" algn="just"/>
            <a:r>
              <a:rPr lang="en-IN" sz="3200" b="1" dirty="0" err="1">
                <a:solidFill>
                  <a:srgbClr val="FFFF00"/>
                </a:solidFill>
                <a:effectLst>
                  <a:outerShdw blurRad="38100" dist="38100" dir="2700000" algn="tl">
                    <a:srgbClr val="000000">
                      <a:alpha val="43137"/>
                    </a:srgbClr>
                  </a:outerShdw>
                </a:effectLst>
              </a:rPr>
              <a:t>Ans</a:t>
            </a:r>
            <a:r>
              <a:rPr lang="en-IN" sz="3200" b="1" dirty="0">
                <a:solidFill>
                  <a:srgbClr val="FFFF00"/>
                </a:solidFill>
                <a:effectLst>
                  <a:outerShdw blurRad="38100" dist="38100" dir="2700000" algn="tl">
                    <a:srgbClr val="000000">
                      <a:alpha val="43137"/>
                    </a:srgbClr>
                  </a:outerShdw>
                </a:effectLst>
              </a:rPr>
              <a:t> ii)</a:t>
            </a:r>
          </a:p>
          <a:p>
            <a:pPr marL="571500" indent="-571500" algn="just"/>
            <a:r>
              <a:rPr lang="en-IN" sz="3200" b="1" dirty="0">
                <a:solidFill>
                  <a:srgbClr val="FFFF00"/>
                </a:solidFill>
                <a:effectLst>
                  <a:outerShdw blurRad="38100" dist="38100" dir="2700000" algn="tl">
                    <a:srgbClr val="000000">
                      <a:alpha val="43137"/>
                    </a:srgbClr>
                  </a:outerShdw>
                </a:effectLst>
              </a:rPr>
              <a:t>Points=[</a:t>
            </a:r>
            <a:r>
              <a:rPr lang="en-IN" sz="3200" b="1" dirty="0" err="1">
                <a:solidFill>
                  <a:srgbClr val="FFFF00"/>
                </a:solidFill>
                <a:effectLst>
                  <a:outerShdw blurRad="38100" dist="38100" dir="2700000" algn="tl">
                    <a:srgbClr val="000000">
                      <a:alpha val="43137"/>
                    </a:srgbClr>
                  </a:outerShdw>
                </a:effectLst>
              </a:rPr>
              <a:t>i</a:t>
            </a:r>
            <a:r>
              <a:rPr lang="en-IN" sz="3200" b="1" dirty="0">
                <a:solidFill>
                  <a:srgbClr val="FFFF00"/>
                </a:solidFill>
                <a:effectLst>
                  <a:outerShdw blurRad="38100" dist="38100" dir="2700000" algn="tl">
                    <a:srgbClr val="000000">
                      <a:alpha val="43137"/>
                    </a:srgbClr>
                  </a:outerShdw>
                </a:effectLst>
              </a:rPr>
              <a:t> for </a:t>
            </a:r>
            <a:r>
              <a:rPr lang="en-IN" sz="3200" b="1" dirty="0" err="1">
                <a:solidFill>
                  <a:srgbClr val="FFFF00"/>
                </a:solidFill>
                <a:effectLst>
                  <a:outerShdw blurRad="38100" dist="38100" dir="2700000" algn="tl">
                    <a:srgbClr val="000000">
                      <a:alpha val="43137"/>
                    </a:srgbClr>
                  </a:outerShdw>
                </a:effectLst>
              </a:rPr>
              <a:t>i</a:t>
            </a:r>
            <a:r>
              <a:rPr lang="en-IN" sz="3200" b="1" dirty="0">
                <a:solidFill>
                  <a:srgbClr val="FFFF00"/>
                </a:solidFill>
                <a:effectLst>
                  <a:outerShdw blurRad="38100" dist="38100" dir="2700000" algn="tl">
                    <a:srgbClr val="000000">
                      <a:alpha val="43137"/>
                    </a:srgbClr>
                  </a:outerShdw>
                </a:effectLst>
              </a:rPr>
              <a:t> in range (0,5)]</a:t>
            </a:r>
          </a:p>
        </p:txBody>
      </p:sp>
    </p:spTree>
    <p:extLst>
      <p:ext uri="{BB962C8B-B14F-4D97-AF65-F5344CB8AC3E}">
        <p14:creationId xmlns:p14="http://schemas.microsoft.com/office/powerpoint/2010/main" val="1101633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8728"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Examples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428728" y="1785926"/>
            <a:ext cx="7000924" cy="3539430"/>
          </a:xfrm>
          <a:prstGeom prst="rect">
            <a:avLst/>
          </a:prstGeom>
        </p:spPr>
        <p:txBody>
          <a:bodyPr wrap="square">
            <a:spAutoFit/>
          </a:bodyPr>
          <a:lstStyle/>
          <a:p>
            <a:pPr algn="just"/>
            <a:r>
              <a:rPr lang="en-IN" sz="3200" b="1" dirty="0">
                <a:solidFill>
                  <a:srgbClr val="FFFF00"/>
                </a:solidFill>
                <a:effectLst>
                  <a:outerShdw blurRad="38100" dist="38100" dir="2700000" algn="tl">
                    <a:srgbClr val="000000">
                      <a:alpha val="43137"/>
                    </a:srgbClr>
                  </a:outerShdw>
                </a:effectLst>
              </a:rPr>
              <a:t>Create a list called </a:t>
            </a:r>
            <a:r>
              <a:rPr lang="en-IN" sz="3200" b="1" dirty="0" err="1">
                <a:solidFill>
                  <a:srgbClr val="FFFF00"/>
                </a:solidFill>
                <a:effectLst>
                  <a:outerShdw blurRad="38100" dist="38100" dir="2700000" algn="tl">
                    <a:srgbClr val="000000">
                      <a:alpha val="43137"/>
                    </a:srgbClr>
                  </a:outerShdw>
                </a:effectLst>
              </a:rPr>
              <a:t>vals</a:t>
            </a:r>
            <a:r>
              <a:rPr lang="en-IN" sz="3200" b="1" dirty="0">
                <a:solidFill>
                  <a:srgbClr val="FFFF00"/>
                </a:solidFill>
                <a:effectLst>
                  <a:outerShdw blurRad="38100" dist="38100" dir="2700000" algn="tl">
                    <a:srgbClr val="000000">
                      <a:alpha val="43137"/>
                    </a:srgbClr>
                  </a:outerShdw>
                </a:effectLst>
              </a:rPr>
              <a:t> which stores square of numbers </a:t>
            </a:r>
          </a:p>
          <a:p>
            <a:pPr algn="just"/>
            <a:endParaRPr lang="en-IN" sz="3200" b="1" dirty="0">
              <a:solidFill>
                <a:schemeClr val="bg1"/>
              </a:solidFill>
              <a:effectLst>
                <a:outerShdw blurRad="38100" dist="38100" dir="2700000" algn="tl">
                  <a:srgbClr val="000000">
                    <a:alpha val="43137"/>
                  </a:srgbClr>
                </a:outerShdw>
              </a:effectLst>
            </a:endParaRPr>
          </a:p>
          <a:p>
            <a:pPr algn="just"/>
            <a:r>
              <a:rPr lang="en-IN" sz="3200" b="1" dirty="0" err="1">
                <a:solidFill>
                  <a:schemeClr val="bg1"/>
                </a:solidFill>
                <a:effectLst>
                  <a:outerShdw blurRad="38100" dist="38100" dir="2700000" algn="tl">
                    <a:srgbClr val="000000">
                      <a:alpha val="43137"/>
                    </a:srgbClr>
                  </a:outerShdw>
                </a:effectLst>
              </a:rPr>
              <a:t>Ans</a:t>
            </a:r>
            <a:r>
              <a:rPr lang="en-IN" sz="3200" b="1" dirty="0">
                <a:solidFill>
                  <a:schemeClr val="bg1"/>
                </a:solidFill>
                <a:effectLst>
                  <a:outerShdw blurRad="38100" dist="38100" dir="2700000" algn="tl">
                    <a:srgbClr val="000000">
                      <a:alpha val="43137"/>
                    </a:srgbClr>
                  </a:outerShdw>
                </a:effectLst>
              </a:rPr>
              <a:t>: </a:t>
            </a:r>
          </a:p>
          <a:p>
            <a:pPr marL="571500" indent="-571500" algn="just"/>
            <a:r>
              <a:rPr lang="en-IN" sz="3200" b="1" dirty="0" err="1">
                <a:solidFill>
                  <a:schemeClr val="bg1"/>
                </a:solidFill>
                <a:effectLst>
                  <a:outerShdw blurRad="38100" dist="38100" dir="2700000" algn="tl">
                    <a:srgbClr val="000000">
                      <a:alpha val="43137"/>
                    </a:srgbClr>
                  </a:outerShdw>
                </a:effectLst>
              </a:rPr>
              <a:t>vals</a:t>
            </a:r>
            <a:r>
              <a:rPr lang="en-IN" sz="3200" b="1" dirty="0">
                <a:solidFill>
                  <a:schemeClr val="bg1"/>
                </a:solidFill>
                <a:effectLst>
                  <a:outerShdw blurRad="38100" dist="38100" dir="2700000" algn="tl">
                    <a:srgbClr val="000000">
                      <a:alpha val="43137"/>
                    </a:srgbClr>
                  </a:outerShdw>
                </a:effectLst>
              </a:rPr>
              <a:t>=[</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*2 for </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in range (0,5)]</a:t>
            </a:r>
          </a:p>
          <a:p>
            <a:pPr marL="571500" indent="-571500" algn="just"/>
            <a:endParaRPr lang="en-IN" sz="3200" b="1" dirty="0">
              <a:solidFill>
                <a:srgbClr val="FFFF00"/>
              </a:solidFill>
              <a:effectLst>
                <a:outerShdw blurRad="38100" dist="38100" dir="2700000" algn="tl">
                  <a:srgbClr val="000000">
                    <a:alpha val="43137"/>
                  </a:srgbClr>
                </a:outerShdw>
              </a:effectLst>
            </a:endParaRPr>
          </a:p>
          <a:p>
            <a:pPr marL="571500" indent="-571500" algn="just"/>
            <a:endParaRPr lang="en-IN" sz="32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8728"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Examples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428728" y="1785926"/>
            <a:ext cx="7000924" cy="4585871"/>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Given an input list scores, produce a list namely scores2, using list comprehension having numbers from scores that are multiples of 4.</a:t>
            </a:r>
          </a:p>
          <a:p>
            <a:pPr algn="just"/>
            <a:endParaRPr lang="en-IN" b="1" dirty="0">
              <a:solidFill>
                <a:srgbClr val="FFFF00"/>
              </a:solidFill>
              <a:effectLst>
                <a:outerShdw blurRad="38100" dist="38100" dir="2700000" algn="tl">
                  <a:srgbClr val="000000">
                    <a:alpha val="43137"/>
                  </a:srgbClr>
                </a:outerShdw>
              </a:effectLst>
            </a:endParaRPr>
          </a:p>
          <a:p>
            <a:pPr algn="just"/>
            <a:r>
              <a:rPr lang="en-IN" sz="3200" b="1" dirty="0">
                <a:solidFill>
                  <a:schemeClr val="bg1"/>
                </a:solidFill>
                <a:effectLst>
                  <a:outerShdw blurRad="38100" dist="38100" dir="2700000" algn="tl">
                    <a:srgbClr val="000000">
                      <a:alpha val="43137"/>
                    </a:srgbClr>
                  </a:outerShdw>
                </a:effectLst>
              </a:rPr>
              <a:t>Scores=[23,4,12,16,18,9]</a:t>
            </a:r>
          </a:p>
          <a:p>
            <a:pPr algn="just"/>
            <a:endParaRPr lang="en-IN" sz="1600" b="1" dirty="0">
              <a:solidFill>
                <a:schemeClr val="bg1"/>
              </a:solidFill>
              <a:effectLst>
                <a:outerShdw blurRad="38100" dist="38100" dir="2700000" algn="tl">
                  <a:srgbClr val="000000">
                    <a:alpha val="43137"/>
                  </a:srgbClr>
                </a:outerShdw>
              </a:effectLst>
            </a:endParaRPr>
          </a:p>
          <a:p>
            <a:pPr algn="just"/>
            <a:r>
              <a:rPr lang="en-IN" sz="3200" b="1" dirty="0" err="1">
                <a:solidFill>
                  <a:schemeClr val="bg1"/>
                </a:solidFill>
                <a:effectLst>
                  <a:outerShdw blurRad="38100" dist="38100" dir="2700000" algn="tl">
                    <a:srgbClr val="000000">
                      <a:alpha val="43137"/>
                    </a:srgbClr>
                  </a:outerShdw>
                </a:effectLst>
              </a:rPr>
              <a:t>Ans</a:t>
            </a:r>
            <a:r>
              <a:rPr lang="en-IN" sz="3200" b="1" dirty="0">
                <a:solidFill>
                  <a:schemeClr val="bg1"/>
                </a:solidFill>
                <a:effectLst>
                  <a:outerShdw blurRad="38100" dist="38100" dir="2700000" algn="tl">
                    <a:srgbClr val="000000">
                      <a:alpha val="43137"/>
                    </a:srgbClr>
                  </a:outerShdw>
                </a:effectLst>
              </a:rPr>
              <a:t>: </a:t>
            </a:r>
          </a:p>
          <a:p>
            <a:pPr marL="571500" indent="-571500" algn="just"/>
            <a:r>
              <a:rPr lang="en-IN" sz="3200" b="1" dirty="0">
                <a:solidFill>
                  <a:srgbClr val="FFFF00"/>
                </a:solidFill>
                <a:effectLst>
                  <a:outerShdw blurRad="38100" dist="38100" dir="2700000" algn="tl">
                    <a:srgbClr val="000000">
                      <a:alpha val="43137"/>
                    </a:srgbClr>
                  </a:outerShdw>
                </a:effectLst>
              </a:rPr>
              <a:t>Scores2=[num for num in scores if num%4==0]</a:t>
            </a:r>
          </a:p>
        </p:txBody>
      </p:sp>
    </p:spTree>
    <p:extLst>
      <p:ext uri="{BB962C8B-B14F-4D97-AF65-F5344CB8AC3E}">
        <p14:creationId xmlns:p14="http://schemas.microsoft.com/office/powerpoint/2010/main" val="1101633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8728"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Examples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428728" y="1785926"/>
            <a:ext cx="7000924" cy="1077218"/>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Consider the following code and write the output.</a:t>
            </a:r>
          </a:p>
        </p:txBody>
      </p:sp>
      <p:pic>
        <p:nvPicPr>
          <p:cNvPr id="1026" name="Picture 2"/>
          <p:cNvPicPr>
            <a:picLocks noChangeAspect="1" noChangeArrowheads="1"/>
          </p:cNvPicPr>
          <p:nvPr/>
        </p:nvPicPr>
        <p:blipFill>
          <a:blip r:embed="rId2"/>
          <a:srcRect l="43924" t="39062" r="17093" b="29688"/>
          <a:stretch>
            <a:fillRect/>
          </a:stretch>
        </p:blipFill>
        <p:spPr bwMode="auto">
          <a:xfrm>
            <a:off x="1643042" y="3143248"/>
            <a:ext cx="6974135" cy="3143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571604" y="285728"/>
            <a:ext cx="6929486" cy="785818"/>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IN" b="1" dirty="0">
                <a:solidFill>
                  <a:schemeClr val="bg1"/>
                </a:solidFill>
                <a:effectLst>
                  <a:outerShdw blurRad="38100" dist="38100" dir="2700000" algn="tl">
                    <a:srgbClr val="000000">
                      <a:alpha val="43137"/>
                    </a:srgbClr>
                  </a:outerShdw>
                </a:effectLst>
              </a:rPr>
              <a:t>DATA STRUCTURE OPERATIONS</a:t>
            </a:r>
          </a:p>
        </p:txBody>
      </p:sp>
      <p:sp>
        <p:nvSpPr>
          <p:cNvPr id="10" name="Title 1"/>
          <p:cNvSpPr txBox="1">
            <a:spLocks/>
          </p:cNvSpPr>
          <p:nvPr/>
        </p:nvSpPr>
        <p:spPr>
          <a:xfrm>
            <a:off x="357158" y="1357298"/>
            <a:ext cx="3286148"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lvl="0">
              <a:spcBef>
                <a:spcPct val="0"/>
              </a:spcBef>
            </a:pP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5.	</a:t>
            </a:r>
            <a:r>
              <a:rPr lang="en-IN" sz="2800" b="1" dirty="0">
                <a:effectLst>
                  <a:outerShdw blurRad="38100" dist="38100" dir="2700000" algn="tl">
                    <a:srgbClr val="000000">
                      <a:alpha val="43137"/>
                    </a:srgbClr>
                  </a:outerShdw>
                </a:effectLst>
              </a:rPr>
              <a:t>SORTING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1" name="Title 1"/>
          <p:cNvSpPr txBox="1">
            <a:spLocks/>
          </p:cNvSpPr>
          <p:nvPr/>
        </p:nvSpPr>
        <p:spPr>
          <a:xfrm>
            <a:off x="428596" y="3786190"/>
            <a:ext cx="3286148" cy="7858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a:bodyPr>
          <a:lstStyle/>
          <a:p>
            <a:pPr lvl="0">
              <a:spcBef>
                <a:spcPct val="0"/>
              </a:spcBef>
            </a:pPr>
            <a:r>
              <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6.	</a:t>
            </a:r>
            <a:r>
              <a:rPr lang="en-IN" sz="2800" b="1" dirty="0">
                <a:effectLst>
                  <a:outerShdw blurRad="38100" dist="38100" dir="2700000" algn="tl">
                    <a:srgbClr val="000000">
                      <a:alpha val="43137"/>
                    </a:srgbClr>
                  </a:outerShdw>
                </a:effectLst>
              </a:rPr>
              <a:t>MERGING</a:t>
            </a:r>
            <a:endParaRPr kumimoji="0" lang="en-IN" sz="2800" b="1"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3" name="Rectangle 12"/>
          <p:cNvSpPr/>
          <p:nvPr/>
        </p:nvSpPr>
        <p:spPr>
          <a:xfrm>
            <a:off x="1000100" y="2357430"/>
            <a:ext cx="7786742" cy="954107"/>
          </a:xfrm>
          <a:prstGeom prst="rect">
            <a:avLst/>
          </a:prstGeom>
        </p:spPr>
        <p:txBody>
          <a:bodyPr wrap="square">
            <a:spAutoFit/>
          </a:bodyPr>
          <a:lstStyle/>
          <a:p>
            <a:pPr algn="just"/>
            <a:r>
              <a:rPr lang="en-IN" sz="2800" b="1" dirty="0">
                <a:solidFill>
                  <a:schemeClr val="bg1"/>
                </a:solidFill>
                <a:effectLst>
                  <a:outerShdw blurRad="38100" dist="38100" dir="2700000" algn="tl">
                    <a:srgbClr val="000000">
                      <a:alpha val="43137"/>
                    </a:srgbClr>
                  </a:outerShdw>
                </a:effectLst>
              </a:rPr>
              <a:t>Managing the data or record in some logical order(Ascending or descending order).</a:t>
            </a:r>
          </a:p>
        </p:txBody>
      </p:sp>
      <p:sp>
        <p:nvSpPr>
          <p:cNvPr id="14" name="Rectangle 13"/>
          <p:cNvSpPr/>
          <p:nvPr/>
        </p:nvSpPr>
        <p:spPr>
          <a:xfrm>
            <a:off x="1071538" y="5072074"/>
            <a:ext cx="7786742" cy="954107"/>
          </a:xfrm>
          <a:prstGeom prst="rect">
            <a:avLst/>
          </a:prstGeom>
        </p:spPr>
        <p:txBody>
          <a:bodyPr wrap="square">
            <a:spAutoFit/>
          </a:bodyPr>
          <a:lstStyle/>
          <a:p>
            <a:pPr algn="just"/>
            <a:r>
              <a:rPr lang="en-IN" sz="2800" b="1" dirty="0">
                <a:solidFill>
                  <a:schemeClr val="bg1"/>
                </a:solidFill>
                <a:effectLst>
                  <a:outerShdw blurRad="38100" dist="38100" dir="2700000" algn="tl">
                    <a:srgbClr val="000000">
                      <a:alpha val="43137"/>
                    </a:srgbClr>
                  </a:outerShdw>
                </a:effectLst>
              </a:rPr>
              <a:t>Combining the record in two different sorted files into a single sorted file.</a:t>
            </a:r>
          </a:p>
        </p:txBody>
      </p:sp>
    </p:spTree>
    <p:extLst>
      <p:ext uri="{BB962C8B-B14F-4D97-AF65-F5344CB8AC3E}">
        <p14:creationId xmlns:p14="http://schemas.microsoft.com/office/powerpoint/2010/main" val="11016338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8728"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Examples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5" name="Rectangle 4"/>
          <p:cNvSpPr/>
          <p:nvPr/>
        </p:nvSpPr>
        <p:spPr>
          <a:xfrm>
            <a:off x="1428728" y="1785926"/>
            <a:ext cx="7000924" cy="1077218"/>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Consider the following code and write the output.</a:t>
            </a:r>
          </a:p>
        </p:txBody>
      </p:sp>
      <p:pic>
        <p:nvPicPr>
          <p:cNvPr id="2050" name="Picture 2"/>
          <p:cNvPicPr>
            <a:picLocks noChangeAspect="1" noChangeArrowheads="1"/>
          </p:cNvPicPr>
          <p:nvPr/>
        </p:nvPicPr>
        <p:blipFill>
          <a:blip r:embed="rId2"/>
          <a:srcRect l="7686" t="38086" r="74195" b="39453"/>
          <a:stretch>
            <a:fillRect/>
          </a:stretch>
        </p:blipFill>
        <p:spPr bwMode="auto">
          <a:xfrm>
            <a:off x="3786182" y="3143248"/>
            <a:ext cx="4572032" cy="3186568"/>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1428728" y="3500438"/>
            <a:ext cx="1785918" cy="714380"/>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sng"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OUTPUT</a:t>
            </a:r>
          </a:p>
        </p:txBody>
      </p:sp>
    </p:spTree>
    <p:extLst>
      <p:ext uri="{BB962C8B-B14F-4D97-AF65-F5344CB8AC3E}">
        <p14:creationId xmlns:p14="http://schemas.microsoft.com/office/powerpoint/2010/main" val="11016338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28728" y="3286124"/>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Advantages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EA127B4D-DA7A-4281-92EF-16D4F766B639}"/>
              </a:ext>
            </a:extLst>
          </p:cNvPr>
          <p:cNvCxnSpPr>
            <a:cxnSpLocks/>
          </p:cNvCxnSpPr>
          <p:nvPr/>
        </p:nvCxnSpPr>
        <p:spPr>
          <a:xfrm>
            <a:off x="500034" y="5429264"/>
            <a:ext cx="2286016" cy="1071570"/>
          </a:xfrm>
          <a:prstGeom prst="line">
            <a:avLst/>
          </a:prstGeom>
          <a:ln w="152400">
            <a:solidFill>
              <a:schemeClr val="accent3"/>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itle 1"/>
          <p:cNvSpPr txBox="1">
            <a:spLocks/>
          </p:cNvSpPr>
          <p:nvPr/>
        </p:nvSpPr>
        <p:spPr>
          <a:xfrm>
            <a:off x="1357290"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Advantages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Title 1"/>
          <p:cNvSpPr txBox="1">
            <a:spLocks/>
          </p:cNvSpPr>
          <p:nvPr/>
        </p:nvSpPr>
        <p:spPr>
          <a:xfrm>
            <a:off x="2143108" y="1571612"/>
            <a:ext cx="6000792" cy="642942"/>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CODE REDUCTION</a:t>
            </a:r>
          </a:p>
        </p:txBody>
      </p:sp>
      <p:sp>
        <p:nvSpPr>
          <p:cNvPr id="8" name="Title 1"/>
          <p:cNvSpPr txBox="1">
            <a:spLocks/>
          </p:cNvSpPr>
          <p:nvPr/>
        </p:nvSpPr>
        <p:spPr>
          <a:xfrm>
            <a:off x="2214546" y="2500306"/>
            <a:ext cx="5929354" cy="642942"/>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FASTER</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CODE EXECUTION </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1" name="Title 1"/>
          <p:cNvSpPr txBox="1">
            <a:spLocks/>
          </p:cNvSpPr>
          <p:nvPr/>
        </p:nvSpPr>
        <p:spPr>
          <a:xfrm>
            <a:off x="2214546" y="3429000"/>
            <a:ext cx="5929354" cy="642942"/>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READABLE</a:t>
            </a:r>
          </a:p>
        </p:txBody>
      </p:sp>
      <p:sp>
        <p:nvSpPr>
          <p:cNvPr id="12" name="Title 1"/>
          <p:cNvSpPr txBox="1">
            <a:spLocks/>
          </p:cNvSpPr>
          <p:nvPr/>
        </p:nvSpPr>
        <p:spPr>
          <a:xfrm>
            <a:off x="2285984" y="4357694"/>
            <a:ext cx="5857916" cy="571504"/>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LESS ERROR PRONE</a:t>
            </a:r>
          </a:p>
        </p:txBody>
      </p:sp>
      <p:sp>
        <p:nvSpPr>
          <p:cNvPr id="13" name="Title 1"/>
          <p:cNvSpPr txBox="1">
            <a:spLocks/>
          </p:cNvSpPr>
          <p:nvPr/>
        </p:nvSpPr>
        <p:spPr>
          <a:xfrm>
            <a:off x="2285984" y="5143512"/>
            <a:ext cx="5786478" cy="642942"/>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PYTHONIC</a:t>
            </a:r>
          </a:p>
        </p:txBody>
      </p:sp>
      <p:sp>
        <p:nvSpPr>
          <p:cNvPr id="14" name="Title 1"/>
          <p:cNvSpPr txBox="1">
            <a:spLocks/>
          </p:cNvSpPr>
          <p:nvPr/>
        </p:nvSpPr>
        <p:spPr>
          <a:xfrm>
            <a:off x="2285984" y="5929330"/>
            <a:ext cx="5786478" cy="571480"/>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               </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INTENT IS CLEAR</a:t>
            </a:r>
          </a:p>
        </p:txBody>
      </p:sp>
      <p:cxnSp>
        <p:nvCxnSpPr>
          <p:cNvPr id="9" name="Straight Connector 8">
            <a:extLst>
              <a:ext uri="{FF2B5EF4-FFF2-40B4-BE49-F238E27FC236}">
                <a16:creationId xmlns:a16="http://schemas.microsoft.com/office/drawing/2014/main" id="{EA127B4D-DA7A-4281-92EF-16D4F766B639}"/>
              </a:ext>
            </a:extLst>
          </p:cNvPr>
          <p:cNvCxnSpPr>
            <a:cxnSpLocks/>
          </p:cNvCxnSpPr>
          <p:nvPr/>
        </p:nvCxnSpPr>
        <p:spPr>
          <a:xfrm>
            <a:off x="1578739" y="4214818"/>
            <a:ext cx="1138118" cy="635411"/>
          </a:xfrm>
          <a:prstGeom prst="line">
            <a:avLst/>
          </a:prstGeom>
          <a:ln w="152400">
            <a:solidFill>
              <a:schemeClr val="accent3"/>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14556C4-B089-44C0-8B20-40C32BA0282D}"/>
              </a:ext>
            </a:extLst>
          </p:cNvPr>
          <p:cNvSpPr/>
          <p:nvPr/>
        </p:nvSpPr>
        <p:spPr>
          <a:xfrm>
            <a:off x="2431108" y="4286256"/>
            <a:ext cx="658586" cy="658586"/>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sz="2700" b="1" dirty="0">
                <a:effectLst>
                  <a:outerShdw blurRad="38100" dist="38100" dir="2700000" algn="tl">
                    <a:srgbClr val="000000">
                      <a:alpha val="43137"/>
                    </a:srgbClr>
                  </a:outerShdw>
                </a:effectLst>
              </a:rPr>
              <a:t>04</a:t>
            </a:r>
          </a:p>
        </p:txBody>
      </p:sp>
      <p:sp>
        <p:nvSpPr>
          <p:cNvPr id="15" name="Freeform 14">
            <a:extLst>
              <a:ext uri="{FF2B5EF4-FFF2-40B4-BE49-F238E27FC236}">
                <a16:creationId xmlns:a16="http://schemas.microsoft.com/office/drawing/2014/main" id="{8B5215FC-7AB9-422E-852B-1190F134871D}"/>
              </a:ext>
            </a:extLst>
          </p:cNvPr>
          <p:cNvSpPr>
            <a:spLocks/>
          </p:cNvSpPr>
          <p:nvPr/>
        </p:nvSpPr>
        <p:spPr bwMode="auto">
          <a:xfrm>
            <a:off x="357158" y="2245512"/>
            <a:ext cx="1732360" cy="3464719"/>
          </a:xfrm>
          <a:custGeom>
            <a:avLst/>
            <a:gdLst>
              <a:gd name="T0" fmla="*/ 0 w 3559"/>
              <a:gd name="T1" fmla="*/ 0 h 7118"/>
              <a:gd name="T2" fmla="*/ 3559 w 3559"/>
              <a:gd name="T3" fmla="*/ 3559 h 7118"/>
              <a:gd name="T4" fmla="*/ 0 w 3559"/>
              <a:gd name="T5" fmla="*/ 7118 h 7118"/>
              <a:gd name="T6" fmla="*/ 0 w 3559"/>
              <a:gd name="T7" fmla="*/ 6593 h 7118"/>
              <a:gd name="T8" fmla="*/ 3034 w 3559"/>
              <a:gd name="T9" fmla="*/ 3559 h 7118"/>
              <a:gd name="T10" fmla="*/ 0 w 3559"/>
              <a:gd name="T11" fmla="*/ 525 h 7118"/>
              <a:gd name="T12" fmla="*/ 0 w 3559"/>
              <a:gd name="T13" fmla="*/ 0 h 7118"/>
            </a:gdLst>
            <a:ahLst/>
            <a:cxnLst>
              <a:cxn ang="0">
                <a:pos x="T0" y="T1"/>
              </a:cxn>
              <a:cxn ang="0">
                <a:pos x="T2" y="T3"/>
              </a:cxn>
              <a:cxn ang="0">
                <a:pos x="T4" y="T5"/>
              </a:cxn>
              <a:cxn ang="0">
                <a:pos x="T6" y="T7"/>
              </a:cxn>
              <a:cxn ang="0">
                <a:pos x="T8" y="T9"/>
              </a:cxn>
              <a:cxn ang="0">
                <a:pos x="T10" y="T11"/>
              </a:cxn>
              <a:cxn ang="0">
                <a:pos x="T12" y="T13"/>
              </a:cxn>
            </a:cxnLst>
            <a:rect l="0" t="0" r="r" b="b"/>
            <a:pathLst>
              <a:path w="3559" h="7118">
                <a:moveTo>
                  <a:pt x="0" y="0"/>
                </a:moveTo>
                <a:cubicBezTo>
                  <a:pt x="1966" y="0"/>
                  <a:pt x="3559" y="1594"/>
                  <a:pt x="3559" y="3559"/>
                </a:cubicBezTo>
                <a:cubicBezTo>
                  <a:pt x="3559" y="5525"/>
                  <a:pt x="1966" y="7118"/>
                  <a:pt x="0" y="7118"/>
                </a:cubicBezTo>
                <a:lnTo>
                  <a:pt x="0" y="6593"/>
                </a:lnTo>
                <a:cubicBezTo>
                  <a:pt x="1676" y="6593"/>
                  <a:pt x="3034" y="5235"/>
                  <a:pt x="3034" y="3559"/>
                </a:cubicBezTo>
                <a:cubicBezTo>
                  <a:pt x="3034" y="1884"/>
                  <a:pt x="1676" y="525"/>
                  <a:pt x="0" y="525"/>
                </a:cubicBezTo>
                <a:lnTo>
                  <a:pt x="0" y="0"/>
                </a:lnTo>
                <a:close/>
              </a:path>
            </a:pathLst>
          </a:custGeom>
          <a:solidFill>
            <a:srgbClr val="FE7600"/>
          </a:solidFill>
          <a:ln w="0">
            <a:solidFill>
              <a:schemeClr val="accent3"/>
            </a:solidFill>
            <a:prstDash val="solid"/>
            <a:round/>
            <a:headEnd/>
            <a:tailEnd/>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en-US" sz="1350"/>
          </a:p>
        </p:txBody>
      </p:sp>
      <p:cxnSp>
        <p:nvCxnSpPr>
          <p:cNvPr id="16" name="Straight Connector 15">
            <a:extLst>
              <a:ext uri="{FF2B5EF4-FFF2-40B4-BE49-F238E27FC236}">
                <a16:creationId xmlns:a16="http://schemas.microsoft.com/office/drawing/2014/main" id="{8C8AA849-C63A-47ED-9CB9-3F90FCD0FDB9}"/>
              </a:ext>
            </a:extLst>
          </p:cNvPr>
          <p:cNvCxnSpPr>
            <a:cxnSpLocks/>
          </p:cNvCxnSpPr>
          <p:nvPr/>
        </p:nvCxnSpPr>
        <p:spPr>
          <a:xfrm>
            <a:off x="1578739" y="3679440"/>
            <a:ext cx="1588761" cy="249626"/>
          </a:xfrm>
          <a:prstGeom prst="line">
            <a:avLst/>
          </a:prstGeom>
          <a:ln w="152400">
            <a:solidFill>
              <a:schemeClr val="accent4"/>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C53E748-79D0-4BA0-8A9E-BA30A81EA991}"/>
              </a:ext>
            </a:extLst>
          </p:cNvPr>
          <p:cNvSpPr/>
          <p:nvPr/>
        </p:nvSpPr>
        <p:spPr>
          <a:xfrm>
            <a:off x="2868997" y="3413356"/>
            <a:ext cx="658586" cy="658586"/>
          </a:xfrm>
          <a:prstGeom prst="ellipse">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sz="2700" b="1" dirty="0">
                <a:effectLst>
                  <a:outerShdw blurRad="38100" dist="38100" dir="2700000" algn="tl">
                    <a:srgbClr val="000000">
                      <a:alpha val="43137"/>
                    </a:srgbClr>
                  </a:outerShdw>
                </a:effectLst>
              </a:rPr>
              <a:t>03</a:t>
            </a:r>
          </a:p>
        </p:txBody>
      </p:sp>
      <p:sp>
        <p:nvSpPr>
          <p:cNvPr id="18" name="Freeform 11">
            <a:extLst>
              <a:ext uri="{FF2B5EF4-FFF2-40B4-BE49-F238E27FC236}">
                <a16:creationId xmlns:a16="http://schemas.microsoft.com/office/drawing/2014/main" id="{EA7C26BB-BD7E-45A4-8195-7E30554EB1F3}"/>
              </a:ext>
            </a:extLst>
          </p:cNvPr>
          <p:cNvSpPr>
            <a:spLocks/>
          </p:cNvSpPr>
          <p:nvPr/>
        </p:nvSpPr>
        <p:spPr bwMode="auto">
          <a:xfrm>
            <a:off x="357158" y="2500306"/>
            <a:ext cx="1476375" cy="2955131"/>
          </a:xfrm>
          <a:custGeom>
            <a:avLst/>
            <a:gdLst>
              <a:gd name="T0" fmla="*/ 0 w 3034"/>
              <a:gd name="T1" fmla="*/ 0 h 6068"/>
              <a:gd name="T2" fmla="*/ 3034 w 3034"/>
              <a:gd name="T3" fmla="*/ 3034 h 6068"/>
              <a:gd name="T4" fmla="*/ 0 w 3034"/>
              <a:gd name="T5" fmla="*/ 6068 h 6068"/>
              <a:gd name="T6" fmla="*/ 0 w 3034"/>
              <a:gd name="T7" fmla="*/ 5543 h 6068"/>
              <a:gd name="T8" fmla="*/ 2510 w 3034"/>
              <a:gd name="T9" fmla="*/ 3034 h 6068"/>
              <a:gd name="T10" fmla="*/ 0 w 3034"/>
              <a:gd name="T11" fmla="*/ 525 h 6068"/>
              <a:gd name="T12" fmla="*/ 0 w 3034"/>
              <a:gd name="T13" fmla="*/ 0 h 6068"/>
            </a:gdLst>
            <a:ahLst/>
            <a:cxnLst>
              <a:cxn ang="0">
                <a:pos x="T0" y="T1"/>
              </a:cxn>
              <a:cxn ang="0">
                <a:pos x="T2" y="T3"/>
              </a:cxn>
              <a:cxn ang="0">
                <a:pos x="T4" y="T5"/>
              </a:cxn>
              <a:cxn ang="0">
                <a:pos x="T6" y="T7"/>
              </a:cxn>
              <a:cxn ang="0">
                <a:pos x="T8" y="T9"/>
              </a:cxn>
              <a:cxn ang="0">
                <a:pos x="T10" y="T11"/>
              </a:cxn>
              <a:cxn ang="0">
                <a:pos x="T12" y="T13"/>
              </a:cxn>
            </a:cxnLst>
            <a:rect l="0" t="0" r="r" b="b"/>
            <a:pathLst>
              <a:path w="3034" h="6068">
                <a:moveTo>
                  <a:pt x="0" y="0"/>
                </a:moveTo>
                <a:cubicBezTo>
                  <a:pt x="1676" y="0"/>
                  <a:pt x="3034" y="1359"/>
                  <a:pt x="3034" y="3034"/>
                </a:cubicBezTo>
                <a:cubicBezTo>
                  <a:pt x="3034" y="4710"/>
                  <a:pt x="1676" y="6068"/>
                  <a:pt x="0" y="6068"/>
                </a:cubicBezTo>
                <a:lnTo>
                  <a:pt x="0" y="5543"/>
                </a:lnTo>
                <a:cubicBezTo>
                  <a:pt x="1386" y="5543"/>
                  <a:pt x="2510" y="4420"/>
                  <a:pt x="2510" y="3034"/>
                </a:cubicBezTo>
                <a:cubicBezTo>
                  <a:pt x="2510" y="1649"/>
                  <a:pt x="1386" y="525"/>
                  <a:pt x="0" y="525"/>
                </a:cubicBezTo>
                <a:lnTo>
                  <a:pt x="0" y="0"/>
                </a:lnTo>
                <a:close/>
              </a:path>
            </a:pathLst>
          </a:custGeom>
          <a:solidFill>
            <a:srgbClr val="B1DB15"/>
          </a:solidFill>
          <a:ln w="0">
            <a:solidFill>
              <a:schemeClr val="accent4"/>
            </a:solidFill>
            <a:prstDash val="solid"/>
            <a:round/>
            <a:headEnd/>
            <a:tailEnd/>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en-US" sz="1350"/>
          </a:p>
        </p:txBody>
      </p:sp>
      <p:cxnSp>
        <p:nvCxnSpPr>
          <p:cNvPr id="19" name="Straight Connector 18">
            <a:extLst>
              <a:ext uri="{FF2B5EF4-FFF2-40B4-BE49-F238E27FC236}">
                <a16:creationId xmlns:a16="http://schemas.microsoft.com/office/drawing/2014/main" id="{4929E781-94A7-4ABA-8CA0-2E43C24E9E82}"/>
              </a:ext>
            </a:extLst>
          </p:cNvPr>
          <p:cNvCxnSpPr>
            <a:cxnSpLocks/>
          </p:cNvCxnSpPr>
          <p:nvPr/>
        </p:nvCxnSpPr>
        <p:spPr>
          <a:xfrm flipV="1">
            <a:off x="1214414" y="2933202"/>
            <a:ext cx="1754872" cy="352922"/>
          </a:xfrm>
          <a:prstGeom prst="line">
            <a:avLst/>
          </a:prstGeom>
          <a:ln w="1524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DB66E00-CC0B-4B3D-9543-EABA06FB5C7D}"/>
              </a:ext>
            </a:extLst>
          </p:cNvPr>
          <p:cNvSpPr/>
          <p:nvPr/>
        </p:nvSpPr>
        <p:spPr>
          <a:xfrm>
            <a:off x="2754974" y="2556100"/>
            <a:ext cx="658586" cy="658586"/>
          </a:xfrm>
          <a:prstGeom prst="ellipse">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sz="2700" b="1" dirty="0">
                <a:effectLst>
                  <a:outerShdw blurRad="38100" dist="38100" dir="2700000" algn="tl">
                    <a:srgbClr val="000000">
                      <a:alpha val="43137"/>
                    </a:srgbClr>
                  </a:outerShdw>
                </a:effectLst>
              </a:rPr>
              <a:t>02</a:t>
            </a:r>
          </a:p>
        </p:txBody>
      </p:sp>
      <p:cxnSp>
        <p:nvCxnSpPr>
          <p:cNvPr id="22" name="Straight Connector 21">
            <a:extLst>
              <a:ext uri="{FF2B5EF4-FFF2-40B4-BE49-F238E27FC236}">
                <a16:creationId xmlns:a16="http://schemas.microsoft.com/office/drawing/2014/main" id="{D59AB366-6FCA-4986-9A98-D97C21D4BE47}"/>
              </a:ext>
            </a:extLst>
          </p:cNvPr>
          <p:cNvCxnSpPr>
            <a:cxnSpLocks/>
          </p:cNvCxnSpPr>
          <p:nvPr/>
        </p:nvCxnSpPr>
        <p:spPr>
          <a:xfrm flipV="1">
            <a:off x="752331" y="2003131"/>
            <a:ext cx="1745074" cy="980720"/>
          </a:xfrm>
          <a:prstGeom prst="line">
            <a:avLst/>
          </a:prstGeom>
          <a:ln w="152400">
            <a:solidFill>
              <a:schemeClr val="tx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Freeform 8">
            <a:extLst>
              <a:ext uri="{FF2B5EF4-FFF2-40B4-BE49-F238E27FC236}">
                <a16:creationId xmlns:a16="http://schemas.microsoft.com/office/drawing/2014/main" id="{DF55AE38-FEB3-455F-AE93-9D14B69F9B61}"/>
              </a:ext>
            </a:extLst>
          </p:cNvPr>
          <p:cNvSpPr>
            <a:spLocks/>
          </p:cNvSpPr>
          <p:nvPr/>
        </p:nvSpPr>
        <p:spPr bwMode="auto">
          <a:xfrm>
            <a:off x="357158" y="2756290"/>
            <a:ext cx="1221581" cy="2443163"/>
          </a:xfrm>
          <a:custGeom>
            <a:avLst/>
            <a:gdLst>
              <a:gd name="T0" fmla="*/ 0 w 2510"/>
              <a:gd name="T1" fmla="*/ 0 h 5018"/>
              <a:gd name="T2" fmla="*/ 2510 w 2510"/>
              <a:gd name="T3" fmla="*/ 2509 h 5018"/>
              <a:gd name="T4" fmla="*/ 0 w 2510"/>
              <a:gd name="T5" fmla="*/ 5018 h 5018"/>
              <a:gd name="T6" fmla="*/ 0 w 2510"/>
              <a:gd name="T7" fmla="*/ 4493 h 5018"/>
              <a:gd name="T8" fmla="*/ 1985 w 2510"/>
              <a:gd name="T9" fmla="*/ 2509 h 5018"/>
              <a:gd name="T10" fmla="*/ 0 w 2510"/>
              <a:gd name="T11" fmla="*/ 525 h 5018"/>
              <a:gd name="T12" fmla="*/ 0 w 2510"/>
              <a:gd name="T13" fmla="*/ 0 h 5018"/>
            </a:gdLst>
            <a:ahLst/>
            <a:cxnLst>
              <a:cxn ang="0">
                <a:pos x="T0" y="T1"/>
              </a:cxn>
              <a:cxn ang="0">
                <a:pos x="T2" y="T3"/>
              </a:cxn>
              <a:cxn ang="0">
                <a:pos x="T4" y="T5"/>
              </a:cxn>
              <a:cxn ang="0">
                <a:pos x="T6" y="T7"/>
              </a:cxn>
              <a:cxn ang="0">
                <a:pos x="T8" y="T9"/>
              </a:cxn>
              <a:cxn ang="0">
                <a:pos x="T10" y="T11"/>
              </a:cxn>
              <a:cxn ang="0">
                <a:pos x="T12" y="T13"/>
              </a:cxn>
            </a:cxnLst>
            <a:rect l="0" t="0" r="r" b="b"/>
            <a:pathLst>
              <a:path w="2510" h="5018">
                <a:moveTo>
                  <a:pt x="0" y="0"/>
                </a:moveTo>
                <a:cubicBezTo>
                  <a:pt x="1386" y="0"/>
                  <a:pt x="2510" y="1124"/>
                  <a:pt x="2510" y="2509"/>
                </a:cubicBezTo>
                <a:cubicBezTo>
                  <a:pt x="2510" y="3895"/>
                  <a:pt x="1386" y="5018"/>
                  <a:pt x="0" y="5018"/>
                </a:cubicBezTo>
                <a:lnTo>
                  <a:pt x="0" y="4493"/>
                </a:lnTo>
                <a:cubicBezTo>
                  <a:pt x="1096" y="4493"/>
                  <a:pt x="1985" y="3605"/>
                  <a:pt x="1985" y="2509"/>
                </a:cubicBezTo>
                <a:cubicBezTo>
                  <a:pt x="1985" y="1413"/>
                  <a:pt x="1096" y="525"/>
                  <a:pt x="0" y="525"/>
                </a:cubicBezTo>
                <a:lnTo>
                  <a:pt x="0" y="0"/>
                </a:lnTo>
                <a:close/>
              </a:path>
            </a:pathLst>
          </a:custGeom>
          <a:solidFill>
            <a:srgbClr val="00A891"/>
          </a:solidFill>
          <a:ln w="0">
            <a:solidFill>
              <a:schemeClr val="accent1"/>
            </a:solidFill>
            <a:prstDash val="solid"/>
            <a:round/>
            <a:headEnd/>
            <a:tailEnd/>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en-US" sz="1350"/>
          </a:p>
        </p:txBody>
      </p:sp>
      <p:sp>
        <p:nvSpPr>
          <p:cNvPr id="23" name="Oval 22">
            <a:extLst>
              <a:ext uri="{FF2B5EF4-FFF2-40B4-BE49-F238E27FC236}">
                <a16:creationId xmlns:a16="http://schemas.microsoft.com/office/drawing/2014/main" id="{7C1699F5-1DC8-4113-B588-236A240CA6C4}"/>
              </a:ext>
            </a:extLst>
          </p:cNvPr>
          <p:cNvSpPr/>
          <p:nvPr/>
        </p:nvSpPr>
        <p:spPr>
          <a:xfrm>
            <a:off x="2198902" y="1555968"/>
            <a:ext cx="658586" cy="658586"/>
          </a:xfrm>
          <a:prstGeom prst="ellipse">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sz="2700" b="1" dirty="0">
                <a:effectLst>
                  <a:outerShdw blurRad="38100" dist="38100" dir="2700000" algn="tl">
                    <a:srgbClr val="000000">
                      <a:alpha val="43137"/>
                    </a:srgbClr>
                  </a:outerShdw>
                </a:effectLst>
              </a:rPr>
              <a:t>01</a:t>
            </a:r>
          </a:p>
        </p:txBody>
      </p:sp>
      <p:sp>
        <p:nvSpPr>
          <p:cNvPr id="24" name="Freeform 5">
            <a:extLst>
              <a:ext uri="{FF2B5EF4-FFF2-40B4-BE49-F238E27FC236}">
                <a16:creationId xmlns:a16="http://schemas.microsoft.com/office/drawing/2014/main" id="{F97732AB-0082-4ABC-918C-961553734BF0}"/>
              </a:ext>
            </a:extLst>
          </p:cNvPr>
          <p:cNvSpPr>
            <a:spLocks/>
          </p:cNvSpPr>
          <p:nvPr/>
        </p:nvSpPr>
        <p:spPr bwMode="auto">
          <a:xfrm>
            <a:off x="357158" y="3012275"/>
            <a:ext cx="965597" cy="1931194"/>
          </a:xfrm>
          <a:custGeom>
            <a:avLst/>
            <a:gdLst>
              <a:gd name="T0" fmla="*/ 0 w 1985"/>
              <a:gd name="T1" fmla="*/ 0 h 3968"/>
              <a:gd name="T2" fmla="*/ 1985 w 1985"/>
              <a:gd name="T3" fmla="*/ 1984 h 3968"/>
              <a:gd name="T4" fmla="*/ 0 w 1985"/>
              <a:gd name="T5" fmla="*/ 3968 h 3968"/>
              <a:gd name="T6" fmla="*/ 0 w 1985"/>
              <a:gd name="T7" fmla="*/ 3443 h 3968"/>
              <a:gd name="T8" fmla="*/ 1460 w 1985"/>
              <a:gd name="T9" fmla="*/ 1984 h 3968"/>
              <a:gd name="T10" fmla="*/ 0 w 1985"/>
              <a:gd name="T11" fmla="*/ 525 h 3968"/>
              <a:gd name="T12" fmla="*/ 0 w 1985"/>
              <a:gd name="T13" fmla="*/ 0 h 3968"/>
            </a:gdLst>
            <a:ahLst/>
            <a:cxnLst>
              <a:cxn ang="0">
                <a:pos x="T0" y="T1"/>
              </a:cxn>
              <a:cxn ang="0">
                <a:pos x="T2" y="T3"/>
              </a:cxn>
              <a:cxn ang="0">
                <a:pos x="T4" y="T5"/>
              </a:cxn>
              <a:cxn ang="0">
                <a:pos x="T6" y="T7"/>
              </a:cxn>
              <a:cxn ang="0">
                <a:pos x="T8" y="T9"/>
              </a:cxn>
              <a:cxn ang="0">
                <a:pos x="T10" y="T11"/>
              </a:cxn>
              <a:cxn ang="0">
                <a:pos x="T12" y="T13"/>
              </a:cxn>
            </a:cxnLst>
            <a:rect l="0" t="0" r="r" b="b"/>
            <a:pathLst>
              <a:path w="1985" h="3968">
                <a:moveTo>
                  <a:pt x="0" y="0"/>
                </a:moveTo>
                <a:cubicBezTo>
                  <a:pt x="1096" y="0"/>
                  <a:pt x="1985" y="888"/>
                  <a:pt x="1985" y="1984"/>
                </a:cubicBezTo>
                <a:cubicBezTo>
                  <a:pt x="1985" y="3080"/>
                  <a:pt x="1096" y="3968"/>
                  <a:pt x="0" y="3968"/>
                </a:cubicBezTo>
                <a:lnTo>
                  <a:pt x="0" y="3443"/>
                </a:lnTo>
                <a:cubicBezTo>
                  <a:pt x="806" y="3443"/>
                  <a:pt x="1460" y="2790"/>
                  <a:pt x="1460" y="1984"/>
                </a:cubicBezTo>
                <a:cubicBezTo>
                  <a:pt x="1460" y="1178"/>
                  <a:pt x="806" y="525"/>
                  <a:pt x="0" y="525"/>
                </a:cubicBezTo>
                <a:lnTo>
                  <a:pt x="0" y="0"/>
                </a:lnTo>
                <a:close/>
              </a:path>
            </a:pathLst>
          </a:custGeom>
          <a:solidFill>
            <a:srgbClr val="013D4D"/>
          </a:solidFill>
          <a:ln w="0">
            <a:noFill/>
            <a:prstDash val="solid"/>
            <a:round/>
            <a:headEnd/>
            <a:tailEnd/>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en-US" sz="1350"/>
          </a:p>
        </p:txBody>
      </p:sp>
      <p:cxnSp>
        <p:nvCxnSpPr>
          <p:cNvPr id="25" name="Straight Connector 24">
            <a:extLst>
              <a:ext uri="{FF2B5EF4-FFF2-40B4-BE49-F238E27FC236}">
                <a16:creationId xmlns:a16="http://schemas.microsoft.com/office/drawing/2014/main" id="{8C8AA849-C63A-47ED-9CB9-3F90FCD0FDB9}"/>
              </a:ext>
            </a:extLst>
          </p:cNvPr>
          <p:cNvCxnSpPr>
            <a:cxnSpLocks/>
          </p:cNvCxnSpPr>
          <p:nvPr/>
        </p:nvCxnSpPr>
        <p:spPr>
          <a:xfrm>
            <a:off x="1214414" y="5214950"/>
            <a:ext cx="1660199" cy="249626"/>
          </a:xfrm>
          <a:prstGeom prst="line">
            <a:avLst/>
          </a:prstGeom>
          <a:ln w="152400">
            <a:solidFill>
              <a:schemeClr val="accent4"/>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C53E748-79D0-4BA0-8A9E-BA30A81EA991}"/>
              </a:ext>
            </a:extLst>
          </p:cNvPr>
          <p:cNvSpPr/>
          <p:nvPr/>
        </p:nvSpPr>
        <p:spPr>
          <a:xfrm>
            <a:off x="2714612" y="5143512"/>
            <a:ext cx="658586" cy="658586"/>
          </a:xfrm>
          <a:prstGeom prst="ellipse">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sz="2700" b="1" dirty="0">
                <a:effectLst>
                  <a:outerShdw blurRad="38100" dist="38100" dir="2700000" algn="tl">
                    <a:srgbClr val="000000">
                      <a:alpha val="43137"/>
                    </a:srgbClr>
                  </a:outerShdw>
                </a:effectLst>
              </a:rPr>
              <a:t>05</a:t>
            </a:r>
          </a:p>
        </p:txBody>
      </p:sp>
      <p:sp>
        <p:nvSpPr>
          <p:cNvPr id="29" name="Oval 28">
            <a:extLst>
              <a:ext uri="{FF2B5EF4-FFF2-40B4-BE49-F238E27FC236}">
                <a16:creationId xmlns:a16="http://schemas.microsoft.com/office/drawing/2014/main" id="{F14556C4-B089-44C0-8B20-40C32BA0282D}"/>
              </a:ext>
            </a:extLst>
          </p:cNvPr>
          <p:cNvSpPr/>
          <p:nvPr/>
        </p:nvSpPr>
        <p:spPr>
          <a:xfrm>
            <a:off x="2428860" y="5929330"/>
            <a:ext cx="658586" cy="658586"/>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sz="2700" b="1" dirty="0">
                <a:effectLst>
                  <a:outerShdw blurRad="38100" dist="38100" dir="2700000" algn="tl">
                    <a:srgbClr val="000000">
                      <a:alpha val="43137"/>
                    </a:srgbClr>
                  </a:outerShdw>
                </a:effectLst>
              </a:rPr>
              <a:t>06</a:t>
            </a:r>
          </a:p>
        </p:txBody>
      </p:sp>
    </p:spTree>
    <p:extLst>
      <p:ext uri="{BB962C8B-B14F-4D97-AF65-F5344CB8AC3E}">
        <p14:creationId xmlns:p14="http://schemas.microsoft.com/office/powerpoint/2010/main" val="1101633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Advantages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Title 1"/>
          <p:cNvSpPr txBox="1">
            <a:spLocks/>
          </p:cNvSpPr>
          <p:nvPr/>
        </p:nvSpPr>
        <p:spPr>
          <a:xfrm>
            <a:off x="1214414" y="2000240"/>
            <a:ext cx="4857784"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1. CODE REDUCTION</a:t>
            </a:r>
          </a:p>
        </p:txBody>
      </p:sp>
      <p:sp>
        <p:nvSpPr>
          <p:cNvPr id="8" name="Title 1"/>
          <p:cNvSpPr txBox="1">
            <a:spLocks/>
          </p:cNvSpPr>
          <p:nvPr/>
        </p:nvSpPr>
        <p:spPr>
          <a:xfrm>
            <a:off x="1285852" y="4429132"/>
            <a:ext cx="485778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2</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FASTER</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CODE EXECUTION</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9" name="Rectangle 8"/>
          <p:cNvSpPr/>
          <p:nvPr/>
        </p:nvSpPr>
        <p:spPr>
          <a:xfrm>
            <a:off x="1500166" y="3071810"/>
            <a:ext cx="7000924" cy="1077218"/>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A code of multiple statements gets reduced to single line of code.</a:t>
            </a:r>
          </a:p>
        </p:txBody>
      </p:sp>
      <p:sp>
        <p:nvSpPr>
          <p:cNvPr id="10" name="Rectangle 9"/>
          <p:cNvSpPr/>
          <p:nvPr/>
        </p:nvSpPr>
        <p:spPr>
          <a:xfrm>
            <a:off x="1500166" y="5429264"/>
            <a:ext cx="7000924" cy="1077218"/>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LC are executed faster than loops and other equivalent statements.</a:t>
            </a:r>
          </a:p>
        </p:txBody>
      </p:sp>
    </p:spTree>
    <p:extLst>
      <p:ext uri="{BB962C8B-B14F-4D97-AF65-F5344CB8AC3E}">
        <p14:creationId xmlns:p14="http://schemas.microsoft.com/office/powerpoint/2010/main" val="11016338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Advantages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Title 1"/>
          <p:cNvSpPr txBox="1">
            <a:spLocks/>
          </p:cNvSpPr>
          <p:nvPr/>
        </p:nvSpPr>
        <p:spPr>
          <a:xfrm>
            <a:off x="1285852" y="1928802"/>
            <a:ext cx="4857784"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2</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FASTER</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CODE EXECUTION</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0" name="Rectangle 9"/>
          <p:cNvSpPr/>
          <p:nvPr/>
        </p:nvSpPr>
        <p:spPr>
          <a:xfrm>
            <a:off x="1500166" y="2928934"/>
            <a:ext cx="7000924" cy="3046988"/>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There are two reasons for faster execution:</a:t>
            </a:r>
          </a:p>
          <a:p>
            <a:pPr marL="571500" indent="-571500" algn="just">
              <a:buAutoNum type="romanLcParenR"/>
            </a:pPr>
            <a:r>
              <a:rPr lang="en-IN" sz="3200" b="1" dirty="0">
                <a:solidFill>
                  <a:schemeClr val="bg1"/>
                </a:solidFill>
                <a:effectLst>
                  <a:outerShdw blurRad="38100" dist="38100" dir="2700000" algn="tl">
                    <a:srgbClr val="000000">
                      <a:alpha val="43137"/>
                    </a:srgbClr>
                  </a:outerShdw>
                </a:effectLst>
              </a:rPr>
              <a:t>Python will allocate memory first before adding elements to it.</a:t>
            </a:r>
          </a:p>
          <a:p>
            <a:pPr marL="571500" indent="-571500" algn="just">
              <a:buAutoNum type="romanLcParenR"/>
            </a:pPr>
            <a:r>
              <a:rPr lang="en-IN" sz="3200" b="1" dirty="0">
                <a:solidFill>
                  <a:schemeClr val="bg1"/>
                </a:solidFill>
                <a:effectLst>
                  <a:outerShdw blurRad="38100" dist="38100" dir="2700000" algn="tl">
                    <a:srgbClr val="000000">
                      <a:alpha val="43137"/>
                    </a:srgbClr>
                  </a:outerShdw>
                </a:effectLst>
              </a:rPr>
              <a:t>Calls append() function get avoided, reducing function overhead time.</a:t>
            </a:r>
          </a:p>
        </p:txBody>
      </p:sp>
    </p:spTree>
    <p:extLst>
      <p:ext uri="{BB962C8B-B14F-4D97-AF65-F5344CB8AC3E}">
        <p14:creationId xmlns:p14="http://schemas.microsoft.com/office/powerpoint/2010/main" val="11016338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Advantages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0" name="Rectangle 9"/>
          <p:cNvSpPr/>
          <p:nvPr/>
        </p:nvSpPr>
        <p:spPr>
          <a:xfrm>
            <a:off x="1500166" y="2928934"/>
            <a:ext cx="7286676" cy="1077218"/>
          </a:xfrm>
          <a:prstGeom prst="rect">
            <a:avLst/>
          </a:prstGeom>
        </p:spPr>
        <p:txBody>
          <a:bodyPr wrap="square">
            <a:spAutoFit/>
          </a:bodyPr>
          <a:lstStyle/>
          <a:p>
            <a:r>
              <a:rPr lang="en-IN" sz="3200" b="1" dirty="0">
                <a:solidFill>
                  <a:schemeClr val="bg1"/>
                </a:solidFill>
                <a:effectLst>
                  <a:outerShdw blurRad="38100" dist="38100" dir="2700000" algn="tl">
                    <a:srgbClr val="000000">
                      <a:alpha val="43137"/>
                    </a:srgbClr>
                  </a:outerShdw>
                </a:effectLst>
              </a:rPr>
              <a:t>It is more readable (</a:t>
            </a:r>
            <a:r>
              <a:rPr lang="en-IN" sz="3200" b="1" i="1" dirty="0">
                <a:solidFill>
                  <a:schemeClr val="bg1"/>
                </a:solidFill>
                <a:effectLst>
                  <a:outerShdw blurRad="38100" dist="38100" dir="2700000" algn="tl">
                    <a:srgbClr val="000000">
                      <a:alpha val="43137"/>
                    </a:srgbClr>
                  </a:outerShdw>
                </a:effectLst>
              </a:rPr>
              <a:t>when you get used to it</a:t>
            </a:r>
            <a:r>
              <a:rPr lang="en-IN" sz="3200" b="1" dirty="0">
                <a:solidFill>
                  <a:schemeClr val="bg1"/>
                </a:solidFill>
                <a:effectLst>
                  <a:outerShdw blurRad="38100" dist="38100" dir="2700000" algn="tl">
                    <a:srgbClr val="000000">
                      <a:alpha val="43137"/>
                    </a:srgbClr>
                  </a:outerShdw>
                </a:effectLst>
              </a:rPr>
              <a:t>).</a:t>
            </a:r>
          </a:p>
        </p:txBody>
      </p:sp>
      <p:sp>
        <p:nvSpPr>
          <p:cNvPr id="5" name="Title 1"/>
          <p:cNvSpPr txBox="1">
            <a:spLocks/>
          </p:cNvSpPr>
          <p:nvPr/>
        </p:nvSpPr>
        <p:spPr>
          <a:xfrm>
            <a:off x="714348" y="1785926"/>
            <a:ext cx="4929222"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3</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READABLE</a:t>
            </a:r>
          </a:p>
        </p:txBody>
      </p:sp>
      <p:sp>
        <p:nvSpPr>
          <p:cNvPr id="6" name="Title 1"/>
          <p:cNvSpPr txBox="1">
            <a:spLocks/>
          </p:cNvSpPr>
          <p:nvPr/>
        </p:nvSpPr>
        <p:spPr>
          <a:xfrm>
            <a:off x="714348" y="4286256"/>
            <a:ext cx="485778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4</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LESS ERROR PRONE</a:t>
            </a:r>
          </a:p>
        </p:txBody>
      </p:sp>
      <p:sp>
        <p:nvSpPr>
          <p:cNvPr id="7" name="Rectangle 6"/>
          <p:cNvSpPr/>
          <p:nvPr/>
        </p:nvSpPr>
        <p:spPr>
          <a:xfrm>
            <a:off x="1357290" y="5286388"/>
            <a:ext cx="7286676" cy="1077218"/>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Once you are familiar with LC, there is less chance to error prone.</a:t>
            </a:r>
          </a:p>
        </p:txBody>
      </p:sp>
    </p:spTree>
    <p:extLst>
      <p:ext uri="{BB962C8B-B14F-4D97-AF65-F5344CB8AC3E}">
        <p14:creationId xmlns:p14="http://schemas.microsoft.com/office/powerpoint/2010/main" val="1101633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Advantages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0" name="Rectangle 9"/>
          <p:cNvSpPr/>
          <p:nvPr/>
        </p:nvSpPr>
        <p:spPr>
          <a:xfrm>
            <a:off x="1500166" y="2928934"/>
            <a:ext cx="7286676" cy="1077218"/>
          </a:xfrm>
          <a:prstGeom prst="rect">
            <a:avLst/>
          </a:prstGeom>
        </p:spPr>
        <p:txBody>
          <a:bodyPr wrap="square">
            <a:spAutoFit/>
          </a:bodyPr>
          <a:lstStyle/>
          <a:p>
            <a:r>
              <a:rPr lang="en-IN" sz="3200" b="1" dirty="0">
                <a:solidFill>
                  <a:schemeClr val="bg1"/>
                </a:solidFill>
                <a:effectLst>
                  <a:outerShdw blurRad="38100" dist="38100" dir="2700000" algn="tl">
                    <a:srgbClr val="000000">
                      <a:alpha val="43137"/>
                    </a:srgbClr>
                  </a:outerShdw>
                </a:effectLst>
              </a:rPr>
              <a:t>It is more readable (</a:t>
            </a:r>
            <a:r>
              <a:rPr lang="en-IN" sz="3200" b="1" i="1" dirty="0">
                <a:solidFill>
                  <a:schemeClr val="bg1"/>
                </a:solidFill>
                <a:effectLst>
                  <a:outerShdw blurRad="38100" dist="38100" dir="2700000" algn="tl">
                    <a:srgbClr val="000000">
                      <a:alpha val="43137"/>
                    </a:srgbClr>
                  </a:outerShdw>
                </a:effectLst>
              </a:rPr>
              <a:t>when you get used to it</a:t>
            </a:r>
            <a:r>
              <a:rPr lang="en-IN" sz="3200" b="1" dirty="0">
                <a:solidFill>
                  <a:schemeClr val="bg1"/>
                </a:solidFill>
                <a:effectLst>
                  <a:outerShdw blurRad="38100" dist="38100" dir="2700000" algn="tl">
                    <a:srgbClr val="000000">
                      <a:alpha val="43137"/>
                    </a:srgbClr>
                  </a:outerShdw>
                </a:effectLst>
              </a:rPr>
              <a:t>).</a:t>
            </a:r>
          </a:p>
        </p:txBody>
      </p:sp>
      <p:sp>
        <p:nvSpPr>
          <p:cNvPr id="5" name="Title 1"/>
          <p:cNvSpPr txBox="1">
            <a:spLocks/>
          </p:cNvSpPr>
          <p:nvPr/>
        </p:nvSpPr>
        <p:spPr>
          <a:xfrm>
            <a:off x="714348" y="1785926"/>
            <a:ext cx="4929222" cy="785818"/>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3</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READABLE</a:t>
            </a:r>
          </a:p>
        </p:txBody>
      </p:sp>
      <p:sp>
        <p:nvSpPr>
          <p:cNvPr id="6" name="Title 1"/>
          <p:cNvSpPr txBox="1">
            <a:spLocks/>
          </p:cNvSpPr>
          <p:nvPr/>
        </p:nvSpPr>
        <p:spPr>
          <a:xfrm>
            <a:off x="714348" y="4286256"/>
            <a:ext cx="485778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4</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LESS ERROR PRONE</a:t>
            </a:r>
          </a:p>
        </p:txBody>
      </p:sp>
      <p:sp>
        <p:nvSpPr>
          <p:cNvPr id="7" name="Rectangle 6"/>
          <p:cNvSpPr/>
          <p:nvPr/>
        </p:nvSpPr>
        <p:spPr>
          <a:xfrm>
            <a:off x="1357290" y="5286388"/>
            <a:ext cx="7286676" cy="1077218"/>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Once you are familiar with LC, there is less chance to error prone.</a:t>
            </a:r>
          </a:p>
        </p:txBody>
      </p:sp>
    </p:spTree>
    <p:extLst>
      <p:ext uri="{BB962C8B-B14F-4D97-AF65-F5344CB8AC3E}">
        <p14:creationId xmlns:p14="http://schemas.microsoft.com/office/powerpoint/2010/main" val="11016338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Advantages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0" name="Rectangle 9"/>
          <p:cNvSpPr/>
          <p:nvPr/>
        </p:nvSpPr>
        <p:spPr>
          <a:xfrm>
            <a:off x="1500166" y="2928934"/>
            <a:ext cx="7286676" cy="2062103"/>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LC are more PYTHONIC as they truly represent the python code, hence generate interest among developers to write concise and accurate code.</a:t>
            </a:r>
          </a:p>
        </p:txBody>
      </p:sp>
      <p:sp>
        <p:nvSpPr>
          <p:cNvPr id="8" name="Title 1"/>
          <p:cNvSpPr txBox="1">
            <a:spLocks/>
          </p:cNvSpPr>
          <p:nvPr/>
        </p:nvSpPr>
        <p:spPr>
          <a:xfrm>
            <a:off x="785786" y="1857364"/>
            <a:ext cx="4572032"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5</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PYTHONIC</a:t>
            </a:r>
          </a:p>
        </p:txBody>
      </p:sp>
    </p:spTree>
    <p:extLst>
      <p:ext uri="{BB962C8B-B14F-4D97-AF65-F5344CB8AC3E}">
        <p14:creationId xmlns:p14="http://schemas.microsoft.com/office/powerpoint/2010/main" val="11016338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7290" y="571480"/>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LIST</a:t>
            </a:r>
            <a:r>
              <a:rPr kumimoji="0" lang="en-IN"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COMPREHENSIONS - Advantages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 name="Rectangle 6"/>
          <p:cNvSpPr/>
          <p:nvPr/>
        </p:nvSpPr>
        <p:spPr>
          <a:xfrm>
            <a:off x="1214414" y="3071810"/>
            <a:ext cx="7429552" cy="3046988"/>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	Intent is clear: to initialise a list. A loop could be doing anything, you have to read it to check that it doesn’t have any other side effects. A list comprehension just sets up the list, you know it isn’t up to anything else.</a:t>
            </a:r>
          </a:p>
        </p:txBody>
      </p:sp>
      <p:sp>
        <p:nvSpPr>
          <p:cNvPr id="9" name="Title 1"/>
          <p:cNvSpPr txBox="1">
            <a:spLocks/>
          </p:cNvSpPr>
          <p:nvPr/>
        </p:nvSpPr>
        <p:spPr>
          <a:xfrm>
            <a:off x="642910" y="2000240"/>
            <a:ext cx="4857784" cy="7858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6</a:t>
            </a:r>
            <a:r>
              <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INTENT IS CLEAR</a:t>
            </a:r>
          </a:p>
        </p:txBody>
      </p:sp>
    </p:spTree>
    <p:extLst>
      <p:ext uri="{BB962C8B-B14F-4D97-AF65-F5344CB8AC3E}">
        <p14:creationId xmlns:p14="http://schemas.microsoft.com/office/powerpoint/2010/main" val="1101633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85852" y="3429000"/>
            <a:ext cx="7358114"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NESTED LISTS or TWO DIMENSIONAL LISTS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03648" y="2928934"/>
            <a:ext cx="6929486" cy="785818"/>
          </a:xfrm>
        </p:spPr>
        <p:style>
          <a:lnRef idx="0">
            <a:schemeClr val="accent6"/>
          </a:lnRef>
          <a:fillRef idx="3">
            <a:schemeClr val="accent6"/>
          </a:fillRef>
          <a:effectRef idx="3">
            <a:schemeClr val="accent6"/>
          </a:effectRef>
          <a:fontRef idx="minor">
            <a:schemeClr val="lt1"/>
          </a:fontRef>
        </p:style>
        <p:txBody>
          <a:bodyPr>
            <a:normAutofit fontScale="90000"/>
          </a:bodyPr>
          <a:lstStyle/>
          <a:p>
            <a:pPr marL="514350" indent="-514350" algn="ctr"/>
            <a:r>
              <a:rPr lang="en-IN" b="1" dirty="0">
                <a:solidFill>
                  <a:schemeClr val="bg1"/>
                </a:solidFill>
                <a:effectLst>
                  <a:outerShdw blurRad="38100" dist="38100" dir="2700000" algn="tl">
                    <a:srgbClr val="000000">
                      <a:alpha val="43137"/>
                    </a:srgbClr>
                  </a:outerShdw>
                </a:effectLst>
              </a:rPr>
              <a:t>ELEMENTRAY DATA REPRESENTATION</a:t>
            </a:r>
          </a:p>
        </p:txBody>
      </p:sp>
    </p:spTree>
    <p:extLst>
      <p:ext uri="{BB962C8B-B14F-4D97-AF65-F5344CB8AC3E}">
        <p14:creationId xmlns:p14="http://schemas.microsoft.com/office/powerpoint/2010/main" val="11016338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85852" y="1785926"/>
            <a:ext cx="7429552" cy="4524315"/>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	A list is a container which holds comma-separated values (items or elements) between square brackets where items or elements need not all have the same type.</a:t>
            </a:r>
          </a:p>
          <a:p>
            <a:pPr algn="just"/>
            <a:r>
              <a:rPr lang="en-IN" sz="3200" b="1" dirty="0">
                <a:solidFill>
                  <a:schemeClr val="bg1"/>
                </a:solidFill>
                <a:effectLst>
                  <a:outerShdw blurRad="38100" dist="38100" dir="2700000" algn="tl">
                    <a:srgbClr val="000000">
                      <a:alpha val="43137"/>
                    </a:srgbClr>
                  </a:outerShdw>
                </a:effectLst>
              </a:rPr>
              <a:t>	</a:t>
            </a:r>
          </a:p>
          <a:p>
            <a:pPr algn="just"/>
            <a:r>
              <a:rPr lang="en-IN" sz="3200" b="1" dirty="0">
                <a:solidFill>
                  <a:schemeClr val="bg1"/>
                </a:solidFill>
                <a:effectLst>
                  <a:outerShdw blurRad="38100" dist="38100" dir="2700000" algn="tl">
                    <a:srgbClr val="000000">
                      <a:alpha val="43137"/>
                    </a:srgbClr>
                  </a:outerShdw>
                </a:effectLst>
              </a:rPr>
              <a:t>	A nested list is a list that appears as an element in another list. In this list.</a:t>
            </a:r>
          </a:p>
          <a:p>
            <a:pPr algn="just"/>
            <a:endParaRPr lang="en-IN" sz="3200" b="1" dirty="0">
              <a:solidFill>
                <a:schemeClr val="bg1"/>
              </a:solidFill>
              <a:effectLst>
                <a:outerShdw blurRad="38100" dist="38100" dir="2700000" algn="tl">
                  <a:srgbClr val="000000">
                    <a:alpha val="43137"/>
                  </a:srgbClr>
                </a:outerShdw>
              </a:effectLst>
            </a:endParaRPr>
          </a:p>
        </p:txBody>
      </p:sp>
      <p:sp>
        <p:nvSpPr>
          <p:cNvPr id="5" name="Title 1"/>
          <p:cNvSpPr txBox="1">
            <a:spLocks/>
          </p:cNvSpPr>
          <p:nvPr/>
        </p:nvSpPr>
        <p:spPr>
          <a:xfrm>
            <a:off x="1357290" y="500042"/>
            <a:ext cx="7358114"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NESTED LISTS or TWO DIMENSIONAL LISTS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85852" y="1785926"/>
            <a:ext cx="7429552" cy="4031873"/>
          </a:xfrm>
          <a:prstGeom prst="rect">
            <a:avLst/>
          </a:prstGeom>
        </p:spPr>
        <p:txBody>
          <a:bodyPr wrap="square">
            <a:spAutoFit/>
          </a:bodyPr>
          <a:lstStyle/>
          <a:p>
            <a:pPr algn="just"/>
            <a:r>
              <a:rPr lang="en-IN" sz="3200" b="1" dirty="0" err="1">
                <a:solidFill>
                  <a:schemeClr val="bg1"/>
                </a:solidFill>
                <a:effectLst>
                  <a:outerShdw blurRad="38100" dist="38100" dir="2700000" algn="tl">
                    <a:srgbClr val="000000">
                      <a:alpha val="43137"/>
                    </a:srgbClr>
                  </a:outerShdw>
                </a:effectLst>
              </a:rPr>
              <a:t>nums</a:t>
            </a:r>
            <a:r>
              <a:rPr lang="en-IN" sz="3200" b="1" dirty="0">
                <a:solidFill>
                  <a:schemeClr val="bg1"/>
                </a:solidFill>
                <a:effectLst>
                  <a:outerShdw blurRad="38100" dist="38100" dir="2700000" algn="tl">
                    <a:srgbClr val="000000">
                      <a:alpha val="43137"/>
                    </a:srgbClr>
                  </a:outerShdw>
                </a:effectLst>
              </a:rPr>
              <a:t> = [[1, 2], [3, 4], [5, 6]] </a:t>
            </a:r>
          </a:p>
          <a:p>
            <a:pPr algn="just"/>
            <a:r>
              <a:rPr lang="en-IN" sz="3200" b="1" dirty="0">
                <a:solidFill>
                  <a:schemeClr val="bg1"/>
                </a:solidFill>
                <a:effectLst>
                  <a:outerShdw blurRad="38100" dist="38100" dir="2700000" algn="tl">
                    <a:srgbClr val="000000">
                      <a:alpha val="43137"/>
                    </a:srgbClr>
                  </a:outerShdw>
                </a:effectLst>
              </a:rPr>
              <a:t>print(</a:t>
            </a:r>
            <a:r>
              <a:rPr lang="en-IN" sz="3200" b="1" dirty="0" err="1">
                <a:solidFill>
                  <a:schemeClr val="bg1"/>
                </a:solidFill>
                <a:effectLst>
                  <a:outerShdw blurRad="38100" dist="38100" dir="2700000" algn="tl">
                    <a:srgbClr val="000000">
                      <a:alpha val="43137"/>
                    </a:srgbClr>
                  </a:outerShdw>
                </a:effectLst>
              </a:rPr>
              <a:t>nums</a:t>
            </a:r>
            <a:r>
              <a:rPr lang="en-IN" sz="3200" b="1" dirty="0">
                <a:solidFill>
                  <a:schemeClr val="bg1"/>
                </a:solidFill>
                <a:effectLst>
                  <a:outerShdw blurRad="38100" dist="38100" dir="2700000" algn="tl">
                    <a:srgbClr val="000000">
                      <a:alpha val="43137"/>
                    </a:srgbClr>
                  </a:outerShdw>
                </a:effectLst>
              </a:rPr>
              <a:t>[0]) </a:t>
            </a:r>
          </a:p>
          <a:p>
            <a:pPr algn="just"/>
            <a:r>
              <a:rPr lang="en-IN" sz="3200" b="1" dirty="0">
                <a:solidFill>
                  <a:schemeClr val="bg1"/>
                </a:solidFill>
                <a:effectLst>
                  <a:outerShdw blurRad="38100" dist="38100" dir="2700000" algn="tl">
                    <a:srgbClr val="000000">
                      <a:alpha val="43137"/>
                    </a:srgbClr>
                  </a:outerShdw>
                </a:effectLst>
              </a:rPr>
              <a:t>print(</a:t>
            </a:r>
            <a:r>
              <a:rPr lang="en-IN" sz="3200" b="1" dirty="0" err="1">
                <a:solidFill>
                  <a:schemeClr val="bg1"/>
                </a:solidFill>
                <a:effectLst>
                  <a:outerShdw blurRad="38100" dist="38100" dir="2700000" algn="tl">
                    <a:srgbClr val="000000">
                      <a:alpha val="43137"/>
                    </a:srgbClr>
                  </a:outerShdw>
                </a:effectLst>
              </a:rPr>
              <a:t>nums</a:t>
            </a:r>
            <a:r>
              <a:rPr lang="en-IN" sz="3200" b="1" dirty="0">
                <a:solidFill>
                  <a:schemeClr val="bg1"/>
                </a:solidFill>
                <a:effectLst>
                  <a:outerShdw blurRad="38100" dist="38100" dir="2700000" algn="tl">
                    <a:srgbClr val="000000">
                      <a:alpha val="43137"/>
                    </a:srgbClr>
                  </a:outerShdw>
                </a:effectLst>
              </a:rPr>
              <a:t>[1]) </a:t>
            </a:r>
          </a:p>
          <a:p>
            <a:pPr algn="just"/>
            <a:r>
              <a:rPr lang="en-IN" sz="3200" b="1" dirty="0">
                <a:solidFill>
                  <a:schemeClr val="bg1"/>
                </a:solidFill>
                <a:effectLst>
                  <a:outerShdw blurRad="38100" dist="38100" dir="2700000" algn="tl">
                    <a:srgbClr val="000000">
                      <a:alpha val="43137"/>
                    </a:srgbClr>
                  </a:outerShdw>
                </a:effectLst>
              </a:rPr>
              <a:t>print(</a:t>
            </a:r>
            <a:r>
              <a:rPr lang="en-IN" sz="3200" b="1" dirty="0" err="1">
                <a:solidFill>
                  <a:schemeClr val="bg1"/>
                </a:solidFill>
                <a:effectLst>
                  <a:outerShdw blurRad="38100" dist="38100" dir="2700000" algn="tl">
                    <a:srgbClr val="000000">
                      <a:alpha val="43137"/>
                    </a:srgbClr>
                  </a:outerShdw>
                </a:effectLst>
              </a:rPr>
              <a:t>nums</a:t>
            </a:r>
            <a:r>
              <a:rPr lang="en-IN" sz="3200" b="1" dirty="0">
                <a:solidFill>
                  <a:schemeClr val="bg1"/>
                </a:solidFill>
                <a:effectLst>
                  <a:outerShdw blurRad="38100" dist="38100" dir="2700000" algn="tl">
                    <a:srgbClr val="000000">
                      <a:alpha val="43137"/>
                    </a:srgbClr>
                  </a:outerShdw>
                </a:effectLst>
              </a:rPr>
              <a:t>[2]) </a:t>
            </a:r>
          </a:p>
          <a:p>
            <a:pPr algn="just"/>
            <a:r>
              <a:rPr lang="en-IN" sz="3200" b="1" dirty="0">
                <a:solidFill>
                  <a:schemeClr val="bg1"/>
                </a:solidFill>
                <a:effectLst>
                  <a:outerShdw blurRad="38100" dist="38100" dir="2700000" algn="tl">
                    <a:srgbClr val="000000">
                      <a:alpha val="43137"/>
                    </a:srgbClr>
                  </a:outerShdw>
                </a:effectLst>
              </a:rPr>
              <a:t>print(</a:t>
            </a:r>
            <a:r>
              <a:rPr lang="en-IN" sz="3200" b="1" dirty="0" err="1">
                <a:solidFill>
                  <a:schemeClr val="bg1"/>
                </a:solidFill>
                <a:effectLst>
                  <a:outerShdw blurRad="38100" dist="38100" dir="2700000" algn="tl">
                    <a:srgbClr val="000000">
                      <a:alpha val="43137"/>
                    </a:srgbClr>
                  </a:outerShdw>
                </a:effectLst>
              </a:rPr>
              <a:t>nums</a:t>
            </a:r>
            <a:r>
              <a:rPr lang="en-IN" sz="3200" b="1" dirty="0">
                <a:solidFill>
                  <a:schemeClr val="bg1"/>
                </a:solidFill>
                <a:effectLst>
                  <a:outerShdw blurRad="38100" dist="38100" dir="2700000" algn="tl">
                    <a:srgbClr val="000000">
                      <a:alpha val="43137"/>
                    </a:srgbClr>
                  </a:outerShdw>
                </a:effectLst>
              </a:rPr>
              <a:t>[0][0]) </a:t>
            </a:r>
          </a:p>
          <a:p>
            <a:pPr algn="just"/>
            <a:r>
              <a:rPr lang="en-IN" sz="3200" b="1" dirty="0">
                <a:solidFill>
                  <a:schemeClr val="bg1"/>
                </a:solidFill>
                <a:effectLst>
                  <a:outerShdw blurRad="38100" dist="38100" dir="2700000" algn="tl">
                    <a:srgbClr val="000000">
                      <a:alpha val="43137"/>
                    </a:srgbClr>
                  </a:outerShdw>
                </a:effectLst>
              </a:rPr>
              <a:t>print(</a:t>
            </a:r>
            <a:r>
              <a:rPr lang="en-IN" sz="3200" b="1" dirty="0" err="1">
                <a:solidFill>
                  <a:schemeClr val="bg1"/>
                </a:solidFill>
                <a:effectLst>
                  <a:outerShdw blurRad="38100" dist="38100" dir="2700000" algn="tl">
                    <a:srgbClr val="000000">
                      <a:alpha val="43137"/>
                    </a:srgbClr>
                  </a:outerShdw>
                </a:effectLst>
              </a:rPr>
              <a:t>nums</a:t>
            </a:r>
            <a:r>
              <a:rPr lang="en-IN" sz="3200" b="1" dirty="0">
                <a:solidFill>
                  <a:schemeClr val="bg1"/>
                </a:solidFill>
                <a:effectLst>
                  <a:outerShdw blurRad="38100" dist="38100" dir="2700000" algn="tl">
                    <a:srgbClr val="000000">
                      <a:alpha val="43137"/>
                    </a:srgbClr>
                  </a:outerShdw>
                </a:effectLst>
              </a:rPr>
              <a:t>[0][1]) </a:t>
            </a:r>
          </a:p>
          <a:p>
            <a:pPr algn="just"/>
            <a:r>
              <a:rPr lang="en-IN" sz="3200" b="1" dirty="0">
                <a:solidFill>
                  <a:schemeClr val="bg1"/>
                </a:solidFill>
                <a:effectLst>
                  <a:outerShdw blurRad="38100" dist="38100" dir="2700000" algn="tl">
                    <a:srgbClr val="000000">
                      <a:alpha val="43137"/>
                    </a:srgbClr>
                  </a:outerShdw>
                </a:effectLst>
              </a:rPr>
              <a:t>print(</a:t>
            </a:r>
            <a:r>
              <a:rPr lang="en-IN" sz="3200" b="1" dirty="0" err="1">
                <a:solidFill>
                  <a:schemeClr val="bg1"/>
                </a:solidFill>
                <a:effectLst>
                  <a:outerShdw blurRad="38100" dist="38100" dir="2700000" algn="tl">
                    <a:srgbClr val="000000">
                      <a:alpha val="43137"/>
                    </a:srgbClr>
                  </a:outerShdw>
                </a:effectLst>
              </a:rPr>
              <a:t>nums</a:t>
            </a:r>
            <a:r>
              <a:rPr lang="en-IN" sz="3200" b="1" dirty="0">
                <a:solidFill>
                  <a:schemeClr val="bg1"/>
                </a:solidFill>
                <a:effectLst>
                  <a:outerShdw blurRad="38100" dist="38100" dir="2700000" algn="tl">
                    <a:srgbClr val="000000">
                      <a:alpha val="43137"/>
                    </a:srgbClr>
                  </a:outerShdw>
                </a:effectLst>
              </a:rPr>
              <a:t>[1][0])</a:t>
            </a:r>
          </a:p>
          <a:p>
            <a:r>
              <a:rPr lang="en-IN" sz="3200" b="1" dirty="0">
                <a:solidFill>
                  <a:schemeClr val="bg1"/>
                </a:solidFill>
                <a:effectLst>
                  <a:outerShdw blurRad="38100" dist="38100" dir="2700000" algn="tl">
                    <a:srgbClr val="000000">
                      <a:alpha val="43137"/>
                    </a:srgbClr>
                  </a:outerShdw>
                </a:effectLst>
              </a:rPr>
              <a:t>print(</a:t>
            </a:r>
            <a:r>
              <a:rPr lang="en-IN" sz="3200" b="1" dirty="0" err="1">
                <a:solidFill>
                  <a:schemeClr val="bg1"/>
                </a:solidFill>
                <a:effectLst>
                  <a:outerShdw blurRad="38100" dist="38100" dir="2700000" algn="tl">
                    <a:srgbClr val="000000">
                      <a:alpha val="43137"/>
                    </a:srgbClr>
                  </a:outerShdw>
                </a:effectLst>
              </a:rPr>
              <a:t>nums</a:t>
            </a:r>
            <a:r>
              <a:rPr lang="en-IN" sz="3200" b="1" dirty="0">
                <a:solidFill>
                  <a:schemeClr val="bg1"/>
                </a:solidFill>
                <a:effectLst>
                  <a:outerShdw blurRad="38100" dist="38100" dir="2700000" algn="tl">
                    <a:srgbClr val="000000">
                      <a:alpha val="43137"/>
                    </a:srgbClr>
                  </a:outerShdw>
                </a:effectLst>
              </a:rPr>
              <a:t>[2][1]) </a:t>
            </a:r>
          </a:p>
        </p:txBody>
      </p:sp>
      <p:sp>
        <p:nvSpPr>
          <p:cNvPr id="5" name="Title 1"/>
          <p:cNvSpPr txBox="1">
            <a:spLocks/>
          </p:cNvSpPr>
          <p:nvPr/>
        </p:nvSpPr>
        <p:spPr>
          <a:xfrm>
            <a:off x="1357290" y="500042"/>
            <a:ext cx="7358114"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NESTED LISTS or TWO DIMENSIONAL LISTS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3214686"/>
            <a:ext cx="735811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Creating 2D List</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500042"/>
            <a:ext cx="7358114"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Creating 2D List</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8" name="Rectangle 17"/>
          <p:cNvSpPr/>
          <p:nvPr/>
        </p:nvSpPr>
        <p:spPr>
          <a:xfrm>
            <a:off x="1285852" y="1500174"/>
            <a:ext cx="7429552" cy="5016758"/>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L1=[]</a:t>
            </a:r>
          </a:p>
          <a:p>
            <a:pPr algn="just"/>
            <a:r>
              <a:rPr lang="en-IN" sz="3200" b="1" dirty="0">
                <a:solidFill>
                  <a:schemeClr val="bg1"/>
                </a:solidFill>
                <a:effectLst>
                  <a:outerShdw blurRad="38100" dist="38100" dir="2700000" algn="tl">
                    <a:srgbClr val="000000">
                      <a:alpha val="43137"/>
                    </a:srgbClr>
                  </a:outerShdw>
                </a:effectLst>
              </a:rPr>
              <a:t>r=</a:t>
            </a:r>
            <a:r>
              <a:rPr lang="en-IN" sz="3200" b="1" dirty="0" err="1">
                <a:solidFill>
                  <a:schemeClr val="bg1"/>
                </a:solidFill>
                <a:effectLst>
                  <a:outerShdw blurRad="38100" dist="38100" dir="2700000" algn="tl">
                    <a:srgbClr val="000000">
                      <a:alpha val="43137"/>
                    </a:srgbClr>
                  </a:outerShdw>
                </a:effectLst>
              </a:rPr>
              <a:t>int</a:t>
            </a:r>
            <a:r>
              <a:rPr lang="en-IN" sz="3200" b="1" dirty="0">
                <a:solidFill>
                  <a:schemeClr val="bg1"/>
                </a:solidFill>
                <a:effectLst>
                  <a:outerShdw blurRad="38100" dist="38100" dir="2700000" algn="tl">
                    <a:srgbClr val="000000">
                      <a:alpha val="43137"/>
                    </a:srgbClr>
                  </a:outerShdw>
                </a:effectLst>
              </a:rPr>
              <a:t>(input(“How many rows?”))</a:t>
            </a:r>
          </a:p>
          <a:p>
            <a:pPr algn="just"/>
            <a:r>
              <a:rPr lang="en-IN" sz="3200" b="1" dirty="0">
                <a:solidFill>
                  <a:schemeClr val="bg1"/>
                </a:solidFill>
                <a:effectLst>
                  <a:outerShdw blurRad="38100" dist="38100" dir="2700000" algn="tl">
                    <a:srgbClr val="000000">
                      <a:alpha val="43137"/>
                    </a:srgbClr>
                  </a:outerShdw>
                </a:effectLst>
              </a:rPr>
              <a:t>c=</a:t>
            </a:r>
            <a:r>
              <a:rPr lang="en-IN" sz="3200" b="1" dirty="0" err="1">
                <a:solidFill>
                  <a:schemeClr val="bg1"/>
                </a:solidFill>
                <a:effectLst>
                  <a:outerShdw blurRad="38100" dist="38100" dir="2700000" algn="tl">
                    <a:srgbClr val="000000">
                      <a:alpha val="43137"/>
                    </a:srgbClr>
                  </a:outerShdw>
                </a:effectLst>
              </a:rPr>
              <a:t>int</a:t>
            </a:r>
            <a:r>
              <a:rPr lang="en-IN" sz="3200" b="1" dirty="0">
                <a:solidFill>
                  <a:schemeClr val="bg1"/>
                </a:solidFill>
                <a:effectLst>
                  <a:outerShdw blurRad="38100" dist="38100" dir="2700000" algn="tl">
                    <a:srgbClr val="000000">
                      <a:alpha val="43137"/>
                    </a:srgbClr>
                  </a:outerShdw>
                </a:effectLst>
              </a:rPr>
              <a:t>(input(“How many Columns?”))</a:t>
            </a:r>
          </a:p>
          <a:p>
            <a:pPr algn="just"/>
            <a:r>
              <a:rPr lang="en-IN" sz="3200" b="1" dirty="0">
                <a:solidFill>
                  <a:schemeClr val="bg1"/>
                </a:solidFill>
                <a:effectLst>
                  <a:outerShdw blurRad="38100" dist="38100" dir="2700000" algn="tl">
                    <a:srgbClr val="000000">
                      <a:alpha val="43137"/>
                    </a:srgbClr>
                  </a:outerShdw>
                </a:effectLst>
              </a:rPr>
              <a:t>for </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in range(r):</a:t>
            </a:r>
          </a:p>
          <a:p>
            <a:pPr algn="just"/>
            <a:r>
              <a:rPr lang="en-IN" sz="3200" b="1" dirty="0">
                <a:solidFill>
                  <a:schemeClr val="bg1"/>
                </a:solidFill>
                <a:effectLst>
                  <a:outerShdw blurRad="38100" dist="38100" dir="2700000" algn="tl">
                    <a:srgbClr val="000000">
                      <a:alpha val="43137"/>
                    </a:srgbClr>
                  </a:outerShdw>
                </a:effectLst>
              </a:rPr>
              <a:t>     row = []</a:t>
            </a:r>
          </a:p>
          <a:p>
            <a:pPr algn="just"/>
            <a:r>
              <a:rPr lang="en-IN" sz="3200" b="1" dirty="0">
                <a:solidFill>
                  <a:schemeClr val="bg1"/>
                </a:solidFill>
                <a:effectLst>
                  <a:outerShdw blurRad="38100" dist="38100" dir="2700000" algn="tl">
                    <a:srgbClr val="000000">
                      <a:alpha val="43137"/>
                    </a:srgbClr>
                  </a:outerShdw>
                </a:effectLst>
              </a:rPr>
              <a:t>     for j in range( c):</a:t>
            </a:r>
          </a:p>
          <a:p>
            <a:pPr algn="just"/>
            <a:r>
              <a:rPr lang="en-IN" sz="3200" b="1" dirty="0">
                <a:solidFill>
                  <a:schemeClr val="bg1"/>
                </a:solidFill>
                <a:effectLst>
                  <a:outerShdw blurRad="38100" dist="38100" dir="2700000" algn="tl">
                    <a:srgbClr val="000000">
                      <a:alpha val="43137"/>
                    </a:srgbClr>
                  </a:outerShdw>
                </a:effectLst>
              </a:rPr>
              <a:t>           </a:t>
            </a:r>
            <a:r>
              <a:rPr lang="en-IN" sz="3200" b="1" dirty="0" err="1">
                <a:solidFill>
                  <a:schemeClr val="bg1"/>
                </a:solidFill>
                <a:effectLst>
                  <a:outerShdw blurRad="38100" dist="38100" dir="2700000" algn="tl">
                    <a:srgbClr val="000000">
                      <a:alpha val="43137"/>
                    </a:srgbClr>
                  </a:outerShdw>
                </a:effectLst>
              </a:rPr>
              <a:t>ele</a:t>
            </a:r>
            <a:r>
              <a:rPr lang="en-IN" sz="3200" b="1" dirty="0">
                <a:solidFill>
                  <a:schemeClr val="bg1"/>
                </a:solidFill>
                <a:effectLst>
                  <a:outerShdw blurRad="38100" dist="38100" dir="2700000" algn="tl">
                    <a:srgbClr val="000000">
                      <a:alpha val="43137"/>
                    </a:srgbClr>
                  </a:outerShdw>
                </a:effectLst>
              </a:rPr>
              <a:t>=</a:t>
            </a:r>
            <a:r>
              <a:rPr lang="en-IN" sz="3200" b="1" dirty="0" err="1">
                <a:solidFill>
                  <a:schemeClr val="bg1"/>
                </a:solidFill>
                <a:effectLst>
                  <a:outerShdw blurRad="38100" dist="38100" dir="2700000" algn="tl">
                    <a:srgbClr val="000000">
                      <a:alpha val="43137"/>
                    </a:srgbClr>
                  </a:outerShdw>
                </a:effectLst>
              </a:rPr>
              <a:t>int</a:t>
            </a:r>
            <a:r>
              <a:rPr lang="en-IN" sz="3200" b="1" dirty="0">
                <a:solidFill>
                  <a:schemeClr val="bg1"/>
                </a:solidFill>
                <a:effectLst>
                  <a:outerShdw blurRad="38100" dist="38100" dir="2700000" algn="tl">
                    <a:srgbClr val="000000">
                      <a:alpha val="43137"/>
                    </a:srgbClr>
                  </a:outerShdw>
                </a:effectLst>
              </a:rPr>
              <a:t>(input(“element”, </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 “ , ” , j ))</a:t>
            </a:r>
          </a:p>
          <a:p>
            <a:pPr algn="just"/>
            <a:r>
              <a:rPr lang="en-IN" sz="3200" b="1" dirty="0">
                <a:solidFill>
                  <a:schemeClr val="bg1"/>
                </a:solidFill>
                <a:effectLst>
                  <a:outerShdw blurRad="38100" dist="38100" dir="2700000" algn="tl">
                    <a:srgbClr val="000000">
                      <a:alpha val="43137"/>
                    </a:srgbClr>
                  </a:outerShdw>
                </a:effectLst>
              </a:rPr>
              <a:t>	</a:t>
            </a:r>
            <a:r>
              <a:rPr lang="en-IN" sz="3200" b="1" dirty="0" err="1">
                <a:solidFill>
                  <a:schemeClr val="bg1"/>
                </a:solidFill>
                <a:effectLst>
                  <a:outerShdw blurRad="38100" dist="38100" dir="2700000" algn="tl">
                    <a:srgbClr val="000000">
                      <a:alpha val="43137"/>
                    </a:srgbClr>
                  </a:outerShdw>
                </a:effectLst>
              </a:rPr>
              <a:t>row.append</a:t>
            </a:r>
            <a:r>
              <a:rPr lang="en-IN" sz="3200" b="1" dirty="0">
                <a:solidFill>
                  <a:schemeClr val="bg1"/>
                </a:solidFill>
                <a:effectLst>
                  <a:outerShdw blurRad="38100" dist="38100" dir="2700000" algn="tl">
                    <a:srgbClr val="000000">
                      <a:alpha val="43137"/>
                    </a:srgbClr>
                  </a:outerShdw>
                </a:effectLst>
              </a:rPr>
              <a:t>(</a:t>
            </a:r>
            <a:r>
              <a:rPr lang="en-IN" sz="3200" b="1" dirty="0" err="1">
                <a:solidFill>
                  <a:schemeClr val="bg1"/>
                </a:solidFill>
                <a:effectLst>
                  <a:outerShdw blurRad="38100" dist="38100" dir="2700000" algn="tl">
                    <a:srgbClr val="000000">
                      <a:alpha val="43137"/>
                    </a:srgbClr>
                  </a:outerShdw>
                </a:effectLst>
              </a:rPr>
              <a:t>ele</a:t>
            </a:r>
            <a:r>
              <a:rPr lang="en-IN" sz="3200" b="1" dirty="0">
                <a:solidFill>
                  <a:schemeClr val="bg1"/>
                </a:solidFill>
                <a:effectLst>
                  <a:outerShdw blurRad="38100" dist="38100" dir="2700000" algn="tl">
                    <a:srgbClr val="000000">
                      <a:alpha val="43137"/>
                    </a:srgbClr>
                  </a:outerShdw>
                </a:effectLst>
              </a:rPr>
              <a:t>)</a:t>
            </a:r>
          </a:p>
          <a:p>
            <a:pPr algn="just"/>
            <a:r>
              <a:rPr lang="en-IN" sz="3200" b="1" dirty="0">
                <a:solidFill>
                  <a:schemeClr val="bg1"/>
                </a:solidFill>
                <a:effectLst>
                  <a:outerShdw blurRad="38100" dist="38100" dir="2700000" algn="tl">
                    <a:srgbClr val="000000">
                      <a:alpha val="43137"/>
                    </a:srgbClr>
                  </a:outerShdw>
                </a:effectLst>
              </a:rPr>
              <a:t>      L1.append(row)</a:t>
            </a:r>
          </a:p>
          <a:p>
            <a:pPr algn="just"/>
            <a:r>
              <a:rPr lang="en-IN" sz="3200" b="1" dirty="0">
                <a:solidFill>
                  <a:schemeClr val="bg1"/>
                </a:solidFill>
                <a:effectLst>
                  <a:outerShdw blurRad="38100" dist="38100" dir="2700000" algn="tl">
                    <a:srgbClr val="000000">
                      <a:alpha val="43137"/>
                    </a:srgbClr>
                  </a:outerShdw>
                </a:effectLst>
              </a:rPr>
              <a:t>print(“List is “ ,L1)</a:t>
            </a:r>
          </a:p>
        </p:txBody>
      </p:sp>
    </p:spTree>
    <p:extLst>
      <p:ext uri="{BB962C8B-B14F-4D97-AF65-F5344CB8AC3E}">
        <p14:creationId xmlns:p14="http://schemas.microsoft.com/office/powerpoint/2010/main" val="1101633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7290" y="500042"/>
            <a:ext cx="7358114"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TRAVERSING  2D LIST</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8" name="Rectangle 17"/>
          <p:cNvSpPr/>
          <p:nvPr/>
        </p:nvSpPr>
        <p:spPr>
          <a:xfrm>
            <a:off x="1357290" y="2214554"/>
            <a:ext cx="7429552" cy="3539430"/>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print(“List is “ ,L1)</a:t>
            </a:r>
          </a:p>
          <a:p>
            <a:pPr algn="just"/>
            <a:r>
              <a:rPr lang="en-IN" sz="3200" b="1" dirty="0">
                <a:solidFill>
                  <a:schemeClr val="bg1"/>
                </a:solidFill>
                <a:effectLst>
                  <a:outerShdw blurRad="38100" dist="38100" dir="2700000" algn="tl">
                    <a:srgbClr val="000000">
                      <a:alpha val="43137"/>
                    </a:srgbClr>
                  </a:outerShdw>
                </a:effectLst>
              </a:rPr>
              <a:t>for </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in range(r):</a:t>
            </a:r>
          </a:p>
          <a:p>
            <a:pPr algn="just"/>
            <a:r>
              <a:rPr lang="en-IN" sz="3200" b="1" dirty="0">
                <a:solidFill>
                  <a:schemeClr val="bg1"/>
                </a:solidFill>
                <a:effectLst>
                  <a:outerShdw blurRad="38100" dist="38100" dir="2700000" algn="tl">
                    <a:srgbClr val="000000">
                      <a:alpha val="43137"/>
                    </a:srgbClr>
                  </a:outerShdw>
                </a:effectLst>
              </a:rPr>
              <a:t>     print(“\t[“,end=“ “)</a:t>
            </a:r>
          </a:p>
          <a:p>
            <a:pPr algn="just"/>
            <a:r>
              <a:rPr lang="en-IN" sz="3200" b="1" dirty="0">
                <a:solidFill>
                  <a:schemeClr val="bg1"/>
                </a:solidFill>
                <a:effectLst>
                  <a:outerShdw blurRad="38100" dist="38100" dir="2700000" algn="tl">
                    <a:srgbClr val="000000">
                      <a:alpha val="43137"/>
                    </a:srgbClr>
                  </a:outerShdw>
                </a:effectLst>
              </a:rPr>
              <a:t>     for j in range( c):</a:t>
            </a:r>
          </a:p>
          <a:p>
            <a:pPr algn="just"/>
            <a:r>
              <a:rPr lang="en-IN" sz="3200" b="1" dirty="0">
                <a:solidFill>
                  <a:schemeClr val="bg1"/>
                </a:solidFill>
                <a:effectLst>
                  <a:outerShdw blurRad="38100" dist="38100" dir="2700000" algn="tl">
                    <a:srgbClr val="000000">
                      <a:alpha val="43137"/>
                    </a:srgbClr>
                  </a:outerShdw>
                </a:effectLst>
              </a:rPr>
              <a:t>           print(L1[</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][j], end=“ “)</a:t>
            </a:r>
          </a:p>
          <a:p>
            <a:pPr algn="just"/>
            <a:r>
              <a:rPr lang="en-IN" sz="3200" b="1" dirty="0">
                <a:solidFill>
                  <a:schemeClr val="bg1"/>
                </a:solidFill>
                <a:effectLst>
                  <a:outerShdw blurRad="38100" dist="38100" dir="2700000" algn="tl">
                    <a:srgbClr val="000000">
                      <a:alpha val="43137"/>
                    </a:srgbClr>
                  </a:outerShdw>
                </a:effectLst>
              </a:rPr>
              <a:t>	 print(“]”)</a:t>
            </a:r>
          </a:p>
          <a:p>
            <a:pPr algn="just"/>
            <a:r>
              <a:rPr lang="en-IN" sz="3200" b="1" dirty="0">
                <a:solidFill>
                  <a:schemeClr val="bg1"/>
                </a:solidFill>
                <a:effectLst>
                  <a:outerShdw blurRad="38100" dist="38100" dir="2700000" algn="tl">
                    <a:srgbClr val="000000">
                      <a:alpha val="43137"/>
                    </a:srgbClr>
                  </a:outerShdw>
                </a:effectLst>
              </a:rPr>
              <a:t>     print(“\t ] “ )</a:t>
            </a:r>
          </a:p>
        </p:txBody>
      </p:sp>
    </p:spTree>
    <p:extLst>
      <p:ext uri="{BB962C8B-B14F-4D97-AF65-F5344CB8AC3E}">
        <p14:creationId xmlns:p14="http://schemas.microsoft.com/office/powerpoint/2010/main" val="11016338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00166" y="2857496"/>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REPRESENTATION OF 2D LIST IN MEMORY</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85852" y="500042"/>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REPRESENTATION OF 2D LIST IN MEMORY</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3" name="Table 2"/>
          <p:cNvGraphicFramePr>
            <a:graphicFrameLocks noGrp="1"/>
          </p:cNvGraphicFramePr>
          <p:nvPr/>
        </p:nvGraphicFramePr>
        <p:xfrm>
          <a:off x="1857356" y="3071810"/>
          <a:ext cx="1119174" cy="579120"/>
        </p:xfrm>
        <a:graphic>
          <a:graphicData uri="http://schemas.openxmlformats.org/drawingml/2006/table">
            <a:tbl>
              <a:tblPr firstRow="1" bandRow="1">
                <a:tableStyleId>{18603FDC-E32A-4AB5-989C-0864C3EAD2B8}</a:tableStyleId>
              </a:tblPr>
              <a:tblGrid>
                <a:gridCol w="1119174">
                  <a:extLst>
                    <a:ext uri="{9D8B030D-6E8A-4147-A177-3AD203B41FA5}">
                      <a16:colId xmlns:a16="http://schemas.microsoft.com/office/drawing/2014/main" val="20000"/>
                    </a:ext>
                  </a:extLst>
                </a:gridCol>
              </a:tblGrid>
              <a:tr h="436244">
                <a:tc>
                  <a:txBody>
                    <a:bodyPr/>
                    <a:lstStyle/>
                    <a:p>
                      <a:pPr algn="ctr"/>
                      <a:r>
                        <a:rPr lang="en-IN" sz="3200" dirty="0"/>
                        <a:t>id1</a:t>
                      </a:r>
                    </a:p>
                  </a:txBody>
                  <a:tcPr/>
                </a:tc>
                <a:extLst>
                  <a:ext uri="{0D108BD9-81ED-4DB2-BD59-A6C34878D82A}">
                    <a16:rowId xmlns:a16="http://schemas.microsoft.com/office/drawing/2014/main" val="10000"/>
                  </a:ext>
                </a:extLst>
              </a:tr>
            </a:tbl>
          </a:graphicData>
        </a:graphic>
      </p:graphicFrame>
      <p:sp>
        <p:nvSpPr>
          <p:cNvPr id="4" name="Rectangle 3"/>
          <p:cNvSpPr/>
          <p:nvPr/>
        </p:nvSpPr>
        <p:spPr>
          <a:xfrm>
            <a:off x="1357290" y="2214554"/>
            <a:ext cx="7429552" cy="584775"/>
          </a:xfrm>
          <a:prstGeom prst="rect">
            <a:avLst/>
          </a:prstGeom>
        </p:spPr>
        <p:txBody>
          <a:bodyPr wrap="square">
            <a:spAutoFit/>
          </a:bodyPr>
          <a:lstStyle/>
          <a:p>
            <a:pPr algn="just"/>
            <a:r>
              <a:rPr lang="en-IN" sz="3200" b="1" dirty="0" err="1">
                <a:solidFill>
                  <a:schemeClr val="bg1"/>
                </a:solidFill>
                <a:effectLst>
                  <a:outerShdw blurRad="38100" dist="38100" dir="2700000" algn="tl">
                    <a:srgbClr val="000000">
                      <a:alpha val="43137"/>
                    </a:srgbClr>
                  </a:outerShdw>
                </a:effectLst>
              </a:rPr>
              <a:t>TwoDLst</a:t>
            </a:r>
            <a:r>
              <a:rPr lang="en-IN" sz="3200" b="1" dirty="0">
                <a:solidFill>
                  <a:schemeClr val="bg1"/>
                </a:solidFill>
                <a:effectLst>
                  <a:outerShdw blurRad="38100" dist="38100" dir="2700000" algn="tl">
                    <a:srgbClr val="000000">
                      <a:alpha val="43137"/>
                    </a:srgbClr>
                  </a:outerShdw>
                </a:effectLst>
              </a:rPr>
              <a:t>= [ [ 8 , 7 , 6 ] , [ 4 , 3 , 2 ] ] </a:t>
            </a:r>
          </a:p>
        </p:txBody>
      </p:sp>
      <p:sp>
        <p:nvSpPr>
          <p:cNvPr id="6" name="Rectangle 5"/>
          <p:cNvSpPr/>
          <p:nvPr/>
        </p:nvSpPr>
        <p:spPr>
          <a:xfrm>
            <a:off x="261886" y="3071810"/>
            <a:ext cx="1632948" cy="584775"/>
          </a:xfrm>
          <a:prstGeom prst="rect">
            <a:avLst/>
          </a:prstGeom>
        </p:spPr>
        <p:txBody>
          <a:bodyPr wrap="none">
            <a:spAutoFit/>
          </a:bodyPr>
          <a:lstStyle/>
          <a:p>
            <a:r>
              <a:rPr lang="en-IN" sz="3200" b="1" dirty="0" err="1">
                <a:solidFill>
                  <a:schemeClr val="bg1"/>
                </a:solidFill>
                <a:effectLst>
                  <a:outerShdw blurRad="38100" dist="38100" dir="2700000" algn="tl">
                    <a:srgbClr val="000000">
                      <a:alpha val="43137"/>
                    </a:srgbClr>
                  </a:outerShdw>
                </a:effectLst>
              </a:rPr>
              <a:t>TwoDLst</a:t>
            </a:r>
            <a:endParaRPr lang="en-IN" sz="3200" dirty="0"/>
          </a:p>
        </p:txBody>
      </p:sp>
      <p:graphicFrame>
        <p:nvGraphicFramePr>
          <p:cNvPr id="7" name="Table 6"/>
          <p:cNvGraphicFramePr>
            <a:graphicFrameLocks noGrp="1"/>
          </p:cNvGraphicFramePr>
          <p:nvPr/>
        </p:nvGraphicFramePr>
        <p:xfrm>
          <a:off x="2928926" y="4429132"/>
          <a:ext cx="976298" cy="741680"/>
        </p:xfrm>
        <a:graphic>
          <a:graphicData uri="http://schemas.openxmlformats.org/drawingml/2006/table">
            <a:tbl>
              <a:tblPr firstRow="1" bandRow="1">
                <a:tableStyleId>{327F97BB-C833-4FB7-BDE5-3F7075034690}</a:tableStyleId>
              </a:tblPr>
              <a:tblGrid>
                <a:gridCol w="976298">
                  <a:extLst>
                    <a:ext uri="{9D8B030D-6E8A-4147-A177-3AD203B41FA5}">
                      <a16:colId xmlns:a16="http://schemas.microsoft.com/office/drawing/2014/main" val="20000"/>
                    </a:ext>
                  </a:extLst>
                </a:gridCol>
              </a:tblGrid>
              <a:tr h="370840">
                <a:tc>
                  <a:txBody>
                    <a:bodyPr/>
                    <a:lstStyle/>
                    <a:p>
                      <a:endParaRPr lang="en-IN" dirty="0"/>
                    </a:p>
                  </a:txBody>
                  <a:tcPr/>
                </a:tc>
                <a:extLst>
                  <a:ext uri="{0D108BD9-81ED-4DB2-BD59-A6C34878D82A}">
                    <a16:rowId xmlns:a16="http://schemas.microsoft.com/office/drawing/2014/main" val="10000"/>
                  </a:ext>
                </a:extLst>
              </a:tr>
              <a:tr h="370840">
                <a:tc>
                  <a:txBody>
                    <a:bodyPr/>
                    <a:lstStyle/>
                    <a:p>
                      <a:endParaRPr lang="en-IN"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1047704" y="4313556"/>
          <a:ext cx="1119174" cy="579120"/>
        </p:xfrm>
        <a:graphic>
          <a:graphicData uri="http://schemas.openxmlformats.org/drawingml/2006/table">
            <a:tbl>
              <a:tblPr firstRow="1" bandRow="1">
                <a:tableStyleId>{18603FDC-E32A-4AB5-989C-0864C3EAD2B8}</a:tableStyleId>
              </a:tblPr>
              <a:tblGrid>
                <a:gridCol w="1119174">
                  <a:extLst>
                    <a:ext uri="{9D8B030D-6E8A-4147-A177-3AD203B41FA5}">
                      <a16:colId xmlns:a16="http://schemas.microsoft.com/office/drawing/2014/main" val="20000"/>
                    </a:ext>
                  </a:extLst>
                </a:gridCol>
              </a:tblGrid>
              <a:tr h="436244">
                <a:tc>
                  <a:txBody>
                    <a:bodyPr/>
                    <a:lstStyle/>
                    <a:p>
                      <a:pPr algn="ctr"/>
                      <a:r>
                        <a:rPr lang="en-IN" sz="3200" dirty="0"/>
                        <a:t>id1</a:t>
                      </a:r>
                    </a:p>
                  </a:txBody>
                  <a:tcPr/>
                </a:tc>
                <a:extLst>
                  <a:ext uri="{0D108BD9-81ED-4DB2-BD59-A6C34878D82A}">
                    <a16:rowId xmlns:a16="http://schemas.microsoft.com/office/drawing/2014/main" val="10000"/>
                  </a:ext>
                </a:extLst>
              </a:tr>
            </a:tbl>
          </a:graphicData>
        </a:graphic>
      </p:graphicFrame>
      <p:sp>
        <p:nvSpPr>
          <p:cNvPr id="9" name="Rectangle 8"/>
          <p:cNvSpPr/>
          <p:nvPr/>
        </p:nvSpPr>
        <p:spPr>
          <a:xfrm>
            <a:off x="2333588" y="4313556"/>
            <a:ext cx="393056" cy="584775"/>
          </a:xfrm>
          <a:prstGeom prst="rect">
            <a:avLst/>
          </a:prstGeom>
        </p:spPr>
        <p:txBody>
          <a:bodyPr wrap="none">
            <a:spAutoFit/>
          </a:bodyPr>
          <a:lstStyle/>
          <a:p>
            <a:r>
              <a:rPr lang="en-IN" sz="3200" b="1" dirty="0">
                <a:solidFill>
                  <a:schemeClr val="bg1"/>
                </a:solidFill>
                <a:effectLst>
                  <a:outerShdw blurRad="38100" dist="38100" dir="2700000" algn="tl">
                    <a:srgbClr val="000000">
                      <a:alpha val="43137"/>
                    </a:srgbClr>
                  </a:outerShdw>
                </a:effectLst>
              </a:rPr>
              <a:t>0</a:t>
            </a:r>
            <a:endParaRPr lang="en-IN" sz="3200" dirty="0"/>
          </a:p>
        </p:txBody>
      </p:sp>
      <p:sp>
        <p:nvSpPr>
          <p:cNvPr id="11" name="Rectangle 10"/>
          <p:cNvSpPr/>
          <p:nvPr/>
        </p:nvSpPr>
        <p:spPr>
          <a:xfrm>
            <a:off x="2333588" y="4742184"/>
            <a:ext cx="393056" cy="584775"/>
          </a:xfrm>
          <a:prstGeom prst="rect">
            <a:avLst/>
          </a:prstGeom>
        </p:spPr>
        <p:txBody>
          <a:bodyPr wrap="none">
            <a:spAutoFit/>
          </a:bodyPr>
          <a:lstStyle/>
          <a:p>
            <a:r>
              <a:rPr lang="en-IN" sz="3200" b="1" dirty="0">
                <a:solidFill>
                  <a:schemeClr val="bg1"/>
                </a:solidFill>
                <a:effectLst>
                  <a:outerShdw blurRad="38100" dist="38100" dir="2700000" algn="tl">
                    <a:srgbClr val="000000">
                      <a:alpha val="43137"/>
                    </a:srgbClr>
                  </a:outerShdw>
                </a:effectLst>
              </a:rPr>
              <a:t>1</a:t>
            </a:r>
            <a:endParaRPr lang="en-IN" sz="3200" dirty="0"/>
          </a:p>
        </p:txBody>
      </p:sp>
      <p:graphicFrame>
        <p:nvGraphicFramePr>
          <p:cNvPr id="12" name="Table 11"/>
          <p:cNvGraphicFramePr>
            <a:graphicFrameLocks noGrp="1"/>
          </p:cNvGraphicFramePr>
          <p:nvPr/>
        </p:nvGraphicFramePr>
        <p:xfrm>
          <a:off x="5167338" y="3500438"/>
          <a:ext cx="1119174" cy="579120"/>
        </p:xfrm>
        <a:graphic>
          <a:graphicData uri="http://schemas.openxmlformats.org/drawingml/2006/table">
            <a:tbl>
              <a:tblPr firstRow="1" bandRow="1">
                <a:tableStyleId>{18603FDC-E32A-4AB5-989C-0864C3EAD2B8}</a:tableStyleId>
              </a:tblPr>
              <a:tblGrid>
                <a:gridCol w="1119174">
                  <a:extLst>
                    <a:ext uri="{9D8B030D-6E8A-4147-A177-3AD203B41FA5}">
                      <a16:colId xmlns:a16="http://schemas.microsoft.com/office/drawing/2014/main" val="20000"/>
                    </a:ext>
                  </a:extLst>
                </a:gridCol>
              </a:tblGrid>
              <a:tr h="436244">
                <a:tc>
                  <a:txBody>
                    <a:bodyPr/>
                    <a:lstStyle/>
                    <a:p>
                      <a:pPr algn="ctr"/>
                      <a:r>
                        <a:rPr lang="en-IN" sz="3200" dirty="0"/>
                        <a:t>id2</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7096164" y="3500438"/>
          <a:ext cx="1119174" cy="579120"/>
        </p:xfrm>
        <a:graphic>
          <a:graphicData uri="http://schemas.openxmlformats.org/drawingml/2006/table">
            <a:tbl>
              <a:tblPr firstRow="1" bandRow="1">
                <a:tableStyleId>{18603FDC-E32A-4AB5-989C-0864C3EAD2B8}</a:tableStyleId>
              </a:tblPr>
              <a:tblGrid>
                <a:gridCol w="1119174">
                  <a:extLst>
                    <a:ext uri="{9D8B030D-6E8A-4147-A177-3AD203B41FA5}">
                      <a16:colId xmlns:a16="http://schemas.microsoft.com/office/drawing/2014/main" val="20000"/>
                    </a:ext>
                  </a:extLst>
                </a:gridCol>
              </a:tblGrid>
              <a:tr h="436244">
                <a:tc>
                  <a:txBody>
                    <a:bodyPr/>
                    <a:lstStyle/>
                    <a:p>
                      <a:pPr algn="ctr"/>
                      <a:r>
                        <a:rPr lang="en-IN" sz="3200" dirty="0"/>
                        <a:t>id3</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5238776" y="4286256"/>
          <a:ext cx="976298" cy="1554480"/>
        </p:xfrm>
        <a:graphic>
          <a:graphicData uri="http://schemas.openxmlformats.org/drawingml/2006/table">
            <a:tbl>
              <a:tblPr firstRow="1" bandRow="1">
                <a:tableStyleId>{306799F8-075E-4A3A-A7F6-7FBC6576F1A4}</a:tableStyleId>
              </a:tblPr>
              <a:tblGrid>
                <a:gridCol w="976298">
                  <a:extLst>
                    <a:ext uri="{9D8B030D-6E8A-4147-A177-3AD203B41FA5}">
                      <a16:colId xmlns:a16="http://schemas.microsoft.com/office/drawing/2014/main" val="20000"/>
                    </a:ext>
                  </a:extLst>
                </a:gridCol>
              </a:tblGrid>
              <a:tr h="370840">
                <a:tc>
                  <a:txBody>
                    <a:bodyPr/>
                    <a:lstStyle/>
                    <a:p>
                      <a:pPr algn="ctr"/>
                      <a:r>
                        <a:rPr lang="en-IN" sz="2800" b="1" dirty="0">
                          <a:effectLst>
                            <a:outerShdw blurRad="38100" dist="38100" dir="2700000" algn="tl">
                              <a:srgbClr val="000000">
                                <a:alpha val="43137"/>
                              </a:srgbClr>
                            </a:outerShdw>
                          </a:effectLst>
                        </a:rPr>
                        <a:t>8</a:t>
                      </a:r>
                    </a:p>
                  </a:txBody>
                  <a:tcPr/>
                </a:tc>
                <a:extLst>
                  <a:ext uri="{0D108BD9-81ED-4DB2-BD59-A6C34878D82A}">
                    <a16:rowId xmlns:a16="http://schemas.microsoft.com/office/drawing/2014/main" val="10000"/>
                  </a:ext>
                </a:extLst>
              </a:tr>
              <a:tr h="370840">
                <a:tc>
                  <a:txBody>
                    <a:bodyPr/>
                    <a:lstStyle/>
                    <a:p>
                      <a:pPr algn="ctr"/>
                      <a:r>
                        <a:rPr lang="en-IN" sz="2800" b="1" dirty="0">
                          <a:effectLst>
                            <a:outerShdw blurRad="38100" dist="38100" dir="2700000" algn="tl">
                              <a:srgbClr val="000000">
                                <a:alpha val="43137"/>
                              </a:srgbClr>
                            </a:outerShdw>
                          </a:effectLst>
                        </a:rPr>
                        <a:t>7</a:t>
                      </a:r>
                    </a:p>
                  </a:txBody>
                  <a:tcPr/>
                </a:tc>
                <a:extLst>
                  <a:ext uri="{0D108BD9-81ED-4DB2-BD59-A6C34878D82A}">
                    <a16:rowId xmlns:a16="http://schemas.microsoft.com/office/drawing/2014/main" val="10001"/>
                  </a:ext>
                </a:extLst>
              </a:tr>
              <a:tr h="370840">
                <a:tc>
                  <a:txBody>
                    <a:bodyPr/>
                    <a:lstStyle/>
                    <a:p>
                      <a:pPr algn="ctr"/>
                      <a:r>
                        <a:rPr lang="en-IN" sz="2800" b="1" dirty="0">
                          <a:effectLst>
                            <a:outerShdw blurRad="38100" dist="38100" dir="2700000" algn="tl">
                              <a:srgbClr val="000000">
                                <a:alpha val="43137"/>
                              </a:srgbClr>
                            </a:outerShdw>
                          </a:effectLst>
                        </a:rPr>
                        <a:t>6</a:t>
                      </a:r>
                    </a:p>
                  </a:txBody>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nvGraphicFramePr>
        <p:xfrm>
          <a:off x="7167602" y="4316744"/>
          <a:ext cx="976298" cy="1554480"/>
        </p:xfrm>
        <a:graphic>
          <a:graphicData uri="http://schemas.openxmlformats.org/drawingml/2006/table">
            <a:tbl>
              <a:tblPr firstRow="1" bandRow="1">
                <a:tableStyleId>{638B1855-1B75-4FBE-930C-398BA8C253C6}</a:tableStyleId>
              </a:tblPr>
              <a:tblGrid>
                <a:gridCol w="976298">
                  <a:extLst>
                    <a:ext uri="{9D8B030D-6E8A-4147-A177-3AD203B41FA5}">
                      <a16:colId xmlns:a16="http://schemas.microsoft.com/office/drawing/2014/main" val="20000"/>
                    </a:ext>
                  </a:extLst>
                </a:gridCol>
              </a:tblGrid>
              <a:tr h="370840">
                <a:tc>
                  <a:txBody>
                    <a:bodyPr/>
                    <a:lstStyle/>
                    <a:p>
                      <a:pPr algn="ctr"/>
                      <a:r>
                        <a:rPr lang="en-IN" sz="2800" b="1" dirty="0">
                          <a:effectLst>
                            <a:outerShdw blurRad="38100" dist="38100" dir="2700000" algn="tl">
                              <a:srgbClr val="000000">
                                <a:alpha val="43137"/>
                              </a:srgbClr>
                            </a:outerShdw>
                          </a:effectLst>
                        </a:rPr>
                        <a:t>4</a:t>
                      </a:r>
                    </a:p>
                  </a:txBody>
                  <a:tcPr/>
                </a:tc>
                <a:extLst>
                  <a:ext uri="{0D108BD9-81ED-4DB2-BD59-A6C34878D82A}">
                    <a16:rowId xmlns:a16="http://schemas.microsoft.com/office/drawing/2014/main" val="10000"/>
                  </a:ext>
                </a:extLst>
              </a:tr>
              <a:tr h="370840">
                <a:tc>
                  <a:txBody>
                    <a:bodyPr/>
                    <a:lstStyle/>
                    <a:p>
                      <a:pPr algn="ctr"/>
                      <a:r>
                        <a:rPr lang="en-IN" sz="2800" b="1" dirty="0">
                          <a:effectLst>
                            <a:outerShdw blurRad="38100" dist="38100" dir="2700000" algn="tl">
                              <a:srgbClr val="000000">
                                <a:alpha val="43137"/>
                              </a:srgbClr>
                            </a:outerShdw>
                          </a:effectLst>
                        </a:rPr>
                        <a:t>3</a:t>
                      </a:r>
                    </a:p>
                  </a:txBody>
                  <a:tcPr/>
                </a:tc>
                <a:extLst>
                  <a:ext uri="{0D108BD9-81ED-4DB2-BD59-A6C34878D82A}">
                    <a16:rowId xmlns:a16="http://schemas.microsoft.com/office/drawing/2014/main" val="10001"/>
                  </a:ext>
                </a:extLst>
              </a:tr>
              <a:tr h="370840">
                <a:tc>
                  <a:txBody>
                    <a:bodyPr/>
                    <a:lstStyle/>
                    <a:p>
                      <a:pPr algn="ctr"/>
                      <a:r>
                        <a:rPr lang="en-IN" sz="2800" b="1" dirty="0">
                          <a:effectLst>
                            <a:outerShdw blurRad="38100" dist="38100" dir="2700000" algn="tl">
                              <a:srgbClr val="000000">
                                <a:alpha val="43137"/>
                              </a:srgbClr>
                            </a:outerShdw>
                          </a:effectLst>
                        </a:rPr>
                        <a:t>2</a:t>
                      </a:r>
                    </a:p>
                  </a:txBody>
                  <a:tcPr/>
                </a:tc>
                <a:extLst>
                  <a:ext uri="{0D108BD9-81ED-4DB2-BD59-A6C34878D82A}">
                    <a16:rowId xmlns:a16="http://schemas.microsoft.com/office/drawing/2014/main" val="10002"/>
                  </a:ext>
                </a:extLst>
              </a:tr>
            </a:tbl>
          </a:graphicData>
        </a:graphic>
      </p:graphicFrame>
      <p:sp>
        <p:nvSpPr>
          <p:cNvPr id="16" name="Rectangle 15"/>
          <p:cNvSpPr/>
          <p:nvPr/>
        </p:nvSpPr>
        <p:spPr>
          <a:xfrm>
            <a:off x="4810148" y="4214818"/>
            <a:ext cx="393056" cy="584775"/>
          </a:xfrm>
          <a:prstGeom prst="rect">
            <a:avLst/>
          </a:prstGeom>
        </p:spPr>
        <p:txBody>
          <a:bodyPr wrap="none">
            <a:spAutoFit/>
          </a:bodyPr>
          <a:lstStyle/>
          <a:p>
            <a:r>
              <a:rPr lang="en-IN" sz="3200" b="1" dirty="0">
                <a:solidFill>
                  <a:schemeClr val="bg1"/>
                </a:solidFill>
                <a:effectLst>
                  <a:outerShdw blurRad="38100" dist="38100" dir="2700000" algn="tl">
                    <a:srgbClr val="000000">
                      <a:alpha val="43137"/>
                    </a:srgbClr>
                  </a:outerShdw>
                </a:effectLst>
              </a:rPr>
              <a:t>0</a:t>
            </a:r>
            <a:endParaRPr lang="en-IN" sz="3200" dirty="0"/>
          </a:p>
        </p:txBody>
      </p:sp>
      <p:sp>
        <p:nvSpPr>
          <p:cNvPr id="17" name="Rectangle 16"/>
          <p:cNvSpPr/>
          <p:nvPr/>
        </p:nvSpPr>
        <p:spPr>
          <a:xfrm>
            <a:off x="4810148" y="4773051"/>
            <a:ext cx="393056" cy="584775"/>
          </a:xfrm>
          <a:prstGeom prst="rect">
            <a:avLst/>
          </a:prstGeom>
        </p:spPr>
        <p:txBody>
          <a:bodyPr wrap="none">
            <a:spAutoFit/>
          </a:bodyPr>
          <a:lstStyle/>
          <a:p>
            <a:r>
              <a:rPr lang="en-IN" sz="3200" b="1" dirty="0">
                <a:solidFill>
                  <a:schemeClr val="bg1"/>
                </a:solidFill>
                <a:effectLst>
                  <a:outerShdw blurRad="38100" dist="38100" dir="2700000" algn="tl">
                    <a:srgbClr val="000000">
                      <a:alpha val="43137"/>
                    </a:srgbClr>
                  </a:outerShdw>
                </a:effectLst>
              </a:rPr>
              <a:t>1</a:t>
            </a:r>
            <a:endParaRPr lang="en-IN" sz="3200" dirty="0"/>
          </a:p>
        </p:txBody>
      </p:sp>
      <p:sp>
        <p:nvSpPr>
          <p:cNvPr id="18" name="Rectangle 17"/>
          <p:cNvSpPr/>
          <p:nvPr/>
        </p:nvSpPr>
        <p:spPr>
          <a:xfrm>
            <a:off x="4810148" y="5273117"/>
            <a:ext cx="393056" cy="584775"/>
          </a:xfrm>
          <a:prstGeom prst="rect">
            <a:avLst/>
          </a:prstGeom>
        </p:spPr>
        <p:txBody>
          <a:bodyPr wrap="none">
            <a:spAutoFit/>
          </a:bodyPr>
          <a:lstStyle/>
          <a:p>
            <a:r>
              <a:rPr lang="en-IN" sz="3200" b="1" dirty="0">
                <a:solidFill>
                  <a:schemeClr val="bg1"/>
                </a:solidFill>
                <a:effectLst>
                  <a:outerShdw blurRad="38100" dist="38100" dir="2700000" algn="tl">
                    <a:srgbClr val="000000">
                      <a:alpha val="43137"/>
                    </a:srgbClr>
                  </a:outerShdw>
                </a:effectLst>
              </a:rPr>
              <a:t>2</a:t>
            </a:r>
            <a:endParaRPr lang="en-IN" sz="3200" dirty="0"/>
          </a:p>
        </p:txBody>
      </p:sp>
      <p:sp>
        <p:nvSpPr>
          <p:cNvPr id="19" name="Rectangle 18"/>
          <p:cNvSpPr/>
          <p:nvPr/>
        </p:nvSpPr>
        <p:spPr>
          <a:xfrm>
            <a:off x="6715140" y="4786322"/>
            <a:ext cx="393056" cy="584775"/>
          </a:xfrm>
          <a:prstGeom prst="rect">
            <a:avLst/>
          </a:prstGeom>
        </p:spPr>
        <p:txBody>
          <a:bodyPr wrap="none">
            <a:spAutoFit/>
          </a:bodyPr>
          <a:lstStyle/>
          <a:p>
            <a:r>
              <a:rPr lang="en-IN" sz="3200" b="1" dirty="0">
                <a:solidFill>
                  <a:schemeClr val="bg1"/>
                </a:solidFill>
                <a:effectLst>
                  <a:outerShdw blurRad="38100" dist="38100" dir="2700000" algn="tl">
                    <a:srgbClr val="000000">
                      <a:alpha val="43137"/>
                    </a:srgbClr>
                  </a:outerShdw>
                </a:effectLst>
              </a:rPr>
              <a:t>1</a:t>
            </a:r>
            <a:endParaRPr lang="en-IN" sz="3200" dirty="0"/>
          </a:p>
        </p:txBody>
      </p:sp>
      <p:sp>
        <p:nvSpPr>
          <p:cNvPr id="20" name="Rectangle 19"/>
          <p:cNvSpPr/>
          <p:nvPr/>
        </p:nvSpPr>
        <p:spPr>
          <a:xfrm>
            <a:off x="6715140" y="5286388"/>
            <a:ext cx="393056" cy="584775"/>
          </a:xfrm>
          <a:prstGeom prst="rect">
            <a:avLst/>
          </a:prstGeom>
        </p:spPr>
        <p:txBody>
          <a:bodyPr wrap="none">
            <a:spAutoFit/>
          </a:bodyPr>
          <a:lstStyle/>
          <a:p>
            <a:r>
              <a:rPr lang="en-IN" sz="3200" b="1" dirty="0">
                <a:solidFill>
                  <a:schemeClr val="bg1"/>
                </a:solidFill>
                <a:effectLst>
                  <a:outerShdw blurRad="38100" dist="38100" dir="2700000" algn="tl">
                    <a:srgbClr val="000000">
                      <a:alpha val="43137"/>
                    </a:srgbClr>
                  </a:outerShdw>
                </a:effectLst>
              </a:rPr>
              <a:t>2</a:t>
            </a:r>
            <a:endParaRPr lang="en-IN" sz="3200" dirty="0"/>
          </a:p>
        </p:txBody>
      </p:sp>
      <p:sp>
        <p:nvSpPr>
          <p:cNvPr id="21" name="Rectangle 20"/>
          <p:cNvSpPr/>
          <p:nvPr/>
        </p:nvSpPr>
        <p:spPr>
          <a:xfrm>
            <a:off x="6715140" y="4286256"/>
            <a:ext cx="393056" cy="584775"/>
          </a:xfrm>
          <a:prstGeom prst="rect">
            <a:avLst/>
          </a:prstGeom>
        </p:spPr>
        <p:txBody>
          <a:bodyPr wrap="none">
            <a:spAutoFit/>
          </a:bodyPr>
          <a:lstStyle/>
          <a:p>
            <a:r>
              <a:rPr lang="en-IN" sz="3200" b="1" dirty="0">
                <a:solidFill>
                  <a:schemeClr val="bg1"/>
                </a:solidFill>
                <a:effectLst>
                  <a:outerShdw blurRad="38100" dist="38100" dir="2700000" algn="tl">
                    <a:srgbClr val="000000">
                      <a:alpha val="43137"/>
                    </a:srgbClr>
                  </a:outerShdw>
                </a:effectLst>
              </a:rPr>
              <a:t>0</a:t>
            </a:r>
            <a:endParaRPr lang="en-IN" sz="3200" dirty="0"/>
          </a:p>
        </p:txBody>
      </p:sp>
      <p:cxnSp>
        <p:nvCxnSpPr>
          <p:cNvPr id="29" name="Straight Connector 28"/>
          <p:cNvCxnSpPr/>
          <p:nvPr/>
        </p:nvCxnSpPr>
        <p:spPr>
          <a:xfrm rot="5400000" flipH="1" flipV="1">
            <a:off x="3036877" y="4179099"/>
            <a:ext cx="927900" cy="794"/>
          </a:xfrm>
          <a:prstGeom prst="line">
            <a:avLst/>
          </a:prstGeom>
          <a:ln w="1270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43280" y="3714752"/>
            <a:ext cx="1714512" cy="1588"/>
          </a:xfrm>
          <a:prstGeom prst="line">
            <a:avLst/>
          </a:prstGeom>
          <a:ln w="1270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2893207" y="5607859"/>
            <a:ext cx="1214446" cy="1588"/>
          </a:xfrm>
          <a:prstGeom prst="line">
            <a:avLst/>
          </a:prstGeom>
          <a:ln w="1270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43702" y="3857628"/>
            <a:ext cx="642942" cy="1588"/>
          </a:xfrm>
          <a:prstGeom prst="line">
            <a:avLst/>
          </a:prstGeom>
          <a:ln w="1270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5430050" y="4999842"/>
            <a:ext cx="2428892" cy="1588"/>
          </a:xfrm>
          <a:prstGeom prst="line">
            <a:avLst/>
          </a:prstGeom>
          <a:ln w="1270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flipV="1">
            <a:off x="3428992" y="6215080"/>
            <a:ext cx="3286148" cy="71439"/>
          </a:xfrm>
          <a:prstGeom prst="line">
            <a:avLst/>
          </a:prstGeom>
          <a:ln w="1270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6338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85852" y="500042"/>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REPRESENTATION OF 2D LIST IN MEMORY</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4" name="Rectangle 3"/>
          <p:cNvSpPr/>
          <p:nvPr/>
        </p:nvSpPr>
        <p:spPr>
          <a:xfrm>
            <a:off x="1357290" y="2214554"/>
            <a:ext cx="7429552" cy="4031873"/>
          </a:xfrm>
          <a:prstGeom prst="rect">
            <a:avLst/>
          </a:prstGeom>
        </p:spPr>
        <p:txBody>
          <a:bodyPr wrap="square">
            <a:spAutoFit/>
          </a:bodyPr>
          <a:lstStyle/>
          <a:p>
            <a:pPr algn="just"/>
            <a:r>
              <a:rPr lang="en-IN" sz="3200" b="1" dirty="0">
                <a:solidFill>
                  <a:srgbClr val="FFFF00"/>
                </a:solidFill>
                <a:effectLst>
                  <a:outerShdw blurRad="38100" dist="38100" dir="2700000" algn="tl">
                    <a:srgbClr val="000000">
                      <a:alpha val="43137"/>
                    </a:srgbClr>
                  </a:outerShdw>
                </a:effectLst>
              </a:rPr>
              <a:t>What is Regular 2D List?</a:t>
            </a:r>
          </a:p>
          <a:p>
            <a:pPr algn="just"/>
            <a:endParaRPr lang="en-IN" sz="3200" b="1" dirty="0">
              <a:solidFill>
                <a:schemeClr val="bg1"/>
              </a:solidFill>
              <a:effectLst>
                <a:outerShdw blurRad="38100" dist="38100" dir="2700000" algn="tl">
                  <a:srgbClr val="000000">
                    <a:alpha val="43137"/>
                  </a:srgbClr>
                </a:outerShdw>
              </a:effectLst>
            </a:endParaRPr>
          </a:p>
          <a:p>
            <a:pPr algn="just"/>
            <a:r>
              <a:rPr lang="en-IN" sz="3200" b="1" dirty="0">
                <a:solidFill>
                  <a:schemeClr val="bg1"/>
                </a:solidFill>
                <a:effectLst>
                  <a:outerShdw blurRad="38100" dist="38100" dir="2700000" algn="tl">
                    <a:srgbClr val="000000">
                      <a:alpha val="43137"/>
                    </a:srgbClr>
                  </a:outerShdw>
                </a:effectLst>
              </a:rPr>
              <a:t>	If row size and column size are same then it is said to be </a:t>
            </a:r>
            <a:r>
              <a:rPr lang="en-IN" sz="3200" b="1" dirty="0">
                <a:solidFill>
                  <a:srgbClr val="FFFF00"/>
                </a:solidFill>
                <a:effectLst>
                  <a:outerShdw blurRad="38100" dist="38100" dir="2700000" algn="tl">
                    <a:srgbClr val="000000">
                      <a:alpha val="43137"/>
                    </a:srgbClr>
                  </a:outerShdw>
                </a:effectLst>
              </a:rPr>
              <a:t>Regular 2D List</a:t>
            </a:r>
            <a:r>
              <a:rPr lang="en-IN" sz="3200" b="1" dirty="0">
                <a:solidFill>
                  <a:schemeClr val="bg1"/>
                </a:solidFill>
                <a:effectLst>
                  <a:outerShdw blurRad="38100" dist="38100" dir="2700000" algn="tl">
                    <a:srgbClr val="000000">
                      <a:alpha val="43137"/>
                    </a:srgbClr>
                  </a:outerShdw>
                </a:effectLst>
              </a:rPr>
              <a:t>.</a:t>
            </a:r>
          </a:p>
          <a:p>
            <a:pPr algn="just"/>
            <a:endParaRPr lang="en-IN" sz="3200" b="1" dirty="0">
              <a:solidFill>
                <a:schemeClr val="bg1"/>
              </a:solidFill>
              <a:effectLst>
                <a:outerShdw blurRad="38100" dist="38100" dir="2700000" algn="tl">
                  <a:srgbClr val="000000">
                    <a:alpha val="43137"/>
                  </a:srgbClr>
                </a:outerShdw>
              </a:effectLst>
            </a:endParaRPr>
          </a:p>
          <a:p>
            <a:pPr algn="just"/>
            <a:r>
              <a:rPr lang="en-IN" sz="3200" b="1" dirty="0">
                <a:solidFill>
                  <a:srgbClr val="FFFF00"/>
                </a:solidFill>
                <a:effectLst>
                  <a:outerShdw blurRad="38100" dist="38100" dir="2700000" algn="tl">
                    <a:srgbClr val="000000">
                      <a:alpha val="43137"/>
                    </a:srgbClr>
                  </a:outerShdw>
                </a:effectLst>
              </a:rPr>
              <a:t>What is Ragged List?</a:t>
            </a:r>
          </a:p>
          <a:p>
            <a:pPr algn="just"/>
            <a:r>
              <a:rPr lang="en-IN" sz="3200" b="1" dirty="0">
                <a:solidFill>
                  <a:schemeClr val="bg1"/>
                </a:solidFill>
                <a:effectLst>
                  <a:outerShdw blurRad="38100" dist="38100" dir="2700000" algn="tl">
                    <a:srgbClr val="000000">
                      <a:alpha val="43137"/>
                    </a:srgbClr>
                  </a:outerShdw>
                </a:effectLst>
              </a:rPr>
              <a:t>	If row size and column size are not  same then it is said to be </a:t>
            </a:r>
            <a:r>
              <a:rPr lang="en-IN" sz="3200" b="1" dirty="0">
                <a:solidFill>
                  <a:srgbClr val="FFFF00"/>
                </a:solidFill>
                <a:effectLst>
                  <a:outerShdw blurRad="38100" dist="38100" dir="2700000" algn="tl">
                    <a:srgbClr val="000000">
                      <a:alpha val="43137"/>
                    </a:srgbClr>
                  </a:outerShdw>
                </a:effectLst>
              </a:rPr>
              <a:t>Ragged List</a:t>
            </a:r>
            <a:r>
              <a:rPr lang="en-IN" sz="3200" b="1" dirty="0">
                <a:solidFill>
                  <a:schemeClr val="bg1"/>
                </a:solidFill>
                <a:effectLst>
                  <a:outerShdw blurRad="38100" dist="38100" dir="2700000" algn="tl">
                    <a:srgbClr val="000000">
                      <a:alpha val="43137"/>
                    </a:srgbClr>
                  </a:outerShdw>
                </a:effectLst>
              </a:rPr>
              <a:t>.</a:t>
            </a:r>
            <a:r>
              <a:rPr lang="en-IN" sz="3200" b="1" dirty="0">
                <a:solidFill>
                  <a:srgbClr val="FFFF00"/>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11016338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85852" y="500042"/>
            <a:ext cx="7358114" cy="78581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SLICES IN 2D LISTS</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714348" y="2214554"/>
            <a:ext cx="8072494" cy="3539430"/>
          </a:xfrm>
          <a:prstGeom prst="rect">
            <a:avLst/>
          </a:prstGeom>
        </p:spPr>
        <p:txBody>
          <a:bodyPr wrap="square">
            <a:spAutoFit/>
          </a:bodyPr>
          <a:lstStyle/>
          <a:p>
            <a:pPr algn="just"/>
            <a:r>
              <a:rPr lang="en-IN" sz="3200" b="1" dirty="0" err="1">
                <a:solidFill>
                  <a:srgbClr val="FFFF00"/>
                </a:solidFill>
                <a:effectLst>
                  <a:outerShdw blurRad="38100" dist="38100" dir="2700000" algn="tl">
                    <a:srgbClr val="000000">
                      <a:alpha val="43137"/>
                    </a:srgbClr>
                  </a:outerShdw>
                </a:effectLst>
              </a:rPr>
              <a:t>TwoDLst</a:t>
            </a:r>
            <a:r>
              <a:rPr lang="en-IN" sz="3200" b="1" dirty="0">
                <a:solidFill>
                  <a:srgbClr val="FFFF00"/>
                </a:solidFill>
                <a:effectLst>
                  <a:outerShdw blurRad="38100" dist="38100" dir="2700000" algn="tl">
                    <a:srgbClr val="000000">
                      <a:alpha val="43137"/>
                    </a:srgbClr>
                  </a:outerShdw>
                </a:effectLst>
              </a:rPr>
              <a:t>= [ [ 8 , 7 , 6 ] , [ 4 , 3 , 2 ] , [ 7 ,3 , 1 ]  ]</a:t>
            </a:r>
          </a:p>
          <a:p>
            <a:pPr algn="just"/>
            <a:endParaRPr lang="en-IN" sz="3200" b="1" dirty="0">
              <a:solidFill>
                <a:srgbClr val="FFFF00"/>
              </a:solidFill>
              <a:effectLst>
                <a:outerShdw blurRad="38100" dist="38100" dir="2700000" algn="tl">
                  <a:srgbClr val="000000">
                    <a:alpha val="43137"/>
                  </a:srgbClr>
                </a:outerShdw>
              </a:effectLst>
            </a:endParaRPr>
          </a:p>
          <a:p>
            <a:pPr algn="just"/>
            <a:r>
              <a:rPr lang="en-IN" sz="3200" b="1" dirty="0">
                <a:solidFill>
                  <a:srgbClr val="FFFF00"/>
                </a:solidFill>
                <a:effectLst>
                  <a:outerShdw blurRad="38100" dist="38100" dir="2700000" algn="tl">
                    <a:srgbClr val="000000">
                      <a:alpha val="43137"/>
                    </a:srgbClr>
                  </a:outerShdw>
                </a:effectLst>
              </a:rPr>
              <a:t>		&gt;&gt;&gt;</a:t>
            </a:r>
            <a:r>
              <a:rPr lang="en-IN" sz="3200" b="1" dirty="0" err="1">
                <a:solidFill>
                  <a:srgbClr val="FFFF00"/>
                </a:solidFill>
                <a:effectLst>
                  <a:outerShdw blurRad="38100" dist="38100" dir="2700000" algn="tl">
                    <a:srgbClr val="000000">
                      <a:alpha val="43137"/>
                    </a:srgbClr>
                  </a:outerShdw>
                </a:effectLst>
              </a:rPr>
              <a:t>TwoDLst</a:t>
            </a:r>
            <a:r>
              <a:rPr lang="en-IN" sz="3200" b="1" dirty="0">
                <a:solidFill>
                  <a:srgbClr val="FFFF00"/>
                </a:solidFill>
                <a:effectLst>
                  <a:outerShdw blurRad="38100" dist="38100" dir="2700000" algn="tl">
                    <a:srgbClr val="000000">
                      <a:alpha val="43137"/>
                    </a:srgbClr>
                  </a:outerShdw>
                </a:effectLst>
              </a:rPr>
              <a:t>[:1]</a:t>
            </a:r>
          </a:p>
          <a:p>
            <a:pPr algn="just"/>
            <a:r>
              <a:rPr lang="en-IN" sz="3200" b="1" dirty="0">
                <a:solidFill>
                  <a:srgbClr val="FFFF00"/>
                </a:solidFill>
                <a:effectLst>
                  <a:outerShdw blurRad="38100" dist="38100" dir="2700000" algn="tl">
                    <a:srgbClr val="000000">
                      <a:alpha val="43137"/>
                    </a:srgbClr>
                  </a:outerShdw>
                </a:effectLst>
              </a:rPr>
              <a:t>		[ [ 8 , 7 , 6 ] , [ 4 , 3 , 2 ]]</a:t>
            </a:r>
          </a:p>
          <a:p>
            <a:pPr algn="just"/>
            <a:r>
              <a:rPr lang="en-IN" sz="3200" b="1" dirty="0">
                <a:solidFill>
                  <a:srgbClr val="FFFF00"/>
                </a:solidFill>
                <a:effectLst>
                  <a:outerShdw blurRad="38100" dist="38100" dir="2700000" algn="tl">
                    <a:srgbClr val="000000">
                      <a:alpha val="43137"/>
                    </a:srgbClr>
                  </a:outerShdw>
                </a:effectLst>
              </a:rPr>
              <a:t>		&gt;&gt;&gt; </a:t>
            </a:r>
            <a:r>
              <a:rPr lang="en-IN" sz="3200" b="1" dirty="0" err="1">
                <a:solidFill>
                  <a:srgbClr val="FFFF00"/>
                </a:solidFill>
                <a:effectLst>
                  <a:outerShdw blurRad="38100" dist="38100" dir="2700000" algn="tl">
                    <a:srgbClr val="000000">
                      <a:alpha val="43137"/>
                    </a:srgbClr>
                  </a:outerShdw>
                </a:effectLst>
              </a:rPr>
              <a:t>TwoDLst</a:t>
            </a:r>
            <a:r>
              <a:rPr lang="en-IN" sz="3200" b="1" dirty="0">
                <a:solidFill>
                  <a:srgbClr val="FFFF00"/>
                </a:solidFill>
                <a:effectLst>
                  <a:outerShdw blurRad="38100" dist="38100" dir="2700000" algn="tl">
                    <a:srgbClr val="000000">
                      <a:alpha val="43137"/>
                    </a:srgbClr>
                  </a:outerShdw>
                </a:effectLst>
              </a:rPr>
              <a:t>[1:]</a:t>
            </a:r>
          </a:p>
          <a:p>
            <a:pPr algn="just"/>
            <a:r>
              <a:rPr lang="en-IN" sz="3200" b="1" dirty="0">
                <a:solidFill>
                  <a:srgbClr val="FFFF00"/>
                </a:solidFill>
                <a:effectLst>
                  <a:outerShdw blurRad="38100" dist="38100" dir="2700000" algn="tl">
                    <a:srgbClr val="000000">
                      <a:alpha val="43137"/>
                    </a:srgbClr>
                  </a:outerShdw>
                </a:effectLst>
              </a:rPr>
              <a:t>		[[ 4 , 3 , 2 ] , [ 7 ,3 , 1 ]  ]</a:t>
            </a:r>
          </a:p>
          <a:p>
            <a:pPr algn="just"/>
            <a:endParaRPr lang="en-IN" sz="32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85852" y="500042"/>
            <a:ext cx="735811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FIND THE OUTPUT</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1026" name="Picture 2"/>
          <p:cNvPicPr>
            <a:picLocks noChangeAspect="1" noChangeArrowheads="1"/>
          </p:cNvPicPr>
          <p:nvPr/>
        </p:nvPicPr>
        <p:blipFill>
          <a:blip r:embed="rId2"/>
          <a:srcRect l="8785" t="23437" r="45095" b="56055"/>
          <a:stretch>
            <a:fillRect/>
          </a:stretch>
        </p:blipFill>
        <p:spPr bwMode="auto">
          <a:xfrm>
            <a:off x="285720" y="2143116"/>
            <a:ext cx="8286808" cy="20717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500166" y="571480"/>
            <a:ext cx="6929486" cy="785818"/>
          </a:xfrm>
        </p:spPr>
        <p:style>
          <a:lnRef idx="0">
            <a:schemeClr val="accent6"/>
          </a:lnRef>
          <a:fillRef idx="3">
            <a:schemeClr val="accent6"/>
          </a:fillRef>
          <a:effectRef idx="3">
            <a:schemeClr val="accent6"/>
          </a:effectRef>
          <a:fontRef idx="minor">
            <a:schemeClr val="lt1"/>
          </a:fontRef>
        </p:style>
        <p:txBody>
          <a:bodyPr>
            <a:normAutofit fontScale="90000"/>
          </a:bodyPr>
          <a:lstStyle/>
          <a:p>
            <a:pPr marL="514350" indent="-514350" algn="ctr"/>
            <a:r>
              <a:rPr lang="en-IN" b="1" dirty="0">
                <a:solidFill>
                  <a:schemeClr val="bg1"/>
                </a:solidFill>
                <a:effectLst>
                  <a:outerShdw blurRad="38100" dist="38100" dir="2700000" algn="tl">
                    <a:srgbClr val="000000">
                      <a:alpha val="43137"/>
                    </a:srgbClr>
                  </a:outerShdw>
                </a:effectLst>
              </a:rPr>
              <a:t>ELEMENTRAY DATA REPRESENTATION</a:t>
            </a:r>
          </a:p>
        </p:txBody>
      </p:sp>
      <p:sp>
        <p:nvSpPr>
          <p:cNvPr id="3" name="Content Placeholder 2"/>
          <p:cNvSpPr>
            <a:spLocks noGrp="1"/>
          </p:cNvSpPr>
          <p:nvPr>
            <p:ph idx="1"/>
          </p:nvPr>
        </p:nvSpPr>
        <p:spPr>
          <a:xfrm>
            <a:off x="1071538" y="1643050"/>
            <a:ext cx="7715304" cy="785818"/>
          </a:xfrm>
        </p:spPr>
        <p:txBody>
          <a:bodyPr>
            <a:noAutofit/>
          </a:bodyPr>
          <a:lstStyle/>
          <a:p>
            <a:pPr lvl="1" algn="just">
              <a:buNone/>
            </a:pPr>
            <a:r>
              <a:rPr lang="en-IN" b="1" dirty="0">
                <a:effectLst>
                  <a:outerShdw blurRad="38100" dist="38100" dir="2700000" algn="tl">
                    <a:srgbClr val="000000">
                      <a:alpha val="43137"/>
                    </a:srgbClr>
                  </a:outerShdw>
                </a:effectLst>
              </a:rPr>
              <a:t>Data can be in two forms:</a:t>
            </a:r>
          </a:p>
          <a:p>
            <a:pPr algn="just">
              <a:buNone/>
            </a:pPr>
            <a:endParaRPr lang="en-IN" b="1" dirty="0">
              <a:effectLst>
                <a:outerShdw blurRad="38100" dist="38100" dir="2700000" algn="tl">
                  <a:srgbClr val="000000">
                    <a:alpha val="43137"/>
                  </a:srgbClr>
                </a:outerShdw>
              </a:effectLst>
            </a:endParaRPr>
          </a:p>
        </p:txBody>
      </p:sp>
      <p:sp>
        <p:nvSpPr>
          <p:cNvPr id="4" name="Title 1"/>
          <p:cNvSpPr txBox="1">
            <a:spLocks/>
          </p:cNvSpPr>
          <p:nvPr/>
        </p:nvSpPr>
        <p:spPr>
          <a:xfrm>
            <a:off x="1500166" y="3214686"/>
            <a:ext cx="692948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lang="en-IN" sz="3600" b="1" dirty="0">
                <a:solidFill>
                  <a:schemeClr val="bg1"/>
                </a:solidFill>
                <a:effectLst>
                  <a:outerShdw blurRad="38100" dist="38100" dir="2700000" algn="tl">
                    <a:srgbClr val="000000">
                      <a:alpha val="43137"/>
                    </a:srgbClr>
                  </a:outerShdw>
                </a:effectLst>
              </a:rPr>
              <a:t>1.	</a:t>
            </a: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RAW DATA</a:t>
            </a:r>
          </a:p>
        </p:txBody>
      </p:sp>
      <p:sp>
        <p:nvSpPr>
          <p:cNvPr id="5" name="Title 1"/>
          <p:cNvSpPr txBox="1">
            <a:spLocks/>
          </p:cNvSpPr>
          <p:nvPr/>
        </p:nvSpPr>
        <p:spPr>
          <a:xfrm>
            <a:off x="1500166" y="4572008"/>
            <a:ext cx="6929486"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2.	DATA ITEM</a:t>
            </a:r>
          </a:p>
        </p:txBody>
      </p:sp>
    </p:spTree>
    <p:extLst>
      <p:ext uri="{BB962C8B-B14F-4D97-AF65-F5344CB8AC3E}">
        <p14:creationId xmlns:p14="http://schemas.microsoft.com/office/powerpoint/2010/main" val="11016338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85852" y="500042"/>
            <a:ext cx="7358114" cy="785818"/>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FIND THE OUTPUT</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50" name="Picture 2"/>
          <p:cNvPicPr>
            <a:picLocks noChangeAspect="1" noChangeArrowheads="1"/>
          </p:cNvPicPr>
          <p:nvPr/>
        </p:nvPicPr>
        <p:blipFill>
          <a:blip r:embed="rId2"/>
          <a:srcRect l="19217" t="42969" r="35212" b="40429"/>
          <a:stretch>
            <a:fillRect/>
          </a:stretch>
        </p:blipFill>
        <p:spPr bwMode="auto">
          <a:xfrm>
            <a:off x="357158" y="2786058"/>
            <a:ext cx="8370853" cy="1714512"/>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500034" y="1714488"/>
            <a:ext cx="2214578" cy="785818"/>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975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lang="en-IN" sz="3200" b="1" dirty="0">
                <a:solidFill>
                  <a:schemeClr val="bg1"/>
                </a:solidFill>
                <a:effectLst>
                  <a:outerShdw blurRad="38100" dist="38100" dir="2700000" algn="tl">
                    <a:srgbClr val="000000">
                      <a:alpha val="43137"/>
                    </a:srgbClr>
                  </a:outerShdw>
                </a:effectLst>
              </a:rPr>
              <a:t>OUTPUT</a:t>
            </a:r>
            <a:endParaRPr kumimoji="0" lang="en-IN"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1016338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80" y="3000372"/>
            <a:ext cx="6643734" cy="1143008"/>
          </a:xfrm>
        </p:spPr>
        <p:txBody>
          <a:bodyPr>
            <a:normAutofit/>
          </a:bodyPr>
          <a:lstStyle/>
          <a:p>
            <a:pPr marL="514350" indent="-514350" algn="ctr"/>
            <a:r>
              <a:rPr lang="en-US" sz="4400" b="1" i="1" u="sng"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lang="en-IN" sz="4400" b="1" i="1" u="sng"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10883</TotalTime>
  <Words>3236</Words>
  <Application>Microsoft Office PowerPoint</Application>
  <PresentationFormat>On-screen Show (4:3)</PresentationFormat>
  <Paragraphs>432</Paragraphs>
  <Slides>91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91</vt:i4>
      </vt:variant>
    </vt:vector>
  </HeadingPairs>
  <TitlesOfParts>
    <vt:vector size="95" baseType="lpstr">
      <vt:lpstr>Arial</vt:lpstr>
      <vt:lpstr>Calibri</vt:lpstr>
      <vt:lpstr>Times New Roman</vt:lpstr>
      <vt:lpstr>Office Theme</vt:lpstr>
      <vt:lpstr>CHAPTER - IX DATA STRUCTURES  LINEAR LISTS</vt:lpstr>
      <vt:lpstr>INTRODUCTION</vt:lpstr>
      <vt:lpstr>INTRODUCTION</vt:lpstr>
      <vt:lpstr>DATA STRUCTURE OPERATIONS</vt:lpstr>
      <vt:lpstr>DATA STRUCTURE OPERATIONS</vt:lpstr>
      <vt:lpstr>DATA STRUCTURE OPERATIONS</vt:lpstr>
      <vt:lpstr>DATA STRUCTURE OPERATIONS</vt:lpstr>
      <vt:lpstr>ELEMENTRAY DATA REPRESENTATION</vt:lpstr>
      <vt:lpstr>ELEMENTRAY DATA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Nihar Ranjan Bhuyan</cp:lastModifiedBy>
  <cp:revision>1064</cp:revision>
  <dcterms:created xsi:type="dcterms:W3CDTF">2013-08-21T19:17:07Z</dcterms:created>
  <dcterms:modified xsi:type="dcterms:W3CDTF">2020-07-07T14:12:18Z</dcterms:modified>
</cp:coreProperties>
</file>