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330" r:id="rId3"/>
    <p:sldId id="258" r:id="rId4"/>
    <p:sldId id="268" r:id="rId5"/>
    <p:sldId id="319" r:id="rId6"/>
    <p:sldId id="320" r:id="rId7"/>
    <p:sldId id="321" r:id="rId8"/>
    <p:sldId id="322" r:id="rId9"/>
    <p:sldId id="323" r:id="rId10"/>
    <p:sldId id="324" r:id="rId11"/>
    <p:sldId id="325" r:id="rId12"/>
    <p:sldId id="326"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327"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6" r:id="rId50"/>
    <p:sldId id="303" r:id="rId51"/>
    <p:sldId id="305" r:id="rId52"/>
    <p:sldId id="307" r:id="rId53"/>
    <p:sldId id="328" r:id="rId54"/>
    <p:sldId id="331" r:id="rId55"/>
    <p:sldId id="33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FF3399"/>
    <a:srgbClr val="0066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2CF63-16EA-49B0-A71B-4A1500A0DD14}" type="doc">
      <dgm:prSet loTypeId="urn:microsoft.com/office/officeart/2005/8/layout/pyramid2" loCatId="pyramid" qsTypeId="urn:microsoft.com/office/officeart/2005/8/quickstyle/3d7" qsCatId="3D" csTypeId="urn:microsoft.com/office/officeart/2005/8/colors/accent1_2" csCatId="accent1" phldr="1"/>
      <dgm:spPr/>
      <dgm:t>
        <a:bodyPr/>
        <a:lstStyle/>
        <a:p>
          <a:endParaRPr lang="en-IN"/>
        </a:p>
      </dgm:t>
    </dgm:pt>
    <dgm:pt modelId="{2551B94D-1B56-4273-B98B-3CCE074A5346}">
      <dgm:prSet/>
      <dgm:spPr/>
      <dgm:t>
        <a:bodyPr/>
        <a:lstStyle/>
        <a:p>
          <a:pPr rtl="0"/>
          <a:r>
            <a:rPr lang="en-US" dirty="0"/>
            <a:t>One important thing about default parameter is:</a:t>
          </a:r>
          <a:endParaRPr lang="en-IN" dirty="0"/>
        </a:p>
      </dgm:t>
    </dgm:pt>
    <dgm:pt modelId="{48EF47AE-3221-43C2-BD8D-D0FC5E1796C4}" type="parTrans" cxnId="{9C39A466-7FF9-40C6-9118-990D99DA6B50}">
      <dgm:prSet/>
      <dgm:spPr/>
      <dgm:t>
        <a:bodyPr/>
        <a:lstStyle/>
        <a:p>
          <a:endParaRPr lang="en-IN"/>
        </a:p>
      </dgm:t>
    </dgm:pt>
    <dgm:pt modelId="{049DFA8B-22D2-4EDB-97A7-4BB57A2391B3}" type="sibTrans" cxnId="{9C39A466-7FF9-40C6-9118-990D99DA6B50}">
      <dgm:prSet/>
      <dgm:spPr/>
      <dgm:t>
        <a:bodyPr/>
        <a:lstStyle/>
        <a:p>
          <a:endParaRPr lang="en-IN"/>
        </a:p>
      </dgm:t>
    </dgm:pt>
    <dgm:pt modelId="{FF2E6EC6-6E8A-4FA7-9402-F0526B7097BE}">
      <dgm:prSet/>
      <dgm:spPr/>
      <dgm:t>
        <a:bodyPr/>
        <a:lstStyle/>
        <a:p>
          <a:pPr rtl="0"/>
          <a:r>
            <a:rPr lang="en-US" dirty="0"/>
            <a:t>In default header , any parameter cannot have default value unless all parameters appearing on its right have their default values.</a:t>
          </a:r>
          <a:endParaRPr lang="en-IN" dirty="0"/>
        </a:p>
      </dgm:t>
    </dgm:pt>
    <dgm:pt modelId="{44EC214A-6811-46F3-A882-58B3044EC6E6}" type="parTrans" cxnId="{B06DFF9C-EEF6-428A-A31D-D8F560F323AF}">
      <dgm:prSet/>
      <dgm:spPr/>
      <dgm:t>
        <a:bodyPr/>
        <a:lstStyle/>
        <a:p>
          <a:endParaRPr lang="en-IN"/>
        </a:p>
      </dgm:t>
    </dgm:pt>
    <dgm:pt modelId="{D4FBC773-5B36-44C9-BD1C-58827D3D4CE3}" type="sibTrans" cxnId="{B06DFF9C-EEF6-428A-A31D-D8F560F323AF}">
      <dgm:prSet/>
      <dgm:spPr/>
      <dgm:t>
        <a:bodyPr/>
        <a:lstStyle/>
        <a:p>
          <a:endParaRPr lang="en-IN"/>
        </a:p>
      </dgm:t>
    </dgm:pt>
    <dgm:pt modelId="{42C2341B-D146-4340-8C90-DE2B3B581B8E}" type="pres">
      <dgm:prSet presAssocID="{A7B2CF63-16EA-49B0-A71B-4A1500A0DD14}" presName="compositeShape" presStyleCnt="0">
        <dgm:presLayoutVars>
          <dgm:dir/>
          <dgm:resizeHandles/>
        </dgm:presLayoutVars>
      </dgm:prSet>
      <dgm:spPr/>
    </dgm:pt>
    <dgm:pt modelId="{FE3B5676-ECAA-4E63-9097-6511EDDB0D6E}" type="pres">
      <dgm:prSet presAssocID="{A7B2CF63-16EA-49B0-A71B-4A1500A0DD14}" presName="pyramid" presStyleLbl="node1" presStyleIdx="0" presStyleCnt="1"/>
      <dgm:spPr/>
    </dgm:pt>
    <dgm:pt modelId="{43B87E3A-33F1-4CAF-AE51-531C12A97145}" type="pres">
      <dgm:prSet presAssocID="{A7B2CF63-16EA-49B0-A71B-4A1500A0DD14}" presName="theList" presStyleCnt="0"/>
      <dgm:spPr/>
    </dgm:pt>
    <dgm:pt modelId="{02F796B2-2B48-4A3A-BE6F-70B937104602}" type="pres">
      <dgm:prSet presAssocID="{2551B94D-1B56-4273-B98B-3CCE074A5346}" presName="aNode" presStyleLbl="fgAcc1" presStyleIdx="0" presStyleCnt="1">
        <dgm:presLayoutVars>
          <dgm:bulletEnabled val="1"/>
        </dgm:presLayoutVars>
      </dgm:prSet>
      <dgm:spPr/>
    </dgm:pt>
    <dgm:pt modelId="{4B67D54F-3921-45F3-89C6-01EF3587F40B}" type="pres">
      <dgm:prSet presAssocID="{2551B94D-1B56-4273-B98B-3CCE074A5346}" presName="aSpace" presStyleCnt="0"/>
      <dgm:spPr/>
    </dgm:pt>
  </dgm:ptLst>
  <dgm:cxnLst>
    <dgm:cxn modelId="{01F5505D-0E88-45E3-816C-BFEB3D1CBDAB}" type="presOf" srcId="{A7B2CF63-16EA-49B0-A71B-4A1500A0DD14}" destId="{42C2341B-D146-4340-8C90-DE2B3B581B8E}" srcOrd="0" destOrd="0" presId="urn:microsoft.com/office/officeart/2005/8/layout/pyramid2"/>
    <dgm:cxn modelId="{9C39A466-7FF9-40C6-9118-990D99DA6B50}" srcId="{A7B2CF63-16EA-49B0-A71B-4A1500A0DD14}" destId="{2551B94D-1B56-4273-B98B-3CCE074A5346}" srcOrd="0" destOrd="0" parTransId="{48EF47AE-3221-43C2-BD8D-D0FC5E1796C4}" sibTransId="{049DFA8B-22D2-4EDB-97A7-4BB57A2391B3}"/>
    <dgm:cxn modelId="{D4786252-E9CC-4C61-BD25-B313FFFB7121}" type="presOf" srcId="{2551B94D-1B56-4273-B98B-3CCE074A5346}" destId="{02F796B2-2B48-4A3A-BE6F-70B937104602}" srcOrd="0" destOrd="0" presId="urn:microsoft.com/office/officeart/2005/8/layout/pyramid2"/>
    <dgm:cxn modelId="{239C2198-FC6F-4AEF-80E4-341EECFF5822}" type="presOf" srcId="{FF2E6EC6-6E8A-4FA7-9402-F0526B7097BE}" destId="{02F796B2-2B48-4A3A-BE6F-70B937104602}" srcOrd="0" destOrd="1" presId="urn:microsoft.com/office/officeart/2005/8/layout/pyramid2"/>
    <dgm:cxn modelId="{B06DFF9C-EEF6-428A-A31D-D8F560F323AF}" srcId="{2551B94D-1B56-4273-B98B-3CCE074A5346}" destId="{FF2E6EC6-6E8A-4FA7-9402-F0526B7097BE}" srcOrd="0" destOrd="0" parTransId="{44EC214A-6811-46F3-A882-58B3044EC6E6}" sibTransId="{D4FBC773-5B36-44C9-BD1C-58827D3D4CE3}"/>
    <dgm:cxn modelId="{A0A301AB-A912-4185-98F2-79A321594C63}" type="presParOf" srcId="{42C2341B-D146-4340-8C90-DE2B3B581B8E}" destId="{FE3B5676-ECAA-4E63-9097-6511EDDB0D6E}" srcOrd="0" destOrd="0" presId="urn:microsoft.com/office/officeart/2005/8/layout/pyramid2"/>
    <dgm:cxn modelId="{EFD08057-D659-4C89-83E3-AC0EF0D4424F}" type="presParOf" srcId="{42C2341B-D146-4340-8C90-DE2B3B581B8E}" destId="{43B87E3A-33F1-4CAF-AE51-531C12A97145}" srcOrd="1" destOrd="0" presId="urn:microsoft.com/office/officeart/2005/8/layout/pyramid2"/>
    <dgm:cxn modelId="{0F74D753-3B95-4E50-A450-FBFEDCF0ABD6}" type="presParOf" srcId="{43B87E3A-33F1-4CAF-AE51-531C12A97145}" destId="{02F796B2-2B48-4A3A-BE6F-70B937104602}" srcOrd="0" destOrd="0" presId="urn:microsoft.com/office/officeart/2005/8/layout/pyramid2"/>
    <dgm:cxn modelId="{16437B3C-782A-4D06-80E2-BA8483C7A36C}" type="presParOf" srcId="{43B87E3A-33F1-4CAF-AE51-531C12A97145}" destId="{4B67D54F-3921-45F3-89C6-01EF3587F40B}" srcOrd="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395445-CB17-4587-8FA3-BD98F0457831}" type="doc">
      <dgm:prSet loTypeId="urn:microsoft.com/office/officeart/2005/8/layout/target3" loCatId="relationship" qsTypeId="urn:microsoft.com/office/officeart/2005/8/quickstyle/3d7" qsCatId="3D" csTypeId="urn:microsoft.com/office/officeart/2005/8/colors/accent1_2" csCatId="accent1" phldr="1"/>
      <dgm:spPr/>
      <dgm:t>
        <a:bodyPr/>
        <a:lstStyle/>
        <a:p>
          <a:endParaRPr lang="en-IN"/>
        </a:p>
      </dgm:t>
    </dgm:pt>
    <dgm:pt modelId="{9A47CFD7-B373-47E0-BE5D-8C6318AA27C7}" type="pres">
      <dgm:prSet presAssocID="{57395445-CB17-4587-8FA3-BD98F0457831}" presName="Name0" presStyleCnt="0">
        <dgm:presLayoutVars>
          <dgm:chMax val="7"/>
          <dgm:dir/>
          <dgm:animLvl val="lvl"/>
          <dgm:resizeHandles val="exact"/>
        </dgm:presLayoutVars>
      </dgm:prSet>
      <dgm:spPr/>
    </dgm:pt>
  </dgm:ptLst>
  <dgm:cxnLst>
    <dgm:cxn modelId="{206B724F-BEBD-47E1-966E-97E129418274}" type="presOf" srcId="{57395445-CB17-4587-8FA3-BD98F0457831}" destId="{9A47CFD7-B373-47E0-BE5D-8C6318AA27C7}"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B5676-ECAA-4E63-9097-6511EDDB0D6E}">
      <dsp:nvSpPr>
        <dsp:cNvPr id="0" name=""/>
        <dsp:cNvSpPr/>
      </dsp:nvSpPr>
      <dsp:spPr>
        <a:xfrm>
          <a:off x="857256" y="0"/>
          <a:ext cx="5715039" cy="5715039"/>
        </a:xfrm>
        <a:prstGeom prst="triangl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2F796B2-2B48-4A3A-BE6F-70B937104602}">
      <dsp:nvSpPr>
        <dsp:cNvPr id="0" name=""/>
        <dsp:cNvSpPr/>
      </dsp:nvSpPr>
      <dsp:spPr>
        <a:xfrm>
          <a:off x="3714776" y="572062"/>
          <a:ext cx="3714776" cy="4063036"/>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One important thing about default parameter is:</a:t>
          </a:r>
          <a:endParaRPr lang="en-IN" sz="2400" kern="1200" dirty="0"/>
        </a:p>
        <a:p>
          <a:pPr marL="171450" lvl="1" indent="-171450" algn="l" defTabSz="844550" rtl="0">
            <a:lnSpc>
              <a:spcPct val="90000"/>
            </a:lnSpc>
            <a:spcBef>
              <a:spcPct val="0"/>
            </a:spcBef>
            <a:spcAft>
              <a:spcPct val="15000"/>
            </a:spcAft>
            <a:buChar char="•"/>
          </a:pPr>
          <a:r>
            <a:rPr lang="en-US" sz="1900" kern="1200" dirty="0"/>
            <a:t>In default header , any parameter cannot have default value unless all parameters appearing on its right have their default values.</a:t>
          </a:r>
          <a:endParaRPr lang="en-IN" sz="1900" kern="1200" dirty="0"/>
        </a:p>
      </dsp:txBody>
      <dsp:txXfrm>
        <a:off x="3896116" y="753402"/>
        <a:ext cx="3352096" cy="3700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11/23/2020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11/23/2020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11/23/2020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11/23/2020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2.xml"/><Relationship Id="rId7" Type="http://schemas.openxmlformats.org/officeDocument/2006/relationships/image" Target="../media/image2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8239D-DE32-4D20-9AE5-7625F71FF098}"/>
              </a:ext>
            </a:extLst>
          </p:cNvPr>
          <p:cNvSpPr>
            <a:spLocks noGrp="1"/>
          </p:cNvSpPr>
          <p:nvPr>
            <p:ph idx="1"/>
          </p:nvPr>
        </p:nvSpPr>
        <p:spPr>
          <a:xfrm>
            <a:off x="208946" y="2285993"/>
            <a:ext cx="8786874" cy="365126"/>
          </a:xfrm>
        </p:spPr>
        <p:txBody>
          <a:bodyPr>
            <a:normAutofit fontScale="85000" lnSpcReduction="20000"/>
          </a:bodyPr>
          <a:lstStyle/>
          <a:p>
            <a:pPr marL="0" indent="0" algn="ctr">
              <a:lnSpc>
                <a:spcPct val="100000"/>
              </a:lnSpc>
              <a:spcBef>
                <a:spcPts val="0"/>
              </a:spcBef>
              <a:spcAft>
                <a:spcPts val="600"/>
              </a:spcAft>
              <a:buNone/>
            </a:pPr>
            <a:r>
              <a:rPr lang="en-IN" sz="2400" b="1" dirty="0"/>
              <a:t>TOPIC </a:t>
            </a:r>
            <a:r>
              <a:rPr lang="en-IN" sz="2400" b="1" dirty="0">
                <a:solidFill>
                  <a:schemeClr val="tx1">
                    <a:lumMod val="95000"/>
                    <a:lumOff val="5000"/>
                  </a:schemeClr>
                </a:solidFill>
              </a:rPr>
              <a:t>– </a:t>
            </a:r>
            <a:r>
              <a:rPr lang="en-IN" sz="2400" b="1" dirty="0">
                <a:solidFill>
                  <a:schemeClr val="accent1"/>
                </a:solidFill>
              </a:rPr>
              <a:t>FUNCTIONS IN PYTHON </a:t>
            </a:r>
            <a:endParaRPr lang="en-IN" sz="1500" dirty="0"/>
          </a:p>
        </p:txBody>
      </p:sp>
      <p:sp>
        <p:nvSpPr>
          <p:cNvPr id="12" name="Slide Number Placeholder 11">
            <a:extLst>
              <a:ext uri="{FF2B5EF4-FFF2-40B4-BE49-F238E27FC236}">
                <a16:creationId xmlns:a16="http://schemas.microsoft.com/office/drawing/2014/main" id="{3BFEF159-E4B8-4A39-B9CF-DA8F81EDF7BE}"/>
              </a:ext>
            </a:extLst>
          </p:cNvPr>
          <p:cNvSpPr>
            <a:spLocks noGrp="1"/>
          </p:cNvSpPr>
          <p:nvPr>
            <p:ph type="sldNum" sz="quarter" idx="12"/>
          </p:nvPr>
        </p:nvSpPr>
        <p:spPr>
          <a:xfrm>
            <a:off x="7086600" y="6497874"/>
            <a:ext cx="2057400" cy="365125"/>
          </a:xfrm>
        </p:spPr>
        <p:txBody>
          <a:bodyPr/>
          <a:lstStyle/>
          <a:p>
            <a:pPr marL="0" lvl="0" indent="0" algn="r" rtl="0">
              <a:spcBef>
                <a:spcPts val="0"/>
              </a:spcBef>
              <a:spcAft>
                <a:spcPts val="0"/>
              </a:spcAft>
              <a:buNone/>
            </a:pPr>
            <a:fld id="{00000000-1234-1234-1234-123412341234}" type="slidenum">
              <a:rPr lang="en" sz="1600" b="1" smtClean="0">
                <a:solidFill>
                  <a:schemeClr val="tx1"/>
                </a:solidFill>
              </a:rPr>
              <a:pPr marL="0" lvl="0" indent="0" algn="r" rtl="0">
                <a:spcBef>
                  <a:spcPts val="0"/>
                </a:spcBef>
                <a:spcAft>
                  <a:spcPts val="0"/>
                </a:spcAft>
                <a:buNone/>
              </a:pPr>
              <a:t>1</a:t>
            </a:fld>
            <a:endParaRPr lang="en" sz="1600" b="1" dirty="0">
              <a:solidFill>
                <a:schemeClr val="tx1"/>
              </a:solidFill>
            </a:endParaRPr>
          </a:p>
        </p:txBody>
      </p:sp>
    </p:spTree>
    <p:extLst>
      <p:ext uri="{BB962C8B-B14F-4D97-AF65-F5344CB8AC3E}">
        <p14:creationId xmlns:p14="http://schemas.microsoft.com/office/powerpoint/2010/main" val="184652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itle 2"/>
          <p:cNvSpPr>
            <a:spLocks noGrp="1"/>
          </p:cNvSpPr>
          <p:nvPr>
            <p:ph type="title"/>
          </p:nvPr>
        </p:nvSpPr>
        <p:spPr>
          <a:xfrm>
            <a:off x="1357290" y="500042"/>
            <a:ext cx="7215238" cy="714380"/>
          </a:xfrm>
        </p:spPr>
        <p:style>
          <a:lnRef idx="0">
            <a:schemeClr val="accent4"/>
          </a:lnRef>
          <a:fillRef idx="3">
            <a:schemeClr val="accent4"/>
          </a:fillRef>
          <a:effectRef idx="3">
            <a:schemeClr val="accent4"/>
          </a:effectRef>
          <a:fontRef idx="minor">
            <a:schemeClr val="lt1"/>
          </a:fontRef>
        </p:style>
        <p:txBody>
          <a:bodyPr>
            <a:normAutofit fontScale="90000"/>
          </a:bodyPr>
          <a:lstStyle/>
          <a:p>
            <a:pPr algn="ctr"/>
            <a:r>
              <a:rPr lang="en-US" dirty="0"/>
              <a:t>User-defined Function</a:t>
            </a:r>
            <a:endParaRPr lang="en-IN" dirty="0"/>
          </a:p>
        </p:txBody>
      </p:sp>
      <p:sp>
        <p:nvSpPr>
          <p:cNvPr id="12" name="TextBox 11"/>
          <p:cNvSpPr txBox="1"/>
          <p:nvPr/>
        </p:nvSpPr>
        <p:spPr>
          <a:xfrm>
            <a:off x="571472" y="1785926"/>
            <a:ext cx="7929618" cy="1384995"/>
          </a:xfrm>
          <a:prstGeom prst="rect">
            <a:avLst/>
          </a:prstGeom>
          <a:noFill/>
        </p:spPr>
        <p:txBody>
          <a:bodyPr wrap="square" rtlCol="0">
            <a:spAutoFit/>
          </a:bodyPr>
          <a:lstStyle/>
          <a:p>
            <a:pPr marL="457200" indent="-457200" algn="just">
              <a:buFont typeface="Arial" pitchFamily="34" charset="0"/>
              <a:buChar char="•"/>
            </a:pPr>
            <a:r>
              <a:rPr lang="en-US" sz="2800" dirty="0"/>
              <a:t>These are the functions which are made by user as per the requirement of the user.</a:t>
            </a:r>
          </a:p>
        </p:txBody>
      </p:sp>
      <p:sp>
        <p:nvSpPr>
          <p:cNvPr id="13" name="TextBox 12"/>
          <p:cNvSpPr txBox="1"/>
          <p:nvPr/>
        </p:nvSpPr>
        <p:spPr>
          <a:xfrm>
            <a:off x="500034" y="3071810"/>
            <a:ext cx="7929618" cy="1384995"/>
          </a:xfrm>
          <a:prstGeom prst="rect">
            <a:avLst/>
          </a:prstGeom>
          <a:noFill/>
        </p:spPr>
        <p:txBody>
          <a:bodyPr wrap="square" rtlCol="0">
            <a:spAutoFit/>
          </a:bodyPr>
          <a:lstStyle/>
          <a:p>
            <a:pPr marL="457200" indent="-457200" algn="just">
              <a:buFont typeface="Arial" pitchFamily="34" charset="0"/>
              <a:buChar char="•"/>
            </a:pPr>
            <a:r>
              <a:rPr lang="en-US" sz="2800" dirty="0"/>
              <a:t>Function is a kind of collection of statements which are written for a specific task.</a:t>
            </a:r>
          </a:p>
        </p:txBody>
      </p:sp>
      <p:sp>
        <p:nvSpPr>
          <p:cNvPr id="20" name="TextBox 19"/>
          <p:cNvSpPr txBox="1"/>
          <p:nvPr/>
        </p:nvSpPr>
        <p:spPr>
          <a:xfrm>
            <a:off x="642910" y="4572008"/>
            <a:ext cx="7929618" cy="954107"/>
          </a:xfrm>
          <a:prstGeom prst="rect">
            <a:avLst/>
          </a:prstGeom>
          <a:noFill/>
        </p:spPr>
        <p:txBody>
          <a:bodyPr wrap="square" rtlCol="0">
            <a:spAutoFit/>
          </a:bodyPr>
          <a:lstStyle/>
          <a:p>
            <a:pPr marL="457200" indent="-457200" algn="just">
              <a:buFont typeface="Arial" pitchFamily="34" charset="0"/>
              <a:buChar char="•"/>
            </a:pPr>
            <a:r>
              <a:rPr lang="en-US" sz="2800" dirty="0"/>
              <a:t>We can use them in any part of our program by calling them.</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extBox 21"/>
          <p:cNvSpPr txBox="1"/>
          <p:nvPr/>
        </p:nvSpPr>
        <p:spPr>
          <a:xfrm>
            <a:off x="500034" y="1928802"/>
            <a:ext cx="7705956" cy="4154984"/>
          </a:xfrm>
          <a:prstGeom prst="rect">
            <a:avLst/>
          </a:prstGeom>
          <a:noFill/>
        </p:spPr>
        <p:txBody>
          <a:bodyPr wrap="none" rtlCol="0">
            <a:spAutoFit/>
          </a:bodyPr>
          <a:lstStyle/>
          <a:p>
            <a:r>
              <a:rPr lang="en-US" sz="2400" dirty="0"/>
              <a:t>In the given polynomial: 2x</a:t>
            </a:r>
            <a:r>
              <a:rPr lang="en-US" sz="2400" baseline="30000" dirty="0"/>
              <a:t>2</a:t>
            </a:r>
          </a:p>
          <a:p>
            <a:r>
              <a:rPr lang="en-US" sz="2400" dirty="0"/>
              <a:t>	For x=1, it will give the result as 2x1</a:t>
            </a:r>
            <a:r>
              <a:rPr lang="en-US" sz="2400" baseline="30000" dirty="0"/>
              <a:t>2</a:t>
            </a:r>
            <a:r>
              <a:rPr lang="en-US" sz="2400" dirty="0"/>
              <a:t>=2</a:t>
            </a:r>
          </a:p>
          <a:p>
            <a:r>
              <a:rPr lang="en-US" sz="2400" dirty="0"/>
              <a:t>	For x=2, it will give the result as 2x2</a:t>
            </a:r>
            <a:r>
              <a:rPr lang="en-US" sz="2400" baseline="30000" dirty="0"/>
              <a:t>2</a:t>
            </a:r>
            <a:r>
              <a:rPr lang="en-US" sz="2400" dirty="0"/>
              <a:t>=8</a:t>
            </a:r>
          </a:p>
          <a:p>
            <a:r>
              <a:rPr lang="en-US" sz="2400" dirty="0"/>
              <a:t>	For x=3, it will give the result as 2x3</a:t>
            </a:r>
            <a:r>
              <a:rPr lang="en-US" sz="2400" baseline="30000" dirty="0"/>
              <a:t>2</a:t>
            </a:r>
            <a:r>
              <a:rPr lang="en-US" sz="2400" dirty="0"/>
              <a:t>=18</a:t>
            </a:r>
          </a:p>
          <a:p>
            <a:endParaRPr lang="en-US" sz="2400" dirty="0"/>
          </a:p>
          <a:p>
            <a:r>
              <a:rPr lang="en-US" sz="2400" dirty="0"/>
              <a:t>Now if we will represent the above polynomial like</a:t>
            </a:r>
          </a:p>
          <a:p>
            <a:r>
              <a:rPr lang="en-US" sz="2400" dirty="0"/>
              <a:t>		</a:t>
            </a:r>
            <a:r>
              <a:rPr lang="en-US" sz="2400" i="1" dirty="0"/>
              <a:t>f(x)= 2x</a:t>
            </a:r>
            <a:r>
              <a:rPr lang="en-US" sz="2400" i="1" baseline="30000" dirty="0"/>
              <a:t>2</a:t>
            </a:r>
          </a:p>
          <a:p>
            <a:r>
              <a:rPr lang="en-US" sz="2400" dirty="0"/>
              <a:t>Then we can say that,</a:t>
            </a:r>
          </a:p>
          <a:p>
            <a:r>
              <a:rPr lang="en-US" sz="2400" dirty="0"/>
              <a:t>		</a:t>
            </a:r>
            <a:r>
              <a:rPr lang="en-US" sz="2400" i="1" dirty="0"/>
              <a:t>f(1)</a:t>
            </a:r>
            <a:r>
              <a:rPr lang="en-US" sz="2400" dirty="0"/>
              <a:t>=2</a:t>
            </a:r>
          </a:p>
          <a:p>
            <a:r>
              <a:rPr lang="en-US" sz="2400" dirty="0"/>
              <a:t>		</a:t>
            </a:r>
            <a:r>
              <a:rPr lang="en-US" sz="2400" i="1" dirty="0"/>
              <a:t>f(2)</a:t>
            </a:r>
            <a:r>
              <a:rPr lang="en-US" sz="2400" dirty="0"/>
              <a:t>=8</a:t>
            </a:r>
          </a:p>
          <a:p>
            <a:r>
              <a:rPr lang="en-US" sz="2400" dirty="0"/>
              <a:t>		</a:t>
            </a:r>
            <a:r>
              <a:rPr lang="en-US" sz="2400" i="1" dirty="0"/>
              <a:t>f(3)</a:t>
            </a:r>
            <a:r>
              <a:rPr lang="en-US" sz="2400" dirty="0"/>
              <a:t>=18		</a:t>
            </a:r>
            <a:endParaRPr lang="en-IN" sz="2400" dirty="0"/>
          </a:p>
        </p:txBody>
      </p:sp>
      <p:sp>
        <p:nvSpPr>
          <p:cNvPr id="23" name="Title 2"/>
          <p:cNvSpPr>
            <a:spLocks noGrp="1"/>
          </p:cNvSpPr>
          <p:nvPr>
            <p:ph type="title"/>
          </p:nvPr>
        </p:nvSpPr>
        <p:spPr>
          <a:xfrm>
            <a:off x="1142976" y="500042"/>
            <a:ext cx="7515220" cy="1143000"/>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600" dirty="0"/>
              <a:t>Function in terms of Programming Language</a:t>
            </a:r>
            <a:endParaRPr lang="en-IN" sz="36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Line Callout 2 11"/>
          <p:cNvSpPr/>
          <p:nvPr/>
        </p:nvSpPr>
        <p:spPr>
          <a:xfrm>
            <a:off x="5000628" y="4209137"/>
            <a:ext cx="3643338" cy="1285884"/>
          </a:xfrm>
          <a:prstGeom prst="borderCallout2">
            <a:avLst>
              <a:gd name="adj1" fmla="val 18750"/>
              <a:gd name="adj2" fmla="val -8333"/>
              <a:gd name="adj3" fmla="val 18750"/>
              <a:gd name="adj4" fmla="val -16667"/>
              <a:gd name="adj5" fmla="val 82514"/>
              <a:gd name="adj6" fmla="val -36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What you observe:-</a:t>
            </a:r>
          </a:p>
          <a:p>
            <a:pPr marL="342900" indent="-342900">
              <a:buAutoNum type="arabicPeriod"/>
            </a:pPr>
            <a:r>
              <a:rPr lang="en-US" sz="1600" dirty="0"/>
              <a:t>A value is needed (argument)</a:t>
            </a:r>
          </a:p>
          <a:p>
            <a:pPr marL="342900" indent="-342900">
              <a:buAutoNum type="arabicPeriod"/>
            </a:pPr>
            <a:r>
              <a:rPr lang="en-US" sz="1600" dirty="0"/>
              <a:t>Can perform certain operation</a:t>
            </a:r>
          </a:p>
          <a:p>
            <a:pPr marL="342900" indent="-342900">
              <a:buAutoNum type="arabicPeriod"/>
            </a:pPr>
            <a:r>
              <a:rPr lang="en-US" sz="1600" dirty="0"/>
              <a:t>Can return a result</a:t>
            </a:r>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2">
                                            <p:bg/>
                                          </p:spTgt>
                                        </p:tgtEl>
                                        <p:attrNameLst>
                                          <p:attrName>style.visibility</p:attrName>
                                        </p:attrNameLst>
                                      </p:cBhvr>
                                      <p:to>
                                        <p:strVal val="visible"/>
                                      </p:to>
                                    </p:set>
                                    <p:animEffect transition="in" filter="box(in)">
                                      <p:cBhvr>
                                        <p:cTn id="20" dur="500"/>
                                        <p:tgtEl>
                                          <p:spTgt spid="12">
                                            <p:bg/>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box(in)">
                                      <p:cBhvr>
                                        <p:cTn id="23" dur="500"/>
                                        <p:tgtEl>
                                          <p:spTgt spid="12">
                                            <p:txEl>
                                              <p:pRg st="0" end="0"/>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box(in)">
                                      <p:cBhvr>
                                        <p:cTn id="26" dur="500"/>
                                        <p:tgtEl>
                                          <p:spTgt spid="12">
                                            <p:txEl>
                                              <p:pRg st="1" end="1"/>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Effect transition="in" filter="box(in)">
                                      <p:cBhvr>
                                        <p:cTn id="29" dur="500"/>
                                        <p:tgtEl>
                                          <p:spTgt spid="12">
                                            <p:txEl>
                                              <p:pRg st="2" end="2"/>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box(in)">
                                      <p:cBhvr>
                                        <p:cTn id="3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12"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214414" y="428604"/>
            <a:ext cx="6929486" cy="714380"/>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600" dirty="0"/>
              <a:t>Defining Functions in Python</a:t>
            </a:r>
            <a:endParaRPr lang="en-IN" sz="36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6" name="Picture 2"/>
          <p:cNvPicPr>
            <a:picLocks noChangeAspect="1" noChangeArrowheads="1"/>
          </p:cNvPicPr>
          <p:nvPr/>
        </p:nvPicPr>
        <p:blipFill>
          <a:blip r:embed="rId2" cstate="print"/>
          <a:srcRect l="469" r="47968" b="67500"/>
          <a:stretch>
            <a:fillRect/>
          </a:stretch>
        </p:blipFill>
        <p:spPr bwMode="auto">
          <a:xfrm>
            <a:off x="571472" y="2125038"/>
            <a:ext cx="7858180" cy="2786058"/>
          </a:xfrm>
          <a:prstGeom prst="rect">
            <a:avLst/>
          </a:prstGeom>
          <a:ln>
            <a:noFill/>
          </a:ln>
          <a:effectLst>
            <a:outerShdw blurRad="292100" dist="139700" dir="2700000" algn="tl" rotWithShape="0">
              <a:srgbClr val="333333">
                <a:alpha val="65000"/>
              </a:srgbClr>
            </a:outerShdw>
          </a:effectLst>
        </p:spPr>
      </p:pic>
      <p:grpSp>
        <p:nvGrpSpPr>
          <p:cNvPr id="3" name="Group 24"/>
          <p:cNvGrpSpPr/>
          <p:nvPr/>
        </p:nvGrpSpPr>
        <p:grpSpPr>
          <a:xfrm>
            <a:off x="500034" y="1273463"/>
            <a:ext cx="1000132" cy="1423873"/>
            <a:chOff x="500034" y="1934483"/>
            <a:chExt cx="1000132" cy="1423873"/>
          </a:xfrm>
        </p:grpSpPr>
        <p:cxnSp>
          <p:nvCxnSpPr>
            <p:cNvPr id="22" name="Straight Arrow Connector 21"/>
            <p:cNvCxnSpPr/>
            <p:nvPr/>
          </p:nvCxnSpPr>
          <p:spPr>
            <a:xfrm rot="5400000" flipH="1" flipV="1">
              <a:off x="321439" y="282177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0034" y="1934483"/>
              <a:ext cx="1000132" cy="307777"/>
            </a:xfrm>
            <a:prstGeom prst="rect">
              <a:avLst/>
            </a:prstGeom>
            <a:noFill/>
          </p:spPr>
          <p:txBody>
            <a:bodyPr wrap="square" rtlCol="0">
              <a:spAutoFit/>
            </a:bodyPr>
            <a:lstStyle/>
            <a:p>
              <a:r>
                <a:rPr lang="en-US" sz="1400" dirty="0"/>
                <a:t>Keyword</a:t>
              </a:r>
              <a:endParaRPr lang="en-IN" sz="1400" dirty="0"/>
            </a:p>
          </p:txBody>
        </p:sp>
      </p:grpSp>
      <p:grpSp>
        <p:nvGrpSpPr>
          <p:cNvPr id="4" name="Group 25"/>
          <p:cNvGrpSpPr/>
          <p:nvPr/>
        </p:nvGrpSpPr>
        <p:grpSpPr>
          <a:xfrm>
            <a:off x="1643042" y="1196344"/>
            <a:ext cx="1000132" cy="1423875"/>
            <a:chOff x="500034" y="1934483"/>
            <a:chExt cx="1000132" cy="1423875"/>
          </a:xfrm>
        </p:grpSpPr>
        <p:cxnSp>
          <p:nvCxnSpPr>
            <p:cNvPr id="27" name="Straight Arrow Connector 26"/>
            <p:cNvCxnSpPr/>
            <p:nvPr/>
          </p:nvCxnSpPr>
          <p:spPr>
            <a:xfrm rot="5400000" flipH="1" flipV="1">
              <a:off x="359205" y="2860337"/>
              <a:ext cx="995246"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0034" y="1934483"/>
              <a:ext cx="1000132" cy="523220"/>
            </a:xfrm>
            <a:prstGeom prst="rect">
              <a:avLst/>
            </a:prstGeom>
            <a:noFill/>
          </p:spPr>
          <p:txBody>
            <a:bodyPr wrap="square" rtlCol="0">
              <a:spAutoFit/>
            </a:bodyPr>
            <a:lstStyle/>
            <a:p>
              <a:r>
                <a:rPr lang="en-US" sz="1400" dirty="0"/>
                <a:t>Function name</a:t>
              </a:r>
              <a:endParaRPr lang="en-IN" sz="1400" dirty="0"/>
            </a:p>
          </p:txBody>
        </p:sp>
      </p:grpSp>
      <p:grpSp>
        <p:nvGrpSpPr>
          <p:cNvPr id="5" name="Group 30"/>
          <p:cNvGrpSpPr/>
          <p:nvPr/>
        </p:nvGrpSpPr>
        <p:grpSpPr>
          <a:xfrm>
            <a:off x="3000364" y="1267782"/>
            <a:ext cx="1071570" cy="1423873"/>
            <a:chOff x="500034" y="1934483"/>
            <a:chExt cx="1071570" cy="1423873"/>
          </a:xfrm>
        </p:grpSpPr>
        <p:cxnSp>
          <p:nvCxnSpPr>
            <p:cNvPr id="32" name="Straight Arrow Connector 31"/>
            <p:cNvCxnSpPr/>
            <p:nvPr/>
          </p:nvCxnSpPr>
          <p:spPr>
            <a:xfrm rot="5400000" flipH="1" flipV="1">
              <a:off x="321439" y="282177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0034" y="1934483"/>
              <a:ext cx="1071570" cy="307777"/>
            </a:xfrm>
            <a:prstGeom prst="rect">
              <a:avLst/>
            </a:prstGeom>
            <a:noFill/>
          </p:spPr>
          <p:txBody>
            <a:bodyPr wrap="square" rtlCol="0">
              <a:spAutoFit/>
            </a:bodyPr>
            <a:lstStyle/>
            <a:p>
              <a:r>
                <a:rPr lang="en-US" sz="1400" dirty="0"/>
                <a:t>Parameter</a:t>
              </a:r>
              <a:endParaRPr lang="en-IN" sz="1400" dirty="0"/>
            </a:p>
          </p:txBody>
        </p:sp>
      </p:grpSp>
      <p:sp>
        <p:nvSpPr>
          <p:cNvPr id="34" name="Right Brace 33"/>
          <p:cNvSpPr/>
          <p:nvPr/>
        </p:nvSpPr>
        <p:spPr>
          <a:xfrm>
            <a:off x="2972649" y="2982294"/>
            <a:ext cx="214314"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6" name="Elbow Connector 35"/>
          <p:cNvCxnSpPr/>
          <p:nvPr/>
        </p:nvCxnSpPr>
        <p:spPr>
          <a:xfrm flipV="1">
            <a:off x="3286116" y="1839286"/>
            <a:ext cx="2000264" cy="16430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57818" y="1624972"/>
            <a:ext cx="2286016" cy="307777"/>
          </a:xfrm>
          <a:prstGeom prst="rect">
            <a:avLst/>
          </a:prstGeom>
          <a:noFill/>
        </p:spPr>
        <p:txBody>
          <a:bodyPr wrap="square" rtlCol="0">
            <a:spAutoFit/>
          </a:bodyPr>
          <a:lstStyle/>
          <a:p>
            <a:r>
              <a:rPr lang="en-US" sz="1400" dirty="0"/>
              <a:t>Body of the Function</a:t>
            </a:r>
            <a:endParaRPr lang="en-IN" sz="1400" dirty="0"/>
          </a:p>
        </p:txBody>
      </p:sp>
      <p:cxnSp>
        <p:nvCxnSpPr>
          <p:cNvPr id="39" name="Elbow Connector 38"/>
          <p:cNvCxnSpPr/>
          <p:nvPr/>
        </p:nvCxnSpPr>
        <p:spPr>
          <a:xfrm>
            <a:off x="3929058" y="4196740"/>
            <a:ext cx="1928826" cy="1143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29322" y="5125434"/>
            <a:ext cx="1643074" cy="307777"/>
          </a:xfrm>
          <a:prstGeom prst="rect">
            <a:avLst/>
          </a:prstGeom>
          <a:noFill/>
        </p:spPr>
        <p:txBody>
          <a:bodyPr wrap="square" rtlCol="0">
            <a:spAutoFit/>
          </a:bodyPr>
          <a:lstStyle/>
          <a:p>
            <a:r>
              <a:rPr lang="en-US" sz="1400" dirty="0"/>
              <a:t>Function calling</a:t>
            </a:r>
            <a:endParaRPr lang="en-IN" sz="1400" dirty="0"/>
          </a:p>
        </p:txBody>
      </p:sp>
      <p:pic>
        <p:nvPicPr>
          <p:cNvPr id="26" name="Picture 3"/>
          <p:cNvPicPr>
            <a:picLocks noChangeAspect="1" noChangeArrowheads="1"/>
          </p:cNvPicPr>
          <p:nvPr/>
        </p:nvPicPr>
        <p:blipFill>
          <a:blip r:embed="rId3" cstate="print"/>
          <a:srcRect l="938" t="25000" r="59375" b="65833"/>
          <a:stretch>
            <a:fillRect/>
          </a:stretch>
        </p:blipFill>
        <p:spPr bwMode="auto">
          <a:xfrm>
            <a:off x="714348" y="5643578"/>
            <a:ext cx="6048364" cy="785818"/>
          </a:xfrm>
          <a:prstGeom prst="rect">
            <a:avLst/>
          </a:prstGeom>
          <a:noFill/>
          <a:ln w="9525">
            <a:noFill/>
            <a:miter lim="800000"/>
            <a:headEnd/>
            <a:tailEnd/>
          </a:ln>
          <a:effectLst/>
        </p:spPr>
      </p:pic>
      <p:sp>
        <p:nvSpPr>
          <p:cNvPr id="29" name="Title 2"/>
          <p:cNvSpPr txBox="1">
            <a:spLocks/>
          </p:cNvSpPr>
          <p:nvPr/>
        </p:nvSpPr>
        <p:spPr>
          <a:xfrm>
            <a:off x="2857488" y="5000636"/>
            <a:ext cx="1428760" cy="714372"/>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Output</a:t>
            </a:r>
            <a:endParaRPr kumimoji="0" lang="en-IN" sz="2800" b="1"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429552"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Lets look at some more examples</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noChangeArrowheads="1"/>
          </p:cNvPicPr>
          <p:nvPr/>
        </p:nvPicPr>
        <p:blipFill>
          <a:blip r:embed="rId2" cstate="print"/>
          <a:srcRect l="937" t="5833" r="64375" b="70000"/>
          <a:stretch>
            <a:fillRect/>
          </a:stretch>
        </p:blipFill>
        <p:spPr bwMode="auto">
          <a:xfrm>
            <a:off x="1214414" y="1643050"/>
            <a:ext cx="3828091" cy="1500198"/>
          </a:xfrm>
          <a:prstGeom prst="rect">
            <a:avLst/>
          </a:prstGeom>
          <a:noFill/>
          <a:ln w="9525">
            <a:noFill/>
            <a:miter lim="800000"/>
            <a:headEnd/>
            <a:tailEnd/>
          </a:ln>
          <a:effectLst/>
        </p:spPr>
      </p:pic>
      <p:sp>
        <p:nvSpPr>
          <p:cNvPr id="21" name="TextBox 20"/>
          <p:cNvSpPr txBox="1"/>
          <p:nvPr/>
        </p:nvSpPr>
        <p:spPr>
          <a:xfrm>
            <a:off x="1071538" y="1142984"/>
            <a:ext cx="1922321" cy="369332"/>
          </a:xfrm>
          <a:prstGeom prst="rect">
            <a:avLst/>
          </a:prstGeom>
          <a:noFill/>
        </p:spPr>
        <p:txBody>
          <a:bodyPr wrap="none" rtlCol="0">
            <a:spAutoFit/>
          </a:bodyPr>
          <a:lstStyle/>
          <a:p>
            <a:r>
              <a:rPr lang="en-US" b="1" u="sng" dirty="0"/>
              <a:t>Sample Code-1</a:t>
            </a:r>
            <a:endParaRPr lang="en-IN" b="1" u="sng" dirty="0"/>
          </a:p>
        </p:txBody>
      </p:sp>
      <p:pic>
        <p:nvPicPr>
          <p:cNvPr id="2051" name="Picture 3"/>
          <p:cNvPicPr>
            <a:picLocks noChangeAspect="1" noChangeArrowheads="1"/>
          </p:cNvPicPr>
          <p:nvPr/>
        </p:nvPicPr>
        <p:blipFill>
          <a:blip r:embed="rId3" cstate="print"/>
          <a:srcRect l="781" t="5833" r="57969" b="70000"/>
          <a:stretch>
            <a:fillRect/>
          </a:stretch>
        </p:blipFill>
        <p:spPr bwMode="auto">
          <a:xfrm>
            <a:off x="1142976" y="4000504"/>
            <a:ext cx="5202657" cy="1714512"/>
          </a:xfrm>
          <a:prstGeom prst="rect">
            <a:avLst/>
          </a:prstGeom>
          <a:noFill/>
          <a:ln w="9525">
            <a:noFill/>
            <a:miter lim="800000"/>
            <a:headEnd/>
            <a:tailEnd/>
          </a:ln>
          <a:effectLst/>
        </p:spPr>
      </p:pic>
      <p:sp>
        <p:nvSpPr>
          <p:cNvPr id="22" name="TextBox 21"/>
          <p:cNvSpPr txBox="1"/>
          <p:nvPr/>
        </p:nvSpPr>
        <p:spPr>
          <a:xfrm>
            <a:off x="1071538" y="3571876"/>
            <a:ext cx="1925527" cy="369332"/>
          </a:xfrm>
          <a:prstGeom prst="rect">
            <a:avLst/>
          </a:prstGeom>
          <a:noFill/>
        </p:spPr>
        <p:txBody>
          <a:bodyPr wrap="none" rtlCol="0">
            <a:spAutoFit/>
          </a:bodyPr>
          <a:lstStyle/>
          <a:p>
            <a:r>
              <a:rPr lang="en-US" b="1" u="sng" dirty="0"/>
              <a:t>Sample Code-2</a:t>
            </a:r>
            <a:endParaRPr lang="en-IN" b="1" u="sng" dirty="0"/>
          </a:p>
        </p:txBody>
      </p:sp>
      <p:cxnSp>
        <p:nvCxnSpPr>
          <p:cNvPr id="26" name="Straight Arrow Connector 25"/>
          <p:cNvCxnSpPr/>
          <p:nvPr/>
        </p:nvCxnSpPr>
        <p:spPr>
          <a:xfrm flipV="1">
            <a:off x="3786182" y="1714488"/>
            <a:ext cx="200026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929322" y="1571612"/>
            <a:ext cx="2786082" cy="646331"/>
          </a:xfrm>
          <a:prstGeom prst="rect">
            <a:avLst/>
          </a:prstGeom>
          <a:noFill/>
        </p:spPr>
        <p:txBody>
          <a:bodyPr wrap="square" rtlCol="0">
            <a:spAutoFit/>
          </a:bodyPr>
          <a:lstStyle/>
          <a:p>
            <a:r>
              <a:rPr lang="en-US" dirty="0"/>
              <a:t>Taking one parameter and has return value</a:t>
            </a:r>
            <a:endParaRPr lang="en-IN" dirty="0"/>
          </a:p>
        </p:txBody>
      </p:sp>
      <p:grpSp>
        <p:nvGrpSpPr>
          <p:cNvPr id="30" name="Group 29"/>
          <p:cNvGrpSpPr/>
          <p:nvPr/>
        </p:nvGrpSpPr>
        <p:grpSpPr>
          <a:xfrm>
            <a:off x="3857620" y="3857628"/>
            <a:ext cx="4929222" cy="923330"/>
            <a:chOff x="3857620" y="3857628"/>
            <a:chExt cx="4929222" cy="923330"/>
          </a:xfrm>
        </p:grpSpPr>
        <p:cxnSp>
          <p:nvCxnSpPr>
            <p:cNvPr id="28" name="Straight Arrow Connector 27"/>
            <p:cNvCxnSpPr/>
            <p:nvPr/>
          </p:nvCxnSpPr>
          <p:spPr>
            <a:xfrm flipV="1">
              <a:off x="3857620" y="4000504"/>
              <a:ext cx="200026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00760" y="3857628"/>
              <a:ext cx="2786082" cy="923330"/>
            </a:xfrm>
            <a:prstGeom prst="rect">
              <a:avLst/>
            </a:prstGeom>
            <a:noFill/>
          </p:spPr>
          <p:txBody>
            <a:bodyPr wrap="square" rtlCol="0">
              <a:spAutoFit/>
            </a:bodyPr>
            <a:lstStyle/>
            <a:p>
              <a:r>
                <a:rPr lang="en-US" dirty="0"/>
                <a:t>Taking two parameters and has no return value</a:t>
              </a:r>
              <a:endParaRPr lang="en-I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1000" fill="hold"/>
                                        <p:tgtEl>
                                          <p:spTgt spid="2051"/>
                                        </p:tgtEl>
                                        <p:attrNameLst>
                                          <p:attrName>ppt_x</p:attrName>
                                        </p:attrNameLst>
                                      </p:cBhvr>
                                      <p:tavLst>
                                        <p:tav tm="0">
                                          <p:val>
                                            <p:strVal val="#ppt_x"/>
                                          </p:val>
                                        </p:tav>
                                        <p:tav tm="100000">
                                          <p:val>
                                            <p:strVal val="#ppt_x"/>
                                          </p:val>
                                        </p:tav>
                                      </p:tavLst>
                                    </p:anim>
                                    <p:anim calcmode="lin" valueType="num">
                                      <p:cBhvr additive="base">
                                        <p:cTn id="12" dur="10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ppt_x"/>
                                          </p:val>
                                        </p:tav>
                                        <p:tav tm="100000">
                                          <p:val>
                                            <p:strVal val="#ppt_x"/>
                                          </p:val>
                                        </p:tav>
                                      </p:tavLst>
                                    </p:anim>
                                    <p:anim calcmode="lin" valueType="num">
                                      <p:cBhvr additive="base">
                                        <p:cTn id="18"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286676"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Structure of a Python Program</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 name="TextBox 20"/>
          <p:cNvSpPr txBox="1"/>
          <p:nvPr/>
        </p:nvSpPr>
        <p:spPr>
          <a:xfrm>
            <a:off x="857224" y="1142985"/>
            <a:ext cx="7643866" cy="1304203"/>
          </a:xfrm>
          <a:prstGeom prst="rect">
            <a:avLst/>
          </a:prstGeom>
          <a:noFill/>
        </p:spPr>
        <p:txBody>
          <a:bodyPr wrap="square" rtlCol="0">
            <a:spAutoFit/>
          </a:bodyPr>
          <a:lstStyle/>
          <a:p>
            <a:pPr>
              <a:lnSpc>
                <a:spcPct val="150000"/>
              </a:lnSpc>
            </a:pPr>
            <a:r>
              <a:rPr lang="en-US" dirty="0"/>
              <a:t>In Python program, generally all function definitions are given at the top followed by statements which are not part of any function. These are called as </a:t>
            </a:r>
            <a:r>
              <a:rPr lang="en-US" b="1" u="sng" dirty="0">
                <a:solidFill>
                  <a:schemeClr val="accent2">
                    <a:lumMod val="60000"/>
                    <a:lumOff val="40000"/>
                  </a:schemeClr>
                </a:solidFill>
              </a:rPr>
              <a:t>top level statements</a:t>
            </a:r>
            <a:r>
              <a:rPr lang="en-US" dirty="0"/>
              <a:t> .</a:t>
            </a:r>
          </a:p>
        </p:txBody>
      </p:sp>
      <p:grpSp>
        <p:nvGrpSpPr>
          <p:cNvPr id="26" name="Group 25"/>
          <p:cNvGrpSpPr/>
          <p:nvPr/>
        </p:nvGrpSpPr>
        <p:grpSpPr>
          <a:xfrm>
            <a:off x="5572132" y="4500570"/>
            <a:ext cx="3143272" cy="1071570"/>
            <a:chOff x="5572132" y="4500570"/>
            <a:chExt cx="3143272" cy="1071570"/>
          </a:xfrm>
        </p:grpSpPr>
        <p:cxnSp>
          <p:nvCxnSpPr>
            <p:cNvPr id="22" name="Straight Arrow Connector 21"/>
            <p:cNvCxnSpPr/>
            <p:nvPr/>
          </p:nvCxnSpPr>
          <p:spPr>
            <a:xfrm flipV="1">
              <a:off x="6143636" y="4857760"/>
              <a:ext cx="71438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5572132" y="4929198"/>
              <a:ext cx="500066"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p:cNvSpPr txBox="1"/>
            <p:nvPr/>
          </p:nvSpPr>
          <p:spPr>
            <a:xfrm>
              <a:off x="6929454" y="4500570"/>
              <a:ext cx="1785950" cy="646331"/>
            </a:xfrm>
            <a:prstGeom prst="rect">
              <a:avLst/>
            </a:prstGeom>
            <a:noFill/>
          </p:spPr>
          <p:txBody>
            <a:bodyPr wrap="square" rtlCol="0">
              <a:spAutoFit/>
            </a:bodyPr>
            <a:lstStyle/>
            <a:p>
              <a:r>
                <a:rPr lang="en-US" dirty="0"/>
                <a:t>Top level statement</a:t>
              </a:r>
              <a:endParaRPr lang="en-IN" dirty="0"/>
            </a:p>
          </p:txBody>
        </p:sp>
      </p:grpSp>
      <p:grpSp>
        <p:nvGrpSpPr>
          <p:cNvPr id="28" name="Group 27"/>
          <p:cNvGrpSpPr/>
          <p:nvPr/>
        </p:nvGrpSpPr>
        <p:grpSpPr>
          <a:xfrm>
            <a:off x="769778" y="4264222"/>
            <a:ext cx="5373858" cy="1615827"/>
            <a:chOff x="769778" y="4264222"/>
            <a:chExt cx="5373858" cy="1615827"/>
          </a:xfrm>
        </p:grpSpPr>
        <p:pic>
          <p:nvPicPr>
            <p:cNvPr id="1026" name="Picture 2"/>
            <p:cNvPicPr>
              <a:picLocks noChangeAspect="1" noChangeArrowheads="1"/>
            </p:cNvPicPr>
            <p:nvPr/>
          </p:nvPicPr>
          <p:blipFill>
            <a:blip r:embed="rId2" cstate="print"/>
            <a:srcRect l="937" t="5833" r="66250" b="77500"/>
            <a:stretch>
              <a:fillRect/>
            </a:stretch>
          </p:blipFill>
          <p:spPr bwMode="auto">
            <a:xfrm>
              <a:off x="1142976" y="4357694"/>
              <a:ext cx="5000660" cy="1428760"/>
            </a:xfrm>
            <a:prstGeom prst="rect">
              <a:avLst/>
            </a:prstGeom>
            <a:noFill/>
            <a:ln w="9525">
              <a:noFill/>
              <a:miter lim="800000"/>
              <a:headEnd/>
              <a:tailEnd/>
            </a:ln>
            <a:effectLst/>
          </p:spPr>
        </p:pic>
        <p:sp>
          <p:nvSpPr>
            <p:cNvPr id="27" name="TextBox 26"/>
            <p:cNvSpPr txBox="1"/>
            <p:nvPr/>
          </p:nvSpPr>
          <p:spPr>
            <a:xfrm>
              <a:off x="769778" y="4264222"/>
              <a:ext cx="500066" cy="1615827"/>
            </a:xfrm>
            <a:prstGeom prst="rect">
              <a:avLst/>
            </a:prstGeom>
            <a:noFill/>
          </p:spPr>
          <p:txBody>
            <a:bodyPr wrap="square" rtlCol="0">
              <a:spAutoFit/>
            </a:bodyPr>
            <a:lstStyle/>
            <a:p>
              <a:pPr>
                <a:lnSpc>
                  <a:spcPct val="150000"/>
                </a:lnSpc>
              </a:pPr>
              <a:r>
                <a:rPr lang="en-US" sz="1600" dirty="0"/>
                <a:t>1</a:t>
              </a:r>
            </a:p>
            <a:p>
              <a:pPr>
                <a:lnSpc>
                  <a:spcPct val="150000"/>
                </a:lnSpc>
              </a:pPr>
              <a:r>
                <a:rPr lang="en-US" sz="1600" dirty="0"/>
                <a:t>2</a:t>
              </a:r>
            </a:p>
            <a:p>
              <a:pPr>
                <a:lnSpc>
                  <a:spcPct val="150000"/>
                </a:lnSpc>
              </a:pPr>
              <a:r>
                <a:rPr lang="en-US" sz="1600" dirty="0"/>
                <a:t>3</a:t>
              </a:r>
            </a:p>
            <a:p>
              <a:pPr>
                <a:lnSpc>
                  <a:spcPct val="150000"/>
                </a:lnSpc>
              </a:pPr>
              <a:r>
                <a:rPr lang="en-US" sz="1600" dirty="0"/>
                <a:t>4</a:t>
              </a:r>
              <a:endParaRPr lang="en-IN" sz="1600" dirty="0"/>
            </a:p>
          </p:txBody>
        </p:sp>
      </p:grpSp>
      <p:sp>
        <p:nvSpPr>
          <p:cNvPr id="20" name="TextBox 19"/>
          <p:cNvSpPr txBox="1"/>
          <p:nvPr/>
        </p:nvSpPr>
        <p:spPr>
          <a:xfrm>
            <a:off x="857224" y="2500306"/>
            <a:ext cx="7643866" cy="888705"/>
          </a:xfrm>
          <a:prstGeom prst="rect">
            <a:avLst/>
          </a:prstGeom>
          <a:noFill/>
        </p:spPr>
        <p:txBody>
          <a:bodyPr wrap="square" rtlCol="0">
            <a:spAutoFit/>
          </a:bodyPr>
          <a:lstStyle/>
          <a:p>
            <a:pPr>
              <a:lnSpc>
                <a:spcPct val="150000"/>
              </a:lnSpc>
            </a:pPr>
            <a:r>
              <a:rPr lang="en-US" dirty="0"/>
              <a:t>The python interpreter starts the execution of the program from the top level statement.</a:t>
            </a:r>
            <a:endParaRPr lang="en-IN" dirty="0"/>
          </a:p>
        </p:txBody>
      </p:sp>
      <p:sp>
        <p:nvSpPr>
          <p:cNvPr id="25" name="TextBox 24"/>
          <p:cNvSpPr txBox="1"/>
          <p:nvPr/>
        </p:nvSpPr>
        <p:spPr>
          <a:xfrm>
            <a:off x="785786" y="3429000"/>
            <a:ext cx="7643866" cy="923330"/>
          </a:xfrm>
          <a:prstGeom prst="rect">
            <a:avLst/>
          </a:prstGeom>
          <a:noFill/>
        </p:spPr>
        <p:txBody>
          <a:bodyPr wrap="square" rtlCol="0">
            <a:spAutoFit/>
          </a:bodyPr>
          <a:lstStyle/>
          <a:p>
            <a:pPr>
              <a:lnSpc>
                <a:spcPct val="150000"/>
              </a:lnSpc>
            </a:pPr>
            <a:r>
              <a:rPr lang="en-US" dirty="0"/>
              <a:t>Python gives a special name to top level statements as </a:t>
            </a:r>
            <a:r>
              <a:rPr lang="en-US" b="1" u="sng" dirty="0">
                <a:solidFill>
                  <a:schemeClr val="accent2">
                    <a:lumMod val="60000"/>
                    <a:lumOff val="40000"/>
                  </a:schemeClr>
                </a:solidFill>
              </a:rPr>
              <a:t>__main__</a:t>
            </a:r>
            <a:r>
              <a:rPr lang="en-US" dirty="0"/>
              <a:t>.</a:t>
            </a:r>
          </a:p>
          <a:p>
            <a:pPr>
              <a:lnSpc>
                <a:spcPct val="150000"/>
              </a:lnSpc>
            </a:pPr>
            <a:r>
              <a:rPr lang="en-US" dirty="0"/>
              <a:t>Example:-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dissolve">
                                      <p:cBhvr>
                                        <p:cTn id="35" dur="500"/>
                                        <p:tgtEl>
                                          <p:spTgt spid="28"/>
                                        </p:tgtEl>
                                      </p:cBhvr>
                                    </p:animEffect>
                                  </p:childTnLst>
                                </p:cTn>
                              </p:par>
                              <p:par>
                                <p:cTn id="36" presetID="53"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p:bldP spid="20"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286676"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Flow of Execution of a Function Call</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 name="TextBox 20"/>
          <p:cNvSpPr txBox="1"/>
          <p:nvPr/>
        </p:nvSpPr>
        <p:spPr>
          <a:xfrm>
            <a:off x="857224" y="1142985"/>
            <a:ext cx="7643866" cy="1338828"/>
          </a:xfrm>
          <a:prstGeom prst="rect">
            <a:avLst/>
          </a:prstGeom>
          <a:noFill/>
        </p:spPr>
        <p:txBody>
          <a:bodyPr wrap="square" rtlCol="0">
            <a:spAutoFit/>
          </a:bodyPr>
          <a:lstStyle/>
          <a:p>
            <a:pPr>
              <a:lnSpc>
                <a:spcPct val="150000"/>
              </a:lnSpc>
            </a:pPr>
            <a:r>
              <a:rPr lang="en-US" dirty="0"/>
              <a:t>The flow of execution refers to the order in which the statements are executed during a program run.</a:t>
            </a:r>
          </a:p>
          <a:p>
            <a:pPr>
              <a:lnSpc>
                <a:spcPct val="150000"/>
              </a:lnSpc>
            </a:pPr>
            <a:endParaRPr lang="en-IN" dirty="0"/>
          </a:p>
        </p:txBody>
      </p:sp>
      <p:grpSp>
        <p:nvGrpSpPr>
          <p:cNvPr id="22" name="Group 21"/>
          <p:cNvGrpSpPr/>
          <p:nvPr/>
        </p:nvGrpSpPr>
        <p:grpSpPr>
          <a:xfrm>
            <a:off x="1619480" y="2428868"/>
            <a:ext cx="3282459" cy="2652662"/>
            <a:chOff x="1619480" y="2428868"/>
            <a:chExt cx="3282459" cy="2652662"/>
          </a:xfrm>
        </p:grpSpPr>
        <p:sp>
          <p:nvSpPr>
            <p:cNvPr id="20" name="TextBox 19"/>
            <p:cNvSpPr txBox="1"/>
            <p:nvPr/>
          </p:nvSpPr>
          <p:spPr>
            <a:xfrm>
              <a:off x="2643174" y="2428868"/>
              <a:ext cx="1797287" cy="2585323"/>
            </a:xfrm>
            <a:prstGeom prst="rect">
              <a:avLst/>
            </a:prstGeom>
            <a:noFill/>
          </p:spPr>
          <p:txBody>
            <a:bodyPr wrap="none" rtlCol="0">
              <a:spAutoFit/>
            </a:bodyPr>
            <a:lstStyle/>
            <a:p>
              <a:r>
                <a:rPr lang="en-US" dirty="0"/>
                <a:t>def </a:t>
              </a:r>
              <a:r>
                <a:rPr lang="en-US" dirty="0" err="1"/>
                <a:t>Func</a:t>
              </a:r>
              <a:r>
                <a:rPr lang="en-US" dirty="0"/>
                <a:t>():</a:t>
              </a:r>
            </a:p>
            <a:p>
              <a:r>
                <a:rPr lang="en-US" dirty="0"/>
                <a:t>	.</a:t>
              </a:r>
            </a:p>
            <a:p>
              <a:r>
                <a:rPr lang="en-US" dirty="0"/>
                <a:t>	.</a:t>
              </a:r>
            </a:p>
            <a:p>
              <a:r>
                <a:rPr lang="en-US" dirty="0"/>
                <a:t>	return</a:t>
              </a:r>
            </a:p>
            <a:p>
              <a:r>
                <a:rPr lang="en-US" dirty="0"/>
                <a:t>#__main__</a:t>
              </a:r>
            </a:p>
            <a:p>
              <a:r>
                <a:rPr lang="en-US" dirty="0"/>
                <a:t>      .</a:t>
              </a:r>
            </a:p>
            <a:p>
              <a:r>
                <a:rPr lang="en-US" dirty="0"/>
                <a:t>      .</a:t>
              </a:r>
            </a:p>
            <a:p>
              <a:r>
                <a:rPr lang="en-US" dirty="0" err="1"/>
                <a:t>Func</a:t>
              </a:r>
              <a:r>
                <a:rPr lang="en-US" dirty="0"/>
                <a:t>()</a:t>
              </a:r>
            </a:p>
            <a:p>
              <a:r>
                <a:rPr lang="en-US" dirty="0"/>
                <a:t>print(…)</a:t>
              </a:r>
              <a:endParaRPr lang="en-IN" dirty="0"/>
            </a:p>
          </p:txBody>
        </p:sp>
        <p:sp>
          <p:nvSpPr>
            <p:cNvPr id="44" name="Freeform 43"/>
            <p:cNvSpPr/>
            <p:nvPr/>
          </p:nvSpPr>
          <p:spPr>
            <a:xfrm>
              <a:off x="1619480" y="2522863"/>
              <a:ext cx="1129050" cy="2005070"/>
            </a:xfrm>
            <a:custGeom>
              <a:avLst/>
              <a:gdLst>
                <a:gd name="connsiteX0" fmla="*/ 1079653 w 1129050"/>
                <a:gd name="connsiteY0" fmla="*/ 2005070 h 2005070"/>
                <a:gd name="connsiteX1" fmla="*/ 848298 w 1129050"/>
                <a:gd name="connsiteY1" fmla="*/ 1983036 h 2005070"/>
                <a:gd name="connsiteX2" fmla="*/ 760163 w 1129050"/>
                <a:gd name="connsiteY2" fmla="*/ 1961002 h 2005070"/>
                <a:gd name="connsiteX3" fmla="*/ 716096 w 1129050"/>
                <a:gd name="connsiteY3" fmla="*/ 1949985 h 2005070"/>
                <a:gd name="connsiteX4" fmla="*/ 694062 w 1129050"/>
                <a:gd name="connsiteY4" fmla="*/ 1916935 h 2005070"/>
                <a:gd name="connsiteX5" fmla="*/ 649995 w 1129050"/>
                <a:gd name="connsiteY5" fmla="*/ 1905918 h 2005070"/>
                <a:gd name="connsiteX6" fmla="*/ 616944 w 1129050"/>
                <a:gd name="connsiteY6" fmla="*/ 1894901 h 2005070"/>
                <a:gd name="connsiteX7" fmla="*/ 550843 w 1129050"/>
                <a:gd name="connsiteY7" fmla="*/ 1839817 h 2005070"/>
                <a:gd name="connsiteX8" fmla="*/ 506775 w 1129050"/>
                <a:gd name="connsiteY8" fmla="*/ 1817783 h 2005070"/>
                <a:gd name="connsiteX9" fmla="*/ 451691 w 1129050"/>
                <a:gd name="connsiteY9" fmla="*/ 1773715 h 2005070"/>
                <a:gd name="connsiteX10" fmla="*/ 374573 w 1129050"/>
                <a:gd name="connsiteY10" fmla="*/ 1707614 h 2005070"/>
                <a:gd name="connsiteX11" fmla="*/ 341522 w 1129050"/>
                <a:gd name="connsiteY11" fmla="*/ 1696597 h 2005070"/>
                <a:gd name="connsiteX12" fmla="*/ 308472 w 1129050"/>
                <a:gd name="connsiteY12" fmla="*/ 1663547 h 2005070"/>
                <a:gd name="connsiteX13" fmla="*/ 286438 w 1129050"/>
                <a:gd name="connsiteY13" fmla="*/ 1630496 h 2005070"/>
                <a:gd name="connsiteX14" fmla="*/ 253387 w 1129050"/>
                <a:gd name="connsiteY14" fmla="*/ 1608462 h 2005070"/>
                <a:gd name="connsiteX15" fmla="*/ 187286 w 1129050"/>
                <a:gd name="connsiteY15" fmla="*/ 1509310 h 2005070"/>
                <a:gd name="connsiteX16" fmla="*/ 165253 w 1129050"/>
                <a:gd name="connsiteY16" fmla="*/ 1476260 h 2005070"/>
                <a:gd name="connsiteX17" fmla="*/ 154236 w 1129050"/>
                <a:gd name="connsiteY17" fmla="*/ 1443209 h 2005070"/>
                <a:gd name="connsiteX18" fmla="*/ 110168 w 1129050"/>
                <a:gd name="connsiteY18" fmla="*/ 1333041 h 2005070"/>
                <a:gd name="connsiteX19" fmla="*/ 99151 w 1129050"/>
                <a:gd name="connsiteY19" fmla="*/ 1299990 h 2005070"/>
                <a:gd name="connsiteX20" fmla="*/ 88134 w 1129050"/>
                <a:gd name="connsiteY20" fmla="*/ 1244906 h 2005070"/>
                <a:gd name="connsiteX21" fmla="*/ 66101 w 1129050"/>
                <a:gd name="connsiteY21" fmla="*/ 1211855 h 2005070"/>
                <a:gd name="connsiteX22" fmla="*/ 0 w 1129050"/>
                <a:gd name="connsiteY22" fmla="*/ 969484 h 2005070"/>
                <a:gd name="connsiteX23" fmla="*/ 22033 w 1129050"/>
                <a:gd name="connsiteY23" fmla="*/ 572877 h 2005070"/>
                <a:gd name="connsiteX24" fmla="*/ 33050 w 1129050"/>
                <a:gd name="connsiteY24" fmla="*/ 517792 h 2005070"/>
                <a:gd name="connsiteX25" fmla="*/ 77118 w 1129050"/>
                <a:gd name="connsiteY25" fmla="*/ 440674 h 2005070"/>
                <a:gd name="connsiteX26" fmla="*/ 99151 w 1129050"/>
                <a:gd name="connsiteY26" fmla="*/ 396607 h 2005070"/>
                <a:gd name="connsiteX27" fmla="*/ 198303 w 1129050"/>
                <a:gd name="connsiteY27" fmla="*/ 286438 h 2005070"/>
                <a:gd name="connsiteX28" fmla="*/ 231354 w 1129050"/>
                <a:gd name="connsiteY28" fmla="*/ 253388 h 2005070"/>
                <a:gd name="connsiteX29" fmla="*/ 264404 w 1129050"/>
                <a:gd name="connsiteY29" fmla="*/ 220337 h 2005070"/>
                <a:gd name="connsiteX30" fmla="*/ 330506 w 1129050"/>
                <a:gd name="connsiteY30" fmla="*/ 187286 h 2005070"/>
                <a:gd name="connsiteX31" fmla="*/ 363556 w 1129050"/>
                <a:gd name="connsiteY31" fmla="*/ 176270 h 2005070"/>
                <a:gd name="connsiteX32" fmla="*/ 429657 w 1129050"/>
                <a:gd name="connsiteY32" fmla="*/ 132202 h 2005070"/>
                <a:gd name="connsiteX33" fmla="*/ 583893 w 1129050"/>
                <a:gd name="connsiteY33" fmla="*/ 88135 h 2005070"/>
                <a:gd name="connsiteX34" fmla="*/ 694062 w 1129050"/>
                <a:gd name="connsiteY34" fmla="*/ 77118 h 2005070"/>
                <a:gd name="connsiteX35" fmla="*/ 1112703 w 1129050"/>
                <a:gd name="connsiteY35" fmla="*/ 55084 h 2005070"/>
                <a:gd name="connsiteX36" fmla="*/ 1068636 w 1129050"/>
                <a:gd name="connsiteY36" fmla="*/ 33050 h 2005070"/>
                <a:gd name="connsiteX37" fmla="*/ 1035585 w 1129050"/>
                <a:gd name="connsiteY37" fmla="*/ 0 h 2005070"/>
                <a:gd name="connsiteX38" fmla="*/ 1057619 w 1129050"/>
                <a:gd name="connsiteY38" fmla="*/ 33050 h 2005070"/>
                <a:gd name="connsiteX39" fmla="*/ 1123720 w 1129050"/>
                <a:gd name="connsiteY39" fmla="*/ 77118 h 2005070"/>
                <a:gd name="connsiteX40" fmla="*/ 1068636 w 1129050"/>
                <a:gd name="connsiteY40" fmla="*/ 99151 h 2005070"/>
                <a:gd name="connsiteX41" fmla="*/ 1035585 w 1129050"/>
                <a:gd name="connsiteY41" fmla="*/ 110168 h 2005070"/>
                <a:gd name="connsiteX42" fmla="*/ 1013551 w 1129050"/>
                <a:gd name="connsiteY42" fmla="*/ 143219 h 2005070"/>
                <a:gd name="connsiteX43" fmla="*/ 991518 w 1129050"/>
                <a:gd name="connsiteY43" fmla="*/ 242371 h 200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29050" h="2005070">
                  <a:moveTo>
                    <a:pt x="1079653" y="2005070"/>
                  </a:moveTo>
                  <a:cubicBezTo>
                    <a:pt x="1002535" y="1997725"/>
                    <a:pt x="925039" y="1993621"/>
                    <a:pt x="848298" y="1983036"/>
                  </a:cubicBezTo>
                  <a:cubicBezTo>
                    <a:pt x="818300" y="1978898"/>
                    <a:pt x="789541" y="1968347"/>
                    <a:pt x="760163" y="1961002"/>
                  </a:cubicBezTo>
                  <a:lnTo>
                    <a:pt x="716096" y="1949985"/>
                  </a:lnTo>
                  <a:cubicBezTo>
                    <a:pt x="708751" y="1938968"/>
                    <a:pt x="705079" y="1924279"/>
                    <a:pt x="694062" y="1916935"/>
                  </a:cubicBezTo>
                  <a:cubicBezTo>
                    <a:pt x="681464" y="1908536"/>
                    <a:pt x="664554" y="1910078"/>
                    <a:pt x="649995" y="1905918"/>
                  </a:cubicBezTo>
                  <a:cubicBezTo>
                    <a:pt x="638829" y="1902728"/>
                    <a:pt x="627331" y="1900094"/>
                    <a:pt x="616944" y="1894901"/>
                  </a:cubicBezTo>
                  <a:cubicBezTo>
                    <a:pt x="558658" y="1865758"/>
                    <a:pt x="607695" y="1880426"/>
                    <a:pt x="550843" y="1839817"/>
                  </a:cubicBezTo>
                  <a:cubicBezTo>
                    <a:pt x="537479" y="1830271"/>
                    <a:pt x="521464" y="1825128"/>
                    <a:pt x="506775" y="1817783"/>
                  </a:cubicBezTo>
                  <a:cubicBezTo>
                    <a:pt x="486728" y="1757636"/>
                    <a:pt x="512558" y="1804148"/>
                    <a:pt x="451691" y="1773715"/>
                  </a:cubicBezTo>
                  <a:cubicBezTo>
                    <a:pt x="371456" y="1733598"/>
                    <a:pt x="440721" y="1751713"/>
                    <a:pt x="374573" y="1707614"/>
                  </a:cubicBezTo>
                  <a:cubicBezTo>
                    <a:pt x="364910" y="1701172"/>
                    <a:pt x="352539" y="1700269"/>
                    <a:pt x="341522" y="1696597"/>
                  </a:cubicBezTo>
                  <a:cubicBezTo>
                    <a:pt x="330505" y="1685580"/>
                    <a:pt x="318446" y="1675516"/>
                    <a:pt x="308472" y="1663547"/>
                  </a:cubicBezTo>
                  <a:cubicBezTo>
                    <a:pt x="299995" y="1653375"/>
                    <a:pt x="295801" y="1639859"/>
                    <a:pt x="286438" y="1630496"/>
                  </a:cubicBezTo>
                  <a:cubicBezTo>
                    <a:pt x="277075" y="1621133"/>
                    <a:pt x="264404" y="1615807"/>
                    <a:pt x="253387" y="1608462"/>
                  </a:cubicBezTo>
                  <a:lnTo>
                    <a:pt x="187286" y="1509310"/>
                  </a:lnTo>
                  <a:cubicBezTo>
                    <a:pt x="179942" y="1498293"/>
                    <a:pt x="169440" y="1488821"/>
                    <a:pt x="165253" y="1476260"/>
                  </a:cubicBezTo>
                  <a:cubicBezTo>
                    <a:pt x="161581" y="1465243"/>
                    <a:pt x="158405" y="1454048"/>
                    <a:pt x="154236" y="1443209"/>
                  </a:cubicBezTo>
                  <a:cubicBezTo>
                    <a:pt x="140038" y="1406294"/>
                    <a:pt x="122675" y="1370563"/>
                    <a:pt x="110168" y="1333041"/>
                  </a:cubicBezTo>
                  <a:cubicBezTo>
                    <a:pt x="106496" y="1322024"/>
                    <a:pt x="101968" y="1311256"/>
                    <a:pt x="99151" y="1299990"/>
                  </a:cubicBezTo>
                  <a:cubicBezTo>
                    <a:pt x="94609" y="1281824"/>
                    <a:pt x="94709" y="1262439"/>
                    <a:pt x="88134" y="1244906"/>
                  </a:cubicBezTo>
                  <a:cubicBezTo>
                    <a:pt x="83485" y="1232508"/>
                    <a:pt x="73445" y="1222872"/>
                    <a:pt x="66101" y="1211855"/>
                  </a:cubicBezTo>
                  <a:cubicBezTo>
                    <a:pt x="23751" y="1042458"/>
                    <a:pt x="46102" y="1123161"/>
                    <a:pt x="0" y="969484"/>
                  </a:cubicBezTo>
                  <a:cubicBezTo>
                    <a:pt x="7344" y="837282"/>
                    <a:pt x="12371" y="704930"/>
                    <a:pt x="22033" y="572877"/>
                  </a:cubicBezTo>
                  <a:cubicBezTo>
                    <a:pt x="23399" y="554202"/>
                    <a:pt x="27128" y="535556"/>
                    <a:pt x="33050" y="517792"/>
                  </a:cubicBezTo>
                  <a:cubicBezTo>
                    <a:pt x="46366" y="477843"/>
                    <a:pt x="57777" y="474521"/>
                    <a:pt x="77118" y="440674"/>
                  </a:cubicBezTo>
                  <a:cubicBezTo>
                    <a:pt x="85266" y="426415"/>
                    <a:pt x="90447" y="410533"/>
                    <a:pt x="99151" y="396607"/>
                  </a:cubicBezTo>
                  <a:cubicBezTo>
                    <a:pt x="127899" y="350611"/>
                    <a:pt x="158249" y="326491"/>
                    <a:pt x="198303" y="286438"/>
                  </a:cubicBezTo>
                  <a:lnTo>
                    <a:pt x="231354" y="253388"/>
                  </a:lnTo>
                  <a:cubicBezTo>
                    <a:pt x="242371" y="242371"/>
                    <a:pt x="249623" y="225264"/>
                    <a:pt x="264404" y="220337"/>
                  </a:cubicBezTo>
                  <a:cubicBezTo>
                    <a:pt x="347482" y="192644"/>
                    <a:pt x="245075" y="230001"/>
                    <a:pt x="330506" y="187286"/>
                  </a:cubicBezTo>
                  <a:cubicBezTo>
                    <a:pt x="340893" y="182093"/>
                    <a:pt x="352539" y="179942"/>
                    <a:pt x="363556" y="176270"/>
                  </a:cubicBezTo>
                  <a:cubicBezTo>
                    <a:pt x="385590" y="161581"/>
                    <a:pt x="404535" y="140576"/>
                    <a:pt x="429657" y="132202"/>
                  </a:cubicBezTo>
                  <a:cubicBezTo>
                    <a:pt x="482050" y="114738"/>
                    <a:pt x="528557" y="97358"/>
                    <a:pt x="583893" y="88135"/>
                  </a:cubicBezTo>
                  <a:cubicBezTo>
                    <a:pt x="620297" y="82068"/>
                    <a:pt x="657339" y="80790"/>
                    <a:pt x="694062" y="77118"/>
                  </a:cubicBezTo>
                  <a:cubicBezTo>
                    <a:pt x="859440" y="21992"/>
                    <a:pt x="600986" y="104606"/>
                    <a:pt x="1112703" y="55084"/>
                  </a:cubicBezTo>
                  <a:cubicBezTo>
                    <a:pt x="1129050" y="53502"/>
                    <a:pt x="1082000" y="42596"/>
                    <a:pt x="1068636" y="33050"/>
                  </a:cubicBezTo>
                  <a:cubicBezTo>
                    <a:pt x="1055958" y="23994"/>
                    <a:pt x="1051165" y="0"/>
                    <a:pt x="1035585" y="0"/>
                  </a:cubicBezTo>
                  <a:cubicBezTo>
                    <a:pt x="1022344" y="0"/>
                    <a:pt x="1047654" y="24331"/>
                    <a:pt x="1057619" y="33050"/>
                  </a:cubicBezTo>
                  <a:cubicBezTo>
                    <a:pt x="1077548" y="50488"/>
                    <a:pt x="1123720" y="77118"/>
                    <a:pt x="1123720" y="77118"/>
                  </a:cubicBezTo>
                  <a:cubicBezTo>
                    <a:pt x="1105359" y="84462"/>
                    <a:pt x="1087153" y="92207"/>
                    <a:pt x="1068636" y="99151"/>
                  </a:cubicBezTo>
                  <a:cubicBezTo>
                    <a:pt x="1057762" y="103229"/>
                    <a:pt x="1044653" y="102913"/>
                    <a:pt x="1035585" y="110168"/>
                  </a:cubicBezTo>
                  <a:cubicBezTo>
                    <a:pt x="1025246" y="118439"/>
                    <a:pt x="1019472" y="131376"/>
                    <a:pt x="1013551" y="143219"/>
                  </a:cubicBezTo>
                  <a:cubicBezTo>
                    <a:pt x="986063" y="198196"/>
                    <a:pt x="991518" y="188737"/>
                    <a:pt x="991518" y="24237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Freeform 44"/>
            <p:cNvSpPr/>
            <p:nvPr/>
          </p:nvSpPr>
          <p:spPr>
            <a:xfrm>
              <a:off x="3643306" y="3429000"/>
              <a:ext cx="1258633" cy="1652530"/>
            </a:xfrm>
            <a:custGeom>
              <a:avLst/>
              <a:gdLst>
                <a:gd name="connsiteX0" fmla="*/ 716096 w 1258633"/>
                <a:gd name="connsiteY0" fmla="*/ 11017 h 1652530"/>
                <a:gd name="connsiteX1" fmla="*/ 760164 w 1258633"/>
                <a:gd name="connsiteY1" fmla="*/ 0 h 1652530"/>
                <a:gd name="connsiteX2" fmla="*/ 881349 w 1258633"/>
                <a:gd name="connsiteY2" fmla="*/ 33051 h 1652530"/>
                <a:gd name="connsiteX3" fmla="*/ 936434 w 1258633"/>
                <a:gd name="connsiteY3" fmla="*/ 66101 h 1652530"/>
                <a:gd name="connsiteX4" fmla="*/ 969484 w 1258633"/>
                <a:gd name="connsiteY4" fmla="*/ 99152 h 1652530"/>
                <a:gd name="connsiteX5" fmla="*/ 1057619 w 1258633"/>
                <a:gd name="connsiteY5" fmla="*/ 165253 h 1652530"/>
                <a:gd name="connsiteX6" fmla="*/ 1057619 w 1258633"/>
                <a:gd name="connsiteY6" fmla="*/ 165253 h 1652530"/>
                <a:gd name="connsiteX7" fmla="*/ 1145754 w 1258633"/>
                <a:gd name="connsiteY7" fmla="*/ 231354 h 1652530"/>
                <a:gd name="connsiteX8" fmla="*/ 1189822 w 1258633"/>
                <a:gd name="connsiteY8" fmla="*/ 297455 h 1652530"/>
                <a:gd name="connsiteX9" fmla="*/ 1233889 w 1258633"/>
                <a:gd name="connsiteY9" fmla="*/ 374574 h 1652530"/>
                <a:gd name="connsiteX10" fmla="*/ 1255923 w 1258633"/>
                <a:gd name="connsiteY10" fmla="*/ 473725 h 1652530"/>
                <a:gd name="connsiteX11" fmla="*/ 1244906 w 1258633"/>
                <a:gd name="connsiteY11" fmla="*/ 969484 h 1652530"/>
                <a:gd name="connsiteX12" fmla="*/ 1211855 w 1258633"/>
                <a:gd name="connsiteY12" fmla="*/ 1002535 h 1652530"/>
                <a:gd name="connsiteX13" fmla="*/ 1189822 w 1258633"/>
                <a:gd name="connsiteY13" fmla="*/ 1068636 h 1652530"/>
                <a:gd name="connsiteX14" fmla="*/ 1178805 w 1258633"/>
                <a:gd name="connsiteY14" fmla="*/ 1101687 h 1652530"/>
                <a:gd name="connsiteX15" fmla="*/ 1145754 w 1258633"/>
                <a:gd name="connsiteY15" fmla="*/ 1112704 h 1652530"/>
                <a:gd name="connsiteX16" fmla="*/ 1079653 w 1258633"/>
                <a:gd name="connsiteY16" fmla="*/ 1178805 h 1652530"/>
                <a:gd name="connsiteX17" fmla="*/ 1013552 w 1258633"/>
                <a:gd name="connsiteY17" fmla="*/ 1266940 h 1652530"/>
                <a:gd name="connsiteX18" fmla="*/ 980501 w 1258633"/>
                <a:gd name="connsiteY18" fmla="*/ 1277957 h 1652530"/>
                <a:gd name="connsiteX19" fmla="*/ 947451 w 1258633"/>
                <a:gd name="connsiteY19" fmla="*/ 1299990 h 1652530"/>
                <a:gd name="connsiteX20" fmla="*/ 925417 w 1258633"/>
                <a:gd name="connsiteY20" fmla="*/ 1333041 h 1652530"/>
                <a:gd name="connsiteX21" fmla="*/ 892366 w 1258633"/>
                <a:gd name="connsiteY21" fmla="*/ 1355075 h 1652530"/>
                <a:gd name="connsiteX22" fmla="*/ 881349 w 1258633"/>
                <a:gd name="connsiteY22" fmla="*/ 1399142 h 1652530"/>
                <a:gd name="connsiteX23" fmla="*/ 804231 w 1258633"/>
                <a:gd name="connsiteY23" fmla="*/ 1432193 h 1652530"/>
                <a:gd name="connsiteX24" fmla="*/ 793214 w 1258633"/>
                <a:gd name="connsiteY24" fmla="*/ 1465243 h 1652530"/>
                <a:gd name="connsiteX25" fmla="*/ 661012 w 1258633"/>
                <a:gd name="connsiteY25" fmla="*/ 1509311 h 1652530"/>
                <a:gd name="connsiteX26" fmla="*/ 132202 w 1258633"/>
                <a:gd name="connsiteY26" fmla="*/ 1487277 h 1652530"/>
                <a:gd name="connsiteX27" fmla="*/ 110169 w 1258633"/>
                <a:gd name="connsiteY27" fmla="*/ 1454227 h 1652530"/>
                <a:gd name="connsiteX28" fmla="*/ 66101 w 1258633"/>
                <a:gd name="connsiteY28" fmla="*/ 1443210 h 1652530"/>
                <a:gd name="connsiteX29" fmla="*/ 99152 w 1258633"/>
                <a:gd name="connsiteY29" fmla="*/ 1465243 h 1652530"/>
                <a:gd name="connsiteX30" fmla="*/ 110169 w 1258633"/>
                <a:gd name="connsiteY30" fmla="*/ 1652530 h 1652530"/>
                <a:gd name="connsiteX31" fmla="*/ 88135 w 1258633"/>
                <a:gd name="connsiteY31" fmla="*/ 1619480 h 1652530"/>
                <a:gd name="connsiteX32" fmla="*/ 55084 w 1258633"/>
                <a:gd name="connsiteY32" fmla="*/ 1553378 h 1652530"/>
                <a:gd name="connsiteX33" fmla="*/ 44067 w 1258633"/>
                <a:gd name="connsiteY33" fmla="*/ 1509311 h 1652530"/>
                <a:gd name="connsiteX34" fmla="*/ 33051 w 1258633"/>
                <a:gd name="connsiteY34" fmla="*/ 1454227 h 1652530"/>
                <a:gd name="connsiteX35" fmla="*/ 0 w 1258633"/>
                <a:gd name="connsiteY35" fmla="*/ 1410159 h 1652530"/>
                <a:gd name="connsiteX36" fmla="*/ 11017 w 1258633"/>
                <a:gd name="connsiteY36" fmla="*/ 1355075 h 1652530"/>
                <a:gd name="connsiteX37" fmla="*/ 44067 w 1258633"/>
                <a:gd name="connsiteY37" fmla="*/ 1333041 h 1652530"/>
                <a:gd name="connsiteX38" fmla="*/ 209320 w 1258633"/>
                <a:gd name="connsiteY38" fmla="*/ 1333041 h 165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8633" h="1652530">
                  <a:moveTo>
                    <a:pt x="716096" y="11017"/>
                  </a:moveTo>
                  <a:cubicBezTo>
                    <a:pt x="730785" y="7345"/>
                    <a:pt x="745023" y="0"/>
                    <a:pt x="760164" y="0"/>
                  </a:cubicBezTo>
                  <a:cubicBezTo>
                    <a:pt x="800108" y="0"/>
                    <a:pt x="845952" y="15353"/>
                    <a:pt x="881349" y="33051"/>
                  </a:cubicBezTo>
                  <a:cubicBezTo>
                    <a:pt x="900501" y="42627"/>
                    <a:pt x="919304" y="53253"/>
                    <a:pt x="936434" y="66101"/>
                  </a:cubicBezTo>
                  <a:cubicBezTo>
                    <a:pt x="948898" y="75449"/>
                    <a:pt x="957426" y="89286"/>
                    <a:pt x="969484" y="99152"/>
                  </a:cubicBezTo>
                  <a:cubicBezTo>
                    <a:pt x="997906" y="122406"/>
                    <a:pt x="1028241" y="143219"/>
                    <a:pt x="1057619" y="165253"/>
                  </a:cubicBezTo>
                  <a:lnTo>
                    <a:pt x="1057619" y="165253"/>
                  </a:lnTo>
                  <a:cubicBezTo>
                    <a:pt x="1098466" y="189761"/>
                    <a:pt x="1117642" y="195210"/>
                    <a:pt x="1145754" y="231354"/>
                  </a:cubicBezTo>
                  <a:cubicBezTo>
                    <a:pt x="1162012" y="252257"/>
                    <a:pt x="1189822" y="297455"/>
                    <a:pt x="1189822" y="297455"/>
                  </a:cubicBezTo>
                  <a:cubicBezTo>
                    <a:pt x="1219811" y="447398"/>
                    <a:pt x="1173680" y="284260"/>
                    <a:pt x="1233889" y="374574"/>
                  </a:cubicBezTo>
                  <a:cubicBezTo>
                    <a:pt x="1238334" y="381242"/>
                    <a:pt x="1255680" y="472511"/>
                    <a:pt x="1255923" y="473725"/>
                  </a:cubicBezTo>
                  <a:cubicBezTo>
                    <a:pt x="1252251" y="638978"/>
                    <a:pt x="1258633" y="804761"/>
                    <a:pt x="1244906" y="969484"/>
                  </a:cubicBezTo>
                  <a:cubicBezTo>
                    <a:pt x="1243612" y="985011"/>
                    <a:pt x="1219421" y="988915"/>
                    <a:pt x="1211855" y="1002535"/>
                  </a:cubicBezTo>
                  <a:cubicBezTo>
                    <a:pt x="1200576" y="1022838"/>
                    <a:pt x="1197166" y="1046602"/>
                    <a:pt x="1189822" y="1068636"/>
                  </a:cubicBezTo>
                  <a:cubicBezTo>
                    <a:pt x="1186150" y="1079653"/>
                    <a:pt x="1189822" y="1098015"/>
                    <a:pt x="1178805" y="1101687"/>
                  </a:cubicBezTo>
                  <a:lnTo>
                    <a:pt x="1145754" y="1112704"/>
                  </a:lnTo>
                  <a:cubicBezTo>
                    <a:pt x="1070174" y="1226071"/>
                    <a:pt x="1194443" y="1047616"/>
                    <a:pt x="1079653" y="1178805"/>
                  </a:cubicBezTo>
                  <a:cubicBezTo>
                    <a:pt x="1039780" y="1224374"/>
                    <a:pt x="1060874" y="1235392"/>
                    <a:pt x="1013552" y="1266940"/>
                  </a:cubicBezTo>
                  <a:cubicBezTo>
                    <a:pt x="1003889" y="1273382"/>
                    <a:pt x="990888" y="1272764"/>
                    <a:pt x="980501" y="1277957"/>
                  </a:cubicBezTo>
                  <a:cubicBezTo>
                    <a:pt x="968658" y="1283878"/>
                    <a:pt x="958468" y="1292646"/>
                    <a:pt x="947451" y="1299990"/>
                  </a:cubicBezTo>
                  <a:cubicBezTo>
                    <a:pt x="940106" y="1311007"/>
                    <a:pt x="934780" y="1323678"/>
                    <a:pt x="925417" y="1333041"/>
                  </a:cubicBezTo>
                  <a:cubicBezTo>
                    <a:pt x="916054" y="1342404"/>
                    <a:pt x="899711" y="1344058"/>
                    <a:pt x="892366" y="1355075"/>
                  </a:cubicBezTo>
                  <a:cubicBezTo>
                    <a:pt x="883967" y="1367673"/>
                    <a:pt x="891042" y="1387510"/>
                    <a:pt x="881349" y="1399142"/>
                  </a:cubicBezTo>
                  <a:cubicBezTo>
                    <a:pt x="870876" y="1411709"/>
                    <a:pt x="821762" y="1426349"/>
                    <a:pt x="804231" y="1432193"/>
                  </a:cubicBezTo>
                  <a:cubicBezTo>
                    <a:pt x="800559" y="1443210"/>
                    <a:pt x="801425" y="1457032"/>
                    <a:pt x="793214" y="1465243"/>
                  </a:cubicBezTo>
                  <a:cubicBezTo>
                    <a:pt x="769496" y="1488961"/>
                    <a:pt x="677615" y="1505160"/>
                    <a:pt x="661012" y="1509311"/>
                  </a:cubicBezTo>
                  <a:cubicBezTo>
                    <a:pt x="484742" y="1501966"/>
                    <a:pt x="307749" y="1504832"/>
                    <a:pt x="132202" y="1487277"/>
                  </a:cubicBezTo>
                  <a:cubicBezTo>
                    <a:pt x="119027" y="1485960"/>
                    <a:pt x="121186" y="1461571"/>
                    <a:pt x="110169" y="1454227"/>
                  </a:cubicBezTo>
                  <a:cubicBezTo>
                    <a:pt x="97571" y="1445828"/>
                    <a:pt x="80790" y="1446882"/>
                    <a:pt x="66101" y="1443210"/>
                  </a:cubicBezTo>
                  <a:cubicBezTo>
                    <a:pt x="77118" y="1450554"/>
                    <a:pt x="91456" y="1454469"/>
                    <a:pt x="99152" y="1465243"/>
                  </a:cubicBezTo>
                  <a:cubicBezTo>
                    <a:pt x="140766" y="1523502"/>
                    <a:pt x="115769" y="1585329"/>
                    <a:pt x="110169" y="1652530"/>
                  </a:cubicBezTo>
                  <a:cubicBezTo>
                    <a:pt x="102824" y="1641513"/>
                    <a:pt x="94056" y="1631323"/>
                    <a:pt x="88135" y="1619480"/>
                  </a:cubicBezTo>
                  <a:cubicBezTo>
                    <a:pt x="42520" y="1528251"/>
                    <a:pt x="118234" y="1648102"/>
                    <a:pt x="55084" y="1553378"/>
                  </a:cubicBezTo>
                  <a:cubicBezTo>
                    <a:pt x="51412" y="1538689"/>
                    <a:pt x="47351" y="1524092"/>
                    <a:pt x="44067" y="1509311"/>
                  </a:cubicBezTo>
                  <a:cubicBezTo>
                    <a:pt x="40005" y="1491032"/>
                    <a:pt x="40656" y="1471338"/>
                    <a:pt x="33051" y="1454227"/>
                  </a:cubicBezTo>
                  <a:cubicBezTo>
                    <a:pt x="25594" y="1437448"/>
                    <a:pt x="11017" y="1424848"/>
                    <a:pt x="0" y="1410159"/>
                  </a:cubicBezTo>
                  <a:cubicBezTo>
                    <a:pt x="3672" y="1391798"/>
                    <a:pt x="1727" y="1371333"/>
                    <a:pt x="11017" y="1355075"/>
                  </a:cubicBezTo>
                  <a:cubicBezTo>
                    <a:pt x="17586" y="1343579"/>
                    <a:pt x="30907" y="1334503"/>
                    <a:pt x="44067" y="1333041"/>
                  </a:cubicBezTo>
                  <a:cubicBezTo>
                    <a:pt x="98814" y="1326958"/>
                    <a:pt x="154236" y="1333041"/>
                    <a:pt x="209320" y="133304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heckerboard(across)">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to="" calcmode="lin" valueType="num">
                                      <p:cBhvr>
                                        <p:cTn id="18" dur="1" fill="hold"/>
                                        <p:tgtEl>
                                          <p:spTgt spid="2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774079" y="714356"/>
            <a:ext cx="7286676" cy="571504"/>
          </a:xfrm>
        </p:spPr>
        <p:txBody>
          <a:bodyPr>
            <a:noAutofit/>
          </a:bodyPr>
          <a:lstStyle/>
          <a:p>
            <a:pPr algn="ctr"/>
            <a:r>
              <a:rPr lang="en-US" sz="3200" u="sng" dirty="0"/>
              <a:t>Determine the flow of execution of the following program</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noChangeArrowheads="1"/>
          </p:cNvPicPr>
          <p:nvPr/>
        </p:nvPicPr>
        <p:blipFill>
          <a:blip r:embed="rId2" cstate="print"/>
          <a:srcRect l="937" t="5833" r="54062" b="60833"/>
          <a:stretch>
            <a:fillRect/>
          </a:stretch>
        </p:blipFill>
        <p:spPr bwMode="auto">
          <a:xfrm>
            <a:off x="1142976" y="1571612"/>
            <a:ext cx="6858048" cy="2857520"/>
          </a:xfrm>
          <a:prstGeom prst="rect">
            <a:avLst/>
          </a:prstGeom>
          <a:noFill/>
          <a:ln w="9525">
            <a:noFill/>
            <a:miter lim="800000"/>
            <a:headEnd/>
            <a:tailEnd/>
          </a:ln>
          <a:effectLst/>
        </p:spPr>
      </p:pic>
      <p:sp>
        <p:nvSpPr>
          <p:cNvPr id="22" name="TextBox 21"/>
          <p:cNvSpPr txBox="1"/>
          <p:nvPr/>
        </p:nvSpPr>
        <p:spPr>
          <a:xfrm>
            <a:off x="1428728" y="4857760"/>
            <a:ext cx="5786478" cy="1077218"/>
          </a:xfrm>
          <a:prstGeom prst="rect">
            <a:avLst/>
          </a:prstGeom>
          <a:noFill/>
        </p:spPr>
        <p:txBody>
          <a:bodyPr wrap="square" rtlCol="0">
            <a:spAutoFit/>
          </a:bodyPr>
          <a:lstStyle/>
          <a:p>
            <a:r>
              <a:rPr lang="en-US" sz="3200" dirty="0"/>
              <a:t>		</a:t>
            </a:r>
            <a:r>
              <a:rPr lang="en-US" sz="3200" u="sng" dirty="0"/>
              <a:t>Answer</a:t>
            </a:r>
          </a:p>
          <a:p>
            <a:r>
              <a:rPr lang="en-US" sz="3200" dirty="0">
                <a:sym typeface="Wingdings" pitchFamily="2" charset="2"/>
              </a:rPr>
              <a:t>256723478</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amond(in)">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visible"/>
                                      </p:to>
                                    </p:set>
                                    <p:anim to="" calcmode="lin" valueType="num">
                                      <p:cBhvr>
                                        <p:cTn id="19" dur="1" fill="hold"/>
                                        <p:tgtEl>
                                          <p:spTgt spid="2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2"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00100" y="714356"/>
            <a:ext cx="7000924" cy="571504"/>
          </a:xfrm>
        </p:spPr>
        <p:txBody>
          <a:bodyPr>
            <a:noAutofit/>
          </a:bodyPr>
          <a:lstStyle/>
          <a:p>
            <a:pPr algn="ctr"/>
            <a:r>
              <a:rPr lang="en-US" sz="3200" u="sng" dirty="0"/>
              <a:t>Determine the flow of execution of the following program???</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 name="TextBox 21"/>
          <p:cNvSpPr txBox="1"/>
          <p:nvPr/>
        </p:nvSpPr>
        <p:spPr>
          <a:xfrm>
            <a:off x="1000100" y="4857760"/>
            <a:ext cx="5786478" cy="1077218"/>
          </a:xfrm>
          <a:prstGeom prst="rect">
            <a:avLst/>
          </a:prstGeom>
          <a:noFill/>
        </p:spPr>
        <p:txBody>
          <a:bodyPr wrap="square" rtlCol="0">
            <a:spAutoFit/>
          </a:bodyPr>
          <a:lstStyle/>
          <a:p>
            <a:r>
              <a:rPr lang="en-US" sz="3200" dirty="0"/>
              <a:t>		</a:t>
            </a:r>
            <a:r>
              <a:rPr lang="en-US" sz="3200" u="sng" dirty="0"/>
              <a:t>Answer</a:t>
            </a:r>
          </a:p>
          <a:p>
            <a:r>
              <a:rPr lang="en-US" sz="3200" dirty="0">
                <a:sym typeface="Wingdings" pitchFamily="2" charset="2"/>
              </a:rPr>
              <a:t>	2567234</a:t>
            </a:r>
            <a:endParaRPr lang="en-IN" sz="3200" dirty="0"/>
          </a:p>
        </p:txBody>
      </p:sp>
      <p:pic>
        <p:nvPicPr>
          <p:cNvPr id="3074" name="Picture 2"/>
          <p:cNvPicPr>
            <a:picLocks noChangeAspect="1" noChangeArrowheads="1"/>
          </p:cNvPicPr>
          <p:nvPr/>
        </p:nvPicPr>
        <p:blipFill>
          <a:blip r:embed="rId2" cstate="print"/>
          <a:srcRect l="937" t="5833" r="53594" b="64167"/>
          <a:stretch>
            <a:fillRect/>
          </a:stretch>
        </p:blipFill>
        <p:spPr bwMode="auto">
          <a:xfrm>
            <a:off x="785786" y="1643050"/>
            <a:ext cx="6929486" cy="25717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amond(in)">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286676"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Argument and Parameter</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428596" y="1214423"/>
            <a:ext cx="8401080" cy="500066"/>
          </a:xfrm>
        </p:spPr>
        <p:txBody>
          <a:bodyPr>
            <a:normAutofit lnSpcReduction="10000"/>
          </a:bodyPr>
          <a:lstStyle/>
          <a:p>
            <a:r>
              <a:rPr lang="en-US" dirty="0"/>
              <a:t>Argument appears in function call statement.</a:t>
            </a:r>
          </a:p>
        </p:txBody>
      </p:sp>
      <p:pic>
        <p:nvPicPr>
          <p:cNvPr id="4098" name="Picture 2"/>
          <p:cNvPicPr>
            <a:picLocks noChangeAspect="1" noChangeArrowheads="1"/>
          </p:cNvPicPr>
          <p:nvPr/>
        </p:nvPicPr>
        <p:blipFill>
          <a:blip r:embed="rId2" cstate="print"/>
          <a:srcRect l="937" t="5833" r="57812" b="74167"/>
          <a:stretch>
            <a:fillRect/>
          </a:stretch>
        </p:blipFill>
        <p:spPr bwMode="auto">
          <a:xfrm>
            <a:off x="714348" y="4500570"/>
            <a:ext cx="4643470" cy="1500198"/>
          </a:xfrm>
          <a:prstGeom prst="rect">
            <a:avLst/>
          </a:prstGeom>
          <a:noFill/>
          <a:ln w="9525">
            <a:noFill/>
            <a:miter lim="800000"/>
            <a:headEnd/>
            <a:tailEnd/>
          </a:ln>
          <a:effectLst/>
        </p:spPr>
      </p:pic>
      <p:sp>
        <p:nvSpPr>
          <p:cNvPr id="20" name="TextBox 19"/>
          <p:cNvSpPr txBox="1"/>
          <p:nvPr/>
        </p:nvSpPr>
        <p:spPr>
          <a:xfrm>
            <a:off x="5500694" y="4000504"/>
            <a:ext cx="3000396" cy="2031325"/>
          </a:xfrm>
          <a:prstGeom prst="rect">
            <a:avLst/>
          </a:prstGeom>
          <a:noFill/>
          <a:ln>
            <a:solidFill>
              <a:schemeClr val="tx1"/>
            </a:solidFill>
          </a:ln>
        </p:spPr>
        <p:txBody>
          <a:bodyPr wrap="square" rtlCol="0">
            <a:spAutoFit/>
          </a:bodyPr>
          <a:lstStyle/>
          <a:p>
            <a:pPr>
              <a:buFont typeface="Wingdings" pitchFamily="2" charset="2"/>
              <a:buChar char="§"/>
            </a:pPr>
            <a:r>
              <a:rPr lang="en-US" dirty="0"/>
              <a:t>10,11 are called as Argument/ Actual Argument</a:t>
            </a:r>
          </a:p>
          <a:p>
            <a:endParaRPr lang="en-US" dirty="0"/>
          </a:p>
          <a:p>
            <a:pPr>
              <a:buFont typeface="Arial" pitchFamily="34" charset="0"/>
              <a:buChar char="•"/>
            </a:pPr>
            <a:r>
              <a:rPr lang="en-US" dirty="0" err="1"/>
              <a:t>x,y</a:t>
            </a:r>
            <a:r>
              <a:rPr lang="en-US" dirty="0"/>
              <a:t> are called as parameter/ formal parameter.   </a:t>
            </a:r>
            <a:endParaRPr lang="en-IN" dirty="0"/>
          </a:p>
        </p:txBody>
      </p:sp>
      <p:sp>
        <p:nvSpPr>
          <p:cNvPr id="21" name="Content Placeholder 2"/>
          <p:cNvSpPr txBox="1">
            <a:spLocks/>
          </p:cNvSpPr>
          <p:nvPr/>
        </p:nvSpPr>
        <p:spPr>
          <a:xfrm>
            <a:off x="411898" y="1510846"/>
            <a:ext cx="8643966" cy="928694"/>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Parameter appears in function header.</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Content Placeholder 2"/>
          <p:cNvSpPr txBox="1">
            <a:spLocks/>
          </p:cNvSpPr>
          <p:nvPr/>
        </p:nvSpPr>
        <p:spPr>
          <a:xfrm>
            <a:off x="428596" y="2214554"/>
            <a:ext cx="8401080" cy="2928957"/>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The alternate name for arguments are </a:t>
            </a:r>
            <a:r>
              <a:rPr kumimoji="0" lang="en-US" sz="2700" b="1" i="1" u="none" strike="noStrike" kern="1200" cap="none" spc="0" normalizeH="0" baseline="0" noProof="0" dirty="0">
                <a:ln>
                  <a:noFill/>
                </a:ln>
                <a:solidFill>
                  <a:srgbClr val="FF0000"/>
                </a:solidFill>
                <a:effectLst/>
                <a:uLnTx/>
                <a:uFillTx/>
                <a:latin typeface="+mn-lt"/>
                <a:ea typeface="+mn-ea"/>
                <a:cs typeface="+mn-cs"/>
              </a:rPr>
              <a:t>Actual Argument</a:t>
            </a:r>
            <a:r>
              <a:rPr kumimoji="0" lang="en-US" sz="2700" b="0" i="0" u="none" strike="noStrike" kern="1200" cap="none" spc="0" normalizeH="0" baseline="0" noProof="0" dirty="0">
                <a:ln>
                  <a:noFill/>
                </a:ln>
                <a:solidFill>
                  <a:schemeClr val="tx1"/>
                </a:solidFill>
                <a:effectLst/>
                <a:uLnTx/>
                <a:uFillTx/>
                <a:latin typeface="+mn-lt"/>
                <a:ea typeface="+mn-ea"/>
                <a:cs typeface="+mn-cs"/>
              </a:rPr>
              <a:t> and parameter is </a:t>
            </a:r>
            <a:r>
              <a:rPr kumimoji="0" lang="en-US" sz="2700" b="1" i="1" u="none" strike="noStrike" kern="1200" cap="none" spc="0" normalizeH="0" baseline="0" noProof="0" dirty="0">
                <a:ln>
                  <a:noFill/>
                </a:ln>
                <a:solidFill>
                  <a:srgbClr val="FF0000"/>
                </a:solidFill>
                <a:effectLst/>
                <a:uLnTx/>
                <a:uFillTx/>
                <a:latin typeface="+mn-lt"/>
                <a:ea typeface="+mn-ea"/>
                <a:cs typeface="+mn-cs"/>
              </a:rPr>
              <a:t>Formal parameter.</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Example:-</a:t>
            </a:r>
            <a:endParaRPr kumimoji="0" lang="en-IN"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dissolve">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dissolv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dissolve">
                                      <p:cBhvr>
                                        <p:cTn id="29" dur="500"/>
                                        <p:tgtEl>
                                          <p:spTgt spid="409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build="p"/>
      <p:bldP spid="20" grpId="0" animBg="1"/>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33940"/>
            <a:ext cx="7643866"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Argument and Parameter</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428596" y="1214422"/>
            <a:ext cx="4143404" cy="5072098"/>
          </a:xfrm>
          <a:ln w="38100">
            <a:solidFill>
              <a:schemeClr val="tx1"/>
            </a:solidFill>
          </a:ln>
        </p:spPr>
        <p:txBody>
          <a:bodyPr>
            <a:normAutofit fontScale="92500" lnSpcReduction="10000"/>
          </a:bodyPr>
          <a:lstStyle/>
          <a:p>
            <a:pPr>
              <a:buNone/>
            </a:pPr>
            <a:r>
              <a:rPr lang="en-US" dirty="0"/>
              <a:t>Argument in Python can be a:-</a:t>
            </a:r>
          </a:p>
          <a:p>
            <a:r>
              <a:rPr lang="en-US" dirty="0"/>
              <a:t>Literal</a:t>
            </a:r>
          </a:p>
          <a:p>
            <a:r>
              <a:rPr lang="en-US" dirty="0"/>
              <a:t>Variable</a:t>
            </a:r>
          </a:p>
          <a:p>
            <a:r>
              <a:rPr lang="en-US" dirty="0"/>
              <a:t>Expressions</a:t>
            </a:r>
          </a:p>
          <a:p>
            <a:pPr>
              <a:buNone/>
            </a:pPr>
            <a:endParaRPr lang="en-US" dirty="0"/>
          </a:p>
          <a:p>
            <a:pPr>
              <a:buNone/>
            </a:pPr>
            <a:r>
              <a:rPr lang="en-US" dirty="0"/>
              <a:t>	But, parameters have to be some names.</a:t>
            </a:r>
          </a:p>
          <a:p>
            <a:pPr>
              <a:buNone/>
            </a:pPr>
            <a:endParaRPr lang="en-US" dirty="0"/>
          </a:p>
          <a:p>
            <a:pPr>
              <a:buNone/>
            </a:pPr>
            <a:r>
              <a:rPr lang="en-US" dirty="0"/>
              <a:t>	Thus, for the function as defined below:-</a:t>
            </a:r>
          </a:p>
          <a:p>
            <a:pPr>
              <a:buNone/>
            </a:pPr>
            <a:r>
              <a:rPr lang="en-US" b="1" dirty="0">
                <a:solidFill>
                  <a:srgbClr val="00B0F0"/>
                </a:solidFill>
              </a:rPr>
              <a:t>   def Multiply(</a:t>
            </a:r>
            <a:r>
              <a:rPr lang="en-US" b="1" dirty="0" err="1">
                <a:solidFill>
                  <a:srgbClr val="00B0F0"/>
                </a:solidFill>
              </a:rPr>
              <a:t>a,b</a:t>
            </a:r>
            <a:r>
              <a:rPr lang="en-US" b="1" dirty="0">
                <a:solidFill>
                  <a:srgbClr val="00B0F0"/>
                </a:solidFill>
              </a:rPr>
              <a:t>):</a:t>
            </a:r>
          </a:p>
          <a:p>
            <a:pPr>
              <a:buNone/>
            </a:pPr>
            <a:r>
              <a:rPr lang="en-US" b="1" dirty="0">
                <a:solidFill>
                  <a:srgbClr val="00B0F0"/>
                </a:solidFill>
              </a:rPr>
              <a:t>	           return (a*b)</a:t>
            </a:r>
          </a:p>
          <a:p>
            <a:pPr>
              <a:buNone/>
            </a:pPr>
            <a:endParaRPr lang="en-US" dirty="0"/>
          </a:p>
          <a:p>
            <a:pPr>
              <a:buNone/>
            </a:pPr>
            <a:endParaRPr lang="en-US" dirty="0"/>
          </a:p>
        </p:txBody>
      </p:sp>
      <p:sp>
        <p:nvSpPr>
          <p:cNvPr id="21" name="Rectangle 20"/>
          <p:cNvSpPr/>
          <p:nvPr/>
        </p:nvSpPr>
        <p:spPr>
          <a:xfrm>
            <a:off x="7215206" y="2071678"/>
            <a:ext cx="114300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
            </a:r>
            <a:endParaRPr lang="en-IN" dirty="0"/>
          </a:p>
        </p:txBody>
      </p:sp>
      <p:sp>
        <p:nvSpPr>
          <p:cNvPr id="22" name="Rectangle 21"/>
          <p:cNvSpPr/>
          <p:nvPr/>
        </p:nvSpPr>
        <p:spPr>
          <a:xfrm>
            <a:off x="7215206" y="2643182"/>
            <a:ext cx="114300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
            </a:r>
            <a:endParaRPr lang="en-IN" dirty="0"/>
          </a:p>
        </p:txBody>
      </p:sp>
      <p:sp>
        <p:nvSpPr>
          <p:cNvPr id="24" name="Rectangle 23"/>
          <p:cNvSpPr/>
          <p:nvPr/>
        </p:nvSpPr>
        <p:spPr>
          <a:xfrm>
            <a:off x="7215206" y="3286124"/>
            <a:ext cx="114300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
            </a:r>
            <a:endParaRPr lang="en-IN" dirty="0"/>
          </a:p>
        </p:txBody>
      </p:sp>
      <p:sp>
        <p:nvSpPr>
          <p:cNvPr id="20" name="TextBox 19"/>
          <p:cNvSpPr txBox="1"/>
          <p:nvPr/>
        </p:nvSpPr>
        <p:spPr>
          <a:xfrm>
            <a:off x="4714876" y="1214422"/>
            <a:ext cx="3929090" cy="2862322"/>
          </a:xfrm>
          <a:prstGeom prst="rect">
            <a:avLst/>
          </a:prstGeom>
          <a:noFill/>
          <a:ln w="28575">
            <a:solidFill>
              <a:schemeClr val="tx1"/>
            </a:solidFill>
          </a:ln>
        </p:spPr>
        <p:txBody>
          <a:bodyPr wrap="square" rtlCol="0">
            <a:spAutoFit/>
          </a:bodyPr>
          <a:lstStyle/>
          <a:p>
            <a:pPr>
              <a:buNone/>
            </a:pPr>
            <a:r>
              <a:rPr lang="en-US" dirty="0"/>
              <a:t>Find the valid function call statements:-</a:t>
            </a:r>
          </a:p>
          <a:p>
            <a:pPr>
              <a:buNone/>
            </a:pPr>
            <a:endParaRPr lang="en-US" dirty="0"/>
          </a:p>
          <a:p>
            <a:pPr>
              <a:buNone/>
            </a:pPr>
            <a:r>
              <a:rPr lang="en-US" dirty="0"/>
              <a:t>1) Multiply(3,4)			</a:t>
            </a:r>
          </a:p>
          <a:p>
            <a:pPr>
              <a:buNone/>
            </a:pPr>
            <a:endParaRPr lang="en-US" dirty="0"/>
          </a:p>
          <a:p>
            <a:pPr>
              <a:buNone/>
            </a:pPr>
            <a:r>
              <a:rPr lang="en-US" dirty="0"/>
              <a:t>2) P=9</a:t>
            </a:r>
          </a:p>
          <a:p>
            <a:pPr>
              <a:buNone/>
            </a:pPr>
            <a:r>
              <a:rPr lang="en-US" dirty="0"/>
              <a:t>    Multiply(P,5)			</a:t>
            </a:r>
          </a:p>
          <a:p>
            <a:pPr>
              <a:buNone/>
            </a:pPr>
            <a:endParaRPr lang="en-US" dirty="0"/>
          </a:p>
          <a:p>
            <a:pPr>
              <a:buNone/>
            </a:pPr>
            <a:r>
              <a:rPr lang="en-US" dirty="0"/>
              <a:t>3) Multiply(P,P+1)			</a:t>
            </a:r>
            <a:endParaRPr lang="en-IN" dirty="0"/>
          </a:p>
        </p:txBody>
      </p:sp>
      <p:cxnSp>
        <p:nvCxnSpPr>
          <p:cNvPr id="26" name="Straight Arrow Connector 25"/>
          <p:cNvCxnSpPr/>
          <p:nvPr/>
        </p:nvCxnSpPr>
        <p:spPr>
          <a:xfrm>
            <a:off x="1928794" y="2071678"/>
            <a:ext cx="2857520" cy="1428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14546" y="2571744"/>
            <a:ext cx="2571768" cy="1428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786050" y="3000372"/>
            <a:ext cx="2000264" cy="5715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5" name="Picture 24" descr="giphy (1).gif"/>
          <p:cNvPicPr>
            <a:picLocks noChangeAspect="1"/>
          </p:cNvPicPr>
          <p:nvPr/>
        </p:nvPicPr>
        <p:blipFill>
          <a:blip r:embed="rId2" cstate="print"/>
          <a:stretch>
            <a:fillRect/>
          </a:stretch>
        </p:blipFill>
        <p:spPr>
          <a:xfrm>
            <a:off x="7048517" y="5857892"/>
            <a:ext cx="1523984" cy="5714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3">
                                            <p:bg/>
                                          </p:spTgt>
                                        </p:tgtEl>
                                        <p:attrNameLst>
                                          <p:attrName>style.visibility</p:attrName>
                                        </p:attrNameLst>
                                      </p:cBhvr>
                                      <p:to>
                                        <p:strVal val="visible"/>
                                      </p:to>
                                    </p:set>
                                    <p:anim calcmode="lin" valueType="num">
                                      <p:cBhvr>
                                        <p:cTn id="13" dur="500" fill="hold"/>
                                        <p:tgtEl>
                                          <p:spTgt spid="13">
                                            <p:bg/>
                                          </p:spTgt>
                                        </p:tgtEl>
                                        <p:attrNameLst>
                                          <p:attrName>ppt_w</p:attrName>
                                        </p:attrNameLst>
                                      </p:cBhvr>
                                      <p:tavLst>
                                        <p:tav tm="0">
                                          <p:val>
                                            <p:fltVal val="0"/>
                                          </p:val>
                                        </p:tav>
                                        <p:tav tm="100000">
                                          <p:val>
                                            <p:strVal val="#ppt_w"/>
                                          </p:val>
                                        </p:tav>
                                      </p:tavLst>
                                    </p:anim>
                                    <p:anim calcmode="lin" valueType="num">
                                      <p:cBhvr>
                                        <p:cTn id="14" dur="500" fill="hold"/>
                                        <p:tgtEl>
                                          <p:spTgt spid="13">
                                            <p:bg/>
                                          </p:spTgt>
                                        </p:tgtEl>
                                        <p:attrNameLst>
                                          <p:attrName>ppt_h</p:attrName>
                                        </p:attrNameLst>
                                      </p:cBhvr>
                                      <p:tavLst>
                                        <p:tav tm="0">
                                          <p:val>
                                            <p:fltVal val="0"/>
                                          </p:val>
                                        </p:tav>
                                        <p:tav tm="100000">
                                          <p:val>
                                            <p:strVal val="#ppt_h"/>
                                          </p:val>
                                        </p:tav>
                                      </p:tavLst>
                                    </p:anim>
                                    <p:animEffect transition="in" filter="fade">
                                      <p:cBhvr>
                                        <p:cTn id="15" dur="500"/>
                                        <p:tgtEl>
                                          <p:spTgt spid="13">
                                            <p:bg/>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 calcmode="lin" valueType="num">
                                      <p:cBhvr>
                                        <p:cTn id="20"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 calcmode="lin" valueType="num">
                                      <p:cBhvr>
                                        <p:cTn id="27"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29" dur="500"/>
                                        <p:tgtEl>
                                          <p:spTgt spid="1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13">
                                            <p:txEl>
                                              <p:pRg st="2" end="2"/>
                                            </p:txEl>
                                          </p:spTgt>
                                        </p:tgtEl>
                                        <p:attrNameLst>
                                          <p:attrName>style.visibility</p:attrName>
                                        </p:attrNameLst>
                                      </p:cBhvr>
                                      <p:to>
                                        <p:strVal val="visible"/>
                                      </p:to>
                                    </p:set>
                                    <p:anim calcmode="lin" valueType="num">
                                      <p:cBhvr>
                                        <p:cTn id="34"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 calcmode="lin" valueType="num">
                                      <p:cBhvr>
                                        <p:cTn id="41" dur="500" fill="hold"/>
                                        <p:tgtEl>
                                          <p:spTgt spid="13">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13">
                                            <p:txEl>
                                              <p:pRg st="3" end="3"/>
                                            </p:txEl>
                                          </p:spTgt>
                                        </p:tgtEl>
                                        <p:attrNameLst>
                                          <p:attrName>ppt_h</p:attrName>
                                        </p:attrNameLst>
                                      </p:cBhvr>
                                      <p:tavLst>
                                        <p:tav tm="0">
                                          <p:val>
                                            <p:fltVal val="0"/>
                                          </p:val>
                                        </p:tav>
                                        <p:tav tm="100000">
                                          <p:val>
                                            <p:strVal val="#ppt_h"/>
                                          </p:val>
                                        </p:tav>
                                      </p:tavLst>
                                    </p:anim>
                                    <p:animEffect transition="in" filter="fade">
                                      <p:cBhvr>
                                        <p:cTn id="43" dur="500"/>
                                        <p:tgtEl>
                                          <p:spTgt spid="1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13">
                                            <p:txEl>
                                              <p:pRg st="5" end="5"/>
                                            </p:txEl>
                                          </p:spTgt>
                                        </p:tgtEl>
                                        <p:attrNameLst>
                                          <p:attrName>style.visibility</p:attrName>
                                        </p:attrNameLst>
                                      </p:cBhvr>
                                      <p:to>
                                        <p:strVal val="visible"/>
                                      </p:to>
                                    </p:set>
                                    <p:anim calcmode="lin" valueType="num">
                                      <p:cBhvr>
                                        <p:cTn id="48" dur="500" fill="hold"/>
                                        <p:tgtEl>
                                          <p:spTgt spid="13">
                                            <p:txEl>
                                              <p:pRg st="5" end="5"/>
                                            </p:txEl>
                                          </p:spTgt>
                                        </p:tgtEl>
                                        <p:attrNameLst>
                                          <p:attrName>ppt_w</p:attrName>
                                        </p:attrNameLst>
                                      </p:cBhvr>
                                      <p:tavLst>
                                        <p:tav tm="0">
                                          <p:val>
                                            <p:fltVal val="0"/>
                                          </p:val>
                                        </p:tav>
                                        <p:tav tm="100000">
                                          <p:val>
                                            <p:strVal val="#ppt_w"/>
                                          </p:val>
                                        </p:tav>
                                      </p:tavLst>
                                    </p:anim>
                                    <p:anim calcmode="lin" valueType="num">
                                      <p:cBhvr>
                                        <p:cTn id="49" dur="500" fill="hold"/>
                                        <p:tgtEl>
                                          <p:spTgt spid="13">
                                            <p:txEl>
                                              <p:pRg st="5" end="5"/>
                                            </p:txEl>
                                          </p:spTgt>
                                        </p:tgtEl>
                                        <p:attrNameLst>
                                          <p:attrName>ppt_h</p:attrName>
                                        </p:attrNameLst>
                                      </p:cBhvr>
                                      <p:tavLst>
                                        <p:tav tm="0">
                                          <p:val>
                                            <p:fltVal val="0"/>
                                          </p:val>
                                        </p:tav>
                                        <p:tav tm="100000">
                                          <p:val>
                                            <p:strVal val="#ppt_h"/>
                                          </p:val>
                                        </p:tav>
                                      </p:tavLst>
                                    </p:anim>
                                    <p:animEffect transition="in" filter="fade">
                                      <p:cBhvr>
                                        <p:cTn id="50" dur="500"/>
                                        <p:tgtEl>
                                          <p:spTgt spid="1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13">
                                            <p:txEl>
                                              <p:pRg st="7" end="7"/>
                                            </p:txEl>
                                          </p:spTgt>
                                        </p:tgtEl>
                                        <p:attrNameLst>
                                          <p:attrName>style.visibility</p:attrName>
                                        </p:attrNameLst>
                                      </p:cBhvr>
                                      <p:to>
                                        <p:strVal val="visible"/>
                                      </p:to>
                                    </p:set>
                                    <p:anim calcmode="lin" valueType="num">
                                      <p:cBhvr>
                                        <p:cTn id="55" dur="500" fill="hold"/>
                                        <p:tgtEl>
                                          <p:spTgt spid="13">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13">
                                            <p:txEl>
                                              <p:pRg st="7" end="7"/>
                                            </p:txEl>
                                          </p:spTgt>
                                        </p:tgtEl>
                                        <p:attrNameLst>
                                          <p:attrName>ppt_h</p:attrName>
                                        </p:attrNameLst>
                                      </p:cBhvr>
                                      <p:tavLst>
                                        <p:tav tm="0">
                                          <p:val>
                                            <p:fltVal val="0"/>
                                          </p:val>
                                        </p:tav>
                                        <p:tav tm="100000">
                                          <p:val>
                                            <p:strVal val="#ppt_h"/>
                                          </p:val>
                                        </p:tav>
                                      </p:tavLst>
                                    </p:anim>
                                    <p:animEffect transition="in" filter="fade">
                                      <p:cBhvr>
                                        <p:cTn id="57" dur="500"/>
                                        <p:tgtEl>
                                          <p:spTgt spid="1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0" fill="hold" grpId="0" nodeType="clickEffect">
                                  <p:stCondLst>
                                    <p:cond delay="0"/>
                                  </p:stCondLst>
                                  <p:childTnLst>
                                    <p:set>
                                      <p:cBhvr>
                                        <p:cTn id="61" dur="1" fill="hold">
                                          <p:stCondLst>
                                            <p:cond delay="0"/>
                                          </p:stCondLst>
                                        </p:cTn>
                                        <p:tgtEl>
                                          <p:spTgt spid="13">
                                            <p:txEl>
                                              <p:pRg st="8" end="8"/>
                                            </p:txEl>
                                          </p:spTgt>
                                        </p:tgtEl>
                                        <p:attrNameLst>
                                          <p:attrName>style.visibility</p:attrName>
                                        </p:attrNameLst>
                                      </p:cBhvr>
                                      <p:to>
                                        <p:strVal val="visible"/>
                                      </p:to>
                                    </p:set>
                                    <p:anim calcmode="lin" valueType="num">
                                      <p:cBhvr>
                                        <p:cTn id="62" dur="500" fill="hold"/>
                                        <p:tgtEl>
                                          <p:spTgt spid="13">
                                            <p:txEl>
                                              <p:pRg st="8" end="8"/>
                                            </p:txEl>
                                          </p:spTgt>
                                        </p:tgtEl>
                                        <p:attrNameLst>
                                          <p:attrName>ppt_w</p:attrName>
                                        </p:attrNameLst>
                                      </p:cBhvr>
                                      <p:tavLst>
                                        <p:tav tm="0">
                                          <p:val>
                                            <p:fltVal val="0"/>
                                          </p:val>
                                        </p:tav>
                                        <p:tav tm="100000">
                                          <p:val>
                                            <p:strVal val="#ppt_w"/>
                                          </p:val>
                                        </p:tav>
                                      </p:tavLst>
                                    </p:anim>
                                    <p:anim calcmode="lin" valueType="num">
                                      <p:cBhvr>
                                        <p:cTn id="63" dur="500" fill="hold"/>
                                        <p:tgtEl>
                                          <p:spTgt spid="13">
                                            <p:txEl>
                                              <p:pRg st="8" end="8"/>
                                            </p:txEl>
                                          </p:spTgt>
                                        </p:tgtEl>
                                        <p:attrNameLst>
                                          <p:attrName>ppt_h</p:attrName>
                                        </p:attrNameLst>
                                      </p:cBhvr>
                                      <p:tavLst>
                                        <p:tav tm="0">
                                          <p:val>
                                            <p:fltVal val="0"/>
                                          </p:val>
                                        </p:tav>
                                        <p:tav tm="100000">
                                          <p:val>
                                            <p:strVal val="#ppt_h"/>
                                          </p:val>
                                        </p:tav>
                                      </p:tavLst>
                                    </p:anim>
                                    <p:animEffect transition="in" filter="fade">
                                      <p:cBhvr>
                                        <p:cTn id="64" dur="500"/>
                                        <p:tgtEl>
                                          <p:spTgt spid="13">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grpId="0" nodeType="clickEffect">
                                  <p:stCondLst>
                                    <p:cond delay="0"/>
                                  </p:stCondLst>
                                  <p:childTnLst>
                                    <p:set>
                                      <p:cBhvr>
                                        <p:cTn id="68" dur="1" fill="hold">
                                          <p:stCondLst>
                                            <p:cond delay="0"/>
                                          </p:stCondLst>
                                        </p:cTn>
                                        <p:tgtEl>
                                          <p:spTgt spid="13">
                                            <p:txEl>
                                              <p:pRg st="9" end="9"/>
                                            </p:txEl>
                                          </p:spTgt>
                                        </p:tgtEl>
                                        <p:attrNameLst>
                                          <p:attrName>style.visibility</p:attrName>
                                        </p:attrNameLst>
                                      </p:cBhvr>
                                      <p:to>
                                        <p:strVal val="visible"/>
                                      </p:to>
                                    </p:set>
                                    <p:anim calcmode="lin" valueType="num">
                                      <p:cBhvr>
                                        <p:cTn id="69" dur="500" fill="hold"/>
                                        <p:tgtEl>
                                          <p:spTgt spid="13">
                                            <p:txEl>
                                              <p:pRg st="9" end="9"/>
                                            </p:txEl>
                                          </p:spTgt>
                                        </p:tgtEl>
                                        <p:attrNameLst>
                                          <p:attrName>ppt_w</p:attrName>
                                        </p:attrNameLst>
                                      </p:cBhvr>
                                      <p:tavLst>
                                        <p:tav tm="0">
                                          <p:val>
                                            <p:fltVal val="0"/>
                                          </p:val>
                                        </p:tav>
                                        <p:tav tm="100000">
                                          <p:val>
                                            <p:strVal val="#ppt_w"/>
                                          </p:val>
                                        </p:tav>
                                      </p:tavLst>
                                    </p:anim>
                                    <p:anim calcmode="lin" valueType="num">
                                      <p:cBhvr>
                                        <p:cTn id="70" dur="500" fill="hold"/>
                                        <p:tgtEl>
                                          <p:spTgt spid="13">
                                            <p:txEl>
                                              <p:pRg st="9" end="9"/>
                                            </p:txEl>
                                          </p:spTgt>
                                        </p:tgtEl>
                                        <p:attrNameLst>
                                          <p:attrName>ppt_h</p:attrName>
                                        </p:attrNameLst>
                                      </p:cBhvr>
                                      <p:tavLst>
                                        <p:tav tm="0">
                                          <p:val>
                                            <p:fltVal val="0"/>
                                          </p:val>
                                        </p:tav>
                                        <p:tav tm="100000">
                                          <p:val>
                                            <p:strVal val="#ppt_h"/>
                                          </p:val>
                                        </p:tav>
                                      </p:tavLst>
                                    </p:anim>
                                    <p:animEffect transition="in" filter="fade">
                                      <p:cBhvr>
                                        <p:cTn id="71" dur="500"/>
                                        <p:tgtEl>
                                          <p:spTgt spid="13">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1+#ppt_h/2"/>
                                          </p:val>
                                        </p:tav>
                                        <p:tav tm="100000">
                                          <p:val>
                                            <p:strVal val="#ppt_y"/>
                                          </p:val>
                                        </p:tav>
                                      </p:tavLst>
                                    </p:anim>
                                  </p:childTnLst>
                                </p:cTn>
                              </p:par>
                              <p:par>
                                <p:cTn id="78" presetID="9"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par>
                                <p:cTn id="84" presetID="9" presetClass="entr" presetSubtype="0" fill="hold"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dissolve">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dissolve">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dissolve">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dissolve">
                                      <p:cBhvr>
                                        <p:cTn id="10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build="p" animBg="1"/>
      <p:bldP spid="21" grpId="0" animBg="1"/>
      <p:bldP spid="22" grpId="0" animBg="1"/>
      <p:bldP spid="24"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3BFEF159-E4B8-4A39-B9CF-DA8F81EDF7BE}"/>
              </a:ext>
            </a:extLst>
          </p:cNvPr>
          <p:cNvSpPr>
            <a:spLocks noGrp="1"/>
          </p:cNvSpPr>
          <p:nvPr>
            <p:ph type="sldNum" sz="quarter" idx="12"/>
          </p:nvPr>
        </p:nvSpPr>
        <p:spPr>
          <a:xfrm>
            <a:off x="7086600" y="6497874"/>
            <a:ext cx="2057400" cy="365125"/>
          </a:xfrm>
        </p:spPr>
        <p:txBody>
          <a:bodyPr/>
          <a:lstStyle/>
          <a:p>
            <a:pPr marL="0" lvl="0" indent="0" algn="r" rtl="0">
              <a:spcBef>
                <a:spcPts val="0"/>
              </a:spcBef>
              <a:spcAft>
                <a:spcPts val="0"/>
              </a:spcAft>
              <a:buNone/>
            </a:pPr>
            <a:fld id="{00000000-1234-1234-1234-123412341234}" type="slidenum">
              <a:rPr lang="en" sz="1600" b="1" smtClean="0">
                <a:solidFill>
                  <a:schemeClr val="tx1"/>
                </a:solidFill>
              </a:rPr>
              <a:pPr marL="0" lvl="0" indent="0" algn="r" rtl="0">
                <a:spcBef>
                  <a:spcPts val="0"/>
                </a:spcBef>
                <a:spcAft>
                  <a:spcPts val="0"/>
                </a:spcAft>
                <a:buNone/>
              </a:pPr>
              <a:t>2</a:t>
            </a:fld>
            <a:endParaRPr lang="en" sz="1600" b="1" dirty="0">
              <a:solidFill>
                <a:schemeClr val="tx1"/>
              </a:solidFill>
            </a:endParaRPr>
          </a:p>
        </p:txBody>
      </p:sp>
      <p:sp>
        <p:nvSpPr>
          <p:cNvPr id="15" name="Title 1"/>
          <p:cNvSpPr>
            <a:spLocks noGrp="1"/>
          </p:cNvSpPr>
          <p:nvPr>
            <p:ph type="title"/>
          </p:nvPr>
        </p:nvSpPr>
        <p:spPr>
          <a:xfrm>
            <a:off x="1071538" y="428605"/>
            <a:ext cx="7643866" cy="642942"/>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sz="2800" b="1" dirty="0">
                <a:latin typeface="Algerian" pitchFamily="82" charset="0"/>
              </a:rPr>
              <a:t>LEARNING OBJECTIVEs</a:t>
            </a:r>
            <a:endParaRPr lang="or-IN" sz="2800" b="1" dirty="0">
              <a:latin typeface="Algerian" pitchFamily="82" charset="0"/>
            </a:endParaRPr>
          </a:p>
        </p:txBody>
      </p:sp>
      <p:sp>
        <p:nvSpPr>
          <p:cNvPr id="64514" name="AutoShape 2" descr="Do's and Don'ts for Successful Lead Generation | Lead Gene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4516" name="AutoShape 4" descr="Do's and Don'ts for Successful Lead Generation | Lead Gene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9876" name="AutoShape 4" descr="High-Level vs. Low-Level Learning Objectives | TeachOnline@UW: Plan &amp; De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 name="TextBox 19"/>
          <p:cNvSpPr txBox="1"/>
          <p:nvPr/>
        </p:nvSpPr>
        <p:spPr>
          <a:xfrm>
            <a:off x="1643042" y="1610689"/>
            <a:ext cx="6715172"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Understanding a Function</a:t>
            </a:r>
            <a:endParaRPr lang="en-IN" sz="2000" dirty="0"/>
          </a:p>
        </p:txBody>
      </p:sp>
      <p:sp>
        <p:nvSpPr>
          <p:cNvPr id="21" name="TextBox 20"/>
          <p:cNvSpPr txBox="1"/>
          <p:nvPr/>
        </p:nvSpPr>
        <p:spPr>
          <a:xfrm>
            <a:off x="1643042" y="2182193"/>
            <a:ext cx="6715172"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Defining Functions in Python</a:t>
            </a:r>
            <a:endParaRPr lang="en-IN" sz="2000" dirty="0"/>
          </a:p>
        </p:txBody>
      </p:sp>
      <p:sp>
        <p:nvSpPr>
          <p:cNvPr id="22" name="TextBox 21"/>
          <p:cNvSpPr txBox="1"/>
          <p:nvPr/>
        </p:nvSpPr>
        <p:spPr>
          <a:xfrm>
            <a:off x="1643043" y="2704293"/>
            <a:ext cx="6729576"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Executing the Flow of a Function</a:t>
            </a:r>
            <a:endParaRPr lang="en-IN" sz="2000" dirty="0"/>
          </a:p>
        </p:txBody>
      </p:sp>
      <p:sp>
        <p:nvSpPr>
          <p:cNvPr id="23" name="TextBox 22"/>
          <p:cNvSpPr txBox="1"/>
          <p:nvPr/>
        </p:nvSpPr>
        <p:spPr>
          <a:xfrm>
            <a:off x="1643042" y="3253763"/>
            <a:ext cx="6715172"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Passing Parameters</a:t>
            </a:r>
            <a:endParaRPr lang="en-IN" sz="2000" dirty="0"/>
          </a:p>
        </p:txBody>
      </p:sp>
      <p:sp>
        <p:nvSpPr>
          <p:cNvPr id="24" name="TextBox 23"/>
          <p:cNvSpPr txBox="1"/>
          <p:nvPr/>
        </p:nvSpPr>
        <p:spPr>
          <a:xfrm>
            <a:off x="1643043" y="3825267"/>
            <a:ext cx="6715172"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Returning values from a Function</a:t>
            </a:r>
            <a:endParaRPr lang="en-IN" sz="2000" dirty="0"/>
          </a:p>
        </p:txBody>
      </p:sp>
      <p:sp>
        <p:nvSpPr>
          <p:cNvPr id="25" name="TextBox 24"/>
          <p:cNvSpPr txBox="1"/>
          <p:nvPr/>
        </p:nvSpPr>
        <p:spPr>
          <a:xfrm>
            <a:off x="1643042" y="4396771"/>
            <a:ext cx="6786610"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Finding scope of Variables</a:t>
            </a:r>
            <a:endParaRPr lang="en-IN" sz="2000" dirty="0"/>
          </a:p>
        </p:txBody>
      </p:sp>
      <p:sp>
        <p:nvSpPr>
          <p:cNvPr id="26" name="TextBox 25"/>
          <p:cNvSpPr txBox="1"/>
          <p:nvPr/>
        </p:nvSpPr>
        <p:spPr>
          <a:xfrm>
            <a:off x="1643042" y="4968275"/>
            <a:ext cx="6786610"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Determining Mutable/ Immutable properties of</a:t>
            </a:r>
          </a:p>
          <a:p>
            <a:r>
              <a:rPr lang="en-US" sz="2000" dirty="0"/>
              <a:t>passed data objects</a:t>
            </a:r>
            <a:endParaRPr lang="en-IN" sz="2000" dirty="0"/>
          </a:p>
        </p:txBody>
      </p:sp>
      <p:sp>
        <p:nvSpPr>
          <p:cNvPr id="30" name="5-Point Star 29"/>
          <p:cNvSpPr/>
          <p:nvPr/>
        </p:nvSpPr>
        <p:spPr>
          <a:xfrm>
            <a:off x="1214414" y="1643050"/>
            <a:ext cx="214314" cy="285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5-Point Star 31"/>
          <p:cNvSpPr/>
          <p:nvPr/>
        </p:nvSpPr>
        <p:spPr>
          <a:xfrm>
            <a:off x="1214414" y="2285992"/>
            <a:ext cx="214314" cy="285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5-Point Star 32"/>
          <p:cNvSpPr/>
          <p:nvPr/>
        </p:nvSpPr>
        <p:spPr>
          <a:xfrm>
            <a:off x="1214414" y="2786058"/>
            <a:ext cx="214314" cy="285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5-Point Star 33"/>
          <p:cNvSpPr/>
          <p:nvPr/>
        </p:nvSpPr>
        <p:spPr>
          <a:xfrm>
            <a:off x="1214414" y="3286124"/>
            <a:ext cx="214314" cy="285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5-Point Star 34"/>
          <p:cNvSpPr/>
          <p:nvPr/>
        </p:nvSpPr>
        <p:spPr>
          <a:xfrm>
            <a:off x="1214414" y="3901696"/>
            <a:ext cx="214314" cy="285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5-Point Star 35"/>
          <p:cNvSpPr/>
          <p:nvPr/>
        </p:nvSpPr>
        <p:spPr>
          <a:xfrm>
            <a:off x="1214414" y="4473200"/>
            <a:ext cx="214314" cy="285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5-Point Star 36"/>
          <p:cNvSpPr/>
          <p:nvPr/>
        </p:nvSpPr>
        <p:spPr>
          <a:xfrm>
            <a:off x="1214414" y="5214950"/>
            <a:ext cx="214314" cy="28575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652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357166"/>
            <a:ext cx="7572428"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PASSING PARAMETERS</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428596" y="1214422"/>
            <a:ext cx="8001056" cy="571504"/>
          </a:xfrm>
        </p:spPr>
        <p:txBody>
          <a:bodyPr>
            <a:normAutofit/>
          </a:bodyPr>
          <a:lstStyle/>
          <a:p>
            <a:pPr>
              <a:buNone/>
            </a:pPr>
            <a:r>
              <a:rPr lang="en-US" dirty="0"/>
              <a:t>	Python supports four types of parameter:-</a:t>
            </a:r>
          </a:p>
        </p:txBody>
      </p:sp>
      <p:sp>
        <p:nvSpPr>
          <p:cNvPr id="21" name="Content Placeholder 2"/>
          <p:cNvSpPr txBox="1">
            <a:spLocks/>
          </p:cNvSpPr>
          <p:nvPr/>
        </p:nvSpPr>
        <p:spPr>
          <a:xfrm>
            <a:off x="-142908" y="4286256"/>
            <a:ext cx="8001056" cy="4714908"/>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41" name="Group 40"/>
          <p:cNvGrpSpPr/>
          <p:nvPr/>
        </p:nvGrpSpPr>
        <p:grpSpPr>
          <a:xfrm>
            <a:off x="384528" y="2258622"/>
            <a:ext cx="8045124" cy="934692"/>
            <a:chOff x="384528" y="2258622"/>
            <a:chExt cx="8045124" cy="934692"/>
          </a:xfrm>
        </p:grpSpPr>
        <p:sp>
          <p:nvSpPr>
            <p:cNvPr id="22" name="Rectangle 21"/>
            <p:cNvSpPr/>
            <p:nvPr/>
          </p:nvSpPr>
          <p:spPr>
            <a:xfrm>
              <a:off x="1000100" y="2285992"/>
              <a:ext cx="7429552"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2400" b="1" dirty="0">
                <a:solidFill>
                  <a:schemeClr val="tx1"/>
                </a:solidFill>
              </a:endParaRPr>
            </a:p>
            <a:p>
              <a:pPr lvl="0" algn="ctr"/>
              <a:r>
                <a:rPr lang="en-US" sz="2400" b="1" dirty="0">
                  <a:solidFill>
                    <a:schemeClr val="tx1"/>
                  </a:solidFill>
                </a:rPr>
                <a:t>Positional Argument (Required Argument)</a:t>
              </a:r>
            </a:p>
            <a:p>
              <a:pPr algn="ctr"/>
              <a:endParaRPr lang="en-IN" dirty="0"/>
            </a:p>
          </p:txBody>
        </p:sp>
        <p:grpSp>
          <p:nvGrpSpPr>
            <p:cNvPr id="31" name="Group 30"/>
            <p:cNvGrpSpPr/>
            <p:nvPr/>
          </p:nvGrpSpPr>
          <p:grpSpPr>
            <a:xfrm>
              <a:off x="384528" y="2258622"/>
              <a:ext cx="785818" cy="934692"/>
              <a:chOff x="428596" y="2258622"/>
              <a:chExt cx="785818" cy="934692"/>
            </a:xfrm>
          </p:grpSpPr>
          <p:sp>
            <p:nvSpPr>
              <p:cNvPr id="29" name="Oval 28"/>
              <p:cNvSpPr/>
              <p:nvPr/>
            </p:nvSpPr>
            <p:spPr>
              <a:xfrm>
                <a:off x="428596" y="2258622"/>
                <a:ext cx="785818" cy="78581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Rectangle 29"/>
              <p:cNvSpPr/>
              <p:nvPr/>
            </p:nvSpPr>
            <p:spPr>
              <a:xfrm>
                <a:off x="500034" y="2269984"/>
                <a:ext cx="622286"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p>
            </p:txBody>
          </p:sp>
        </p:grpSp>
      </p:grpSp>
      <p:grpSp>
        <p:nvGrpSpPr>
          <p:cNvPr id="42" name="Group 41"/>
          <p:cNvGrpSpPr/>
          <p:nvPr/>
        </p:nvGrpSpPr>
        <p:grpSpPr>
          <a:xfrm>
            <a:off x="357158" y="3214686"/>
            <a:ext cx="8072494" cy="923330"/>
            <a:chOff x="357158" y="3214686"/>
            <a:chExt cx="7572428" cy="923330"/>
          </a:xfrm>
        </p:grpSpPr>
        <p:sp>
          <p:nvSpPr>
            <p:cNvPr id="24" name="Rectangle 23"/>
            <p:cNvSpPr/>
            <p:nvPr/>
          </p:nvSpPr>
          <p:spPr>
            <a:xfrm>
              <a:off x="1000100" y="3286124"/>
              <a:ext cx="6929486" cy="714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lgn="ctr"/>
              <a:endParaRPr lang="en-US" sz="2400" b="1" dirty="0">
                <a:solidFill>
                  <a:schemeClr val="tx1"/>
                </a:solidFill>
              </a:endParaRPr>
            </a:p>
            <a:p>
              <a:pPr lvl="0" algn="ctr"/>
              <a:r>
                <a:rPr lang="en-US" sz="2400" b="1" dirty="0">
                  <a:solidFill>
                    <a:schemeClr val="tx1"/>
                  </a:solidFill>
                </a:rPr>
                <a:t>Default Argument (Optional Argument)</a:t>
              </a:r>
            </a:p>
            <a:p>
              <a:pPr algn="ctr"/>
              <a:endParaRPr lang="en-IN" sz="2400" b="1" dirty="0"/>
            </a:p>
          </p:txBody>
        </p:sp>
        <p:grpSp>
          <p:nvGrpSpPr>
            <p:cNvPr id="32" name="Group 31"/>
            <p:cNvGrpSpPr/>
            <p:nvPr/>
          </p:nvGrpSpPr>
          <p:grpSpPr>
            <a:xfrm>
              <a:off x="357158" y="3214686"/>
              <a:ext cx="785818" cy="923330"/>
              <a:chOff x="428596" y="2192865"/>
              <a:chExt cx="785818" cy="923330"/>
            </a:xfrm>
          </p:grpSpPr>
          <p:sp>
            <p:nvSpPr>
              <p:cNvPr id="33" name="Oval 32"/>
              <p:cNvSpPr/>
              <p:nvPr/>
            </p:nvSpPr>
            <p:spPr>
              <a:xfrm>
                <a:off x="428596" y="2214554"/>
                <a:ext cx="785818" cy="78581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ectangle 33"/>
              <p:cNvSpPr/>
              <p:nvPr/>
            </p:nvSpPr>
            <p:spPr>
              <a:xfrm>
                <a:off x="500034" y="2192865"/>
                <a:ext cx="622286" cy="923330"/>
              </a:xfrm>
              <a:prstGeom prst="rect">
                <a:avLst/>
              </a:prstGeom>
              <a:noFill/>
            </p:spPr>
            <p:txBody>
              <a:bodyPr wrap="non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grpSp>
        <p:nvGrpSpPr>
          <p:cNvPr id="43" name="Group 42"/>
          <p:cNvGrpSpPr/>
          <p:nvPr/>
        </p:nvGrpSpPr>
        <p:grpSpPr>
          <a:xfrm>
            <a:off x="357158" y="4214818"/>
            <a:ext cx="8072494" cy="923330"/>
            <a:chOff x="357158" y="4214818"/>
            <a:chExt cx="7572428" cy="923330"/>
          </a:xfrm>
        </p:grpSpPr>
        <p:sp>
          <p:nvSpPr>
            <p:cNvPr id="25" name="Rectangle 24"/>
            <p:cNvSpPr/>
            <p:nvPr/>
          </p:nvSpPr>
          <p:spPr>
            <a:xfrm>
              <a:off x="1000100" y="4214818"/>
              <a:ext cx="6929486" cy="7143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endParaRPr lang="en-US" sz="2400" b="1" dirty="0">
                <a:solidFill>
                  <a:schemeClr val="tx1"/>
                </a:solidFill>
              </a:endParaRPr>
            </a:p>
            <a:p>
              <a:pPr lvl="0" algn="ctr"/>
              <a:r>
                <a:rPr lang="en-US" sz="2400" b="1" dirty="0">
                  <a:solidFill>
                    <a:schemeClr val="tx1"/>
                  </a:solidFill>
                </a:rPr>
                <a:t>Keyword Argument (Names Argument)</a:t>
              </a:r>
            </a:p>
            <a:p>
              <a:pPr algn="ctr"/>
              <a:endParaRPr lang="en-IN" sz="2400" dirty="0"/>
            </a:p>
          </p:txBody>
        </p:sp>
        <p:grpSp>
          <p:nvGrpSpPr>
            <p:cNvPr id="35" name="Group 34"/>
            <p:cNvGrpSpPr/>
            <p:nvPr/>
          </p:nvGrpSpPr>
          <p:grpSpPr>
            <a:xfrm>
              <a:off x="357158" y="4214818"/>
              <a:ext cx="785818" cy="923330"/>
              <a:chOff x="428596" y="2192865"/>
              <a:chExt cx="785818" cy="923330"/>
            </a:xfrm>
          </p:grpSpPr>
          <p:sp>
            <p:nvSpPr>
              <p:cNvPr id="36" name="Oval 35"/>
              <p:cNvSpPr/>
              <p:nvPr/>
            </p:nvSpPr>
            <p:spPr>
              <a:xfrm>
                <a:off x="428596" y="2214554"/>
                <a:ext cx="785818" cy="78581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Rectangle 36"/>
              <p:cNvSpPr/>
              <p:nvPr/>
            </p:nvSpPr>
            <p:spPr>
              <a:xfrm>
                <a:off x="500034" y="2192865"/>
                <a:ext cx="622286" cy="923330"/>
              </a:xfrm>
              <a:prstGeom prst="rect">
                <a:avLst/>
              </a:prstGeom>
              <a:noFill/>
            </p:spPr>
            <p:txBody>
              <a:bodyPr wrap="non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grpSp>
        <p:nvGrpSpPr>
          <p:cNvPr id="44" name="Group 43"/>
          <p:cNvGrpSpPr/>
          <p:nvPr/>
        </p:nvGrpSpPr>
        <p:grpSpPr>
          <a:xfrm>
            <a:off x="340805" y="5165201"/>
            <a:ext cx="8088847" cy="945709"/>
            <a:chOff x="340805" y="5165201"/>
            <a:chExt cx="7588781" cy="945709"/>
          </a:xfrm>
        </p:grpSpPr>
        <p:sp>
          <p:nvSpPr>
            <p:cNvPr id="27" name="Rectangle 26"/>
            <p:cNvSpPr/>
            <p:nvPr/>
          </p:nvSpPr>
          <p:spPr>
            <a:xfrm>
              <a:off x="1000100" y="5214950"/>
              <a:ext cx="6929486"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lvl="0" algn="ctr"/>
              <a:endParaRPr lang="en-US" sz="2400" b="1" dirty="0">
                <a:solidFill>
                  <a:schemeClr val="tx1"/>
                </a:solidFill>
              </a:endParaRPr>
            </a:p>
            <a:p>
              <a:pPr lvl="0" algn="ctr"/>
              <a:r>
                <a:rPr lang="en-US" sz="2400" b="1" dirty="0">
                  <a:solidFill>
                    <a:schemeClr val="tx1"/>
                  </a:solidFill>
                </a:rPr>
                <a:t>Variable Length Argument</a:t>
              </a:r>
            </a:p>
            <a:p>
              <a:pPr algn="ctr"/>
              <a:endParaRPr lang="en-IN" sz="2000" b="1" dirty="0"/>
            </a:p>
          </p:txBody>
        </p:sp>
        <p:grpSp>
          <p:nvGrpSpPr>
            <p:cNvPr id="38" name="Group 37"/>
            <p:cNvGrpSpPr/>
            <p:nvPr/>
          </p:nvGrpSpPr>
          <p:grpSpPr>
            <a:xfrm>
              <a:off x="340805" y="5165201"/>
              <a:ext cx="785818" cy="945709"/>
              <a:chOff x="428596" y="2214554"/>
              <a:chExt cx="785818" cy="945709"/>
            </a:xfrm>
          </p:grpSpPr>
          <p:sp>
            <p:nvSpPr>
              <p:cNvPr id="39" name="Oval 38"/>
              <p:cNvSpPr/>
              <p:nvPr/>
            </p:nvSpPr>
            <p:spPr>
              <a:xfrm>
                <a:off x="428596" y="2214554"/>
                <a:ext cx="785818" cy="78581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Rectangle 39"/>
              <p:cNvSpPr/>
              <p:nvPr/>
            </p:nvSpPr>
            <p:spPr>
              <a:xfrm>
                <a:off x="500034" y="2236933"/>
                <a:ext cx="622286" cy="923330"/>
              </a:xfrm>
              <a:prstGeom prst="rect">
                <a:avLst/>
              </a:prstGeom>
              <a:noFill/>
            </p:spPr>
            <p:txBody>
              <a:bodyPr wrap="non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checkerboard(across)">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checkerboard(across)">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checkerboard(across)">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checkerboard(across)">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checkerboard(across)">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286676"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1. Positional Argument</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 name="Content Placeholder 5"/>
          <p:cNvSpPr>
            <a:spLocks noGrp="1"/>
          </p:cNvSpPr>
          <p:nvPr>
            <p:ph idx="1"/>
          </p:nvPr>
        </p:nvSpPr>
        <p:spPr>
          <a:xfrm>
            <a:off x="642910" y="1428736"/>
            <a:ext cx="8229600" cy="4525963"/>
          </a:xfrm>
        </p:spPr>
        <p:txBody>
          <a:bodyPr>
            <a:normAutofit lnSpcReduction="10000"/>
          </a:bodyPr>
          <a:lstStyle/>
          <a:p>
            <a:r>
              <a:rPr lang="en-US" dirty="0">
                <a:latin typeface="Times New Roman" pitchFamily="18" charset="0"/>
                <a:cs typeface="Times New Roman" pitchFamily="18" charset="0"/>
              </a:rPr>
              <a:t>You need to match the number of arguments with number of parameters required. For example if the function definition is:</a:t>
            </a:r>
          </a:p>
          <a:p>
            <a:pPr>
              <a:buNone/>
            </a:pPr>
            <a:r>
              <a:rPr lang="en-US" dirty="0">
                <a:latin typeface="Times New Roman" pitchFamily="18" charset="0"/>
                <a:cs typeface="Times New Roman" pitchFamily="18" charset="0"/>
              </a:rPr>
              <a:t>			def Example(</a:t>
            </a:r>
            <a:r>
              <a:rPr lang="en-US" dirty="0" err="1">
                <a:latin typeface="Times New Roman" pitchFamily="18" charset="0"/>
                <a:cs typeface="Times New Roman" pitchFamily="18" charset="0"/>
              </a:rPr>
              <a:t>a,b,c</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The possible call to this function is</a:t>
            </a:r>
          </a:p>
          <a:p>
            <a:pPr>
              <a:buNone/>
            </a:pPr>
            <a:r>
              <a:rPr lang="en-US" dirty="0">
                <a:latin typeface="Times New Roman" pitchFamily="18" charset="0"/>
                <a:cs typeface="Times New Roman" pitchFamily="18" charset="0"/>
              </a:rPr>
              <a:t>			Example(</a:t>
            </a:r>
            <a:r>
              <a:rPr lang="en-US" dirty="0" err="1">
                <a:latin typeface="Times New Roman" pitchFamily="18" charset="0"/>
                <a:cs typeface="Times New Roman" pitchFamily="18" charset="0"/>
              </a:rPr>
              <a:t>x,y,z</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Example(3,y,z)</a:t>
            </a:r>
          </a:p>
          <a:p>
            <a:pPr>
              <a:buNone/>
            </a:pPr>
            <a:r>
              <a:rPr lang="en-US" dirty="0">
                <a:latin typeface="Times New Roman" pitchFamily="18" charset="0"/>
                <a:cs typeface="Times New Roman" pitchFamily="18" charset="0"/>
              </a:rPr>
              <a:t>			Example(3,4,z)</a:t>
            </a:r>
          </a:p>
          <a:p>
            <a:pPr>
              <a:buNone/>
            </a:pPr>
            <a:r>
              <a:rPr lang="en-US" dirty="0">
                <a:latin typeface="Times New Roman" pitchFamily="18" charset="0"/>
                <a:cs typeface="Times New Roman" pitchFamily="18" charset="0"/>
              </a:rPr>
              <a:t>			Example(3,4,5)</a:t>
            </a:r>
          </a:p>
          <a:p>
            <a:pPr>
              <a:buNone/>
            </a:pPr>
            <a:r>
              <a:rPr lang="en-US" dirty="0">
                <a:latin typeface="Times New Roman" pitchFamily="18" charset="0"/>
                <a:cs typeface="Times New Roman" pitchFamily="18" charset="0"/>
              </a:rPr>
              <a:t>	</a:t>
            </a:r>
            <a:endParaRPr lang="en-IN" dirty="0"/>
          </a:p>
          <a:p>
            <a:endParaRPr lang="en-IN" dirty="0"/>
          </a:p>
        </p:txBody>
      </p:sp>
      <p:sp>
        <p:nvSpPr>
          <p:cNvPr id="12" name="Cloud Callout 11"/>
          <p:cNvSpPr/>
          <p:nvPr/>
        </p:nvSpPr>
        <p:spPr>
          <a:xfrm rot="20117304" flipH="1">
            <a:off x="5525560" y="3080125"/>
            <a:ext cx="3081737" cy="296540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Positional Argument or Required Argument or Mandatory Argument</a:t>
            </a:r>
          </a:p>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33940"/>
            <a:ext cx="7572428"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2. Default Argument</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457200" y="1600200"/>
            <a:ext cx="8229600" cy="4686319"/>
          </a:xfrm>
        </p:spPr>
        <p:txBody>
          <a:bodyPr>
            <a:normAutofit fontScale="70000" lnSpcReduction="20000"/>
          </a:bodyPr>
          <a:lstStyle/>
          <a:p>
            <a:pPr>
              <a:lnSpc>
                <a:spcPct val="160000"/>
              </a:lnSpc>
            </a:pPr>
            <a:r>
              <a:rPr lang="en-US" dirty="0"/>
              <a:t>Default argument is a method of assigning some default value to the function parameter. The parameter having default value in function header is known as a default parameter.</a:t>
            </a:r>
          </a:p>
          <a:p>
            <a:pPr>
              <a:lnSpc>
                <a:spcPct val="160000"/>
              </a:lnSpc>
            </a:pPr>
            <a:r>
              <a:rPr lang="en-US" dirty="0"/>
              <a:t>For example:</a:t>
            </a:r>
          </a:p>
          <a:p>
            <a:pPr>
              <a:lnSpc>
                <a:spcPct val="160000"/>
              </a:lnSpc>
              <a:buNone/>
            </a:pPr>
            <a:r>
              <a:rPr lang="en-US" dirty="0"/>
              <a:t>		def Example(</a:t>
            </a:r>
            <a:r>
              <a:rPr lang="en-US" dirty="0" err="1"/>
              <a:t>a,b,</a:t>
            </a:r>
            <a:r>
              <a:rPr lang="en-US" dirty="0" err="1">
                <a:solidFill>
                  <a:schemeClr val="accent2"/>
                </a:solidFill>
              </a:rPr>
              <a:t>c</a:t>
            </a:r>
            <a:r>
              <a:rPr lang="en-US" dirty="0">
                <a:solidFill>
                  <a:schemeClr val="accent2"/>
                </a:solidFill>
              </a:rPr>
              <a:t>=10</a:t>
            </a:r>
            <a:r>
              <a:rPr lang="en-US" dirty="0"/>
              <a:t>)</a:t>
            </a:r>
          </a:p>
          <a:p>
            <a:pPr>
              <a:lnSpc>
                <a:spcPct val="160000"/>
              </a:lnSpc>
              <a:buNone/>
            </a:pPr>
            <a:r>
              <a:rPr lang="en-US" dirty="0"/>
              <a:t>The possible call to this function is</a:t>
            </a:r>
          </a:p>
          <a:p>
            <a:pPr>
              <a:lnSpc>
                <a:spcPct val="160000"/>
              </a:lnSpc>
              <a:buNone/>
            </a:pPr>
            <a:r>
              <a:rPr lang="en-US" dirty="0"/>
              <a:t>			Example(</a:t>
            </a:r>
            <a:r>
              <a:rPr lang="en-US" dirty="0" err="1"/>
              <a:t>x,y,z</a:t>
            </a:r>
            <a:r>
              <a:rPr lang="en-US" dirty="0"/>
              <a:t>)</a:t>
            </a:r>
          </a:p>
          <a:p>
            <a:pPr>
              <a:lnSpc>
                <a:spcPct val="160000"/>
              </a:lnSpc>
              <a:buNone/>
            </a:pPr>
            <a:r>
              <a:rPr lang="en-US" dirty="0"/>
              <a:t>			Example(</a:t>
            </a:r>
            <a:r>
              <a:rPr lang="en-US" dirty="0" err="1"/>
              <a:t>x,y</a:t>
            </a:r>
            <a:r>
              <a:rPr lang="en-US" dirty="0"/>
              <a:t>)</a:t>
            </a:r>
          </a:p>
          <a:p>
            <a:pPr>
              <a:buNone/>
            </a:pPr>
            <a:r>
              <a:rPr lang="en-US" dirty="0"/>
              <a:t>			</a:t>
            </a:r>
            <a:endParaRPr lang="en-IN" dirty="0"/>
          </a:p>
        </p:txBody>
      </p:sp>
      <p:cxnSp>
        <p:nvCxnSpPr>
          <p:cNvPr id="22" name="Straight Arrow Connector 21"/>
          <p:cNvCxnSpPr/>
          <p:nvPr/>
        </p:nvCxnSpPr>
        <p:spPr>
          <a:xfrm>
            <a:off x="4429124" y="4214818"/>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15921" y="4050253"/>
            <a:ext cx="2357454" cy="369332"/>
          </a:xfrm>
          <a:prstGeom prst="rect">
            <a:avLst/>
          </a:prstGeom>
          <a:noFill/>
        </p:spPr>
        <p:txBody>
          <a:bodyPr wrap="square" rtlCol="0">
            <a:spAutoFit/>
          </a:bodyPr>
          <a:lstStyle/>
          <a:p>
            <a:r>
              <a:rPr lang="en-US" dirty="0"/>
              <a:t>Default Argument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aphicFrame>
        <p:nvGraphicFramePr>
          <p:cNvPr id="26" name="Content Placeholder 25"/>
          <p:cNvGraphicFramePr>
            <a:graphicFrameLocks noGrp="1"/>
          </p:cNvGraphicFramePr>
          <p:nvPr>
            <p:ph idx="1"/>
          </p:nvPr>
        </p:nvGraphicFramePr>
        <p:xfrm>
          <a:off x="500034" y="428604"/>
          <a:ext cx="8286808" cy="5715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2923"/>
            <a:ext cx="7643866" cy="1000132"/>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Examples of function headers with default value:</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457200" y="1600200"/>
            <a:ext cx="8229600" cy="4686319"/>
          </a:xfrm>
        </p:spPr>
        <p:txBody>
          <a:bodyPr>
            <a:normAutofit/>
          </a:bodyPr>
          <a:lstStyle/>
          <a:p>
            <a:pPr>
              <a:lnSpc>
                <a:spcPct val="160000"/>
              </a:lnSpc>
            </a:pPr>
            <a:r>
              <a:rPr lang="en-US" dirty="0"/>
              <a:t>def SI(P,T,R=0.10):</a:t>
            </a:r>
          </a:p>
          <a:p>
            <a:pPr>
              <a:lnSpc>
                <a:spcPct val="160000"/>
              </a:lnSpc>
            </a:pPr>
            <a:r>
              <a:rPr lang="en-US" dirty="0"/>
              <a:t>def SI(P,T=2,R):</a:t>
            </a:r>
          </a:p>
          <a:p>
            <a:pPr>
              <a:lnSpc>
                <a:spcPct val="160000"/>
              </a:lnSpc>
            </a:pPr>
            <a:r>
              <a:rPr lang="en-US" dirty="0"/>
              <a:t>def SI(P=2000,T=2,R):</a:t>
            </a:r>
          </a:p>
          <a:p>
            <a:pPr>
              <a:lnSpc>
                <a:spcPct val="160000"/>
              </a:lnSpc>
            </a:pPr>
            <a:r>
              <a:rPr lang="en-US" dirty="0"/>
              <a:t>def SI(P,T=2,R=0.10):</a:t>
            </a:r>
          </a:p>
          <a:p>
            <a:pPr>
              <a:lnSpc>
                <a:spcPct val="160000"/>
              </a:lnSpc>
            </a:pPr>
            <a:r>
              <a:rPr lang="en-US" dirty="0"/>
              <a:t>def SI(P=2000,T=2,R=0.10):</a:t>
            </a:r>
          </a:p>
          <a:p>
            <a:pPr>
              <a:buNone/>
            </a:pPr>
            <a:r>
              <a:rPr lang="en-US" dirty="0"/>
              <a:t>			</a:t>
            </a:r>
            <a:endParaRPr lang="en-IN" dirty="0"/>
          </a:p>
        </p:txBody>
      </p:sp>
      <p:sp>
        <p:nvSpPr>
          <p:cNvPr id="20" name="Rounded Rectangle 19"/>
          <p:cNvSpPr/>
          <p:nvPr/>
        </p:nvSpPr>
        <p:spPr>
          <a:xfrm>
            <a:off x="5715008" y="1714488"/>
            <a:ext cx="164307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
            </a:r>
            <a:endParaRPr lang="en-IN" dirty="0"/>
          </a:p>
        </p:txBody>
      </p:sp>
      <p:sp>
        <p:nvSpPr>
          <p:cNvPr id="21" name="Rounded Rectangle 20"/>
          <p:cNvSpPr/>
          <p:nvPr/>
        </p:nvSpPr>
        <p:spPr>
          <a:xfrm>
            <a:off x="5715008" y="2357430"/>
            <a:ext cx="164307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Invalid</a:t>
            </a:r>
            <a:endParaRPr lang="en-IN" dirty="0"/>
          </a:p>
        </p:txBody>
      </p:sp>
      <p:sp>
        <p:nvSpPr>
          <p:cNvPr id="25" name="Rounded Rectangle 24"/>
          <p:cNvSpPr/>
          <p:nvPr/>
        </p:nvSpPr>
        <p:spPr>
          <a:xfrm>
            <a:off x="5715008" y="3071810"/>
            <a:ext cx="164307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Invalid</a:t>
            </a:r>
            <a:endParaRPr lang="en-IN" dirty="0"/>
          </a:p>
        </p:txBody>
      </p:sp>
      <p:sp>
        <p:nvSpPr>
          <p:cNvPr id="26" name="Rounded Rectangle 25"/>
          <p:cNvSpPr/>
          <p:nvPr/>
        </p:nvSpPr>
        <p:spPr>
          <a:xfrm>
            <a:off x="5715008" y="3857628"/>
            <a:ext cx="164307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
            </a:r>
            <a:endParaRPr lang="en-IN" dirty="0"/>
          </a:p>
        </p:txBody>
      </p:sp>
      <p:sp>
        <p:nvSpPr>
          <p:cNvPr id="27" name="Rounded Rectangle 26"/>
          <p:cNvSpPr/>
          <p:nvPr/>
        </p:nvSpPr>
        <p:spPr>
          <a:xfrm>
            <a:off x="5715008" y="4572008"/>
            <a:ext cx="164307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5"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643866" cy="857256"/>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400" dirty="0">
                <a:solidFill>
                  <a:schemeClr val="bg1"/>
                </a:solidFill>
              </a:rPr>
              <a:t>Let’s Find out</a:t>
            </a:r>
            <a:endParaRPr lang="en-IN" sz="3600" dirty="0">
              <a:solidFill>
                <a:schemeClr val="bg1"/>
              </a:solidFill>
            </a:endParaRPr>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 name="Content Placeholder 2"/>
          <p:cNvSpPr>
            <a:spLocks noGrp="1"/>
          </p:cNvSpPr>
          <p:nvPr>
            <p:ph idx="1"/>
          </p:nvPr>
        </p:nvSpPr>
        <p:spPr>
          <a:xfrm>
            <a:off x="785786" y="1571612"/>
            <a:ext cx="5786478" cy="4929222"/>
          </a:xfrm>
        </p:spPr>
        <p:txBody>
          <a:bodyPr>
            <a:normAutofit fontScale="77500" lnSpcReduction="20000"/>
          </a:bodyPr>
          <a:lstStyle/>
          <a:p>
            <a:pPr>
              <a:buNone/>
            </a:pPr>
            <a:r>
              <a:rPr lang="en-US" dirty="0"/>
              <a:t>def example(</a:t>
            </a:r>
            <a:r>
              <a:rPr lang="en-US" dirty="0" err="1"/>
              <a:t>a,b,c</a:t>
            </a:r>
            <a:r>
              <a:rPr lang="en-US" dirty="0"/>
              <a:t>=10,d=20):</a:t>
            </a:r>
          </a:p>
          <a:p>
            <a:pPr>
              <a:buNone/>
            </a:pPr>
            <a:endParaRPr lang="en-US" dirty="0"/>
          </a:p>
          <a:p>
            <a:pPr>
              <a:buNone/>
            </a:pPr>
            <a:r>
              <a:rPr lang="en-US" u="sng" dirty="0"/>
              <a:t>Justify</a:t>
            </a:r>
          </a:p>
          <a:p>
            <a:pPr>
              <a:lnSpc>
                <a:spcPct val="220000"/>
              </a:lnSpc>
              <a:buNone/>
            </a:pPr>
            <a:r>
              <a:rPr lang="en-US" dirty="0"/>
              <a:t>1. example(30, 35)			</a:t>
            </a:r>
          </a:p>
          <a:p>
            <a:pPr>
              <a:lnSpc>
                <a:spcPct val="220000"/>
              </a:lnSpc>
              <a:buNone/>
            </a:pPr>
            <a:r>
              <a:rPr lang="en-US" dirty="0"/>
              <a:t>2. example(90)		</a:t>
            </a:r>
          </a:p>
          <a:p>
            <a:pPr>
              <a:lnSpc>
                <a:spcPct val="220000"/>
              </a:lnSpc>
              <a:buNone/>
            </a:pPr>
            <a:r>
              <a:rPr lang="en-US" dirty="0"/>
              <a:t>3. example(90,87,100)</a:t>
            </a:r>
          </a:p>
          <a:p>
            <a:pPr>
              <a:lnSpc>
                <a:spcPct val="220000"/>
              </a:lnSpc>
              <a:buNone/>
            </a:pPr>
            <a:r>
              <a:rPr lang="en-US" dirty="0"/>
              <a:t>4. example(90,87,20,30)</a:t>
            </a:r>
          </a:p>
          <a:p>
            <a:pPr>
              <a:lnSpc>
                <a:spcPct val="220000"/>
              </a:lnSpc>
              <a:buNone/>
            </a:pPr>
            <a:r>
              <a:rPr lang="en-US" dirty="0"/>
              <a:t>5. example( )</a:t>
            </a:r>
          </a:p>
          <a:p>
            <a:pPr>
              <a:buNone/>
            </a:pPr>
            <a:r>
              <a:rPr lang="en-US" dirty="0"/>
              <a:t>		</a:t>
            </a:r>
          </a:p>
          <a:p>
            <a:pPr>
              <a:buNone/>
            </a:pPr>
            <a:endParaRPr lang="en-US" dirty="0"/>
          </a:p>
          <a:p>
            <a:pPr>
              <a:buNone/>
            </a:pPr>
            <a:endParaRPr lang="en-US" dirty="0"/>
          </a:p>
        </p:txBody>
      </p:sp>
      <p:pic>
        <p:nvPicPr>
          <p:cNvPr id="20" name="Picture 19" descr="2014-11-19-300x257.jpg"/>
          <p:cNvPicPr>
            <a:picLocks noChangeAspect="1"/>
          </p:cNvPicPr>
          <p:nvPr/>
        </p:nvPicPr>
        <p:blipFill>
          <a:blip r:embed="rId2" cstate="print"/>
          <a:stretch>
            <a:fillRect/>
          </a:stretch>
        </p:blipFill>
        <p:spPr>
          <a:xfrm>
            <a:off x="6072198" y="1428736"/>
            <a:ext cx="1751205" cy="1500198"/>
          </a:xfrm>
          <a:prstGeom prst="rect">
            <a:avLst/>
          </a:prstGeom>
        </p:spPr>
      </p:pic>
      <p:pic>
        <p:nvPicPr>
          <p:cNvPr id="22" name="Picture 21" descr="correct.jpg"/>
          <p:cNvPicPr>
            <a:picLocks noChangeAspect="1"/>
          </p:cNvPicPr>
          <p:nvPr/>
        </p:nvPicPr>
        <p:blipFill>
          <a:blip r:embed="rId3" cstate="print"/>
          <a:srcRect r="50000"/>
          <a:stretch>
            <a:fillRect/>
          </a:stretch>
        </p:blipFill>
        <p:spPr>
          <a:xfrm>
            <a:off x="4341333" y="2560727"/>
            <a:ext cx="682752" cy="710184"/>
          </a:xfrm>
          <a:prstGeom prst="rect">
            <a:avLst/>
          </a:prstGeom>
        </p:spPr>
      </p:pic>
      <p:pic>
        <p:nvPicPr>
          <p:cNvPr id="24" name="Picture 23" descr="correct.jpg"/>
          <p:cNvPicPr>
            <a:picLocks noChangeAspect="1"/>
          </p:cNvPicPr>
          <p:nvPr/>
        </p:nvPicPr>
        <p:blipFill>
          <a:blip r:embed="rId3" cstate="print"/>
          <a:srcRect l="50000"/>
          <a:stretch>
            <a:fillRect/>
          </a:stretch>
        </p:blipFill>
        <p:spPr>
          <a:xfrm>
            <a:off x="4357686" y="3214686"/>
            <a:ext cx="682752" cy="710184"/>
          </a:xfrm>
          <a:prstGeom prst="rect">
            <a:avLst/>
          </a:prstGeom>
        </p:spPr>
      </p:pic>
      <p:pic>
        <p:nvPicPr>
          <p:cNvPr id="26" name="Picture 25" descr="correct.jpg"/>
          <p:cNvPicPr>
            <a:picLocks noChangeAspect="1"/>
          </p:cNvPicPr>
          <p:nvPr/>
        </p:nvPicPr>
        <p:blipFill>
          <a:blip r:embed="rId3" cstate="print"/>
          <a:srcRect r="50000"/>
          <a:stretch>
            <a:fillRect/>
          </a:stretch>
        </p:blipFill>
        <p:spPr>
          <a:xfrm>
            <a:off x="4357686" y="3929066"/>
            <a:ext cx="682752" cy="710184"/>
          </a:xfrm>
          <a:prstGeom prst="rect">
            <a:avLst/>
          </a:prstGeom>
        </p:spPr>
      </p:pic>
      <p:pic>
        <p:nvPicPr>
          <p:cNvPr id="27" name="Picture 26" descr="correct.jpg"/>
          <p:cNvPicPr>
            <a:picLocks noChangeAspect="1"/>
          </p:cNvPicPr>
          <p:nvPr/>
        </p:nvPicPr>
        <p:blipFill>
          <a:blip r:embed="rId3" cstate="print"/>
          <a:srcRect r="50000"/>
          <a:stretch>
            <a:fillRect/>
          </a:stretch>
        </p:blipFill>
        <p:spPr>
          <a:xfrm>
            <a:off x="4357686" y="4643446"/>
            <a:ext cx="682752" cy="710184"/>
          </a:xfrm>
          <a:prstGeom prst="rect">
            <a:avLst/>
          </a:prstGeom>
        </p:spPr>
      </p:pic>
      <p:pic>
        <p:nvPicPr>
          <p:cNvPr id="28" name="Picture 27" descr="correct.jpg"/>
          <p:cNvPicPr>
            <a:picLocks noChangeAspect="1"/>
          </p:cNvPicPr>
          <p:nvPr/>
        </p:nvPicPr>
        <p:blipFill>
          <a:blip r:embed="rId3" cstate="print"/>
          <a:srcRect l="50000"/>
          <a:stretch>
            <a:fillRect/>
          </a:stretch>
        </p:blipFill>
        <p:spPr>
          <a:xfrm>
            <a:off x="4357686" y="5357826"/>
            <a:ext cx="682752" cy="710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diamond(in)">
                                      <p:cBhvr>
                                        <p:cTn id="14" dur="500"/>
                                        <p:tgtEl>
                                          <p:spTgt spid="2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Effect transition="in" filter="diamond(in)">
                                      <p:cBhvr>
                                        <p:cTn id="19" dur="500"/>
                                        <p:tgtEl>
                                          <p:spTgt spid="2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1">
                                            <p:txEl>
                                              <p:pRg st="3" end="3"/>
                                            </p:txEl>
                                          </p:spTgt>
                                        </p:tgtEl>
                                        <p:attrNameLst>
                                          <p:attrName>style.visibility</p:attrName>
                                        </p:attrNameLst>
                                      </p:cBhvr>
                                      <p:to>
                                        <p:strVal val="visible"/>
                                      </p:to>
                                    </p:set>
                                    <p:animEffect transition="in" filter="diamond(in)">
                                      <p:cBhvr>
                                        <p:cTn id="24" dur="500"/>
                                        <p:tgtEl>
                                          <p:spTgt spid="2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21">
                                            <p:txEl>
                                              <p:pRg st="4" end="4"/>
                                            </p:txEl>
                                          </p:spTgt>
                                        </p:tgtEl>
                                        <p:attrNameLst>
                                          <p:attrName>style.visibility</p:attrName>
                                        </p:attrNameLst>
                                      </p:cBhvr>
                                      <p:to>
                                        <p:strVal val="visible"/>
                                      </p:to>
                                    </p:set>
                                    <p:animEffect transition="in" filter="diamond(in)">
                                      <p:cBhvr>
                                        <p:cTn id="29" dur="500"/>
                                        <p:tgtEl>
                                          <p:spTgt spid="2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21">
                                            <p:txEl>
                                              <p:pRg st="5" end="5"/>
                                            </p:txEl>
                                          </p:spTgt>
                                        </p:tgtEl>
                                        <p:attrNameLst>
                                          <p:attrName>style.visibility</p:attrName>
                                        </p:attrNameLst>
                                      </p:cBhvr>
                                      <p:to>
                                        <p:strVal val="visible"/>
                                      </p:to>
                                    </p:set>
                                    <p:animEffect transition="in" filter="diamond(in)">
                                      <p:cBhvr>
                                        <p:cTn id="34" dur="500"/>
                                        <p:tgtEl>
                                          <p:spTgt spid="21">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21">
                                            <p:txEl>
                                              <p:pRg st="6" end="6"/>
                                            </p:txEl>
                                          </p:spTgt>
                                        </p:tgtEl>
                                        <p:attrNameLst>
                                          <p:attrName>style.visibility</p:attrName>
                                        </p:attrNameLst>
                                      </p:cBhvr>
                                      <p:to>
                                        <p:strVal val="visible"/>
                                      </p:to>
                                    </p:set>
                                    <p:animEffect transition="in" filter="diamond(in)">
                                      <p:cBhvr>
                                        <p:cTn id="39" dur="500"/>
                                        <p:tgtEl>
                                          <p:spTgt spid="2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21">
                                            <p:txEl>
                                              <p:pRg st="7" end="7"/>
                                            </p:txEl>
                                          </p:spTgt>
                                        </p:tgtEl>
                                        <p:attrNameLst>
                                          <p:attrName>style.visibility</p:attrName>
                                        </p:attrNameLst>
                                      </p:cBhvr>
                                      <p:to>
                                        <p:strVal val="visible"/>
                                      </p:to>
                                    </p:set>
                                    <p:animEffect transition="in" filter="diamond(in)">
                                      <p:cBhvr>
                                        <p:cTn id="44" dur="500"/>
                                        <p:tgtEl>
                                          <p:spTgt spid="21">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21">
                                            <p:txEl>
                                              <p:pRg st="8" end="8"/>
                                            </p:txEl>
                                          </p:spTgt>
                                        </p:tgtEl>
                                        <p:attrNameLst>
                                          <p:attrName>style.visibility</p:attrName>
                                        </p:attrNameLst>
                                      </p:cBhvr>
                                      <p:to>
                                        <p:strVal val="visible"/>
                                      </p:to>
                                    </p:set>
                                    <p:animEffect transition="in" filter="diamond(in)">
                                      <p:cBhvr>
                                        <p:cTn id="49" dur="500"/>
                                        <p:tgtEl>
                                          <p:spTgt spid="21">
                                            <p:txEl>
                                              <p:pRg st="8" end="8"/>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dissolv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dissolve">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643866" cy="642942"/>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3. Keyword/Named Argument</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457200" y="1600200"/>
            <a:ext cx="8329642" cy="1042982"/>
          </a:xfrm>
        </p:spPr>
        <p:txBody>
          <a:bodyPr>
            <a:normAutofit fontScale="70000" lnSpcReduction="20000"/>
          </a:bodyPr>
          <a:lstStyle/>
          <a:p>
            <a:pPr>
              <a:lnSpc>
                <a:spcPct val="160000"/>
              </a:lnSpc>
            </a:pPr>
            <a:r>
              <a:rPr lang="en-US" dirty="0"/>
              <a:t>Keyword arguments are the named arguments with assigned values being passed in the function call statement.</a:t>
            </a:r>
          </a:p>
        </p:txBody>
      </p:sp>
      <p:sp>
        <p:nvSpPr>
          <p:cNvPr id="12" name="Content Placeholder 2"/>
          <p:cNvSpPr txBox="1">
            <a:spLocks/>
          </p:cNvSpPr>
          <p:nvPr/>
        </p:nvSpPr>
        <p:spPr>
          <a:xfrm>
            <a:off x="428596" y="2428868"/>
            <a:ext cx="8001056" cy="1357322"/>
          </a:xfrm>
          <a:prstGeom prst="rect">
            <a:avLst/>
          </a:prstGeom>
        </p:spPr>
        <p:txBody>
          <a:bodyPr vert="horz">
            <a:normAutofit fontScale="70000" lnSpcReduction="20000"/>
          </a:bodyPr>
          <a:lstStyle/>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Python provides a way of writing function call where you can write any argument in any order provided you name the arguments when calling the function.</a:t>
            </a:r>
          </a:p>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Char char=""/>
              <a:tabLst/>
              <a:defRPr/>
            </a:pPr>
            <a:endParaRPr kumimoji="0" lang="en-IN" sz="2700" b="1" i="0" u="none" strike="noStrike" kern="1200" cap="none" spc="0" normalizeH="0" baseline="0" noProof="0" dirty="0">
              <a:ln>
                <a:noFill/>
              </a:ln>
              <a:solidFill>
                <a:srgbClr val="7030A0"/>
              </a:solidFill>
              <a:effectLst/>
              <a:uLnTx/>
              <a:uFillTx/>
              <a:latin typeface="+mn-lt"/>
              <a:ea typeface="+mn-ea"/>
              <a:cs typeface="+mn-cs"/>
            </a:endParaRPr>
          </a:p>
        </p:txBody>
      </p:sp>
      <p:sp>
        <p:nvSpPr>
          <p:cNvPr id="20" name="Content Placeholder 2"/>
          <p:cNvSpPr txBox="1">
            <a:spLocks/>
          </p:cNvSpPr>
          <p:nvPr/>
        </p:nvSpPr>
        <p:spPr>
          <a:xfrm>
            <a:off x="714348" y="3731105"/>
            <a:ext cx="3571900" cy="2269663"/>
          </a:xfrm>
          <a:prstGeom prst="rect">
            <a:avLst/>
          </a:prstGeom>
          <a:ln w="57150">
            <a:solidFill>
              <a:schemeClr val="tx1"/>
            </a:solidFill>
          </a:ln>
        </p:spPr>
        <p:txBody>
          <a:bodyPr vert="horz">
            <a:normAutofit/>
          </a:bodyPr>
          <a:lstStyle/>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For example:-</a:t>
            </a:r>
          </a:p>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		def SI(P,R,T):</a:t>
            </a:r>
            <a:endParaRPr kumimoji="0" lang="en-IN" sz="2700" b="1" i="0" u="none" strike="noStrike" kern="1200" cap="none" spc="0" normalizeH="0" baseline="0" noProof="0" dirty="0">
              <a:ln>
                <a:noFill/>
              </a:ln>
              <a:solidFill>
                <a:srgbClr val="7030A0"/>
              </a:solidFill>
              <a:effectLst/>
              <a:uLnTx/>
              <a:uFillTx/>
              <a:latin typeface="+mn-lt"/>
              <a:ea typeface="+mn-ea"/>
              <a:cs typeface="+mn-cs"/>
            </a:endParaRPr>
          </a:p>
        </p:txBody>
      </p:sp>
      <p:sp>
        <p:nvSpPr>
          <p:cNvPr id="21" name="Content Placeholder 2"/>
          <p:cNvSpPr txBox="1">
            <a:spLocks/>
          </p:cNvSpPr>
          <p:nvPr/>
        </p:nvSpPr>
        <p:spPr>
          <a:xfrm>
            <a:off x="4429124" y="3714752"/>
            <a:ext cx="3857652" cy="2286016"/>
          </a:xfrm>
          <a:prstGeom prst="rect">
            <a:avLst/>
          </a:prstGeom>
          <a:ln w="57150">
            <a:solidFill>
              <a:schemeClr val="tx1"/>
            </a:solidFill>
          </a:ln>
        </p:spPr>
        <p:txBody>
          <a:bodyPr vert="horz">
            <a:normAutofit fontScale="70000" lnSpcReduction="20000"/>
          </a:bodyPr>
          <a:lstStyle/>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The above function can be called by-</a:t>
            </a:r>
          </a:p>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Char char=""/>
              <a:tabLst/>
              <a:defRPr/>
            </a:pPr>
            <a:r>
              <a:rPr kumimoji="0" lang="en-US" sz="2700" b="1" i="0" u="none" strike="noStrike" kern="1200" cap="none" spc="0" normalizeH="0" baseline="0" noProof="0" dirty="0">
                <a:ln>
                  <a:noFill/>
                </a:ln>
                <a:solidFill>
                  <a:srgbClr val="7030A0"/>
                </a:solidFill>
                <a:effectLst/>
                <a:uLnTx/>
                <a:uFillTx/>
                <a:latin typeface="+mn-lt"/>
                <a:ea typeface="+mn-ea"/>
                <a:cs typeface="+mn-cs"/>
              </a:rPr>
              <a:t>SI(P=2000,T=2,R=0.02)</a:t>
            </a:r>
          </a:p>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Char char=""/>
              <a:tabLst/>
              <a:defRPr/>
            </a:pPr>
            <a:r>
              <a:rPr kumimoji="0" lang="en-US" sz="2700" b="1" i="0" u="none" strike="noStrike" kern="1200" cap="none" spc="0" normalizeH="0" baseline="0" noProof="0" dirty="0">
                <a:ln>
                  <a:noFill/>
                </a:ln>
                <a:solidFill>
                  <a:srgbClr val="7030A0"/>
                </a:solidFill>
                <a:effectLst/>
                <a:uLnTx/>
                <a:uFillTx/>
                <a:latin typeface="+mn-lt"/>
                <a:ea typeface="+mn-ea"/>
                <a:cs typeface="+mn-cs"/>
              </a:rPr>
              <a:t>SI(T=4,P=2000,R=0.02)</a:t>
            </a:r>
          </a:p>
          <a:p>
            <a:pPr marL="365760" marR="0" lvl="0" indent="-256032" algn="l" defTabSz="914400" rtl="0" eaLnBrk="1" fontAlgn="auto" latinLnBrk="0" hangingPunct="1">
              <a:lnSpc>
                <a:spcPct val="160000"/>
              </a:lnSpc>
              <a:spcBef>
                <a:spcPts val="400"/>
              </a:spcBef>
              <a:spcAft>
                <a:spcPts val="0"/>
              </a:spcAft>
              <a:buClr>
                <a:schemeClr val="accent1"/>
              </a:buClr>
              <a:buSzPct val="68000"/>
              <a:buFont typeface="Wingdings 3"/>
              <a:buChar char=""/>
              <a:tabLst/>
              <a:defRPr/>
            </a:pPr>
            <a:r>
              <a:rPr kumimoji="0" lang="en-US" sz="2700" b="1" i="0" u="none" strike="noStrike" kern="1200" cap="none" spc="0" normalizeH="0" baseline="0" noProof="0" dirty="0">
                <a:ln>
                  <a:noFill/>
                </a:ln>
                <a:solidFill>
                  <a:srgbClr val="7030A0"/>
                </a:solidFill>
                <a:effectLst/>
                <a:uLnTx/>
                <a:uFillTx/>
                <a:latin typeface="+mn-lt"/>
                <a:ea typeface="+mn-ea"/>
                <a:cs typeface="+mn-cs"/>
              </a:rPr>
              <a:t>SI(T=2,R=0.09,P=2000)</a:t>
            </a:r>
            <a:endParaRPr kumimoji="0" lang="en-IN" sz="2700" b="1" i="0" u="none"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build="p"/>
      <p:bldP spid="12" grpId="0"/>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33940"/>
            <a:ext cx="7643866" cy="1071570"/>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Rules for combining all three types of arguments together:</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457200" y="1600200"/>
            <a:ext cx="8329642" cy="4686320"/>
          </a:xfrm>
        </p:spPr>
        <p:txBody>
          <a:bodyPr>
            <a:normAutofit fontScale="92500" lnSpcReduction="10000"/>
          </a:bodyPr>
          <a:lstStyle/>
          <a:p>
            <a:pPr>
              <a:lnSpc>
                <a:spcPct val="150000"/>
              </a:lnSpc>
            </a:pPr>
            <a:r>
              <a:rPr lang="en-US" dirty="0"/>
              <a:t>An argument list must first contain positional argument followed by any keyword argument.</a:t>
            </a:r>
          </a:p>
          <a:p>
            <a:pPr>
              <a:lnSpc>
                <a:spcPct val="150000"/>
              </a:lnSpc>
            </a:pPr>
            <a:r>
              <a:rPr lang="en-US" dirty="0"/>
              <a:t>Keyword arguments should be taken from the required arguments preferably.</a:t>
            </a:r>
          </a:p>
          <a:p>
            <a:pPr>
              <a:lnSpc>
                <a:spcPct val="150000"/>
              </a:lnSpc>
            </a:pPr>
            <a:r>
              <a:rPr lang="en-US" dirty="0"/>
              <a:t>You can not specify a value for an argument more than once. </a:t>
            </a:r>
          </a:p>
          <a:p>
            <a:pPr>
              <a:lnSpc>
                <a:spcPct val="150000"/>
              </a:lnSpc>
            </a:pPr>
            <a:r>
              <a:rPr lang="en-US" dirty="0"/>
              <a:t>Having positional arguments after keyword arguments will result into error.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blinds(horizontal)">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572428" cy="642942"/>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4. Variable Length Argument</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a:spLocks noGrp="1"/>
          </p:cNvSpPr>
          <p:nvPr>
            <p:ph idx="1"/>
          </p:nvPr>
        </p:nvSpPr>
        <p:spPr>
          <a:xfrm>
            <a:off x="500034" y="1071546"/>
            <a:ext cx="8186766" cy="1971676"/>
          </a:xfrm>
        </p:spPr>
        <p:txBody>
          <a:bodyPr>
            <a:normAutofit fontScale="77500" lnSpcReduction="20000"/>
          </a:bodyPr>
          <a:lstStyle/>
          <a:p>
            <a:pPr>
              <a:lnSpc>
                <a:spcPct val="160000"/>
              </a:lnSpc>
            </a:pPr>
            <a:r>
              <a:rPr lang="en-US" dirty="0"/>
              <a:t>As we can assume by the name that we can pass any number of arguments according to the requirement. Such arguments are known as variable length arguments.</a:t>
            </a:r>
          </a:p>
          <a:p>
            <a:pPr>
              <a:lnSpc>
                <a:spcPct val="160000"/>
              </a:lnSpc>
            </a:pPr>
            <a:r>
              <a:rPr lang="en-US" dirty="0"/>
              <a:t>We use (*) asterisk to give variable length arguments.</a:t>
            </a:r>
          </a:p>
        </p:txBody>
      </p:sp>
      <p:pic>
        <p:nvPicPr>
          <p:cNvPr id="1026" name="Picture 2"/>
          <p:cNvPicPr>
            <a:picLocks noChangeAspect="1" noChangeArrowheads="1"/>
          </p:cNvPicPr>
          <p:nvPr/>
        </p:nvPicPr>
        <p:blipFill>
          <a:blip r:embed="rId2" cstate="print"/>
          <a:srcRect/>
          <a:stretch>
            <a:fillRect/>
          </a:stretch>
        </p:blipFill>
        <p:spPr bwMode="auto">
          <a:xfrm>
            <a:off x="714348" y="3143248"/>
            <a:ext cx="3500462" cy="3413223"/>
          </a:xfrm>
          <a:prstGeom prst="rect">
            <a:avLst/>
          </a:prstGeom>
          <a:ln>
            <a:noFill/>
          </a:ln>
          <a:effectLst>
            <a:outerShdw blurRad="292100" dist="139700" dir="2700000" algn="tl" rotWithShape="0">
              <a:srgbClr val="333333">
                <a:alpha val="65000"/>
              </a:srgbClr>
            </a:outerShdw>
          </a:effectLst>
        </p:spPr>
      </p:pic>
      <p:sp>
        <p:nvSpPr>
          <p:cNvPr id="21" name="Rectangle 20"/>
          <p:cNvSpPr/>
          <p:nvPr/>
        </p:nvSpPr>
        <p:spPr>
          <a:xfrm>
            <a:off x="5429256" y="3500438"/>
            <a:ext cx="2786066"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endParaRPr lang="en-IN" dirty="0">
              <a:ln>
                <a:solidFill>
                  <a:schemeClr val="accent2">
                    <a:lumMod val="40000"/>
                    <a:lumOff val="60000"/>
                  </a:schemeClr>
                </a:solidFill>
              </a:ln>
            </a:endParaRPr>
          </a:p>
          <a:p>
            <a:pPr algn="just"/>
            <a:r>
              <a:rPr lang="en-IN" dirty="0">
                <a:ln>
                  <a:solidFill>
                    <a:schemeClr val="accent2">
                      <a:lumMod val="40000"/>
                      <a:lumOff val="60000"/>
                    </a:schemeClr>
                  </a:solidFill>
                </a:ln>
              </a:rPr>
              <a:t>You can notice here that every time the number of arguments are different and the answer is calculated for each number of arguments. </a:t>
            </a:r>
          </a:p>
          <a:p>
            <a:pPr algn="just"/>
            <a:endParaRPr lang="en-IN" dirty="0">
              <a:ln>
                <a:solidFill>
                  <a:schemeClr val="accent2">
                    <a:lumMod val="40000"/>
                    <a:lumOff val="60000"/>
                  </a:schemeClr>
                </a:solidFill>
              </a:ln>
            </a:endParaRPr>
          </a:p>
        </p:txBody>
      </p:sp>
      <p:cxnSp>
        <p:nvCxnSpPr>
          <p:cNvPr id="26" name="Straight Arrow Connector 25"/>
          <p:cNvCxnSpPr>
            <a:stCxn id="21" idx="1"/>
          </p:cNvCxnSpPr>
          <p:nvPr/>
        </p:nvCxnSpPr>
        <p:spPr>
          <a:xfrm rot="10800000">
            <a:off x="1857356" y="4786322"/>
            <a:ext cx="3571900" cy="6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1"/>
          </p:cNvCxnSpPr>
          <p:nvPr/>
        </p:nvCxnSpPr>
        <p:spPr>
          <a:xfrm rot="10800000" flipV="1">
            <a:off x="2071670" y="4793100"/>
            <a:ext cx="3357586" cy="4932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p:cNvCxnSpPr>
          <p:nvPr/>
        </p:nvCxnSpPr>
        <p:spPr>
          <a:xfrm rot="10800000" flipV="1">
            <a:off x="2357422" y="4793100"/>
            <a:ext cx="3071834" cy="9219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1"/>
          </p:cNvCxnSpPr>
          <p:nvPr/>
        </p:nvCxnSpPr>
        <p:spPr>
          <a:xfrm rot="10800000" flipV="1">
            <a:off x="2714612" y="4793100"/>
            <a:ext cx="2714644" cy="13505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blinds(horizontal)">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linds(horizontal)">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build="p"/>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 name="TextBox 20"/>
          <p:cNvSpPr txBox="1"/>
          <p:nvPr/>
        </p:nvSpPr>
        <p:spPr>
          <a:xfrm>
            <a:off x="318081" y="3429000"/>
            <a:ext cx="3429024" cy="646331"/>
          </a:xfrm>
          <a:prstGeom prst="rect">
            <a:avLst/>
          </a:prstGeom>
          <a:noFill/>
          <a:ln>
            <a:solidFill>
              <a:schemeClr val="tx1"/>
            </a:solidFill>
          </a:ln>
        </p:spPr>
        <p:txBody>
          <a:bodyPr wrap="square" rtlCol="0">
            <a:spAutoFit/>
          </a:bodyPr>
          <a:lstStyle/>
          <a:p>
            <a:r>
              <a:rPr lang="en-US" b="1" dirty="0">
                <a:solidFill>
                  <a:schemeClr val="accent2">
                    <a:lumMod val="60000"/>
                    <a:lumOff val="40000"/>
                  </a:schemeClr>
                </a:solidFill>
              </a:rPr>
              <a:t>def Example(</a:t>
            </a:r>
            <a:r>
              <a:rPr lang="en-US" b="1" dirty="0" err="1">
                <a:solidFill>
                  <a:schemeClr val="accent2">
                    <a:lumMod val="60000"/>
                    <a:lumOff val="40000"/>
                  </a:schemeClr>
                </a:solidFill>
              </a:rPr>
              <a:t>a,b,c</a:t>
            </a:r>
            <a:r>
              <a:rPr lang="en-US" b="1" dirty="0">
                <a:solidFill>
                  <a:schemeClr val="accent2">
                    <a:lumMod val="60000"/>
                    <a:lumOff val="40000"/>
                  </a:schemeClr>
                </a:solidFill>
              </a:rPr>
              <a:t>=2,d=0.2):</a:t>
            </a:r>
          </a:p>
          <a:p>
            <a:r>
              <a:rPr lang="en-US" b="1" dirty="0">
                <a:solidFill>
                  <a:schemeClr val="accent2">
                    <a:lumMod val="60000"/>
                    <a:lumOff val="40000"/>
                  </a:schemeClr>
                </a:solidFill>
              </a:rPr>
              <a:t>	return (</a:t>
            </a:r>
            <a:r>
              <a:rPr lang="en-US" b="1" dirty="0" err="1">
                <a:solidFill>
                  <a:schemeClr val="accent2">
                    <a:lumMod val="60000"/>
                    <a:lumOff val="40000"/>
                  </a:schemeClr>
                </a:solidFill>
              </a:rPr>
              <a:t>a+b+c+d</a:t>
            </a:r>
            <a:r>
              <a:rPr lang="en-US" b="1" dirty="0">
                <a:solidFill>
                  <a:schemeClr val="accent2">
                    <a:lumMod val="60000"/>
                    <a:lumOff val="40000"/>
                  </a:schemeClr>
                </a:solidFill>
              </a:rPr>
              <a:t>)</a:t>
            </a:r>
            <a:endParaRPr lang="en-IN" b="1" dirty="0">
              <a:solidFill>
                <a:schemeClr val="accent2">
                  <a:lumMod val="60000"/>
                  <a:lumOff val="40000"/>
                </a:schemeClr>
              </a:solidFill>
            </a:endParaRPr>
          </a:p>
        </p:txBody>
      </p:sp>
      <p:sp>
        <p:nvSpPr>
          <p:cNvPr id="24" name="TextBox 23"/>
          <p:cNvSpPr txBox="1"/>
          <p:nvPr/>
        </p:nvSpPr>
        <p:spPr>
          <a:xfrm>
            <a:off x="1074803" y="428604"/>
            <a:ext cx="7640601"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a:solidFill>
                  <a:schemeClr val="tx1"/>
                </a:solidFill>
              </a:rPr>
              <a:t>Find legal/ illegal function call statement</a:t>
            </a:r>
            <a:endParaRPr lang="en-IN" sz="2800" dirty="0">
              <a:solidFill>
                <a:schemeClr val="tx1"/>
              </a:solidFill>
            </a:endParaRPr>
          </a:p>
        </p:txBody>
      </p:sp>
      <p:sp>
        <p:nvSpPr>
          <p:cNvPr id="25" name="TextBox 24"/>
          <p:cNvSpPr txBox="1"/>
          <p:nvPr/>
        </p:nvSpPr>
        <p:spPr>
          <a:xfrm>
            <a:off x="296392" y="2500306"/>
            <a:ext cx="4286280" cy="646331"/>
          </a:xfrm>
          <a:prstGeom prst="rect">
            <a:avLst/>
          </a:prstGeom>
          <a:noFill/>
        </p:spPr>
        <p:txBody>
          <a:bodyPr wrap="square" rtlCol="0">
            <a:spAutoFit/>
          </a:bodyPr>
          <a:lstStyle/>
          <a:p>
            <a:r>
              <a:rPr lang="en-US" dirty="0"/>
              <a:t>Consider the following function header:-</a:t>
            </a:r>
            <a:endParaRPr lang="en-IN" dirty="0"/>
          </a:p>
        </p:txBody>
      </p:sp>
      <p:grpSp>
        <p:nvGrpSpPr>
          <p:cNvPr id="29" name="Diagram group"/>
          <p:cNvGrpSpPr/>
          <p:nvPr/>
        </p:nvGrpSpPr>
        <p:grpSpPr>
          <a:xfrm>
            <a:off x="3953668" y="1078600"/>
            <a:ext cx="3571900" cy="428628"/>
            <a:chOff x="214313" y="0"/>
            <a:chExt cx="3571900" cy="428628"/>
          </a:xfrm>
          <a:scene3d>
            <a:camera prst="perspectiveLeft" zoom="91000"/>
            <a:lightRig rig="threePt" dir="t">
              <a:rot lat="0" lon="0" rev="20640000"/>
            </a:lightRig>
          </a:scene3d>
        </p:grpSpPr>
        <p:grpSp>
          <p:nvGrpSpPr>
            <p:cNvPr id="30" name="Group 29"/>
            <p:cNvGrpSpPr/>
            <p:nvPr/>
          </p:nvGrpSpPr>
          <p:grpSpPr>
            <a:xfrm>
              <a:off x="214313" y="0"/>
              <a:ext cx="3571900" cy="428628"/>
              <a:chOff x="214313" y="0"/>
              <a:chExt cx="3571900" cy="428628"/>
            </a:xfrm>
          </p:grpSpPr>
          <p:sp>
            <p:nvSpPr>
              <p:cNvPr id="31" name="Rectangle 30"/>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Example(a=3000,b=5)</a:t>
                </a:r>
                <a:endParaRPr lang="en-IN" sz="1600" dirty="0"/>
              </a:p>
            </p:txBody>
          </p:sp>
        </p:grpSp>
      </p:grpSp>
      <p:graphicFrame>
        <p:nvGraphicFramePr>
          <p:cNvPr id="33" name="Diagram 32"/>
          <p:cNvGraphicFramePr/>
          <p:nvPr/>
        </p:nvGraphicFramePr>
        <p:xfrm>
          <a:off x="5081590" y="1938326"/>
          <a:ext cx="3786214"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4" name="Diagram group"/>
          <p:cNvGrpSpPr/>
          <p:nvPr/>
        </p:nvGrpSpPr>
        <p:grpSpPr>
          <a:xfrm>
            <a:off x="3953668" y="1649927"/>
            <a:ext cx="3571900" cy="428628"/>
            <a:chOff x="214313" y="0"/>
            <a:chExt cx="3571900" cy="428628"/>
          </a:xfrm>
          <a:scene3d>
            <a:camera prst="perspectiveLeft" zoom="91000"/>
            <a:lightRig rig="threePt" dir="t">
              <a:rot lat="0" lon="0" rev="20640000"/>
            </a:lightRig>
          </a:scene3d>
        </p:grpSpPr>
        <p:grpSp>
          <p:nvGrpSpPr>
            <p:cNvPr id="35" name="Group 29"/>
            <p:cNvGrpSpPr/>
            <p:nvPr/>
          </p:nvGrpSpPr>
          <p:grpSpPr>
            <a:xfrm>
              <a:off x="214313" y="0"/>
              <a:ext cx="3571900" cy="428628"/>
              <a:chOff x="214313" y="0"/>
              <a:chExt cx="3571900" cy="428628"/>
            </a:xfrm>
          </p:grpSpPr>
          <p:sp>
            <p:nvSpPr>
              <p:cNvPr id="36" name="Rectangle 35"/>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Rectangle 36"/>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Example(d=0.12,a=3000,b=4)</a:t>
                </a:r>
                <a:endParaRPr lang="en-IN" sz="1600" dirty="0"/>
              </a:p>
            </p:txBody>
          </p:sp>
        </p:grpSp>
      </p:grpSp>
      <p:grpSp>
        <p:nvGrpSpPr>
          <p:cNvPr id="38" name="Diagram group"/>
          <p:cNvGrpSpPr/>
          <p:nvPr/>
        </p:nvGrpSpPr>
        <p:grpSpPr>
          <a:xfrm>
            <a:off x="3953668" y="2273995"/>
            <a:ext cx="3571900" cy="428628"/>
            <a:chOff x="214313" y="0"/>
            <a:chExt cx="3571900" cy="428628"/>
          </a:xfrm>
          <a:scene3d>
            <a:camera prst="perspectiveLeft" zoom="91000"/>
            <a:lightRig rig="threePt" dir="t">
              <a:rot lat="0" lon="0" rev="20640000"/>
            </a:lightRig>
          </a:scene3d>
        </p:grpSpPr>
        <p:grpSp>
          <p:nvGrpSpPr>
            <p:cNvPr id="39" name="Group 29"/>
            <p:cNvGrpSpPr/>
            <p:nvPr/>
          </p:nvGrpSpPr>
          <p:grpSpPr>
            <a:xfrm>
              <a:off x="214313" y="0"/>
              <a:ext cx="3571900" cy="428628"/>
              <a:chOff x="214313" y="0"/>
              <a:chExt cx="3571900" cy="428628"/>
            </a:xfrm>
          </p:grpSpPr>
          <p:sp>
            <p:nvSpPr>
              <p:cNvPr id="40" name="Rectangle 39"/>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ectangle 40"/>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Example(b=4,d=0.12,a=3000)</a:t>
                </a:r>
                <a:endParaRPr lang="en-IN" sz="1600" dirty="0"/>
              </a:p>
            </p:txBody>
          </p:sp>
        </p:grpSp>
      </p:grpSp>
      <p:grpSp>
        <p:nvGrpSpPr>
          <p:cNvPr id="42" name="Diagram group"/>
          <p:cNvGrpSpPr/>
          <p:nvPr/>
        </p:nvGrpSpPr>
        <p:grpSpPr>
          <a:xfrm>
            <a:off x="3953668" y="2867900"/>
            <a:ext cx="3571900" cy="428628"/>
            <a:chOff x="214313" y="0"/>
            <a:chExt cx="3571900" cy="428628"/>
          </a:xfrm>
          <a:scene3d>
            <a:camera prst="perspectiveLeft" zoom="91000"/>
            <a:lightRig rig="threePt" dir="t">
              <a:rot lat="0" lon="0" rev="20640000"/>
            </a:lightRig>
          </a:scene3d>
        </p:grpSpPr>
        <p:grpSp>
          <p:nvGrpSpPr>
            <p:cNvPr id="43" name="Group 29"/>
            <p:cNvGrpSpPr/>
            <p:nvPr/>
          </p:nvGrpSpPr>
          <p:grpSpPr>
            <a:xfrm>
              <a:off x="214313" y="0"/>
              <a:ext cx="3571900" cy="428628"/>
              <a:chOff x="214313" y="0"/>
              <a:chExt cx="3571900" cy="428628"/>
            </a:xfrm>
          </p:grpSpPr>
          <p:sp>
            <p:nvSpPr>
              <p:cNvPr id="44" name="Rectangle 43"/>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Rectangle 44"/>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Example(5000,5,d=0.45)</a:t>
                </a:r>
                <a:endParaRPr lang="en-IN" sz="1600" dirty="0"/>
              </a:p>
            </p:txBody>
          </p:sp>
        </p:grpSp>
      </p:grpSp>
      <p:grpSp>
        <p:nvGrpSpPr>
          <p:cNvPr id="46" name="Diagram group"/>
          <p:cNvGrpSpPr/>
          <p:nvPr/>
        </p:nvGrpSpPr>
        <p:grpSpPr>
          <a:xfrm>
            <a:off x="3953668" y="3476798"/>
            <a:ext cx="3571900" cy="428628"/>
            <a:chOff x="214313" y="0"/>
            <a:chExt cx="3571900" cy="428628"/>
          </a:xfrm>
          <a:scene3d>
            <a:camera prst="perspectiveLeft" zoom="91000"/>
            <a:lightRig rig="threePt" dir="t">
              <a:rot lat="0" lon="0" rev="20640000"/>
            </a:lightRig>
          </a:scene3d>
        </p:grpSpPr>
        <p:grpSp>
          <p:nvGrpSpPr>
            <p:cNvPr id="47" name="Group 29"/>
            <p:cNvGrpSpPr/>
            <p:nvPr/>
          </p:nvGrpSpPr>
          <p:grpSpPr>
            <a:xfrm>
              <a:off x="214313" y="0"/>
              <a:ext cx="3571900" cy="428628"/>
              <a:chOff x="214313" y="0"/>
              <a:chExt cx="3571900" cy="428628"/>
            </a:xfrm>
          </p:grpSpPr>
          <p:sp>
            <p:nvSpPr>
              <p:cNvPr id="48" name="Rectangle 47"/>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9" name="Rectangle 48"/>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Example(d=0.56,3000,5)</a:t>
                </a:r>
                <a:endParaRPr lang="en-IN" sz="1600" dirty="0"/>
              </a:p>
            </p:txBody>
          </p:sp>
        </p:grpSp>
      </p:grpSp>
      <p:grpSp>
        <p:nvGrpSpPr>
          <p:cNvPr id="50" name="Diagram group"/>
          <p:cNvGrpSpPr/>
          <p:nvPr/>
        </p:nvGrpSpPr>
        <p:grpSpPr>
          <a:xfrm>
            <a:off x="3953668" y="4130852"/>
            <a:ext cx="3571900" cy="428628"/>
            <a:chOff x="214313" y="0"/>
            <a:chExt cx="3571900" cy="428628"/>
          </a:xfrm>
          <a:scene3d>
            <a:camera prst="perspectiveLeft" zoom="91000"/>
            <a:lightRig rig="threePt" dir="t">
              <a:rot lat="0" lon="0" rev="20640000"/>
            </a:lightRig>
          </a:scene3d>
        </p:grpSpPr>
        <p:grpSp>
          <p:nvGrpSpPr>
            <p:cNvPr id="51" name="Group 29"/>
            <p:cNvGrpSpPr/>
            <p:nvPr/>
          </p:nvGrpSpPr>
          <p:grpSpPr>
            <a:xfrm>
              <a:off x="214313" y="0"/>
              <a:ext cx="3571900" cy="428628"/>
              <a:chOff x="214313" y="0"/>
              <a:chExt cx="3571900" cy="428628"/>
            </a:xfrm>
          </p:grpSpPr>
          <p:sp>
            <p:nvSpPr>
              <p:cNvPr id="52" name="Rectangle 51"/>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3" name="Rectangle 52"/>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Example(5000,a=200,b=6)</a:t>
                </a:r>
                <a:endParaRPr lang="en-IN" sz="1600" dirty="0"/>
              </a:p>
            </p:txBody>
          </p:sp>
        </p:grpSp>
      </p:grpSp>
      <p:grpSp>
        <p:nvGrpSpPr>
          <p:cNvPr id="54" name="Diagram group"/>
          <p:cNvGrpSpPr/>
          <p:nvPr/>
        </p:nvGrpSpPr>
        <p:grpSpPr>
          <a:xfrm>
            <a:off x="3983654" y="4714884"/>
            <a:ext cx="3571900" cy="428628"/>
            <a:chOff x="214313" y="0"/>
            <a:chExt cx="3571900" cy="428628"/>
          </a:xfrm>
          <a:scene3d>
            <a:camera prst="perspectiveLeft" zoom="91000"/>
            <a:lightRig rig="threePt" dir="t">
              <a:rot lat="0" lon="0" rev="20640000"/>
            </a:lightRig>
          </a:scene3d>
        </p:grpSpPr>
        <p:grpSp>
          <p:nvGrpSpPr>
            <p:cNvPr id="55" name="Group 29"/>
            <p:cNvGrpSpPr/>
            <p:nvPr/>
          </p:nvGrpSpPr>
          <p:grpSpPr>
            <a:xfrm>
              <a:off x="214313" y="0"/>
              <a:ext cx="3571900" cy="428628"/>
              <a:chOff x="214313" y="0"/>
              <a:chExt cx="3571900" cy="428628"/>
            </a:xfrm>
          </p:grpSpPr>
          <p:sp>
            <p:nvSpPr>
              <p:cNvPr id="56" name="Rectangle 55"/>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7" name="Rectangle 56"/>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Example(5000,e=500,b=7)</a:t>
                </a:r>
                <a:endParaRPr lang="en-IN" sz="1600" dirty="0"/>
              </a:p>
            </p:txBody>
          </p:sp>
        </p:grpSp>
      </p:grpSp>
      <p:grpSp>
        <p:nvGrpSpPr>
          <p:cNvPr id="58" name="Diagram group"/>
          <p:cNvGrpSpPr/>
          <p:nvPr/>
        </p:nvGrpSpPr>
        <p:grpSpPr>
          <a:xfrm>
            <a:off x="3998647" y="5320078"/>
            <a:ext cx="3571900" cy="428628"/>
            <a:chOff x="214313" y="0"/>
            <a:chExt cx="3571900" cy="428628"/>
          </a:xfrm>
          <a:scene3d>
            <a:camera prst="perspectiveLeft" zoom="91000"/>
            <a:lightRig rig="threePt" dir="t">
              <a:rot lat="0" lon="0" rev="20640000"/>
            </a:lightRig>
          </a:scene3d>
        </p:grpSpPr>
        <p:grpSp>
          <p:nvGrpSpPr>
            <p:cNvPr id="59" name="Group 29"/>
            <p:cNvGrpSpPr/>
            <p:nvPr/>
          </p:nvGrpSpPr>
          <p:grpSpPr>
            <a:xfrm>
              <a:off x="214313" y="0"/>
              <a:ext cx="3571900" cy="428628"/>
              <a:chOff x="214313" y="0"/>
              <a:chExt cx="3571900" cy="428628"/>
            </a:xfrm>
          </p:grpSpPr>
          <p:sp>
            <p:nvSpPr>
              <p:cNvPr id="60" name="Rectangle 59"/>
              <p:cNvSpPr/>
              <p:nvPr/>
            </p:nvSpPr>
            <p:spPr>
              <a:xfrm>
                <a:off x="214313" y="0"/>
                <a:ext cx="3571900" cy="428628"/>
              </a:xfrm>
              <a:prstGeom prst="rect">
                <a:avLst/>
              </a:prstGeom>
              <a:sp3d extrusionH="50600">
                <a:bevelT w="101600" h="80600"/>
                <a:bevelB w="80600" h="80600"/>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1" name="Rectangle 60"/>
              <p:cNvSpPr/>
              <p:nvPr/>
            </p:nvSpPr>
            <p:spPr>
              <a:xfrm>
                <a:off x="214313" y="0"/>
                <a:ext cx="3571900" cy="42862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algn="ctr"/>
                <a:r>
                  <a:rPr lang="en-US" sz="1600" dirty="0"/>
                  <a:t>Example(600,c=6,d=0.06)</a:t>
                </a:r>
                <a:endParaRPr lang="en-IN" sz="1600" dirty="0"/>
              </a:p>
            </p:txBody>
          </p:sp>
        </p:grpSp>
      </p:grpSp>
      <p:sp>
        <p:nvSpPr>
          <p:cNvPr id="62" name="Rectangle 61"/>
          <p:cNvSpPr/>
          <p:nvPr/>
        </p:nvSpPr>
        <p:spPr>
          <a:xfrm>
            <a:off x="4160657" y="1087899"/>
            <a:ext cx="346570" cy="400110"/>
          </a:xfrm>
          <a:prstGeom prst="rect">
            <a:avLst/>
          </a:prstGeom>
          <a:noFill/>
        </p:spPr>
        <p:txBody>
          <a:bodyPr wrap="none" lIns="91440" tIns="45720" rIns="91440" bIns="45720">
            <a:spAutoFit/>
          </a:bodyPr>
          <a:lstStyle/>
          <a:p>
            <a:pPr algn="ctr"/>
            <a:r>
              <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3" name="Rectangle 62"/>
          <p:cNvSpPr/>
          <p:nvPr/>
        </p:nvSpPr>
        <p:spPr>
          <a:xfrm>
            <a:off x="4162990" y="1643050"/>
            <a:ext cx="346569" cy="400110"/>
          </a:xfrm>
          <a:prstGeom prst="rect">
            <a:avLst/>
          </a:prstGeom>
          <a:noFill/>
        </p:spPr>
        <p:txBody>
          <a:bodyPr wrap="none" lIns="91440" tIns="45720" rIns="91440" bIns="45720">
            <a:spAutoFit/>
          </a:bodyPr>
          <a:lstStyle/>
          <a:p>
            <a:pPr algn="ctr"/>
            <a:r>
              <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p>
        </p:txBody>
      </p:sp>
      <p:sp>
        <p:nvSpPr>
          <p:cNvPr id="64" name="Rectangle 63"/>
          <p:cNvSpPr/>
          <p:nvPr/>
        </p:nvSpPr>
        <p:spPr>
          <a:xfrm>
            <a:off x="4162991" y="2285992"/>
            <a:ext cx="346570" cy="400110"/>
          </a:xfrm>
          <a:prstGeom prst="rect">
            <a:avLst/>
          </a:prstGeom>
          <a:noFill/>
        </p:spPr>
        <p:txBody>
          <a:bodyPr wrap="none" lIns="91440" tIns="45720" rIns="91440" bIns="45720">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5" name="Rectangle 64"/>
          <p:cNvSpPr/>
          <p:nvPr/>
        </p:nvSpPr>
        <p:spPr>
          <a:xfrm>
            <a:off x="4162991" y="2857496"/>
            <a:ext cx="346570" cy="400110"/>
          </a:xfrm>
          <a:prstGeom prst="rect">
            <a:avLst/>
          </a:prstGeom>
          <a:noFill/>
        </p:spPr>
        <p:txBody>
          <a:bodyPr wrap="none" lIns="91440" tIns="45720" rIns="91440" bIns="45720">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6" name="Rectangle 65"/>
          <p:cNvSpPr/>
          <p:nvPr/>
        </p:nvSpPr>
        <p:spPr>
          <a:xfrm>
            <a:off x="4162991" y="3500438"/>
            <a:ext cx="346570" cy="400110"/>
          </a:xfrm>
          <a:prstGeom prst="rect">
            <a:avLst/>
          </a:prstGeom>
          <a:noFill/>
        </p:spPr>
        <p:txBody>
          <a:bodyPr wrap="none" lIns="91440" tIns="45720" rIns="91440" bIns="45720">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7" name="Rectangle 66"/>
          <p:cNvSpPr/>
          <p:nvPr/>
        </p:nvSpPr>
        <p:spPr>
          <a:xfrm>
            <a:off x="4162991" y="4143380"/>
            <a:ext cx="346570" cy="400110"/>
          </a:xfrm>
          <a:prstGeom prst="rect">
            <a:avLst/>
          </a:prstGeom>
          <a:noFill/>
        </p:spPr>
        <p:txBody>
          <a:bodyPr wrap="none" lIns="91440" tIns="45720" rIns="91440" bIns="45720">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8" name="Rectangle 67"/>
          <p:cNvSpPr/>
          <p:nvPr/>
        </p:nvSpPr>
        <p:spPr>
          <a:xfrm>
            <a:off x="4162991" y="4714884"/>
            <a:ext cx="346570" cy="400110"/>
          </a:xfrm>
          <a:prstGeom prst="rect">
            <a:avLst/>
          </a:prstGeom>
          <a:noFill/>
        </p:spPr>
        <p:txBody>
          <a:bodyPr wrap="none" lIns="91440" tIns="45720" rIns="91440" bIns="45720">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9" name="Rectangle 68"/>
          <p:cNvSpPr/>
          <p:nvPr/>
        </p:nvSpPr>
        <p:spPr>
          <a:xfrm>
            <a:off x="4162991" y="5357826"/>
            <a:ext cx="346570" cy="400110"/>
          </a:xfrm>
          <a:prstGeom prst="rect">
            <a:avLst/>
          </a:prstGeom>
          <a:noFill/>
        </p:spPr>
        <p:txBody>
          <a:bodyPr wrap="none" lIns="91440" tIns="45720" rIns="91440" bIns="45720">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8</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4" name="Picture 73" descr="tick.jpg"/>
          <p:cNvPicPr>
            <a:picLocks noChangeAspect="1"/>
          </p:cNvPicPr>
          <p:nvPr/>
        </p:nvPicPr>
        <p:blipFill>
          <a:blip r:embed="rId7" cstate="print"/>
          <a:srcRect l="14583" t="18750" r="13541" b="18750"/>
          <a:stretch>
            <a:fillRect/>
          </a:stretch>
        </p:blipFill>
        <p:spPr>
          <a:xfrm>
            <a:off x="7455855" y="2786058"/>
            <a:ext cx="500066" cy="434840"/>
          </a:xfrm>
          <a:prstGeom prst="rect">
            <a:avLst/>
          </a:prstGeom>
        </p:spPr>
      </p:pic>
      <p:pic>
        <p:nvPicPr>
          <p:cNvPr id="75" name="Picture 74" descr="cross-mark.png"/>
          <p:cNvPicPr>
            <a:picLocks noChangeAspect="1"/>
          </p:cNvPicPr>
          <p:nvPr/>
        </p:nvPicPr>
        <p:blipFill>
          <a:blip r:embed="rId8" cstate="print"/>
          <a:stretch>
            <a:fillRect/>
          </a:stretch>
        </p:blipFill>
        <p:spPr>
          <a:xfrm>
            <a:off x="7477889" y="3500438"/>
            <a:ext cx="433382" cy="433382"/>
          </a:xfrm>
          <a:prstGeom prst="rect">
            <a:avLst/>
          </a:prstGeom>
        </p:spPr>
      </p:pic>
      <p:pic>
        <p:nvPicPr>
          <p:cNvPr id="76" name="Picture 75" descr="cross-mark.png"/>
          <p:cNvPicPr>
            <a:picLocks noChangeAspect="1"/>
          </p:cNvPicPr>
          <p:nvPr/>
        </p:nvPicPr>
        <p:blipFill>
          <a:blip r:embed="rId8" cstate="print"/>
          <a:stretch>
            <a:fillRect/>
          </a:stretch>
        </p:blipFill>
        <p:spPr>
          <a:xfrm>
            <a:off x="7488906" y="4071942"/>
            <a:ext cx="433382" cy="433382"/>
          </a:xfrm>
          <a:prstGeom prst="rect">
            <a:avLst/>
          </a:prstGeom>
        </p:spPr>
      </p:pic>
      <p:pic>
        <p:nvPicPr>
          <p:cNvPr id="77" name="Picture 76" descr="cross-mark.png"/>
          <p:cNvPicPr>
            <a:picLocks noChangeAspect="1"/>
          </p:cNvPicPr>
          <p:nvPr/>
        </p:nvPicPr>
        <p:blipFill>
          <a:blip r:embed="rId8" cstate="print"/>
          <a:stretch>
            <a:fillRect/>
          </a:stretch>
        </p:blipFill>
        <p:spPr>
          <a:xfrm>
            <a:off x="7527293" y="4643446"/>
            <a:ext cx="433382" cy="433382"/>
          </a:xfrm>
          <a:prstGeom prst="rect">
            <a:avLst/>
          </a:prstGeom>
        </p:spPr>
      </p:pic>
      <p:pic>
        <p:nvPicPr>
          <p:cNvPr id="78" name="Picture 77" descr="cross-mark.png"/>
          <p:cNvPicPr>
            <a:picLocks noChangeAspect="1"/>
          </p:cNvPicPr>
          <p:nvPr/>
        </p:nvPicPr>
        <p:blipFill>
          <a:blip r:embed="rId8" cstate="print"/>
          <a:stretch>
            <a:fillRect/>
          </a:stretch>
        </p:blipFill>
        <p:spPr>
          <a:xfrm>
            <a:off x="7527293" y="5286388"/>
            <a:ext cx="433382" cy="433382"/>
          </a:xfrm>
          <a:prstGeom prst="rect">
            <a:avLst/>
          </a:prstGeom>
        </p:spPr>
      </p:pic>
      <p:pic>
        <p:nvPicPr>
          <p:cNvPr id="79" name="Picture 78" descr="tick.jpg"/>
          <p:cNvPicPr>
            <a:picLocks noChangeAspect="1"/>
          </p:cNvPicPr>
          <p:nvPr/>
        </p:nvPicPr>
        <p:blipFill>
          <a:blip r:embed="rId7" cstate="print"/>
          <a:srcRect l="14583" t="18750" r="13541" b="18750"/>
          <a:stretch>
            <a:fillRect/>
          </a:stretch>
        </p:blipFill>
        <p:spPr>
          <a:xfrm>
            <a:off x="7455855" y="2214554"/>
            <a:ext cx="500066" cy="434840"/>
          </a:xfrm>
          <a:prstGeom prst="rect">
            <a:avLst/>
          </a:prstGeom>
        </p:spPr>
      </p:pic>
      <p:pic>
        <p:nvPicPr>
          <p:cNvPr id="80" name="Picture 79" descr="tick.jpg"/>
          <p:cNvPicPr>
            <a:picLocks noChangeAspect="1"/>
          </p:cNvPicPr>
          <p:nvPr/>
        </p:nvPicPr>
        <p:blipFill>
          <a:blip r:embed="rId7" cstate="print"/>
          <a:srcRect l="14583" t="18750" r="13541" b="18750"/>
          <a:stretch>
            <a:fillRect/>
          </a:stretch>
        </p:blipFill>
        <p:spPr>
          <a:xfrm>
            <a:off x="7455855" y="1643050"/>
            <a:ext cx="500066" cy="434840"/>
          </a:xfrm>
          <a:prstGeom prst="rect">
            <a:avLst/>
          </a:prstGeom>
        </p:spPr>
      </p:pic>
      <p:pic>
        <p:nvPicPr>
          <p:cNvPr id="81" name="Picture 80" descr="tick.jpg"/>
          <p:cNvPicPr>
            <a:picLocks noChangeAspect="1"/>
          </p:cNvPicPr>
          <p:nvPr/>
        </p:nvPicPr>
        <p:blipFill>
          <a:blip r:embed="rId7" cstate="print"/>
          <a:srcRect l="14583" t="18750" r="13541" b="18750"/>
          <a:stretch>
            <a:fillRect/>
          </a:stretch>
        </p:blipFill>
        <p:spPr>
          <a:xfrm>
            <a:off x="7455855" y="1071546"/>
            <a:ext cx="500066" cy="434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dissolve">
                                      <p:cBhvr>
                                        <p:cTn id="30" dur="500"/>
                                        <p:tgtEl>
                                          <p:spTgt spid="8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dissolv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dissolve">
                                      <p:cBhvr>
                                        <p:cTn id="48" dur="500"/>
                                        <p:tgtEl>
                                          <p:spTgt spid="3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dissolv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dissolve">
                                      <p:cBhvr>
                                        <p:cTn id="56" dur="500"/>
                                        <p:tgtEl>
                                          <p:spTgt spid="7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dissolve">
                                      <p:cBhvr>
                                        <p:cTn id="61" dur="500"/>
                                        <p:tgtEl>
                                          <p:spTgt spid="4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dissolve">
                                      <p:cBhvr>
                                        <p:cTn id="64" dur="500"/>
                                        <p:tgtEl>
                                          <p:spTgt spid="6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dissolve">
                                      <p:cBhvr>
                                        <p:cTn id="69" dur="500"/>
                                        <p:tgtEl>
                                          <p:spTgt spid="7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dissolve">
                                      <p:cBhvr>
                                        <p:cTn id="74" dur="500"/>
                                        <p:tgtEl>
                                          <p:spTgt spid="4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dissolve">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dissolve">
                                      <p:cBhvr>
                                        <p:cTn id="87" dur="500"/>
                                        <p:tgtEl>
                                          <p:spTgt spid="5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dissolve">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dissolv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dissolve">
                                      <p:cBhvr>
                                        <p:cTn id="100" dur="500"/>
                                        <p:tgtEl>
                                          <p:spTgt spid="5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dissolve">
                                      <p:cBhvr>
                                        <p:cTn id="103" dur="500"/>
                                        <p:tgtEl>
                                          <p:spTgt spid="68"/>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dissolv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dissolve">
                                      <p:cBhvr>
                                        <p:cTn id="113" dur="500"/>
                                        <p:tgtEl>
                                          <p:spTgt spid="5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dissolve">
                                      <p:cBhvr>
                                        <p:cTn id="116" dur="500"/>
                                        <p:tgtEl>
                                          <p:spTgt spid="6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78"/>
                                        </p:tgtEl>
                                        <p:attrNameLst>
                                          <p:attrName>style.visibility</p:attrName>
                                        </p:attrNameLst>
                                      </p:cBhvr>
                                      <p:to>
                                        <p:strVal val="visible"/>
                                      </p:to>
                                    </p:set>
                                    <p:animEffect transition="in" filter="dissolve">
                                      <p:cBhvr>
                                        <p:cTn id="12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p:bldP spid="62" grpId="0"/>
      <p:bldP spid="63" grpId="0"/>
      <p:bldP spid="64" grpId="0"/>
      <p:bldP spid="65" grpId="0"/>
      <p:bldP spid="66" grpId="0"/>
      <p:bldP spid="67" grpId="0"/>
      <p:bldP spid="68" grpId="0"/>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extBox 21"/>
          <p:cNvSpPr txBox="1"/>
          <p:nvPr/>
        </p:nvSpPr>
        <p:spPr>
          <a:xfrm>
            <a:off x="500034" y="4143380"/>
            <a:ext cx="8111516" cy="1077218"/>
          </a:xfrm>
          <a:prstGeom prst="rect">
            <a:avLst/>
          </a:prstGeom>
          <a:noFill/>
        </p:spPr>
        <p:txBody>
          <a:bodyPr wrap="none" rtlCol="0">
            <a:spAutoFit/>
          </a:bodyPr>
          <a:lstStyle/>
          <a:p>
            <a:r>
              <a:rPr lang="en-US" sz="3200" dirty="0"/>
              <a:t>A function is a subprogram that acts on</a:t>
            </a:r>
          </a:p>
          <a:p>
            <a:pPr algn="ctr"/>
            <a:r>
              <a:rPr lang="en-US" sz="3200" dirty="0"/>
              <a:t>data and often returns a value.</a:t>
            </a:r>
            <a:endParaRPr lang="en-IN" sz="3200" dirty="0"/>
          </a:p>
        </p:txBody>
      </p:sp>
      <p:sp>
        <p:nvSpPr>
          <p:cNvPr id="23" name="Title 2"/>
          <p:cNvSpPr>
            <a:spLocks noGrp="1"/>
          </p:cNvSpPr>
          <p:nvPr>
            <p:ph type="title"/>
          </p:nvPr>
        </p:nvSpPr>
        <p:spPr>
          <a:xfrm>
            <a:off x="1142976" y="500042"/>
            <a:ext cx="7543824" cy="1011222"/>
          </a:xfrm>
        </p:spPr>
        <p:style>
          <a:lnRef idx="0">
            <a:schemeClr val="accent4"/>
          </a:lnRef>
          <a:fillRef idx="3">
            <a:schemeClr val="accent4"/>
          </a:fillRef>
          <a:effectRef idx="3">
            <a:schemeClr val="accent4"/>
          </a:effectRef>
          <a:fontRef idx="minor">
            <a:schemeClr val="lt1"/>
          </a:fontRef>
        </p:style>
        <p:txBody>
          <a:bodyPr/>
          <a:lstStyle/>
          <a:p>
            <a:pPr algn="ctr"/>
            <a:r>
              <a:rPr lang="en-US" dirty="0"/>
              <a:t>Why I need a Function????</a:t>
            </a:r>
            <a:endParaRPr lang="en-IN"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 name="Picture 23" descr="92e2aeea-98b1-4b2d-9a8f-0e8f711d3975.png"/>
          <p:cNvPicPr>
            <a:picLocks noChangeAspect="1"/>
          </p:cNvPicPr>
          <p:nvPr/>
        </p:nvPicPr>
        <p:blipFill>
          <a:blip r:embed="rId2" cstate="print"/>
          <a:stretch>
            <a:fillRect/>
          </a:stretch>
        </p:blipFill>
        <p:spPr>
          <a:xfrm>
            <a:off x="3500430" y="2000240"/>
            <a:ext cx="2143140" cy="2143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78008"/>
            <a:ext cx="7572428"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800" u="sng" dirty="0"/>
              <a:t>RETURNING VALUES FROM FUNCTIONS</a:t>
            </a:r>
            <a:endParaRPr lang="en-IN" sz="28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 name="Content Placeholder 2"/>
          <p:cNvSpPr txBox="1">
            <a:spLocks/>
          </p:cNvSpPr>
          <p:nvPr/>
        </p:nvSpPr>
        <p:spPr>
          <a:xfrm>
            <a:off x="428596" y="1714488"/>
            <a:ext cx="8229600" cy="714380"/>
          </a:xfrm>
          <a:prstGeom prst="rect">
            <a:avLst/>
          </a:prstGeom>
        </p:spPr>
        <p:txBody>
          <a:bodyPr vert="horz">
            <a:normAutofit/>
          </a:bodyPr>
          <a:lstStyle/>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There broadly 2 types of return in python</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endParaRPr kumimoji="0" lang="en-IN" sz="27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24" name="Group 23"/>
          <p:cNvGrpSpPr/>
          <p:nvPr/>
        </p:nvGrpSpPr>
        <p:grpSpPr>
          <a:xfrm>
            <a:off x="285720" y="2467600"/>
            <a:ext cx="8372476" cy="857256"/>
            <a:chOff x="285720" y="2467600"/>
            <a:chExt cx="8372476" cy="857256"/>
          </a:xfrm>
        </p:grpSpPr>
        <p:sp>
          <p:nvSpPr>
            <p:cNvPr id="12" name="Content Placeholder 2"/>
            <p:cNvSpPr txBox="1">
              <a:spLocks/>
            </p:cNvSpPr>
            <p:nvPr/>
          </p:nvSpPr>
          <p:spPr>
            <a:xfrm>
              <a:off x="1142976" y="2610476"/>
              <a:ext cx="7515220" cy="642942"/>
            </a:xfrm>
            <a:prstGeom prst="rect">
              <a:avLst/>
            </a:prstGeom>
          </p:spPr>
          <p:style>
            <a:lnRef idx="1">
              <a:schemeClr val="accent3"/>
            </a:lnRef>
            <a:fillRef idx="2">
              <a:schemeClr val="accent3"/>
            </a:fillRef>
            <a:effectRef idx="1">
              <a:schemeClr val="accent3"/>
            </a:effectRef>
            <a:fontRef idx="minor">
              <a:schemeClr val="dk1"/>
            </a:fontRef>
          </p:style>
          <p:txBody>
            <a:bodyPr vert="horz">
              <a:normAutofit fontScale="92500"/>
            </a:bodyPr>
            <a:lstStyle/>
            <a:p>
              <a:pPr marL="621792" marR="0" lvl="1" indent="-228600" algn="l" defTabSz="914400" rtl="0" eaLnBrk="1" fontAlgn="auto" latinLnBrk="0" hangingPunct="1">
                <a:lnSpc>
                  <a:spcPct val="150000"/>
                </a:lnSpc>
                <a:spcBef>
                  <a:spcPts val="324"/>
                </a:spcBef>
                <a:spcAft>
                  <a:spcPts val="0"/>
                </a:spcAft>
                <a:buClr>
                  <a:schemeClr val="accent1"/>
                </a:buClr>
                <a:buSzTx/>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	Function returning some value (non-void function)</a:t>
              </a:r>
            </a:p>
          </p:txBody>
        </p:sp>
        <p:sp>
          <p:nvSpPr>
            <p:cNvPr id="21" name="Sun 20"/>
            <p:cNvSpPr/>
            <p:nvPr/>
          </p:nvSpPr>
          <p:spPr>
            <a:xfrm>
              <a:off x="285720" y="2467600"/>
              <a:ext cx="857256" cy="857256"/>
            </a:xfrm>
            <a:prstGeom prst="su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endParaRPr lang="en-IN" sz="2000" b="1" dirty="0"/>
            </a:p>
          </p:txBody>
        </p:sp>
      </p:grpSp>
      <p:grpSp>
        <p:nvGrpSpPr>
          <p:cNvPr id="25" name="Group 24"/>
          <p:cNvGrpSpPr/>
          <p:nvPr/>
        </p:nvGrpSpPr>
        <p:grpSpPr>
          <a:xfrm>
            <a:off x="285720" y="3594600"/>
            <a:ext cx="8372476" cy="857256"/>
            <a:chOff x="285720" y="3594600"/>
            <a:chExt cx="8372476" cy="857256"/>
          </a:xfrm>
        </p:grpSpPr>
        <p:sp>
          <p:nvSpPr>
            <p:cNvPr id="13" name="Content Placeholder 2"/>
            <p:cNvSpPr txBox="1">
              <a:spLocks/>
            </p:cNvSpPr>
            <p:nvPr/>
          </p:nvSpPr>
          <p:spPr>
            <a:xfrm>
              <a:off x="1142976" y="3682391"/>
              <a:ext cx="7515220" cy="642942"/>
            </a:xfrm>
            <a:prstGeom prst="rect">
              <a:avLst/>
            </a:prstGeom>
          </p:spPr>
          <p:style>
            <a:lnRef idx="1">
              <a:schemeClr val="accent4"/>
            </a:lnRef>
            <a:fillRef idx="2">
              <a:schemeClr val="accent4"/>
            </a:fillRef>
            <a:effectRef idx="1">
              <a:schemeClr val="accent4"/>
            </a:effectRef>
            <a:fontRef idx="minor">
              <a:schemeClr val="dk1"/>
            </a:fontRef>
          </p:style>
          <p:txBody>
            <a:bodyPr vert="horz">
              <a:normAutofit fontScale="92500"/>
            </a:bodyPr>
            <a:lstStyle/>
            <a:p>
              <a:pPr marL="621792" marR="0" lvl="1" indent="-228600" algn="l" defTabSz="914400" rtl="0" eaLnBrk="1" fontAlgn="auto" latinLnBrk="0" hangingPunct="1">
                <a:lnSpc>
                  <a:spcPct val="150000"/>
                </a:lnSpc>
                <a:spcBef>
                  <a:spcPts val="324"/>
                </a:spcBef>
                <a:spcAft>
                  <a:spcPts val="0"/>
                </a:spcAft>
                <a:buClr>
                  <a:schemeClr val="accent1"/>
                </a:buClr>
                <a:buSzTx/>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	Function not returning any value (void function)</a:t>
              </a:r>
              <a:endParaRPr kumimoji="0" lang="en-IN"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Sun 21"/>
            <p:cNvSpPr/>
            <p:nvPr/>
          </p:nvSpPr>
          <p:spPr>
            <a:xfrm>
              <a:off x="285720" y="3594600"/>
              <a:ext cx="928694" cy="857256"/>
            </a:xfrm>
            <a:prstGeom prst="su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IN"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ox(in)">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500990" cy="1000132"/>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1. Function returning some value (Non-void Function)</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Content Placeholder 2"/>
          <p:cNvSpPr>
            <a:spLocks noGrp="1"/>
          </p:cNvSpPr>
          <p:nvPr>
            <p:ph idx="1"/>
          </p:nvPr>
        </p:nvSpPr>
        <p:spPr>
          <a:xfrm>
            <a:off x="457200" y="1600200"/>
            <a:ext cx="8229600" cy="4525963"/>
          </a:xfrm>
        </p:spPr>
        <p:txBody>
          <a:bodyPr/>
          <a:lstStyle/>
          <a:p>
            <a:pPr algn="just">
              <a:buNone/>
            </a:pPr>
            <a:r>
              <a:rPr lang="en-US" dirty="0"/>
              <a:t>	</a:t>
            </a:r>
            <a:r>
              <a:rPr lang="en-US" sz="2400" dirty="0"/>
              <a:t>The function that return some computed result in terms of a value, fall in this category. The computed value is returned using return statement as per syntax:-</a:t>
            </a:r>
          </a:p>
          <a:p>
            <a:pPr algn="just">
              <a:buNone/>
            </a:pPr>
            <a:r>
              <a:rPr lang="en-US" sz="2400" dirty="0"/>
              <a:t>			</a:t>
            </a:r>
            <a:r>
              <a:rPr lang="en-US" sz="2400" b="1" dirty="0">
                <a:solidFill>
                  <a:schemeClr val="accent2">
                    <a:lumMod val="60000"/>
                    <a:lumOff val="40000"/>
                  </a:schemeClr>
                </a:solidFill>
              </a:rPr>
              <a:t>return &lt;value&gt; 	</a:t>
            </a:r>
          </a:p>
          <a:p>
            <a:pPr algn="just">
              <a:buNone/>
            </a:pPr>
            <a:r>
              <a:rPr lang="en-US" sz="2400" dirty="0"/>
              <a:t>	The values being returned can be one of the following:</a:t>
            </a:r>
          </a:p>
          <a:p>
            <a:pPr lvl="1" algn="just"/>
            <a:r>
              <a:rPr lang="en-US" sz="2400" dirty="0"/>
              <a:t>A literal</a:t>
            </a:r>
          </a:p>
          <a:p>
            <a:pPr lvl="1" algn="just"/>
            <a:r>
              <a:rPr lang="en-US" sz="2400" dirty="0"/>
              <a:t>A variable</a:t>
            </a:r>
          </a:p>
          <a:p>
            <a:pPr lvl="1" algn="just"/>
            <a:r>
              <a:rPr lang="en-US" sz="2400" dirty="0"/>
              <a:t>An expression</a:t>
            </a:r>
            <a:endParaRPr lang="en-IN" sz="2400" dirty="0"/>
          </a:p>
        </p:txBody>
      </p:sp>
      <p:sp>
        <p:nvSpPr>
          <p:cNvPr id="21" name="Snip and Round Single Corner Rectangle 20"/>
          <p:cNvSpPr/>
          <p:nvPr/>
        </p:nvSpPr>
        <p:spPr>
          <a:xfrm rot="829155">
            <a:off x="5896689" y="4464131"/>
            <a:ext cx="2399937" cy="1559340"/>
          </a:xfrm>
          <a:prstGeom prst="snipRoundRect">
            <a:avLst/>
          </a:prstGeom>
        </p:spPr>
        <p:style>
          <a:lnRef idx="2">
            <a:schemeClr val="accent2"/>
          </a:lnRef>
          <a:fillRef idx="1">
            <a:schemeClr val="lt1"/>
          </a:fillRef>
          <a:effectRef idx="0">
            <a:schemeClr val="accent2"/>
          </a:effectRef>
          <a:fontRef idx="minor">
            <a:schemeClr val="dk1"/>
          </a:fontRef>
        </p:style>
        <p:txBody>
          <a:bodyPr rtlCol="0" anchor="ctr"/>
          <a:lstStyle/>
          <a:p>
            <a:pPr marL="365760" lvl="0" indent="-256032" algn="just">
              <a:spcBef>
                <a:spcPts val="400"/>
              </a:spcBef>
              <a:buClr>
                <a:schemeClr val="accent1"/>
              </a:buClr>
              <a:buSzPct val="68000"/>
              <a:buFont typeface="Wingdings 3"/>
              <a:buChar char=""/>
              <a:defRPr/>
            </a:pPr>
            <a:r>
              <a:rPr lang="en-US" sz="2400" dirty="0">
                <a:solidFill>
                  <a:schemeClr val="tx1"/>
                </a:solidFill>
              </a:rPr>
              <a:t>return 12</a:t>
            </a:r>
          </a:p>
          <a:p>
            <a:pPr marL="365760" lvl="0" indent="-256032" algn="just">
              <a:spcBef>
                <a:spcPts val="400"/>
              </a:spcBef>
              <a:buClr>
                <a:schemeClr val="accent1"/>
              </a:buClr>
              <a:buSzPct val="68000"/>
              <a:buFont typeface="Wingdings 3"/>
              <a:buChar char=""/>
              <a:defRPr/>
            </a:pPr>
            <a:r>
              <a:rPr lang="en-US" sz="2000" dirty="0">
                <a:solidFill>
                  <a:schemeClr val="tx1"/>
                </a:solidFill>
              </a:rPr>
              <a:t>return a</a:t>
            </a:r>
          </a:p>
          <a:p>
            <a:pPr marL="365760" lvl="0" indent="-256032" algn="just">
              <a:spcBef>
                <a:spcPts val="400"/>
              </a:spcBef>
              <a:buClr>
                <a:schemeClr val="accent1"/>
              </a:buClr>
              <a:buSzPct val="68000"/>
              <a:buFont typeface="Wingdings 3"/>
              <a:buChar char=""/>
              <a:defRPr/>
            </a:pPr>
            <a:r>
              <a:rPr lang="en-US" sz="2000" dirty="0">
                <a:solidFill>
                  <a:schemeClr val="tx1"/>
                </a:solidFill>
              </a:rPr>
              <a:t>return a**3</a:t>
            </a:r>
            <a:endParaRPr lang="en-IN" sz="2000" dirty="0"/>
          </a:p>
        </p:txBody>
      </p:sp>
      <p:cxnSp>
        <p:nvCxnSpPr>
          <p:cNvPr id="24" name="Straight Arrow Connector 23"/>
          <p:cNvCxnSpPr/>
          <p:nvPr/>
        </p:nvCxnSpPr>
        <p:spPr>
          <a:xfrm>
            <a:off x="3214678" y="4857760"/>
            <a:ext cx="2714644" cy="158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3143240" y="4500570"/>
            <a:ext cx="2714644" cy="307777"/>
          </a:xfrm>
          <a:prstGeom prst="rect">
            <a:avLst/>
          </a:prstGeom>
          <a:noFill/>
        </p:spPr>
        <p:txBody>
          <a:bodyPr wrap="square" rtlCol="0">
            <a:spAutoFit/>
          </a:bodyPr>
          <a:lstStyle/>
          <a:p>
            <a:r>
              <a:rPr lang="en-US" sz="1400" b="1" dirty="0"/>
              <a:t>Some legal return statement</a:t>
            </a:r>
            <a:endParaRPr lang="en-IN"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Content Placeholder 2"/>
          <p:cNvSpPr>
            <a:spLocks noGrp="1"/>
          </p:cNvSpPr>
          <p:nvPr>
            <p:ph idx="1"/>
          </p:nvPr>
        </p:nvSpPr>
        <p:spPr>
          <a:xfrm>
            <a:off x="500034" y="2000240"/>
            <a:ext cx="8143932" cy="1328734"/>
          </a:xfrm>
        </p:spPr>
        <p:txBody>
          <a:bodyPr>
            <a:normAutofit/>
          </a:bodyPr>
          <a:lstStyle/>
          <a:p>
            <a:pPr algn="just"/>
            <a:r>
              <a:rPr lang="en-US" dirty="0">
                <a:latin typeface="Times New Roman" pitchFamily="18" charset="0"/>
                <a:cs typeface="Times New Roman" pitchFamily="18" charset="0"/>
              </a:rPr>
              <a:t>The return value of a function should be used in the caller function/ program inside an expression or a statement. </a:t>
            </a:r>
            <a:endParaRPr lang="en-IN" sz="2400" dirty="0">
              <a:latin typeface="Times New Roman" pitchFamily="18" charset="0"/>
              <a:cs typeface="Times New Roman" pitchFamily="18" charset="0"/>
            </a:endParaRPr>
          </a:p>
        </p:txBody>
      </p:sp>
      <p:pic>
        <p:nvPicPr>
          <p:cNvPr id="21" name="Picture 20" descr="PoliteOddHuemul-size_restricted.gif"/>
          <p:cNvPicPr>
            <a:picLocks noChangeAspect="1"/>
          </p:cNvPicPr>
          <p:nvPr/>
        </p:nvPicPr>
        <p:blipFill>
          <a:blip r:embed="rId2" cstate="print"/>
          <a:stretch>
            <a:fillRect/>
          </a:stretch>
        </p:blipFill>
        <p:spPr>
          <a:xfrm>
            <a:off x="3143240" y="142852"/>
            <a:ext cx="2571768" cy="1513878"/>
          </a:xfrm>
          <a:prstGeom prst="rect">
            <a:avLst/>
          </a:prstGeom>
        </p:spPr>
      </p:pic>
      <p:sp>
        <p:nvSpPr>
          <p:cNvPr id="22" name="Snip Diagonal Corner Rectangle 21"/>
          <p:cNvSpPr/>
          <p:nvPr/>
        </p:nvSpPr>
        <p:spPr>
          <a:xfrm>
            <a:off x="4429124" y="3643314"/>
            <a:ext cx="4071966" cy="2071702"/>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buFont typeface="Arial" pitchFamily="34" charset="0"/>
              <a:buChar char="•"/>
            </a:pPr>
            <a:r>
              <a:rPr lang="en-US" sz="2800" dirty="0"/>
              <a:t>Res=sum(</a:t>
            </a:r>
            <a:r>
              <a:rPr lang="en-US" sz="2800" dirty="0" err="1"/>
              <a:t>a,b</a:t>
            </a:r>
            <a:r>
              <a:rPr lang="en-US" sz="2800" dirty="0"/>
              <a:t>)</a:t>
            </a:r>
          </a:p>
          <a:p>
            <a:pPr algn="ctr">
              <a:lnSpc>
                <a:spcPct val="150000"/>
              </a:lnSpc>
              <a:buFont typeface="Arial" pitchFamily="34" charset="0"/>
              <a:buChar char="•"/>
            </a:pPr>
            <a:r>
              <a:rPr lang="en-US" sz="2800" dirty="0"/>
              <a:t>print(sum(10,20))</a:t>
            </a:r>
          </a:p>
          <a:p>
            <a:pPr algn="ctr">
              <a:lnSpc>
                <a:spcPct val="150000"/>
              </a:lnSpc>
              <a:buFont typeface="Arial" pitchFamily="34" charset="0"/>
              <a:buChar char="•"/>
            </a:pPr>
            <a:r>
              <a:rPr lang="en-US" sz="2800" dirty="0"/>
              <a:t>sum(10,20)&gt;6</a:t>
            </a:r>
            <a:endParaRPr lang="en-IN" sz="2800" dirty="0"/>
          </a:p>
        </p:txBody>
      </p:sp>
      <p:sp>
        <p:nvSpPr>
          <p:cNvPr id="24" name="Explosion 1 23"/>
          <p:cNvSpPr/>
          <p:nvPr/>
        </p:nvSpPr>
        <p:spPr>
          <a:xfrm rot="20806898">
            <a:off x="571472" y="3071810"/>
            <a:ext cx="3929090" cy="3143272"/>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A function returning a value is known as </a:t>
            </a:r>
            <a:r>
              <a:rPr lang="en-US" b="1" dirty="0">
                <a:solidFill>
                  <a:srgbClr val="FF0000"/>
                </a:solidFill>
              </a:rPr>
              <a:t>fruitful function</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Content Placeholder 2"/>
          <p:cNvSpPr>
            <a:spLocks noGrp="1"/>
          </p:cNvSpPr>
          <p:nvPr>
            <p:ph idx="1"/>
          </p:nvPr>
        </p:nvSpPr>
        <p:spPr>
          <a:xfrm>
            <a:off x="500034" y="2000240"/>
            <a:ext cx="8143932" cy="1328734"/>
          </a:xfrm>
        </p:spPr>
        <p:txBody>
          <a:bodyPr>
            <a:normAutofit/>
          </a:bodyPr>
          <a:lstStyle/>
          <a:p>
            <a:pPr algn="just"/>
            <a:r>
              <a:rPr lang="en-US" dirty="0">
                <a:latin typeface="Times New Roman" pitchFamily="18" charset="0"/>
                <a:cs typeface="Times New Roman" pitchFamily="18" charset="0"/>
              </a:rPr>
              <a:t>The return statement ends a function execution even if it is in the middle of the function. A function ends at the moment when it reaches a return statement. </a:t>
            </a:r>
            <a:endParaRPr lang="en-IN" sz="2400" dirty="0">
              <a:latin typeface="Times New Roman" pitchFamily="18" charset="0"/>
              <a:cs typeface="Times New Roman" pitchFamily="18" charset="0"/>
            </a:endParaRPr>
          </a:p>
        </p:txBody>
      </p:sp>
      <p:pic>
        <p:nvPicPr>
          <p:cNvPr id="21" name="Picture 20" descr="PoliteOddHuemul-size_restricted.gif"/>
          <p:cNvPicPr>
            <a:picLocks noChangeAspect="1"/>
          </p:cNvPicPr>
          <p:nvPr/>
        </p:nvPicPr>
        <p:blipFill>
          <a:blip r:embed="rId2" cstate="print"/>
          <a:stretch>
            <a:fillRect/>
          </a:stretch>
        </p:blipFill>
        <p:spPr>
          <a:xfrm>
            <a:off x="3143240" y="142852"/>
            <a:ext cx="2571768" cy="1513878"/>
          </a:xfrm>
          <a:prstGeom prst="rect">
            <a:avLst/>
          </a:prstGeom>
        </p:spPr>
      </p:pic>
      <p:sp>
        <p:nvSpPr>
          <p:cNvPr id="25" name="TextBox 24"/>
          <p:cNvSpPr txBox="1"/>
          <p:nvPr/>
        </p:nvSpPr>
        <p:spPr>
          <a:xfrm>
            <a:off x="6533532" y="4483872"/>
            <a:ext cx="1857388" cy="646331"/>
          </a:xfrm>
          <a:prstGeom prst="rect">
            <a:avLst/>
          </a:prstGeom>
          <a:noFill/>
          <a:ln w="28575">
            <a:solidFill>
              <a:schemeClr val="accent2"/>
            </a:solidFill>
          </a:ln>
        </p:spPr>
        <p:txBody>
          <a:bodyPr wrap="square" rtlCol="0">
            <a:spAutoFit/>
          </a:bodyPr>
          <a:lstStyle/>
          <a:p>
            <a:r>
              <a:rPr lang="en-US" dirty="0"/>
              <a:t>This statement is unreachable</a:t>
            </a:r>
            <a:endParaRPr lang="en-IN" dirty="0"/>
          </a:p>
        </p:txBody>
      </p:sp>
      <p:grpSp>
        <p:nvGrpSpPr>
          <p:cNvPr id="20" name="Group 19"/>
          <p:cNvGrpSpPr/>
          <p:nvPr/>
        </p:nvGrpSpPr>
        <p:grpSpPr>
          <a:xfrm>
            <a:off x="1835322" y="3571876"/>
            <a:ext cx="3665372" cy="2138494"/>
            <a:chOff x="1906760" y="3571876"/>
            <a:chExt cx="3665372" cy="2138494"/>
          </a:xfrm>
        </p:grpSpPr>
        <p:pic>
          <p:nvPicPr>
            <p:cNvPr id="1026" name="Picture 2"/>
            <p:cNvPicPr>
              <a:picLocks noChangeAspect="1" noChangeArrowheads="1"/>
            </p:cNvPicPr>
            <p:nvPr/>
          </p:nvPicPr>
          <p:blipFill>
            <a:blip r:embed="rId3" cstate="print"/>
            <a:srcRect l="937" t="5833" r="75156" b="73333"/>
            <a:stretch>
              <a:fillRect/>
            </a:stretch>
          </p:blipFill>
          <p:spPr bwMode="auto">
            <a:xfrm>
              <a:off x="1928794" y="3924420"/>
              <a:ext cx="3643338" cy="1785950"/>
            </a:xfrm>
            <a:prstGeom prst="rect">
              <a:avLst/>
            </a:prstGeom>
            <a:noFill/>
            <a:ln w="9525">
              <a:noFill/>
              <a:miter lim="800000"/>
              <a:headEnd/>
              <a:tailEnd/>
            </a:ln>
            <a:effectLst/>
          </p:spPr>
        </p:pic>
        <p:pic>
          <p:nvPicPr>
            <p:cNvPr id="24577" name="Picture 1"/>
            <p:cNvPicPr>
              <a:picLocks noChangeAspect="1" noChangeArrowheads="1"/>
            </p:cNvPicPr>
            <p:nvPr/>
          </p:nvPicPr>
          <p:blipFill>
            <a:blip r:embed="rId4" cstate="print"/>
            <a:srcRect l="58594" t="30834" r="27343" b="65832"/>
            <a:stretch>
              <a:fillRect/>
            </a:stretch>
          </p:blipFill>
          <p:spPr bwMode="auto">
            <a:xfrm>
              <a:off x="1906760" y="3571876"/>
              <a:ext cx="2143140" cy="285752"/>
            </a:xfrm>
            <a:prstGeom prst="rect">
              <a:avLst/>
            </a:prstGeom>
            <a:noFill/>
            <a:ln w="9525">
              <a:noFill/>
              <a:miter lim="800000"/>
              <a:headEnd/>
              <a:tailEnd/>
            </a:ln>
            <a:effectLst/>
          </p:spPr>
        </p:pic>
      </p:grpSp>
      <p:cxnSp>
        <p:nvCxnSpPr>
          <p:cNvPr id="28" name="Straight Connector 27"/>
          <p:cNvCxnSpPr/>
          <p:nvPr/>
        </p:nvCxnSpPr>
        <p:spPr>
          <a:xfrm>
            <a:off x="2571736" y="5292759"/>
            <a:ext cx="1714512"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p:nvPr/>
        </p:nvCxnSpPr>
        <p:spPr>
          <a:xfrm>
            <a:off x="4286248" y="4786322"/>
            <a:ext cx="221457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dissolv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par>
                                <p:cTn id="18" presetID="9"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dissolv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572428" cy="1071569"/>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2. Function not returning any value (void function)</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TextBox 12"/>
          <p:cNvSpPr txBox="1"/>
          <p:nvPr/>
        </p:nvSpPr>
        <p:spPr>
          <a:xfrm>
            <a:off x="500034" y="1785926"/>
            <a:ext cx="8215370" cy="1477328"/>
          </a:xfrm>
          <a:prstGeom prst="rect">
            <a:avLst/>
          </a:prstGeom>
          <a:noFill/>
        </p:spPr>
        <p:txBody>
          <a:bodyPr wrap="square" rtlCol="0">
            <a:spAutoFit/>
          </a:bodyPr>
          <a:lstStyle/>
          <a:p>
            <a:pPr>
              <a:lnSpc>
                <a:spcPct val="150000"/>
              </a:lnSpc>
              <a:buFont typeface="Arial" pitchFamily="34" charset="0"/>
              <a:buChar char="•"/>
            </a:pPr>
            <a:r>
              <a:rPr lang="en-US" sz="2000" dirty="0"/>
              <a:t>The function that perform some action, but do not return any computed value to the caller are called </a:t>
            </a:r>
            <a:r>
              <a:rPr lang="en-US" sz="2000" b="1" u="sng" dirty="0"/>
              <a:t>void functions</a:t>
            </a:r>
            <a:r>
              <a:rPr lang="en-US" sz="2000" dirty="0"/>
              <a:t>.</a:t>
            </a:r>
          </a:p>
          <a:p>
            <a:pPr>
              <a:lnSpc>
                <a:spcPct val="150000"/>
              </a:lnSpc>
              <a:buFont typeface="Arial" pitchFamily="34" charset="0"/>
              <a:buChar char="•"/>
            </a:pPr>
            <a:r>
              <a:rPr lang="en-US" sz="2000" dirty="0"/>
              <a:t>A </a:t>
            </a:r>
            <a:r>
              <a:rPr lang="en-US" sz="2000" b="1" u="sng" dirty="0"/>
              <a:t>void function </a:t>
            </a:r>
            <a:r>
              <a:rPr lang="en-US" sz="2000" dirty="0"/>
              <a:t>may or may not have a return statement.</a:t>
            </a:r>
            <a:endParaRPr lang="en-IN" sz="2000" dirty="0"/>
          </a:p>
        </p:txBody>
      </p:sp>
      <p:pic>
        <p:nvPicPr>
          <p:cNvPr id="1026" name="Picture 2"/>
          <p:cNvPicPr>
            <a:picLocks noGrp="1" noChangeAspect="1" noChangeArrowheads="1"/>
          </p:cNvPicPr>
          <p:nvPr>
            <p:ph idx="1"/>
          </p:nvPr>
        </p:nvPicPr>
        <p:blipFill>
          <a:blip r:embed="rId2" cstate="print"/>
          <a:srcRect l="650" t="5682" r="76636" b="83269"/>
          <a:stretch>
            <a:fillRect/>
          </a:stretch>
        </p:blipFill>
        <p:spPr bwMode="auto">
          <a:xfrm>
            <a:off x="571126" y="3357562"/>
            <a:ext cx="4143749" cy="107157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2" cstate="print"/>
          <a:srcRect l="938" t="17500" r="70469" b="73333"/>
          <a:stretch>
            <a:fillRect/>
          </a:stretch>
        </p:blipFill>
        <p:spPr bwMode="auto">
          <a:xfrm>
            <a:off x="571127" y="4572008"/>
            <a:ext cx="4143404" cy="107157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2" cstate="print"/>
          <a:srcRect l="937" t="29167" r="76563" b="57500"/>
          <a:stretch>
            <a:fillRect/>
          </a:stretch>
        </p:blipFill>
        <p:spPr bwMode="auto">
          <a:xfrm>
            <a:off x="4928845" y="3357562"/>
            <a:ext cx="3643338" cy="107157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029" name="Picture 5"/>
          <p:cNvPicPr>
            <a:picLocks noChangeAspect="1" noChangeArrowheads="1"/>
          </p:cNvPicPr>
          <p:nvPr/>
        </p:nvPicPr>
        <p:blipFill>
          <a:blip r:embed="rId2" cstate="print"/>
          <a:srcRect l="781" t="45833" r="75313" b="42500"/>
          <a:stretch>
            <a:fillRect/>
          </a:stretch>
        </p:blipFill>
        <p:spPr bwMode="auto">
          <a:xfrm>
            <a:off x="4928845" y="4572008"/>
            <a:ext cx="3643338" cy="107157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dissolv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dissolv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dissolve">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TextBox 12"/>
          <p:cNvSpPr txBox="1"/>
          <p:nvPr/>
        </p:nvSpPr>
        <p:spPr>
          <a:xfrm>
            <a:off x="1214414" y="500042"/>
            <a:ext cx="7358114" cy="1154162"/>
          </a:xfrm>
          <a:prstGeom prst="rect">
            <a:avLst/>
          </a:prstGeom>
          <a:noFill/>
        </p:spPr>
        <p:txBody>
          <a:bodyPr wrap="square" rtlCol="0">
            <a:spAutoFit/>
          </a:bodyPr>
          <a:lstStyle/>
          <a:p>
            <a:pPr>
              <a:lnSpc>
                <a:spcPct val="150000"/>
              </a:lnSpc>
              <a:buFont typeface="Arial" pitchFamily="34" charset="0"/>
              <a:buChar char="•"/>
            </a:pPr>
            <a:r>
              <a:rPr lang="en-US" sz="2400" dirty="0"/>
              <a:t>A void function do not return a value but, they return a legal empty value, </a:t>
            </a:r>
            <a:r>
              <a:rPr lang="en-US" sz="2400" dirty="0" err="1"/>
              <a:t>i.e</a:t>
            </a:r>
            <a:r>
              <a:rPr lang="en-US" sz="2400" dirty="0"/>
              <a:t> None.</a:t>
            </a:r>
            <a:endParaRPr lang="en-IN" sz="2400" dirty="0"/>
          </a:p>
        </p:txBody>
      </p:sp>
      <p:pic>
        <p:nvPicPr>
          <p:cNvPr id="3" name="Picture 2"/>
          <p:cNvPicPr>
            <a:picLocks noChangeAspect="1" noChangeArrowheads="1"/>
          </p:cNvPicPr>
          <p:nvPr/>
        </p:nvPicPr>
        <p:blipFill>
          <a:blip r:embed="rId2" cstate="print"/>
          <a:srcRect l="937" t="5833" r="76563" b="74167"/>
          <a:stretch>
            <a:fillRect/>
          </a:stretch>
        </p:blipFill>
        <p:spPr bwMode="auto">
          <a:xfrm>
            <a:off x="785786" y="2571744"/>
            <a:ext cx="3429024" cy="171451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p:cNvPicPr>
            <a:picLocks noChangeAspect="1" noChangeArrowheads="1"/>
          </p:cNvPicPr>
          <p:nvPr/>
        </p:nvPicPr>
        <p:blipFill>
          <a:blip r:embed="rId3" cstate="print"/>
          <a:srcRect l="781" t="25000" r="91250" b="65833"/>
          <a:stretch>
            <a:fillRect/>
          </a:stretch>
        </p:blipFill>
        <p:spPr bwMode="auto">
          <a:xfrm>
            <a:off x="6072198" y="2643182"/>
            <a:ext cx="1643074" cy="1063166"/>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24" name="Straight Arrow Connector 23"/>
          <p:cNvCxnSpPr/>
          <p:nvPr/>
        </p:nvCxnSpPr>
        <p:spPr>
          <a:xfrm flipV="1">
            <a:off x="4286248" y="3357562"/>
            <a:ext cx="171451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72198" y="2214554"/>
            <a:ext cx="1357322" cy="369332"/>
          </a:xfrm>
          <a:prstGeom prst="rect">
            <a:avLst/>
          </a:prstGeom>
          <a:noFill/>
        </p:spPr>
        <p:txBody>
          <a:bodyPr wrap="square" rtlCol="0">
            <a:spAutoFit/>
          </a:bodyPr>
          <a:lstStyle/>
          <a:p>
            <a:r>
              <a:rPr lang="en-US" b="1" u="sng" dirty="0"/>
              <a:t>Output:-</a:t>
            </a:r>
            <a:endParaRPr lang="en-IN" b="1" u="sng" dirty="0"/>
          </a:p>
        </p:txBody>
      </p:sp>
      <p:sp>
        <p:nvSpPr>
          <p:cNvPr id="26" name="Explosion 1 25"/>
          <p:cNvSpPr/>
          <p:nvPr/>
        </p:nvSpPr>
        <p:spPr>
          <a:xfrm rot="20806898">
            <a:off x="3450566" y="3479390"/>
            <a:ext cx="3929090" cy="3143272"/>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A void function is called as a </a:t>
            </a:r>
          </a:p>
          <a:p>
            <a:pPr algn="ctr"/>
            <a:r>
              <a:rPr lang="en-US" b="1" dirty="0">
                <a:solidFill>
                  <a:srgbClr val="FF0000"/>
                </a:solidFill>
              </a:rPr>
              <a:t>non fruitful function</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par>
                                <p:cTn id="13" presetID="9"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dissolve">
                                      <p:cBhvr>
                                        <p:cTn id="15" dur="500"/>
                                        <p:tgtEl>
                                          <p:spTgt spid="205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500990"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Returning Multiple Values</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 name="TextBox 12"/>
          <p:cNvSpPr txBox="1"/>
          <p:nvPr/>
        </p:nvSpPr>
        <p:spPr>
          <a:xfrm>
            <a:off x="571472" y="1428736"/>
            <a:ext cx="8215370" cy="1938992"/>
          </a:xfrm>
          <a:prstGeom prst="rect">
            <a:avLst/>
          </a:prstGeom>
          <a:noFill/>
        </p:spPr>
        <p:txBody>
          <a:bodyPr wrap="square" rtlCol="0">
            <a:spAutoFit/>
          </a:bodyPr>
          <a:lstStyle/>
          <a:p>
            <a:pPr>
              <a:lnSpc>
                <a:spcPct val="150000"/>
              </a:lnSpc>
              <a:buFont typeface="Arial" pitchFamily="34" charset="0"/>
              <a:buChar char="•"/>
            </a:pPr>
            <a:r>
              <a:rPr lang="en-US" sz="2000" dirty="0"/>
              <a:t>When a function returns multiple values, then either receive the returned value in form of </a:t>
            </a:r>
            <a:r>
              <a:rPr lang="en-US" sz="2000" dirty="0" err="1"/>
              <a:t>Tuple</a:t>
            </a:r>
            <a:r>
              <a:rPr lang="en-US" sz="2000" dirty="0"/>
              <a:t> variable or directly unpack the received value of </a:t>
            </a:r>
            <a:r>
              <a:rPr lang="en-US" sz="2000" dirty="0" err="1"/>
              <a:t>Tuple</a:t>
            </a:r>
            <a:r>
              <a:rPr lang="en-US" sz="2000" dirty="0"/>
              <a:t> by specifying same number of variables on the LHS.</a:t>
            </a:r>
            <a:endParaRPr lang="en-IN" sz="2000" dirty="0"/>
          </a:p>
        </p:txBody>
      </p:sp>
      <p:pic>
        <p:nvPicPr>
          <p:cNvPr id="3074" name="Picture 2"/>
          <p:cNvPicPr>
            <a:picLocks noChangeAspect="1" noChangeArrowheads="1"/>
          </p:cNvPicPr>
          <p:nvPr/>
        </p:nvPicPr>
        <p:blipFill>
          <a:blip r:embed="rId2" cstate="print"/>
          <a:srcRect l="937" t="5833" r="67656" b="74167"/>
          <a:stretch>
            <a:fillRect/>
          </a:stretch>
        </p:blipFill>
        <p:spPr bwMode="auto">
          <a:xfrm>
            <a:off x="422915" y="3357562"/>
            <a:ext cx="4000528" cy="1571636"/>
          </a:xfrm>
          <a:prstGeom prst="rect">
            <a:avLst/>
          </a:prstGeom>
          <a:ln>
            <a:noFill/>
          </a:ln>
          <a:effectLst>
            <a:outerShdw blurRad="292100" dist="139700" dir="2700000" algn="tl" rotWithShape="0">
              <a:srgbClr val="333333">
                <a:alpha val="65000"/>
              </a:srgbClr>
            </a:outerShdw>
          </a:effectLst>
        </p:spPr>
      </p:pic>
      <p:grpSp>
        <p:nvGrpSpPr>
          <p:cNvPr id="27" name="Group 26"/>
          <p:cNvGrpSpPr/>
          <p:nvPr/>
        </p:nvGrpSpPr>
        <p:grpSpPr>
          <a:xfrm>
            <a:off x="2357422" y="4929992"/>
            <a:ext cx="2143140" cy="1288479"/>
            <a:chOff x="2357422" y="4929992"/>
            <a:chExt cx="2143140" cy="1288479"/>
          </a:xfrm>
        </p:grpSpPr>
        <p:cxnSp>
          <p:nvCxnSpPr>
            <p:cNvPr id="22" name="Straight Arrow Connector 21"/>
            <p:cNvCxnSpPr/>
            <p:nvPr/>
          </p:nvCxnSpPr>
          <p:spPr>
            <a:xfrm rot="5400000">
              <a:off x="2893207" y="525066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57422" y="5572140"/>
              <a:ext cx="2143140" cy="646331"/>
            </a:xfrm>
            <a:prstGeom prst="rect">
              <a:avLst/>
            </a:prstGeom>
            <a:noFill/>
            <a:ln w="3175">
              <a:solidFill>
                <a:schemeClr val="tx1"/>
              </a:solidFill>
            </a:ln>
          </p:spPr>
          <p:txBody>
            <a:bodyPr wrap="square" rtlCol="0">
              <a:spAutoFit/>
            </a:bodyPr>
            <a:lstStyle/>
            <a:p>
              <a:r>
                <a:rPr lang="en-US" dirty="0" err="1"/>
                <a:t>Tuple</a:t>
              </a:r>
              <a:r>
                <a:rPr lang="en-US" dirty="0"/>
                <a:t> T will be printed as (1,4,9)</a:t>
              </a:r>
              <a:endParaRPr lang="en-IN" dirty="0"/>
            </a:p>
          </p:txBody>
        </p:sp>
      </p:grpSp>
      <p:pic>
        <p:nvPicPr>
          <p:cNvPr id="3075" name="Picture 3"/>
          <p:cNvPicPr>
            <a:picLocks noChangeAspect="1" noChangeArrowheads="1"/>
          </p:cNvPicPr>
          <p:nvPr/>
        </p:nvPicPr>
        <p:blipFill>
          <a:blip r:embed="rId3" cstate="print"/>
          <a:srcRect l="937" t="5833" r="67656" b="74167"/>
          <a:stretch>
            <a:fillRect/>
          </a:stretch>
        </p:blipFill>
        <p:spPr bwMode="auto">
          <a:xfrm>
            <a:off x="4516569" y="3357562"/>
            <a:ext cx="4188053" cy="1571636"/>
          </a:xfrm>
          <a:prstGeom prst="rect">
            <a:avLst/>
          </a:prstGeom>
          <a:ln>
            <a:noFill/>
          </a:ln>
          <a:effectLst>
            <a:outerShdw blurRad="292100" dist="139700" dir="2700000" algn="tl" rotWithShape="0">
              <a:srgbClr val="333333">
                <a:alpha val="65000"/>
              </a:srgbClr>
            </a:outerShdw>
          </a:effectLst>
        </p:spPr>
      </p:pic>
      <p:grpSp>
        <p:nvGrpSpPr>
          <p:cNvPr id="28" name="Group 27"/>
          <p:cNvGrpSpPr/>
          <p:nvPr/>
        </p:nvGrpSpPr>
        <p:grpSpPr>
          <a:xfrm>
            <a:off x="5572132" y="5001430"/>
            <a:ext cx="2143140" cy="1288479"/>
            <a:chOff x="5572132" y="5001430"/>
            <a:chExt cx="2143140" cy="1288479"/>
          </a:xfrm>
        </p:grpSpPr>
        <p:cxnSp>
          <p:nvCxnSpPr>
            <p:cNvPr id="25" name="Straight Arrow Connector 24"/>
            <p:cNvCxnSpPr/>
            <p:nvPr/>
          </p:nvCxnSpPr>
          <p:spPr>
            <a:xfrm rot="5400000">
              <a:off x="6107917" y="5322107"/>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72132" y="5643578"/>
              <a:ext cx="2143140" cy="646331"/>
            </a:xfrm>
            <a:prstGeom prst="rect">
              <a:avLst/>
            </a:prstGeom>
            <a:noFill/>
            <a:ln w="3175">
              <a:solidFill>
                <a:schemeClr val="tx1"/>
              </a:solidFill>
            </a:ln>
          </p:spPr>
          <p:txBody>
            <a:bodyPr wrap="square" rtlCol="0">
              <a:spAutoFit/>
            </a:bodyPr>
            <a:lstStyle/>
            <a:p>
              <a:r>
                <a:rPr lang="en-US" dirty="0"/>
                <a:t>Output will be printed as 1 4 9</a:t>
              </a:r>
              <a:endParaRPr lang="en-I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dissolv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dissolve">
                                      <p:cBhvr>
                                        <p:cTn id="22" dur="500"/>
                                        <p:tgtEl>
                                          <p:spTgt spid="307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 name="Rectangle 20"/>
          <p:cNvSpPr/>
          <p:nvPr/>
        </p:nvSpPr>
        <p:spPr>
          <a:xfrm>
            <a:off x="1000100" y="1214422"/>
            <a:ext cx="7286676" cy="457203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7" name="Rectangle 26"/>
          <p:cNvSpPr/>
          <p:nvPr/>
        </p:nvSpPr>
        <p:spPr>
          <a:xfrm>
            <a:off x="1714480" y="1857364"/>
            <a:ext cx="5857916" cy="3357586"/>
          </a:xfrm>
          <a:prstGeom prst="rect">
            <a:avLst/>
          </a:prstGeom>
          <a:scene3d>
            <a:camera prst="isometricTopUp"/>
            <a:lightRig rig="threePt" dir="t"/>
          </a:scene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8" name="Rectangle 27"/>
          <p:cNvSpPr/>
          <p:nvPr/>
        </p:nvSpPr>
        <p:spPr>
          <a:xfrm>
            <a:off x="2357422" y="2928934"/>
            <a:ext cx="4572032" cy="1285884"/>
          </a:xfrm>
          <a:prstGeom prst="rect">
            <a:avLst/>
          </a:prstGeom>
          <a:effectLst>
            <a:glow rad="228600">
              <a:schemeClr val="accent4">
                <a:satMod val="175000"/>
                <a:alpha val="40000"/>
              </a:schemeClr>
            </a:glow>
            <a:outerShdw blurRad="50800" dist="38100" dir="5400000" rotWithShape="0">
              <a:srgbClr val="000000">
                <a:alpha val="35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effectLst>
                <a:glow rad="228600">
                  <a:schemeClr val="accent2">
                    <a:satMod val="175000"/>
                    <a:alpha val="40000"/>
                  </a:schemeClr>
                </a:glow>
              </a:effectLst>
            </a:endParaRPr>
          </a:p>
        </p:txBody>
      </p:sp>
      <p:sp>
        <p:nvSpPr>
          <p:cNvPr id="29" name="Rectangle 28"/>
          <p:cNvSpPr/>
          <p:nvPr/>
        </p:nvSpPr>
        <p:spPr>
          <a:xfrm>
            <a:off x="2507334" y="3341913"/>
            <a:ext cx="4371710"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cap="none" spc="0" dirty="0">
                <a:ln w="11430"/>
                <a:solidFill>
                  <a:srgbClr val="002060"/>
                </a:solidFill>
                <a:effectLst>
                  <a:outerShdw blurRad="80000" dist="40000" dir="5040000" algn="tl">
                    <a:srgbClr val="000000">
                      <a:alpha val="30000"/>
                    </a:srgbClr>
                  </a:outerShdw>
                </a:effectLst>
              </a:rPr>
              <a:t>SCOPE OF VARIABLES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ounded Rectangle 26"/>
          <p:cNvSpPr/>
          <p:nvPr/>
        </p:nvSpPr>
        <p:spPr>
          <a:xfrm>
            <a:off x="5341120" y="4407098"/>
            <a:ext cx="1857388" cy="64294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buNone/>
            </a:pPr>
            <a:endParaRPr lang="en-US" sz="2000" b="1" dirty="0">
              <a:solidFill>
                <a:schemeClr val="tx1"/>
              </a:solidFill>
              <a:latin typeface="Times New Roman" pitchFamily="18" charset="0"/>
              <a:cs typeface="Times New Roman" pitchFamily="18" charset="0"/>
            </a:endParaRPr>
          </a:p>
          <a:p>
            <a:pPr algn="just">
              <a:buNone/>
            </a:pPr>
            <a:endParaRPr lang="en-US" sz="2000" b="1" dirty="0">
              <a:solidFill>
                <a:schemeClr val="tx1"/>
              </a:solidFill>
              <a:latin typeface="Times New Roman" pitchFamily="18" charset="0"/>
              <a:cs typeface="Times New Roman" pitchFamily="18" charset="0"/>
            </a:endParaRPr>
          </a:p>
          <a:p>
            <a:pPr algn="ctr">
              <a:buNone/>
            </a:pPr>
            <a:r>
              <a:rPr lang="en-US" sz="2000" b="1" dirty="0">
                <a:solidFill>
                  <a:schemeClr val="bg1"/>
                </a:solidFill>
                <a:latin typeface="Times New Roman" pitchFamily="18" charset="0"/>
                <a:cs typeface="Times New Roman" pitchFamily="18" charset="0"/>
              </a:rPr>
              <a:t>Global Scope</a:t>
            </a:r>
          </a:p>
          <a:p>
            <a:pPr algn="just">
              <a:buNone/>
            </a:pPr>
            <a:r>
              <a:rPr lang="en-US" sz="2000" b="1" dirty="0">
                <a:solidFill>
                  <a:schemeClr val="tx1"/>
                </a:solidFill>
                <a:latin typeface="Times New Roman" pitchFamily="18" charset="0"/>
                <a:cs typeface="Times New Roman" pitchFamily="18" charset="0"/>
              </a:rPr>
              <a:t>		</a:t>
            </a:r>
          </a:p>
          <a:p>
            <a:pPr algn="ctr"/>
            <a:endParaRPr lang="en-IN"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 name="Content Placeholder 2"/>
          <p:cNvSpPr>
            <a:spLocks noGrp="1"/>
          </p:cNvSpPr>
          <p:nvPr>
            <p:ph idx="1"/>
          </p:nvPr>
        </p:nvSpPr>
        <p:spPr>
          <a:xfrm>
            <a:off x="1071538" y="571481"/>
            <a:ext cx="7572428" cy="2714644"/>
          </a:xfrm>
        </p:spPr>
        <p:txBody>
          <a:bodyPr>
            <a:noAutofit/>
          </a:bodyPr>
          <a:lstStyle/>
          <a:p>
            <a:pPr algn="just">
              <a:lnSpc>
                <a:spcPct val="150000"/>
              </a:lnSpc>
            </a:pPr>
            <a:r>
              <a:rPr lang="en-US" sz="2800" dirty="0">
                <a:latin typeface="Times New Roman" pitchFamily="18" charset="0"/>
                <a:cs typeface="Times New Roman" pitchFamily="18" charset="0"/>
              </a:rPr>
              <a:t>The scope rule of a language are the rules that decide, in which part(s) of the program, a particular piece of code or data item would be known and can be accessed there in.		</a:t>
            </a:r>
          </a:p>
          <a:p>
            <a:pPr algn="just">
              <a:lnSpc>
                <a:spcPct val="150000"/>
              </a:lnSpc>
              <a:buNone/>
            </a:pPr>
            <a:r>
              <a:rPr lang="en-US" sz="2800" dirty="0">
                <a:latin typeface="Times New Roman" pitchFamily="18" charset="0"/>
                <a:cs typeface="Times New Roman" pitchFamily="18" charset="0"/>
              </a:rPr>
              <a:t>			</a:t>
            </a:r>
            <a:endParaRPr lang="en-IN" sz="2800" b="1" dirty="0">
              <a:solidFill>
                <a:srgbClr val="0066FF"/>
              </a:solidFill>
              <a:latin typeface="Times New Roman" pitchFamily="18" charset="0"/>
              <a:cs typeface="Times New Roman" pitchFamily="18" charset="0"/>
            </a:endParaRPr>
          </a:p>
        </p:txBody>
      </p:sp>
      <p:sp>
        <p:nvSpPr>
          <p:cNvPr id="12" name="Content Placeholder 2"/>
          <p:cNvSpPr txBox="1">
            <a:spLocks/>
          </p:cNvSpPr>
          <p:nvPr/>
        </p:nvSpPr>
        <p:spPr>
          <a:xfrm>
            <a:off x="2071670" y="3357562"/>
            <a:ext cx="4214842" cy="785818"/>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p>
            <a:pPr marL="365760" marR="0" lvl="0" indent="-256032" algn="just" defTabSz="914400" rtl="0" eaLnBrk="1" fontAlgn="auto" latinLnBrk="0" hangingPunct="1">
              <a:lnSpc>
                <a:spcPct val="150000"/>
              </a:lnSpc>
              <a:spcBef>
                <a:spcPts val="400"/>
              </a:spcBef>
              <a:spcAft>
                <a:spcPts val="0"/>
              </a:spcAft>
              <a:buClr>
                <a:schemeClr val="accent1"/>
              </a:buClr>
              <a:buSzPct val="68000"/>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Types of scopes in python	</a:t>
            </a:r>
          </a:p>
          <a:p>
            <a:pPr marL="365760" marR="0" lvl="0" indent="-256032" algn="just" defTabSz="914400" rtl="0" eaLnBrk="1" fontAlgn="auto" latinLnBrk="0" hangingPunct="1">
              <a:lnSpc>
                <a:spcPct val="150000"/>
              </a:lnSpc>
              <a:spcBef>
                <a:spcPts val="400"/>
              </a:spcBef>
              <a:spcAft>
                <a:spcPts val="0"/>
              </a:spcAft>
              <a:buClr>
                <a:schemeClr val="accent1"/>
              </a:buClr>
              <a:buSzPct val="68000"/>
              <a:buFont typeface="Wingdings 3"/>
              <a:buNone/>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IN" sz="2800" b="1" i="0" u="none" strike="noStrike" kern="1200" cap="none" spc="0" normalizeH="0" baseline="0" noProof="0" dirty="0">
              <a:ln>
                <a:noFill/>
              </a:ln>
              <a:solidFill>
                <a:srgbClr val="0066FF"/>
              </a:solidFill>
              <a:effectLst/>
              <a:uLnTx/>
              <a:uFillTx/>
              <a:latin typeface="Times New Roman" pitchFamily="18" charset="0"/>
              <a:ea typeface="+mn-ea"/>
              <a:cs typeface="Times New Roman" pitchFamily="18" charset="0"/>
            </a:endParaRPr>
          </a:p>
        </p:txBody>
      </p:sp>
      <p:sp>
        <p:nvSpPr>
          <p:cNvPr id="22" name="Rounded Rectangle 21"/>
          <p:cNvSpPr/>
          <p:nvPr/>
        </p:nvSpPr>
        <p:spPr>
          <a:xfrm>
            <a:off x="5346456" y="5346809"/>
            <a:ext cx="1857388" cy="64294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buNone/>
            </a:pPr>
            <a:endParaRPr lang="en-US" sz="2000" b="1" dirty="0">
              <a:solidFill>
                <a:schemeClr val="tx1"/>
              </a:solidFill>
              <a:latin typeface="Times New Roman" pitchFamily="18" charset="0"/>
              <a:cs typeface="Times New Roman" pitchFamily="18" charset="0"/>
            </a:endParaRPr>
          </a:p>
          <a:p>
            <a:pPr algn="just">
              <a:buNone/>
            </a:pPr>
            <a:endParaRPr lang="en-US" sz="2000" b="1" dirty="0">
              <a:solidFill>
                <a:schemeClr val="tx1"/>
              </a:solidFill>
              <a:latin typeface="Times New Roman" pitchFamily="18" charset="0"/>
              <a:cs typeface="Times New Roman" pitchFamily="18" charset="0"/>
            </a:endParaRPr>
          </a:p>
          <a:p>
            <a:pPr algn="ctr">
              <a:buNone/>
            </a:pPr>
            <a:r>
              <a:rPr lang="en-US" sz="2000" b="1" dirty="0">
                <a:solidFill>
                  <a:schemeClr val="bg1"/>
                </a:solidFill>
                <a:latin typeface="Times New Roman" pitchFamily="18" charset="0"/>
                <a:cs typeface="Times New Roman" pitchFamily="18" charset="0"/>
              </a:rPr>
              <a:t>Local Scope</a:t>
            </a:r>
          </a:p>
          <a:p>
            <a:pPr algn="just">
              <a:buNone/>
            </a:pPr>
            <a:r>
              <a:rPr lang="en-US" sz="2000" b="1" dirty="0">
                <a:solidFill>
                  <a:schemeClr val="tx1"/>
                </a:solidFill>
                <a:latin typeface="Times New Roman" pitchFamily="18" charset="0"/>
                <a:cs typeface="Times New Roman" pitchFamily="18" charset="0"/>
              </a:rPr>
              <a:t>		</a:t>
            </a:r>
          </a:p>
          <a:p>
            <a:pPr algn="ctr"/>
            <a:endParaRPr lang="en-IN" dirty="0"/>
          </a:p>
        </p:txBody>
      </p:sp>
      <p:cxnSp>
        <p:nvCxnSpPr>
          <p:cNvPr id="24" name="Straight Connector 23"/>
          <p:cNvCxnSpPr/>
          <p:nvPr/>
        </p:nvCxnSpPr>
        <p:spPr>
          <a:xfrm rot="5400000">
            <a:off x="3143240" y="4929198"/>
            <a:ext cx="157163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9058" y="4714884"/>
            <a:ext cx="135732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18041" y="5703999"/>
            <a:ext cx="1357322" cy="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diamond(in)">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uiExpand="1" build="p"/>
      <p:bldP spid="12"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71538" y="428604"/>
            <a:ext cx="7572428"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1. Global Scope</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 name="Content Placeholder 2"/>
          <p:cNvSpPr>
            <a:spLocks noGrp="1"/>
          </p:cNvSpPr>
          <p:nvPr>
            <p:ph idx="1"/>
          </p:nvPr>
        </p:nvSpPr>
        <p:spPr>
          <a:xfrm>
            <a:off x="500034" y="1428736"/>
            <a:ext cx="8229600" cy="1828799"/>
          </a:xfrm>
        </p:spPr>
        <p:txBody>
          <a:bodyPr/>
          <a:lstStyle/>
          <a:p>
            <a:pPr algn="just"/>
            <a:r>
              <a:rPr lang="en-US" dirty="0">
                <a:latin typeface="Times New Roman" pitchFamily="18" charset="0"/>
                <a:cs typeface="Times New Roman" pitchFamily="18" charset="0"/>
              </a:rPr>
              <a:t>A name declared in top level segment (__main__) of a program is said to have global scope and is usable inside the whole program and all blocks (functions and other blocks) contained within the program.</a:t>
            </a:r>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l="937" t="5833" r="80313" b="70000"/>
          <a:stretch>
            <a:fillRect/>
          </a:stretch>
        </p:blipFill>
        <p:spPr bwMode="auto">
          <a:xfrm>
            <a:off x="1571604" y="3500438"/>
            <a:ext cx="3143272" cy="2278872"/>
          </a:xfrm>
          <a:prstGeom prst="rect">
            <a:avLst/>
          </a:prstGeom>
          <a:ln>
            <a:noFill/>
          </a:ln>
          <a:effectLst>
            <a:outerShdw blurRad="292100" dist="139700" dir="2700000" algn="tl" rotWithShape="0">
              <a:srgbClr val="333333">
                <a:alpha val="65000"/>
              </a:srgbClr>
            </a:outerShdw>
          </a:effectLst>
        </p:spPr>
      </p:pic>
      <p:sp>
        <p:nvSpPr>
          <p:cNvPr id="27" name="TextBox 26"/>
          <p:cNvSpPr txBox="1"/>
          <p:nvPr/>
        </p:nvSpPr>
        <p:spPr>
          <a:xfrm>
            <a:off x="5643570" y="3786190"/>
            <a:ext cx="3071834" cy="923330"/>
          </a:xfrm>
          <a:prstGeom prst="rect">
            <a:avLst/>
          </a:prstGeom>
          <a:noFill/>
          <a:ln w="3175">
            <a:solidFill>
              <a:schemeClr val="tx1"/>
            </a:solidFill>
          </a:ln>
        </p:spPr>
        <p:txBody>
          <a:bodyPr wrap="square" rtlCol="0">
            <a:spAutoFit/>
          </a:bodyPr>
          <a:lstStyle/>
          <a:p>
            <a:pPr algn="ctr"/>
            <a:r>
              <a:rPr lang="en-US" dirty="0"/>
              <a:t>Here ‘a’ has global scope and ‘a’ is called as a </a:t>
            </a:r>
            <a:r>
              <a:rPr lang="en-US" b="1" dirty="0">
                <a:solidFill>
                  <a:srgbClr val="00B050"/>
                </a:solidFill>
              </a:rPr>
              <a:t>Global Variable</a:t>
            </a:r>
            <a:r>
              <a:rPr lang="en-US" dirty="0"/>
              <a:t> </a:t>
            </a:r>
            <a:endParaRPr lang="en-IN" dirty="0"/>
          </a:p>
        </p:txBody>
      </p:sp>
      <p:cxnSp>
        <p:nvCxnSpPr>
          <p:cNvPr id="29" name="Straight Arrow Connector 28"/>
          <p:cNvCxnSpPr/>
          <p:nvPr/>
        </p:nvCxnSpPr>
        <p:spPr>
          <a:xfrm>
            <a:off x="2428860" y="3643314"/>
            <a:ext cx="321471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14678" y="4143380"/>
            <a:ext cx="2357454"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par>
                                <p:cTn id="13" presetID="9"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itle 2"/>
          <p:cNvSpPr>
            <a:spLocks noGrp="1"/>
          </p:cNvSpPr>
          <p:nvPr>
            <p:ph type="title"/>
          </p:nvPr>
        </p:nvSpPr>
        <p:spPr>
          <a:xfrm>
            <a:off x="1285852" y="500042"/>
            <a:ext cx="7429552" cy="714380"/>
          </a:xfrm>
        </p:spPr>
        <p:style>
          <a:lnRef idx="0">
            <a:schemeClr val="accent4"/>
          </a:lnRef>
          <a:fillRef idx="3">
            <a:schemeClr val="accent4"/>
          </a:fillRef>
          <a:effectRef idx="3">
            <a:schemeClr val="accent4"/>
          </a:effectRef>
          <a:fontRef idx="minor">
            <a:schemeClr val="lt1"/>
          </a:fontRef>
        </p:style>
        <p:txBody>
          <a:bodyPr>
            <a:normAutofit fontScale="90000"/>
          </a:bodyPr>
          <a:lstStyle/>
          <a:p>
            <a:pPr algn="ctr"/>
            <a:r>
              <a:rPr lang="en-US" dirty="0"/>
              <a:t>Python Function Types</a:t>
            </a:r>
            <a:endParaRPr lang="en-IN" dirty="0"/>
          </a:p>
        </p:txBody>
      </p:sp>
      <p:sp>
        <p:nvSpPr>
          <p:cNvPr id="12" name="TextBox 11"/>
          <p:cNvSpPr txBox="1"/>
          <p:nvPr/>
        </p:nvSpPr>
        <p:spPr>
          <a:xfrm>
            <a:off x="571472" y="1714488"/>
            <a:ext cx="8001056" cy="3539430"/>
          </a:xfrm>
          <a:prstGeom prst="rect">
            <a:avLst/>
          </a:prstGeom>
          <a:noFill/>
        </p:spPr>
        <p:txBody>
          <a:bodyPr wrap="square" rtlCol="0">
            <a:spAutoFit/>
          </a:bodyPr>
          <a:lstStyle/>
          <a:p>
            <a:pPr algn="just"/>
            <a:r>
              <a:rPr lang="en-US" sz="2800" dirty="0"/>
              <a:t>Broadly Python functions can belong to one of the following three categories:-</a:t>
            </a:r>
          </a:p>
          <a:p>
            <a:pPr marL="1428750" lvl="2" indent="-514350" algn="just">
              <a:lnSpc>
                <a:spcPct val="200000"/>
              </a:lnSpc>
              <a:buAutoNum type="arabicPeriod"/>
            </a:pPr>
            <a:r>
              <a:rPr lang="en-US" sz="2800" b="1" dirty="0">
                <a:solidFill>
                  <a:srgbClr val="00B0F0"/>
                </a:solidFill>
              </a:rPr>
              <a:t>Built-in function</a:t>
            </a:r>
            <a:endParaRPr lang="en-US" sz="2800" dirty="0"/>
          </a:p>
          <a:p>
            <a:pPr marL="1428750" lvl="2" indent="-514350" algn="just">
              <a:lnSpc>
                <a:spcPct val="200000"/>
              </a:lnSpc>
              <a:buAutoNum type="arabicPeriod"/>
            </a:pPr>
            <a:r>
              <a:rPr lang="en-US" sz="2800" b="1" dirty="0">
                <a:solidFill>
                  <a:srgbClr val="00B0F0"/>
                </a:solidFill>
              </a:rPr>
              <a:t>Function defined in modules</a:t>
            </a:r>
            <a:endParaRPr lang="en-US" sz="2800" dirty="0"/>
          </a:p>
          <a:p>
            <a:pPr marL="1428750" lvl="2" indent="-514350" algn="just">
              <a:lnSpc>
                <a:spcPct val="200000"/>
              </a:lnSpc>
              <a:buAutoNum type="arabicPeriod"/>
            </a:pPr>
            <a:r>
              <a:rPr lang="en-US" sz="2800" b="1" dirty="0">
                <a:solidFill>
                  <a:srgbClr val="00B0F0"/>
                </a:solidFill>
              </a:rPr>
              <a:t>User defined function</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937" t="5833" r="80313" b="73333"/>
          <a:stretch>
            <a:fillRect/>
          </a:stretch>
        </p:blipFill>
        <p:spPr bwMode="auto">
          <a:xfrm>
            <a:off x="785786" y="3357562"/>
            <a:ext cx="3657626" cy="2286016"/>
          </a:xfrm>
          <a:prstGeom prst="rect">
            <a:avLst/>
          </a:prstGeom>
          <a:ln>
            <a:noFill/>
          </a:ln>
          <a:effectLst>
            <a:outerShdw blurRad="292100" dist="139700" dir="2700000" algn="tl" rotWithShape="0">
              <a:srgbClr val="333333">
                <a:alpha val="65000"/>
              </a:srgbClr>
            </a:outerShdw>
          </a:effectLst>
        </p:spPr>
      </p:pic>
      <p:sp>
        <p:nvSpPr>
          <p:cNvPr id="23" name="Title 2"/>
          <p:cNvSpPr>
            <a:spLocks noGrp="1"/>
          </p:cNvSpPr>
          <p:nvPr>
            <p:ph type="title"/>
          </p:nvPr>
        </p:nvSpPr>
        <p:spPr>
          <a:xfrm>
            <a:off x="1142976" y="428604"/>
            <a:ext cx="7500990"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2. Local Scope</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 name="Content Placeholder 2"/>
          <p:cNvSpPr>
            <a:spLocks noGrp="1"/>
          </p:cNvSpPr>
          <p:nvPr>
            <p:ph idx="1"/>
          </p:nvPr>
        </p:nvSpPr>
        <p:spPr>
          <a:xfrm>
            <a:off x="500034" y="1362634"/>
            <a:ext cx="8229600" cy="1828799"/>
          </a:xfrm>
        </p:spPr>
        <p:txBody>
          <a:bodyPr>
            <a:normAutofit/>
          </a:bodyPr>
          <a:lstStyle/>
          <a:p>
            <a:pPr algn="just"/>
            <a:r>
              <a:rPr lang="en-US" dirty="0">
                <a:latin typeface="Times New Roman" pitchFamily="18" charset="0"/>
                <a:cs typeface="Times New Roman" pitchFamily="18" charset="0"/>
              </a:rPr>
              <a:t>A name declared in a function body is said to have local scope i.e. it can be used only within this function and the other blocks contained under it. The formal arguments also have local scope.</a:t>
            </a:r>
            <a:endParaRPr lang="en-IN" dirty="0">
              <a:latin typeface="Times New Roman" pitchFamily="18" charset="0"/>
              <a:cs typeface="Times New Roman" pitchFamily="18" charset="0"/>
            </a:endParaRPr>
          </a:p>
        </p:txBody>
      </p:sp>
      <p:sp>
        <p:nvSpPr>
          <p:cNvPr id="27" name="TextBox 26"/>
          <p:cNvSpPr txBox="1"/>
          <p:nvPr/>
        </p:nvSpPr>
        <p:spPr>
          <a:xfrm>
            <a:off x="5643570" y="3786190"/>
            <a:ext cx="3071834" cy="923330"/>
          </a:xfrm>
          <a:prstGeom prst="rect">
            <a:avLst/>
          </a:prstGeom>
          <a:noFill/>
          <a:ln w="3175">
            <a:solidFill>
              <a:schemeClr val="tx1"/>
            </a:solidFill>
          </a:ln>
        </p:spPr>
        <p:txBody>
          <a:bodyPr wrap="square" rtlCol="0">
            <a:spAutoFit/>
          </a:bodyPr>
          <a:lstStyle/>
          <a:p>
            <a:pPr algn="ctr"/>
            <a:r>
              <a:rPr lang="en-US" dirty="0"/>
              <a:t>Here ‘a’ has local scope and ‘a’ is called as a </a:t>
            </a:r>
            <a:r>
              <a:rPr lang="en-US" b="1" dirty="0">
                <a:solidFill>
                  <a:srgbClr val="00B050"/>
                </a:solidFill>
              </a:rPr>
              <a:t>Local Variable</a:t>
            </a:r>
            <a:endParaRPr lang="en-IN" b="1" dirty="0">
              <a:solidFill>
                <a:srgbClr val="00B050"/>
              </a:solidFill>
            </a:endParaRPr>
          </a:p>
        </p:txBody>
      </p:sp>
      <p:cxnSp>
        <p:nvCxnSpPr>
          <p:cNvPr id="29" name="Straight Arrow Connector 28"/>
          <p:cNvCxnSpPr/>
          <p:nvPr/>
        </p:nvCxnSpPr>
        <p:spPr>
          <a:xfrm flipV="1">
            <a:off x="2786050" y="3929066"/>
            <a:ext cx="285752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428604"/>
            <a:ext cx="7500990"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400" dirty="0"/>
              <a:t>Memory allocation of Global and Local Variable</a:t>
            </a:r>
            <a:endParaRPr lang="en-IN" sz="24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 name="TextBox 21"/>
          <p:cNvSpPr txBox="1"/>
          <p:nvPr/>
        </p:nvSpPr>
        <p:spPr>
          <a:xfrm>
            <a:off x="642910" y="1357299"/>
            <a:ext cx="4429156" cy="4247317"/>
          </a:xfrm>
          <a:prstGeom prst="rect">
            <a:avLst/>
          </a:prstGeom>
          <a:noFill/>
        </p:spPr>
        <p:txBody>
          <a:bodyPr wrap="square" rtlCol="0">
            <a:spAutoFit/>
          </a:bodyPr>
          <a:lstStyle/>
          <a:p>
            <a:pPr>
              <a:lnSpc>
                <a:spcPct val="200000"/>
              </a:lnSpc>
            </a:pPr>
            <a:r>
              <a:rPr lang="en-US" b="1" dirty="0"/>
              <a:t>1. </a:t>
            </a:r>
            <a:r>
              <a:rPr lang="en-US" b="1" dirty="0">
                <a:solidFill>
                  <a:schemeClr val="accent3"/>
                </a:solidFill>
              </a:rPr>
              <a:t>def</a:t>
            </a:r>
            <a:r>
              <a:rPr lang="en-US" b="1" dirty="0"/>
              <a:t> </a:t>
            </a:r>
            <a:r>
              <a:rPr lang="en-US" b="1" dirty="0">
                <a:solidFill>
                  <a:srgbClr val="0066FF"/>
                </a:solidFill>
              </a:rPr>
              <a:t>Sum</a:t>
            </a:r>
            <a:r>
              <a:rPr lang="en-US" b="1" dirty="0"/>
              <a:t>(</a:t>
            </a:r>
            <a:r>
              <a:rPr lang="en-US" b="1" dirty="0" err="1"/>
              <a:t>a,b</a:t>
            </a:r>
            <a:r>
              <a:rPr lang="en-US" b="1" dirty="0"/>
              <a:t>):</a:t>
            </a:r>
          </a:p>
          <a:p>
            <a:pPr>
              <a:lnSpc>
                <a:spcPct val="200000"/>
              </a:lnSpc>
            </a:pPr>
            <a:r>
              <a:rPr lang="en-US" b="1" dirty="0"/>
              <a:t>2.	res=</a:t>
            </a:r>
            <a:r>
              <a:rPr lang="en-US" b="1" dirty="0" err="1"/>
              <a:t>a+b</a:t>
            </a:r>
            <a:endParaRPr lang="en-US" b="1" dirty="0"/>
          </a:p>
          <a:p>
            <a:pPr>
              <a:lnSpc>
                <a:spcPct val="200000"/>
              </a:lnSpc>
            </a:pPr>
            <a:r>
              <a:rPr lang="en-US" b="1" dirty="0"/>
              <a:t>3.	</a:t>
            </a:r>
            <a:r>
              <a:rPr lang="en-US" b="1" dirty="0">
                <a:solidFill>
                  <a:schemeClr val="accent3"/>
                </a:solidFill>
              </a:rPr>
              <a:t>return</a:t>
            </a:r>
            <a:r>
              <a:rPr lang="en-US" b="1" dirty="0"/>
              <a:t> res</a:t>
            </a:r>
          </a:p>
          <a:p>
            <a:pPr>
              <a:lnSpc>
                <a:spcPct val="200000"/>
              </a:lnSpc>
            </a:pPr>
            <a:r>
              <a:rPr lang="en-US" b="1" dirty="0"/>
              <a:t>4. no1=</a:t>
            </a:r>
            <a:r>
              <a:rPr lang="en-US" b="1" dirty="0" err="1">
                <a:solidFill>
                  <a:srgbClr val="7030A0"/>
                </a:solidFill>
              </a:rPr>
              <a:t>int</a:t>
            </a:r>
            <a:r>
              <a:rPr lang="en-US" b="1" dirty="0"/>
              <a:t>(</a:t>
            </a:r>
            <a:r>
              <a:rPr lang="en-US" b="1" dirty="0">
                <a:solidFill>
                  <a:srgbClr val="7030A0"/>
                </a:solidFill>
              </a:rPr>
              <a:t>input</a:t>
            </a:r>
            <a:r>
              <a:rPr lang="en-US" b="1" dirty="0"/>
              <a:t>(“</a:t>
            </a:r>
            <a:r>
              <a:rPr lang="en-US" b="1" dirty="0">
                <a:solidFill>
                  <a:srgbClr val="00B050"/>
                </a:solidFill>
              </a:rPr>
              <a:t>Enter first no:</a:t>
            </a:r>
            <a:r>
              <a:rPr lang="en-US" b="1" dirty="0"/>
              <a:t>”))</a:t>
            </a:r>
          </a:p>
          <a:p>
            <a:pPr>
              <a:lnSpc>
                <a:spcPct val="200000"/>
              </a:lnSpc>
            </a:pPr>
            <a:r>
              <a:rPr lang="en-US" b="1" dirty="0"/>
              <a:t>5. no2=</a:t>
            </a:r>
            <a:r>
              <a:rPr lang="en-US" b="1" dirty="0" err="1">
                <a:solidFill>
                  <a:srgbClr val="7030A0"/>
                </a:solidFill>
              </a:rPr>
              <a:t>int</a:t>
            </a:r>
            <a:r>
              <a:rPr lang="en-US" b="1" dirty="0"/>
              <a:t>(</a:t>
            </a:r>
            <a:r>
              <a:rPr lang="en-US" b="1" dirty="0">
                <a:solidFill>
                  <a:srgbClr val="7030A0"/>
                </a:solidFill>
              </a:rPr>
              <a:t>input</a:t>
            </a:r>
            <a:r>
              <a:rPr lang="en-US" b="1" dirty="0"/>
              <a:t>(“</a:t>
            </a:r>
            <a:r>
              <a:rPr lang="en-US" b="1" dirty="0">
                <a:solidFill>
                  <a:srgbClr val="00B050"/>
                </a:solidFill>
              </a:rPr>
              <a:t>Enter second no:</a:t>
            </a:r>
            <a:r>
              <a:rPr lang="en-US" b="1" dirty="0"/>
              <a:t>”))</a:t>
            </a:r>
          </a:p>
          <a:p>
            <a:pPr>
              <a:lnSpc>
                <a:spcPct val="200000"/>
              </a:lnSpc>
            </a:pPr>
            <a:r>
              <a:rPr lang="en-US" b="1" dirty="0"/>
              <a:t>6. s=Sum(no1,no2)</a:t>
            </a:r>
          </a:p>
          <a:p>
            <a:pPr>
              <a:lnSpc>
                <a:spcPct val="200000"/>
              </a:lnSpc>
            </a:pPr>
            <a:r>
              <a:rPr lang="en-US" b="1" dirty="0"/>
              <a:t>7. </a:t>
            </a:r>
            <a:r>
              <a:rPr lang="en-US" b="1" dirty="0">
                <a:solidFill>
                  <a:srgbClr val="7030A0"/>
                </a:solidFill>
              </a:rPr>
              <a:t>print</a:t>
            </a:r>
            <a:r>
              <a:rPr lang="en-US" b="1" dirty="0"/>
              <a:t>(“Sum=“,s)</a:t>
            </a:r>
          </a:p>
          <a:p>
            <a:endParaRPr lang="en-IN" dirty="0"/>
          </a:p>
        </p:txBody>
      </p:sp>
      <p:sp>
        <p:nvSpPr>
          <p:cNvPr id="24" name="Rectangle 23"/>
          <p:cNvSpPr/>
          <p:nvPr/>
        </p:nvSpPr>
        <p:spPr>
          <a:xfrm>
            <a:off x="4929190" y="1214422"/>
            <a:ext cx="3714776" cy="47863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b="1" dirty="0">
              <a:solidFill>
                <a:schemeClr val="tx1"/>
              </a:solidFill>
            </a:endParaRPr>
          </a:p>
        </p:txBody>
      </p:sp>
      <p:sp>
        <p:nvSpPr>
          <p:cNvPr id="25" name="Rectangle 24"/>
          <p:cNvSpPr/>
          <p:nvPr/>
        </p:nvSpPr>
        <p:spPr>
          <a:xfrm>
            <a:off x="5143504" y="1714488"/>
            <a:ext cx="3286148" cy="40719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6" name="TextBox 25"/>
          <p:cNvSpPr txBox="1"/>
          <p:nvPr/>
        </p:nvSpPr>
        <p:spPr>
          <a:xfrm>
            <a:off x="5500694" y="1318911"/>
            <a:ext cx="2500330" cy="369332"/>
          </a:xfrm>
          <a:prstGeom prst="rect">
            <a:avLst/>
          </a:prstGeom>
          <a:noFill/>
        </p:spPr>
        <p:txBody>
          <a:bodyPr wrap="square" rtlCol="0">
            <a:spAutoFit/>
          </a:bodyPr>
          <a:lstStyle/>
          <a:p>
            <a:r>
              <a:rPr lang="en-US" b="1" dirty="0"/>
              <a:t>Global Environment</a:t>
            </a:r>
            <a:endParaRPr lang="en-IN" b="1" dirty="0"/>
          </a:p>
        </p:txBody>
      </p:sp>
      <p:sp>
        <p:nvSpPr>
          <p:cNvPr id="28" name="TextBox 27"/>
          <p:cNvSpPr txBox="1"/>
          <p:nvPr/>
        </p:nvSpPr>
        <p:spPr>
          <a:xfrm>
            <a:off x="5748059" y="1928802"/>
            <a:ext cx="1214446" cy="369332"/>
          </a:xfrm>
          <a:prstGeom prst="rect">
            <a:avLst/>
          </a:prstGeom>
          <a:noFill/>
          <a:ln w="3175">
            <a:solidFill>
              <a:schemeClr val="tx1"/>
            </a:solidFill>
          </a:ln>
        </p:spPr>
        <p:txBody>
          <a:bodyPr wrap="square" rtlCol="0">
            <a:spAutoFit/>
          </a:bodyPr>
          <a:lstStyle/>
          <a:p>
            <a:r>
              <a:rPr lang="en-US" b="1" dirty="0"/>
              <a:t>no1=10</a:t>
            </a:r>
            <a:endParaRPr lang="en-IN" b="1" dirty="0"/>
          </a:p>
        </p:txBody>
      </p:sp>
      <p:sp>
        <p:nvSpPr>
          <p:cNvPr id="30" name="TextBox 29"/>
          <p:cNvSpPr txBox="1"/>
          <p:nvPr/>
        </p:nvSpPr>
        <p:spPr>
          <a:xfrm>
            <a:off x="5786446" y="2500306"/>
            <a:ext cx="1214446" cy="369332"/>
          </a:xfrm>
          <a:prstGeom prst="rect">
            <a:avLst/>
          </a:prstGeom>
          <a:noFill/>
          <a:ln w="3175">
            <a:solidFill>
              <a:schemeClr val="tx1"/>
            </a:solidFill>
          </a:ln>
        </p:spPr>
        <p:txBody>
          <a:bodyPr wrap="square" rtlCol="0">
            <a:spAutoFit/>
          </a:bodyPr>
          <a:lstStyle/>
          <a:p>
            <a:r>
              <a:rPr lang="en-US" b="1" dirty="0"/>
              <a:t>no2=15</a:t>
            </a:r>
            <a:endParaRPr lang="en-IN" b="1" dirty="0"/>
          </a:p>
        </p:txBody>
      </p:sp>
      <p:sp>
        <p:nvSpPr>
          <p:cNvPr id="32" name="TextBox 31"/>
          <p:cNvSpPr txBox="1"/>
          <p:nvPr/>
        </p:nvSpPr>
        <p:spPr>
          <a:xfrm>
            <a:off x="5572132" y="3555523"/>
            <a:ext cx="2357454" cy="369332"/>
          </a:xfrm>
          <a:prstGeom prst="rect">
            <a:avLst/>
          </a:prstGeom>
          <a:noFill/>
        </p:spPr>
        <p:txBody>
          <a:bodyPr wrap="square" rtlCol="0">
            <a:spAutoFit/>
          </a:bodyPr>
          <a:lstStyle/>
          <a:p>
            <a:r>
              <a:rPr lang="en-US" b="1" dirty="0"/>
              <a:t>Local Environment</a:t>
            </a:r>
            <a:endParaRPr lang="en-IN" b="1" dirty="0"/>
          </a:p>
        </p:txBody>
      </p:sp>
      <p:sp>
        <p:nvSpPr>
          <p:cNvPr id="33" name="Rectangle 32"/>
          <p:cNvSpPr/>
          <p:nvPr/>
        </p:nvSpPr>
        <p:spPr>
          <a:xfrm>
            <a:off x="5286380" y="4000504"/>
            <a:ext cx="3000396" cy="16430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5643570" y="4115665"/>
            <a:ext cx="1428760" cy="369332"/>
          </a:xfrm>
          <a:prstGeom prst="rect">
            <a:avLst/>
          </a:prstGeom>
          <a:noFill/>
          <a:ln w="3175">
            <a:solidFill>
              <a:schemeClr val="tx1"/>
            </a:solidFill>
          </a:ln>
        </p:spPr>
        <p:txBody>
          <a:bodyPr wrap="square" rtlCol="0">
            <a:spAutoFit/>
          </a:bodyPr>
          <a:lstStyle/>
          <a:p>
            <a:r>
              <a:rPr lang="en-US" b="1" dirty="0"/>
              <a:t>a=10</a:t>
            </a:r>
            <a:endParaRPr lang="en-IN" b="1" dirty="0"/>
          </a:p>
        </p:txBody>
      </p:sp>
      <p:sp>
        <p:nvSpPr>
          <p:cNvPr id="35" name="TextBox 34"/>
          <p:cNvSpPr txBox="1"/>
          <p:nvPr/>
        </p:nvSpPr>
        <p:spPr>
          <a:xfrm>
            <a:off x="5643570" y="4588016"/>
            <a:ext cx="1428760" cy="369332"/>
          </a:xfrm>
          <a:prstGeom prst="rect">
            <a:avLst/>
          </a:prstGeom>
          <a:noFill/>
          <a:ln w="3175">
            <a:solidFill>
              <a:schemeClr val="tx1"/>
            </a:solidFill>
          </a:ln>
        </p:spPr>
        <p:txBody>
          <a:bodyPr wrap="square" rtlCol="0">
            <a:spAutoFit/>
          </a:bodyPr>
          <a:lstStyle/>
          <a:p>
            <a:r>
              <a:rPr lang="en-US" b="1" dirty="0"/>
              <a:t>b=15</a:t>
            </a:r>
            <a:endParaRPr lang="en-IN" b="1" dirty="0"/>
          </a:p>
        </p:txBody>
      </p:sp>
      <p:sp>
        <p:nvSpPr>
          <p:cNvPr id="36" name="TextBox 35"/>
          <p:cNvSpPr txBox="1"/>
          <p:nvPr/>
        </p:nvSpPr>
        <p:spPr>
          <a:xfrm>
            <a:off x="5643570" y="5088427"/>
            <a:ext cx="1428760" cy="369332"/>
          </a:xfrm>
          <a:prstGeom prst="rect">
            <a:avLst/>
          </a:prstGeom>
          <a:noFill/>
          <a:ln w="3175">
            <a:solidFill>
              <a:schemeClr val="tx1"/>
            </a:solidFill>
          </a:ln>
        </p:spPr>
        <p:txBody>
          <a:bodyPr wrap="square" rtlCol="0">
            <a:spAutoFit/>
          </a:bodyPr>
          <a:lstStyle/>
          <a:p>
            <a:r>
              <a:rPr lang="en-US" b="1" dirty="0"/>
              <a:t>res=25</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linds(horizontal)">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linds(horizontal)">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blinds(horizontal)">
                                      <p:cBhvr>
                                        <p:cTn id="22" dur="500"/>
                                        <p:tgtEl>
                                          <p:spTgt spid="2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
                                            <p:bg/>
                                          </p:spTgt>
                                        </p:tgtEl>
                                        <p:attrNameLst>
                                          <p:attrName>style.visibility</p:attrName>
                                        </p:attrNameLst>
                                      </p:cBhvr>
                                      <p:to>
                                        <p:strVal val="visible"/>
                                      </p:to>
                                    </p:set>
                                    <p:animEffect transition="in" filter="blinds(horizontal)">
                                      <p:cBhvr>
                                        <p:cTn id="34" dur="500"/>
                                        <p:tgtEl>
                                          <p:spTgt spid="28">
                                            <p:bg/>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xEl>
                                              <p:pRg st="0" end="0"/>
                                            </p:txEl>
                                          </p:spTgt>
                                        </p:tgtEl>
                                        <p:attrNameLst>
                                          <p:attrName>style.visibility</p:attrName>
                                        </p:attrNameLst>
                                      </p:cBhvr>
                                      <p:to>
                                        <p:strVal val="visible"/>
                                      </p:to>
                                    </p:set>
                                    <p:animEffect transition="in" filter="blinds(horizontal)">
                                      <p:cBhvr>
                                        <p:cTn id="37" dur="500"/>
                                        <p:tgtEl>
                                          <p:spTgt spid="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
                                            <p:txEl>
                                              <p:pRg st="4" end="4"/>
                                            </p:txEl>
                                          </p:spTgt>
                                        </p:tgtEl>
                                        <p:attrNameLst>
                                          <p:attrName>style.visibility</p:attrName>
                                        </p:attrNameLst>
                                      </p:cBhvr>
                                      <p:to>
                                        <p:strVal val="visible"/>
                                      </p:to>
                                    </p:set>
                                    <p:animEffect transition="in" filter="blinds(horizontal)">
                                      <p:cBhvr>
                                        <p:cTn id="42" dur="500"/>
                                        <p:tgtEl>
                                          <p:spTgt spid="22">
                                            <p:txEl>
                                              <p:pRg st="4" end="4"/>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2">
                                            <p:txEl>
                                              <p:pRg st="5" end="5"/>
                                            </p:txEl>
                                          </p:spTgt>
                                        </p:tgtEl>
                                        <p:attrNameLst>
                                          <p:attrName>style.visibility</p:attrName>
                                        </p:attrNameLst>
                                      </p:cBhvr>
                                      <p:to>
                                        <p:strVal val="visible"/>
                                      </p:to>
                                    </p:set>
                                    <p:animEffect transition="in" filter="blinds(horizontal)">
                                      <p:cBhvr>
                                        <p:cTn id="50" dur="500"/>
                                        <p:tgtEl>
                                          <p:spTgt spid="22">
                                            <p:txEl>
                                              <p:pRg st="5" end="5"/>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linds(horizontal)">
                                      <p:cBhvr>
                                        <p:cTn id="56" dur="500"/>
                                        <p:tgtEl>
                                          <p:spTgt spid="3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linds(horizontal)">
                                      <p:cBhvr>
                                        <p:cTn id="59" dur="500"/>
                                        <p:tgtEl>
                                          <p:spTgt spid="3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blinds(horizontal)">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2">
                                            <p:txEl>
                                              <p:pRg st="6" end="6"/>
                                            </p:txEl>
                                          </p:spTgt>
                                        </p:tgtEl>
                                        <p:attrNameLst>
                                          <p:attrName>style.visibility</p:attrName>
                                        </p:attrNameLst>
                                      </p:cBhvr>
                                      <p:to>
                                        <p:strVal val="visible"/>
                                      </p:to>
                                    </p:set>
                                    <p:animEffect transition="in" filter="blinds(horizontal)">
                                      <p:cBhvr>
                                        <p:cTn id="72"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8" grpId="0" build="allAtOnce" animBg="1"/>
      <p:bldP spid="30" grpId="0" animBg="1"/>
      <p:bldP spid="32" grpId="0"/>
      <p:bldP spid="33" grpId="0" animBg="1"/>
      <p:bldP spid="34" grpId="0" animBg="1"/>
      <p:bldP spid="35" grpId="0" animBg="1"/>
      <p:bldP spid="3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428604"/>
            <a:ext cx="7594462"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400" dirty="0"/>
              <a:t>Name Resolution (Resolving Scope of a Name)</a:t>
            </a:r>
            <a:endParaRPr lang="en-IN" sz="24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 name="Content Placeholder 2"/>
          <p:cNvSpPr>
            <a:spLocks noGrp="1"/>
          </p:cNvSpPr>
          <p:nvPr>
            <p:ph idx="1"/>
          </p:nvPr>
        </p:nvSpPr>
        <p:spPr>
          <a:xfrm>
            <a:off x="500034" y="1362635"/>
            <a:ext cx="8229600" cy="566168"/>
          </a:xfrm>
        </p:spPr>
        <p:txBody>
          <a:bodyPr>
            <a:normAutofit/>
          </a:bodyPr>
          <a:lstStyle/>
          <a:p>
            <a:pPr algn="just"/>
            <a:r>
              <a:rPr lang="en-US" dirty="0">
                <a:latin typeface="Times New Roman" pitchFamily="18" charset="0"/>
                <a:cs typeface="Times New Roman" pitchFamily="18" charset="0"/>
              </a:rPr>
              <a:t>Name resolution rule is known as LEGB Rule. </a:t>
            </a:r>
            <a:endParaRPr lang="en-IN" dirty="0">
              <a:latin typeface="Times New Roman" pitchFamily="18" charset="0"/>
              <a:cs typeface="Times New Roman" pitchFamily="18" charset="0"/>
            </a:endParaRPr>
          </a:p>
        </p:txBody>
      </p:sp>
      <p:grpSp>
        <p:nvGrpSpPr>
          <p:cNvPr id="44" name="Group 43"/>
          <p:cNvGrpSpPr/>
          <p:nvPr/>
        </p:nvGrpSpPr>
        <p:grpSpPr>
          <a:xfrm>
            <a:off x="785786" y="2285992"/>
            <a:ext cx="6500858" cy="928694"/>
            <a:chOff x="2214546" y="2285992"/>
            <a:chExt cx="6500858" cy="928694"/>
          </a:xfrm>
        </p:grpSpPr>
        <p:sp>
          <p:nvSpPr>
            <p:cNvPr id="21" name="Oval 20"/>
            <p:cNvSpPr/>
            <p:nvPr/>
          </p:nvSpPr>
          <p:spPr>
            <a:xfrm>
              <a:off x="2214546" y="2285992"/>
              <a:ext cx="928694" cy="92869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6" name="Rectangle 25"/>
            <p:cNvSpPr/>
            <p:nvPr/>
          </p:nvSpPr>
          <p:spPr>
            <a:xfrm>
              <a:off x="2428860" y="2357430"/>
              <a:ext cx="513282" cy="830997"/>
            </a:xfrm>
            <a:prstGeom prst="rect">
              <a:avLst/>
            </a:prstGeom>
            <a:noFill/>
          </p:spPr>
          <p:txBody>
            <a:bodyPr wrap="none" lIns="91440" tIns="45720" rIns="91440" bIns="45720">
              <a:spAutoFit/>
            </a:bodyPr>
            <a:lstStyle/>
            <a:p>
              <a:pPr algn="ctr"/>
              <a:r>
                <a:rPr lang="en-US"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33" name="Straight Arrow Connector 32"/>
            <p:cNvCxnSpPr/>
            <p:nvPr/>
          </p:nvCxnSpPr>
          <p:spPr>
            <a:xfrm flipV="1">
              <a:off x="3187308" y="2703603"/>
              <a:ext cx="2071702" cy="3571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14942" y="2467269"/>
              <a:ext cx="3500462" cy="461665"/>
            </a:xfrm>
            <a:prstGeom prst="rect">
              <a:avLst/>
            </a:prstGeom>
            <a:noFill/>
          </p:spPr>
          <p:txBody>
            <a:bodyPr wrap="square" rtlCol="0">
              <a:spAutoFit/>
            </a:bodyPr>
            <a:lstStyle/>
            <a:p>
              <a:r>
                <a:rPr lang="en-US" sz="2400" b="1" dirty="0">
                  <a:solidFill>
                    <a:schemeClr val="accent3"/>
                  </a:solidFill>
                </a:rPr>
                <a:t>Local Environment</a:t>
              </a:r>
              <a:endParaRPr lang="en-IN" sz="2400" b="1" dirty="0">
                <a:solidFill>
                  <a:schemeClr val="accent3"/>
                </a:solidFill>
              </a:endParaRPr>
            </a:p>
          </p:txBody>
        </p:sp>
      </p:grpSp>
      <p:grpSp>
        <p:nvGrpSpPr>
          <p:cNvPr id="45" name="Group 44"/>
          <p:cNvGrpSpPr/>
          <p:nvPr/>
        </p:nvGrpSpPr>
        <p:grpSpPr>
          <a:xfrm>
            <a:off x="1285852" y="3357562"/>
            <a:ext cx="6621700" cy="928694"/>
            <a:chOff x="2214546" y="3357562"/>
            <a:chExt cx="6621700" cy="928694"/>
          </a:xfrm>
        </p:grpSpPr>
        <p:sp>
          <p:nvSpPr>
            <p:cNvPr id="22" name="Oval 21"/>
            <p:cNvSpPr/>
            <p:nvPr/>
          </p:nvSpPr>
          <p:spPr>
            <a:xfrm>
              <a:off x="2214546" y="3357562"/>
              <a:ext cx="928694" cy="928694"/>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27"/>
            <p:cNvSpPr/>
            <p:nvPr/>
          </p:nvSpPr>
          <p:spPr>
            <a:xfrm>
              <a:off x="2426455" y="3429000"/>
              <a:ext cx="518092" cy="830997"/>
            </a:xfrm>
            <a:prstGeom prst="rect">
              <a:avLst/>
            </a:prstGeom>
            <a:noFill/>
          </p:spPr>
          <p:txBody>
            <a:bodyPr wrap="none" lIns="91440" tIns="45720" rIns="91440" bIns="45720">
              <a:spAutoFit/>
            </a:bodyPr>
            <a:lstStyle/>
            <a:p>
              <a:pPr algn="ctr"/>
              <a:r>
                <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35" name="Straight Arrow Connector 34"/>
            <p:cNvCxnSpPr/>
            <p:nvPr/>
          </p:nvCxnSpPr>
          <p:spPr>
            <a:xfrm flipV="1">
              <a:off x="3143240" y="3786190"/>
              <a:ext cx="2071702" cy="3571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92908" y="3577557"/>
              <a:ext cx="3643338" cy="461665"/>
            </a:xfrm>
            <a:prstGeom prst="rect">
              <a:avLst/>
            </a:prstGeom>
            <a:noFill/>
          </p:spPr>
          <p:txBody>
            <a:bodyPr wrap="square" rtlCol="0">
              <a:spAutoFit/>
            </a:bodyPr>
            <a:lstStyle/>
            <a:p>
              <a:r>
                <a:rPr lang="en-US" sz="2400" b="1" dirty="0">
                  <a:solidFill>
                    <a:srgbClr val="7030A0"/>
                  </a:solidFill>
                </a:rPr>
                <a:t>Enclosing Environment</a:t>
              </a:r>
              <a:endParaRPr lang="en-IN" sz="2400" b="1" dirty="0">
                <a:solidFill>
                  <a:srgbClr val="7030A0"/>
                </a:solidFill>
              </a:endParaRPr>
            </a:p>
          </p:txBody>
        </p:sp>
      </p:grpSp>
      <p:grpSp>
        <p:nvGrpSpPr>
          <p:cNvPr id="46" name="Group 45"/>
          <p:cNvGrpSpPr/>
          <p:nvPr/>
        </p:nvGrpSpPr>
        <p:grpSpPr>
          <a:xfrm>
            <a:off x="1928794" y="4500570"/>
            <a:ext cx="6467807" cy="994768"/>
            <a:chOff x="2214546" y="4429132"/>
            <a:chExt cx="6467807" cy="994768"/>
          </a:xfrm>
        </p:grpSpPr>
        <p:sp>
          <p:nvSpPr>
            <p:cNvPr id="24" name="Oval 23"/>
            <p:cNvSpPr/>
            <p:nvPr/>
          </p:nvSpPr>
          <p:spPr>
            <a:xfrm>
              <a:off x="2214546" y="4429132"/>
              <a:ext cx="928694"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0" name="Rectangle 29"/>
            <p:cNvSpPr/>
            <p:nvPr/>
          </p:nvSpPr>
          <p:spPr>
            <a:xfrm>
              <a:off x="2343099" y="4500570"/>
              <a:ext cx="684804"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a:t>
              </a:r>
            </a:p>
          </p:txBody>
        </p:sp>
        <p:cxnSp>
          <p:nvCxnSpPr>
            <p:cNvPr id="36" name="Straight Arrow Connector 35"/>
            <p:cNvCxnSpPr/>
            <p:nvPr/>
          </p:nvCxnSpPr>
          <p:spPr>
            <a:xfrm flipV="1">
              <a:off x="3143240" y="4857760"/>
              <a:ext cx="2071702" cy="3571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181891" y="4660144"/>
              <a:ext cx="3500462" cy="461665"/>
            </a:xfrm>
            <a:prstGeom prst="rect">
              <a:avLst/>
            </a:prstGeom>
            <a:noFill/>
          </p:spPr>
          <p:txBody>
            <a:bodyPr wrap="square" rtlCol="0">
              <a:spAutoFit/>
            </a:bodyPr>
            <a:lstStyle/>
            <a:p>
              <a:r>
                <a:rPr lang="en-US" sz="2400" b="1" dirty="0">
                  <a:solidFill>
                    <a:schemeClr val="accent1">
                      <a:lumMod val="75000"/>
                    </a:schemeClr>
                  </a:solidFill>
                </a:rPr>
                <a:t>Global Environment</a:t>
              </a:r>
              <a:endParaRPr lang="en-IN" sz="2400" b="1" dirty="0">
                <a:solidFill>
                  <a:schemeClr val="accent1">
                    <a:lumMod val="75000"/>
                  </a:schemeClr>
                </a:solidFill>
              </a:endParaRPr>
            </a:p>
          </p:txBody>
        </p:sp>
      </p:grpSp>
      <p:grpSp>
        <p:nvGrpSpPr>
          <p:cNvPr id="47" name="Group 46"/>
          <p:cNvGrpSpPr/>
          <p:nvPr/>
        </p:nvGrpSpPr>
        <p:grpSpPr>
          <a:xfrm>
            <a:off x="2643142" y="5500702"/>
            <a:ext cx="6423739" cy="994768"/>
            <a:chOff x="2214546" y="5500702"/>
            <a:chExt cx="6423739" cy="994768"/>
          </a:xfrm>
        </p:grpSpPr>
        <p:sp>
          <p:nvSpPr>
            <p:cNvPr id="25" name="Oval 24"/>
            <p:cNvSpPr/>
            <p:nvPr/>
          </p:nvSpPr>
          <p:spPr>
            <a:xfrm>
              <a:off x="2214546" y="5500702"/>
              <a:ext cx="928694" cy="928694"/>
            </a:xfrm>
            <a:prstGeom prst="ellipse">
              <a:avLst/>
            </a:prstGeom>
            <a:solidFill>
              <a:srgbClr val="92D05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31" name="Rectangle 30"/>
            <p:cNvSpPr/>
            <p:nvPr/>
          </p:nvSpPr>
          <p:spPr>
            <a:xfrm>
              <a:off x="2393594" y="5572140"/>
              <a:ext cx="583814"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t>
              </a:r>
            </a:p>
          </p:txBody>
        </p:sp>
        <p:cxnSp>
          <p:nvCxnSpPr>
            <p:cNvPr id="37" name="Straight Arrow Connector 36"/>
            <p:cNvCxnSpPr/>
            <p:nvPr/>
          </p:nvCxnSpPr>
          <p:spPr>
            <a:xfrm flipV="1">
              <a:off x="3143240" y="6000768"/>
              <a:ext cx="2071702" cy="3571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37823" y="5792135"/>
              <a:ext cx="3500462" cy="461665"/>
            </a:xfrm>
            <a:prstGeom prst="rect">
              <a:avLst/>
            </a:prstGeom>
            <a:noFill/>
          </p:spPr>
          <p:txBody>
            <a:bodyPr wrap="square" rtlCol="0">
              <a:spAutoFit/>
            </a:bodyPr>
            <a:lstStyle/>
            <a:p>
              <a:r>
                <a:rPr lang="en-US" sz="2400" b="1" dirty="0">
                  <a:solidFill>
                    <a:srgbClr val="92D050"/>
                  </a:solidFill>
                </a:rPr>
                <a:t>Built-in Environment</a:t>
              </a:r>
              <a:endParaRPr lang="en-IN" sz="2400" b="1" dirty="0">
                <a:solidFill>
                  <a:srgbClr val="92D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amond(i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amond(in)">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amond(i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amond(in)">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00100" y="500042"/>
            <a:ext cx="7715304" cy="857256"/>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800" dirty="0"/>
              <a:t>Case-1 (Variable in Global Scope, but not in Local Scope</a:t>
            </a:r>
            <a:endParaRPr lang="en-IN" sz="28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7" name="TextBox 26"/>
          <p:cNvSpPr txBox="1"/>
          <p:nvPr/>
        </p:nvSpPr>
        <p:spPr>
          <a:xfrm>
            <a:off x="4357686" y="1869416"/>
            <a:ext cx="3857652" cy="369332"/>
          </a:xfrm>
          <a:prstGeom prst="rect">
            <a:avLst/>
          </a:prstGeom>
          <a:noFill/>
          <a:ln w="3175">
            <a:solidFill>
              <a:schemeClr val="tx1"/>
            </a:solidFill>
          </a:ln>
        </p:spPr>
        <p:txBody>
          <a:bodyPr wrap="square" rtlCol="0">
            <a:spAutoFit/>
          </a:bodyPr>
          <a:lstStyle/>
          <a:p>
            <a:pPr algn="ctr"/>
            <a:r>
              <a:rPr lang="en-US" dirty="0"/>
              <a:t>Here ‘a’ is a </a:t>
            </a:r>
            <a:r>
              <a:rPr lang="en-US" b="1" dirty="0">
                <a:solidFill>
                  <a:srgbClr val="00B050"/>
                </a:solidFill>
              </a:rPr>
              <a:t>Local Variable</a:t>
            </a:r>
            <a:endParaRPr lang="en-IN" b="1" dirty="0">
              <a:solidFill>
                <a:srgbClr val="00B050"/>
              </a:solidFill>
            </a:endParaRPr>
          </a:p>
        </p:txBody>
      </p:sp>
      <p:pic>
        <p:nvPicPr>
          <p:cNvPr id="6146" name="Picture 2"/>
          <p:cNvPicPr>
            <a:picLocks noChangeAspect="1" noChangeArrowheads="1"/>
          </p:cNvPicPr>
          <p:nvPr/>
        </p:nvPicPr>
        <p:blipFill>
          <a:blip r:embed="rId2" cstate="print"/>
          <a:srcRect l="937" t="5833" r="80313" b="73333"/>
          <a:stretch>
            <a:fillRect/>
          </a:stretch>
        </p:blipFill>
        <p:spPr bwMode="auto">
          <a:xfrm>
            <a:off x="571472" y="1797979"/>
            <a:ext cx="3200422" cy="2000264"/>
          </a:xfrm>
          <a:prstGeom prst="rect">
            <a:avLst/>
          </a:prstGeom>
          <a:noFill/>
          <a:ln w="9525">
            <a:noFill/>
            <a:miter lim="800000"/>
            <a:headEnd/>
            <a:tailEnd/>
          </a:ln>
          <a:effectLst/>
        </p:spPr>
      </p:pic>
      <p:sp>
        <p:nvSpPr>
          <p:cNvPr id="22" name="TextBox 21"/>
          <p:cNvSpPr txBox="1"/>
          <p:nvPr/>
        </p:nvSpPr>
        <p:spPr>
          <a:xfrm>
            <a:off x="4357686" y="2726672"/>
            <a:ext cx="3857652" cy="369332"/>
          </a:xfrm>
          <a:prstGeom prst="rect">
            <a:avLst/>
          </a:prstGeom>
          <a:noFill/>
          <a:ln w="3175">
            <a:solidFill>
              <a:schemeClr val="tx1"/>
            </a:solidFill>
          </a:ln>
        </p:spPr>
        <p:txBody>
          <a:bodyPr wrap="square" rtlCol="0">
            <a:spAutoFit/>
          </a:bodyPr>
          <a:lstStyle/>
          <a:p>
            <a:pPr algn="ctr"/>
            <a:r>
              <a:rPr lang="en-US" dirty="0"/>
              <a:t>Here ‘x’ is a </a:t>
            </a:r>
            <a:r>
              <a:rPr lang="en-US" b="1" dirty="0">
                <a:solidFill>
                  <a:srgbClr val="00B050"/>
                </a:solidFill>
              </a:rPr>
              <a:t>Global Variable</a:t>
            </a:r>
            <a:endParaRPr lang="en-IN" b="1" dirty="0">
              <a:solidFill>
                <a:srgbClr val="00B050"/>
              </a:solidFill>
            </a:endParaRPr>
          </a:p>
        </p:txBody>
      </p:sp>
      <p:sp>
        <p:nvSpPr>
          <p:cNvPr id="24" name="TextBox 23"/>
          <p:cNvSpPr txBox="1"/>
          <p:nvPr/>
        </p:nvSpPr>
        <p:spPr>
          <a:xfrm>
            <a:off x="5286380" y="4857760"/>
            <a:ext cx="2214578" cy="1338828"/>
          </a:xfrm>
          <a:prstGeom prst="rect">
            <a:avLst/>
          </a:prstGeom>
          <a:noFill/>
          <a:ln w="6350">
            <a:solidFill>
              <a:schemeClr val="tx1"/>
            </a:solidFill>
          </a:ln>
        </p:spPr>
        <p:txBody>
          <a:bodyPr wrap="square" rtlCol="0">
            <a:spAutoFit/>
          </a:bodyPr>
          <a:lstStyle/>
          <a:p>
            <a:pPr>
              <a:lnSpc>
                <a:spcPct val="150000"/>
              </a:lnSpc>
            </a:pPr>
            <a:r>
              <a:rPr lang="en-US" b="1" u="sng" dirty="0"/>
              <a:t>Output is</a:t>
            </a:r>
          </a:p>
          <a:p>
            <a:pPr marL="342900" indent="-342900">
              <a:lnSpc>
                <a:spcPct val="150000"/>
              </a:lnSpc>
              <a:buAutoNum type="arabicPlain" startAt="15"/>
            </a:pPr>
            <a:r>
              <a:rPr lang="en-US" dirty="0"/>
              <a:t>10</a:t>
            </a:r>
          </a:p>
          <a:p>
            <a:pPr marL="342900" indent="-342900">
              <a:lnSpc>
                <a:spcPct val="150000"/>
              </a:lnSpc>
            </a:pPr>
            <a:r>
              <a:rPr lang="en-US" dirty="0"/>
              <a:t>10</a:t>
            </a:r>
            <a:endParaRPr lang="en-IN" dirty="0"/>
          </a:p>
        </p:txBody>
      </p:sp>
      <p:cxnSp>
        <p:nvCxnSpPr>
          <p:cNvPr id="26" name="Straight Arrow Connector 25"/>
          <p:cNvCxnSpPr/>
          <p:nvPr/>
        </p:nvCxnSpPr>
        <p:spPr>
          <a:xfrm>
            <a:off x="2000232" y="3714752"/>
            <a:ext cx="3214710"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428604"/>
            <a:ext cx="7572428" cy="857256"/>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800" dirty="0"/>
              <a:t>Case-2 (Variable neither in Local scope nor in Global Scope)</a:t>
            </a:r>
            <a:endParaRPr lang="en-IN" sz="28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 name="TextBox 21"/>
          <p:cNvSpPr txBox="1"/>
          <p:nvPr/>
        </p:nvSpPr>
        <p:spPr>
          <a:xfrm>
            <a:off x="4429124" y="1928802"/>
            <a:ext cx="4214842" cy="646331"/>
          </a:xfrm>
          <a:prstGeom prst="rect">
            <a:avLst/>
          </a:prstGeom>
          <a:noFill/>
          <a:ln w="3175">
            <a:solidFill>
              <a:schemeClr val="tx1"/>
            </a:solidFill>
          </a:ln>
        </p:spPr>
        <p:txBody>
          <a:bodyPr wrap="square" rtlCol="0">
            <a:spAutoFit/>
          </a:bodyPr>
          <a:lstStyle/>
          <a:p>
            <a:pPr algn="ctr"/>
            <a:r>
              <a:rPr lang="en-US" dirty="0"/>
              <a:t>Here ‘x’ is neither defined in local scope nor defined in global scope</a:t>
            </a:r>
            <a:endParaRPr lang="en-IN" b="1" dirty="0">
              <a:solidFill>
                <a:srgbClr val="00B050"/>
              </a:solidFill>
            </a:endParaRPr>
          </a:p>
        </p:txBody>
      </p:sp>
      <p:pic>
        <p:nvPicPr>
          <p:cNvPr id="7170" name="Picture 2"/>
          <p:cNvPicPr>
            <a:picLocks noChangeAspect="1" noChangeArrowheads="1"/>
          </p:cNvPicPr>
          <p:nvPr/>
        </p:nvPicPr>
        <p:blipFill>
          <a:blip r:embed="rId2" cstate="print"/>
          <a:srcRect l="937" t="5833" r="80781" b="81667"/>
          <a:stretch>
            <a:fillRect/>
          </a:stretch>
        </p:blipFill>
        <p:spPr bwMode="auto">
          <a:xfrm>
            <a:off x="500034" y="1643050"/>
            <a:ext cx="3900515" cy="1500198"/>
          </a:xfrm>
          <a:prstGeom prst="rect">
            <a:avLst/>
          </a:prstGeom>
          <a:noFill/>
          <a:ln w="9525">
            <a:noFill/>
            <a:miter lim="800000"/>
            <a:headEnd/>
            <a:tailEnd/>
          </a:ln>
          <a:effectLst/>
        </p:spPr>
      </p:pic>
      <p:grpSp>
        <p:nvGrpSpPr>
          <p:cNvPr id="33" name="Group 32"/>
          <p:cNvGrpSpPr/>
          <p:nvPr/>
        </p:nvGrpSpPr>
        <p:grpSpPr>
          <a:xfrm>
            <a:off x="5214942" y="3214686"/>
            <a:ext cx="3357586" cy="3429024"/>
            <a:chOff x="5214942" y="3214686"/>
            <a:chExt cx="3357586" cy="3429024"/>
          </a:xfrm>
        </p:grpSpPr>
        <p:sp>
          <p:nvSpPr>
            <p:cNvPr id="30" name="Explosion 1 29"/>
            <p:cNvSpPr/>
            <p:nvPr/>
          </p:nvSpPr>
          <p:spPr>
            <a:xfrm>
              <a:off x="5214942" y="3214686"/>
              <a:ext cx="3357586" cy="3429024"/>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Rectangle 27"/>
            <p:cNvSpPr/>
            <p:nvPr/>
          </p:nvSpPr>
          <p:spPr>
            <a:xfrm rot="19012377">
              <a:off x="5855342" y="4553801"/>
              <a:ext cx="200567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solidFill>
                    <a:schemeClr val="bg1"/>
                  </a:solidFill>
                  <a:effectLst>
                    <a:outerShdw blurRad="76200" dist="50800" dir="5400000" algn="tl" rotWithShape="0">
                      <a:srgbClr val="000000">
                        <a:alpha val="65000"/>
                      </a:srgbClr>
                    </a:outerShdw>
                  </a:effectLst>
                </a:rPr>
                <a:t>ERROR!!</a:t>
              </a:r>
              <a:endParaRPr lang="en-US" sz="3600" b="1" cap="none" spc="50" dirty="0">
                <a:ln w="11430"/>
                <a:solidFill>
                  <a:schemeClr val="bg1"/>
                </a:solidFill>
                <a:effectLst>
                  <a:outerShdw blurRad="76200" dist="50800" dir="5400000" algn="tl" rotWithShape="0">
                    <a:srgbClr val="000000">
                      <a:alpha val="65000"/>
                    </a:srgbClr>
                  </a:outerShdw>
                </a:effectLst>
              </a:endParaRPr>
            </a:p>
          </p:txBody>
        </p:sp>
      </p:grpSp>
      <p:cxnSp>
        <p:nvCxnSpPr>
          <p:cNvPr id="32" name="Straight Arrow Connector 31"/>
          <p:cNvCxnSpPr/>
          <p:nvPr/>
        </p:nvCxnSpPr>
        <p:spPr>
          <a:xfrm>
            <a:off x="2643174" y="3143248"/>
            <a:ext cx="2928958"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l="781" t="5833" r="81406" b="69167"/>
          <a:stretch>
            <a:fillRect/>
          </a:stretch>
        </p:blipFill>
        <p:spPr bwMode="auto">
          <a:xfrm>
            <a:off x="642910" y="1428736"/>
            <a:ext cx="3571900" cy="2707124"/>
          </a:xfrm>
          <a:prstGeom prst="rect">
            <a:avLst/>
          </a:prstGeom>
          <a:noFill/>
          <a:ln w="9525">
            <a:noFill/>
            <a:miter lim="800000"/>
            <a:headEnd/>
            <a:tailEnd/>
          </a:ln>
          <a:effectLst/>
        </p:spPr>
      </p:pic>
      <p:sp>
        <p:nvSpPr>
          <p:cNvPr id="23" name="Title 2"/>
          <p:cNvSpPr>
            <a:spLocks noGrp="1"/>
          </p:cNvSpPr>
          <p:nvPr>
            <p:ph type="title"/>
          </p:nvPr>
        </p:nvSpPr>
        <p:spPr>
          <a:xfrm>
            <a:off x="1071538" y="500042"/>
            <a:ext cx="7643866" cy="857256"/>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800" dirty="0"/>
              <a:t>Case-3 (Same variable name in local scope as well as in global scope)</a:t>
            </a:r>
            <a:endParaRPr lang="en-IN" sz="28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 name="TextBox 21"/>
          <p:cNvSpPr txBox="1"/>
          <p:nvPr/>
        </p:nvSpPr>
        <p:spPr>
          <a:xfrm>
            <a:off x="4429124" y="1928802"/>
            <a:ext cx="4214842" cy="646331"/>
          </a:xfrm>
          <a:prstGeom prst="rect">
            <a:avLst/>
          </a:prstGeom>
          <a:noFill/>
          <a:ln w="3175">
            <a:solidFill>
              <a:schemeClr val="tx1"/>
            </a:solidFill>
          </a:ln>
        </p:spPr>
        <p:txBody>
          <a:bodyPr wrap="square" rtlCol="0">
            <a:spAutoFit/>
          </a:bodyPr>
          <a:lstStyle/>
          <a:p>
            <a:pPr algn="ctr"/>
            <a:r>
              <a:rPr lang="en-US" dirty="0"/>
              <a:t>Here ‘x’ is in both local scope and in global scope</a:t>
            </a:r>
            <a:endParaRPr lang="en-IN" b="1" dirty="0">
              <a:solidFill>
                <a:srgbClr val="00B050"/>
              </a:solidFill>
            </a:endParaRPr>
          </a:p>
        </p:txBody>
      </p:sp>
      <p:cxnSp>
        <p:nvCxnSpPr>
          <p:cNvPr id="32" name="Straight Arrow Connector 31"/>
          <p:cNvCxnSpPr/>
          <p:nvPr/>
        </p:nvCxnSpPr>
        <p:spPr>
          <a:xfrm>
            <a:off x="2643174" y="3143248"/>
            <a:ext cx="3143272"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0" y="4500570"/>
            <a:ext cx="2214578" cy="1338828"/>
          </a:xfrm>
          <a:prstGeom prst="rect">
            <a:avLst/>
          </a:prstGeom>
          <a:noFill/>
          <a:ln w="6350">
            <a:solidFill>
              <a:schemeClr val="tx1"/>
            </a:solidFill>
          </a:ln>
        </p:spPr>
        <p:txBody>
          <a:bodyPr wrap="square" rtlCol="0">
            <a:spAutoFit/>
          </a:bodyPr>
          <a:lstStyle/>
          <a:p>
            <a:pPr>
              <a:lnSpc>
                <a:spcPct val="150000"/>
              </a:lnSpc>
            </a:pPr>
            <a:r>
              <a:rPr lang="en-US" b="1" u="sng" dirty="0"/>
              <a:t>Output is</a:t>
            </a:r>
          </a:p>
          <a:p>
            <a:pPr marL="342900" indent="-342900">
              <a:lnSpc>
                <a:spcPct val="150000"/>
              </a:lnSpc>
            </a:pPr>
            <a:r>
              <a:rPr lang="en-US" dirty="0"/>
              <a:t>7</a:t>
            </a:r>
          </a:p>
          <a:p>
            <a:pPr marL="342900" indent="-342900">
              <a:lnSpc>
                <a:spcPct val="150000"/>
              </a:lnSpc>
            </a:pPr>
            <a:r>
              <a:rPr lang="en-US" dirty="0"/>
              <a:t>15</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884594" y="367838"/>
            <a:ext cx="8001056"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800" dirty="0"/>
              <a:t>Accessing Global Variable inside Local Scope</a:t>
            </a:r>
            <a:endParaRPr lang="en-IN" sz="28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7" name="TextBox 26"/>
          <p:cNvSpPr txBox="1"/>
          <p:nvPr/>
        </p:nvSpPr>
        <p:spPr>
          <a:xfrm>
            <a:off x="2571736" y="1000108"/>
            <a:ext cx="4857784" cy="400110"/>
          </a:xfrm>
          <a:prstGeom prst="rect">
            <a:avLst/>
          </a:prstGeom>
          <a:noFill/>
          <a:ln w="28575">
            <a:solidFill>
              <a:schemeClr val="tx1"/>
            </a:solidFill>
          </a:ln>
          <a:effectLst>
            <a:innerShdw blurRad="63500" dist="50800" dir="8100000">
              <a:prstClr val="black">
                <a:alpha val="50000"/>
              </a:prstClr>
            </a:innerShdw>
          </a:effectLst>
        </p:spPr>
        <p:txBody>
          <a:bodyPr wrap="square" rtlCol="0">
            <a:spAutoFit/>
          </a:bodyPr>
          <a:lstStyle/>
          <a:p>
            <a:r>
              <a:rPr lang="en-US" sz="2000" dirty="0"/>
              <a:t>Use </a:t>
            </a:r>
            <a:r>
              <a:rPr lang="en-US" sz="2000" b="1" dirty="0">
                <a:solidFill>
                  <a:srgbClr val="FF0000"/>
                </a:solidFill>
              </a:rPr>
              <a:t>global</a:t>
            </a:r>
            <a:r>
              <a:rPr lang="en-US" sz="2000" dirty="0"/>
              <a:t> statement in the program.</a:t>
            </a:r>
            <a:endParaRPr lang="en-IN" sz="2000" dirty="0"/>
          </a:p>
        </p:txBody>
      </p:sp>
      <p:pic>
        <p:nvPicPr>
          <p:cNvPr id="9218" name="Picture 2"/>
          <p:cNvPicPr>
            <a:picLocks noChangeAspect="1" noChangeArrowheads="1"/>
          </p:cNvPicPr>
          <p:nvPr/>
        </p:nvPicPr>
        <p:blipFill>
          <a:blip r:embed="rId2" cstate="print"/>
          <a:srcRect l="937" t="5833" r="81250" b="61667"/>
          <a:stretch>
            <a:fillRect/>
          </a:stretch>
        </p:blipFill>
        <p:spPr bwMode="auto">
          <a:xfrm>
            <a:off x="642910" y="1714488"/>
            <a:ext cx="3689132" cy="3786214"/>
          </a:xfrm>
          <a:prstGeom prst="rect">
            <a:avLst/>
          </a:prstGeom>
          <a:noFill/>
          <a:ln w="9525">
            <a:noFill/>
            <a:miter lim="800000"/>
            <a:headEnd/>
            <a:tailEnd/>
          </a:ln>
          <a:effectLst/>
        </p:spPr>
      </p:pic>
      <p:cxnSp>
        <p:nvCxnSpPr>
          <p:cNvPr id="28" name="Straight Arrow Connector 27"/>
          <p:cNvCxnSpPr/>
          <p:nvPr/>
        </p:nvCxnSpPr>
        <p:spPr>
          <a:xfrm>
            <a:off x="3214678" y="2786058"/>
            <a:ext cx="235745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43570" y="1928802"/>
            <a:ext cx="2214578" cy="1754326"/>
          </a:xfrm>
          <a:prstGeom prst="rect">
            <a:avLst/>
          </a:prstGeom>
          <a:noFill/>
          <a:ln w="6350">
            <a:solidFill>
              <a:schemeClr val="tx1"/>
            </a:solidFill>
          </a:ln>
        </p:spPr>
        <p:txBody>
          <a:bodyPr wrap="square" rtlCol="0">
            <a:spAutoFit/>
          </a:bodyPr>
          <a:lstStyle/>
          <a:p>
            <a:pPr>
              <a:lnSpc>
                <a:spcPct val="150000"/>
              </a:lnSpc>
            </a:pPr>
            <a:r>
              <a:rPr lang="en-US" b="1" u="sng" dirty="0"/>
              <a:t>Output is</a:t>
            </a:r>
          </a:p>
          <a:p>
            <a:pPr marL="342900" indent="-342900">
              <a:lnSpc>
                <a:spcPct val="150000"/>
              </a:lnSpc>
            </a:pPr>
            <a:r>
              <a:rPr lang="en-US" dirty="0"/>
              <a:t>95</a:t>
            </a:r>
          </a:p>
          <a:p>
            <a:pPr marL="342900" indent="-342900">
              <a:lnSpc>
                <a:spcPct val="150000"/>
              </a:lnSpc>
            </a:pPr>
            <a:r>
              <a:rPr lang="en-US" dirty="0"/>
              <a:t>15</a:t>
            </a:r>
          </a:p>
          <a:p>
            <a:pPr marL="342900" indent="-342900">
              <a:lnSpc>
                <a:spcPct val="150000"/>
              </a:lnSpc>
            </a:pPr>
            <a:r>
              <a:rPr lang="en-US" dirty="0"/>
              <a:t>15</a:t>
            </a:r>
            <a:endParaRPr lang="en-IN" dirty="0"/>
          </a:p>
        </p:txBody>
      </p:sp>
      <p:sp>
        <p:nvSpPr>
          <p:cNvPr id="35" name="Rectangle 34"/>
          <p:cNvSpPr/>
          <p:nvPr/>
        </p:nvSpPr>
        <p:spPr>
          <a:xfrm>
            <a:off x="4214810" y="3857628"/>
            <a:ext cx="4286280" cy="25717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t"/>
          <a:lstStyle/>
          <a:p>
            <a:pPr algn="just">
              <a:lnSpc>
                <a:spcPct val="150000"/>
              </a:lnSpc>
            </a:pPr>
            <a:r>
              <a:rPr lang="en-US" b="1" dirty="0"/>
              <a:t>T I P:-</a:t>
            </a:r>
          </a:p>
          <a:p>
            <a:pPr algn="just">
              <a:lnSpc>
                <a:spcPct val="150000"/>
              </a:lnSpc>
            </a:pPr>
            <a:r>
              <a:rPr lang="en-US" dirty="0"/>
              <a:t>Although Global Variables can be accessed through local scope, but it is not a good programming practice. </a:t>
            </a:r>
            <a:r>
              <a:rPr lang="en-US" b="1" dirty="0">
                <a:solidFill>
                  <a:schemeClr val="accent2"/>
                </a:solidFill>
              </a:rPr>
              <a:t>So, keep global variable global and local variable local.</a:t>
            </a:r>
            <a:endParaRPr lang="en-IN"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additive="base">
                                        <p:cTn id="12" dur="500" fill="hold"/>
                                        <p:tgtEl>
                                          <p:spTgt spid="9218"/>
                                        </p:tgtEl>
                                        <p:attrNameLst>
                                          <p:attrName>ppt_x</p:attrName>
                                        </p:attrNameLst>
                                      </p:cBhvr>
                                      <p:tavLst>
                                        <p:tav tm="0">
                                          <p:val>
                                            <p:strVal val="#ppt_x"/>
                                          </p:val>
                                        </p:tav>
                                        <p:tav tm="100000">
                                          <p:val>
                                            <p:strVal val="#ppt_x"/>
                                          </p:val>
                                        </p:tav>
                                      </p:tavLst>
                                    </p:anim>
                                    <p:anim calcmode="lin" valueType="num">
                                      <p:cBhvr additive="base">
                                        <p:cTn id="13"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dissolve">
                                      <p:cBhvr>
                                        <p:cTn id="18" dur="500"/>
                                        <p:tgtEl>
                                          <p:spTgt spid="2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dissolv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500042"/>
            <a:ext cx="7429552" cy="785818"/>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800" dirty="0"/>
              <a:t>MUTABLE/ IMMUTABLE PROPERTIES OF PASSED DATA OBJECT</a:t>
            </a:r>
            <a:endParaRPr lang="en-IN" sz="28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 name="TextBox 21"/>
          <p:cNvSpPr txBox="1"/>
          <p:nvPr/>
        </p:nvSpPr>
        <p:spPr>
          <a:xfrm>
            <a:off x="928662" y="1357298"/>
            <a:ext cx="7572428" cy="2169825"/>
          </a:xfrm>
          <a:prstGeom prst="rect">
            <a:avLst/>
          </a:prstGeom>
          <a:noFill/>
          <a:ln w="3175">
            <a:solidFill>
              <a:schemeClr val="tx1"/>
            </a:solidFill>
          </a:ln>
        </p:spPr>
        <p:txBody>
          <a:bodyPr wrap="square" rtlCol="0">
            <a:spAutoFit/>
          </a:bodyPr>
          <a:lstStyle/>
          <a:p>
            <a:pPr algn="just">
              <a:lnSpc>
                <a:spcPct val="150000"/>
              </a:lnSpc>
              <a:buFont typeface="Wingdings" pitchFamily="2" charset="2"/>
              <a:buChar char="Ø"/>
            </a:pPr>
            <a:r>
              <a:rPr lang="en-US" dirty="0"/>
              <a:t>If a variable is referring to a mutable type then any change in its value will also change the memory address it is referring to.</a:t>
            </a:r>
          </a:p>
          <a:p>
            <a:pPr algn="just">
              <a:lnSpc>
                <a:spcPct val="150000"/>
              </a:lnSpc>
              <a:buFont typeface="Wingdings" pitchFamily="2" charset="2"/>
              <a:buChar char="Ø"/>
            </a:pPr>
            <a:r>
              <a:rPr lang="en-US" dirty="0"/>
              <a:t>If a variable is referring to an immutable type then any change in the value of mutable type will not change the memory address of the variable.</a:t>
            </a:r>
          </a:p>
        </p:txBody>
      </p:sp>
      <p:pic>
        <p:nvPicPr>
          <p:cNvPr id="21" name="Picture 20" descr="pass-by-reference-vs-pass-by-value-animation.gif"/>
          <p:cNvPicPr>
            <a:picLocks noChangeAspect="1"/>
          </p:cNvPicPr>
          <p:nvPr/>
        </p:nvPicPr>
        <p:blipFill>
          <a:blip r:embed="rId2" cstate="print"/>
          <a:stretch>
            <a:fillRect/>
          </a:stretch>
        </p:blipFill>
        <p:spPr>
          <a:xfrm>
            <a:off x="2285984" y="3808569"/>
            <a:ext cx="4762500" cy="2571750"/>
          </a:xfrm>
          <a:prstGeom prst="rect">
            <a:avLst/>
          </a:prstGeom>
        </p:spPr>
      </p:pic>
      <p:sp>
        <p:nvSpPr>
          <p:cNvPr id="25" name="Rectangle 24"/>
          <p:cNvSpPr/>
          <p:nvPr/>
        </p:nvSpPr>
        <p:spPr>
          <a:xfrm>
            <a:off x="4071934" y="6061534"/>
            <a:ext cx="1214446"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2428860" y="3660012"/>
            <a:ext cx="4500594" cy="500066"/>
            <a:chOff x="2428860" y="3660012"/>
            <a:chExt cx="4500594" cy="500066"/>
          </a:xfrm>
        </p:grpSpPr>
        <p:sp>
          <p:nvSpPr>
            <p:cNvPr id="26" name="Rectangle 25"/>
            <p:cNvSpPr/>
            <p:nvPr/>
          </p:nvSpPr>
          <p:spPr>
            <a:xfrm>
              <a:off x="2428860" y="3660012"/>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Mutable Parameter</a:t>
              </a:r>
              <a:endParaRPr lang="en-IN" dirty="0"/>
            </a:p>
          </p:txBody>
        </p:sp>
        <p:sp>
          <p:nvSpPr>
            <p:cNvPr id="27" name="Rectangle 26"/>
            <p:cNvSpPr/>
            <p:nvPr/>
          </p:nvSpPr>
          <p:spPr>
            <a:xfrm>
              <a:off x="4857752" y="3660012"/>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 Parameter</a:t>
              </a:r>
              <a:endParaRPr lang="en-I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l="937" t="5833" r="73750" b="65000"/>
          <a:stretch>
            <a:fillRect/>
          </a:stretch>
        </p:blipFill>
        <p:spPr bwMode="auto">
          <a:xfrm>
            <a:off x="428596" y="4000504"/>
            <a:ext cx="3857652" cy="2500330"/>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l="937" t="5833" r="73750" b="65833"/>
          <a:stretch>
            <a:fillRect/>
          </a:stretch>
        </p:blipFill>
        <p:spPr bwMode="auto">
          <a:xfrm>
            <a:off x="500034" y="1428736"/>
            <a:ext cx="3857652" cy="2428892"/>
          </a:xfrm>
          <a:prstGeom prst="rect">
            <a:avLst/>
          </a:prstGeom>
          <a:noFill/>
          <a:ln w="9525">
            <a:noFill/>
            <a:miter lim="800000"/>
            <a:headEnd/>
            <a:tailEnd/>
          </a:ln>
          <a:effectLst/>
        </p:spPr>
      </p:pic>
      <p:sp>
        <p:nvSpPr>
          <p:cNvPr id="23" name="Title 2"/>
          <p:cNvSpPr>
            <a:spLocks noGrp="1"/>
          </p:cNvSpPr>
          <p:nvPr>
            <p:ph type="title"/>
          </p:nvPr>
        </p:nvSpPr>
        <p:spPr>
          <a:xfrm>
            <a:off x="1142976" y="433940"/>
            <a:ext cx="7429552" cy="571504"/>
          </a:xfrm>
        </p:spPr>
        <p:txBody>
          <a:bodyPr>
            <a:noAutofit/>
          </a:bodyPr>
          <a:lstStyle/>
          <a:p>
            <a:pPr algn="ctr"/>
            <a:r>
              <a:rPr lang="en-US" sz="2400" u="sng" dirty="0"/>
              <a:t>PASSING LIST AS FUNCTION PARAMETER</a:t>
            </a:r>
            <a:endParaRPr lang="en-IN" sz="24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 name="Rectangle 24"/>
          <p:cNvSpPr/>
          <p:nvPr/>
        </p:nvSpPr>
        <p:spPr>
          <a:xfrm>
            <a:off x="4071934" y="6061534"/>
            <a:ext cx="1214446"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5715008" y="1857364"/>
            <a:ext cx="1643074" cy="1754326"/>
          </a:xfrm>
          <a:prstGeom prst="rect">
            <a:avLst/>
          </a:prstGeom>
          <a:noFill/>
          <a:ln w="6350">
            <a:solidFill>
              <a:schemeClr val="tx1"/>
            </a:solidFill>
          </a:ln>
        </p:spPr>
        <p:txBody>
          <a:bodyPr wrap="square" rtlCol="0">
            <a:spAutoFit/>
          </a:bodyPr>
          <a:lstStyle/>
          <a:p>
            <a:pPr>
              <a:lnSpc>
                <a:spcPct val="150000"/>
              </a:lnSpc>
            </a:pPr>
            <a:r>
              <a:rPr lang="en-US" b="1" u="sng" dirty="0"/>
              <a:t>Output is</a:t>
            </a:r>
          </a:p>
          <a:p>
            <a:pPr marL="342900" indent="-342900">
              <a:lnSpc>
                <a:spcPct val="150000"/>
              </a:lnSpc>
            </a:pPr>
            <a:r>
              <a:rPr lang="en-US" dirty="0"/>
              <a:t>[10, 20, 30]</a:t>
            </a:r>
          </a:p>
          <a:p>
            <a:pPr marL="342900" indent="-342900">
              <a:lnSpc>
                <a:spcPct val="150000"/>
              </a:lnSpc>
            </a:pPr>
            <a:r>
              <a:rPr lang="en-US" dirty="0"/>
              <a:t>[12, 20, 30]</a:t>
            </a:r>
          </a:p>
          <a:p>
            <a:pPr marL="342900" indent="-342900">
              <a:lnSpc>
                <a:spcPct val="150000"/>
              </a:lnSpc>
            </a:pPr>
            <a:r>
              <a:rPr lang="en-US" dirty="0"/>
              <a:t>[12, 20, 30]</a:t>
            </a:r>
            <a:endParaRPr lang="en-IN" dirty="0"/>
          </a:p>
        </p:txBody>
      </p:sp>
      <p:cxnSp>
        <p:nvCxnSpPr>
          <p:cNvPr id="24" name="Straight Arrow Connector 23"/>
          <p:cNvCxnSpPr/>
          <p:nvPr/>
        </p:nvCxnSpPr>
        <p:spPr>
          <a:xfrm>
            <a:off x="3286116" y="2500306"/>
            <a:ext cx="235745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6050" y="977729"/>
            <a:ext cx="3429024"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Lists are mutable data object</a:t>
            </a:r>
            <a:endParaRPr lang="en-IN" dirty="0"/>
          </a:p>
        </p:txBody>
      </p:sp>
      <p:cxnSp>
        <p:nvCxnSpPr>
          <p:cNvPr id="30" name="Straight Connector 29"/>
          <p:cNvCxnSpPr/>
          <p:nvPr/>
        </p:nvCxnSpPr>
        <p:spPr>
          <a:xfrm>
            <a:off x="357158" y="3929066"/>
            <a:ext cx="84296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071802" y="5000636"/>
            <a:ext cx="2357454" cy="1588"/>
          </a:xfrm>
          <a:prstGeom prst="straightConnector1">
            <a:avLst/>
          </a:prstGeom>
          <a:ln w="28575">
            <a:tailEnd type="arrow"/>
          </a:ln>
        </p:spPr>
        <p:style>
          <a:lnRef idx="1">
            <a:schemeClr val="accent5"/>
          </a:lnRef>
          <a:fillRef idx="0">
            <a:schemeClr val="accent5"/>
          </a:fillRef>
          <a:effectRef idx="0">
            <a:schemeClr val="accent5"/>
          </a:effectRef>
          <a:fontRef idx="minor">
            <a:schemeClr val="tx1"/>
          </a:fontRef>
        </p:style>
      </p:cxnSp>
      <p:sp>
        <p:nvSpPr>
          <p:cNvPr id="22" name="TextBox 21"/>
          <p:cNvSpPr txBox="1"/>
          <p:nvPr/>
        </p:nvSpPr>
        <p:spPr>
          <a:xfrm>
            <a:off x="5643570" y="4286256"/>
            <a:ext cx="1714512" cy="1754326"/>
          </a:xfrm>
          <a:prstGeom prst="rect">
            <a:avLst/>
          </a:prstGeom>
          <a:noFill/>
          <a:ln w="6350">
            <a:solidFill>
              <a:schemeClr val="tx1"/>
            </a:solidFill>
          </a:ln>
        </p:spPr>
        <p:txBody>
          <a:bodyPr wrap="square" rtlCol="0">
            <a:spAutoFit/>
          </a:bodyPr>
          <a:lstStyle/>
          <a:p>
            <a:pPr>
              <a:lnSpc>
                <a:spcPct val="150000"/>
              </a:lnSpc>
            </a:pPr>
            <a:r>
              <a:rPr lang="en-US" b="1" u="sng" dirty="0"/>
              <a:t>Output is</a:t>
            </a:r>
          </a:p>
          <a:p>
            <a:pPr marL="342900" indent="-342900">
              <a:lnSpc>
                <a:spcPct val="150000"/>
              </a:lnSpc>
            </a:pPr>
            <a:r>
              <a:rPr lang="en-US" dirty="0"/>
              <a:t>[10, 20, 30]</a:t>
            </a:r>
          </a:p>
          <a:p>
            <a:pPr marL="342900" indent="-342900">
              <a:lnSpc>
                <a:spcPct val="150000"/>
              </a:lnSpc>
            </a:pPr>
            <a:r>
              <a:rPr lang="en-US" dirty="0"/>
              <a:t>[60, 70]</a:t>
            </a:r>
          </a:p>
          <a:p>
            <a:pPr marL="342900" indent="-342900">
              <a:lnSpc>
                <a:spcPct val="150000"/>
              </a:lnSpc>
            </a:pPr>
            <a:r>
              <a:rPr lang="en-US" dirty="0"/>
              <a:t>[10, 20, 30]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dissolve">
                                      <p:cBhvr>
                                        <p:cTn id="20" dur="500"/>
                                        <p:tgtEl>
                                          <p:spTgt spid="205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l="781" t="5833" r="61719" b="65833"/>
          <a:stretch>
            <a:fillRect/>
          </a:stretch>
        </p:blipFill>
        <p:spPr bwMode="auto">
          <a:xfrm>
            <a:off x="500034" y="4071942"/>
            <a:ext cx="4370325" cy="2286016"/>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srcRect l="937" t="5833" r="61562" b="65833"/>
          <a:stretch>
            <a:fillRect/>
          </a:stretch>
        </p:blipFill>
        <p:spPr bwMode="auto">
          <a:xfrm>
            <a:off x="455966" y="1423055"/>
            <a:ext cx="4422766" cy="2291698"/>
          </a:xfrm>
          <a:prstGeom prst="rect">
            <a:avLst/>
          </a:prstGeom>
          <a:noFill/>
          <a:ln w="9525">
            <a:noFill/>
            <a:miter lim="800000"/>
            <a:headEnd/>
            <a:tailEnd/>
          </a:ln>
          <a:effectLst/>
        </p:spPr>
      </p:pic>
      <p:sp>
        <p:nvSpPr>
          <p:cNvPr id="23" name="Title 2"/>
          <p:cNvSpPr>
            <a:spLocks noGrp="1"/>
          </p:cNvSpPr>
          <p:nvPr>
            <p:ph type="title"/>
          </p:nvPr>
        </p:nvSpPr>
        <p:spPr>
          <a:xfrm>
            <a:off x="1142976" y="367838"/>
            <a:ext cx="7429552" cy="571504"/>
          </a:xfrm>
        </p:spPr>
        <p:txBody>
          <a:bodyPr>
            <a:noAutofit/>
          </a:bodyPr>
          <a:lstStyle/>
          <a:p>
            <a:pPr algn="ctr"/>
            <a:r>
              <a:rPr lang="en-US" sz="2400" u="sng" dirty="0"/>
              <a:t>PASSING DICTIONARY AS FUNCTION PARAMETER</a:t>
            </a:r>
            <a:endParaRPr lang="en-IN" sz="24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 name="Rectangle 24"/>
          <p:cNvSpPr/>
          <p:nvPr/>
        </p:nvSpPr>
        <p:spPr>
          <a:xfrm>
            <a:off x="4071934" y="6061534"/>
            <a:ext cx="1214446"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4857407" y="1643050"/>
            <a:ext cx="3072179" cy="1569660"/>
          </a:xfrm>
          <a:prstGeom prst="rect">
            <a:avLst/>
          </a:prstGeom>
          <a:noFill/>
          <a:ln w="6350">
            <a:solidFill>
              <a:schemeClr val="tx1"/>
            </a:solidFill>
          </a:ln>
        </p:spPr>
        <p:txBody>
          <a:bodyPr wrap="square" rtlCol="0">
            <a:spAutoFit/>
          </a:bodyPr>
          <a:lstStyle/>
          <a:p>
            <a:pPr>
              <a:lnSpc>
                <a:spcPct val="150000"/>
              </a:lnSpc>
            </a:pPr>
            <a:r>
              <a:rPr lang="en-US" sz="1600" b="1" u="sng" dirty="0"/>
              <a:t>Output is</a:t>
            </a:r>
          </a:p>
          <a:p>
            <a:pPr marL="342900" indent="-342900">
              <a:lnSpc>
                <a:spcPct val="150000"/>
              </a:lnSpc>
            </a:pPr>
            <a:r>
              <a:rPr lang="en-US" sz="1600" dirty="0"/>
              <a:t>{1: 'Red', 3: 'White', 8: 'Blue'}</a:t>
            </a:r>
          </a:p>
          <a:p>
            <a:pPr marL="342900" indent="-342900">
              <a:lnSpc>
                <a:spcPct val="150000"/>
              </a:lnSpc>
            </a:pPr>
            <a:r>
              <a:rPr lang="en-US" sz="1600" dirty="0"/>
              <a:t>{1: 'Red', 3: 'Indigo', 8: 'Blue'}</a:t>
            </a:r>
          </a:p>
          <a:p>
            <a:pPr marL="342900" indent="-342900">
              <a:lnSpc>
                <a:spcPct val="150000"/>
              </a:lnSpc>
            </a:pPr>
            <a:r>
              <a:rPr lang="en-US" sz="1600" dirty="0"/>
              <a:t>{1: 'Red', 3: 'Indigo', 8: 'Blue'}</a:t>
            </a:r>
            <a:endParaRPr lang="en-IN" sz="1600" dirty="0"/>
          </a:p>
        </p:txBody>
      </p:sp>
      <p:cxnSp>
        <p:nvCxnSpPr>
          <p:cNvPr id="24" name="Straight Arrow Connector 23"/>
          <p:cNvCxnSpPr/>
          <p:nvPr/>
        </p:nvCxnSpPr>
        <p:spPr>
          <a:xfrm>
            <a:off x="3857275" y="2071678"/>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00298" y="878576"/>
            <a:ext cx="407196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Dictionary is mutable data object</a:t>
            </a:r>
            <a:endParaRPr lang="en-IN" dirty="0"/>
          </a:p>
        </p:txBody>
      </p:sp>
      <p:cxnSp>
        <p:nvCxnSpPr>
          <p:cNvPr id="30" name="Straight Connector 29"/>
          <p:cNvCxnSpPr/>
          <p:nvPr/>
        </p:nvCxnSpPr>
        <p:spPr>
          <a:xfrm>
            <a:off x="357158" y="3929066"/>
            <a:ext cx="84296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08718" y="5857892"/>
            <a:ext cx="1143008" cy="1588"/>
          </a:xfrm>
          <a:prstGeom prst="straightConnector1">
            <a:avLst/>
          </a:prstGeom>
          <a:ln w="28575">
            <a:tailEnd type="arrow"/>
          </a:ln>
        </p:spPr>
        <p:style>
          <a:lnRef idx="1">
            <a:schemeClr val="accent5"/>
          </a:lnRef>
          <a:fillRef idx="0">
            <a:schemeClr val="accent5"/>
          </a:fillRef>
          <a:effectRef idx="0">
            <a:schemeClr val="accent5"/>
          </a:effectRef>
          <a:fontRef idx="minor">
            <a:schemeClr val="tx1"/>
          </a:fontRef>
        </p:style>
      </p:cxnSp>
      <p:sp>
        <p:nvSpPr>
          <p:cNvPr id="27" name="TextBox 26"/>
          <p:cNvSpPr txBox="1"/>
          <p:nvPr/>
        </p:nvSpPr>
        <p:spPr>
          <a:xfrm>
            <a:off x="4851726" y="4572008"/>
            <a:ext cx="3143272" cy="1569660"/>
          </a:xfrm>
          <a:prstGeom prst="rect">
            <a:avLst/>
          </a:prstGeom>
          <a:noFill/>
          <a:ln w="6350">
            <a:solidFill>
              <a:schemeClr val="tx1"/>
            </a:solidFill>
          </a:ln>
        </p:spPr>
        <p:txBody>
          <a:bodyPr wrap="square" rtlCol="0">
            <a:spAutoFit/>
          </a:bodyPr>
          <a:lstStyle/>
          <a:p>
            <a:pPr>
              <a:lnSpc>
                <a:spcPct val="150000"/>
              </a:lnSpc>
            </a:pPr>
            <a:r>
              <a:rPr lang="en-US" sz="1600" b="1" u="sng" dirty="0"/>
              <a:t>Output is</a:t>
            </a:r>
          </a:p>
          <a:p>
            <a:pPr marL="342900" indent="-342900">
              <a:lnSpc>
                <a:spcPct val="150000"/>
              </a:lnSpc>
            </a:pPr>
            <a:r>
              <a:rPr lang="en-US" sz="1600" dirty="0"/>
              <a:t>{1: 'Red', 3: 'White', 8: 'Blue'}</a:t>
            </a:r>
          </a:p>
          <a:p>
            <a:pPr marL="342900" indent="-342900">
              <a:lnSpc>
                <a:spcPct val="150000"/>
              </a:lnSpc>
            </a:pPr>
            <a:r>
              <a:rPr lang="en-US" sz="1600" dirty="0"/>
              <a:t>{7: 'CPU', 9: 'Mouse'}</a:t>
            </a:r>
          </a:p>
          <a:p>
            <a:pPr marL="342900" indent="-342900">
              <a:lnSpc>
                <a:spcPct val="150000"/>
              </a:lnSpc>
            </a:pPr>
            <a:r>
              <a:rPr lang="en-US" sz="1600" dirty="0"/>
              <a:t>{1: 'Red', 3: 'White', 8: 'Blue'}</a:t>
            </a:r>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099"/>
                                        </p:tgtEl>
                                        <p:attrNameLst>
                                          <p:attrName>style.visibility</p:attrName>
                                        </p:attrNameLst>
                                      </p:cBhvr>
                                      <p:to>
                                        <p:strVal val="visible"/>
                                      </p:to>
                                    </p:set>
                                    <p:animEffect transition="in" filter="dissolve">
                                      <p:cBhvr>
                                        <p:cTn id="20" dur="500"/>
                                        <p:tgtEl>
                                          <p:spTgt spid="409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itle 2"/>
          <p:cNvSpPr>
            <a:spLocks noGrp="1"/>
          </p:cNvSpPr>
          <p:nvPr>
            <p:ph type="title"/>
          </p:nvPr>
        </p:nvSpPr>
        <p:spPr>
          <a:xfrm>
            <a:off x="1071538" y="500042"/>
            <a:ext cx="7643866" cy="642942"/>
          </a:xfrm>
        </p:spPr>
        <p:style>
          <a:lnRef idx="0">
            <a:schemeClr val="accent4"/>
          </a:lnRef>
          <a:fillRef idx="3">
            <a:schemeClr val="accent4"/>
          </a:fillRef>
          <a:effectRef idx="3">
            <a:schemeClr val="accent4"/>
          </a:effectRef>
          <a:fontRef idx="minor">
            <a:schemeClr val="lt1"/>
          </a:fontRef>
        </p:style>
        <p:txBody>
          <a:bodyPr>
            <a:normAutofit fontScale="90000"/>
          </a:bodyPr>
          <a:lstStyle/>
          <a:p>
            <a:pPr algn="ctr"/>
            <a:r>
              <a:rPr lang="en-US" dirty="0"/>
              <a:t>Built in Functions</a:t>
            </a:r>
            <a:endParaRPr lang="en-IN" dirty="0"/>
          </a:p>
        </p:txBody>
      </p:sp>
      <p:sp>
        <p:nvSpPr>
          <p:cNvPr id="12" name="TextBox 11"/>
          <p:cNvSpPr txBox="1"/>
          <p:nvPr/>
        </p:nvSpPr>
        <p:spPr>
          <a:xfrm>
            <a:off x="571472" y="1714488"/>
            <a:ext cx="8001056" cy="1569660"/>
          </a:xfrm>
          <a:prstGeom prst="rect">
            <a:avLst/>
          </a:prstGeom>
          <a:noFill/>
        </p:spPr>
        <p:txBody>
          <a:bodyPr wrap="square" rtlCol="0">
            <a:spAutoFit/>
          </a:bodyPr>
          <a:lstStyle/>
          <a:p>
            <a:pPr marL="457200" indent="-457200" algn="just">
              <a:buAutoNum type="arabicPeriod"/>
            </a:pPr>
            <a:r>
              <a:rPr lang="en-US" sz="2400" b="1" dirty="0">
                <a:solidFill>
                  <a:schemeClr val="accent2">
                    <a:lumMod val="60000"/>
                    <a:lumOff val="40000"/>
                  </a:schemeClr>
                </a:solidFill>
              </a:rPr>
              <a:t>Type conversion Functions</a:t>
            </a:r>
            <a:r>
              <a:rPr lang="en-US" sz="2400" dirty="0"/>
              <a:t>:-These are the functions which converts the value from one type to another.</a:t>
            </a:r>
          </a:p>
          <a:p>
            <a:pPr marL="457200" indent="-457200" algn="just"/>
            <a:r>
              <a:rPr lang="en-US" sz="2400" dirty="0"/>
              <a:t>		</a:t>
            </a:r>
            <a:r>
              <a:rPr lang="en-US" sz="2400" dirty="0" err="1"/>
              <a:t>Eg</a:t>
            </a:r>
            <a:r>
              <a:rPr lang="en-US" sz="2400" dirty="0"/>
              <a:t>- </a:t>
            </a:r>
            <a:r>
              <a:rPr lang="en-US" sz="2400" dirty="0" err="1"/>
              <a:t>int</a:t>
            </a:r>
            <a:r>
              <a:rPr lang="en-US" sz="2400" dirty="0"/>
              <a:t>(), </a:t>
            </a:r>
            <a:r>
              <a:rPr lang="en-US" sz="2400" dirty="0" err="1"/>
              <a:t>str</a:t>
            </a:r>
            <a:r>
              <a:rPr lang="en-US" sz="2400" dirty="0"/>
              <a:t>(), float()</a:t>
            </a:r>
          </a:p>
        </p:txBody>
      </p:sp>
      <p:sp>
        <p:nvSpPr>
          <p:cNvPr id="13" name="TextBox 12"/>
          <p:cNvSpPr txBox="1"/>
          <p:nvPr/>
        </p:nvSpPr>
        <p:spPr>
          <a:xfrm>
            <a:off x="642910" y="3214686"/>
            <a:ext cx="8001056" cy="1200329"/>
          </a:xfrm>
          <a:prstGeom prst="rect">
            <a:avLst/>
          </a:prstGeom>
          <a:noFill/>
        </p:spPr>
        <p:txBody>
          <a:bodyPr wrap="square" rtlCol="0">
            <a:spAutoFit/>
          </a:bodyPr>
          <a:lstStyle/>
          <a:p>
            <a:pPr marL="457200" indent="-457200" algn="just"/>
            <a:r>
              <a:rPr lang="en-US" sz="2400" dirty="0"/>
              <a:t>2. </a:t>
            </a:r>
            <a:r>
              <a:rPr lang="en-US" sz="2400" b="1" dirty="0">
                <a:solidFill>
                  <a:schemeClr val="accent2">
                    <a:lumMod val="60000"/>
                    <a:lumOff val="40000"/>
                  </a:schemeClr>
                </a:solidFill>
              </a:rPr>
              <a:t>Input Function</a:t>
            </a:r>
            <a:r>
              <a:rPr lang="en-US" sz="2400" dirty="0"/>
              <a:t>:- This function is used to take input from the user in the form of string.</a:t>
            </a:r>
          </a:p>
          <a:p>
            <a:pPr marL="457200" indent="-457200" algn="just"/>
            <a:r>
              <a:rPr lang="en-US" sz="2400" dirty="0"/>
              <a:t>		</a:t>
            </a:r>
            <a:r>
              <a:rPr lang="en-US" sz="2400" dirty="0" err="1"/>
              <a:t>Eg</a:t>
            </a:r>
            <a:r>
              <a:rPr lang="en-US" sz="2400" dirty="0"/>
              <a:t>-  name=input(“Enter your name”)</a:t>
            </a:r>
            <a:endParaRPr lang="en-IN" sz="2400" dirty="0"/>
          </a:p>
        </p:txBody>
      </p:sp>
      <p:sp>
        <p:nvSpPr>
          <p:cNvPr id="20" name="TextBox 19"/>
          <p:cNvSpPr txBox="1"/>
          <p:nvPr/>
        </p:nvSpPr>
        <p:spPr>
          <a:xfrm>
            <a:off x="642910" y="4429132"/>
            <a:ext cx="8001056" cy="1938992"/>
          </a:xfrm>
          <a:prstGeom prst="rect">
            <a:avLst/>
          </a:prstGeom>
          <a:noFill/>
        </p:spPr>
        <p:txBody>
          <a:bodyPr wrap="square" rtlCol="0">
            <a:spAutoFit/>
          </a:bodyPr>
          <a:lstStyle/>
          <a:p>
            <a:pPr marL="457200" indent="-457200" algn="just"/>
            <a:r>
              <a:rPr lang="en-US" sz="2400" dirty="0"/>
              <a:t>3. </a:t>
            </a:r>
            <a:r>
              <a:rPr lang="en-US" sz="2400" b="1" dirty="0" err="1">
                <a:solidFill>
                  <a:schemeClr val="accent2">
                    <a:lumMod val="60000"/>
                    <a:lumOff val="40000"/>
                  </a:schemeClr>
                </a:solidFill>
              </a:rPr>
              <a:t>Eval</a:t>
            </a:r>
            <a:r>
              <a:rPr lang="en-US" sz="2400" b="1" dirty="0">
                <a:solidFill>
                  <a:schemeClr val="accent2">
                    <a:lumMod val="60000"/>
                    <a:lumOff val="40000"/>
                  </a:schemeClr>
                </a:solidFill>
              </a:rPr>
              <a:t> Function</a:t>
            </a:r>
            <a:r>
              <a:rPr lang="en-US" sz="2400" dirty="0"/>
              <a:t>:- This function is used to evaluate the value of a string.</a:t>
            </a:r>
          </a:p>
          <a:p>
            <a:pPr marL="457200" indent="-457200" algn="just"/>
            <a:r>
              <a:rPr lang="en-US" sz="2400" dirty="0"/>
              <a:t>		</a:t>
            </a:r>
            <a:r>
              <a:rPr lang="en-US" sz="2400" dirty="0" err="1"/>
              <a:t>Eg</a:t>
            </a:r>
            <a:r>
              <a:rPr lang="en-US" sz="2400" dirty="0"/>
              <a:t>:- 	x=</a:t>
            </a:r>
            <a:r>
              <a:rPr lang="en-US" sz="2400" dirty="0" err="1"/>
              <a:t>eval</a:t>
            </a:r>
            <a:r>
              <a:rPr lang="en-US" sz="2400" dirty="0"/>
              <a:t>(“45+10”)</a:t>
            </a:r>
          </a:p>
          <a:p>
            <a:pPr marL="457200" indent="-457200" algn="just"/>
            <a:r>
              <a:rPr lang="en-US" sz="2400" dirty="0"/>
              <a:t>			print(x)			#</a:t>
            </a:r>
            <a:r>
              <a:rPr lang="en-US" sz="2400" dirty="0" err="1"/>
              <a:t>ans</a:t>
            </a:r>
            <a:r>
              <a:rPr lang="en-US" sz="2400" dirty="0"/>
              <a:t> will be 55</a:t>
            </a:r>
          </a:p>
          <a:p>
            <a:pPr marL="457200" indent="-457200" algn="just">
              <a:buAutoNum type="arabicPeriod"/>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000100" y="428604"/>
            <a:ext cx="7429552" cy="571504"/>
          </a:xfrm>
        </p:spPr>
        <p:txBody>
          <a:bodyPr>
            <a:noAutofit/>
          </a:bodyPr>
          <a:lstStyle/>
          <a:p>
            <a:pPr algn="ctr"/>
            <a:r>
              <a:rPr lang="en-US" sz="2400" u="sng" dirty="0"/>
              <a:t>PASSING STRING AS FUNCTION PARAMETER</a:t>
            </a:r>
            <a:endParaRPr lang="en-IN" sz="24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 name="Rectangle 24"/>
          <p:cNvSpPr/>
          <p:nvPr/>
        </p:nvSpPr>
        <p:spPr>
          <a:xfrm>
            <a:off x="4071934" y="6061534"/>
            <a:ext cx="1214446"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cstate="print"/>
          <a:srcRect l="937" t="5833" r="71406" b="70000"/>
          <a:stretch>
            <a:fillRect/>
          </a:stretch>
        </p:blipFill>
        <p:spPr bwMode="auto">
          <a:xfrm>
            <a:off x="571472" y="1785926"/>
            <a:ext cx="4214842" cy="2071702"/>
          </a:xfrm>
          <a:prstGeom prst="rect">
            <a:avLst/>
          </a:prstGeom>
          <a:noFill/>
          <a:ln w="9525">
            <a:noFill/>
            <a:miter lim="800000"/>
            <a:headEnd/>
            <a:tailEnd/>
          </a:ln>
          <a:effectLst/>
        </p:spPr>
      </p:pic>
      <p:sp>
        <p:nvSpPr>
          <p:cNvPr id="20" name="TextBox 19"/>
          <p:cNvSpPr txBox="1"/>
          <p:nvPr/>
        </p:nvSpPr>
        <p:spPr>
          <a:xfrm>
            <a:off x="5572132" y="1857364"/>
            <a:ext cx="2214578" cy="1338828"/>
          </a:xfrm>
          <a:prstGeom prst="rect">
            <a:avLst/>
          </a:prstGeom>
          <a:noFill/>
          <a:ln w="6350">
            <a:solidFill>
              <a:schemeClr val="tx1"/>
            </a:solidFill>
          </a:ln>
        </p:spPr>
        <p:txBody>
          <a:bodyPr wrap="square" rtlCol="0">
            <a:spAutoFit/>
          </a:bodyPr>
          <a:lstStyle/>
          <a:p>
            <a:pPr>
              <a:lnSpc>
                <a:spcPct val="150000"/>
              </a:lnSpc>
            </a:pPr>
            <a:r>
              <a:rPr lang="en-US" b="1" u="sng" dirty="0"/>
              <a:t>Output is</a:t>
            </a:r>
          </a:p>
          <a:p>
            <a:pPr marL="342900" indent="-342900">
              <a:lnSpc>
                <a:spcPct val="150000"/>
              </a:lnSpc>
            </a:pPr>
            <a:r>
              <a:rPr lang="en-US" dirty="0"/>
              <a:t>Laptop</a:t>
            </a:r>
          </a:p>
          <a:p>
            <a:pPr marL="342900" indent="-342900">
              <a:lnSpc>
                <a:spcPct val="150000"/>
              </a:lnSpc>
            </a:pPr>
            <a:r>
              <a:rPr lang="en-US" dirty="0"/>
              <a:t>Desktop</a:t>
            </a:r>
            <a:endParaRPr lang="en-IN" dirty="0"/>
          </a:p>
        </p:txBody>
      </p:sp>
      <p:cxnSp>
        <p:nvCxnSpPr>
          <p:cNvPr id="24" name="Straight Arrow Connector 23"/>
          <p:cNvCxnSpPr/>
          <p:nvPr/>
        </p:nvCxnSpPr>
        <p:spPr>
          <a:xfrm>
            <a:off x="3786182" y="2500306"/>
            <a:ext cx="178595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6050" y="977729"/>
            <a:ext cx="407196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String is an immutable data object</a:t>
            </a:r>
            <a:endParaRPr lang="en-IN" dirty="0"/>
          </a:p>
        </p:txBody>
      </p:sp>
      <p:pic>
        <p:nvPicPr>
          <p:cNvPr id="1027" name="Picture 3"/>
          <p:cNvPicPr>
            <a:picLocks noChangeAspect="1" noChangeArrowheads="1"/>
          </p:cNvPicPr>
          <p:nvPr/>
        </p:nvPicPr>
        <p:blipFill>
          <a:blip r:embed="rId3" cstate="print"/>
          <a:srcRect l="937" t="5833" r="71406" b="70000"/>
          <a:stretch>
            <a:fillRect/>
          </a:stretch>
        </p:blipFill>
        <p:spPr bwMode="auto">
          <a:xfrm>
            <a:off x="500034" y="4143380"/>
            <a:ext cx="4214842" cy="2071702"/>
          </a:xfrm>
          <a:prstGeom prst="rect">
            <a:avLst/>
          </a:prstGeom>
          <a:noFill/>
          <a:ln w="9525">
            <a:noFill/>
            <a:miter lim="800000"/>
            <a:headEnd/>
            <a:tailEnd/>
          </a:ln>
          <a:effectLst/>
        </p:spPr>
      </p:pic>
      <p:cxnSp>
        <p:nvCxnSpPr>
          <p:cNvPr id="30" name="Straight Connector 29"/>
          <p:cNvCxnSpPr/>
          <p:nvPr/>
        </p:nvCxnSpPr>
        <p:spPr>
          <a:xfrm>
            <a:off x="357158" y="3929066"/>
            <a:ext cx="84296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86182" y="5000636"/>
            <a:ext cx="2071702" cy="1588"/>
          </a:xfrm>
          <a:prstGeom prst="straightConnector1">
            <a:avLst/>
          </a:prstGeom>
          <a:ln w="28575">
            <a:tailEnd type="arrow"/>
          </a:ln>
        </p:spPr>
        <p:style>
          <a:lnRef idx="1">
            <a:schemeClr val="accent5"/>
          </a:lnRef>
          <a:fillRef idx="0">
            <a:schemeClr val="accent5"/>
          </a:fillRef>
          <a:effectRef idx="0">
            <a:schemeClr val="accent5"/>
          </a:effectRef>
          <a:fontRef idx="minor">
            <a:schemeClr val="tx1"/>
          </a:fontRef>
        </p:style>
      </p:cxnSp>
      <p:sp>
        <p:nvSpPr>
          <p:cNvPr id="33" name="Rectangle 32"/>
          <p:cNvSpPr/>
          <p:nvPr/>
        </p:nvSpPr>
        <p:spPr>
          <a:xfrm>
            <a:off x="6000760" y="4714884"/>
            <a:ext cx="1214446"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ERROR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dissolve">
                                      <p:cBhvr>
                                        <p:cTn id="20" dur="500"/>
                                        <p:tgtEl>
                                          <p:spTgt spid="102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Effect transition="in" filter="fade">
                                      <p:cBhvr>
                                        <p:cTn id="27" dur="500"/>
                                        <p:tgtEl>
                                          <p:spTgt spid="32"/>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l="781" t="6343" r="72500" b="65833"/>
          <a:stretch>
            <a:fillRect/>
          </a:stretch>
        </p:blipFill>
        <p:spPr bwMode="auto">
          <a:xfrm>
            <a:off x="428596" y="4071942"/>
            <a:ext cx="4071966" cy="2456607"/>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l="937" t="5833" r="72344" b="65833"/>
          <a:stretch>
            <a:fillRect/>
          </a:stretch>
        </p:blipFill>
        <p:spPr bwMode="auto">
          <a:xfrm>
            <a:off x="500034" y="1357298"/>
            <a:ext cx="4071966" cy="2428892"/>
          </a:xfrm>
          <a:prstGeom prst="rect">
            <a:avLst/>
          </a:prstGeom>
          <a:noFill/>
          <a:ln w="9525">
            <a:noFill/>
            <a:miter lim="800000"/>
            <a:headEnd/>
            <a:tailEnd/>
          </a:ln>
          <a:effectLst/>
        </p:spPr>
      </p:pic>
      <p:sp>
        <p:nvSpPr>
          <p:cNvPr id="23" name="Title 2"/>
          <p:cNvSpPr>
            <a:spLocks noGrp="1"/>
          </p:cNvSpPr>
          <p:nvPr>
            <p:ph type="title"/>
          </p:nvPr>
        </p:nvSpPr>
        <p:spPr>
          <a:xfrm>
            <a:off x="1142976" y="367838"/>
            <a:ext cx="7429552" cy="571504"/>
          </a:xfrm>
        </p:spPr>
        <p:txBody>
          <a:bodyPr>
            <a:noAutofit/>
          </a:bodyPr>
          <a:lstStyle/>
          <a:p>
            <a:pPr algn="ctr"/>
            <a:r>
              <a:rPr lang="en-US" sz="2400" u="sng" dirty="0"/>
              <a:t>PASSING TUPLE AS FUNCTION PARAMETER</a:t>
            </a:r>
            <a:endParaRPr lang="en-IN" sz="24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 name="Rectangle 24"/>
          <p:cNvSpPr/>
          <p:nvPr/>
        </p:nvSpPr>
        <p:spPr>
          <a:xfrm>
            <a:off x="4071934" y="6061534"/>
            <a:ext cx="1214446"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5786446" y="1857364"/>
            <a:ext cx="2214578" cy="1754326"/>
          </a:xfrm>
          <a:prstGeom prst="rect">
            <a:avLst/>
          </a:prstGeom>
          <a:noFill/>
          <a:ln w="6350">
            <a:solidFill>
              <a:schemeClr val="tx1"/>
            </a:solidFill>
          </a:ln>
        </p:spPr>
        <p:txBody>
          <a:bodyPr wrap="square" rtlCol="0">
            <a:spAutoFit/>
          </a:bodyPr>
          <a:lstStyle/>
          <a:p>
            <a:pPr>
              <a:lnSpc>
                <a:spcPct val="150000"/>
              </a:lnSpc>
            </a:pPr>
            <a:r>
              <a:rPr lang="en-US" b="1" u="sng" dirty="0"/>
              <a:t>Output is</a:t>
            </a:r>
          </a:p>
          <a:p>
            <a:pPr marL="342900" indent="-342900">
              <a:lnSpc>
                <a:spcPct val="150000"/>
              </a:lnSpc>
            </a:pPr>
            <a:r>
              <a:rPr lang="en-US" dirty="0"/>
              <a:t>(10, 20, 30)</a:t>
            </a:r>
          </a:p>
          <a:p>
            <a:pPr marL="342900" indent="-342900">
              <a:lnSpc>
                <a:spcPct val="150000"/>
              </a:lnSpc>
            </a:pPr>
            <a:r>
              <a:rPr lang="en-US" dirty="0"/>
              <a:t>[60, 70]</a:t>
            </a:r>
          </a:p>
          <a:p>
            <a:pPr marL="342900" indent="-342900">
              <a:lnSpc>
                <a:spcPct val="150000"/>
              </a:lnSpc>
            </a:pPr>
            <a:r>
              <a:rPr lang="en-US" dirty="0"/>
              <a:t>(10, 20, 30)</a:t>
            </a:r>
            <a:endParaRPr lang="en-IN" dirty="0"/>
          </a:p>
        </p:txBody>
      </p:sp>
      <p:cxnSp>
        <p:nvCxnSpPr>
          <p:cNvPr id="24" name="Straight Arrow Connector 23"/>
          <p:cNvCxnSpPr/>
          <p:nvPr/>
        </p:nvCxnSpPr>
        <p:spPr>
          <a:xfrm>
            <a:off x="3786182" y="2500306"/>
            <a:ext cx="1928826"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00298" y="878576"/>
            <a:ext cx="407196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Tuples are immutable data object</a:t>
            </a:r>
            <a:endParaRPr lang="en-IN" dirty="0"/>
          </a:p>
        </p:txBody>
      </p:sp>
      <p:cxnSp>
        <p:nvCxnSpPr>
          <p:cNvPr id="30" name="Straight Connector 29"/>
          <p:cNvCxnSpPr/>
          <p:nvPr/>
        </p:nvCxnSpPr>
        <p:spPr>
          <a:xfrm>
            <a:off x="357158" y="3929066"/>
            <a:ext cx="84296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43306" y="5000636"/>
            <a:ext cx="2357454" cy="1588"/>
          </a:xfrm>
          <a:prstGeom prst="straightConnector1">
            <a:avLst/>
          </a:prstGeom>
          <a:ln w="28575">
            <a:tailEnd type="arrow"/>
          </a:ln>
        </p:spPr>
        <p:style>
          <a:lnRef idx="1">
            <a:schemeClr val="accent5"/>
          </a:lnRef>
          <a:fillRef idx="0">
            <a:schemeClr val="accent5"/>
          </a:fillRef>
          <a:effectRef idx="0">
            <a:schemeClr val="accent5"/>
          </a:effectRef>
          <a:fontRef idx="minor">
            <a:schemeClr val="tx1"/>
          </a:fontRef>
        </p:style>
      </p:cxnSp>
      <p:sp>
        <p:nvSpPr>
          <p:cNvPr id="26" name="Rectangle 25"/>
          <p:cNvSpPr/>
          <p:nvPr/>
        </p:nvSpPr>
        <p:spPr>
          <a:xfrm>
            <a:off x="6000760" y="4714884"/>
            <a:ext cx="1214446"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ERROR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428604"/>
            <a:ext cx="7572428" cy="92869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2800" u="sng" dirty="0"/>
              <a:t>Summary of Mutable/ Immutable properties of Data Objects</a:t>
            </a:r>
            <a:endParaRPr lang="en-IN" sz="28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 name="Content Placeholder 2"/>
          <p:cNvSpPr>
            <a:spLocks noGrp="1"/>
          </p:cNvSpPr>
          <p:nvPr>
            <p:ph idx="1"/>
          </p:nvPr>
        </p:nvSpPr>
        <p:spPr>
          <a:xfrm>
            <a:off x="500034" y="1571612"/>
            <a:ext cx="8001056" cy="4429156"/>
          </a:xfrm>
        </p:spPr>
        <p:txBody>
          <a:bodyPr>
            <a:normAutofit/>
          </a:bodyPr>
          <a:lstStyle/>
          <a:p>
            <a:pPr algn="just">
              <a:lnSpc>
                <a:spcPct val="150000"/>
              </a:lnSpc>
            </a:pPr>
            <a:r>
              <a:rPr lang="en-US" dirty="0">
                <a:latin typeface="Times New Roman" pitchFamily="18" charset="0"/>
                <a:cs typeface="Times New Roman" pitchFamily="18" charset="0"/>
              </a:rPr>
              <a:t>Changes in immutable types are not reflected in the caller function at all.</a:t>
            </a:r>
          </a:p>
          <a:p>
            <a:pPr algn="just">
              <a:lnSpc>
                <a:spcPct val="150000"/>
              </a:lnSpc>
            </a:pPr>
            <a:r>
              <a:rPr lang="en-US" dirty="0">
                <a:latin typeface="Times New Roman" pitchFamily="18" charset="0"/>
                <a:cs typeface="Times New Roman" pitchFamily="18" charset="0"/>
              </a:rPr>
              <a:t>Changes, if any, in mutable types</a:t>
            </a:r>
          </a:p>
          <a:p>
            <a:pPr lvl="1" algn="just">
              <a:lnSpc>
                <a:spcPct val="150000"/>
              </a:lnSpc>
            </a:pPr>
            <a:r>
              <a:rPr lang="en-US" dirty="0">
                <a:latin typeface="Times New Roman" pitchFamily="18" charset="0"/>
                <a:cs typeface="Times New Roman" pitchFamily="18" charset="0"/>
              </a:rPr>
              <a:t>Are reflected in caller function if its name is not assigned a different variable or data types.</a:t>
            </a:r>
          </a:p>
          <a:p>
            <a:pPr lvl="1" algn="just">
              <a:lnSpc>
                <a:spcPct val="150000"/>
              </a:lnSpc>
            </a:pPr>
            <a:r>
              <a:rPr lang="en-US" dirty="0">
                <a:latin typeface="Times New Roman" pitchFamily="18" charset="0"/>
                <a:cs typeface="Times New Roman" pitchFamily="18" charset="0"/>
              </a:rPr>
              <a:t>Are not reflected in the caller function if it is assigned a different variable or data types.</a:t>
            </a:r>
            <a:endParaRPr lang="en-IN"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318434"/>
            <a:ext cx="7429552"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u="sng" dirty="0"/>
              <a:t>Concept Map</a:t>
            </a:r>
            <a:endParaRPr lang="en-IN" sz="3200" u="sng"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 name="Picture 21" descr="Mind map.jpg"/>
          <p:cNvPicPr>
            <a:picLocks noChangeAspect="1"/>
          </p:cNvPicPr>
          <p:nvPr/>
        </p:nvPicPr>
        <p:blipFill>
          <a:blip r:embed="rId2" cstate="print"/>
          <a:stretch>
            <a:fillRect/>
          </a:stretch>
        </p:blipFill>
        <p:spPr>
          <a:xfrm>
            <a:off x="714348" y="785794"/>
            <a:ext cx="7786742" cy="5715039"/>
          </a:xfrm>
          <a:prstGeom prst="rect">
            <a:avLst/>
          </a:prstGeom>
        </p:spPr>
        <p:style>
          <a:lnRef idx="0">
            <a:schemeClr val="accent4"/>
          </a:lnRef>
          <a:fillRef idx="3">
            <a:schemeClr val="accent4"/>
          </a:fillRef>
          <a:effectRef idx="3">
            <a:schemeClr val="accent4"/>
          </a:effectRef>
          <a:fontRef idx="minor">
            <a:schemeClr val="lt1"/>
          </a:fontRef>
        </p:style>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318434"/>
            <a:ext cx="7572428"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CBSE Sample Question</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TextBox 11"/>
          <p:cNvSpPr txBox="1"/>
          <p:nvPr/>
        </p:nvSpPr>
        <p:spPr>
          <a:xfrm>
            <a:off x="1000100" y="1142984"/>
            <a:ext cx="7500990" cy="4801314"/>
          </a:xfrm>
          <a:prstGeom prst="rect">
            <a:avLst/>
          </a:prstGeom>
          <a:noFill/>
        </p:spPr>
        <p:txBody>
          <a:bodyPr wrap="square" rtlCol="0">
            <a:spAutoFit/>
          </a:bodyPr>
          <a:lstStyle/>
          <a:p>
            <a:pPr marL="342900" indent="-342900">
              <a:buAutoNum type="arabicPeriod"/>
            </a:pPr>
            <a:r>
              <a:rPr lang="en-US" dirty="0"/>
              <a:t>Write a Function namely Fun that takes no parameters and always returns None.</a:t>
            </a:r>
          </a:p>
          <a:p>
            <a:pPr lvl="0"/>
            <a:r>
              <a:rPr lang="en-IN" dirty="0"/>
              <a:t>2. Find and write the output of the following python code:-	def Update(A,B=25):</a:t>
            </a:r>
          </a:p>
          <a:p>
            <a:r>
              <a:rPr lang="en-IN" dirty="0"/>
              <a:t>	A=A+B</a:t>
            </a:r>
          </a:p>
          <a:p>
            <a:r>
              <a:rPr lang="en-IN" dirty="0"/>
              <a:t>	B=A-B</a:t>
            </a:r>
          </a:p>
          <a:p>
            <a:r>
              <a:rPr lang="en-IN" dirty="0"/>
              <a:t>		print(A,’#’,B)</a:t>
            </a:r>
          </a:p>
          <a:p>
            <a:r>
              <a:rPr lang="en-IN" dirty="0"/>
              <a:t>		return A</a:t>
            </a:r>
          </a:p>
          <a:p>
            <a:r>
              <a:rPr lang="en-IN" dirty="0"/>
              <a:t>	A=150</a:t>
            </a:r>
          </a:p>
          <a:p>
            <a:r>
              <a:rPr lang="en-IN" dirty="0"/>
              <a:t>	B=100</a:t>
            </a:r>
          </a:p>
          <a:p>
            <a:r>
              <a:rPr lang="en-IN" dirty="0"/>
              <a:t>	A=Update(A,B)</a:t>
            </a:r>
          </a:p>
          <a:p>
            <a:r>
              <a:rPr lang="en-IN" dirty="0"/>
              <a:t>	print(A,’#’,B)</a:t>
            </a:r>
          </a:p>
          <a:p>
            <a:r>
              <a:rPr lang="en-US" dirty="0"/>
              <a:t>3. </a:t>
            </a:r>
            <a:r>
              <a:rPr lang="en-IN" dirty="0"/>
              <a:t>Write a function that takes two numbers as parameter and returns the number that has minimum one’s digit. For example, if numbers passed are 491 and 278, then the function will return 491, because it has got minimum one’s digit out of two given numbers (491’s 1 is&lt; 278’s 8).</a:t>
            </a:r>
          </a:p>
        </p:txBody>
      </p:sp>
      <p:sp>
        <p:nvSpPr>
          <p:cNvPr id="13" name="TextBox 12"/>
          <p:cNvSpPr txBox="1"/>
          <p:nvPr/>
        </p:nvSpPr>
        <p:spPr>
          <a:xfrm rot="20348069">
            <a:off x="6106787" y="2787433"/>
            <a:ext cx="2121093" cy="58477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3200" dirty="0"/>
              <a:t>SQP 2020</a:t>
            </a:r>
            <a:endParaRPr lang="en-IN"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
          <p:cNvSpPr>
            <a:spLocks noGrp="1"/>
          </p:cNvSpPr>
          <p:nvPr>
            <p:ph type="title"/>
          </p:nvPr>
        </p:nvSpPr>
        <p:spPr>
          <a:xfrm>
            <a:off x="1142976" y="318434"/>
            <a:ext cx="7572428" cy="571504"/>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sz="3200" dirty="0"/>
              <a:t>CBSE Sample Question</a:t>
            </a:r>
            <a:endParaRPr lang="en-IN" sz="3200" dirty="0"/>
          </a:p>
        </p:txBody>
      </p:sp>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TextBox 11"/>
          <p:cNvSpPr txBox="1"/>
          <p:nvPr/>
        </p:nvSpPr>
        <p:spPr>
          <a:xfrm>
            <a:off x="1000100" y="1142984"/>
            <a:ext cx="7500990" cy="3416320"/>
          </a:xfrm>
          <a:prstGeom prst="rect">
            <a:avLst/>
          </a:prstGeom>
          <a:noFill/>
        </p:spPr>
        <p:txBody>
          <a:bodyPr wrap="square" rtlCol="0">
            <a:spAutoFit/>
          </a:bodyPr>
          <a:lstStyle/>
          <a:p>
            <a:pPr marL="342900" indent="-342900"/>
            <a:r>
              <a:rPr lang="en-US" dirty="0"/>
              <a:t>4. Write a Function that takes amount in Dollar and convert it into rupees.</a:t>
            </a:r>
          </a:p>
          <a:p>
            <a:pPr marL="342900" indent="-342900"/>
            <a:endParaRPr lang="en-US" dirty="0"/>
          </a:p>
          <a:p>
            <a:pPr lvl="0"/>
            <a:r>
              <a:rPr lang="en-IN" dirty="0"/>
              <a:t>5. Write a function that takes two numbers as its parameter and    generates 2 random numbers from that range.</a:t>
            </a:r>
          </a:p>
          <a:p>
            <a:pPr lvl="0"/>
            <a:endParaRPr lang="en-IN" dirty="0"/>
          </a:p>
          <a:p>
            <a:r>
              <a:rPr lang="en-US" dirty="0"/>
              <a:t>6. </a:t>
            </a:r>
            <a:r>
              <a:rPr lang="en-IN" dirty="0"/>
              <a:t>Write a function that takes two strings as its argument and checks whether they are same length strings (return True in this case, otherwise returns False.</a:t>
            </a:r>
          </a:p>
          <a:p>
            <a:endParaRPr lang="en-IN" dirty="0"/>
          </a:p>
          <a:p>
            <a:r>
              <a:rPr lang="en-US" dirty="0"/>
              <a:t>7. Write a program that takes an integer as its parameter and returns True, if it is a prime number.</a:t>
            </a:r>
            <a:endParaRPr lang="en-IN" dirty="0"/>
          </a:p>
        </p:txBody>
      </p:sp>
      <p:sp>
        <p:nvSpPr>
          <p:cNvPr id="13" name="TextBox 12"/>
          <p:cNvSpPr txBox="1"/>
          <p:nvPr/>
        </p:nvSpPr>
        <p:spPr>
          <a:xfrm rot="20348069">
            <a:off x="6106788" y="4787698"/>
            <a:ext cx="2121093" cy="58477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3200" dirty="0"/>
              <a:t>SQP 2020</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itle 2"/>
          <p:cNvSpPr>
            <a:spLocks noGrp="1"/>
          </p:cNvSpPr>
          <p:nvPr>
            <p:ph type="title"/>
          </p:nvPr>
        </p:nvSpPr>
        <p:spPr>
          <a:xfrm>
            <a:off x="1214414" y="500042"/>
            <a:ext cx="7472386" cy="714380"/>
          </a:xfrm>
        </p:spPr>
        <p:style>
          <a:lnRef idx="0">
            <a:schemeClr val="accent4"/>
          </a:lnRef>
          <a:fillRef idx="3">
            <a:schemeClr val="accent4"/>
          </a:fillRef>
          <a:effectRef idx="3">
            <a:schemeClr val="accent4"/>
          </a:effectRef>
          <a:fontRef idx="minor">
            <a:schemeClr val="lt1"/>
          </a:fontRef>
        </p:style>
        <p:txBody>
          <a:bodyPr>
            <a:normAutofit fontScale="90000"/>
          </a:bodyPr>
          <a:lstStyle/>
          <a:p>
            <a:pPr algn="ctr"/>
            <a:r>
              <a:rPr lang="en-US" dirty="0"/>
              <a:t>Built in Functions</a:t>
            </a:r>
            <a:endParaRPr lang="en-IN" dirty="0"/>
          </a:p>
        </p:txBody>
      </p:sp>
      <p:sp>
        <p:nvSpPr>
          <p:cNvPr id="12" name="TextBox 11"/>
          <p:cNvSpPr txBox="1"/>
          <p:nvPr/>
        </p:nvSpPr>
        <p:spPr>
          <a:xfrm>
            <a:off x="571472" y="1285860"/>
            <a:ext cx="4643470" cy="1938992"/>
          </a:xfrm>
          <a:prstGeom prst="rect">
            <a:avLst/>
          </a:prstGeom>
          <a:noFill/>
        </p:spPr>
        <p:txBody>
          <a:bodyPr wrap="square" rtlCol="0">
            <a:spAutoFit/>
          </a:bodyPr>
          <a:lstStyle/>
          <a:p>
            <a:pPr marL="457200" indent="-457200" algn="just"/>
            <a:r>
              <a:rPr lang="en-US" sz="2400" dirty="0"/>
              <a:t>4. </a:t>
            </a:r>
            <a:r>
              <a:rPr lang="en-US" sz="2400" b="1" dirty="0">
                <a:solidFill>
                  <a:schemeClr val="accent2">
                    <a:lumMod val="60000"/>
                    <a:lumOff val="40000"/>
                  </a:schemeClr>
                </a:solidFill>
              </a:rPr>
              <a:t>min Functions</a:t>
            </a:r>
            <a:r>
              <a:rPr lang="en-US" sz="2400" dirty="0"/>
              <a:t>:-This function returns the smallest value among given list of values.</a:t>
            </a:r>
          </a:p>
          <a:p>
            <a:pPr marL="457200" indent="-457200" algn="just"/>
            <a:r>
              <a:rPr lang="en-US" sz="2400" dirty="0"/>
              <a:t>		</a:t>
            </a:r>
            <a:endParaRPr lang="en-IN" sz="2400" dirty="0"/>
          </a:p>
        </p:txBody>
      </p:sp>
      <p:pic>
        <p:nvPicPr>
          <p:cNvPr id="1026" name="Picture 2"/>
          <p:cNvPicPr>
            <a:picLocks noChangeAspect="1" noChangeArrowheads="1"/>
          </p:cNvPicPr>
          <p:nvPr/>
        </p:nvPicPr>
        <p:blipFill>
          <a:blip r:embed="rId2" cstate="print"/>
          <a:srcRect/>
          <a:stretch>
            <a:fillRect/>
          </a:stretch>
        </p:blipFill>
        <p:spPr bwMode="auto">
          <a:xfrm>
            <a:off x="5429256" y="2071678"/>
            <a:ext cx="3034653" cy="2286016"/>
          </a:xfrm>
          <a:prstGeom prst="rect">
            <a:avLst/>
          </a:prstGeom>
          <a:ln>
            <a:noFill/>
          </a:ln>
          <a:effectLst>
            <a:outerShdw blurRad="190500" algn="tl" rotWithShape="0">
              <a:srgbClr val="000000">
                <a:alpha val="70000"/>
              </a:srgbClr>
            </a:outerShdw>
          </a:effectLst>
        </p:spPr>
      </p:pic>
      <p:sp>
        <p:nvSpPr>
          <p:cNvPr id="13" name="TextBox 12"/>
          <p:cNvSpPr txBox="1"/>
          <p:nvPr/>
        </p:nvSpPr>
        <p:spPr>
          <a:xfrm>
            <a:off x="571472" y="2786058"/>
            <a:ext cx="4643470" cy="1938992"/>
          </a:xfrm>
          <a:prstGeom prst="rect">
            <a:avLst/>
          </a:prstGeom>
          <a:noFill/>
        </p:spPr>
        <p:txBody>
          <a:bodyPr wrap="square" rtlCol="0">
            <a:spAutoFit/>
          </a:bodyPr>
          <a:lstStyle/>
          <a:p>
            <a:pPr marL="457200" indent="-457200" algn="just"/>
            <a:r>
              <a:rPr lang="en-US" sz="2400" dirty="0"/>
              <a:t>5. </a:t>
            </a:r>
            <a:r>
              <a:rPr lang="en-US" sz="2400" b="1" dirty="0">
                <a:solidFill>
                  <a:schemeClr val="accent2">
                    <a:lumMod val="60000"/>
                    <a:lumOff val="40000"/>
                  </a:schemeClr>
                </a:solidFill>
              </a:rPr>
              <a:t>max Function</a:t>
            </a:r>
            <a:r>
              <a:rPr lang="en-US" sz="2400" dirty="0"/>
              <a:t>:-This function returns the biggest value among given list of values.</a:t>
            </a:r>
          </a:p>
          <a:p>
            <a:pPr marL="457200" indent="-457200" algn="just"/>
            <a:r>
              <a:rPr lang="en-US" sz="2400" dirty="0"/>
              <a:t>		</a:t>
            </a:r>
            <a:endParaRPr lang="en-IN" sz="2400" dirty="0"/>
          </a:p>
        </p:txBody>
      </p:sp>
      <p:sp>
        <p:nvSpPr>
          <p:cNvPr id="20" name="TextBox 19"/>
          <p:cNvSpPr txBox="1"/>
          <p:nvPr/>
        </p:nvSpPr>
        <p:spPr>
          <a:xfrm>
            <a:off x="571472" y="4214818"/>
            <a:ext cx="4643470" cy="2308324"/>
          </a:xfrm>
          <a:prstGeom prst="rect">
            <a:avLst/>
          </a:prstGeom>
          <a:noFill/>
        </p:spPr>
        <p:txBody>
          <a:bodyPr wrap="square" rtlCol="0">
            <a:spAutoFit/>
          </a:bodyPr>
          <a:lstStyle/>
          <a:p>
            <a:pPr marL="457200" indent="-457200" algn="just"/>
            <a:r>
              <a:rPr lang="en-US" sz="2400" dirty="0"/>
              <a:t>6. </a:t>
            </a:r>
            <a:r>
              <a:rPr lang="en-US" sz="2400" b="1" dirty="0">
                <a:solidFill>
                  <a:schemeClr val="accent2">
                    <a:lumMod val="60000"/>
                    <a:lumOff val="40000"/>
                  </a:schemeClr>
                </a:solidFill>
              </a:rPr>
              <a:t>abs Function</a:t>
            </a:r>
            <a:r>
              <a:rPr lang="en-US" sz="2400" dirty="0"/>
              <a:t>:- This function returns the absolute value of any integer which is always positive.</a:t>
            </a:r>
          </a:p>
          <a:p>
            <a:pPr marL="457200" indent="-457200" algn="just"/>
            <a:r>
              <a:rPr lang="en-US" sz="2400" dirty="0"/>
              <a:t>		</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blinds(horizontal)">
                                      <p:cBhvr>
                                        <p:cTn id="3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itle 2"/>
          <p:cNvSpPr>
            <a:spLocks noGrp="1"/>
          </p:cNvSpPr>
          <p:nvPr>
            <p:ph type="title"/>
          </p:nvPr>
        </p:nvSpPr>
        <p:spPr>
          <a:xfrm>
            <a:off x="1285852" y="428604"/>
            <a:ext cx="7286676" cy="785818"/>
          </a:xfrm>
        </p:spPr>
        <p:style>
          <a:lnRef idx="0">
            <a:schemeClr val="accent4"/>
          </a:lnRef>
          <a:fillRef idx="3">
            <a:schemeClr val="accent4"/>
          </a:fillRef>
          <a:effectRef idx="3">
            <a:schemeClr val="accent4"/>
          </a:effectRef>
          <a:fontRef idx="minor">
            <a:schemeClr val="lt1"/>
          </a:fontRef>
        </p:style>
        <p:txBody>
          <a:bodyPr/>
          <a:lstStyle/>
          <a:p>
            <a:pPr algn="ctr"/>
            <a:r>
              <a:rPr lang="en-US" dirty="0"/>
              <a:t>Python Modules</a:t>
            </a:r>
            <a:endParaRPr lang="en-IN" dirty="0"/>
          </a:p>
        </p:txBody>
      </p:sp>
      <p:sp>
        <p:nvSpPr>
          <p:cNvPr id="12" name="TextBox 11"/>
          <p:cNvSpPr txBox="1"/>
          <p:nvPr/>
        </p:nvSpPr>
        <p:spPr>
          <a:xfrm>
            <a:off x="500034" y="1357298"/>
            <a:ext cx="8001056" cy="954107"/>
          </a:xfrm>
          <a:prstGeom prst="rect">
            <a:avLst/>
          </a:prstGeom>
          <a:noFill/>
        </p:spPr>
        <p:txBody>
          <a:bodyPr wrap="square" rtlCol="0">
            <a:spAutoFit/>
          </a:bodyPr>
          <a:lstStyle/>
          <a:p>
            <a:pPr marL="457200" indent="-457200" algn="just">
              <a:buFont typeface="Arial" pitchFamily="34" charset="0"/>
              <a:buChar char="•"/>
            </a:pPr>
            <a:r>
              <a:rPr lang="en-US" sz="2800" dirty="0"/>
              <a:t>Module is a .</a:t>
            </a:r>
            <a:r>
              <a:rPr lang="en-US" sz="2800" dirty="0" err="1"/>
              <a:t>py</a:t>
            </a:r>
            <a:r>
              <a:rPr lang="en-US" sz="2800" dirty="0"/>
              <a:t> file which contains the definition of functions and variables.</a:t>
            </a:r>
          </a:p>
        </p:txBody>
      </p:sp>
      <p:sp>
        <p:nvSpPr>
          <p:cNvPr id="13" name="TextBox 12"/>
          <p:cNvSpPr txBox="1"/>
          <p:nvPr/>
        </p:nvSpPr>
        <p:spPr>
          <a:xfrm>
            <a:off x="571472" y="2428868"/>
            <a:ext cx="8001056" cy="1815882"/>
          </a:xfrm>
          <a:prstGeom prst="rect">
            <a:avLst/>
          </a:prstGeom>
          <a:noFill/>
        </p:spPr>
        <p:txBody>
          <a:bodyPr wrap="square" rtlCol="0">
            <a:spAutoFit/>
          </a:bodyPr>
          <a:lstStyle/>
          <a:p>
            <a:pPr marL="457200" indent="-457200" algn="just">
              <a:buFont typeface="Arial" pitchFamily="34" charset="0"/>
              <a:buChar char="•"/>
            </a:pPr>
            <a:r>
              <a:rPr lang="en-US" sz="2800" dirty="0"/>
              <a:t>When we divide a program into modules, then each module contains functions and variables and each function is made for a specific task.</a:t>
            </a:r>
          </a:p>
        </p:txBody>
      </p:sp>
      <p:sp>
        <p:nvSpPr>
          <p:cNvPr id="20" name="TextBox 19"/>
          <p:cNvSpPr txBox="1"/>
          <p:nvPr/>
        </p:nvSpPr>
        <p:spPr>
          <a:xfrm>
            <a:off x="500034" y="4214818"/>
            <a:ext cx="8001056" cy="1384995"/>
          </a:xfrm>
          <a:prstGeom prst="rect">
            <a:avLst/>
          </a:prstGeom>
          <a:noFill/>
        </p:spPr>
        <p:txBody>
          <a:bodyPr wrap="square" rtlCol="0">
            <a:spAutoFit/>
          </a:bodyPr>
          <a:lstStyle/>
          <a:p>
            <a:pPr marL="457200" indent="-457200" algn="just">
              <a:buFont typeface="Arial" pitchFamily="34" charset="0"/>
              <a:buChar char="•"/>
            </a:pPr>
            <a:r>
              <a:rPr lang="en-US" sz="2800" dirty="0"/>
              <a:t>When we make such functions which may be used in other programs by importing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itle 2"/>
          <p:cNvSpPr>
            <a:spLocks noGrp="1"/>
          </p:cNvSpPr>
          <p:nvPr>
            <p:ph type="title"/>
          </p:nvPr>
        </p:nvSpPr>
        <p:spPr>
          <a:xfrm>
            <a:off x="1285852" y="500042"/>
            <a:ext cx="7286676" cy="796908"/>
          </a:xfrm>
        </p:spPr>
        <p:style>
          <a:lnRef idx="0">
            <a:schemeClr val="accent4"/>
          </a:lnRef>
          <a:fillRef idx="3">
            <a:schemeClr val="accent4"/>
          </a:fillRef>
          <a:effectRef idx="3">
            <a:schemeClr val="accent4"/>
          </a:effectRef>
          <a:fontRef idx="minor">
            <a:schemeClr val="lt1"/>
          </a:fontRef>
        </p:style>
        <p:txBody>
          <a:bodyPr/>
          <a:lstStyle/>
          <a:p>
            <a:pPr algn="ctr"/>
            <a:r>
              <a:rPr lang="en-US" dirty="0"/>
              <a:t>Python Modules</a:t>
            </a:r>
            <a:endParaRPr lang="en-IN" dirty="0"/>
          </a:p>
        </p:txBody>
      </p:sp>
      <p:sp>
        <p:nvSpPr>
          <p:cNvPr id="12" name="TextBox 11"/>
          <p:cNvSpPr txBox="1"/>
          <p:nvPr/>
        </p:nvSpPr>
        <p:spPr>
          <a:xfrm>
            <a:off x="500034" y="1428736"/>
            <a:ext cx="8001056" cy="1569660"/>
          </a:xfrm>
          <a:prstGeom prst="rect">
            <a:avLst/>
          </a:prstGeom>
          <a:noFill/>
        </p:spPr>
        <p:txBody>
          <a:bodyPr wrap="square" rtlCol="0">
            <a:spAutoFit/>
          </a:bodyPr>
          <a:lstStyle/>
          <a:p>
            <a:pPr marL="457200" indent="-457200" algn="just">
              <a:buFont typeface="Arial" pitchFamily="34" charset="0"/>
              <a:buChar char="•"/>
            </a:pPr>
            <a:r>
              <a:rPr lang="en-US" sz="2400" dirty="0"/>
              <a:t>Python provides two ways to import a module:-</a:t>
            </a:r>
          </a:p>
          <a:p>
            <a:pPr marL="914400" lvl="1" indent="-457200" algn="just">
              <a:buFont typeface="Arial" pitchFamily="34" charset="0"/>
              <a:buChar char="•"/>
            </a:pPr>
            <a:r>
              <a:rPr lang="en-US" sz="2400" b="1" dirty="0">
                <a:solidFill>
                  <a:schemeClr val="accent2">
                    <a:lumMod val="75000"/>
                  </a:schemeClr>
                </a:solidFill>
              </a:rPr>
              <a:t>import statement: </a:t>
            </a:r>
            <a:r>
              <a:rPr lang="en-US" sz="2400" dirty="0"/>
              <a:t>to import full module.</a:t>
            </a:r>
          </a:p>
          <a:p>
            <a:pPr marL="914400" lvl="1" indent="-457200" algn="just">
              <a:buFont typeface="Arial" pitchFamily="34" charset="0"/>
              <a:buChar char="•"/>
            </a:pPr>
            <a:r>
              <a:rPr lang="en-US" sz="2400" b="1" u="sng" dirty="0">
                <a:solidFill>
                  <a:schemeClr val="accent2">
                    <a:lumMod val="75000"/>
                  </a:schemeClr>
                </a:solidFill>
              </a:rPr>
              <a:t>from:</a:t>
            </a:r>
            <a:r>
              <a:rPr lang="en-US" sz="2400" dirty="0">
                <a:solidFill>
                  <a:schemeClr val="accent2">
                    <a:lumMod val="75000"/>
                  </a:schemeClr>
                </a:solidFill>
              </a:rPr>
              <a:t> </a:t>
            </a:r>
            <a:r>
              <a:rPr lang="en-US" sz="2400" dirty="0"/>
              <a:t>to import all or selected functions from the module.</a:t>
            </a:r>
            <a:endParaRPr lang="en-IN" sz="2400" dirty="0"/>
          </a:p>
        </p:txBody>
      </p:sp>
      <p:pic>
        <p:nvPicPr>
          <p:cNvPr id="3" name="Picture 2"/>
          <p:cNvPicPr>
            <a:picLocks noChangeAspect="1" noChangeArrowheads="1"/>
          </p:cNvPicPr>
          <p:nvPr/>
        </p:nvPicPr>
        <p:blipFill>
          <a:blip r:embed="rId2" cstate="print"/>
          <a:srcRect/>
          <a:stretch>
            <a:fillRect/>
          </a:stretch>
        </p:blipFill>
        <p:spPr bwMode="auto">
          <a:xfrm>
            <a:off x="1357290" y="3357562"/>
            <a:ext cx="3689011" cy="1071570"/>
          </a:xfrm>
          <a:prstGeom prst="rect">
            <a:avLst/>
          </a:prstGeom>
          <a:ln>
            <a:noFill/>
          </a:ln>
          <a:effectLst>
            <a:outerShdw blurRad="190500" algn="tl" rotWithShape="0">
              <a:srgbClr val="000000">
                <a:alpha val="70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1285852" y="5000636"/>
            <a:ext cx="3786215" cy="928694"/>
          </a:xfrm>
          <a:prstGeom prst="rect">
            <a:avLst/>
          </a:prstGeom>
          <a:ln>
            <a:noFill/>
          </a:ln>
          <a:effectLst>
            <a:outerShdw blurRad="190500" algn="tl" rotWithShape="0">
              <a:srgbClr val="000000">
                <a:alpha val="70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6072198" y="4143380"/>
            <a:ext cx="2649159" cy="357190"/>
          </a:xfrm>
          <a:prstGeom prst="rect">
            <a:avLst/>
          </a:prstGeom>
          <a:noFill/>
          <a:ln w="9525">
            <a:noFill/>
            <a:miter lim="800000"/>
            <a:headEnd/>
            <a:tailEnd/>
          </a:ln>
          <a:effectLst/>
        </p:spPr>
      </p:pic>
      <p:cxnSp>
        <p:nvCxnSpPr>
          <p:cNvPr id="21" name="Straight Arrow Connector 20"/>
          <p:cNvCxnSpPr/>
          <p:nvPr/>
        </p:nvCxnSpPr>
        <p:spPr>
          <a:xfrm>
            <a:off x="5143504" y="3643314"/>
            <a:ext cx="121444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143504" y="4500570"/>
            <a:ext cx="1214446"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blinds(horizontal)">
                                      <p:cBhvr>
                                        <p:cTn id="23" dur="500"/>
                                        <p:tgtEl>
                                          <p:spTgt spid="205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nodeType="withEffect">
                                  <p:stCondLst>
                                    <p:cond delay="0"/>
                                  </p:stCondLst>
                                  <p:childTnLst>
                                    <p:set>
                                      <p:cBhvr>
                                        <p:cTn id="33" dur="1" fill="hold">
                                          <p:stCondLst>
                                            <p:cond delay="0"/>
                                          </p:stCondLst>
                                        </p:cTn>
                                        <p:tgtEl>
                                          <p:spTgt spid="2052"/>
                                        </p:tgtEl>
                                        <p:attrNameLst>
                                          <p:attrName>style.visibility</p:attrName>
                                        </p:attrNameLst>
                                      </p:cBhvr>
                                      <p:to>
                                        <p:strVal val="visible"/>
                                      </p:to>
                                    </p:set>
                                    <p:animEffect transition="in" filter="blinds(horizontal)">
                                      <p:cBhvr>
                                        <p:cTn id="34"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AutoShape 2" descr="The Emoji Game - Can you guess what 🎥, 📺, 📕 or 🎵 lay behin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Title 2"/>
          <p:cNvSpPr>
            <a:spLocks noGrp="1"/>
          </p:cNvSpPr>
          <p:nvPr>
            <p:ph type="title"/>
          </p:nvPr>
        </p:nvSpPr>
        <p:spPr>
          <a:xfrm>
            <a:off x="1214414" y="428604"/>
            <a:ext cx="7429552" cy="868346"/>
          </a:xfrm>
        </p:spPr>
        <p:style>
          <a:lnRef idx="0">
            <a:schemeClr val="accent4"/>
          </a:lnRef>
          <a:fillRef idx="3">
            <a:schemeClr val="accent4"/>
          </a:fillRef>
          <a:effectRef idx="3">
            <a:schemeClr val="accent4"/>
          </a:effectRef>
          <a:fontRef idx="minor">
            <a:schemeClr val="lt1"/>
          </a:fontRef>
        </p:style>
        <p:txBody>
          <a:bodyPr/>
          <a:lstStyle/>
          <a:p>
            <a:pPr algn="ctr"/>
            <a:r>
              <a:rPr lang="en-US" dirty="0"/>
              <a:t>help Function</a:t>
            </a:r>
            <a:endParaRPr lang="en-IN" dirty="0"/>
          </a:p>
        </p:txBody>
      </p:sp>
      <p:sp>
        <p:nvSpPr>
          <p:cNvPr id="12" name="TextBox 11"/>
          <p:cNvSpPr txBox="1"/>
          <p:nvPr/>
        </p:nvSpPr>
        <p:spPr>
          <a:xfrm>
            <a:off x="500034" y="1428736"/>
            <a:ext cx="8001056" cy="1200329"/>
          </a:xfrm>
          <a:prstGeom prst="rect">
            <a:avLst/>
          </a:prstGeom>
          <a:noFill/>
        </p:spPr>
        <p:txBody>
          <a:bodyPr wrap="square" rtlCol="0">
            <a:spAutoFit/>
          </a:bodyPr>
          <a:lstStyle/>
          <a:p>
            <a:pPr marL="457200" indent="-457200" algn="just">
              <a:buFont typeface="Arial" pitchFamily="34" charset="0"/>
              <a:buChar char="•"/>
            </a:pPr>
            <a:r>
              <a:rPr lang="en-US" sz="2400" dirty="0"/>
              <a:t>If you forgot that how a library function works then help() is very useful for this situation.</a:t>
            </a:r>
          </a:p>
          <a:p>
            <a:pPr marL="457200" indent="-457200" algn="just">
              <a:buFont typeface="Arial" pitchFamily="34" charset="0"/>
              <a:buChar char="•"/>
            </a:pPr>
            <a:r>
              <a:rPr lang="en-US" sz="2400" dirty="0"/>
              <a:t>It can be used in any module.</a:t>
            </a:r>
            <a:endParaRPr lang="en-IN" sz="2400" dirty="0"/>
          </a:p>
        </p:txBody>
      </p:sp>
      <p:pic>
        <p:nvPicPr>
          <p:cNvPr id="3074" name="Picture 2"/>
          <p:cNvPicPr>
            <a:picLocks noChangeAspect="1" noChangeArrowheads="1"/>
          </p:cNvPicPr>
          <p:nvPr/>
        </p:nvPicPr>
        <p:blipFill>
          <a:blip r:embed="rId2" cstate="print"/>
          <a:srcRect/>
          <a:stretch>
            <a:fillRect/>
          </a:stretch>
        </p:blipFill>
        <p:spPr bwMode="auto">
          <a:xfrm>
            <a:off x="1000100" y="2857496"/>
            <a:ext cx="7230546" cy="27860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2223</TotalTime>
  <Words>3001</Words>
  <Application>Microsoft Office PowerPoint</Application>
  <PresentationFormat>On-screen Show (4:3)</PresentationFormat>
  <Paragraphs>403</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Algerian</vt:lpstr>
      <vt:lpstr>Arial</vt:lpstr>
      <vt:lpstr>Lucida Sans Unicode</vt:lpstr>
      <vt:lpstr>Times New Roman</vt:lpstr>
      <vt:lpstr>Verdana</vt:lpstr>
      <vt:lpstr>Wingdings</vt:lpstr>
      <vt:lpstr>Wingdings 2</vt:lpstr>
      <vt:lpstr>Wingdings 3</vt:lpstr>
      <vt:lpstr>Concourse</vt:lpstr>
      <vt:lpstr>PowerPoint Presentation</vt:lpstr>
      <vt:lpstr>LEARNING OBJECTIVEs</vt:lpstr>
      <vt:lpstr>Why I need a Function????</vt:lpstr>
      <vt:lpstr>Python Function Types</vt:lpstr>
      <vt:lpstr>Built in Functions</vt:lpstr>
      <vt:lpstr>Built in Functions</vt:lpstr>
      <vt:lpstr>Python Modules</vt:lpstr>
      <vt:lpstr>Python Modules</vt:lpstr>
      <vt:lpstr>help Function</vt:lpstr>
      <vt:lpstr>User-defined Function</vt:lpstr>
      <vt:lpstr>Function in terms of Programming Language</vt:lpstr>
      <vt:lpstr>Defining Functions in Python</vt:lpstr>
      <vt:lpstr>Lets look at some more examples</vt:lpstr>
      <vt:lpstr>Structure of a Python Program</vt:lpstr>
      <vt:lpstr>Flow of Execution of a Function Call</vt:lpstr>
      <vt:lpstr>Determine the flow of execution of the following program</vt:lpstr>
      <vt:lpstr>Determine the flow of execution of the following program???</vt:lpstr>
      <vt:lpstr>Argument and Parameter</vt:lpstr>
      <vt:lpstr>Argument and Parameter</vt:lpstr>
      <vt:lpstr>PASSING PARAMETERS</vt:lpstr>
      <vt:lpstr>1. Positional Argument</vt:lpstr>
      <vt:lpstr>2. Default Argument</vt:lpstr>
      <vt:lpstr>PowerPoint Presentation</vt:lpstr>
      <vt:lpstr>Examples of function headers with default value:</vt:lpstr>
      <vt:lpstr>Let’s Find out</vt:lpstr>
      <vt:lpstr>3. Keyword/Named Argument</vt:lpstr>
      <vt:lpstr>Rules for combining all three types of arguments together:</vt:lpstr>
      <vt:lpstr>4. Variable Length Argument</vt:lpstr>
      <vt:lpstr>PowerPoint Presentation</vt:lpstr>
      <vt:lpstr>RETURNING VALUES FROM FUNCTIONS</vt:lpstr>
      <vt:lpstr>1. Function returning some value (Non-void Function)</vt:lpstr>
      <vt:lpstr>PowerPoint Presentation</vt:lpstr>
      <vt:lpstr>PowerPoint Presentation</vt:lpstr>
      <vt:lpstr>2. Function not returning any value (void function)</vt:lpstr>
      <vt:lpstr>PowerPoint Presentation</vt:lpstr>
      <vt:lpstr>Returning Multiple Values</vt:lpstr>
      <vt:lpstr>PowerPoint Presentation</vt:lpstr>
      <vt:lpstr>PowerPoint Presentation</vt:lpstr>
      <vt:lpstr>1. Global Scope</vt:lpstr>
      <vt:lpstr>2. Local Scope</vt:lpstr>
      <vt:lpstr>Memory allocation of Global and Local Variable</vt:lpstr>
      <vt:lpstr>Name Resolution (Resolving Scope of a Name)</vt:lpstr>
      <vt:lpstr>Case-1 (Variable in Global Scope, but not in Local Scope</vt:lpstr>
      <vt:lpstr>Case-2 (Variable neither in Local scope nor in Global Scope)</vt:lpstr>
      <vt:lpstr>Case-3 (Same variable name in local scope as well as in global scope)</vt:lpstr>
      <vt:lpstr>Accessing Global Variable inside Local Scope</vt:lpstr>
      <vt:lpstr>MUTABLE/ IMMUTABLE PROPERTIES OF PASSED DATA OBJECT</vt:lpstr>
      <vt:lpstr>PASSING LIST AS FUNCTION PARAMETER</vt:lpstr>
      <vt:lpstr>PASSING DICTIONARY AS FUNCTION PARAMETER</vt:lpstr>
      <vt:lpstr>PASSING STRING AS FUNCTION PARAMETER</vt:lpstr>
      <vt:lpstr>PASSING TUPLE AS FUNCTION PARAMETER</vt:lpstr>
      <vt:lpstr>Summary of Mutable/ Immutable properties of Data Objects</vt:lpstr>
      <vt:lpstr>Concept Map</vt:lpstr>
      <vt:lpstr>CBSE Sample Question</vt:lpstr>
      <vt:lpstr>CBSE Sample Question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PYTHON</dc:title>
  <dc:creator>Niharika</dc:creator>
  <cp:lastModifiedBy>Nihar Ranjan Bhuyan</cp:lastModifiedBy>
  <cp:revision>233</cp:revision>
  <dcterms:created xsi:type="dcterms:W3CDTF">2020-08-07T15:58:03Z</dcterms:created>
  <dcterms:modified xsi:type="dcterms:W3CDTF">2020-11-23T02:32:45Z</dcterms:modified>
</cp:coreProperties>
</file>