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4"/>
  </p:sldMasterIdLst>
  <p:notesMasterIdLst>
    <p:notesMasterId r:id="rId26"/>
  </p:notesMasterIdLst>
  <p:handoutMasterIdLst>
    <p:handoutMasterId r:id="rId27"/>
  </p:handoutMasterIdLst>
  <p:sldIdLst>
    <p:sldId id="312" r:id="rId5"/>
    <p:sldId id="304" r:id="rId6"/>
    <p:sldId id="323" r:id="rId7"/>
    <p:sldId id="314" r:id="rId8"/>
    <p:sldId id="307" r:id="rId9"/>
    <p:sldId id="324" r:id="rId10"/>
    <p:sldId id="281" r:id="rId11"/>
    <p:sldId id="334" r:id="rId12"/>
    <p:sldId id="282" r:id="rId13"/>
    <p:sldId id="315" r:id="rId14"/>
    <p:sldId id="318" r:id="rId15"/>
    <p:sldId id="333" r:id="rId16"/>
    <p:sldId id="330" r:id="rId17"/>
    <p:sldId id="321" r:id="rId18"/>
    <p:sldId id="326" r:id="rId19"/>
    <p:sldId id="327" r:id="rId20"/>
    <p:sldId id="331" r:id="rId21"/>
    <p:sldId id="332" r:id="rId22"/>
    <p:sldId id="329" r:id="rId23"/>
    <p:sldId id="335" r:id="rId24"/>
    <p:sldId id="297"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31828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1702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1952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1038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2197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24734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7205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878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980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 id="2147483693" r:id="rId18"/>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671482" y="98612"/>
            <a:ext cx="6929718" cy="3227294"/>
          </a:xfrm>
        </p:spPr>
        <p:txBody>
          <a:bodyPr anchor="ctr"/>
          <a:lstStyle/>
          <a:p>
            <a:r>
              <a:rPr lang="en-US" dirty="0">
                <a:latin typeface="Arial Black" panose="020B0A04020102020204" pitchFamily="34" charset="0"/>
                <a:cs typeface="Times New Roman" panose="02020603050405020304" pitchFamily="18" charset="0"/>
              </a:rPr>
              <a:t>Software </a:t>
            </a:r>
            <a:br>
              <a:rPr lang="en-US" dirty="0">
                <a:latin typeface="Arial Black" panose="020B0A04020102020204" pitchFamily="34" charset="0"/>
                <a:cs typeface="Times New Roman" panose="02020603050405020304" pitchFamily="18" charset="0"/>
              </a:rPr>
            </a:br>
            <a:r>
              <a:rPr lang="en-US" dirty="0">
                <a:latin typeface="Arial Black" panose="020B0A04020102020204" pitchFamily="34" charset="0"/>
                <a:cs typeface="Times New Roman" panose="02020603050405020304" pitchFamily="18" charset="0"/>
              </a:rPr>
              <a:t>project </a:t>
            </a:r>
            <a:br>
              <a:rPr lang="en-US" dirty="0">
                <a:latin typeface="Arial Black" panose="020B0A04020102020204" pitchFamily="34" charset="0"/>
                <a:cs typeface="Times New Roman" panose="02020603050405020304" pitchFamily="18" charset="0"/>
              </a:rPr>
            </a:br>
            <a:r>
              <a:rPr lang="en-US" dirty="0">
                <a:latin typeface="Arial Black" panose="020B0A04020102020204" pitchFamily="34" charset="0"/>
                <a:cs typeface="Times New Roman" panose="02020603050405020304" pitchFamily="18" charset="0"/>
              </a:rPr>
              <a:t>Management</a:t>
            </a:r>
          </a:p>
        </p:txBody>
      </p:sp>
      <p:sp>
        <p:nvSpPr>
          <p:cNvPr id="3" name="Subtitle 2">
            <a:extLst>
              <a:ext uri="{FF2B5EF4-FFF2-40B4-BE49-F238E27FC236}">
                <a16:creationId xmlns:a16="http://schemas.microsoft.com/office/drawing/2014/main" id="{0ADDF49A-73FD-452D-9818-2275D9DAC93A}"/>
              </a:ext>
            </a:extLst>
          </p:cNvPr>
          <p:cNvSpPr txBox="1">
            <a:spLocks/>
          </p:cNvSpPr>
          <p:nvPr/>
        </p:nvSpPr>
        <p:spPr>
          <a:xfrm>
            <a:off x="4885764" y="3173506"/>
            <a:ext cx="2956739" cy="211567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FINAL PPT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IN" sz="1600" b="1" dirty="0">
                <a:latin typeface="Lucida Calligraphy" panose="03010101010101010101" pitchFamily="66" charset="0"/>
              </a:rPr>
              <a:t>SLOT:</a:t>
            </a:r>
            <a:r>
              <a:rPr lang="en-IN" sz="1600" dirty="0"/>
              <a:t>  </a:t>
            </a:r>
            <a:r>
              <a:rPr lang="en-IN" sz="1400" dirty="0">
                <a:latin typeface="Times New Roman" panose="02020603050405020304" pitchFamily="18" charset="0"/>
                <a:cs typeface="Times New Roman" panose="02020603050405020304" pitchFamily="18" charset="0"/>
              </a:rPr>
              <a:t>F1+TFF1</a:t>
            </a:r>
          </a:p>
          <a:p>
            <a:pPr marL="0" indent="0">
              <a:buNone/>
            </a:pPr>
            <a:r>
              <a:rPr lang="en-IN" sz="1600" b="1" dirty="0">
                <a:latin typeface="Lucida Calligraphy" panose="03010101010101010101" pitchFamily="66" charset="0"/>
              </a:rPr>
              <a:t>       Group No:</a:t>
            </a:r>
            <a:r>
              <a:rPr lang="en-IN" sz="1600" dirty="0">
                <a:latin typeface="Lucida Calligraphy" panose="03010101010101010101" pitchFamily="66" charset="0"/>
              </a:rPr>
              <a:t> </a:t>
            </a:r>
            <a:r>
              <a:rPr lang="en-IN" sz="1400" dirty="0">
                <a:latin typeface="Times New Roman" panose="02020603050405020304" pitchFamily="18" charset="0"/>
                <a:cs typeface="Times New Roman" panose="02020603050405020304" pitchFamily="18" charset="0"/>
              </a:rPr>
              <a:t>G10</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457199"/>
            <a:ext cx="7796464" cy="786985"/>
          </a:xfrm>
        </p:spPr>
        <p:txBody>
          <a:bodyPr/>
          <a:lstStyle/>
          <a:p>
            <a:r>
              <a:rPr lang="en-US" dirty="0"/>
              <a:t>Objectives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160494"/>
            <a:ext cx="7288306" cy="3862872"/>
          </a:xfrm>
        </p:spPr>
        <p:txBody>
          <a:bodyPr>
            <a:norm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reason why to choose this project is the idea behind project that is to solve problem of people which they shift to different city. The system is not only for the users but also for provider who provides food service .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system is for making efficient communication between customer and producer of the food system which will then leads to the ideal and effective system.</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system also provides a feedback system in which users can rate the food items. Also the proposed system can recommend hotels , food, based on the ratings given by the user, the hostel staff will be infirmed for the improvements along with the quality.</a:t>
            </a:r>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457200"/>
            <a:ext cx="7843837" cy="1057836"/>
          </a:xfrm>
        </p:spPr>
        <p:txBody>
          <a:bodyPr/>
          <a:lstStyle/>
          <a:p>
            <a:r>
              <a:rPr lang="en-US" dirty="0"/>
              <a:t>Proposed Methodology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2124635"/>
            <a:ext cx="7476565" cy="3928973"/>
          </a:xfrm>
        </p:spPr>
        <p:txBody>
          <a:bodyPr>
            <a:norm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overcome the limitations of above system, an online food ordering system based on internet of things is proposed. It is a wireless food ordering system using android devices.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Android devices have gained immense popularity and have revolutionized the use of mobile technology in the automation of routine task in wireless environment.</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Android is a Linux based operating system for mobile devices such as smart-phone and tablet.</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develop a reliable, convenient and accurate food ordering system is considered as a general objective of the study.</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D5BA9A-CC04-4FD3-8995-89617AC486E6}"/>
              </a:ext>
            </a:extLst>
          </p:cNvPr>
          <p:cNvPicPr>
            <a:picLocks noChangeAspect="1"/>
          </p:cNvPicPr>
          <p:nvPr/>
        </p:nvPicPr>
        <p:blipFill>
          <a:blip r:embed="rId3"/>
          <a:stretch>
            <a:fillRect/>
          </a:stretch>
        </p:blipFill>
        <p:spPr>
          <a:xfrm>
            <a:off x="1746627" y="564776"/>
            <a:ext cx="8698746" cy="6015318"/>
          </a:xfrm>
          <a:prstGeom prst="rect">
            <a:avLst/>
          </a:prstGeom>
        </p:spPr>
      </p:pic>
    </p:spTree>
    <p:extLst>
      <p:ext uri="{BB962C8B-B14F-4D97-AF65-F5344CB8AC3E}">
        <p14:creationId xmlns:p14="http://schemas.microsoft.com/office/powerpoint/2010/main" val="372577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8" name="Content Placeholder 7">
            <a:extLst>
              <a:ext uri="{FF2B5EF4-FFF2-40B4-BE49-F238E27FC236}">
                <a16:creationId xmlns:a16="http://schemas.microsoft.com/office/drawing/2014/main" id="{F9B6746B-8E71-4F72-B958-FAE0CF53E2B8}"/>
              </a:ext>
            </a:extLst>
          </p:cNvPr>
          <p:cNvSpPr>
            <a:spLocks noGrp="1"/>
          </p:cNvSpPr>
          <p:nvPr>
            <p:ph sz="half" idx="2"/>
          </p:nvPr>
        </p:nvSpPr>
        <p:spPr>
          <a:xfrm>
            <a:off x="2492189" y="2303463"/>
            <a:ext cx="9359152" cy="3831818"/>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To develop  a system  that will  surely satisﬁed  the  customer  service  will  be  considered  as  an objective. One of the Objective is  to design  a system  that is able  to accommodate  huge amount  of orders  at a  time and automatically  compute  the bill.  </a:t>
            </a:r>
          </a:p>
          <a:p>
            <a:pPr algn="just"/>
            <a:r>
              <a:rPr lang="en-IN" sz="1600" dirty="0">
                <a:latin typeface="Times New Roman" panose="02020603050405020304" pitchFamily="18" charset="0"/>
                <a:cs typeface="Times New Roman" panose="02020603050405020304" pitchFamily="18" charset="0"/>
              </a:rPr>
              <a:t>To evaluate  its performance and  acceptability  in  terms  of  security,  user-friendliness, accuracy and reliability is an important objective. To improve the communication between the client and customers is one of the  objective.   </a:t>
            </a:r>
          </a:p>
          <a:p>
            <a:pPr algn="just"/>
            <a:r>
              <a:rPr lang="en-IN" sz="1600" dirty="0">
                <a:latin typeface="Times New Roman" panose="02020603050405020304" pitchFamily="18" charset="0"/>
                <a:cs typeface="Times New Roman" panose="02020603050405020304" pitchFamily="18" charset="0"/>
              </a:rPr>
              <a:t>The architectural design consists of 3  main users:  -  Service Consumer,  Owner  of  Mess/Restaurant,  and  Employee  of mess.</a:t>
            </a:r>
          </a:p>
          <a:p>
            <a:pPr algn="just"/>
            <a:r>
              <a:rPr lang="en-IN" sz="1600" dirty="0">
                <a:latin typeface="Times New Roman" panose="02020603050405020304" pitchFamily="18" charset="0"/>
                <a:cs typeface="Times New Roman" panose="02020603050405020304" pitchFamily="18" charset="0"/>
              </a:rPr>
              <a:t>Here the main function is, in what pattern user will search the service so for that purpose a part of Geo-Hashing Algorithm is used,  and  GPS  system  should  be on.  Person  can  have  the facility to search service by location that is home location of the  person  is detected  with  GPS and  according  to selected option location of nearby service get searched.  Another way for searching is by cost. Here user must give input in terms of rupees that in what range he/she need service per plate if there are  any  service  provider within  that  area  than the  list  will display. </a:t>
            </a:r>
          </a:p>
        </p:txBody>
      </p:sp>
    </p:spTree>
    <p:extLst>
      <p:ext uri="{BB962C8B-B14F-4D97-AF65-F5344CB8AC3E}">
        <p14:creationId xmlns:p14="http://schemas.microsoft.com/office/powerpoint/2010/main" val="147104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788894"/>
            <a:ext cx="9875463" cy="905435"/>
          </a:xfrm>
        </p:spPr>
        <p:txBody>
          <a:bodyPr/>
          <a:lstStyle/>
          <a:p>
            <a:r>
              <a:rPr lang="en-US" dirty="0"/>
              <a:t>ER Diagram</a:t>
            </a:r>
          </a:p>
        </p:txBody>
      </p:sp>
      <p:pic>
        <p:nvPicPr>
          <p:cNvPr id="5" name="Content Placeholder 4">
            <a:extLst>
              <a:ext uri="{FF2B5EF4-FFF2-40B4-BE49-F238E27FC236}">
                <a16:creationId xmlns:a16="http://schemas.microsoft.com/office/drawing/2014/main" id="{53A319CD-3632-4542-A6B1-E3B2EB4121A0}"/>
              </a:ext>
            </a:extLst>
          </p:cNvPr>
          <p:cNvPicPr>
            <a:picLocks noGrp="1" noChangeAspect="1"/>
          </p:cNvPicPr>
          <p:nvPr>
            <p:ph sz="half" idx="2"/>
          </p:nvPr>
        </p:nvPicPr>
        <p:blipFill>
          <a:blip r:embed="rId3"/>
          <a:stretch>
            <a:fillRect/>
          </a:stretch>
        </p:blipFill>
        <p:spPr>
          <a:xfrm>
            <a:off x="1936376" y="1846263"/>
            <a:ext cx="8086165" cy="4670425"/>
          </a:xfrm>
        </p:spPr>
      </p:pic>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29785" y="143435"/>
            <a:ext cx="6610662" cy="717177"/>
          </a:xfrm>
        </p:spPr>
        <p:txBody>
          <a:bodyPr/>
          <a:lstStyle/>
          <a:p>
            <a:r>
              <a:rPr lang="en-US" sz="3200" dirty="0"/>
              <a:t>UML Diagrams</a:t>
            </a:r>
          </a:p>
        </p:txBody>
      </p:sp>
      <p:pic>
        <p:nvPicPr>
          <p:cNvPr id="4" name="Picture 3">
            <a:extLst>
              <a:ext uri="{FF2B5EF4-FFF2-40B4-BE49-F238E27FC236}">
                <a16:creationId xmlns:a16="http://schemas.microsoft.com/office/drawing/2014/main" id="{9D32C543-4F93-4EA7-857C-B3929A8F5603}"/>
              </a:ext>
            </a:extLst>
          </p:cNvPr>
          <p:cNvPicPr>
            <a:picLocks noChangeAspect="1"/>
          </p:cNvPicPr>
          <p:nvPr/>
        </p:nvPicPr>
        <p:blipFill>
          <a:blip r:embed="rId3"/>
          <a:stretch>
            <a:fillRect/>
          </a:stretch>
        </p:blipFill>
        <p:spPr>
          <a:xfrm>
            <a:off x="1401834" y="860612"/>
            <a:ext cx="8061556" cy="5513294"/>
          </a:xfrm>
          <a:prstGeom prst="rect">
            <a:avLst/>
          </a:prstGeom>
        </p:spPr>
      </p:pic>
      <p:sp>
        <p:nvSpPr>
          <p:cNvPr id="3" name="Rectangle 2">
            <a:extLst>
              <a:ext uri="{FF2B5EF4-FFF2-40B4-BE49-F238E27FC236}">
                <a16:creationId xmlns:a16="http://schemas.microsoft.com/office/drawing/2014/main" id="{8CDFC697-BC04-4C26-94C8-1F2E092F6012}"/>
              </a:ext>
            </a:extLst>
          </p:cNvPr>
          <p:cNvSpPr/>
          <p:nvPr/>
        </p:nvSpPr>
        <p:spPr>
          <a:xfrm>
            <a:off x="1401834" y="1030959"/>
            <a:ext cx="1678665" cy="276999"/>
          </a:xfrm>
          <a:prstGeom prst="rect">
            <a:avLst/>
          </a:prstGeom>
        </p:spPr>
        <p:txBody>
          <a:bodyPr wrap="none">
            <a:spAutoFit/>
          </a:bodyPr>
          <a:lstStyle/>
          <a:p>
            <a:r>
              <a:rPr lang="en-US" sz="1200" dirty="0">
                <a:latin typeface="Lucida Calligraphy" panose="03010101010101010101" pitchFamily="66" charset="0"/>
              </a:rPr>
              <a:t>Use case Diagram</a:t>
            </a:r>
            <a:endParaRPr lang="en-IN" sz="1200" dirty="0"/>
          </a:p>
        </p:txBody>
      </p:sp>
    </p:spTree>
    <p:extLst>
      <p:ext uri="{BB962C8B-B14F-4D97-AF65-F5344CB8AC3E}">
        <p14:creationId xmlns:p14="http://schemas.microsoft.com/office/powerpoint/2010/main" val="172603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22493" y="344775"/>
            <a:ext cx="4452078" cy="583913"/>
          </a:xfrm>
        </p:spPr>
        <p:txBody>
          <a:bodyPr/>
          <a:lstStyle/>
          <a:p>
            <a:r>
              <a:rPr lang="en-US" sz="2800" dirty="0">
                <a:latin typeface="Lucida Calligraphy" panose="03010101010101010101" pitchFamily="66" charset="0"/>
              </a:rPr>
              <a:t>Class Diagram</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pic>
        <p:nvPicPr>
          <p:cNvPr id="6" name="Picture 5">
            <a:extLst>
              <a:ext uri="{FF2B5EF4-FFF2-40B4-BE49-F238E27FC236}">
                <a16:creationId xmlns:a16="http://schemas.microsoft.com/office/drawing/2014/main" id="{AC371A0B-97C5-4231-A646-A3183E06D137}"/>
              </a:ext>
            </a:extLst>
          </p:cNvPr>
          <p:cNvPicPr>
            <a:picLocks noChangeAspect="1"/>
          </p:cNvPicPr>
          <p:nvPr/>
        </p:nvPicPr>
        <p:blipFill>
          <a:blip r:embed="rId3"/>
          <a:stretch>
            <a:fillRect/>
          </a:stretch>
        </p:blipFill>
        <p:spPr>
          <a:xfrm>
            <a:off x="3932660" y="1097038"/>
            <a:ext cx="7681626" cy="5578323"/>
          </a:xfrm>
          <a:prstGeom prst="rect">
            <a:avLst/>
          </a:prstGeom>
        </p:spPr>
      </p:pic>
    </p:spTree>
    <p:extLst>
      <p:ext uri="{BB962C8B-B14F-4D97-AF65-F5344CB8AC3E}">
        <p14:creationId xmlns:p14="http://schemas.microsoft.com/office/powerpoint/2010/main" val="202701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2" name="Rectangle 1">
            <a:extLst>
              <a:ext uri="{FF2B5EF4-FFF2-40B4-BE49-F238E27FC236}">
                <a16:creationId xmlns:a16="http://schemas.microsoft.com/office/drawing/2014/main" id="{51C7E8CC-87E5-40C3-98B5-24D1D6DFE7BF}"/>
              </a:ext>
            </a:extLst>
          </p:cNvPr>
          <p:cNvSpPr/>
          <p:nvPr/>
        </p:nvSpPr>
        <p:spPr>
          <a:xfrm>
            <a:off x="5142659" y="173872"/>
            <a:ext cx="3143809" cy="369332"/>
          </a:xfrm>
          <a:prstGeom prst="rect">
            <a:avLst/>
          </a:prstGeom>
        </p:spPr>
        <p:txBody>
          <a:bodyPr wrap="square">
            <a:spAutoFit/>
          </a:bodyPr>
          <a:lstStyle/>
          <a:p>
            <a:r>
              <a:rPr lang="en-US" dirty="0">
                <a:solidFill>
                  <a:srgbClr val="202C8F"/>
                </a:solidFill>
                <a:latin typeface="Lucida Calligraphy" panose="03010101010101010101" pitchFamily="66" charset="0"/>
              </a:rPr>
              <a:t>SEQUENTIAL Diagram</a:t>
            </a:r>
            <a:endParaRPr lang="en-IN" dirty="0">
              <a:solidFill>
                <a:srgbClr val="202C8F"/>
              </a:solidFill>
            </a:endParaRPr>
          </a:p>
        </p:txBody>
      </p:sp>
      <p:pic>
        <p:nvPicPr>
          <p:cNvPr id="5" name="Picture 4">
            <a:extLst>
              <a:ext uri="{FF2B5EF4-FFF2-40B4-BE49-F238E27FC236}">
                <a16:creationId xmlns:a16="http://schemas.microsoft.com/office/drawing/2014/main" id="{CD97E7E2-0847-402F-B6DF-38A314F4B7F0}"/>
              </a:ext>
            </a:extLst>
          </p:cNvPr>
          <p:cNvPicPr>
            <a:picLocks noChangeAspect="1"/>
          </p:cNvPicPr>
          <p:nvPr/>
        </p:nvPicPr>
        <p:blipFill>
          <a:blip r:embed="rId3"/>
          <a:stretch>
            <a:fillRect/>
          </a:stretch>
        </p:blipFill>
        <p:spPr>
          <a:xfrm>
            <a:off x="3227294" y="1147482"/>
            <a:ext cx="8561294" cy="5253319"/>
          </a:xfrm>
          <a:prstGeom prst="rect">
            <a:avLst/>
          </a:prstGeom>
        </p:spPr>
      </p:pic>
    </p:spTree>
    <p:extLst>
      <p:ext uri="{BB962C8B-B14F-4D97-AF65-F5344CB8AC3E}">
        <p14:creationId xmlns:p14="http://schemas.microsoft.com/office/powerpoint/2010/main" val="256978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788895"/>
            <a:ext cx="9875463" cy="471490"/>
          </a:xfrm>
        </p:spPr>
        <p:txBody>
          <a:bodyPr/>
          <a:lstStyle/>
          <a:p>
            <a:r>
              <a:rPr lang="en-US" sz="2400" dirty="0"/>
              <a:t>Activity diagram</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a16="http://schemas.microsoft.com/office/drawing/2014/main" id="{3C158CA9-23D3-4F37-887D-41E6F35F03AD}"/>
              </a:ext>
            </a:extLst>
          </p:cNvPr>
          <p:cNvPicPr>
            <a:picLocks noChangeAspect="1"/>
          </p:cNvPicPr>
          <p:nvPr/>
        </p:nvPicPr>
        <p:blipFill>
          <a:blip r:embed="rId3"/>
          <a:stretch>
            <a:fillRect/>
          </a:stretch>
        </p:blipFill>
        <p:spPr>
          <a:xfrm>
            <a:off x="3567953" y="1260385"/>
            <a:ext cx="5289176" cy="5463144"/>
          </a:xfrm>
          <a:prstGeom prst="rect">
            <a:avLst/>
          </a:prstGeom>
        </p:spPr>
      </p:pic>
    </p:spTree>
    <p:extLst>
      <p:ext uri="{BB962C8B-B14F-4D97-AF65-F5344CB8AC3E}">
        <p14:creationId xmlns:p14="http://schemas.microsoft.com/office/powerpoint/2010/main" val="236789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22493" y="344775"/>
            <a:ext cx="4452078" cy="764498"/>
          </a:xfrm>
        </p:spPr>
        <p:txBody>
          <a:bodyPr/>
          <a:lstStyle/>
          <a:p>
            <a:r>
              <a:rPr lang="en-US" dirty="0"/>
              <a:t>References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19</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82955" y="1502229"/>
            <a:ext cx="8313209" cy="4539755"/>
          </a:xfrm>
        </p:spPr>
        <p:txBody>
          <a:bodyPr>
            <a:noAutofit/>
          </a:bodyPr>
          <a:lstStyle/>
          <a:p>
            <a:r>
              <a:rPr lang="en-IN" sz="1600" dirty="0"/>
              <a:t>[1] Kirti </a:t>
            </a:r>
            <a:r>
              <a:rPr lang="en-IN" sz="1600" dirty="0" err="1"/>
              <a:t>Bhandge</a:t>
            </a:r>
            <a:r>
              <a:rPr lang="en-IN" sz="1600" dirty="0"/>
              <a:t>, </a:t>
            </a:r>
            <a:r>
              <a:rPr lang="en-IN" sz="1600" dirty="0" err="1"/>
              <a:t>Tejas</a:t>
            </a:r>
            <a:r>
              <a:rPr lang="en-IN" sz="1600" dirty="0"/>
              <a:t> Shinde, Dheeraj </a:t>
            </a:r>
            <a:r>
              <a:rPr lang="en-IN" sz="1600" dirty="0" err="1"/>
              <a:t>Ingale</a:t>
            </a:r>
            <a:r>
              <a:rPr lang="en-IN" sz="1600" dirty="0"/>
              <a:t>, Neeraj Solanki, Reshma </a:t>
            </a:r>
            <a:r>
              <a:rPr lang="en-IN" sz="1600" dirty="0" err="1"/>
              <a:t>Totare</a:t>
            </a:r>
            <a:r>
              <a:rPr lang="en-IN" sz="1600" dirty="0"/>
              <a:t>,”A Proposed System for Touchpad Based Food Ordering System Using Android Application”, International Journal of Advanced Research in Computer Science Technology (IJARCST 2015). </a:t>
            </a:r>
          </a:p>
          <a:p>
            <a:endParaRPr lang="en-IN" sz="1600" dirty="0"/>
          </a:p>
          <a:p>
            <a:r>
              <a:rPr lang="en-IN" sz="1600" dirty="0"/>
              <a:t>[2] Varsha Chavan, Priya </a:t>
            </a:r>
            <a:r>
              <a:rPr lang="en-IN" sz="1600" dirty="0" err="1"/>
              <a:t>Jadhav,Snehal</a:t>
            </a:r>
            <a:r>
              <a:rPr lang="en-IN" sz="1600" dirty="0"/>
              <a:t> </a:t>
            </a:r>
            <a:r>
              <a:rPr lang="en-IN" sz="1600" dirty="0" err="1"/>
              <a:t>Korade,Priyanka</a:t>
            </a:r>
            <a:r>
              <a:rPr lang="en-IN" sz="1600" dirty="0"/>
              <a:t> </a:t>
            </a:r>
            <a:r>
              <a:rPr lang="en-IN" sz="1600" dirty="0" err="1"/>
              <a:t>Teli</a:t>
            </a:r>
            <a:r>
              <a:rPr lang="en-IN" sz="1600" dirty="0"/>
              <a:t>, ”Implementing Customizable Online Food Ordering System Using Web Based Application”, International Journal of Innovative Science, Engineering Technology(IJISET) 2015.</a:t>
            </a:r>
          </a:p>
          <a:p>
            <a:endParaRPr lang="en-IN" sz="1600" dirty="0"/>
          </a:p>
          <a:p>
            <a:r>
              <a:rPr lang="en-IN" sz="1600" dirty="0"/>
              <a:t> [3] Resham Shinde, Priyanka </a:t>
            </a:r>
            <a:r>
              <a:rPr lang="en-IN" sz="1600" dirty="0" err="1"/>
              <a:t>Thakare</a:t>
            </a:r>
            <a:r>
              <a:rPr lang="en-IN" sz="1600" dirty="0"/>
              <a:t>, Neha </a:t>
            </a:r>
            <a:r>
              <a:rPr lang="en-IN" sz="1600" dirty="0" err="1"/>
              <a:t>Dhomne</a:t>
            </a:r>
            <a:r>
              <a:rPr lang="en-IN" sz="1600" dirty="0"/>
              <a:t>, Sushmita Sarkar, ”Design and Implementation of Digital dining in Restaurants using Android”, International Journal of Advance Research in Computer Science and Management Studies 2014. </a:t>
            </a:r>
          </a:p>
          <a:p>
            <a:endParaRPr lang="en-IN" sz="1600" dirty="0"/>
          </a:p>
          <a:p>
            <a:r>
              <a:rPr lang="en-IN" sz="1600" dirty="0"/>
              <a:t>[4] Ashutosh </a:t>
            </a:r>
            <a:r>
              <a:rPr lang="en-IN" sz="1600" dirty="0" err="1"/>
              <a:t>Bhargave</a:t>
            </a:r>
            <a:r>
              <a:rPr lang="en-IN" sz="1600" dirty="0"/>
              <a:t>, Niranjan Jadhav, Apurva Joshi, Prachi </a:t>
            </a:r>
            <a:r>
              <a:rPr lang="en-IN" sz="1600" dirty="0" err="1"/>
              <a:t>Oke</a:t>
            </a:r>
            <a:r>
              <a:rPr lang="en-IN" sz="1600" dirty="0"/>
              <a:t>, S. R </a:t>
            </a:r>
            <a:r>
              <a:rPr lang="en-IN" sz="1600" dirty="0" err="1"/>
              <a:t>Lahane</a:t>
            </a:r>
            <a:r>
              <a:rPr lang="en-IN" sz="1600" dirty="0"/>
              <a:t>,“Digital Ordering System for Restaurant Using Android”, International Journal of Scientific and Research Publications 2013.</a:t>
            </a:r>
          </a:p>
          <a:p>
            <a:endParaRPr lang="en-IN" sz="1600" dirty="0"/>
          </a:p>
          <a:p>
            <a:r>
              <a:rPr lang="en-IN" sz="1600" dirty="0"/>
              <a:t> [5] </a:t>
            </a:r>
            <a:r>
              <a:rPr lang="en-IN" sz="1600" dirty="0" err="1"/>
              <a:t>Khairunnisa</a:t>
            </a:r>
            <a:r>
              <a:rPr lang="en-IN" sz="1600" dirty="0"/>
              <a:t> K., </a:t>
            </a:r>
            <a:r>
              <a:rPr lang="en-IN" sz="1600" dirty="0" err="1"/>
              <a:t>Ayob</a:t>
            </a:r>
            <a:r>
              <a:rPr lang="en-IN" sz="1600" dirty="0"/>
              <a:t> J., Mohd. Helmy A. Wahab, M. </a:t>
            </a:r>
            <a:r>
              <a:rPr lang="en-IN" sz="1600" dirty="0" err="1"/>
              <a:t>Erdi</a:t>
            </a:r>
            <a:r>
              <a:rPr lang="en-IN" sz="1600" dirty="0"/>
              <a:t> </a:t>
            </a:r>
            <a:r>
              <a:rPr lang="en-IN" sz="1600" dirty="0" err="1"/>
              <a:t>Ayob</a:t>
            </a:r>
            <a:r>
              <a:rPr lang="en-IN" sz="1600" dirty="0"/>
              <a:t>, M. </a:t>
            </a:r>
            <a:r>
              <a:rPr lang="en-IN" sz="1600" dirty="0" err="1"/>
              <a:t>Izwan</a:t>
            </a:r>
            <a:r>
              <a:rPr lang="en-IN" sz="1600" dirty="0"/>
              <a:t> </a:t>
            </a:r>
            <a:r>
              <a:rPr lang="en-IN" sz="1600" dirty="0" err="1"/>
              <a:t>Ayob</a:t>
            </a:r>
            <a:r>
              <a:rPr lang="en-IN" sz="1600" dirty="0"/>
              <a:t>, M. </a:t>
            </a:r>
            <a:r>
              <a:rPr lang="en-IN" sz="1600" dirty="0" err="1"/>
              <a:t>Afif</a:t>
            </a:r>
            <a:r>
              <a:rPr lang="en-IN" sz="1600" dirty="0"/>
              <a:t> </a:t>
            </a:r>
            <a:r>
              <a:rPr lang="en-IN" sz="1600" dirty="0" err="1"/>
              <a:t>Ayob</a:t>
            </a:r>
            <a:r>
              <a:rPr lang="en-IN" sz="1600" dirty="0"/>
              <a:t>, ”The Application of Wireless Food Ordering System” MASAUM Journal of Computing 2009.</a:t>
            </a:r>
            <a:endParaRPr lang="en-US" sz="1600" dirty="0"/>
          </a:p>
        </p:txBody>
      </p:sp>
    </p:spTree>
    <p:extLst>
      <p:ext uri="{BB962C8B-B14F-4D97-AF65-F5344CB8AC3E}">
        <p14:creationId xmlns:p14="http://schemas.microsoft.com/office/powerpoint/2010/main" val="423174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816016"/>
            <a:ext cx="4365811" cy="564549"/>
          </a:xfrm>
        </p:spPr>
        <p:txBody>
          <a:bodyPr/>
          <a:lstStyle/>
          <a:p>
            <a:r>
              <a:rPr lang="en-US" sz="3200" dirty="0"/>
              <a:t>TEAM MEMBERS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604682" y="1757082"/>
            <a:ext cx="5893398" cy="2402542"/>
          </a:xfrm>
        </p:spPr>
        <p:txBody>
          <a:bodyPr>
            <a:normAutofit/>
          </a:bodyPr>
          <a:lstStyle/>
          <a:p>
            <a:r>
              <a:rPr lang="en-IN" sz="2000" b="1" dirty="0">
                <a:latin typeface="Times New Roman" panose="02020603050405020304" pitchFamily="18" charset="0"/>
                <a:cs typeface="Times New Roman" panose="02020603050405020304" pitchFamily="18" charset="0"/>
              </a:rPr>
              <a:t>21MIC7114</a:t>
            </a:r>
            <a:r>
              <a:rPr lang="en-IN" sz="2000" dirty="0">
                <a:latin typeface="Times New Roman" panose="02020603050405020304" pitchFamily="18" charset="0"/>
                <a:cs typeface="Times New Roman" panose="02020603050405020304" pitchFamily="18" charset="0"/>
              </a:rPr>
              <a:t>  – S. </a:t>
            </a:r>
            <a:r>
              <a:rPr lang="en-IN" sz="2000" dirty="0" err="1">
                <a:latin typeface="Times New Roman" panose="02020603050405020304" pitchFamily="18" charset="0"/>
                <a:cs typeface="Times New Roman" panose="02020603050405020304" pitchFamily="18" charset="0"/>
              </a:rPr>
              <a:t>Jayadritha</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21MIC7043  – </a:t>
            </a:r>
            <a:r>
              <a:rPr lang="en-IN" sz="2000" dirty="0">
                <a:latin typeface="Times New Roman" panose="02020603050405020304" pitchFamily="18" charset="0"/>
                <a:cs typeface="Times New Roman" panose="02020603050405020304" pitchFamily="18" charset="0"/>
              </a:rPr>
              <a:t>Y. Pavan</a:t>
            </a:r>
          </a:p>
          <a:p>
            <a:r>
              <a:rPr lang="en-IN" sz="2000" b="1" dirty="0">
                <a:latin typeface="Times New Roman" panose="02020603050405020304" pitchFamily="18" charset="0"/>
                <a:cs typeface="Times New Roman" panose="02020603050405020304" pitchFamily="18" charset="0"/>
              </a:rPr>
              <a:t>21MIS7038  –  </a:t>
            </a:r>
            <a:r>
              <a:rPr lang="en-IN" sz="2000" dirty="0">
                <a:latin typeface="Times New Roman" panose="02020603050405020304" pitchFamily="18" charset="0"/>
                <a:cs typeface="Times New Roman" panose="02020603050405020304" pitchFamily="18" charset="0"/>
              </a:rPr>
              <a:t>P. </a:t>
            </a:r>
            <a:r>
              <a:rPr lang="en-IN" sz="2000" dirty="0" err="1">
                <a:latin typeface="Times New Roman" panose="02020603050405020304" pitchFamily="18" charset="0"/>
                <a:cs typeface="Times New Roman" panose="02020603050405020304" pitchFamily="18" charset="0"/>
              </a:rPr>
              <a:t>Revanth</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21MIS7023  –  </a:t>
            </a:r>
            <a:r>
              <a:rPr lang="en-IN" sz="2000" dirty="0">
                <a:latin typeface="Times New Roman" panose="02020603050405020304" pitchFamily="18" charset="0"/>
                <a:cs typeface="Times New Roman" panose="02020603050405020304" pitchFamily="18" charset="0"/>
              </a:rPr>
              <a:t>G. </a:t>
            </a:r>
            <a:r>
              <a:rPr lang="en-IN" sz="2000" dirty="0" err="1">
                <a:latin typeface="Times New Roman" panose="02020603050405020304" pitchFamily="18" charset="0"/>
                <a:cs typeface="Times New Roman" panose="02020603050405020304" pitchFamily="18" charset="0"/>
              </a:rPr>
              <a:t>Bhuvan</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21MIS7068  –  </a:t>
            </a:r>
            <a:r>
              <a:rPr lang="en-IN" sz="2000" dirty="0">
                <a:latin typeface="Times New Roman" panose="02020603050405020304" pitchFamily="18" charset="0"/>
                <a:cs typeface="Times New Roman" panose="02020603050405020304" pitchFamily="18" charset="0"/>
              </a:rPr>
              <a:t>T. Anjali Sri</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Subtitle 2">
            <a:extLst>
              <a:ext uri="{FF2B5EF4-FFF2-40B4-BE49-F238E27FC236}">
                <a16:creationId xmlns:a16="http://schemas.microsoft.com/office/drawing/2014/main" id="{BAFF9636-8D49-4AE9-9171-AFD593C1DAF5}"/>
              </a:ext>
            </a:extLst>
          </p:cNvPr>
          <p:cNvSpPr txBox="1">
            <a:spLocks/>
          </p:cNvSpPr>
          <p:nvPr/>
        </p:nvSpPr>
        <p:spPr>
          <a:xfrm>
            <a:off x="1443317" y="4697506"/>
            <a:ext cx="4365812" cy="1201270"/>
          </a:xfrm>
          <a:prstGeom prst="rect">
            <a:avLst/>
          </a:prstGeom>
        </p:spPr>
        <p:txBody>
          <a:bodyPr vert="horz" lIns="91440" tIns="0" rIns="91440" bIns="0" rtlCol="0">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latin typeface="Lucida Handwriting" panose="03010101010101010101" pitchFamily="66" charset="0"/>
              </a:rPr>
              <a:t>Under the Guidance of</a:t>
            </a:r>
          </a:p>
          <a:p>
            <a:r>
              <a:rPr lang="en-IN" sz="2000" b="1" dirty="0">
                <a:latin typeface="Times New Roman" panose="02020603050405020304" pitchFamily="18" charset="0"/>
                <a:cs typeface="Times New Roman" panose="02020603050405020304" pitchFamily="18" charset="0"/>
              </a:rPr>
              <a:t>                    Prof. Anurag De – SCOPE</a:t>
            </a:r>
            <a:endParaRPr lang="en-IN"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E34125-D766-B607-F9C7-25DD86076BAE}"/>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4" name="Content Placeholder 3">
            <a:extLst>
              <a:ext uri="{FF2B5EF4-FFF2-40B4-BE49-F238E27FC236}">
                <a16:creationId xmlns:a16="http://schemas.microsoft.com/office/drawing/2014/main" id="{C0E63C4A-F106-63F6-BA57-B0F6A3E3EA24}"/>
              </a:ext>
            </a:extLst>
          </p:cNvPr>
          <p:cNvSpPr>
            <a:spLocks noGrp="1"/>
          </p:cNvSpPr>
          <p:nvPr>
            <p:ph idx="11"/>
          </p:nvPr>
        </p:nvSpPr>
        <p:spPr>
          <a:xfrm>
            <a:off x="3610947" y="1464906"/>
            <a:ext cx="8173616" cy="4730621"/>
          </a:xfrm>
        </p:spPr>
        <p:txBody>
          <a:bodyPr>
            <a:normAutofit/>
          </a:bodyPr>
          <a:lstStyle/>
          <a:p>
            <a:r>
              <a:rPr lang="en-IN" sz="1600" dirty="0"/>
              <a:t>[6] Noor </a:t>
            </a:r>
            <a:r>
              <a:rPr lang="en-IN" sz="1600" dirty="0" err="1"/>
              <a:t>Azah</a:t>
            </a:r>
            <a:r>
              <a:rPr lang="en-IN" sz="1600" dirty="0"/>
              <a:t> </a:t>
            </a:r>
            <a:r>
              <a:rPr lang="en-IN" sz="1600" dirty="0" err="1"/>
              <a:t>Samsudin</a:t>
            </a:r>
            <a:r>
              <a:rPr lang="en-IN" sz="1600" dirty="0"/>
              <a:t>, Shamsul Kamal Ahmad Khalid, Mohd Fikry Akmal Mohd </a:t>
            </a:r>
            <a:r>
              <a:rPr lang="en-IN" sz="1600" dirty="0" err="1"/>
              <a:t>Kohar</a:t>
            </a:r>
            <a:r>
              <a:rPr lang="en-IN" sz="1600" dirty="0"/>
              <a:t>, </a:t>
            </a:r>
            <a:r>
              <a:rPr lang="en-IN" sz="1600" dirty="0" err="1"/>
              <a:t>Zulkifli</a:t>
            </a:r>
            <a:r>
              <a:rPr lang="en-IN" sz="1600" dirty="0"/>
              <a:t> </a:t>
            </a:r>
            <a:r>
              <a:rPr lang="en-IN" sz="1600" dirty="0" err="1"/>
              <a:t>Senin</a:t>
            </a:r>
            <a:r>
              <a:rPr lang="en-IN" sz="1600" dirty="0"/>
              <a:t>, Mohd Nor </a:t>
            </a:r>
            <a:r>
              <a:rPr lang="en-IN" sz="1600" dirty="0" err="1"/>
              <a:t>Ihkasan</a:t>
            </a:r>
            <a:r>
              <a:rPr lang="en-IN" sz="1600" dirty="0"/>
              <a:t>,” A customizable wireless food ordering system with real time customer feedback”, IEEE Symposium on Wireless Technology and Applications(ISWTA) 2011.</a:t>
            </a:r>
          </a:p>
          <a:p>
            <a:endParaRPr lang="en-IN" sz="1600" dirty="0"/>
          </a:p>
          <a:p>
            <a:r>
              <a:rPr lang="en-IN" sz="1600" dirty="0"/>
              <a:t> [7] </a:t>
            </a:r>
            <a:r>
              <a:rPr lang="en-IN" sz="1600" dirty="0" err="1"/>
              <a:t>Serhat</a:t>
            </a:r>
            <a:r>
              <a:rPr lang="en-IN" sz="1600" dirty="0"/>
              <a:t> Murat </a:t>
            </a:r>
            <a:r>
              <a:rPr lang="en-IN" sz="1600" dirty="0" err="1"/>
              <a:t>Alagoza</a:t>
            </a:r>
            <a:r>
              <a:rPr lang="en-IN" sz="1600" dirty="0"/>
              <a:t>, </a:t>
            </a:r>
            <a:r>
              <a:rPr lang="en-IN" sz="1600" dirty="0" err="1"/>
              <a:t>Haluk</a:t>
            </a:r>
            <a:r>
              <a:rPr lang="en-IN" sz="1600" dirty="0"/>
              <a:t> </a:t>
            </a:r>
            <a:r>
              <a:rPr lang="en-IN" sz="1600" dirty="0" err="1"/>
              <a:t>Hekimoglub</a:t>
            </a:r>
            <a:r>
              <a:rPr lang="en-IN" sz="1600" dirty="0"/>
              <a:t>,” A study on tam: analysis of customer attitudes in online food ordering system”, Elsevier Ltd. 2012.</a:t>
            </a:r>
          </a:p>
          <a:p>
            <a:endParaRPr lang="en-IN" sz="1600" dirty="0"/>
          </a:p>
          <a:p>
            <a:r>
              <a:rPr lang="en-IN" sz="1600" dirty="0"/>
              <a:t> [8] Patel Krishna, Patel Palak, Raj Nirali, Patel Lalit,” Automated Food Ordering System”, International Journal of Engineering Research and Development (IJERD) 2015.</a:t>
            </a:r>
          </a:p>
          <a:p>
            <a:endParaRPr lang="en-IN" sz="1600" dirty="0"/>
          </a:p>
          <a:p>
            <a:r>
              <a:rPr lang="en-IN" sz="1600" dirty="0"/>
              <a:t> [9] Mayur D. </a:t>
            </a:r>
            <a:r>
              <a:rPr lang="en-IN" sz="1600" dirty="0" err="1"/>
              <a:t>Jakhete</a:t>
            </a:r>
            <a:r>
              <a:rPr lang="en-IN" sz="1600" dirty="0"/>
              <a:t>, Piyush C. </a:t>
            </a:r>
            <a:r>
              <a:rPr lang="en-IN" sz="1600" dirty="0" err="1"/>
              <a:t>Mankar</a:t>
            </a:r>
            <a:r>
              <a:rPr lang="en-IN" sz="1600" dirty="0"/>
              <a:t>,” Implementation of Smart Restaurant with e-menu Card,” International Journal of Computer Applications 2015 of Smart Restaurant with e-menu Card,” International Journal of Computer Applications. </a:t>
            </a:r>
          </a:p>
          <a:p>
            <a:endParaRPr lang="en-IN" sz="1600" dirty="0"/>
          </a:p>
          <a:p>
            <a:r>
              <a:rPr lang="en-IN" sz="1600" dirty="0"/>
              <a:t>[10] Abhishek Singh, Adithya R, Vaishnav Kanade, Prof. Salma Pathan“ ONLINE FOOD ORDERING SYSTEM” International Research Journal of Engineering and Technology (IRJET) 2018.</a:t>
            </a:r>
          </a:p>
        </p:txBody>
      </p:sp>
    </p:spTree>
    <p:extLst>
      <p:ext uri="{BB962C8B-B14F-4D97-AF65-F5344CB8AC3E}">
        <p14:creationId xmlns:p14="http://schemas.microsoft.com/office/powerpoint/2010/main" val="305902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618938"/>
            <a:ext cx="7600012" cy="2728210"/>
          </a:xfrm>
        </p:spPr>
        <p:txBody>
          <a:bodyPr/>
          <a:lstStyle/>
          <a:p>
            <a:r>
              <a:rPr lang="en-US" dirty="0"/>
              <a:t>       </a:t>
            </a:r>
            <a:r>
              <a:rPr lang="en-US" sz="4000" dirty="0"/>
              <a:t>Thank 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599" y="2671482"/>
            <a:ext cx="6669741" cy="2384613"/>
          </a:xfrm>
        </p:spPr>
        <p:txBody>
          <a:bodyPr/>
          <a:lstStyle/>
          <a:p>
            <a:r>
              <a:rPr lang="en-IN" sz="4000" dirty="0"/>
              <a:t>FOOD COURT </a:t>
            </a:r>
            <a:br>
              <a:rPr lang="en-IN" sz="4000" dirty="0"/>
            </a:br>
            <a:r>
              <a:rPr lang="en-IN" sz="4000" dirty="0"/>
              <a:t>BASED </a:t>
            </a:r>
            <a:br>
              <a:rPr lang="en-IN" sz="4000" dirty="0"/>
            </a:br>
            <a:r>
              <a:rPr lang="en-IN" sz="4000" dirty="0"/>
              <a:t>WEB APPLICATION</a:t>
            </a:r>
          </a:p>
        </p:txBody>
      </p:sp>
    </p:spTree>
    <p:extLst>
      <p:ext uri="{BB962C8B-B14F-4D97-AF65-F5344CB8AC3E}">
        <p14:creationId xmlns:p14="http://schemas.microsoft.com/office/powerpoint/2010/main" val="277392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22493" y="344775"/>
            <a:ext cx="4452078" cy="764498"/>
          </a:xfrm>
        </p:spPr>
        <p:txBody>
          <a:bodyPr/>
          <a:lstStyle/>
          <a:p>
            <a:r>
              <a:rPr lang="en-US" dirty="0"/>
              <a:t>Introduction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05834" y="1685364"/>
            <a:ext cx="7091083" cy="4159623"/>
          </a:xfrm>
        </p:spPr>
        <p:txBody>
          <a:bodyPr>
            <a:norm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Online food ordering system sets up a food menu online and customers can easily place the order as per they like. Also with food menu, online customers can easily track the orders.</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management maintains customers database, and improve food ordering service. The restaurant management systems motivates us to develop the system.</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various facilities provided so that the users of the system will get service effectively . Also, the system considers restaurants as well as mess faculty to the customers.</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Another motivation can be considered as the system will be designed to avoid users doing fatal errors, users can change their own can provided feedback and recommendations and can give ratings, it will give appropriate feed backs to restaurants/ mess service providers </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19954" y="554637"/>
            <a:ext cx="7942728" cy="1184222"/>
          </a:xfrm>
        </p:spPr>
        <p:txBody>
          <a:bodyPr/>
          <a:lstStyle/>
          <a:p>
            <a:r>
              <a:rPr lang="en-US" sz="3200" dirty="0"/>
              <a:t>Background study</a:t>
            </a:r>
          </a:p>
        </p:txBody>
      </p:sp>
      <p:sp>
        <p:nvSpPr>
          <p:cNvPr id="3" name="Content Placeholder 2">
            <a:extLst>
              <a:ext uri="{FF2B5EF4-FFF2-40B4-BE49-F238E27FC236}">
                <a16:creationId xmlns:a16="http://schemas.microsoft.com/office/drawing/2014/main" id="{405C0D1B-ABF9-40BE-875C-1EC9376D9AD6}"/>
              </a:ext>
            </a:extLst>
          </p:cNvPr>
          <p:cNvSpPr txBox="1">
            <a:spLocks/>
          </p:cNvSpPr>
          <p:nvPr/>
        </p:nvSpPr>
        <p:spPr>
          <a:xfrm>
            <a:off x="1255060" y="2079812"/>
            <a:ext cx="8274422" cy="3720915"/>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latin typeface="Times New Roman" panose="02020603050405020304" pitchFamily="18" charset="0"/>
                <a:cs typeface="Times New Roman" panose="02020603050405020304" pitchFamily="18" charset="0"/>
              </a:rPr>
              <a:t>The main purpose of the online food ordering management system is to use it in the food service industry.</a:t>
            </a:r>
          </a:p>
          <a:p>
            <a:pPr algn="just"/>
            <a:r>
              <a:rPr lang="en-IN" sz="1800" dirty="0">
                <a:latin typeface="Times New Roman" panose="02020603050405020304" pitchFamily="18" charset="0"/>
                <a:cs typeface="Times New Roman" panose="02020603050405020304" pitchFamily="18" charset="0"/>
              </a:rPr>
              <a:t>The feature helps hotels and restaurants to increase their online food ordering system. Customers can choose from a wide range of food menu items within just a few minutes .</a:t>
            </a:r>
          </a:p>
          <a:p>
            <a:pPr algn="just"/>
            <a:r>
              <a:rPr lang="en-IN" sz="1800" dirty="0">
                <a:latin typeface="Times New Roman" panose="02020603050405020304" pitchFamily="18" charset="0"/>
                <a:cs typeface="Times New Roman" panose="02020603050405020304" pitchFamily="18" charset="0"/>
              </a:rPr>
              <a:t>In todays modern food business, its also able to deliver fast and easily to a customers place. The work presented as online food ordering management system simplifies the ordering process.</a:t>
            </a:r>
          </a:p>
          <a:p>
            <a:pPr algn="just"/>
            <a:r>
              <a:rPr lang="en-IN" sz="1800" dirty="0">
                <a:latin typeface="Times New Roman" panose="02020603050405020304" pitchFamily="18" charset="0"/>
                <a:cs typeface="Times New Roman" panose="02020603050405020304" pitchFamily="18" charset="0"/>
              </a:rPr>
              <a:t>The proposed solution presents a user interface and changes the menu to include all available options, creating customer work easier.</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lgn="just"/>
            <a:r>
              <a:rPr lang="en-US" dirty="0">
                <a:latin typeface="Times New Roman" panose="02020603050405020304" pitchFamily="18" charset="0"/>
                <a:cs typeface="Times New Roman" panose="02020603050405020304" pitchFamily="18" charset="0"/>
              </a:rPr>
              <a:t>Allows customer to order any item that they like and adjust the quantity of the food item.</a:t>
            </a:r>
          </a:p>
          <a:p>
            <a:pPr algn="just"/>
            <a:r>
              <a:rPr lang="en-US" dirty="0">
                <a:latin typeface="Times New Roman" panose="02020603050405020304" pitchFamily="18" charset="0"/>
                <a:cs typeface="Times New Roman" panose="02020603050405020304" pitchFamily="18" charset="0"/>
              </a:rPr>
              <a:t>The order confirmation  is displayed to the customer on the Home page of the website </a:t>
            </a:r>
          </a:p>
          <a:p>
            <a:pPr algn="just"/>
            <a:r>
              <a:rPr lang="en-US" dirty="0">
                <a:latin typeface="Times New Roman" panose="02020603050405020304" pitchFamily="18" charset="0"/>
                <a:cs typeface="Times New Roman" panose="02020603050405020304" pitchFamily="18" charset="0"/>
              </a:rPr>
              <a:t>The order is put to the queue, updated across both the database and admin panel, and provided in real-time.</a:t>
            </a:r>
          </a:p>
          <a:p>
            <a:pPr algn="just"/>
            <a:r>
              <a:rPr lang="en-US" dirty="0">
                <a:latin typeface="Times New Roman" panose="02020603050405020304" pitchFamily="18" charset="0"/>
                <a:cs typeface="Times New Roman" panose="02020603050405020304" pitchFamily="18" charset="0"/>
              </a:rPr>
              <a:t>This system aids the staff with checking over orders in real-time and executing them effectively and easily. </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55619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1057275"/>
            <a:ext cx="6220919" cy="606633"/>
          </a:xfrm>
        </p:spPr>
        <p:txBody>
          <a:bodyPr/>
          <a:lstStyle/>
          <a:p>
            <a:r>
              <a:rPr lang="en-US" dirty="0"/>
              <a:t>Literature survey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2277035"/>
            <a:ext cx="8713694" cy="3764949"/>
          </a:xfrm>
        </p:spPr>
        <p:txBody>
          <a:bodyPr>
            <a:normAutofit/>
          </a:bodyPr>
          <a:lstStyle/>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an automated food ordering system is proposed which will keep track of user orders smartly. Basically, they implemented a food ordering system for diﬀerent type of restaurants in which user will make order or make custom food by one click only.</a:t>
            </a:r>
          </a:p>
          <a:p>
            <a:pPr marL="285750"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Customer using a Smartphone is considered as a basic assumption for the system. When the customer approach to the restaurant, the saved order can be conﬁrmed by touching the Smartphone. </a:t>
            </a:r>
          </a:p>
          <a:p>
            <a:pPr marL="285750" indent="-285750" algn="just">
              <a:buFont typeface="Arial" panose="020B0604020202020204" pitchFamily="34" charset="0"/>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research work aims to design and develop a wireless food ordering system in the restaurant. Technical operations of Wireless Ordering System (WOS) including systems architecture, function, limitations and recommendations were presented in this system. </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D11D833-7104-4CA7-8B8A-3372F70A7D5A}"/>
              </a:ext>
            </a:extLst>
          </p:cNvPr>
          <p:cNvGraphicFramePr>
            <a:graphicFrameLocks noGrp="1"/>
          </p:cNvGraphicFramePr>
          <p:nvPr>
            <p:ph idx="1"/>
            <p:extLst>
              <p:ext uri="{D42A27DB-BD31-4B8C-83A1-F6EECF244321}">
                <p14:modId xmlns:p14="http://schemas.microsoft.com/office/powerpoint/2010/main" val="450649196"/>
              </p:ext>
            </p:extLst>
          </p:nvPr>
        </p:nvGraphicFramePr>
        <p:xfrm>
          <a:off x="914400" y="905435"/>
          <a:ext cx="10264590" cy="6675120"/>
        </p:xfrm>
        <a:graphic>
          <a:graphicData uri="http://schemas.openxmlformats.org/drawingml/2006/table">
            <a:tbl>
              <a:tblPr firstRow="1" bandRow="1">
                <a:tableStyleId>{3C2FFA5D-87B4-456A-9821-1D502468CF0F}</a:tableStyleId>
              </a:tblPr>
              <a:tblGrid>
                <a:gridCol w="842682">
                  <a:extLst>
                    <a:ext uri="{9D8B030D-6E8A-4147-A177-3AD203B41FA5}">
                      <a16:colId xmlns:a16="http://schemas.microsoft.com/office/drawing/2014/main" val="3550302936"/>
                    </a:ext>
                  </a:extLst>
                </a:gridCol>
                <a:gridCol w="1730189">
                  <a:extLst>
                    <a:ext uri="{9D8B030D-6E8A-4147-A177-3AD203B41FA5}">
                      <a16:colId xmlns:a16="http://schemas.microsoft.com/office/drawing/2014/main" val="2829595209"/>
                    </a:ext>
                  </a:extLst>
                </a:gridCol>
                <a:gridCol w="1255058">
                  <a:extLst>
                    <a:ext uri="{9D8B030D-6E8A-4147-A177-3AD203B41FA5}">
                      <a16:colId xmlns:a16="http://schemas.microsoft.com/office/drawing/2014/main" val="25058786"/>
                    </a:ext>
                  </a:extLst>
                </a:gridCol>
                <a:gridCol w="3460377">
                  <a:extLst>
                    <a:ext uri="{9D8B030D-6E8A-4147-A177-3AD203B41FA5}">
                      <a16:colId xmlns:a16="http://schemas.microsoft.com/office/drawing/2014/main" val="3110074661"/>
                    </a:ext>
                  </a:extLst>
                </a:gridCol>
                <a:gridCol w="2976284">
                  <a:extLst>
                    <a:ext uri="{9D8B030D-6E8A-4147-A177-3AD203B41FA5}">
                      <a16:colId xmlns:a16="http://schemas.microsoft.com/office/drawing/2014/main" val="2365549331"/>
                    </a:ext>
                  </a:extLst>
                </a:gridCol>
              </a:tblGrid>
              <a:tr h="831384">
                <a:tc>
                  <a:txBody>
                    <a:bodyPr/>
                    <a:lstStyle/>
                    <a:p>
                      <a:pPr algn="ctr"/>
                      <a:r>
                        <a:rPr lang="en-IN" dirty="0">
                          <a:solidFill>
                            <a:schemeClr val="tx1"/>
                          </a:solidFill>
                        </a:rPr>
                        <a:t>S.no</a:t>
                      </a:r>
                    </a:p>
                  </a:txBody>
                  <a:tcPr/>
                </a:tc>
                <a:tc>
                  <a:txBody>
                    <a:bodyPr/>
                    <a:lstStyle/>
                    <a:p>
                      <a:r>
                        <a:rPr lang="en-IN" dirty="0">
                          <a:solidFill>
                            <a:schemeClr val="tx1"/>
                          </a:solidFill>
                        </a:rPr>
                        <a:t>Title of the paper</a:t>
                      </a:r>
                    </a:p>
                  </a:txBody>
                  <a:tcPr/>
                </a:tc>
                <a:tc>
                  <a:txBody>
                    <a:bodyPr/>
                    <a:lstStyle/>
                    <a:p>
                      <a:pPr algn="ctr"/>
                      <a:r>
                        <a:rPr lang="en-IN" dirty="0">
                          <a:solidFill>
                            <a:schemeClr val="tx1"/>
                          </a:solidFill>
                        </a:rPr>
                        <a:t>Year of Publication</a:t>
                      </a:r>
                    </a:p>
                  </a:txBody>
                  <a:tcPr/>
                </a:tc>
                <a:tc>
                  <a:txBody>
                    <a:bodyPr/>
                    <a:lstStyle/>
                    <a:p>
                      <a:pPr algn="ctr"/>
                      <a:r>
                        <a:rPr lang="en-IN" dirty="0">
                          <a:solidFill>
                            <a:schemeClr val="tx1"/>
                          </a:solidFill>
                        </a:rPr>
                        <a:t>Benefits</a:t>
                      </a:r>
                    </a:p>
                  </a:txBody>
                  <a:tcPr/>
                </a:tc>
                <a:tc>
                  <a:txBody>
                    <a:bodyPr/>
                    <a:lstStyle/>
                    <a:p>
                      <a:pPr algn="ctr"/>
                      <a:r>
                        <a:rPr lang="en-IN" dirty="0">
                          <a:solidFill>
                            <a:schemeClr val="tx1"/>
                          </a:solidFill>
                        </a:rPr>
                        <a:t>Flaws</a:t>
                      </a:r>
                    </a:p>
                  </a:txBody>
                  <a:tcPr/>
                </a:tc>
                <a:extLst>
                  <a:ext uri="{0D108BD9-81ED-4DB2-BD59-A6C34878D82A}">
                    <a16:rowId xmlns:a16="http://schemas.microsoft.com/office/drawing/2014/main" val="3579346746"/>
                  </a:ext>
                </a:extLst>
              </a:tr>
              <a:tr h="665108">
                <a:tc>
                  <a:txBody>
                    <a:bodyPr/>
                    <a:lstStyle/>
                    <a:p>
                      <a:r>
                        <a:rPr lang="en-IN" dirty="0"/>
                        <a:t>1.</a:t>
                      </a:r>
                    </a:p>
                  </a:txBody>
                  <a:tcPr/>
                </a:tc>
                <a:tc>
                  <a:txBody>
                    <a:bodyPr/>
                    <a:lstStyle/>
                    <a:p>
                      <a:r>
                        <a:rPr lang="en-US" sz="1400" dirty="0">
                          <a:latin typeface="Times New Roman" panose="02020603050405020304" pitchFamily="18" charset="0"/>
                          <a:cs typeface="Times New Roman" panose="02020603050405020304" pitchFamily="18" charset="0"/>
                        </a:rPr>
                        <a:t>An Online Food Court Ordering System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2016</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Customers can browse menus, place orders, and make payments from the comfort of their homes or workplaces, saving time and effort.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System crashes, slow loading times, or glitches can frustrate customers and disrupt business operations.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2172757"/>
                  </a:ext>
                </a:extLst>
              </a:tr>
              <a:tr h="1053087">
                <a:tc>
                  <a:txBody>
                    <a:bodyPr/>
                    <a:lstStyle/>
                    <a:p>
                      <a:r>
                        <a:rPr lang="en-IN" dirty="0"/>
                        <a:t>2.</a:t>
                      </a:r>
                    </a:p>
                  </a:txBody>
                  <a:tcPr/>
                </a:tc>
                <a:tc>
                  <a:txBody>
                    <a:bodyPr/>
                    <a:lstStyle/>
                    <a:p>
                      <a:r>
                        <a:rPr lang="en-US" sz="1400" dirty="0">
                          <a:latin typeface="Times New Roman" panose="02020603050405020304" pitchFamily="18" charset="0"/>
                          <a:cs typeface="Times New Roman" panose="02020603050405020304" pitchFamily="18" charset="0"/>
                        </a:rPr>
                        <a:t>Review on Food Court goes Smart with Cloud: Opportunities and Threats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Online ordering systems can attract more customers who prefer the convenience of ordering digitally, leading to higher sales volumes.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Online transactions involve sensitive customer information, making them susceptible to hacking or data breaches if the system's security measures are inadequate.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3286705"/>
                  </a:ext>
                </a:extLst>
              </a:tr>
              <a:tr h="110851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Principles and Systems for Quality and Food Safety Management</a:t>
                      </a:r>
                    </a:p>
                    <a:p>
                      <a:endParaRPr lang="en-IN" dirty="0"/>
                    </a:p>
                  </a:txBody>
                  <a:tcPr/>
                </a:tc>
                <a:tc>
                  <a:txBody>
                    <a:bodyPr/>
                    <a:lstStyle/>
                    <a:p>
                      <a:pPr algn="ctr"/>
                      <a:r>
                        <a:rPr lang="en-IN" sz="1600" dirty="0">
                          <a:latin typeface="Times New Roman" panose="02020603050405020304" pitchFamily="18" charset="0"/>
                          <a:cs typeface="Times New Roman" panose="02020603050405020304" pitchFamily="18" charset="0"/>
                        </a:rPr>
                        <a:t>2023</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Automated systems minimize errors in taking orders, leading to increased customer satisfaction and fewer complaints.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Some customers may prefer the human interaction and personalized service offered by traditional food court experiences.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5947181"/>
                  </a:ext>
                </a:extLst>
              </a:tr>
              <a:tr h="130250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Manure management and soil biodiversity: Towards more sustainable food systems in the EU</a:t>
                      </a:r>
                    </a:p>
                    <a:p>
                      <a:endParaRPr lang="en-IN" dirty="0"/>
                    </a:p>
                  </a:txBody>
                  <a:tcPr/>
                </a:tc>
                <a:tc>
                  <a:txBody>
                    <a:bodyPr/>
                    <a:lstStyle/>
                    <a:p>
                      <a:pPr algn="ctr"/>
                      <a:r>
                        <a:rPr lang="en-IN" sz="1600" dirty="0">
                          <a:latin typeface="Times New Roman" panose="02020603050405020304" pitchFamily="18" charset="0"/>
                          <a:cs typeface="Times New Roman" panose="02020603050405020304" pitchFamily="18" charset="0"/>
                        </a:rPr>
                        <a:t>2021</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Resolving customer complaints or issues with orders may be more challenging in an online setting compared to face-to-face interactions.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Developing and implementing a robust online ordering system can require significant upfront costs, including software development, hardware, and training.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3083055"/>
                  </a:ext>
                </a:extLst>
              </a:tr>
              <a:tr h="110851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Food for Thought: Investing in a sustainable food system</a:t>
                      </a:r>
                    </a:p>
                    <a:p>
                      <a:endParaRPr lang="en-IN" dirty="0"/>
                    </a:p>
                  </a:txBody>
                  <a:tcPr/>
                </a:tc>
                <a:tc>
                  <a:txBody>
                    <a:bodyPr/>
                    <a:lstStyle/>
                    <a:p>
                      <a:pPr algn="ctr"/>
                      <a:r>
                        <a:rPr lang="en-IN" sz="1600" dirty="0">
                          <a:latin typeface="Times New Roman" panose="02020603050405020304" pitchFamily="18" charset="0"/>
                          <a:cs typeface="Times New Roman" panose="02020603050405020304" pitchFamily="18" charset="0"/>
                        </a:rPr>
                        <a:t>2021</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These systems can collect valuable data on customer preferences, ordering habits, and sales trends, which can be used for marketing strategies and business improvement.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With the proliferation of online food ordering platforms, businesses may face increased competition, making it harder to stand out and attract customers.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799975"/>
                  </a:ext>
                </a:extLst>
              </a:tr>
            </a:tbl>
          </a:graphicData>
        </a:graphic>
      </p:graphicFrame>
    </p:spTree>
    <p:extLst>
      <p:ext uri="{BB962C8B-B14F-4D97-AF65-F5344CB8AC3E}">
        <p14:creationId xmlns:p14="http://schemas.microsoft.com/office/powerpoint/2010/main" val="376524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8" name="Content Placeholder 7">
            <a:extLst>
              <a:ext uri="{FF2B5EF4-FFF2-40B4-BE49-F238E27FC236}">
                <a16:creationId xmlns:a16="http://schemas.microsoft.com/office/drawing/2014/main" id="{F9B6746B-8E71-4F72-B958-FAE0CF53E2B8}"/>
              </a:ext>
            </a:extLst>
          </p:cNvPr>
          <p:cNvSpPr>
            <a:spLocks noGrp="1"/>
          </p:cNvSpPr>
          <p:nvPr>
            <p:ph sz="half" idx="2"/>
          </p:nvPr>
        </p:nvSpPr>
        <p:spPr>
          <a:xfrm>
            <a:off x="2976282" y="2303463"/>
            <a:ext cx="8448956" cy="4134465"/>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It was believed that with the increasing use of handheld device such as PDAs in restaurants, pervasive application will become an important tool for restaurants to improve the management aspect by minimizing human errors and by  providing higher quality customer service. </a:t>
            </a:r>
          </a:p>
          <a:p>
            <a:pPr algn="just"/>
            <a:r>
              <a:rPr lang="en-US" dirty="0">
                <a:latin typeface="Times New Roman" panose="02020603050405020304" pitchFamily="18" charset="0"/>
                <a:cs typeface="Times New Roman" panose="02020603050405020304" pitchFamily="18" charset="0"/>
              </a:rPr>
              <a:t>In  the purpose of this study was to investigate the factors that influence the attitude of internet users towards online food ordering in Turkey among university students. A Technology Acceptance Model (TAM) developed by Davis in 1986 was used to study adoption of Web environment for food ordering. </a:t>
            </a:r>
          </a:p>
          <a:p>
            <a:pPr algn="just"/>
            <a:r>
              <a:rPr lang="en-US" dirty="0">
                <a:latin typeface="Times New Roman" panose="02020603050405020304" pitchFamily="18" charset="0"/>
                <a:cs typeface="Times New Roman" panose="02020603050405020304" pitchFamily="18" charset="0"/>
              </a:rPr>
              <a:t>In  the research work aims to automate the food ordering process in restaurant and also improve the dining experience of customers. Design implementation of food ordering system for restaurants were discuss in this paper. This system, implements wireless data access to servers. The android application on user’s mobile will have all the menu details. Kitchen and cashier receives the order details from the customer mobile wirelessly. </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{9F9F574E-D378-4265-88E5-196B77228B95}tf78438558_win32</Template>
  <TotalTime>0</TotalTime>
  <Words>1821</Words>
  <Application>Microsoft Office PowerPoint</Application>
  <PresentationFormat>Widescreen</PresentationFormat>
  <Paragraphs>122</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Lucida Calligraphy</vt:lpstr>
      <vt:lpstr>Lucida Handwriting</vt:lpstr>
      <vt:lpstr>Sabon Next LT</vt:lpstr>
      <vt:lpstr>Times New Roman</vt:lpstr>
      <vt:lpstr>Custom</vt:lpstr>
      <vt:lpstr>Software  project  Management</vt:lpstr>
      <vt:lpstr>TEAM MEMBERS</vt:lpstr>
      <vt:lpstr>FOOD COURT  BASED  WEB APPLICATION</vt:lpstr>
      <vt:lpstr>Introduction</vt:lpstr>
      <vt:lpstr>Background study</vt:lpstr>
      <vt:lpstr>PowerPoint Presentation</vt:lpstr>
      <vt:lpstr>Literature survey</vt:lpstr>
      <vt:lpstr>PowerPoint Presentation</vt:lpstr>
      <vt:lpstr>PowerPoint Presentation</vt:lpstr>
      <vt:lpstr>Objectives</vt:lpstr>
      <vt:lpstr>Proposed Methodology</vt:lpstr>
      <vt:lpstr>PowerPoint Presentation</vt:lpstr>
      <vt:lpstr>PowerPoint Presentation</vt:lpstr>
      <vt:lpstr>ER Diagram</vt:lpstr>
      <vt:lpstr>UML Diagrams</vt:lpstr>
      <vt:lpstr>Class Diagram</vt:lpstr>
      <vt:lpstr>PowerPoint Presentation</vt:lpstr>
      <vt:lpstr>Activity diagram</vt:lpstr>
      <vt:lpstr>References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2024-02-26T05:09:24Z</dcterms:created>
  <dcterms:modified xsi:type="dcterms:W3CDTF">2024-04-27T03:54:30Z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