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2" d="100"/>
          <a:sy n="82" d="100"/>
        </p:scale>
        <p:origin x="691"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23-04-2024</a:t>
            </a:fld>
            <a:endParaRPr lang="en-IN"/>
          </a:p>
        </p:txBody>
      </p:sp>
      <p:sp>
        <p:nvSpPr>
          <p:cNvPr id="104867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3" name=""/>
        <p:cNvGrpSpPr/>
        <p:nvPr/>
      </p:nvGrpSpPr>
      <p:grpSpPr>
        <a:xfrm>
          <a:off x="0" y="0"/>
          <a:ext cx="0" cy="0"/>
          <a:chOff x="0" y="0"/>
          <a:chExt cx="0" cy="0"/>
        </a:xfrm>
      </p:grpSpPr>
      <p:sp>
        <p:nvSpPr>
          <p:cNvPr id="1048597"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8"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99"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00" name="Date Placeholder 7"/>
          <p:cNvSpPr>
            <a:spLocks noGrp="1"/>
          </p:cNvSpPr>
          <p:nvPr>
            <p:ph type="dt" sz="half" idx="10"/>
          </p:nvPr>
        </p:nvSpPr>
        <p:spPr/>
        <p:txBody>
          <a:bodyPr/>
          <a:p>
            <a:fld id="{ED291B17-9318-49DB-B28B-6E5994AE9581}" type="datetime1">
              <a:rPr lang="en-US" smtClean="0"/>
              <a:t>4/23/2024</a:t>
            </a:fld>
            <a:endParaRPr lang="en-US"/>
          </a:p>
        </p:txBody>
      </p:sp>
      <p:sp>
        <p:nvSpPr>
          <p:cNvPr id="1048601" name="Footer Placeholder 8"/>
          <p:cNvSpPr>
            <a:spLocks noGrp="1"/>
          </p:cNvSpPr>
          <p:nvPr>
            <p:ph type="ftr" sz="quarter" idx="11"/>
          </p:nvPr>
        </p:nvSpPr>
        <p:spPr>
          <a:xfrm>
            <a:off x="581192" y="6423914"/>
            <a:ext cx="6917210" cy="365125"/>
          </a:xfrm>
          <a:prstGeom prst="rect"/>
        </p:spPr>
        <p:txBody>
          <a:bodyPr/>
          <a:p>
            <a:endParaRPr lang="en-US"/>
          </a:p>
        </p:txBody>
      </p:sp>
      <p:sp>
        <p:nvSpPr>
          <p:cNvPr id="104860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p>
            <a:r>
              <a:rPr lang="en-US"/>
              <a:t>Click to edit Master title style</a:t>
            </a:r>
          </a:p>
        </p:txBody>
      </p:sp>
      <p:sp>
        <p:nvSpPr>
          <p:cNvPr id="1048639"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p>
            <a:fld id="{2CED4963-E985-44C4-B8C4-FDD613B7C2F8}" type="datetime1">
              <a:rPr lang="en-US" smtClean="0"/>
              <a:t>4/23/2024</a:t>
            </a:fld>
            <a:endParaRPr lang="en-US"/>
          </a:p>
        </p:txBody>
      </p:sp>
      <p:sp>
        <p:nvSpPr>
          <p:cNvPr id="1048641" name="Footer Placeholder 4"/>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p>
            <a:fld id="{ED291B17-9318-49DB-B28B-6E5994AE9581}" type="datetime1">
              <a:rPr lang="en-US" smtClean="0"/>
              <a:t>4/23/2024</a:t>
            </a:fld>
            <a:endParaRPr lang="en-US"/>
          </a:p>
        </p:txBody>
      </p:sp>
      <p:sp>
        <p:nvSpPr>
          <p:cNvPr id="1048630"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1"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8" name="Title 1"/>
          <p:cNvSpPr>
            <a:spLocks noGrp="1"/>
          </p:cNvSpPr>
          <p:nvPr>
            <p:ph type="title"/>
          </p:nvPr>
        </p:nvSpPr>
        <p:spPr>
          <a:xfrm>
            <a:off x="581192" y="702156"/>
            <a:ext cx="11029616" cy="530296"/>
          </a:xfrm>
        </p:spPr>
        <p:txBody>
          <a:bodyPr/>
          <a:p>
            <a:r>
              <a:rPr lang="en-US"/>
              <a:t>Click to edit Master title style</a:t>
            </a:r>
          </a:p>
        </p:txBody>
      </p:sp>
      <p:sp>
        <p:nvSpPr>
          <p:cNvPr id="1048589"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7"/>
          <p:cNvSpPr>
            <a:spLocks noGrp="1"/>
          </p:cNvSpPr>
          <p:nvPr>
            <p:ph type="dt" sz="half" idx="10"/>
          </p:nvPr>
        </p:nvSpPr>
        <p:spPr/>
        <p:txBody>
          <a:bodyPr/>
          <a:p>
            <a:fld id="{78DD82B9-B8EE-4375-B6FF-88FA6ABB15D9}" type="datetime1">
              <a:rPr lang="en-US" smtClean="0"/>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p>
            <a:fld id="{B2497495-0637-405E-AE64-5CC7506D51F5}" type="datetime1">
              <a:rPr lang="en-US" smtClean="0"/>
              <a:t>4/23/2024</a:t>
            </a:fld>
            <a:endParaRPr lang="en-US"/>
          </a:p>
        </p:txBody>
      </p:sp>
      <p:sp>
        <p:nvSpPr>
          <p:cNvPr id="1048647" name="Footer Placeholder 8"/>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p>
            <a:fld id="{7BFFD690-9426-415D-8B65-26881E07B2D4}" type="datetime1">
              <a:rPr lang="en-US" smtClean="0"/>
              <a:t>4/23/2024</a:t>
            </a:fld>
            <a:endParaRPr lang="en-US"/>
          </a:p>
        </p:txBody>
      </p:sp>
      <p:sp>
        <p:nvSpPr>
          <p:cNvPr id="1048653" name="Footer Placeholder 5"/>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p>
            <a:fld id="{04C4989A-474C-40DE-95B9-011C28B71673}" type="datetime1">
              <a:rPr lang="en-US" smtClean="0"/>
              <a:t>4/23/2024</a:t>
            </a:fld>
            <a:endParaRPr lang="en-US"/>
          </a:p>
        </p:txBody>
      </p:sp>
      <p:sp>
        <p:nvSpPr>
          <p:cNvPr id="1048661" name="Footer Placeholder 7"/>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583" name="Title 1"/>
          <p:cNvSpPr>
            <a:spLocks noGrp="1"/>
          </p:cNvSpPr>
          <p:nvPr>
            <p:ph type="title"/>
          </p:nvPr>
        </p:nvSpPr>
        <p:spPr>
          <a:xfrm>
            <a:off x="575894" y="729658"/>
            <a:ext cx="11029616" cy="592246"/>
          </a:xfrm>
        </p:spPr>
        <p:txBody>
          <a:bodyPr/>
          <a:p>
            <a:r>
              <a:rPr lang="en-US"/>
              <a:t>Click to edit Master title style</a:t>
            </a:r>
          </a:p>
        </p:txBody>
      </p:sp>
      <p:sp>
        <p:nvSpPr>
          <p:cNvPr id="1048584" name="Date Placeholder 2"/>
          <p:cNvSpPr>
            <a:spLocks noGrp="1"/>
          </p:cNvSpPr>
          <p:nvPr>
            <p:ph type="dt" sz="half" idx="10"/>
          </p:nvPr>
        </p:nvSpPr>
        <p:spPr/>
        <p:txBody>
          <a:bodyPr/>
          <a:p>
            <a:fld id="{5DB4ED54-5B5E-4A04-93D3-5772E3CE3818}" type="datetime1">
              <a:rPr lang="en-US" smtClean="0"/>
              <a:t>4/23/2024</a:t>
            </a:fld>
            <a:endParaRPr lang="en-US"/>
          </a:p>
        </p:txBody>
      </p:sp>
      <p:sp>
        <p:nvSpPr>
          <p:cNvPr id="1048585" name="Footer Placeholder 3"/>
          <p:cNvSpPr>
            <a:spLocks noGrp="1"/>
          </p:cNvSpPr>
          <p:nvPr>
            <p:ph type="ftr" sz="quarter" idx="11"/>
          </p:nvPr>
        </p:nvSpPr>
        <p:spPr>
          <a:xfrm>
            <a:off x="581192" y="6423914"/>
            <a:ext cx="6917210" cy="365125"/>
          </a:xfrm>
          <a:prstGeom prst="rect"/>
        </p:spPr>
        <p:txBody>
          <a:bodyPr/>
          <a:p>
            <a:endParaRPr lang="en-US"/>
          </a:p>
        </p:txBody>
      </p:sp>
      <p:sp>
        <p:nvSpPr>
          <p:cNvPr id="104858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3" name="Date Placeholder 1"/>
          <p:cNvSpPr>
            <a:spLocks noGrp="1"/>
          </p:cNvSpPr>
          <p:nvPr>
            <p:ph type="dt" sz="half" idx="10"/>
          </p:nvPr>
        </p:nvSpPr>
        <p:spPr/>
        <p:txBody>
          <a:bodyPr/>
          <a:p>
            <a:fld id="{4EDE50D6-574B-40AF-946F-D52A04ADE379}" type="datetime1">
              <a:rPr lang="en-US" smtClean="0"/>
              <a:t>4/23/2024</a:t>
            </a:fld>
            <a:endParaRPr lang="en-US"/>
          </a:p>
        </p:txBody>
      </p:sp>
      <p:sp>
        <p:nvSpPr>
          <p:cNvPr id="1048664" name="Footer Placeholder 2"/>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t>4/23/2024</a:t>
            </a:fld>
            <a:endParaRPr lang="en-US"/>
          </a:p>
        </p:txBody>
      </p:sp>
      <p:sp>
        <p:nvSpPr>
          <p:cNvPr id="1048671" name="Footer Placeholder 9"/>
          <p:cNvSpPr>
            <a:spLocks noGrp="1"/>
          </p:cNvSpPr>
          <p:nvPr>
            <p:ph type="ftr" sz="quarter" idx="11"/>
          </p:nvPr>
        </p:nvSpPr>
        <p:spPr>
          <a:xfrm>
            <a:off x="581192" y="6452590"/>
            <a:ext cx="6917210" cy="365125"/>
          </a:xfrm>
          <a:prstGeom prst="rect"/>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3"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p>
            <a:fld id="{7E18DB4A-8810-4A10-AD5C-D5E2C667F5B3}" type="datetime1">
              <a:rPr lang="en-US" smtClean="0"/>
              <a:t>4/23/2024</a:t>
            </a:fld>
            <a:endParaRPr lang="en-US"/>
          </a:p>
        </p:txBody>
      </p:sp>
      <p:sp>
        <p:nvSpPr>
          <p:cNvPr id="1048636"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5"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youtube.com/" TargetMode="External"/><Relationship Id="rId2" Type="http://schemas.openxmlformats.org/officeDocument/2006/relationships/hyperlink" Target="https://github.com/" TargetMode="External"/><Relationship Id="rId3" Type="http://schemas.openxmlformats.org/officeDocument/2006/relationships/hyperlink" Target="https://chat.openai.com/" TargetMode="External"/><Relationship Id="rId4" Type="http://schemas.openxmlformats.org/officeDocument/2006/relationships/hyperlink" Target="https://pandas.pydata.org/" TargetMode="External"/><Relationship Id="rId5" Type="http://schemas.openxmlformats.org/officeDocument/2006/relationships/hyperlink" Target="https://scikit-learn.org/stable/" TargetMode="External"/><Relationship Id="rId6" Type="http://schemas.openxmlformats.org/officeDocument/2006/relationships/hyperlink" Target="https://keras.io/"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IMDB MOVIE REVIEWS </a:t>
            </a:r>
            <a:r>
              <a:rPr b="1" dirty="0" lang="en-GB">
                <a:solidFill>
                  <a:schemeClr val="accent1"/>
                </a:solidFill>
                <a:latin typeface="Arial" panose="020B0604020202020204" pitchFamily="34" charset="0"/>
                <a:cs typeface="Arial" panose="020B0604020202020204" pitchFamily="34" charset="0"/>
              </a:rPr>
              <a:t>PREDICTION</a:t>
            </a:r>
            <a:endParaRPr b="1" dirty="0" lang="en-US">
              <a:solidFill>
                <a:schemeClr val="accent1"/>
              </a:solidFill>
              <a:latin typeface="Arial" panose="020B0604020202020204" pitchFamily="34" charset="0"/>
              <a:cs typeface="Arial" panose="020B0604020202020204" pitchFamily="34" charset="0"/>
            </a:endParaRPr>
          </a:p>
        </p:txBody>
      </p:sp>
      <p:sp>
        <p:nvSpPr>
          <p:cNvPr id="1048604"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605" name="TextBox 3"/>
          <p:cNvSpPr txBox="1"/>
          <p:nvPr/>
        </p:nvSpPr>
        <p:spPr>
          <a:xfrm>
            <a:off x="2605415" y="4586365"/>
            <a:ext cx="8492298" cy="1412240"/>
          </a:xfrm>
          <a:prstGeom prst="rect"/>
          <a:noFill/>
        </p:spPr>
        <p:txBody>
          <a:bodyPr anchor="t" bIns="45720" lIns="91440" rIns="91440" rtlCol="0" tIns="45720" wrap="square">
            <a:spAutoFit/>
          </a:bodyPr>
          <a:p>
            <a:r>
              <a:rPr dirty="0" sz="2000" lang="en-US" u="sng">
                <a:solidFill>
                  <a:schemeClr val="accent1">
                    <a:lumMod val="75000"/>
                  </a:schemeClr>
                </a:solidFill>
                <a:latin typeface="Arial" pitchFamily="34" charset="0"/>
                <a:cs typeface="Arial" pitchFamily="34" charset="0"/>
              </a:rPr>
              <a:t>Presented By</a:t>
            </a:r>
            <a:r>
              <a:rPr dirty="0" sz="2000" lang="en-US">
                <a:solidFill>
                  <a:schemeClr val="accent1">
                    <a:lumMod val="75000"/>
                  </a:schemeClr>
                </a:solidFill>
                <a:latin typeface="Arial" pitchFamily="34" charset="0"/>
                <a:cs typeface="Arial" pitchFamily="34" charset="0"/>
              </a:rPr>
              <a:t>:</a:t>
            </a:r>
          </a:p>
          <a:p>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J</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y</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Ganesh</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V</a:t>
            </a:r>
            <a:endParaRPr altLang="en-US" lang="zh-CN"/>
          </a:p>
          <a:p>
            <a:r>
              <a:rPr b="1" dirty="0" sz="2000" lang="en-US" smtClean="0">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UNIVERSITY COLLEGE OF ENGINEERING, </a:t>
            </a:r>
            <a:r>
              <a:rPr b="1" dirty="0" sz="2000" lang="en-GB">
                <a:solidFill>
                  <a:schemeClr val="accent1">
                    <a:lumMod val="75000"/>
                  </a:schemeClr>
                </a:solidFill>
                <a:latin typeface="Arial" pitchFamily="34" charset="0"/>
                <a:cs typeface="Arial" pitchFamily="34" charset="0"/>
              </a:rPr>
              <a:t>KANCHIPURAM</a:t>
            </a:r>
          </a:p>
          <a:p>
            <a:r>
              <a:rPr b="1" dirty="0" sz="2000" lang="en-GB">
                <a:solidFill>
                  <a:schemeClr val="accent1">
                    <a:lumMod val="75000"/>
                  </a:schemeClr>
                </a:solidFill>
                <a:latin typeface="Arial" pitchFamily="34" charset="0"/>
                <a:cs typeface="Arial" pitchFamily="34" charset="0"/>
              </a:rPr>
              <a:t>        MECHANICAL ENGINEERING</a:t>
            </a:r>
            <a:endParaRPr b="1" dirty="0" sz="2000" lang="en-US">
              <a:solidFill>
                <a:schemeClr val="accent1">
                  <a:lumMod val="75000"/>
                </a:schemeClr>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Conclusion CONT…</a:t>
            </a:r>
            <a:endParaRPr dirty="0" lang="en-US"/>
          </a:p>
        </p:txBody>
      </p:sp>
      <p:sp>
        <p:nvSpPr>
          <p:cNvPr id="1048596" name="Content Placeholder 1"/>
          <p:cNvSpPr>
            <a:spLocks noGrp="1"/>
          </p:cNvSpPr>
          <p:nvPr>
            <p:ph idx="1"/>
          </p:nvPr>
        </p:nvSpPr>
        <p:spPr>
          <a:xfrm>
            <a:off x="581192" y="1295763"/>
            <a:ext cx="11029615" cy="5036144"/>
          </a:xfrm>
        </p:spPr>
        <p:txBody>
          <a:bodyPr>
            <a:normAutofit fontScale="95000"/>
          </a:bodyPr>
          <a:p>
            <a:pPr algn="l" indent="-457200" marL="457200">
              <a:buFont typeface="+mj-lt"/>
              <a:buAutoNum type="arabicPeriod" startAt="4"/>
            </a:pPr>
            <a:r>
              <a:rPr b="1" dirty="0" sz="2000" i="0" lang="en-GB">
                <a:solidFill>
                  <a:schemeClr val="tx1"/>
                </a:solidFill>
                <a:effectLst/>
                <a:latin typeface="Söhne"/>
              </a:rPr>
              <a:t>Model Evaluation</a:t>
            </a:r>
            <a:r>
              <a:rPr b="0" dirty="0" sz="2000" i="0" lang="en-GB">
                <a:solidFill>
                  <a:schemeClr val="tx1"/>
                </a:solidFill>
                <a:effectLst/>
                <a:latin typeface="Söhne"/>
              </a:rPr>
              <a:t>: After training, the model is evaluated on the test set to measure its performance in terms of accuracy. The test accuracy provides an indication of how well the model generalizes to unseen data.</a:t>
            </a:r>
          </a:p>
          <a:p>
            <a:pPr algn="l">
              <a:buFont typeface="+mj-lt"/>
              <a:buAutoNum type="arabicPeriod" startAt="4"/>
            </a:pPr>
            <a:r>
              <a:rPr b="1" dirty="0" sz="2000" i="0" lang="en-GB">
                <a:solidFill>
                  <a:schemeClr val="tx1"/>
                </a:solidFill>
                <a:effectLst/>
                <a:latin typeface="Söhne"/>
              </a:rPr>
              <a:t>   Prediction</a:t>
            </a:r>
            <a:r>
              <a:rPr b="0" dirty="0" sz="2000" i="0" lang="en-GB">
                <a:solidFill>
                  <a:schemeClr val="tx1"/>
                </a:solidFill>
                <a:effectLst/>
                <a:latin typeface="Söhne"/>
              </a:rPr>
              <a:t>: The program allows users to input new movie reviews interactively. It tokenizes and pads            	the input review, makes predictions using the trained model, and outputs the predicted sentiment    	(positive or negative).</a:t>
            </a:r>
          </a:p>
          <a:p>
            <a:pPr algn="l"/>
            <a:r>
              <a:rPr b="0" dirty="0" sz="2000" i="0" lang="en-GB">
                <a:solidFill>
                  <a:schemeClr val="tx1"/>
                </a:solidFill>
                <a:effectLst/>
                <a:latin typeface="Söhne"/>
              </a:rPr>
              <a:t>   In conclusion, this program demonstrates a basic yet effective approach to sentiment analysis using 	deep learning techniques. It can serve as a foundation for building more sophisticated sentiment 	analysis systems or integrating sentiment analysis functionality into larger applications. Further 	improvements could involve experimenting with different model architectures, hyperparameters, or 	preprocessing techniques to enhance performance. Additionally, deploying the model for real-world 	use cases and incorporating user feedback for iterative refinement could be considered for future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Content Placeholder 2"/>
          <p:cNvSpPr>
            <a:spLocks noGrp="1"/>
          </p:cNvSpPr>
          <p:nvPr>
            <p:ph idx="1"/>
          </p:nvPr>
        </p:nvSpPr>
        <p:spPr>
          <a:xfrm>
            <a:off x="581192" y="1753644"/>
            <a:ext cx="11029615" cy="4709785"/>
          </a:xfrm>
        </p:spPr>
        <p:txBody>
          <a:bodyPr>
            <a:noAutofit/>
          </a:bodyPr>
          <a:p>
            <a:pPr>
              <a:buFont typeface="Wingdings" panose="05000000000000000000" pitchFamily="2" charset="2"/>
              <a:buChar char="v"/>
            </a:pPr>
            <a:r>
              <a:rPr b="0" dirty="0" i="0" lang="en-GB">
                <a:solidFill>
                  <a:schemeClr val="tx1"/>
                </a:solidFill>
                <a:effectLst/>
                <a:latin typeface="Söhne"/>
              </a:rPr>
              <a:t>This program sets up a basic sentiment analysis system using a Convolutional Neural Network (CNN) model to predict the sentiment of movie reviews. However, there are several avenues for future development and enhancement:</a:t>
            </a:r>
            <a:endParaRPr b="1" dirty="0" i="0" lang="en-IN">
              <a:solidFill>
                <a:schemeClr val="tx1"/>
              </a:solidFill>
              <a:effectLst/>
              <a:latin typeface="Söhne"/>
            </a:endParaRPr>
          </a:p>
          <a:p>
            <a:pPr>
              <a:buFont typeface="Wingdings" panose="05000000000000000000" pitchFamily="2" charset="2"/>
              <a:buChar char="ü"/>
            </a:pPr>
            <a:r>
              <a:rPr b="1" dirty="0" i="0" lang="en-IN">
                <a:solidFill>
                  <a:schemeClr val="tx1"/>
                </a:solidFill>
                <a:effectLst/>
                <a:latin typeface="Söhne"/>
              </a:rPr>
              <a:t>Model Improvement</a:t>
            </a:r>
          </a:p>
          <a:p>
            <a:pPr>
              <a:buFont typeface="Wingdings" panose="05000000000000000000" pitchFamily="2" charset="2"/>
              <a:buChar char="ü"/>
            </a:pPr>
            <a:r>
              <a:rPr b="1" dirty="0" i="0" lang="en-IN">
                <a:solidFill>
                  <a:schemeClr val="tx1"/>
                </a:solidFill>
                <a:effectLst/>
                <a:latin typeface="Söhne"/>
              </a:rPr>
              <a:t>Data Augmentation</a:t>
            </a:r>
            <a:endParaRPr b="1" dirty="0" lang="en-IN">
              <a:solidFill>
                <a:schemeClr val="tx1"/>
              </a:solidFill>
              <a:latin typeface="Söhne"/>
            </a:endParaRPr>
          </a:p>
          <a:p>
            <a:pPr>
              <a:buFont typeface="Wingdings" panose="05000000000000000000" pitchFamily="2" charset="2"/>
              <a:buChar char="ü"/>
            </a:pPr>
            <a:r>
              <a:rPr b="1" dirty="0" i="0" lang="en-IN">
                <a:solidFill>
                  <a:schemeClr val="tx1"/>
                </a:solidFill>
                <a:effectLst/>
                <a:latin typeface="Söhne"/>
              </a:rPr>
              <a:t>Hyperparameter Tuning</a:t>
            </a:r>
          </a:p>
          <a:p>
            <a:pPr>
              <a:buFont typeface="Wingdings" panose="05000000000000000000" pitchFamily="2" charset="2"/>
              <a:buChar char="ü"/>
            </a:pPr>
            <a:r>
              <a:rPr b="1" dirty="0" i="0" lang="en-IN">
                <a:solidFill>
                  <a:schemeClr val="tx1"/>
                </a:solidFill>
                <a:effectLst/>
                <a:latin typeface="Söhne"/>
              </a:rPr>
              <a:t>Ensemble Learning</a:t>
            </a:r>
            <a:endParaRPr b="1" dirty="0" lang="en-IN">
              <a:solidFill>
                <a:schemeClr val="tx1"/>
              </a:solidFill>
              <a:latin typeface="Söhne"/>
            </a:endParaRPr>
          </a:p>
          <a:p>
            <a:pPr>
              <a:buFont typeface="Wingdings" panose="05000000000000000000" pitchFamily="2" charset="2"/>
              <a:buChar char="ü"/>
            </a:pPr>
            <a:r>
              <a:rPr b="1" dirty="0" i="0" lang="en-IN">
                <a:solidFill>
                  <a:schemeClr val="tx1"/>
                </a:solidFill>
                <a:effectLst/>
                <a:latin typeface="Söhne"/>
              </a:rPr>
              <a:t>Error Analysis</a:t>
            </a:r>
          </a:p>
          <a:p>
            <a:pPr>
              <a:buFont typeface="Wingdings" panose="05000000000000000000" pitchFamily="2" charset="2"/>
              <a:buChar char="ü"/>
            </a:pPr>
            <a:r>
              <a:rPr b="1" dirty="0" i="0" lang="en-IN">
                <a:solidFill>
                  <a:schemeClr val="tx1"/>
                </a:solidFill>
                <a:effectLst/>
                <a:latin typeface="Söhne"/>
              </a:rPr>
              <a:t>Deployment and Scalability</a:t>
            </a:r>
            <a:endParaRPr b="1" dirty="0" lang="en-IN">
              <a:solidFill>
                <a:schemeClr val="tx1"/>
              </a:solidFill>
              <a:latin typeface="Söhne"/>
            </a:endParaRPr>
          </a:p>
          <a:p>
            <a:pPr>
              <a:buFont typeface="Wingdings" panose="05000000000000000000" pitchFamily="2" charset="2"/>
              <a:buChar char="ü"/>
            </a:pPr>
            <a:r>
              <a:rPr b="1" dirty="0" i="0" lang="en-IN">
                <a:solidFill>
                  <a:schemeClr val="tx1"/>
                </a:solidFill>
                <a:effectLst/>
                <a:latin typeface="Söhne"/>
              </a:rPr>
              <a:t>User Interface and Integration</a:t>
            </a:r>
          </a:p>
          <a:p>
            <a:pPr>
              <a:buFont typeface="Wingdings" panose="05000000000000000000" pitchFamily="2" charset="2"/>
              <a:buChar char="ü"/>
            </a:pPr>
            <a:r>
              <a:rPr b="1" dirty="0" i="0" lang="en-IN">
                <a:solidFill>
                  <a:schemeClr val="tx1"/>
                </a:solidFill>
                <a:effectLst/>
                <a:latin typeface="Söhne"/>
              </a:rPr>
              <a:t>Domain Adaptation</a:t>
            </a:r>
            <a:endParaRPr b="1" dirty="0" lang="en-IN">
              <a:solidFill>
                <a:schemeClr val="tx1"/>
              </a:solidFill>
              <a:latin typeface="Söhne"/>
            </a:endParaRPr>
          </a:p>
          <a:p>
            <a:pPr>
              <a:buFont typeface="Wingdings" panose="05000000000000000000" pitchFamily="2" charset="2"/>
              <a:buChar char="v"/>
            </a:pPr>
            <a:r>
              <a:rPr b="0" dirty="0" i="0" lang="en-GB">
                <a:solidFill>
                  <a:schemeClr val="tx1"/>
                </a:solidFill>
                <a:effectLst/>
                <a:latin typeface="Söhne"/>
              </a:rPr>
              <a:t>By exploring these avenues for future development, the sentiment analysis system can be further refined, optimized, and adapted to meet evolving needs and challenges in analysing movie reviews and potentially extend its applicability to other text classification tasks.</a:t>
            </a:r>
            <a:endParaRPr b="1" dirty="0" lang="en-US">
              <a:solidFill>
                <a:schemeClr val="tx1"/>
              </a:solidFill>
            </a:endParaRPr>
          </a:p>
          <a:p>
            <a:pPr indent="-305435" marL="305435"/>
            <a:endParaRPr dirty="0" lang="en-US">
              <a:solidFill>
                <a:schemeClr val="tx1"/>
              </a:solidFill>
            </a:endParaRPr>
          </a:p>
        </p:txBody>
      </p:sp>
      <p:sp>
        <p:nvSpPr>
          <p:cNvPr id="1048594" name="Title 4"/>
          <p:cNvSpPr txBox="1"/>
          <p:nvPr/>
        </p:nvSpPr>
        <p:spPr>
          <a:xfrm>
            <a:off x="535670" y="844659"/>
            <a:ext cx="11029616" cy="530296"/>
          </a:xfrm>
          <a:prstGeom prst="rect"/>
        </p:spPr>
        <p:txBody>
          <a:bodyPr anchor="b" bIns="45720" lIns="91440" rIns="91440" rtlCol="0" tIns="45720" vert="horz">
            <a:normAutofit fontScale="77273"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592" name="Content Placeholder 1"/>
          <p:cNvSpPr>
            <a:spLocks noGrp="1"/>
          </p:cNvSpPr>
          <p:nvPr>
            <p:ph idx="1"/>
          </p:nvPr>
        </p:nvSpPr>
        <p:spPr/>
        <p:txBody>
          <a:bodyPr>
            <a:normAutofit/>
          </a:bodyPr>
          <a:p>
            <a:pPr indent="-305435" marL="305435"/>
            <a:r>
              <a:rPr dirty="0" sz="2400" lang="en-IN">
                <a:hlinkClick r:id="rId1"/>
              </a:rPr>
              <a:t>https://www.youtube.com/</a:t>
            </a:r>
            <a:endParaRPr dirty="0" sz="2400" lang="en-IN"/>
          </a:p>
          <a:p>
            <a:pPr indent="-305435" marL="305435"/>
            <a:r>
              <a:rPr dirty="0" sz="2400" lang="en-IN">
                <a:hlinkClick r:id="rId2"/>
              </a:rPr>
              <a:t>https://github.com/</a:t>
            </a:r>
            <a:endParaRPr dirty="0" sz="2400" lang="en-IN"/>
          </a:p>
          <a:p>
            <a:pPr indent="-305435" marL="305435"/>
            <a:r>
              <a:rPr dirty="0" sz="2400" lang="en-IN">
                <a:hlinkClick r:id="rId3"/>
              </a:rPr>
              <a:t>https://chat.openai.com/</a:t>
            </a:r>
            <a:endParaRPr dirty="0" sz="2400" lang="en-IN"/>
          </a:p>
          <a:p>
            <a:pPr indent="-305435" marL="305435"/>
            <a:r>
              <a:rPr dirty="0" sz="2400" lang="en-IN">
                <a:hlinkClick r:id="rId4"/>
              </a:rPr>
              <a:t>https://pandas.pydata.org/</a:t>
            </a:r>
            <a:endParaRPr dirty="0" sz="2400" lang="en-IN"/>
          </a:p>
          <a:p>
            <a:pPr indent="-305435" marL="305435"/>
            <a:r>
              <a:rPr dirty="0" sz="2400" lang="en-IN">
                <a:hlinkClick r:id="rId5"/>
              </a:rPr>
              <a:t>https://scikit-learn.org/stable/</a:t>
            </a:r>
            <a:endParaRPr dirty="0" sz="2400" lang="en-IN"/>
          </a:p>
          <a:p>
            <a:pPr indent="-305435" marL="305435"/>
            <a:r>
              <a:rPr dirty="0" sz="2400" lang="en-IN">
                <a:hlinkClick r:id="rId6"/>
              </a:rPr>
              <a:t>https://keras.io/</a:t>
            </a:r>
            <a:endParaRPr dirty="0" sz="2400" lang="en-IN"/>
          </a:p>
          <a:p>
            <a:pPr indent="-305435" marL="305435"/>
            <a:endParaRPr dirty="0" sz="24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Title 4"/>
          <p:cNvSpPr>
            <a:spLocks noGrp="1"/>
          </p:cNvSpPr>
          <p:nvPr>
            <p:ph type="title"/>
          </p:nvPr>
        </p:nvSpPr>
        <p:spPr>
          <a:xfrm>
            <a:off x="1463041" y="2536521"/>
            <a:ext cx="8495151" cy="1227550"/>
          </a:xfrm>
        </p:spPr>
        <p:txBody>
          <a:bodyPr>
            <a:normAutofit/>
          </a:bodyPr>
          <a:p>
            <a:pPr algn="ctr"/>
            <a:r>
              <a:rPr b="1" dirty="0" sz="4400" lang="en-US">
                <a:solidFill>
                  <a:srgbClr val="002060"/>
                </a:solidFill>
                <a:latin typeface="UD Digi Kyokasho NP-B" panose="02020700000000000000" pitchFamily="18" charset="-128"/>
                <a:ea typeface="UD Digi Kyokasho NP-B" panose="02020700000000000000" pitchFamily="18" charset="-128"/>
                <a:cs typeface="MV Boli" panose="02000500030200090000" pitchFamily="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7" name="Title 1"/>
          <p:cNvSpPr>
            <a:spLocks noGrp="1"/>
          </p:cNvSpPr>
          <p:nvPr>
            <p:ph type="title"/>
          </p:nvPr>
        </p:nvSpPr>
        <p:spPr>
          <a:xfrm>
            <a:off x="849573" y="558468"/>
            <a:ext cx="10515600" cy="1113757"/>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608"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0" name="Content Placeholder 1"/>
          <p:cNvSpPr>
            <a:spLocks noGrp="1"/>
          </p:cNvSpPr>
          <p:nvPr>
            <p:ph idx="1"/>
          </p:nvPr>
        </p:nvSpPr>
        <p:spPr>
          <a:xfrm>
            <a:off x="452403" y="1237632"/>
            <a:ext cx="11029615" cy="4673324"/>
          </a:xfrm>
        </p:spPr>
        <p:txBody>
          <a:bodyPr>
            <a:normAutofit/>
          </a:bodyPr>
          <a:p>
            <a:pPr algn="l"/>
            <a:r>
              <a:rPr b="1" dirty="0" sz="2400" i="0" lang="en-GB">
                <a:solidFill>
                  <a:schemeClr val="tx1"/>
                </a:solidFill>
                <a:effectLst/>
                <a:latin typeface="Sitka Heading Semibold" pitchFamily="2" charset="0"/>
              </a:rPr>
              <a:t>The problem statement involves performing binary sentiment classification on a movie dataset containing movie reviews for both training and testing. The objective is to predict whether a review is positive or negative. </a:t>
            </a:r>
          </a:p>
          <a:p>
            <a:pPr algn="l"/>
            <a:r>
              <a:rPr b="1" dirty="0" sz="2400" i="0" lang="en-GB">
                <a:solidFill>
                  <a:schemeClr val="tx1"/>
                </a:solidFill>
                <a:effectLst/>
                <a:latin typeface="Sitka Heading Semibold" pitchFamily="2" charset="0"/>
              </a:rPr>
              <a:t>The task involves using classification or deep learning algorithms to analyse the text data and classify each review as either positive or negative. The goal is to develop a predictive model that can accurately determine the sentiment expressed in movie reviews.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12" name="Content Placeholder 1"/>
          <p:cNvSpPr>
            <a:spLocks noGrp="1"/>
          </p:cNvSpPr>
          <p:nvPr>
            <p:ph idx="1"/>
          </p:nvPr>
        </p:nvSpPr>
        <p:spPr>
          <a:xfrm>
            <a:off x="441671" y="1572016"/>
            <a:ext cx="11613485" cy="5285984"/>
          </a:xfrm>
        </p:spPr>
        <p:txBody>
          <a:bodyPr anchor="ctr" bIns="45720" lIns="91440" rIns="91440" rtlCol="0" tIns="45720" vert="horz">
            <a:noAutofit/>
          </a:bodyPr>
          <a:p>
            <a:pPr algn="l">
              <a:buFont typeface="Wingdings" panose="05000000000000000000" pitchFamily="2" charset="2"/>
              <a:buChar char="q"/>
            </a:pPr>
            <a:r>
              <a:rPr b="1" dirty="0" i="0" lang="en-GB">
                <a:solidFill>
                  <a:schemeClr val="tx1"/>
                </a:solidFill>
                <a:effectLst/>
                <a:latin typeface="Söhne"/>
              </a:rPr>
              <a:t>Data Preprocessing</a:t>
            </a:r>
            <a:r>
              <a:rPr b="0" dirty="0" i="0" lang="en-GB">
                <a:solidFill>
                  <a:schemeClr val="tx1"/>
                </a:solidFill>
                <a:effectLst/>
                <a:latin typeface="Söhne"/>
              </a:rPr>
              <a:t>:</a:t>
            </a:r>
          </a:p>
          <a:p>
            <a:pPr algn="l" indent="-285750" lvl="1" marL="742950">
              <a:buFont typeface="Wingdings" panose="05000000000000000000" pitchFamily="2" charset="2"/>
              <a:buChar char="ü"/>
            </a:pPr>
            <a:r>
              <a:rPr dirty="0" i="1" lang="en-GB">
                <a:solidFill>
                  <a:schemeClr val="tx1"/>
                </a:solidFill>
                <a:effectLst/>
                <a:latin typeface="Söhne"/>
              </a:rPr>
              <a:t>Tokenize the text:  </a:t>
            </a:r>
            <a:r>
              <a:rPr b="0" dirty="0" i="0" lang="en-GB">
                <a:solidFill>
                  <a:schemeClr val="tx1"/>
                </a:solidFill>
                <a:effectLst/>
                <a:latin typeface="Söhne"/>
              </a:rPr>
              <a:t>Split each review into individual words or tokens.</a:t>
            </a:r>
          </a:p>
          <a:p>
            <a:pPr algn="l" indent="-285750" lvl="1" marL="742950">
              <a:buFont typeface="Wingdings" panose="05000000000000000000" pitchFamily="2" charset="2"/>
              <a:buChar char="ü"/>
            </a:pPr>
            <a:r>
              <a:rPr b="0" dirty="0" i="1" lang="en-GB">
                <a:solidFill>
                  <a:schemeClr val="tx1"/>
                </a:solidFill>
                <a:effectLst/>
                <a:latin typeface="Söhne"/>
              </a:rPr>
              <a:t>Convert text to numerical representation:  </a:t>
            </a:r>
            <a:r>
              <a:rPr b="0" dirty="0" i="0" lang="en-GB">
                <a:solidFill>
                  <a:schemeClr val="tx1"/>
                </a:solidFill>
                <a:effectLst/>
                <a:latin typeface="Söhne"/>
              </a:rPr>
              <a:t>Use techniques like one-hot encoding or word embeddings to represent words as numerical vectors.</a:t>
            </a:r>
          </a:p>
          <a:p>
            <a:pPr algn="l">
              <a:buFont typeface="Wingdings" panose="05000000000000000000" pitchFamily="2" charset="2"/>
              <a:buChar char="q"/>
            </a:pPr>
            <a:r>
              <a:rPr b="1" dirty="0" i="0" lang="en-GB">
                <a:solidFill>
                  <a:schemeClr val="tx1"/>
                </a:solidFill>
                <a:effectLst/>
                <a:latin typeface="Söhne"/>
              </a:rPr>
              <a:t>Model Selection</a:t>
            </a:r>
            <a:r>
              <a:rPr b="0" dirty="0" i="0" lang="en-GB">
                <a:solidFill>
                  <a:schemeClr val="tx1"/>
                </a:solidFill>
                <a:effectLst/>
                <a:latin typeface="Söhne"/>
              </a:rPr>
              <a:t>:</a:t>
            </a:r>
          </a:p>
          <a:p>
            <a:pPr algn="l" indent="-285750" lvl="1" marL="742950">
              <a:buFont typeface="Wingdings" panose="05000000000000000000" pitchFamily="2" charset="2"/>
              <a:buChar char="ü"/>
            </a:pPr>
            <a:r>
              <a:rPr b="0" dirty="0" i="1" lang="en-GB">
                <a:solidFill>
                  <a:schemeClr val="tx1"/>
                </a:solidFill>
                <a:effectLst/>
                <a:latin typeface="Söhne"/>
              </a:rPr>
              <a:t>Classification algorithms:  </a:t>
            </a:r>
            <a:r>
              <a:rPr b="0" dirty="0" i="0" lang="en-GB">
                <a:solidFill>
                  <a:schemeClr val="tx1"/>
                </a:solidFill>
                <a:effectLst/>
                <a:latin typeface="Söhne"/>
              </a:rPr>
              <a:t>Consider traditional machine learning algorithms like Naive Bayes, Support Vector Machines (SVM), or Logistic Regression.</a:t>
            </a:r>
          </a:p>
          <a:p>
            <a:pPr algn="l" indent="-285750" lvl="1" marL="742950">
              <a:buFont typeface="Wingdings" panose="05000000000000000000" pitchFamily="2" charset="2"/>
              <a:buChar char="ü"/>
            </a:pPr>
            <a:r>
              <a:rPr b="0" dirty="0" i="1" lang="en-GB">
                <a:solidFill>
                  <a:schemeClr val="tx1"/>
                </a:solidFill>
                <a:effectLst/>
                <a:latin typeface="Söhne"/>
              </a:rPr>
              <a:t>Deep learning algorithms:  </a:t>
            </a:r>
            <a:r>
              <a:rPr b="0" dirty="0" i="0" lang="en-GB">
                <a:solidFill>
                  <a:schemeClr val="tx1"/>
                </a:solidFill>
                <a:effectLst/>
                <a:latin typeface="Söhne"/>
              </a:rPr>
              <a:t>Options include Convolutional Neural Networks (CNNs) or Recurrent Neural Networks (RNNs) like Long Short-Term Memory (LSTM) or Gated Recurrent Units (GRUs).</a:t>
            </a:r>
          </a:p>
          <a:p>
            <a:pPr algn="l">
              <a:buFont typeface="Wingdings" panose="05000000000000000000" pitchFamily="2" charset="2"/>
              <a:buChar char="q"/>
            </a:pPr>
            <a:r>
              <a:rPr b="1" dirty="0" i="0" lang="en-GB">
                <a:solidFill>
                  <a:schemeClr val="tx1"/>
                </a:solidFill>
                <a:effectLst/>
                <a:latin typeface="Söhne"/>
              </a:rPr>
              <a:t>Model Training</a:t>
            </a:r>
            <a:r>
              <a:rPr b="0" dirty="0" i="0" lang="en-GB">
                <a:solidFill>
                  <a:schemeClr val="tx1"/>
                </a:solidFill>
                <a:effectLst/>
                <a:latin typeface="Söhne"/>
              </a:rPr>
              <a:t>:</a:t>
            </a:r>
          </a:p>
          <a:p>
            <a:pPr algn="l" indent="-285750" lvl="1" marL="742950">
              <a:buFont typeface="Wingdings" panose="05000000000000000000" pitchFamily="2" charset="2"/>
              <a:buChar char="ü"/>
            </a:pPr>
            <a:r>
              <a:rPr b="0" dirty="0" i="0" lang="en-GB">
                <a:solidFill>
                  <a:schemeClr val="tx1"/>
                </a:solidFill>
                <a:effectLst/>
                <a:latin typeface="Söhne"/>
              </a:rPr>
              <a:t>Split the training dataset further into training and validation sets to tune hyperparameters and prevent overfitting.</a:t>
            </a:r>
          </a:p>
          <a:p>
            <a:pPr algn="l" indent="-285750" lvl="1" marL="742950">
              <a:buFont typeface="Wingdings" panose="05000000000000000000" pitchFamily="2" charset="2"/>
              <a:buChar char="ü"/>
            </a:pPr>
            <a:r>
              <a:rPr b="0" dirty="0" i="0" lang="en-GB">
                <a:solidFill>
                  <a:schemeClr val="tx1"/>
                </a:solidFill>
                <a:effectLst/>
                <a:latin typeface="Söhne"/>
              </a:rPr>
              <a:t>Train the chosen model(s) on the pre-processed training data.</a:t>
            </a:r>
          </a:p>
          <a:p>
            <a:pPr algn="l">
              <a:buFont typeface="Wingdings" panose="05000000000000000000" pitchFamily="2" charset="2"/>
              <a:buChar char="q"/>
            </a:pPr>
            <a:r>
              <a:rPr b="1" dirty="0" i="0" lang="en-GB">
                <a:solidFill>
                  <a:schemeClr val="tx1"/>
                </a:solidFill>
                <a:effectLst/>
                <a:latin typeface="Söhne"/>
              </a:rPr>
              <a:t>Model Evaluation</a:t>
            </a:r>
            <a:r>
              <a:rPr b="0" dirty="0" i="0" lang="en-GB">
                <a:solidFill>
                  <a:schemeClr val="tx1"/>
                </a:solidFill>
                <a:effectLst/>
                <a:latin typeface="Söhne"/>
              </a:rPr>
              <a:t>:</a:t>
            </a:r>
          </a:p>
          <a:p>
            <a:pPr algn="l" indent="-285750" lvl="1" marL="742950">
              <a:buFont typeface="Wingdings" panose="05000000000000000000" pitchFamily="2" charset="2"/>
              <a:buChar char="ü"/>
            </a:pPr>
            <a:r>
              <a:rPr b="0" dirty="0" i="0" lang="en-GB">
                <a:solidFill>
                  <a:schemeClr val="tx1"/>
                </a:solidFill>
                <a:effectLst/>
                <a:latin typeface="Söhne"/>
              </a:rPr>
              <a:t>Assess the model's performance on the test set using evaluation metrics such as accuracy, precision, recall, F1-score, and confusion matrix.</a:t>
            </a:r>
          </a:p>
          <a:p>
            <a:pPr algn="l" indent="-285750" lvl="1" marL="742950">
              <a:buFont typeface="Wingdings" panose="05000000000000000000" pitchFamily="2" charset="2"/>
              <a:buChar char="ü"/>
            </a:pPr>
            <a:r>
              <a:rPr b="0" dirty="0" i="0" lang="en-GB">
                <a:solidFill>
                  <a:schemeClr val="tx1"/>
                </a:solidFill>
                <a:effectLst/>
                <a:latin typeface="Söhne"/>
              </a:rPr>
              <a:t>Analyse any misclassifications and consider fine-tuning the model or adjusting preprocessing steps accordingly.</a:t>
            </a:r>
          </a:p>
          <a:p>
            <a:pPr indent="0" marL="0">
              <a:buNone/>
            </a:pPr>
            <a:endParaRPr b="1" dirty="0" sz="1400" lang="en-IN">
              <a:solidFill>
                <a:schemeClr val="tx1"/>
              </a:solidFill>
              <a:latin typeface="Calibri"/>
              <a:cs typeface="Calibri"/>
            </a:endParaRPr>
          </a:p>
          <a:p>
            <a:pPr indent="0" marL="0">
              <a:buNone/>
            </a:pPr>
            <a:endParaRPr dirty="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14" name="Content Placeholder 1"/>
          <p:cNvSpPr>
            <a:spLocks noGrp="1"/>
          </p:cNvSpPr>
          <p:nvPr>
            <p:ph idx="1"/>
          </p:nvPr>
        </p:nvSpPr>
        <p:spPr>
          <a:xfrm>
            <a:off x="581192" y="1446756"/>
            <a:ext cx="11029615" cy="4891413"/>
          </a:xfrm>
        </p:spPr>
        <p:txBody>
          <a:bodyPr>
            <a:normAutofit fontScale="94444"/>
          </a:bodyPr>
          <a:p>
            <a:pPr indent="0" marL="0">
              <a:buNone/>
            </a:pPr>
            <a:r>
              <a:rPr b="1" dirty="0" sz="2000" i="0" lang="en-GB">
                <a:solidFill>
                  <a:schemeClr val="tx1"/>
                </a:solidFill>
                <a:effectLst/>
                <a:latin typeface="Sitka Banner" pitchFamily="2" charset="0"/>
              </a:rPr>
              <a:t>To tackle the problem statement of prediction requires combination of Data </a:t>
            </a:r>
            <a:r>
              <a:rPr b="1" dirty="0" sz="2000" i="0" lang="en-IN">
                <a:solidFill>
                  <a:schemeClr val="tx1"/>
                </a:solidFill>
                <a:effectLst/>
                <a:latin typeface="Sitka Banner" pitchFamily="2" charset="0"/>
              </a:rPr>
              <a:t>Acquisition, Data </a:t>
            </a:r>
            <a:r>
              <a:rPr b="1" dirty="0" sz="2000" i="0" lang="en-GB">
                <a:solidFill>
                  <a:schemeClr val="tx1"/>
                </a:solidFill>
                <a:effectLst/>
                <a:latin typeface="Sitka Banner" pitchFamily="2" charset="0"/>
              </a:rPr>
              <a:t>Preprocessing, Feature Engineering, Model Selection, Model Training</a:t>
            </a:r>
          </a:p>
          <a:p>
            <a:pPr indent="0" marL="0">
              <a:buNone/>
            </a:pPr>
            <a:endParaRPr b="1" dirty="0" sz="2000" i="0" lang="en-GB">
              <a:solidFill>
                <a:schemeClr val="tx1"/>
              </a:solidFill>
              <a:effectLst/>
              <a:latin typeface="Sitka Banner" pitchFamily="2" charset="0"/>
            </a:endParaRPr>
          </a:p>
          <a:p>
            <a:pPr indent="0" marL="0">
              <a:buNone/>
            </a:pPr>
            <a:r>
              <a:rPr b="1" dirty="0" sz="2000" lang="en-IN" u="sng">
                <a:solidFill>
                  <a:schemeClr val="tx1"/>
                </a:solidFill>
                <a:latin typeface="Sitka Banner" pitchFamily="2" charset="0"/>
              </a:rPr>
              <a:t>System </a:t>
            </a:r>
            <a:r>
              <a:rPr b="1" dirty="0" sz="2000" lang="en-GB" u="sng">
                <a:solidFill>
                  <a:schemeClr val="tx1"/>
                </a:solidFill>
                <a:latin typeface="Sitka Banner" pitchFamily="2" charset="0"/>
              </a:rPr>
              <a:t>Requirements</a:t>
            </a:r>
            <a:r>
              <a:rPr b="1" dirty="0" sz="2000" lang="en-GB">
                <a:solidFill>
                  <a:schemeClr val="tx1"/>
                </a:solidFill>
                <a:latin typeface="Sitka Banner" pitchFamily="2" charset="0"/>
              </a:rPr>
              <a:t>:</a:t>
            </a:r>
          </a:p>
          <a:p>
            <a:pPr indent="0" marL="0">
              <a:buNone/>
            </a:pPr>
            <a:r>
              <a:rPr b="1" dirty="0" sz="2000" lang="en-GB" u="sng">
                <a:solidFill>
                  <a:schemeClr val="tx1"/>
                </a:solidFill>
                <a:latin typeface="Sitka Banner" pitchFamily="2" charset="0"/>
              </a:rPr>
              <a:t>Hardware:</a:t>
            </a:r>
          </a:p>
          <a:p>
            <a:pPr indent="-305435" marL="305435"/>
            <a:r>
              <a:rPr b="1" dirty="0" sz="1800" lang="en-IN">
                <a:solidFill>
                  <a:srgbClr val="0F0F0F"/>
                </a:solidFill>
                <a:ea typeface="+mn-lt"/>
                <a:cs typeface="+mn-lt"/>
              </a:rPr>
              <a:t>Processor (CPU)</a:t>
            </a:r>
            <a:r>
              <a:rPr dirty="0" sz="1800" lang="en-IN">
                <a:solidFill>
                  <a:srgbClr val="0F0F0F"/>
                </a:solidFill>
                <a:ea typeface="+mn-lt"/>
                <a:cs typeface="+mn-lt"/>
              </a:rPr>
              <a:t>:</a:t>
            </a:r>
            <a:endParaRPr dirty="0" sz="1800" lang="en-IN">
              <a:solidFill>
                <a:srgbClr val="0F0F0F"/>
              </a:solidFill>
            </a:endParaRPr>
          </a:p>
          <a:p>
            <a:pPr indent="-305435" lvl="1" marL="629920">
              <a:buFont typeface="Courier New" panose="02070309020205020404" pitchFamily="49" charset="0"/>
              <a:buChar char="o"/>
            </a:pPr>
            <a:r>
              <a:rPr dirty="0" sz="1800" lang="en-IN">
                <a:solidFill>
                  <a:srgbClr val="0F0F0F"/>
                </a:solidFill>
                <a:ea typeface="+mn-lt"/>
                <a:cs typeface="+mn-lt"/>
              </a:rPr>
              <a:t>A multi-core processor is recommended, especially for handling large datasets and complex computations.</a:t>
            </a:r>
          </a:p>
          <a:p>
            <a:pPr indent="-305435" marL="305435"/>
            <a:r>
              <a:rPr b="1" dirty="0" sz="1800" lang="en-IN">
                <a:solidFill>
                  <a:srgbClr val="0F0F0F"/>
                </a:solidFill>
                <a:ea typeface="+mn-lt"/>
                <a:cs typeface="+mn-lt"/>
              </a:rPr>
              <a:t>Graphics (GPU)</a:t>
            </a:r>
            <a:r>
              <a:rPr dirty="0" sz="1800" lang="en-IN">
                <a:solidFill>
                  <a:srgbClr val="0F0F0F"/>
                </a:solidFill>
                <a:ea typeface="+mn-lt"/>
                <a:cs typeface="+mn-lt"/>
              </a:rPr>
              <a:t>:</a:t>
            </a:r>
            <a:endParaRPr dirty="0" sz="1800" lang="en-IN">
              <a:solidFill>
                <a:srgbClr val="0F0F0F"/>
              </a:solidFill>
            </a:endParaRPr>
          </a:p>
          <a:p>
            <a:pPr indent="-305435" lvl="1" marL="629920">
              <a:buFont typeface="Courier New" panose="02070309020205020404" pitchFamily="49" charset="0"/>
              <a:buChar char="o"/>
            </a:pPr>
            <a:r>
              <a:rPr dirty="0" sz="1800" lang="en-GB">
                <a:solidFill>
                  <a:srgbClr val="0F0F0F"/>
                </a:solidFill>
                <a:ea typeface="+mn-lt"/>
                <a:cs typeface="+mn-lt"/>
              </a:rPr>
              <a:t>Recommended</a:t>
            </a:r>
            <a:r>
              <a:rPr dirty="0" sz="1800" lang="en-IN">
                <a:solidFill>
                  <a:srgbClr val="0F0F0F"/>
                </a:solidFill>
                <a:ea typeface="+mn-lt"/>
                <a:cs typeface="+mn-lt"/>
              </a:rPr>
              <a:t> for model selection, training and </a:t>
            </a:r>
            <a:r>
              <a:rPr dirty="0" sz="1800" lang="en-GB">
                <a:solidFill>
                  <a:srgbClr val="0F0F0F"/>
                </a:solidFill>
                <a:ea typeface="+mn-lt"/>
                <a:cs typeface="+mn-lt"/>
              </a:rPr>
              <a:t>evaluation of large datasets.</a:t>
            </a:r>
            <a:endParaRPr dirty="0" lang="en-IN"/>
          </a:p>
          <a:p>
            <a:pPr indent="-305435" marL="305435"/>
            <a:r>
              <a:rPr b="1" dirty="0" sz="1800" lang="en-IN">
                <a:solidFill>
                  <a:srgbClr val="0F0F0F"/>
                </a:solidFill>
                <a:ea typeface="+mn-lt"/>
                <a:cs typeface="+mn-lt"/>
              </a:rPr>
              <a:t>Memory (RAM)</a:t>
            </a:r>
            <a:r>
              <a:rPr dirty="0" sz="1800" lang="en-IN">
                <a:solidFill>
                  <a:srgbClr val="0F0F0F"/>
                </a:solidFill>
                <a:ea typeface="+mn-lt"/>
                <a:cs typeface="+mn-lt"/>
              </a:rPr>
              <a:t>:</a:t>
            </a:r>
            <a:endParaRPr dirty="0" lang="en-IN"/>
          </a:p>
          <a:p>
            <a:pPr indent="-305435" lvl="1" marL="629920">
              <a:buFont typeface="Courier New" panose="02070309020205020404" pitchFamily="49" charset="0"/>
              <a:buChar char="o"/>
            </a:pPr>
            <a:r>
              <a:rPr dirty="0" sz="1800" lang="en-IN">
                <a:solidFill>
                  <a:srgbClr val="0F0F0F"/>
                </a:solidFill>
                <a:ea typeface="+mn-lt"/>
                <a:cs typeface="+mn-lt"/>
              </a:rPr>
              <a:t>Minimum of 8GB is </a:t>
            </a:r>
            <a:r>
              <a:rPr dirty="0" sz="1800" lang="en-GB">
                <a:solidFill>
                  <a:srgbClr val="0F0F0F"/>
                </a:solidFill>
                <a:ea typeface="+mn-lt"/>
                <a:cs typeface="+mn-lt"/>
              </a:rPr>
              <a:t>recommended for most deep learning algorithms.</a:t>
            </a:r>
            <a:endParaRPr dirty="0" lang="en-IN"/>
          </a:p>
          <a:p>
            <a:pPr indent="0" marL="0">
              <a:buNone/>
            </a:pPr>
            <a:endParaRPr b="1" dirty="0" sz="1800" lang="en-GB">
              <a:solidFill>
                <a:schemeClr val="tx1"/>
              </a:solidFill>
              <a:latin typeface="Sitka Banner"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CONT…</a:t>
            </a:r>
            <a:endParaRPr dirty="0" sz="4400" lang="en-US">
              <a:solidFill>
                <a:schemeClr val="accent1"/>
              </a:solidFill>
              <a:latin typeface="Calibri Light"/>
              <a:cs typeface="Calibri Light"/>
            </a:endParaRPr>
          </a:p>
        </p:txBody>
      </p:sp>
      <p:sp>
        <p:nvSpPr>
          <p:cNvPr id="1048616" name="Content Placeholder 1"/>
          <p:cNvSpPr>
            <a:spLocks noGrp="1"/>
          </p:cNvSpPr>
          <p:nvPr>
            <p:ph idx="1"/>
          </p:nvPr>
        </p:nvSpPr>
        <p:spPr>
          <a:xfrm>
            <a:off x="581192" y="1415441"/>
            <a:ext cx="11029615" cy="4922728"/>
          </a:xfrm>
        </p:spPr>
        <p:txBody>
          <a:bodyPr>
            <a:normAutofit fontScale="93750"/>
          </a:bodyPr>
          <a:p>
            <a:pPr indent="0" marL="0">
              <a:buNone/>
            </a:pPr>
            <a:r>
              <a:rPr b="1" dirty="0" sz="2000" lang="en-US" u="sng">
                <a:solidFill>
                  <a:srgbClr val="404040"/>
                </a:solidFill>
                <a:latin typeface="Sitka Banner" pitchFamily="2" charset="0"/>
                <a:ea typeface="Söhne"/>
                <a:cs typeface="Söhne"/>
              </a:rPr>
              <a:t>SOFTWARE:</a:t>
            </a:r>
          </a:p>
          <a:p>
            <a:pPr>
              <a:buFont typeface="Courier New" panose="02070309020205020404" pitchFamily="49" charset="0"/>
              <a:buChar char="o"/>
            </a:pPr>
            <a:r>
              <a:rPr dirty="0" sz="1800" lang="en-US">
                <a:solidFill>
                  <a:srgbClr val="404040"/>
                </a:solidFill>
                <a:latin typeface="Franklin Gothic Book"/>
              </a:rPr>
              <a:t>An system </a:t>
            </a:r>
            <a:r>
              <a:rPr dirty="0" sz="1800" lang="en-GB">
                <a:solidFill>
                  <a:srgbClr val="404040"/>
                </a:solidFill>
                <a:latin typeface="Franklin Gothic Book"/>
              </a:rPr>
              <a:t>compatible OS to run the program –Ex: MacOS, </a:t>
            </a:r>
            <a:r>
              <a:rPr dirty="0" sz="1800" lang="en-GB" err="1">
                <a:solidFill>
                  <a:srgbClr val="404040"/>
                </a:solidFill>
                <a:latin typeface="Franklin Gothic Book"/>
              </a:rPr>
              <a:t>LinuxOS</a:t>
            </a:r>
            <a:r>
              <a:rPr dirty="0" sz="1800" lang="en-GB">
                <a:solidFill>
                  <a:srgbClr val="404040"/>
                </a:solidFill>
                <a:latin typeface="Franklin Gothic Book"/>
              </a:rPr>
              <a:t>, </a:t>
            </a:r>
            <a:r>
              <a:rPr dirty="0" sz="1800" lang="en-GB" err="1">
                <a:solidFill>
                  <a:srgbClr val="404040"/>
                </a:solidFill>
                <a:latin typeface="Franklin Gothic Book"/>
              </a:rPr>
              <a:t>WindowsOS</a:t>
            </a:r>
            <a:r>
              <a:rPr dirty="0" sz="1800" lang="en-GB">
                <a:solidFill>
                  <a:srgbClr val="404040"/>
                </a:solidFill>
                <a:latin typeface="Franklin Gothic Book"/>
              </a:rPr>
              <a:t> etc…</a:t>
            </a:r>
          </a:p>
          <a:p>
            <a:pPr indent="0" marL="0">
              <a:buNone/>
            </a:pPr>
            <a:endParaRPr dirty="0" sz="1800" lang="en-GB">
              <a:solidFill>
                <a:srgbClr val="404040"/>
              </a:solidFill>
              <a:latin typeface="Franklin Gothic Book"/>
            </a:endParaRPr>
          </a:p>
          <a:p>
            <a:pPr>
              <a:buFont typeface="Courier New" panose="02070309020205020404" pitchFamily="49" charset="0"/>
              <a:buChar char="o"/>
            </a:pPr>
            <a:r>
              <a:rPr b="1" dirty="0" sz="2000" lang="en-GB">
                <a:solidFill>
                  <a:srgbClr val="404040"/>
                </a:solidFill>
                <a:latin typeface="Sitka Banner" pitchFamily="2" charset="0"/>
              </a:rPr>
              <a:t>LIBRARY</a:t>
            </a:r>
            <a:r>
              <a:rPr b="1" dirty="0" sz="1900" lang="en-GB">
                <a:solidFill>
                  <a:srgbClr val="404040"/>
                </a:solidFill>
                <a:latin typeface="Sitka Banner" pitchFamily="2" charset="0"/>
              </a:rPr>
              <a:t>:</a:t>
            </a:r>
            <a:endParaRPr b="1" dirty="0" sz="1900" lang="en-GB">
              <a:solidFill>
                <a:schemeClr val="tx1"/>
              </a:solidFill>
              <a:latin typeface="Sitka Banner" pitchFamily="2" charset="0"/>
            </a:endParaRPr>
          </a:p>
          <a:p>
            <a:pPr lvl="1">
              <a:buFont typeface="Arial" panose="020B0604020202020204" pitchFamily="34" charset="0"/>
              <a:buChar char="•"/>
            </a:pPr>
            <a:r>
              <a:rPr b="1" dirty="0" sz="1800" lang="en-GB">
                <a:solidFill>
                  <a:schemeClr val="tx1"/>
                </a:solidFill>
                <a:latin typeface="Century" panose="02040604050505020304" pitchFamily="18" charset="0"/>
              </a:rPr>
              <a:t>Pandas</a:t>
            </a:r>
          </a:p>
          <a:p>
            <a:pPr lvl="1">
              <a:buFont typeface="Arial" panose="020B0604020202020204" pitchFamily="34" charset="0"/>
              <a:buChar char="•"/>
            </a:pPr>
            <a:r>
              <a:rPr b="1" dirty="0" sz="1800" lang="en-GB" err="1">
                <a:solidFill>
                  <a:schemeClr val="tx1"/>
                </a:solidFill>
                <a:latin typeface="Century" panose="02040604050505020304" pitchFamily="18" charset="0"/>
              </a:rPr>
              <a:t>Sklearn</a:t>
            </a:r>
            <a:endParaRPr b="1" dirty="0" sz="1800" lang="en-GB">
              <a:solidFill>
                <a:schemeClr val="tx1"/>
              </a:solidFill>
              <a:latin typeface="Century" panose="02040604050505020304" pitchFamily="18" charset="0"/>
            </a:endParaRPr>
          </a:p>
          <a:p>
            <a:pPr lvl="1">
              <a:buFont typeface="Arial" panose="020B0604020202020204" pitchFamily="34" charset="0"/>
              <a:buChar char="•"/>
            </a:pPr>
            <a:r>
              <a:rPr b="1" dirty="0" sz="1800" lang="en-GB" err="1">
                <a:solidFill>
                  <a:schemeClr val="tx1"/>
                </a:solidFill>
                <a:latin typeface="Century" panose="02040604050505020304" pitchFamily="18" charset="0"/>
              </a:rPr>
              <a:t>Keras</a:t>
            </a:r>
            <a:endParaRPr b="1" dirty="0" sz="1800" lang="en-GB">
              <a:solidFill>
                <a:schemeClr val="tx1"/>
              </a:solidFill>
              <a:latin typeface="Century" panose="02040604050505020304" pitchFamily="18" charset="0"/>
            </a:endParaRPr>
          </a:p>
          <a:p>
            <a:pPr>
              <a:buFont typeface="Courier New" panose="02070309020205020404" pitchFamily="49" charset="0"/>
              <a:buChar char="o"/>
            </a:pPr>
            <a:r>
              <a:rPr b="1" dirty="0" sz="2000" lang="en-GB">
                <a:solidFill>
                  <a:srgbClr val="404040"/>
                </a:solidFill>
                <a:latin typeface="Sitka Banner" pitchFamily="2" charset="0"/>
              </a:rPr>
              <a:t>MODULE</a:t>
            </a:r>
            <a:r>
              <a:rPr dirty="0" sz="1800" lang="en-GB">
                <a:solidFill>
                  <a:srgbClr val="404040"/>
                </a:solidFill>
                <a:latin typeface="Franklin Gothic Book"/>
              </a:rPr>
              <a:t>:</a:t>
            </a:r>
          </a:p>
          <a:p>
            <a:pPr lvl="1">
              <a:buFont typeface="Arial" panose="020B0604020202020204" pitchFamily="34" charset="0"/>
              <a:buChar char="•"/>
            </a:pPr>
            <a:r>
              <a:rPr b="1" dirty="0" sz="1800" lang="en-GB">
                <a:solidFill>
                  <a:srgbClr val="404040"/>
                </a:solidFill>
                <a:latin typeface="Century" panose="02040604050505020304" pitchFamily="18" charset="0"/>
              </a:rPr>
              <a:t>Preprocessing</a:t>
            </a:r>
          </a:p>
          <a:p>
            <a:pPr lvl="1">
              <a:buFont typeface="Arial" panose="020B0604020202020204" pitchFamily="34" charset="0"/>
              <a:buChar char="•"/>
            </a:pPr>
            <a:r>
              <a:rPr b="1" dirty="0" sz="1800" lang="en-GB">
                <a:solidFill>
                  <a:srgbClr val="404040"/>
                </a:solidFill>
                <a:latin typeface="Century" panose="02040604050505020304" pitchFamily="18" charset="0"/>
              </a:rPr>
              <a:t>Models</a:t>
            </a:r>
          </a:p>
          <a:p>
            <a:pPr lvl="1">
              <a:buFont typeface="Arial" panose="020B0604020202020204" pitchFamily="34" charset="0"/>
              <a:buChar char="•"/>
            </a:pPr>
            <a:r>
              <a:rPr b="1" dirty="0" sz="1800" lang="en-GB">
                <a:solidFill>
                  <a:srgbClr val="404040"/>
                </a:solidFill>
                <a:latin typeface="Century" panose="02040604050505020304" pitchFamily="18" charset="0"/>
              </a:rPr>
              <a:t>Labels</a:t>
            </a:r>
          </a:p>
          <a:p>
            <a:pPr lvl="1">
              <a:buFont typeface="Courier New" panose="02070309020205020404" pitchFamily="49" charset="0"/>
              <a:buChar char="o"/>
            </a:pPr>
            <a:endParaRPr b="1" dirty="0" sz="1600" lang="en-GB">
              <a:solidFill>
                <a:schemeClr val="tx1"/>
              </a:solidFill>
              <a:latin typeface="Century" panose="020406040505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8" name="Content Placeholder 1"/>
          <p:cNvSpPr>
            <a:spLocks noGrp="1"/>
          </p:cNvSpPr>
          <p:nvPr>
            <p:ph idx="1"/>
          </p:nvPr>
        </p:nvSpPr>
        <p:spPr>
          <a:xfrm>
            <a:off x="581192" y="1929007"/>
            <a:ext cx="11029615" cy="4860099"/>
          </a:xfrm>
        </p:spPr>
        <p:txBody>
          <a:bodyPr>
            <a:normAutofit fontScale="94118"/>
          </a:bodyPr>
          <a:p>
            <a:pPr algn="l">
              <a:buFont typeface="Wingdings" panose="05000000000000000000" pitchFamily="2" charset="2"/>
              <a:buChar char="q"/>
            </a:pPr>
            <a:r>
              <a:rPr b="1" dirty="0" sz="2400" i="0" lang="en-GB">
                <a:solidFill>
                  <a:schemeClr val="tx1"/>
                </a:solidFill>
                <a:effectLst/>
                <a:latin typeface="Söhne"/>
              </a:rPr>
              <a:t>Algorithms:</a:t>
            </a:r>
          </a:p>
          <a:p>
            <a:pPr lvl="1">
              <a:buFont typeface="Wingdings" panose="05000000000000000000" pitchFamily="2" charset="2"/>
              <a:buChar char="ü"/>
            </a:pPr>
            <a:r>
              <a:rPr b="1" dirty="0" sz="2000" i="0" lang="en-GB">
                <a:solidFill>
                  <a:schemeClr val="tx1"/>
                </a:solidFill>
                <a:effectLst/>
                <a:latin typeface="Söhne"/>
              </a:rPr>
              <a:t>Convolutional Neural Network </a:t>
            </a:r>
            <a:r>
              <a:rPr b="1" dirty="0" sz="1700" i="0" lang="en-GB">
                <a:solidFill>
                  <a:schemeClr val="tx1"/>
                </a:solidFill>
                <a:effectLst/>
                <a:latin typeface="Söhne"/>
              </a:rPr>
              <a:t>(CNN): </a:t>
            </a:r>
            <a:r>
              <a:rPr b="0" dirty="0" sz="1700" i="0" lang="en-GB">
                <a:solidFill>
                  <a:schemeClr val="tx1"/>
                </a:solidFill>
                <a:effectLst/>
                <a:latin typeface="Söhne"/>
              </a:rPr>
              <a:t>Used for sentiment analysis on movie reviews. CNNs are commonly employed for text classification tasks due to their ability to capture local dependencies in sequential data efficiently.</a:t>
            </a:r>
          </a:p>
          <a:p>
            <a:pPr algn="l">
              <a:buFont typeface="Wingdings" panose="05000000000000000000" pitchFamily="2" charset="2"/>
              <a:buChar char="q"/>
            </a:pPr>
            <a:r>
              <a:rPr b="1" dirty="0" sz="2400" i="0" lang="en-GB">
                <a:solidFill>
                  <a:schemeClr val="tx1"/>
                </a:solidFill>
                <a:effectLst/>
                <a:latin typeface="Söhne"/>
              </a:rPr>
              <a:t>Deployments</a:t>
            </a:r>
            <a:r>
              <a:rPr b="0" dirty="0" i="0" lang="en-GB">
                <a:solidFill>
                  <a:schemeClr val="tx1"/>
                </a:solidFill>
                <a:effectLst/>
                <a:latin typeface="Söhne"/>
              </a:rPr>
              <a:t>:</a:t>
            </a:r>
          </a:p>
          <a:p>
            <a:pPr lvl="1">
              <a:buFont typeface="Arial" panose="020B0604020202020204" pitchFamily="34" charset="0"/>
              <a:buChar char="•"/>
            </a:pPr>
            <a:r>
              <a:rPr b="0" dirty="0" sz="1700" i="0" lang="en-GB">
                <a:solidFill>
                  <a:schemeClr val="tx1"/>
                </a:solidFill>
                <a:effectLst/>
                <a:latin typeface="Söhne"/>
              </a:rPr>
              <a:t>The program doesn't include explicit deployment steps. However, the trained CNN model can be deployed in various ways for real-world use, such as:</a:t>
            </a:r>
          </a:p>
          <a:p>
            <a:pPr indent="-285750" lvl="2" marL="1012950">
              <a:buFont typeface="Arial" panose="020B0604020202020204" pitchFamily="34" charset="0"/>
              <a:buChar char="•"/>
            </a:pPr>
            <a:r>
              <a:rPr b="0" dirty="0" sz="1700" i="0" lang="en-GB">
                <a:solidFill>
                  <a:schemeClr val="tx1"/>
                </a:solidFill>
                <a:effectLst/>
                <a:latin typeface="Söhne"/>
              </a:rPr>
              <a:t>Integrating the model into a web application where users can input movie reviews and receive sentiment predictions.</a:t>
            </a:r>
          </a:p>
          <a:p>
            <a:pPr indent="-285750" lvl="2" marL="1012950">
              <a:buFont typeface="Arial" panose="020B0604020202020204" pitchFamily="34" charset="0"/>
              <a:buChar char="•"/>
            </a:pPr>
            <a:r>
              <a:rPr b="0" dirty="0" sz="1700" i="0" lang="en-GB">
                <a:solidFill>
                  <a:schemeClr val="tx1"/>
                </a:solidFill>
                <a:effectLst/>
                <a:latin typeface="Söhne"/>
              </a:rPr>
              <a:t>Deploying the model as part of an API service where other applications can make HTTP requests to get sentiment predictions.</a:t>
            </a:r>
          </a:p>
          <a:p>
            <a:pPr indent="-285750" lvl="2" marL="1012950">
              <a:buFont typeface="Arial" panose="020B0604020202020204" pitchFamily="34" charset="0"/>
              <a:buChar char="•"/>
            </a:pPr>
            <a:r>
              <a:rPr b="0" dirty="0" sz="1700" i="0" lang="en-GB">
                <a:solidFill>
                  <a:schemeClr val="tx1"/>
                </a:solidFill>
                <a:effectLst/>
                <a:latin typeface="Söhne"/>
              </a:rPr>
              <a:t>Embedding the model into a mobile application for on-device inference, allowing users to </a:t>
            </a:r>
            <a:r>
              <a:rPr b="0" dirty="0" sz="1700" i="0" lang="en-GB" err="1">
                <a:solidFill>
                  <a:schemeClr val="tx1"/>
                </a:solidFill>
                <a:effectLst/>
                <a:latin typeface="Söhne"/>
              </a:rPr>
              <a:t>analyze</a:t>
            </a:r>
            <a:r>
              <a:rPr b="0" dirty="0" sz="1700" i="0" lang="en-GB">
                <a:solidFill>
                  <a:schemeClr val="tx1"/>
                </a:solidFill>
                <a:effectLst/>
                <a:latin typeface="Söhne"/>
              </a:rPr>
              <a:t> movie reviews directly from their smartphones or tablets.</a:t>
            </a:r>
          </a:p>
          <a:p>
            <a:pPr algn="l">
              <a:buFont typeface="Arial" panose="020B0604020202020204" pitchFamily="34" charset="0"/>
              <a:buChar char="•"/>
            </a:pPr>
            <a:endParaRPr b="0" dirty="0" i="0" lang="en-GB">
              <a:solidFill>
                <a:schemeClr val="tx1"/>
              </a:solidFill>
              <a:effectLst/>
              <a:latin typeface="Söhne"/>
            </a:endParaRPr>
          </a:p>
          <a:p>
            <a:pPr indent="-305435" marL="305435"/>
            <a:endParaRPr dirty="0" lang="en-GB">
              <a:solidFill>
                <a:schemeClr val="tx1"/>
              </a:solidFill>
            </a:endParaRPr>
          </a:p>
          <a:p>
            <a:pPr indent="-305435" marL="305435"/>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a:t>
            </a:r>
            <a:endParaRPr dirty="0" lang="en-US"/>
          </a:p>
        </p:txBody>
      </p:sp>
      <p:sp>
        <p:nvSpPr>
          <p:cNvPr id="1048620" name="Content Placeholder 1"/>
          <p:cNvSpPr>
            <a:spLocks noGrp="1"/>
          </p:cNvSpPr>
          <p:nvPr>
            <p:ph idx="1"/>
          </p:nvPr>
        </p:nvSpPr>
        <p:spPr>
          <a:xfrm>
            <a:off x="581192" y="832981"/>
            <a:ext cx="10345418" cy="5517714"/>
          </a:xfrm>
        </p:spPr>
        <p:txBody>
          <a:bodyPr>
            <a:normAutofit/>
          </a:bodyPr>
          <a:p>
            <a:pPr indent="0" marL="0">
              <a:buNone/>
            </a:pPr>
            <a:r>
              <a:rPr b="1" dirty="0" sz="2200" i="1" lang="en-GB">
                <a:ea typeface="Microsoft Sans Serif" panose="020B0604020202020204" pitchFamily="34" charset="0"/>
                <a:cs typeface="Microsoft Sans Serif" panose="020B0604020202020204" pitchFamily="34" charset="0"/>
              </a:rPr>
              <a:t>GitHub</a:t>
            </a:r>
            <a:r>
              <a:rPr b="1" dirty="0" sz="2200" lang="en-GB">
                <a:ea typeface="Microsoft Sans Serif" panose="020B0604020202020204" pitchFamily="34" charset="0"/>
                <a:cs typeface="Microsoft Sans Serif" panose="020B0604020202020204" pitchFamily="34" charset="0"/>
              </a:rPr>
              <a:t>: </a:t>
            </a:r>
            <a:r>
              <a:rPr b="1" dirty="0" sz="2200" lang="en-GB">
                <a:solidFill>
                  <a:srgbClr val="92D050"/>
                </a:solidFill>
                <a:ea typeface="Microsoft Sans Serif" panose="020B0604020202020204" pitchFamily="34" charset="0"/>
                <a:cs typeface="Microsoft Sans Serif" panose="020B0604020202020204" pitchFamily="34" charset="0"/>
              </a:rPr>
              <a:t>https://github.com/Chandru-01/Data-Science-Project_01.git</a:t>
            </a:r>
          </a:p>
          <a:p>
            <a:pPr indent="0" marL="0">
              <a:buNone/>
            </a:pPr>
            <a:r>
              <a:rPr b="1" dirty="0" sz="2200" lang="en-GB" u="sng">
                <a:ea typeface="Microsoft Sans Serif" panose="020B0604020202020204" pitchFamily="34" charset="0"/>
                <a:cs typeface="Microsoft Sans Serif" panose="020B0604020202020204" pitchFamily="34" charset="0"/>
              </a:rPr>
              <a:t>ACCURACY</a:t>
            </a:r>
          </a:p>
          <a:p>
            <a:pPr indent="0" marL="0">
              <a:buNone/>
            </a:pPr>
            <a:endParaRPr b="1" dirty="0" sz="2000" lang="en-GB">
              <a:ea typeface="Microsoft Sans Serif" panose="020B0604020202020204" pitchFamily="34" charset="0"/>
              <a:cs typeface="Microsoft Sans Serif" panose="020B0604020202020204" pitchFamily="34" charset="0"/>
            </a:endParaRPr>
          </a:p>
          <a:p>
            <a:pPr indent="0" marL="0">
              <a:buNone/>
            </a:pPr>
            <a:endParaRPr b="1" dirty="0" sz="2000" lang="en-GB">
              <a:ea typeface="Microsoft Sans Serif" panose="020B0604020202020204" pitchFamily="34" charset="0"/>
              <a:cs typeface="Microsoft Sans Serif" panose="020B0604020202020204" pitchFamily="34" charset="0"/>
            </a:endParaRPr>
          </a:p>
          <a:p>
            <a:pPr indent="0" marL="0">
              <a:buNone/>
            </a:pPr>
            <a:endParaRPr dirty="0" sz="2400" lang="en-GB"/>
          </a:p>
          <a:p>
            <a:pPr indent="0" marL="0">
              <a:buNone/>
            </a:pPr>
            <a:endParaRPr dirty="0" sz="2400" lang="en-GB"/>
          </a:p>
          <a:p>
            <a:pPr indent="0" marL="0">
              <a:buNone/>
            </a:pPr>
            <a:r>
              <a:rPr b="1" dirty="0" sz="1800" lang="en-GB"/>
              <a:t>Test Accuracy: </a:t>
            </a:r>
            <a:r>
              <a:rPr dirty="0" sz="2400" lang="en-GB">
                <a:latin typeface="Dutch801 XBd BT" panose="02020903060505020304" pitchFamily="18" charset="0"/>
              </a:rPr>
              <a:t>89.88 %</a:t>
            </a:r>
          </a:p>
          <a:p>
            <a:pPr indent="0" marL="0">
              <a:buNone/>
            </a:pPr>
            <a:r>
              <a:rPr b="1" dirty="0" sz="2200" lang="en-GB" u="sng"/>
              <a:t>Prediction</a:t>
            </a:r>
            <a:r>
              <a:rPr dirty="0" sz="2400" lang="en-GB"/>
              <a:t> </a:t>
            </a:r>
          </a:p>
          <a:p>
            <a:pPr indent="0" marL="0">
              <a:buNone/>
            </a:pPr>
            <a:endParaRPr dirty="0" sz="2400" lang="en-IN"/>
          </a:p>
        </p:txBody>
      </p:sp>
      <p:pic>
        <p:nvPicPr>
          <p:cNvPr id="2097153" name="Picture 8"/>
          <p:cNvPicPr>
            <a:picLocks noChangeAspect="1"/>
          </p:cNvPicPr>
          <p:nvPr/>
        </p:nvPicPr>
        <p:blipFill>
          <a:blip xmlns:r="http://schemas.openxmlformats.org/officeDocument/2006/relationships" r:embed="rId1"/>
          <a:stretch>
            <a:fillRect/>
          </a:stretch>
        </p:blipFill>
        <p:spPr>
          <a:xfrm>
            <a:off x="676666" y="2285176"/>
            <a:ext cx="9306577" cy="2143153"/>
          </a:xfrm>
          <a:prstGeom prst="rect"/>
        </p:spPr>
      </p:pic>
      <p:pic>
        <p:nvPicPr>
          <p:cNvPr id="2097154" name="Picture 14"/>
          <p:cNvPicPr>
            <a:picLocks noChangeAspect="1"/>
          </p:cNvPicPr>
          <p:nvPr/>
        </p:nvPicPr>
        <p:blipFill>
          <a:blip xmlns:r="http://schemas.openxmlformats.org/officeDocument/2006/relationships" r:embed="rId2"/>
          <a:stretch>
            <a:fillRect/>
          </a:stretch>
        </p:blipFill>
        <p:spPr>
          <a:xfrm>
            <a:off x="676666" y="5389929"/>
            <a:ext cx="8496300" cy="104775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a:xfrm>
            <a:off x="581192" y="1302025"/>
            <a:ext cx="11029615" cy="5336769"/>
          </a:xfrm>
        </p:spPr>
        <p:txBody>
          <a:bodyPr>
            <a:normAutofit fontScale="95000"/>
          </a:bodyPr>
          <a:p>
            <a:pPr algn="l"/>
            <a:r>
              <a:rPr b="0" dirty="0" sz="2000" i="0" lang="en-GB">
                <a:solidFill>
                  <a:schemeClr val="tx1"/>
                </a:solidFill>
                <a:effectLst/>
                <a:latin typeface="Söhne"/>
              </a:rPr>
              <a:t>The program demonstrates a practical implementation of sentiment analysis on movie reviews using a Convolutional Neural Network (CNN) model. Here's a conclusion summarizing the key points:</a:t>
            </a:r>
          </a:p>
          <a:p>
            <a:pPr algn="l">
              <a:buFont typeface="+mj-lt"/>
              <a:buAutoNum type="arabicPeriod"/>
            </a:pPr>
            <a:r>
              <a:rPr b="1" dirty="0" sz="2000" i="0" lang="en-GB">
                <a:solidFill>
                  <a:schemeClr val="tx1"/>
                </a:solidFill>
                <a:effectLst/>
                <a:latin typeface="Söhne"/>
              </a:rPr>
              <a:t>Data Preparation</a:t>
            </a:r>
            <a:r>
              <a:rPr b="0" dirty="0" sz="2000" i="0" lang="en-GB">
                <a:solidFill>
                  <a:schemeClr val="tx1"/>
                </a:solidFill>
                <a:effectLst/>
                <a:latin typeface="Söhne"/>
              </a:rPr>
              <a:t>: The program loads a dataset containing movie reviews and their corresponding sentiments (positive or negative) from an Excel file. It preprocesses the text data by tokenizing it, converting text to numerical sequences, and padding sequences to ensure uniform length.</a:t>
            </a:r>
          </a:p>
          <a:p>
            <a:pPr algn="l">
              <a:buFont typeface="+mj-lt"/>
              <a:buAutoNum type="arabicPeriod"/>
            </a:pPr>
            <a:r>
              <a:rPr b="1" dirty="0" sz="2000" i="0" lang="en-GB">
                <a:solidFill>
                  <a:schemeClr val="tx1"/>
                </a:solidFill>
                <a:effectLst/>
                <a:latin typeface="Söhne"/>
              </a:rPr>
              <a:t>Model Building</a:t>
            </a:r>
            <a:r>
              <a:rPr b="0" dirty="0" sz="2000" i="0" lang="en-GB">
                <a:solidFill>
                  <a:schemeClr val="tx1"/>
                </a:solidFill>
                <a:effectLst/>
                <a:latin typeface="Söhne"/>
              </a:rPr>
              <a:t>: It defines a CNN model architecture using </a:t>
            </a:r>
            <a:r>
              <a:rPr b="0" dirty="0" sz="2000" i="0" lang="en-GB" err="1">
                <a:solidFill>
                  <a:schemeClr val="tx1"/>
                </a:solidFill>
                <a:effectLst/>
                <a:latin typeface="Söhne"/>
              </a:rPr>
              <a:t>Keras</a:t>
            </a:r>
            <a:r>
              <a:rPr b="0" dirty="0" sz="2000" i="0" lang="en-GB">
                <a:solidFill>
                  <a:schemeClr val="tx1"/>
                </a:solidFill>
                <a:effectLst/>
                <a:latin typeface="Söhne"/>
              </a:rPr>
              <a:t> Sequential API. The model consists of an Embedding layer for word embeddings, followed by a Conv1D layer for feature extraction, a GlobalMaxPooling1D layer for dimensionality reduction, and fully connected Dense layers for classification. Dropout regularization is applied to prevent overfitting.</a:t>
            </a:r>
          </a:p>
          <a:p>
            <a:pPr algn="l">
              <a:buFont typeface="+mj-lt"/>
              <a:buAutoNum type="arabicPeriod"/>
            </a:pPr>
            <a:r>
              <a:rPr b="1" dirty="0" sz="2000" i="0" lang="en-GB">
                <a:solidFill>
                  <a:schemeClr val="tx1"/>
                </a:solidFill>
                <a:effectLst/>
                <a:latin typeface="Söhne"/>
              </a:rPr>
              <a:t>Model Training</a:t>
            </a:r>
            <a:r>
              <a:rPr b="0" dirty="0" sz="2000" i="0" lang="en-GB">
                <a:solidFill>
                  <a:schemeClr val="tx1"/>
                </a:solidFill>
                <a:effectLst/>
                <a:latin typeface="Söhne"/>
              </a:rPr>
              <a:t>: The CNN model is trained on the </a:t>
            </a:r>
            <a:r>
              <a:rPr b="0" dirty="0" sz="2000" i="0" lang="en-GB" err="1">
                <a:solidFill>
                  <a:schemeClr val="tx1"/>
                </a:solidFill>
                <a:effectLst/>
                <a:latin typeface="Söhne"/>
              </a:rPr>
              <a:t>preprocessed</a:t>
            </a:r>
            <a:r>
              <a:rPr b="0" dirty="0" sz="2000" i="0" lang="en-GB">
                <a:solidFill>
                  <a:schemeClr val="tx1"/>
                </a:solidFill>
                <a:effectLst/>
                <a:latin typeface="Söhne"/>
              </a:rPr>
              <a:t> training data using binary cross-entropy loss and the Adam optimizer. Training is performed for a fixed number of epochs with a specified batch size, and a portion of the training data is used for validation.</a:t>
            </a:r>
          </a:p>
          <a:p>
            <a:pPr indent="-305435" marL="305435"/>
            <a:endParaRPr dirty="0" sz="20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Arunkumar Jayaraman</cp:lastModifiedBy>
  <dcterms:created xsi:type="dcterms:W3CDTF">2021-05-25T18:50:10Z</dcterms:created>
  <dcterms:modified xsi:type="dcterms:W3CDTF">2024-04-27T04:12:20Z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4741ad536fd84835b9c281906460b927</vt:lpwstr>
  </property>
</Properties>
</file>