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AppData\Local\Temp\3cc453e2-da7f-4d13-986f-61d249f771cd_archive.zip.1cd\naan%20mudhalvan%20excel%20projec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AppData\Local\Temp\3cc453e2-da7f-4d13-986f-61d249f771cd_archive.zip.1cd\naan%20mudhalvan%20excel%20projec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AppData\Local\Temp\3cc453e2-da7f-4d13-986f-61d249f771cd_archive.zip.1cd\naan%20mudhalvan%20excel%20project.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project.csv] excel project!PivotTable1</c:name>
    <c:fmtId val="4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pivotFmt>
      <c:pivotFmt>
        <c:idx val="3"/>
        <c:spPr>
          <a:solidFill>
            <a:schemeClr val="accent1"/>
          </a:solidFill>
          <a:ln>
            <a:noFill/>
          </a:ln>
          <a:effectLst/>
        </c:spPr>
        <c:marker>
          <c:symbol val="circle"/>
          <c:size val="5"/>
          <c:spPr>
            <a:solidFill>
              <a:schemeClr val="accent4"/>
            </a:solidFill>
            <a:ln w="9525">
              <a:solidFill>
                <a:schemeClr val="accent4"/>
              </a:solidFill>
            </a:ln>
            <a:effectLst/>
          </c:spPr>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excel project'!$B$3:$B$4</c:f>
              <c:strCache>
                <c:ptCount val="1"/>
                <c:pt idx="0">
                  <c:v>HIGH</c:v>
                </c:pt>
              </c:strCache>
            </c:strRef>
          </c:tx>
          <c:spPr>
            <a:solidFill>
              <a:schemeClr val="accent1"/>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815B-4C36-8E23-F0178423BB7C}"/>
            </c:ext>
          </c:extLst>
        </c:ser>
        <c:ser>
          <c:idx val="1"/>
          <c:order val="1"/>
          <c:tx>
            <c:strRef>
              <c:f>' excel project'!$C$3:$C$4</c:f>
              <c:strCache>
                <c:ptCount val="1"/>
                <c:pt idx="0">
                  <c:v>LOW</c:v>
                </c:pt>
              </c:strCache>
            </c:strRef>
          </c:tx>
          <c:spPr>
            <a:solidFill>
              <a:schemeClr val="accent2"/>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815B-4C36-8E23-F0178423BB7C}"/>
            </c:ext>
          </c:extLst>
        </c:ser>
        <c:ser>
          <c:idx val="2"/>
          <c:order val="2"/>
          <c:tx>
            <c:strRef>
              <c:f>' excel project'!$D$3:$D$4</c:f>
              <c:strCache>
                <c:ptCount val="1"/>
                <c:pt idx="0">
                  <c:v>MEDIUM</c:v>
                </c:pt>
              </c:strCache>
            </c:strRef>
          </c:tx>
          <c:spPr>
            <a:solidFill>
              <a:schemeClr val="accent3"/>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815B-4C36-8E23-F0178423BB7C}"/>
            </c:ext>
          </c:extLst>
        </c:ser>
        <c:ser>
          <c:idx val="3"/>
          <c:order val="3"/>
          <c:tx>
            <c:strRef>
              <c:f>' excel project'!$E$3:$E$4</c:f>
              <c:strCache>
                <c:ptCount val="1"/>
                <c:pt idx="0">
                  <c:v>VERY HIGH</c:v>
                </c:pt>
              </c:strCache>
            </c:strRef>
          </c:tx>
          <c:spPr>
            <a:solidFill>
              <a:schemeClr val="accent4"/>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815B-4C36-8E23-F0178423BB7C}"/>
            </c:ext>
          </c:extLst>
        </c:ser>
        <c:ser>
          <c:idx val="4"/>
          <c:order val="4"/>
          <c:tx>
            <c:strRef>
              <c:f>' excel project'!$F$3:$F$4</c:f>
              <c:strCache>
                <c:ptCount val="1"/>
                <c:pt idx="0">
                  <c:v>(blank)</c:v>
                </c:pt>
              </c:strCache>
            </c:strRef>
          </c:tx>
          <c:spPr>
            <a:solidFill>
              <a:schemeClr val="accent5"/>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project'!$F$5:$F$15</c:f>
              <c:numCache>
                <c:formatCode>General</c:formatCode>
                <c:ptCount val="10"/>
                <c:pt idx="0">
                  <c:v>51</c:v>
                </c:pt>
                <c:pt idx="1">
                  <c:v>61</c:v>
                </c:pt>
                <c:pt idx="2">
                  <c:v>45</c:v>
                </c:pt>
                <c:pt idx="3">
                  <c:v>47</c:v>
                </c:pt>
                <c:pt idx="4">
                  <c:v>46</c:v>
                </c:pt>
                <c:pt idx="5">
                  <c:v>63</c:v>
                </c:pt>
                <c:pt idx="6">
                  <c:v>47</c:v>
                </c:pt>
                <c:pt idx="7">
                  <c:v>43</c:v>
                </c:pt>
                <c:pt idx="8">
                  <c:v>53</c:v>
                </c:pt>
                <c:pt idx="9">
                  <c:v>48</c:v>
                </c:pt>
              </c:numCache>
            </c:numRef>
          </c:val>
          <c:extLst>
            <c:ext xmlns:c16="http://schemas.microsoft.com/office/drawing/2014/chart" uri="{C3380CC4-5D6E-409C-BE32-E72D297353CC}">
              <c16:uniqueId val="{00000004-815B-4C36-8E23-F0178423BB7C}"/>
            </c:ext>
          </c:extLst>
        </c:ser>
        <c:dLbls>
          <c:showLegendKey val="0"/>
          <c:showVal val="0"/>
          <c:showCatName val="0"/>
          <c:showSerName val="0"/>
          <c:showPercent val="0"/>
          <c:showBubbleSize val="0"/>
        </c:dLbls>
        <c:gapWidth val="219"/>
        <c:overlap val="-27"/>
        <c:axId val="1858103760"/>
        <c:axId val="1858104240"/>
      </c:barChart>
      <c:catAx>
        <c:axId val="185810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104240"/>
        <c:crosses val="autoZero"/>
        <c:auto val="1"/>
        <c:lblAlgn val="ctr"/>
        <c:lblOffset val="100"/>
        <c:noMultiLvlLbl val="0"/>
      </c:catAx>
      <c:valAx>
        <c:axId val="1858104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10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project.csv] excel project!PivotTable1</c:name>
    <c:fmtId val="4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excel project'!$B$3:$B$4</c:f>
              <c:strCache>
                <c:ptCount val="1"/>
                <c:pt idx="0">
                  <c:v>HIGH</c:v>
                </c:pt>
              </c:strCache>
            </c:strRef>
          </c:tx>
          <c:spPr>
            <a:solidFill>
              <a:schemeClr val="accent1"/>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2806-4CDA-81C4-96ECD1C396E2}"/>
            </c:ext>
          </c:extLst>
        </c:ser>
        <c:ser>
          <c:idx val="1"/>
          <c:order val="1"/>
          <c:tx>
            <c:strRef>
              <c:f>' excel project'!$C$3:$C$4</c:f>
              <c:strCache>
                <c:ptCount val="1"/>
                <c:pt idx="0">
                  <c:v>LOW</c:v>
                </c:pt>
              </c:strCache>
            </c:strRef>
          </c:tx>
          <c:spPr>
            <a:solidFill>
              <a:schemeClr val="accent2"/>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2806-4CDA-81C4-96ECD1C396E2}"/>
            </c:ext>
          </c:extLst>
        </c:ser>
        <c:ser>
          <c:idx val="2"/>
          <c:order val="2"/>
          <c:tx>
            <c:strRef>
              <c:f>' excel project'!$D$3:$D$4</c:f>
              <c:strCache>
                <c:ptCount val="1"/>
                <c:pt idx="0">
                  <c:v>MEDIUM</c:v>
                </c:pt>
              </c:strCache>
            </c:strRef>
          </c:tx>
          <c:spPr>
            <a:solidFill>
              <a:schemeClr val="accent3"/>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2806-4CDA-81C4-96ECD1C396E2}"/>
            </c:ext>
          </c:extLst>
        </c:ser>
        <c:ser>
          <c:idx val="3"/>
          <c:order val="3"/>
          <c:tx>
            <c:strRef>
              <c:f>' excel project'!$E$3:$E$4</c:f>
              <c:strCache>
                <c:ptCount val="1"/>
                <c:pt idx="0">
                  <c:v>VERY HIGH</c:v>
                </c:pt>
              </c:strCache>
            </c:strRef>
          </c:tx>
          <c:spPr>
            <a:solidFill>
              <a:schemeClr val="accent4"/>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2806-4CDA-81C4-96ECD1C396E2}"/>
            </c:ext>
          </c:extLst>
        </c:ser>
        <c:ser>
          <c:idx val="4"/>
          <c:order val="4"/>
          <c:tx>
            <c:strRef>
              <c:f>' excel project'!$F$3:$F$4</c:f>
              <c:strCache>
                <c:ptCount val="1"/>
                <c:pt idx="0">
                  <c:v>(blank)</c:v>
                </c:pt>
              </c:strCache>
            </c:strRef>
          </c:tx>
          <c:spPr>
            <a:solidFill>
              <a:schemeClr val="accent5"/>
            </a:solidFill>
            <a:ln>
              <a:noFill/>
            </a:ln>
            <a:effectLst/>
          </c:spPr>
          <c:invertIfNegative val="0"/>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project'!$F$5:$F$15</c:f>
              <c:numCache>
                <c:formatCode>General</c:formatCode>
                <c:ptCount val="10"/>
                <c:pt idx="0">
                  <c:v>51</c:v>
                </c:pt>
                <c:pt idx="1">
                  <c:v>61</c:v>
                </c:pt>
                <c:pt idx="2">
                  <c:v>45</c:v>
                </c:pt>
                <c:pt idx="3">
                  <c:v>47</c:v>
                </c:pt>
                <c:pt idx="4">
                  <c:v>46</c:v>
                </c:pt>
                <c:pt idx="5">
                  <c:v>63</c:v>
                </c:pt>
                <c:pt idx="6">
                  <c:v>47</c:v>
                </c:pt>
                <c:pt idx="7">
                  <c:v>43</c:v>
                </c:pt>
                <c:pt idx="8">
                  <c:v>53</c:v>
                </c:pt>
                <c:pt idx="9">
                  <c:v>48</c:v>
                </c:pt>
              </c:numCache>
            </c:numRef>
          </c:val>
          <c:extLst>
            <c:ext xmlns:c16="http://schemas.microsoft.com/office/drawing/2014/chart" uri="{C3380CC4-5D6E-409C-BE32-E72D297353CC}">
              <c16:uniqueId val="{00000004-2806-4CDA-81C4-96ECD1C396E2}"/>
            </c:ext>
          </c:extLst>
        </c:ser>
        <c:dLbls>
          <c:showLegendKey val="0"/>
          <c:showVal val="0"/>
          <c:showCatName val="0"/>
          <c:showSerName val="0"/>
          <c:showPercent val="0"/>
          <c:showBubbleSize val="0"/>
        </c:dLbls>
        <c:gapWidth val="219"/>
        <c:overlap val="-27"/>
        <c:axId val="1858103760"/>
        <c:axId val="1858104240"/>
      </c:barChart>
      <c:catAx>
        <c:axId val="185810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104240"/>
        <c:crosses val="autoZero"/>
        <c:auto val="1"/>
        <c:lblAlgn val="ctr"/>
        <c:lblOffset val="100"/>
        <c:noMultiLvlLbl val="0"/>
      </c:catAx>
      <c:valAx>
        <c:axId val="1858104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810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project.csv] excel project!PivotTable1</c:name>
    <c:fmtId val="5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111111111111112E-2"/>
          <c:y val="0.21835666375036453"/>
          <c:w val="0.80435258092738404"/>
          <c:h val="0.7770137066200058"/>
        </c:manualLayout>
      </c:layout>
      <c:pie3DChart>
        <c:varyColors val="1"/>
        <c:ser>
          <c:idx val="0"/>
          <c:order val="0"/>
          <c:tx>
            <c:strRef>
              <c:f>' excel project'!$B$3:$B$4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14-3A64-4194-9D3D-C8F9680131A1}"/>
            </c:ext>
          </c:extLst>
        </c:ser>
        <c:ser>
          <c:idx val="1"/>
          <c:order val="1"/>
          <c:tx>
            <c:strRef>
              <c:f>' excel project'!$C$3:$C$4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29-3A64-4194-9D3D-C8F9680131A1}"/>
            </c:ext>
          </c:extLst>
        </c:ser>
        <c:ser>
          <c:idx val="2"/>
          <c:order val="2"/>
          <c:tx>
            <c:strRef>
              <c:f>' excel project'!$D$3:$D$4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3E-3A64-4194-9D3D-C8F9680131A1}"/>
            </c:ext>
          </c:extLst>
        </c:ser>
        <c:ser>
          <c:idx val="3"/>
          <c:order val="3"/>
          <c:tx>
            <c:strRef>
              <c:f>' excel project'!$E$3:$E$4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53-3A64-4194-9D3D-C8F9680131A1}"/>
            </c:ext>
          </c:extLst>
        </c:ser>
        <c:ser>
          <c:idx val="4"/>
          <c:order val="4"/>
          <c:tx>
            <c:strRef>
              <c:f>' excel project'!$F$3:$F$4</c:f>
              <c:strCache>
                <c:ptCount val="1"/>
                <c:pt idx="0">
                  <c:v>(blank)</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55-3A64-4194-9D3D-C8F9680131A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57-3A64-4194-9D3D-C8F9680131A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59-3A64-4194-9D3D-C8F9680131A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5B-3A64-4194-9D3D-C8F9680131A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5D-3A64-4194-9D3D-C8F9680131A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5F-3A64-4194-9D3D-C8F9680131A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3A64-4194-9D3D-C8F9680131A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3A64-4194-9D3D-C8F9680131A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3A64-4194-9D3D-C8F9680131A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3A64-4194-9D3D-C8F9680131A1}"/>
              </c:ext>
            </c:extLst>
          </c:dPt>
          <c:cat>
            <c:strRef>
              <c:f>' excel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 excel project'!$F$5:$F$15</c:f>
              <c:numCache>
                <c:formatCode>General</c:formatCode>
                <c:ptCount val="10"/>
                <c:pt idx="0">
                  <c:v>51</c:v>
                </c:pt>
                <c:pt idx="1">
                  <c:v>61</c:v>
                </c:pt>
                <c:pt idx="2">
                  <c:v>45</c:v>
                </c:pt>
                <c:pt idx="3">
                  <c:v>47</c:v>
                </c:pt>
                <c:pt idx="4">
                  <c:v>46</c:v>
                </c:pt>
                <c:pt idx="5">
                  <c:v>63</c:v>
                </c:pt>
                <c:pt idx="6">
                  <c:v>47</c:v>
                </c:pt>
                <c:pt idx="7">
                  <c:v>43</c:v>
                </c:pt>
                <c:pt idx="8">
                  <c:v>53</c:v>
                </c:pt>
                <c:pt idx="9">
                  <c:v>48</c:v>
                </c:pt>
              </c:numCache>
            </c:numRef>
          </c:val>
          <c:extLst>
            <c:ext xmlns:c16="http://schemas.microsoft.com/office/drawing/2014/chart" uri="{C3380CC4-5D6E-409C-BE32-E72D297353CC}">
              <c16:uniqueId val="{00000068-3A64-4194-9D3D-C8F9680131A1}"/>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46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090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016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2654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5295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5743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5178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7604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8435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59242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0769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673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977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985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1715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828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7297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829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452452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JAYA KEERTHE.R</a:t>
            </a:r>
          </a:p>
          <a:p>
            <a:r>
              <a:rPr lang="en-US" sz="2400" dirty="0"/>
              <a:t>REGISTER NO:22AF253(asunm110312201106)</a:t>
            </a:r>
          </a:p>
          <a:p>
            <a:r>
              <a:rPr lang="en-US" sz="2400" dirty="0"/>
              <a:t>DEPARTMENT:B.COM(ACCOUNTING&amp;FINANCE)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Content Placeholder 10">
            <a:extLst>
              <a:ext uri="{FF2B5EF4-FFF2-40B4-BE49-F238E27FC236}">
                <a16:creationId xmlns:a16="http://schemas.microsoft.com/office/drawing/2014/main" id="{1D52E1A5-21C3-12C1-FB67-3783901957C8}"/>
              </a:ext>
            </a:extLst>
          </p:cNvPr>
          <p:cNvSpPr>
            <a:spLocks noGrp="1"/>
          </p:cNvSpPr>
          <p:nvPr>
            <p:ph idx="1"/>
          </p:nvPr>
        </p:nvSpPr>
        <p:spPr>
          <a:xfrm>
            <a:off x="1103312" y="1676400"/>
            <a:ext cx="8946541" cy="4571999"/>
          </a:xfrm>
        </p:spPr>
        <p:txBody>
          <a:bodyPr/>
          <a:lstStyle/>
          <a:p>
            <a:r>
              <a:rPr lang="en-US" b="1" dirty="0"/>
              <a:t>- </a:t>
            </a:r>
            <a:r>
              <a:rPr lang="en-US" b="1" dirty="0">
                <a:solidFill>
                  <a:schemeClr val="accent2">
                    <a:lumMod val="75000"/>
                  </a:schemeClr>
                </a:solidFill>
              </a:rPr>
              <a:t>Data Sources:* </a:t>
            </a:r>
            <a:r>
              <a:rPr lang="en-US" b="1" dirty="0"/>
              <a:t>Employee performance ratings categorized by employment type (Contract, Full-Time, Part-Time) and performance levels (High, Medium, Low, Very High) across business units.  </a:t>
            </a:r>
          </a:p>
          <a:p>
            <a:r>
              <a:rPr lang="en-US" b="1" dirty="0"/>
              <a:t> </a:t>
            </a:r>
            <a:r>
              <a:rPr lang="en-US" b="1" dirty="0">
                <a:solidFill>
                  <a:schemeClr val="accent2">
                    <a:lumMod val="75000"/>
                  </a:schemeClr>
                </a:solidFill>
              </a:rPr>
              <a:t>Tools Used:</a:t>
            </a:r>
          </a:p>
          <a:p>
            <a:r>
              <a:rPr lang="en-US" b="1" dirty="0"/>
              <a:t>1. *Pivot Table:* Counts employees by performance category and business unit, filtered by employee type.</a:t>
            </a:r>
          </a:p>
          <a:p>
            <a:r>
              <a:rPr lang="en-US" b="1" dirty="0"/>
              <a:t>2. *Slicers:* Enables dynamic filtering of data based on employee type for targeted analysis.</a:t>
            </a:r>
          </a:p>
          <a:p>
            <a:r>
              <a:rPr lang="en-US" b="1" dirty="0"/>
              <a:t>3. *Graphs:* Visualizes performance distribution across business units, simplifying comparison and analysis.</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07068" cy="65979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TextBox 12">
            <a:extLst>
              <a:ext uri="{FF2B5EF4-FFF2-40B4-BE49-F238E27FC236}">
                <a16:creationId xmlns:a16="http://schemas.microsoft.com/office/drawing/2014/main" id="{A9897B9E-2C18-04EA-0AC2-56077E04D4F5}"/>
              </a:ext>
            </a:extLst>
          </p:cNvPr>
          <p:cNvSpPr txBox="1"/>
          <p:nvPr/>
        </p:nvSpPr>
        <p:spPr>
          <a:xfrm>
            <a:off x="533400" y="3853300"/>
            <a:ext cx="6096000" cy="369332"/>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IT INCLUDES BOTH MALE AND FEMALE</a:t>
            </a:r>
            <a:r>
              <a:rPr lang="en-US" dirty="0"/>
              <a:t> </a:t>
            </a:r>
            <a:endParaRPr lang="en-IN" dirty="0"/>
          </a:p>
        </p:txBody>
      </p:sp>
      <p:sp>
        <p:nvSpPr>
          <p:cNvPr id="17" name="TextBox 16">
            <a:extLst>
              <a:ext uri="{FF2B5EF4-FFF2-40B4-BE49-F238E27FC236}">
                <a16:creationId xmlns:a16="http://schemas.microsoft.com/office/drawing/2014/main" id="{1D939809-5DC4-7B59-A0CE-95B629306400}"/>
              </a:ext>
            </a:extLst>
          </p:cNvPr>
          <p:cNvSpPr txBox="1"/>
          <p:nvPr/>
        </p:nvSpPr>
        <p:spPr>
          <a:xfrm>
            <a:off x="3048000" y="3236959"/>
            <a:ext cx="6096000" cy="369332"/>
          </a:xfrm>
          <a:prstGeom prst="rect">
            <a:avLst/>
          </a:prstGeom>
          <a:noFill/>
        </p:spPr>
        <p:txBody>
          <a:bodyPr wrap="square">
            <a:spAutoFit/>
          </a:bodyPr>
          <a:lstStyle/>
          <a:p>
            <a:endParaRPr lang="en-IN" dirty="0"/>
          </a:p>
        </p:txBody>
      </p:sp>
      <p:graphicFrame>
        <p:nvGraphicFramePr>
          <p:cNvPr id="18" name="Chart 17">
            <a:extLst>
              <a:ext uri="{FF2B5EF4-FFF2-40B4-BE49-F238E27FC236}">
                <a16:creationId xmlns:a16="http://schemas.microsoft.com/office/drawing/2014/main" id="{858FBA43-5226-1F28-8F4B-C5691D914992}"/>
              </a:ext>
            </a:extLst>
          </p:cNvPr>
          <p:cNvGraphicFramePr>
            <a:graphicFrameLocks/>
          </p:cNvGraphicFramePr>
          <p:nvPr>
            <p:extLst>
              <p:ext uri="{D42A27DB-BD31-4B8C-83A1-F6EECF244321}">
                <p14:modId xmlns:p14="http://schemas.microsoft.com/office/powerpoint/2010/main" val="3745321802"/>
              </p:ext>
            </p:extLst>
          </p:nvPr>
        </p:nvGraphicFramePr>
        <p:xfrm>
          <a:off x="5867400" y="98659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858FBA43-5226-1F28-8F4B-C5691D914992}"/>
              </a:ext>
            </a:extLst>
          </p:cNvPr>
          <p:cNvGraphicFramePr>
            <a:graphicFrameLocks/>
          </p:cNvGraphicFramePr>
          <p:nvPr>
            <p:extLst>
              <p:ext uri="{D42A27DB-BD31-4B8C-83A1-F6EECF244321}">
                <p14:modId xmlns:p14="http://schemas.microsoft.com/office/powerpoint/2010/main" val="2786711530"/>
              </p:ext>
            </p:extLst>
          </p:nvPr>
        </p:nvGraphicFramePr>
        <p:xfrm>
          <a:off x="535858" y="112239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015205E6-7E0D-8222-4481-BD7A8B8E08EE}"/>
              </a:ext>
            </a:extLst>
          </p:cNvPr>
          <p:cNvSpPr txBox="1"/>
          <p:nvPr/>
        </p:nvSpPr>
        <p:spPr>
          <a:xfrm>
            <a:off x="5594555" y="3773698"/>
            <a:ext cx="6096000" cy="369332"/>
          </a:xfrm>
          <a:prstGeom prst="rect">
            <a:avLst/>
          </a:prstGeom>
          <a:noFill/>
        </p:spPr>
        <p:txBody>
          <a:bodyPr wrap="square">
            <a:spAutoFit/>
          </a:bodyPr>
          <a:lstStyle/>
          <a:p>
            <a:r>
              <a:rPr lang="en-IN" dirty="0">
                <a:highlight>
                  <a:srgbClr val="C0C0C0"/>
                </a:highlight>
              </a:rPr>
              <a:t>IT IS ONLY FOR FEMALE EMPLOYEES</a:t>
            </a:r>
          </a:p>
        </p:txBody>
      </p:sp>
      <p:graphicFrame>
        <p:nvGraphicFramePr>
          <p:cNvPr id="22" name="Chart 21">
            <a:extLst>
              <a:ext uri="{FF2B5EF4-FFF2-40B4-BE49-F238E27FC236}">
                <a16:creationId xmlns:a16="http://schemas.microsoft.com/office/drawing/2014/main" id="{DFDA2DBB-5A54-2385-8DE9-E185BA7AE0A9}"/>
              </a:ext>
            </a:extLst>
          </p:cNvPr>
          <p:cNvGraphicFramePr>
            <a:graphicFrameLocks/>
          </p:cNvGraphicFramePr>
          <p:nvPr>
            <p:extLst>
              <p:ext uri="{D42A27DB-BD31-4B8C-83A1-F6EECF244321}">
                <p14:modId xmlns:p14="http://schemas.microsoft.com/office/powerpoint/2010/main" val="2546817317"/>
              </p:ext>
            </p:extLst>
          </p:nvPr>
        </p:nvGraphicFramePr>
        <p:xfrm>
          <a:off x="777978" y="4037966"/>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76200"/>
            <a:ext cx="9404723" cy="1400530"/>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07B89F-1970-4C91-8747-F650F7DD7FDB}"/>
              </a:ext>
            </a:extLst>
          </p:cNvPr>
          <p:cNvSpPr>
            <a:spLocks noGrp="1"/>
          </p:cNvSpPr>
          <p:nvPr>
            <p:ph idx="1"/>
          </p:nvPr>
        </p:nvSpPr>
        <p:spPr>
          <a:xfrm>
            <a:off x="1066800" y="1676400"/>
            <a:ext cx="9066818" cy="4383741"/>
          </a:xfrm>
        </p:spPr>
        <p:txBody>
          <a:bodyPr>
            <a:normAutofit/>
          </a:bodyPr>
          <a:lstStyle/>
          <a:p>
            <a:r>
              <a:rPr lang="en-US" dirty="0">
                <a:highlight>
                  <a:srgbClr val="000000"/>
                </a:highlight>
              </a:rPr>
              <a:t>Medium Performers</a:t>
            </a:r>
            <a:r>
              <a:rPr lang="en-US" dirty="0"/>
              <a:t>*: Most employees across business units are categorized as medium performers, suggesting consistent performance across the organization.</a:t>
            </a:r>
          </a:p>
          <a:p>
            <a:r>
              <a:rPr lang="en-US" dirty="0">
                <a:highlight>
                  <a:srgbClr val="000000"/>
                </a:highlight>
              </a:rPr>
              <a:t>Poor Performers*: </a:t>
            </a:r>
            <a:r>
              <a:rPr lang="en-US" dirty="0"/>
              <a:t>Divisions like BPC and CCDR have a larger proportion of low-performing employees.</a:t>
            </a:r>
          </a:p>
          <a:p>
            <a:r>
              <a:rPr lang="en-US" dirty="0">
                <a:highlight>
                  <a:srgbClr val="000000"/>
                </a:highlight>
              </a:rPr>
              <a:t>High and Very High Achievers*: </a:t>
            </a:r>
            <a:r>
              <a:rPr lang="en-US" dirty="0"/>
              <a:t>Business units such as EW and PL have more employees identified as high or very high achievers, indicating better performance in these areas.</a:t>
            </a:r>
          </a:p>
          <a:p>
            <a:r>
              <a:rPr lang="en-US" dirty="0">
                <a:highlight>
                  <a:srgbClr val="000000"/>
                </a:highlight>
              </a:rPr>
              <a:t>Areas of Improvement</a:t>
            </a:r>
            <a:r>
              <a:rPr lang="en-US" dirty="0"/>
              <a:t>*: Units with more low performers need targeted interventions, while units with fewer top performers should focus on strategies to boost performance.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FF0000"/>
                </a:solidFill>
              </a:rPr>
              <a:t>PROJECT</a:t>
            </a:r>
            <a:r>
              <a:rPr sz="4250" spc="-85" dirty="0">
                <a:solidFill>
                  <a:srgbClr val="FF0000"/>
                </a:solidFill>
              </a:rPr>
              <a:t> </a:t>
            </a:r>
            <a:r>
              <a:rPr sz="4250" spc="25" dirty="0">
                <a:solidFill>
                  <a:srgbClr val="FF0000"/>
                </a:solidFill>
              </a:rPr>
              <a:t>TITLE</a:t>
            </a:r>
            <a:endParaRPr sz="4250"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FF0000"/>
                </a:solidFill>
              </a:rPr>
              <a:t>A</a:t>
            </a:r>
            <a:r>
              <a:rPr spc="-5" dirty="0">
                <a:solidFill>
                  <a:srgbClr val="FF0000"/>
                </a:solidFill>
              </a:rPr>
              <a:t>G</a:t>
            </a:r>
            <a:r>
              <a:rPr spc="-35" dirty="0">
                <a:solidFill>
                  <a:srgbClr val="FF0000"/>
                </a:solidFill>
              </a:rPr>
              <a:t>E</a:t>
            </a:r>
            <a:r>
              <a:rPr spc="15" dirty="0">
                <a:solidFill>
                  <a:srgbClr val="FF0000"/>
                </a:solidFill>
              </a:rPr>
              <a:t>N</a:t>
            </a:r>
            <a:r>
              <a:rPr dirty="0">
                <a:solidFill>
                  <a:srgbClr val="FF000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3913F30C-3B78-3F91-C048-63BFC59459C2}"/>
              </a:ext>
            </a:extLst>
          </p:cNvPr>
          <p:cNvSpPr txBox="1"/>
          <p:nvPr/>
        </p:nvSpPr>
        <p:spPr>
          <a:xfrm>
            <a:off x="947584" y="1712656"/>
            <a:ext cx="6100916" cy="3693319"/>
          </a:xfrm>
          <a:prstGeom prst="rect">
            <a:avLst/>
          </a:prstGeom>
          <a:noFill/>
        </p:spPr>
        <p:txBody>
          <a:bodyPr wrap="square">
            <a:spAutoFit/>
          </a:bodyPr>
          <a:lstStyle/>
          <a:p>
            <a:r>
              <a:rPr lang="en-IN" dirty="0" err="1"/>
              <a:t>Analyzing</a:t>
            </a:r>
            <a:r>
              <a:rPr lang="en-IN" dirty="0"/>
              <a:t> employee performance helps to recognize the strengths and weaknesses of every team member. This approach aids managers in pinpointing areas for improvement and identifying where extra support is necessary. With clear areas of focus, productivity rises as resources and training are effectively utilized. Performance analysis also sets clear expectations, fosters accountability, and promotes transparency within the team. It enables targeted feedback and training, leading to enhanced employee development, job satisfaction, and retention. By aligning individual goals with the company’s objectives, the combined efforts of all employees contribute to the overall success of the organization, driven by a motivated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2" name="Title 11">
            <a:extLst>
              <a:ext uri="{FF2B5EF4-FFF2-40B4-BE49-F238E27FC236}">
                <a16:creationId xmlns:a16="http://schemas.microsoft.com/office/drawing/2014/main" id="{CD656C5D-970D-037D-80FD-4B54530F079D}"/>
              </a:ext>
            </a:extLst>
          </p:cNvPr>
          <p:cNvSpPr>
            <a:spLocks noGrp="1"/>
          </p:cNvSpPr>
          <p:nvPr>
            <p:ph type="title"/>
          </p:nvPr>
        </p:nvSpPr>
        <p:spPr/>
        <p:txBody>
          <a:bodyPr/>
          <a:lstStyle/>
          <a:p>
            <a:r>
              <a:rPr lang="en-US" dirty="0"/>
              <a:t>PROJECT OVERVIEW</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57200" y="2484894"/>
            <a:ext cx="7924800" cy="2677656"/>
          </a:xfrm>
          <a:prstGeom prst="rect">
            <a:avLst/>
          </a:prstGeom>
          <a:noFill/>
        </p:spPr>
        <p:txBody>
          <a:bodyPr wrap="square" rtlCol="0">
            <a:spAutoFit/>
          </a:bodyPr>
          <a:lstStyle/>
          <a:p>
            <a:pPr algn="l">
              <a:buFont typeface="Arial" panose="020B0604020202020204" pitchFamily="34" charset="0"/>
              <a:buChar char="•"/>
            </a:pPr>
            <a:r>
              <a:rPr lang="en-US" sz="2400" b="1" dirty="0">
                <a:solidFill>
                  <a:srgbClr val="0D0D0D"/>
                </a:solidFill>
                <a:effectLst/>
                <a:latin typeface="Times New Roman" panose="02020603050405020304" pitchFamily="18" charset="0"/>
                <a:cs typeface="Times New Roman" panose="02020603050405020304" pitchFamily="18" charset="0"/>
              </a:rPr>
              <a:t>This project aims to assess employee performance by analyzing data across various dimensions, such as Business Unit, Employee Status, Employee Type, Performance Scores, and Current Ratings. The analysis will identify strengths and potential problem areas, while also offering strategic recommendations to boost employee performance and foster development within the organization.</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1274" y="36649"/>
            <a:ext cx="7193526"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655C228-82BA-D09F-25B9-79836373C8DF}"/>
              </a:ext>
            </a:extLst>
          </p:cNvPr>
          <p:cNvSpPr txBox="1"/>
          <p:nvPr/>
        </p:nvSpPr>
        <p:spPr>
          <a:xfrm>
            <a:off x="304800" y="929960"/>
            <a:ext cx="11340148" cy="5632311"/>
          </a:xfrm>
          <a:prstGeom prst="rect">
            <a:avLst/>
          </a:prstGeom>
          <a:noFill/>
        </p:spPr>
        <p:txBody>
          <a:bodyPr wrap="square">
            <a:spAutoFit/>
          </a:bodyPr>
          <a:lstStyle/>
          <a:p>
            <a:r>
              <a:rPr lang="en-IN" b="1" dirty="0"/>
              <a:t>1. *</a:t>
            </a:r>
            <a:r>
              <a:rPr lang="en-IN" b="1" dirty="0">
                <a:highlight>
                  <a:srgbClr val="00FF00"/>
                </a:highlight>
              </a:rPr>
              <a:t>HR Professionals</a:t>
            </a:r>
            <a:r>
              <a:rPr lang="en-IN" b="1" dirty="0"/>
              <a:t>*: They are responsible for </a:t>
            </a:r>
            <a:r>
              <a:rPr lang="en-IN" b="1" dirty="0" err="1"/>
              <a:t>analyzing</a:t>
            </a:r>
            <a:r>
              <a:rPr lang="en-IN" b="1" dirty="0"/>
              <a:t> performance data to inform key decisions related to promotions, compensation adjustments, employee training needs, and overall workforce management strategies.2. </a:t>
            </a:r>
            <a:r>
              <a:rPr lang="en-IN" b="1" dirty="0">
                <a:highlight>
                  <a:srgbClr val="00FF00"/>
                </a:highlight>
              </a:rPr>
              <a:t>*Team Managers and Team Leaders</a:t>
            </a:r>
            <a:r>
              <a:rPr lang="en-IN" b="1" dirty="0"/>
              <a:t>*: These individuals use performance data to review the effectiveness of their teams. They provide necessary feedback, set performance targets, and highlight areas for development, ensuring that team goals are closely aligned with the organization’s strategic objectives.3. *</a:t>
            </a:r>
            <a:r>
              <a:rPr lang="en-IN" b="1" dirty="0">
                <a:highlight>
                  <a:srgbClr val="00FF00"/>
                </a:highlight>
              </a:rPr>
              <a:t>Senior Executives and Management*: </a:t>
            </a:r>
            <a:r>
              <a:rPr lang="en-IN" b="1" dirty="0"/>
              <a:t>At the executive level, performance data is evaluated to compare productivity trends across departments. This data supports decision-making for broader strategic actions and helps management track organizational performance over time.4. *</a:t>
            </a:r>
            <a:r>
              <a:rPr lang="en-IN" b="1" dirty="0">
                <a:highlight>
                  <a:srgbClr val="00FF00"/>
                </a:highlight>
              </a:rPr>
              <a:t>Workforce</a:t>
            </a:r>
            <a:r>
              <a:rPr lang="en-IN" b="1" dirty="0"/>
              <a:t>*: Employees can utilize their performance data to self-assess. This allows them to gain insights into how they are perceived within the organization, identify strengths and areas for improvement, and explore opportunities for their personal and professional growth.5. *</a:t>
            </a:r>
            <a:r>
              <a:rPr lang="en-IN" b="1" dirty="0">
                <a:highlight>
                  <a:srgbClr val="00FF00"/>
                </a:highlight>
              </a:rPr>
              <a:t>Learning and Development Teams</a:t>
            </a:r>
            <a:r>
              <a:rPr lang="en-IN" b="1" dirty="0"/>
              <a:t>*: These teams focus on </a:t>
            </a:r>
            <a:r>
              <a:rPr lang="en-IN" b="1" dirty="0" err="1"/>
              <a:t>analyzing</a:t>
            </a:r>
            <a:r>
              <a:rPr lang="en-IN" b="1" dirty="0"/>
              <a:t> performance data to identify gaps in skills within the organization. They use this information to develop specialized training programs aimed at enhancing employee capabilities and closing these gaps.6. *</a:t>
            </a:r>
            <a:r>
              <a:rPr lang="en-IN" b="1" dirty="0">
                <a:highlight>
                  <a:srgbClr val="00FF00"/>
                </a:highlight>
              </a:rPr>
              <a:t>Compensation and Benefits Specialists</a:t>
            </a:r>
            <a:r>
              <a:rPr lang="en-IN" b="1" dirty="0"/>
              <a:t>*: By evaluating employee performance, these specialists can make informed decisions about bonuses, pay raises, and financial rewards. Their analysis ensures that compensation is tied directly to individual and team performance.7. </a:t>
            </a:r>
            <a:r>
              <a:rPr lang="en-IN" b="1" dirty="0">
                <a:highlight>
                  <a:srgbClr val="00FF00"/>
                </a:highlight>
              </a:rPr>
              <a:t>*Talent Management Teams</a:t>
            </a:r>
            <a:r>
              <a:rPr lang="en-IN" b="1" dirty="0"/>
              <a:t>*: They apply performance analysis for talent identification and succession planning. This ensures that employees with high potential or critical skills are placed in roles that are essential for the organization's future success.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71425" y="483978"/>
            <a:ext cx="7463573" cy="382797"/>
          </a:xfrm>
          <a:prstGeom prst="rect">
            <a:avLst/>
          </a:prstGeom>
        </p:spPr>
        <p:txBody>
          <a:bodyPr vert="horz" wrap="square" lIns="0" tIns="13335" rIns="0" bIns="0" rtlCol="0">
            <a:spAutoFit/>
          </a:bodyPr>
          <a:lstStyle/>
          <a:p>
            <a:pPr marL="12700">
              <a:lnSpc>
                <a:spcPct val="100000"/>
              </a:lnSpc>
              <a:spcBef>
                <a:spcPts val="105"/>
              </a:spcBef>
            </a:pPr>
            <a:r>
              <a:rPr sz="2400" spc="10" dirty="0"/>
              <a:t>O</a:t>
            </a:r>
            <a:r>
              <a:rPr sz="2400" spc="25" dirty="0"/>
              <a:t>U</a:t>
            </a:r>
            <a:r>
              <a:rPr sz="2400" dirty="0"/>
              <a:t>R</a:t>
            </a:r>
            <a:r>
              <a:rPr sz="2400" spc="5" dirty="0"/>
              <a:t> </a:t>
            </a:r>
            <a:r>
              <a:rPr sz="2400" spc="25" dirty="0"/>
              <a:t>S</a:t>
            </a:r>
            <a:r>
              <a:rPr sz="2400" spc="10" dirty="0"/>
              <a:t>O</a:t>
            </a:r>
            <a:r>
              <a:rPr sz="2400" spc="25" dirty="0"/>
              <a:t>LU</a:t>
            </a:r>
            <a:r>
              <a:rPr sz="2400" spc="-35" dirty="0"/>
              <a:t>T</a:t>
            </a:r>
            <a:r>
              <a:rPr sz="2400" spc="-30" dirty="0"/>
              <a:t>I</a:t>
            </a:r>
            <a:r>
              <a:rPr sz="2400" spc="10" dirty="0"/>
              <a:t>O</a:t>
            </a:r>
            <a:r>
              <a:rPr sz="2400" dirty="0"/>
              <a:t>N</a:t>
            </a:r>
            <a:r>
              <a:rPr sz="2400" spc="-345" dirty="0"/>
              <a:t> </a:t>
            </a:r>
            <a:r>
              <a:rPr sz="2400" spc="-35" dirty="0"/>
              <a:t>A</a:t>
            </a:r>
            <a:r>
              <a:rPr sz="2400" spc="-5" dirty="0"/>
              <a:t>N</a:t>
            </a:r>
            <a:r>
              <a:rPr sz="2400" dirty="0"/>
              <a:t>D</a:t>
            </a:r>
            <a:r>
              <a:rPr sz="2400" spc="35" dirty="0"/>
              <a:t> </a:t>
            </a:r>
            <a:r>
              <a:rPr sz="2400" spc="-30" dirty="0"/>
              <a:t>I</a:t>
            </a:r>
            <a:r>
              <a:rPr sz="2400" spc="-35" dirty="0"/>
              <a:t>T</a:t>
            </a:r>
            <a:r>
              <a:rPr sz="2400" dirty="0"/>
              <a:t>S</a:t>
            </a:r>
            <a:r>
              <a:rPr sz="2400" spc="60" dirty="0"/>
              <a:t> </a:t>
            </a:r>
            <a:r>
              <a:rPr sz="2400" spc="-295" dirty="0"/>
              <a:t>V</a:t>
            </a:r>
            <a:r>
              <a:rPr sz="2400" spc="-35" dirty="0"/>
              <a:t>A</a:t>
            </a:r>
            <a:r>
              <a:rPr sz="2400" spc="25" dirty="0"/>
              <a:t>LU</a:t>
            </a:r>
            <a:r>
              <a:rPr sz="2400" dirty="0"/>
              <a:t>E</a:t>
            </a:r>
            <a:r>
              <a:rPr sz="2400" spc="-65" dirty="0"/>
              <a:t> </a:t>
            </a:r>
            <a:r>
              <a:rPr sz="2400" spc="-15" dirty="0"/>
              <a:t>P</a:t>
            </a:r>
            <a:r>
              <a:rPr sz="2400" spc="-30" dirty="0"/>
              <a:t>R</a:t>
            </a:r>
            <a:r>
              <a:rPr sz="2400" spc="10" dirty="0"/>
              <a:t>O</a:t>
            </a:r>
            <a:r>
              <a:rPr sz="2400" spc="-15" dirty="0"/>
              <a:t>P</a:t>
            </a:r>
            <a:r>
              <a:rPr sz="2400" spc="10" dirty="0"/>
              <a:t>O</a:t>
            </a:r>
            <a:r>
              <a:rPr sz="2400" spc="25" dirty="0"/>
              <a:t>S</a:t>
            </a:r>
            <a:r>
              <a:rPr sz="2400" spc="-30" dirty="0"/>
              <a:t>I</a:t>
            </a:r>
            <a:r>
              <a:rPr sz="2400" spc="-35" dirty="0"/>
              <a:t>T</a:t>
            </a:r>
            <a:r>
              <a:rPr sz="2400" spc="-30" dirty="0"/>
              <a:t>I</a:t>
            </a:r>
            <a:r>
              <a:rPr sz="2400" spc="10" dirty="0"/>
              <a:t>O</a:t>
            </a:r>
            <a:r>
              <a:rPr sz="2400" dirty="0"/>
              <a:t>N</a:t>
            </a:r>
          </a:p>
        </p:txBody>
      </p:sp>
      <p:sp>
        <p:nvSpPr>
          <p:cNvPr id="10" name="Text Placeholder 9">
            <a:extLst>
              <a:ext uri="{FF2B5EF4-FFF2-40B4-BE49-F238E27FC236}">
                <a16:creationId xmlns:a16="http://schemas.microsoft.com/office/drawing/2014/main" id="{0C46FFDB-40EA-D6E0-62A2-285A5AD99756}"/>
              </a:ext>
            </a:extLst>
          </p:cNvPr>
          <p:cNvSpPr>
            <a:spLocks noGrp="1"/>
          </p:cNvSpPr>
          <p:nvPr>
            <p:ph type="body" sz="half" idx="2"/>
          </p:nvPr>
        </p:nvSpPr>
        <p:spPr>
          <a:xfrm>
            <a:off x="4153585" y="1333499"/>
            <a:ext cx="6971615" cy="5753101"/>
          </a:xfrm>
        </p:spPr>
        <p:txBody>
          <a:bodyPr>
            <a:noAutofit/>
          </a:bodyPr>
          <a:lstStyle/>
          <a:p>
            <a:pPr marL="342900" indent="-342900">
              <a:buAutoNum type="arabicPeriod"/>
            </a:pPr>
            <a:r>
              <a:rPr lang="en-US" sz="1800" b="1" dirty="0">
                <a:highlight>
                  <a:srgbClr val="808000"/>
                </a:highlight>
              </a:rPr>
              <a:t>Conditional Formatting</a:t>
            </a:r>
            <a:r>
              <a:rPr lang="en-US" sz="1800" b="1" dirty="0"/>
              <a:t>:* This technique helps highlight missing values in the dataset, providing an instant overview of areas needing attention.</a:t>
            </a:r>
          </a:p>
          <a:p>
            <a:pPr marL="342900" indent="-342900">
              <a:buAutoNum type="arabicPeriod"/>
            </a:pPr>
            <a:r>
              <a:rPr lang="en-US" sz="1800" b="1" dirty="0">
                <a:highlight>
                  <a:srgbClr val="808000"/>
                </a:highlight>
              </a:rPr>
              <a:t>Filtering:* </a:t>
            </a:r>
            <a:r>
              <a:rPr lang="en-US" sz="1800" b="1" dirty="0"/>
              <a:t>Using filters allows focusing on specific rows, eliminating those with missing data for a cleaner, more efficient analysis.</a:t>
            </a:r>
          </a:p>
          <a:p>
            <a:pPr marL="342900" indent="-342900">
              <a:buAutoNum type="arabicPeriod"/>
            </a:pPr>
            <a:r>
              <a:rPr lang="en-US" sz="1800" b="1" dirty="0"/>
              <a:t> *</a:t>
            </a:r>
            <a:r>
              <a:rPr lang="en-US" sz="1800" b="1" dirty="0">
                <a:highlight>
                  <a:srgbClr val="808000"/>
                </a:highlight>
              </a:rPr>
              <a:t>Formulas:* </a:t>
            </a:r>
            <a:r>
              <a:rPr lang="en-US" sz="1800" b="1" dirty="0"/>
              <a:t>Applying formulas is crucial for calculating performance metrics, enhancing the accuracy and effectiveness of employee performance evaluations.</a:t>
            </a:r>
          </a:p>
          <a:p>
            <a:pPr marL="342900" indent="-342900">
              <a:buAutoNum type="arabicPeriod"/>
            </a:pPr>
            <a:r>
              <a:rPr lang="en-US" sz="1800" b="1" dirty="0"/>
              <a:t>. *</a:t>
            </a:r>
            <a:r>
              <a:rPr lang="en-US" sz="1800" b="1" dirty="0">
                <a:highlight>
                  <a:srgbClr val="808000"/>
                </a:highlight>
              </a:rPr>
              <a:t>Pivot Tables</a:t>
            </a:r>
            <a:r>
              <a:rPr lang="en-US" sz="1800" b="1" dirty="0"/>
              <a:t>:* These tools help in summarizing and categorizing data, which aids in analyzing employee performance by department or time.</a:t>
            </a:r>
          </a:p>
          <a:p>
            <a:pPr marL="342900" indent="-342900">
              <a:buAutoNum type="arabicPeriod"/>
            </a:pPr>
            <a:r>
              <a:rPr lang="en-US" sz="1800" b="1" dirty="0"/>
              <a:t> </a:t>
            </a:r>
            <a:r>
              <a:rPr lang="en-US" sz="1800" b="1" dirty="0">
                <a:highlight>
                  <a:srgbClr val="808000"/>
                </a:highlight>
              </a:rPr>
              <a:t>*Graphs</a:t>
            </a:r>
            <a:r>
              <a:rPr lang="en-US" sz="1800" b="1" dirty="0"/>
              <a:t>:* Visual representations such as graphs offer powerful ways to present data, enabling clear comparisons and analysis of trends in performance.</a:t>
            </a:r>
            <a:endParaRPr lang="en-IN" sz="18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Content Placeholder 6">
            <a:extLst>
              <a:ext uri="{FF2B5EF4-FFF2-40B4-BE49-F238E27FC236}">
                <a16:creationId xmlns:a16="http://schemas.microsoft.com/office/drawing/2014/main" id="{7445A387-89DE-A92C-919E-2731AA731B48}"/>
              </a:ext>
            </a:extLst>
          </p:cNvPr>
          <p:cNvSpPr>
            <a:spLocks noGrp="1"/>
          </p:cNvSpPr>
          <p:nvPr>
            <p:ph idx="1"/>
          </p:nvPr>
        </p:nvSpPr>
        <p:spPr>
          <a:xfrm>
            <a:off x="1123958" y="1600200"/>
            <a:ext cx="8946541" cy="4648200"/>
          </a:xfrm>
        </p:spPr>
        <p:txBody>
          <a:bodyPr/>
          <a:lstStyle/>
          <a:p>
            <a:r>
              <a:rPr lang="en-US" dirty="0">
                <a:highlight>
                  <a:srgbClr val="808080"/>
                </a:highlight>
              </a:rPr>
              <a:t>EMPLOYEE DATASET</a:t>
            </a:r>
            <a:r>
              <a:rPr lang="en-US" dirty="0"/>
              <a:t>: collected from </a:t>
            </a:r>
            <a:r>
              <a:rPr lang="en-US" dirty="0" err="1"/>
              <a:t>edunet</a:t>
            </a:r>
            <a:r>
              <a:rPr lang="en-US" dirty="0"/>
              <a:t> foundation</a:t>
            </a:r>
          </a:p>
          <a:p>
            <a:r>
              <a:rPr lang="en-US" dirty="0">
                <a:highlight>
                  <a:srgbClr val="808080"/>
                </a:highlight>
              </a:rPr>
              <a:t>FEATURES</a:t>
            </a:r>
            <a:r>
              <a:rPr lang="en-US" dirty="0"/>
              <a:t>: 26 </a:t>
            </a:r>
            <a:r>
              <a:rPr lang="en-US" dirty="0" err="1"/>
              <a:t>feaures</a:t>
            </a:r>
            <a:r>
              <a:rPr lang="en-US" dirty="0"/>
              <a:t> are there</a:t>
            </a:r>
          </a:p>
          <a:p>
            <a:r>
              <a:rPr lang="en-US" dirty="0">
                <a:highlight>
                  <a:srgbClr val="808080"/>
                </a:highlight>
              </a:rPr>
              <a:t>MAIN FEATURESARE</a:t>
            </a:r>
            <a:r>
              <a:rPr lang="en-US" dirty="0"/>
              <a:t>:</a:t>
            </a:r>
          </a:p>
          <a:p>
            <a:r>
              <a:rPr lang="en-US" dirty="0">
                <a:solidFill>
                  <a:schemeClr val="accent1">
                    <a:lumMod val="40000"/>
                    <a:lumOff val="60000"/>
                  </a:schemeClr>
                </a:solidFill>
              </a:rPr>
              <a:t>EMPLOYEE ID</a:t>
            </a:r>
            <a:r>
              <a:rPr lang="en-US" dirty="0"/>
              <a:t>: Unique identification number</a:t>
            </a:r>
          </a:p>
          <a:p>
            <a:r>
              <a:rPr lang="en-US" dirty="0">
                <a:solidFill>
                  <a:schemeClr val="accent1">
                    <a:lumMod val="40000"/>
                    <a:lumOff val="60000"/>
                  </a:schemeClr>
                </a:solidFill>
              </a:rPr>
              <a:t>NAME:</a:t>
            </a:r>
            <a:r>
              <a:rPr lang="en-US" dirty="0"/>
              <a:t> Employees’ name</a:t>
            </a:r>
          </a:p>
          <a:p>
            <a:r>
              <a:rPr lang="en-US" dirty="0">
                <a:solidFill>
                  <a:schemeClr val="accent1">
                    <a:lumMod val="40000"/>
                    <a:lumOff val="60000"/>
                  </a:schemeClr>
                </a:solidFill>
              </a:rPr>
              <a:t>EMPLOYEE TYPE</a:t>
            </a:r>
            <a:r>
              <a:rPr lang="en-US" dirty="0"/>
              <a:t>: It identifies whether they are full time or part time </a:t>
            </a:r>
            <a:r>
              <a:rPr lang="en-US" dirty="0" err="1"/>
              <a:t>employeer</a:t>
            </a:r>
            <a:endParaRPr lang="en-US" dirty="0"/>
          </a:p>
          <a:p>
            <a:r>
              <a:rPr lang="en-US" dirty="0">
                <a:solidFill>
                  <a:schemeClr val="accent1">
                    <a:lumMod val="40000"/>
                    <a:lumOff val="60000"/>
                  </a:schemeClr>
                </a:solidFill>
              </a:rPr>
              <a:t>EMPLOYEE  DEPARTMENT</a:t>
            </a:r>
            <a:r>
              <a:rPr lang="en-US" dirty="0"/>
              <a:t>: It defines about the employees department</a:t>
            </a:r>
          </a:p>
          <a:p>
            <a:r>
              <a:rPr lang="en-US" dirty="0">
                <a:solidFill>
                  <a:schemeClr val="accent1">
                    <a:lumMod val="40000"/>
                    <a:lumOff val="60000"/>
                  </a:schemeClr>
                </a:solidFill>
              </a:rPr>
              <a:t>GENDER</a:t>
            </a:r>
            <a:r>
              <a:rPr lang="en-US" dirty="0"/>
              <a:t>: It is categorized as male and female</a:t>
            </a:r>
          </a:p>
          <a:p>
            <a:r>
              <a:rPr lang="en-US" dirty="0">
                <a:solidFill>
                  <a:schemeClr val="accent1">
                    <a:lumMod val="40000"/>
                    <a:lumOff val="60000"/>
                  </a:schemeClr>
                </a:solidFill>
              </a:rPr>
              <a:t>EMPLOYEE RATING </a:t>
            </a:r>
            <a:r>
              <a:rPr lang="en-US" dirty="0"/>
              <a:t>:Ratings are in numeric forms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46111" y="452718"/>
            <a:ext cx="8946541"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Content Placeholder 9">
            <a:extLst>
              <a:ext uri="{FF2B5EF4-FFF2-40B4-BE49-F238E27FC236}">
                <a16:creationId xmlns:a16="http://schemas.microsoft.com/office/drawing/2014/main" id="{33E47EB6-C0CD-0A57-28C3-8C7091572828}"/>
              </a:ext>
            </a:extLst>
          </p:cNvPr>
          <p:cNvSpPr>
            <a:spLocks noGrp="1"/>
          </p:cNvSpPr>
          <p:nvPr>
            <p:ph idx="1"/>
          </p:nvPr>
        </p:nvSpPr>
        <p:spPr/>
        <p:txBody>
          <a:bodyPr/>
          <a:lstStyle/>
          <a:p>
            <a:r>
              <a:rPr lang="en-US" dirty="0">
                <a:solidFill>
                  <a:schemeClr val="accent3">
                    <a:lumMod val="75000"/>
                  </a:schemeClr>
                </a:solidFill>
              </a:rPr>
              <a:t>CALCULATED THE PERFORMANCE LEVEL USING THE FORMULA:</a:t>
            </a:r>
          </a:p>
          <a:p>
            <a:r>
              <a:rPr lang="en-US" b="1" u="sng" dirty="0">
                <a:solidFill>
                  <a:schemeClr val="accent3">
                    <a:lumMod val="75000"/>
                  </a:schemeClr>
                </a:solidFill>
              </a:rPr>
              <a:t>=IFS(Z8&gt;=5,"VERY HIGH",Z8&gt;=4, "HIGH",Z8&gt;=3,"MEDIUM",TRUE,"LOW")</a:t>
            </a:r>
            <a:endParaRPr lang="en-IN" b="1" u="sng" dirty="0">
              <a:solidFill>
                <a:schemeClr val="accent3">
                  <a:lumMod val="75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248</TotalTime>
  <Words>1007</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JAYASURIYA R</cp:lastModifiedBy>
  <cp:revision>15</cp:revision>
  <dcterms:created xsi:type="dcterms:W3CDTF">2024-03-29T15:07:22Z</dcterms:created>
  <dcterms:modified xsi:type="dcterms:W3CDTF">2024-09-09T13:55:13Z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