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89" r:id="rId10"/>
    <p:sldId id="260" r:id="rId11"/>
    <p:sldId id="272" r:id="rId12"/>
    <p:sldId id="261" r:id="rId13"/>
    <p:sldId id="262" r:id="rId14"/>
    <p:sldId id="263" r:id="rId15"/>
    <p:sldId id="277" r:id="rId16"/>
    <p:sldId id="264" r:id="rId17"/>
    <p:sldId id="276" r:id="rId18"/>
    <p:sldId id="265" r:id="rId19"/>
    <p:sldId id="275" r:id="rId20"/>
    <p:sldId id="294" r:id="rId21"/>
    <p:sldId id="290" r:id="rId22"/>
    <p:sldId id="266" r:id="rId23"/>
    <p:sldId id="273" r:id="rId24"/>
    <p:sldId id="267" r:id="rId25"/>
    <p:sldId id="279" r:id="rId26"/>
    <p:sldId id="291" r:id="rId27"/>
    <p:sldId id="292" r:id="rId28"/>
    <p:sldId id="280" r:id="rId29"/>
    <p:sldId id="281" r:id="rId30"/>
    <p:sldId id="293" r:id="rId31"/>
    <p:sldId id="282" r:id="rId32"/>
    <p:sldId id="284" r:id="rId33"/>
    <p:sldId id="285" r:id="rId34"/>
    <p:sldId id="286" r:id="rId35"/>
    <p:sldId id="287" r:id="rId36"/>
    <p:sldId id="288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157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815A0E67-3C17-4053-AA87-9E1593C537CC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8D1306-E2F3-4F0A-A933-CB10983AD215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E67-3C17-4053-AA87-9E1593C537CC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1306-E2F3-4F0A-A933-CB10983AD2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E67-3C17-4053-AA87-9E1593C537CC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1306-E2F3-4F0A-A933-CB10983AD2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5A0E67-3C17-4053-AA87-9E1593C537CC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8D1306-E2F3-4F0A-A933-CB10983AD21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E67-3C17-4053-AA87-9E1593C537CC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8D1306-E2F3-4F0A-A933-CB10983AD21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15A0E67-3C17-4053-AA87-9E1593C537CC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D1306-E2F3-4F0A-A933-CB10983AD21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15A0E67-3C17-4053-AA87-9E1593C537CC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C8D1306-E2F3-4F0A-A933-CB10983AD21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E67-3C17-4053-AA87-9E1593C537CC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8D1306-E2F3-4F0A-A933-CB10983AD21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0E67-3C17-4053-AA87-9E1593C537CC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8D1306-E2F3-4F0A-A933-CB10983AD2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15A0E67-3C17-4053-AA87-9E1593C537CC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D1306-E2F3-4F0A-A933-CB10983AD21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815A0E67-3C17-4053-AA87-9E1593C537CC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6C8D1306-E2F3-4F0A-A933-CB10983AD21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815A0E67-3C17-4053-AA87-9E1593C537CC}" type="datetimeFigureOut">
              <a:rPr lang="en-US" smtClean="0"/>
              <a:t>21-Mar-24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6C8D1306-E2F3-4F0A-A933-CB10983AD2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4400"/>
            <a:ext cx="8305800" cy="1600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&lt;</a:t>
            </a:r>
            <a:r>
              <a:rPr lang="en-US" sz="5400" dirty="0" err="1" smtClean="0">
                <a:solidFill>
                  <a:schemeClr val="tx1"/>
                </a:solidFill>
              </a:rPr>
              <a:t>code</a:t>
            </a:r>
            <a:r>
              <a:rPr lang="en-US" sz="5400" dirty="0" err="1" smtClean="0">
                <a:solidFill>
                  <a:srgbClr val="00B0F0"/>
                </a:solidFill>
              </a:rPr>
              <a:t>b!nd</a:t>
            </a:r>
            <a:r>
              <a:rPr lang="en-US" sz="5400" dirty="0" smtClean="0">
                <a:solidFill>
                  <a:srgbClr val="00B0F0"/>
                </a:solidFill>
              </a:rPr>
              <a:t>/&gt;</a:t>
            </a:r>
            <a:r>
              <a:rPr lang="en-US" sz="5400" dirty="0" smtClean="0">
                <a:solidFill>
                  <a:schemeClr val="bg1"/>
                </a:solidFill>
              </a:rPr>
              <a:t/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tx1"/>
                </a:solidFill>
              </a:rPr>
              <a:t>              {Technologies}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2590800"/>
            <a:ext cx="783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dirty="0">
                <a:solidFill>
                  <a:srgbClr val="000000"/>
                </a:solidFill>
                <a:effectLst>
                  <a:glow rad="88900">
                    <a:srgbClr val="000000">
                      <a:alpha val="60000"/>
                    </a:srgbClr>
                  </a:glow>
                </a:effectLst>
                <a:ea typeface="+mj-ea"/>
                <a:cs typeface="Tunga" pitchFamily="2"/>
              </a:rPr>
              <a:t> </a:t>
            </a:r>
            <a:r>
              <a:rPr lang="en-US" sz="3200" b="1" cap="all" dirty="0">
                <a:solidFill>
                  <a:srgbClr val="000000"/>
                </a:solidFill>
                <a:effectLst>
                  <a:glow rad="88900">
                    <a:srgbClr val="000000">
                      <a:alpha val="60000"/>
                    </a:srgbClr>
                  </a:glow>
                </a:effectLst>
                <a:ea typeface="+mj-ea"/>
                <a:cs typeface="Tunga" pitchFamily="2"/>
              </a:rPr>
              <a:t>Solution Without Compromise!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1" y="3962400"/>
            <a:ext cx="7835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648200"/>
            <a:ext cx="7835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1" y="457200"/>
            <a:ext cx="7747000" cy="6019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5.Text/Typography</a:t>
            </a:r>
          </a:p>
          <a:p>
            <a:pPr algn="l"/>
            <a:endParaRPr lang="en-US" sz="26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685800" indent="-6858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</a:rPr>
              <a:t>Bootstrap 5 uses a default font-size of 1rem (16px by default), and its line-height is </a:t>
            </a:r>
            <a:r>
              <a:rPr lang="en-US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1.5rem.</a:t>
            </a:r>
          </a:p>
          <a:p>
            <a:pPr marL="685800" indent="-6858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685800" indent="-6858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</a:rPr>
              <a:t>In addition, all &lt;p&gt; elements have margin-top: 0 and margin-bottom: 1rem (16px by default</a:t>
            </a:r>
            <a:r>
              <a:rPr lang="en-US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).</a:t>
            </a:r>
          </a:p>
          <a:p>
            <a:pPr marL="0" indent="0" algn="l">
              <a:buNone/>
            </a:pPr>
            <a:endParaRPr lang="en-US" sz="2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685800" indent="-6858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tx1"/>
                </a:solidFill>
                <a:latin typeface="Calibri" panose="020F0502020204030204" pitchFamily="34" charset="0"/>
              </a:rPr>
              <a:t>&lt;h1&gt; - &lt;h6</a:t>
            </a:r>
            <a:r>
              <a:rPr lang="en-US" sz="2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&gt;</a:t>
            </a:r>
          </a:p>
          <a:p>
            <a:pPr marL="685800" indent="-6858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</a:t>
            </a:r>
            <a:r>
              <a:rPr lang="en-US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&lt;</a:t>
            </a:r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</a:rPr>
              <a:t>p class="h1"&gt;h1 Bootstrap heading&lt;/p</a:t>
            </a:r>
            <a:r>
              <a:rPr lang="en-US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&gt;</a:t>
            </a:r>
          </a:p>
          <a:p>
            <a:pPr marL="685800" indent="-6858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US" sz="2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685800" indent="-6858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tx1"/>
                </a:solidFill>
                <a:latin typeface="Calibri" panose="020F0502020204030204" pitchFamily="34" charset="0"/>
              </a:rPr>
              <a:t>.display-1 to .</a:t>
            </a:r>
            <a:r>
              <a:rPr lang="en-US" sz="2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display-6</a:t>
            </a:r>
          </a:p>
          <a:p>
            <a:pPr marL="685800" indent="-6858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</a:t>
            </a:r>
            <a:r>
              <a:rPr lang="en-US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 &lt;</a:t>
            </a:r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</a:rPr>
              <a:t>h1 class="display-5"&gt;Display 5&lt;/h1</a:t>
            </a:r>
            <a:r>
              <a:rPr lang="en-US" sz="2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&gt;</a:t>
            </a:r>
            <a:endParaRPr lang="en-US" sz="26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51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72067" y="609600"/>
            <a:ext cx="7408333" cy="5516563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&lt;small&gt;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   . Small class is used to create a smaller, secondary text in any heading.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 &lt;h5&gt;h5 heading &lt;small&gt;secondary text&lt;/small&gt;&lt;/h5&gt;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&lt;mark&gt;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&lt;p&gt;Mark elements  means Highlight Text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&lt;mark&gt;highlight&lt;/mark&gt;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&lt;/p&gt;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</a:rPr>
              <a:t>blockquote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&gt;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 &lt;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</a:rPr>
              <a:t>blockquote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 class="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</a:rPr>
              <a:t>blockquote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"&gt;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&lt;p&gt; 5 million globally &lt;/p&gt; &lt;footer class="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</a:rPr>
              <a:t>blockquote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-footer"&gt;From WWF's website&lt;/footer&gt;&lt;/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</a:rPr>
              <a:t>blockquote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&gt;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685800"/>
            <a:ext cx="8534399" cy="594360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6.Text Color</a:t>
            </a: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.text-muted, .text-primary, .text-success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 .text-info, .text-warning, .text-danger, 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text-secondary, .text-white, .text-dark, 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text-body</a:t>
            </a:r>
            <a:r>
              <a:rPr lang="en-US" dirty="0">
                <a:solidFill>
                  <a:schemeClr val="tx1"/>
                </a:solidFill>
              </a:rPr>
              <a:t> (default body color/often black)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text-light</a:t>
            </a:r>
          </a:p>
          <a:p>
            <a:pPr marL="0" indent="0" algn="l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Ex: 1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2200" dirty="0" smtClean="0">
                <a:solidFill>
                  <a:srgbClr val="C00000"/>
                </a:solidFill>
              </a:rPr>
              <a:t>&lt;</a:t>
            </a:r>
            <a:r>
              <a:rPr lang="en-US" sz="2200" dirty="0">
                <a:solidFill>
                  <a:srgbClr val="C00000"/>
                </a:solidFill>
              </a:rPr>
              <a:t>p class="text-primary"&gt;This text is important.&lt;/p</a:t>
            </a:r>
            <a:r>
              <a:rPr lang="en-US" sz="2200" dirty="0" smtClean="0">
                <a:solidFill>
                  <a:srgbClr val="C00000"/>
                </a:solidFill>
              </a:rPr>
              <a:t>&gt;</a:t>
            </a:r>
          </a:p>
          <a:p>
            <a:pPr algn="just"/>
            <a:endParaRPr lang="en-US" sz="2200" dirty="0" smtClean="0">
              <a:solidFill>
                <a:schemeClr val="tx1"/>
              </a:solidFill>
            </a:endParaRPr>
          </a:p>
          <a:p>
            <a:pPr algn="just"/>
            <a:r>
              <a:rPr lang="en-US" sz="2200" b="1" dirty="0">
                <a:solidFill>
                  <a:srgbClr val="C00000"/>
                </a:solidFill>
              </a:rPr>
              <a:t>add 50% opacity </a:t>
            </a:r>
            <a:r>
              <a:rPr lang="en-US" sz="2200" dirty="0">
                <a:solidFill>
                  <a:srgbClr val="C00000"/>
                </a:solidFill>
              </a:rPr>
              <a:t>for black or white text with </a:t>
            </a:r>
            <a:r>
              <a:rPr lang="en-US" sz="2200" dirty="0" smtClean="0">
                <a:solidFill>
                  <a:srgbClr val="C00000"/>
                </a:solidFill>
              </a:rPr>
              <a:t>the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 .text-black-50 or .text-white-50 </a:t>
            </a:r>
            <a:r>
              <a:rPr lang="en-US" sz="2200" dirty="0" smtClean="0">
                <a:solidFill>
                  <a:srgbClr val="C00000"/>
                </a:solidFill>
              </a:rPr>
              <a:t>classes.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&lt;p class="text-black-50"&gt;Black text with 50% opacity on white background&lt;/p&gt;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  &lt;p class="text-white-50 </a:t>
            </a:r>
            <a:r>
              <a:rPr lang="en-US" sz="2200" dirty="0" err="1">
                <a:solidFill>
                  <a:srgbClr val="C00000"/>
                </a:solidFill>
              </a:rPr>
              <a:t>bg</a:t>
            </a:r>
            <a:r>
              <a:rPr lang="en-US" sz="2200" dirty="0">
                <a:solidFill>
                  <a:srgbClr val="C00000"/>
                </a:solidFill>
              </a:rPr>
              <a:t>-dark"&gt;White text with 50% opacity on black background&lt;/p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72067" y="838200"/>
            <a:ext cx="7408333" cy="5287963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Background Colors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-primary, .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-success, .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-info, .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-warning, .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-danger, .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-secondary, .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-dark and .</a:t>
            </a:r>
            <a:r>
              <a:rPr lang="en-US" dirty="0" err="1" smtClean="0">
                <a:solidFill>
                  <a:srgbClr val="C00000"/>
                </a:solidFill>
              </a:rPr>
              <a:t>bg</a:t>
            </a:r>
            <a:r>
              <a:rPr lang="en-US" dirty="0" smtClean="0">
                <a:solidFill>
                  <a:srgbClr val="C00000"/>
                </a:solidFill>
              </a:rPr>
              <a:t>-light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Ex: 1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rgbClr val="C00000"/>
                </a:solidFill>
              </a:rPr>
              <a:t>&lt;div class="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-primary p-3"&gt;&lt;/div&gt;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&lt;div class="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-success p-3"&gt;&lt;/div&gt;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&lt;div class="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-info p-3"&gt;&lt;/div&gt;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&lt;div class="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-warning p-3"&gt;&lt;/div&gt;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&lt;div class="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-danger p-3"&gt;&lt;/div&gt;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&lt;div class="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-secondary p-3"&gt;&lt;/div&gt;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&lt;div class="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-dark p-3"&gt;&lt;/div&gt;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&lt;div class="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-light p-3"&gt;&lt;/div&gt;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9750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1" y="381000"/>
            <a:ext cx="7747000" cy="594360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7.Table</a:t>
            </a:r>
            <a:endParaRPr lang="en-US" sz="2800" b="1" dirty="0">
              <a:solidFill>
                <a:schemeClr val="tx1"/>
              </a:solidFill>
            </a:endParaRPr>
          </a:p>
          <a:p>
            <a:pPr marL="457200" indent="-4572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C00000"/>
                </a:solidFill>
              </a:rPr>
              <a:t>.table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</a:rPr>
              <a:t>   &lt;</a:t>
            </a:r>
            <a:r>
              <a:rPr lang="en-US" dirty="0">
                <a:solidFill>
                  <a:srgbClr val="C00000"/>
                </a:solidFill>
              </a:rPr>
              <a:t>table class="table"&gt;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&lt;</a:t>
            </a:r>
            <a:r>
              <a:rPr lang="en-US" dirty="0" err="1">
                <a:solidFill>
                  <a:srgbClr val="C00000"/>
                </a:solidFill>
              </a:rPr>
              <a:t>thead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  &lt;</a:t>
            </a:r>
            <a:r>
              <a:rPr lang="en-US" dirty="0" err="1">
                <a:solidFill>
                  <a:srgbClr val="C00000"/>
                </a:solidFill>
              </a:rPr>
              <a:t>tr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    &lt;</a:t>
            </a:r>
            <a:r>
              <a:rPr lang="en-US" dirty="0" err="1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 err="1">
                <a:solidFill>
                  <a:srgbClr val="C00000"/>
                </a:solidFill>
              </a:rPr>
              <a:t>Firstname</a:t>
            </a:r>
            <a:r>
              <a:rPr lang="en-US" dirty="0">
                <a:solidFill>
                  <a:srgbClr val="C00000"/>
                </a:solidFill>
              </a:rPr>
              <a:t>&lt;/</a:t>
            </a:r>
            <a:r>
              <a:rPr lang="en-US" dirty="0" err="1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    &lt;</a:t>
            </a:r>
            <a:r>
              <a:rPr lang="en-US" dirty="0" err="1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 err="1">
                <a:solidFill>
                  <a:srgbClr val="C00000"/>
                </a:solidFill>
              </a:rPr>
              <a:t>Lastname</a:t>
            </a:r>
            <a:r>
              <a:rPr lang="en-US" dirty="0">
                <a:solidFill>
                  <a:srgbClr val="C00000"/>
                </a:solidFill>
              </a:rPr>
              <a:t>&lt;/</a:t>
            </a:r>
            <a:r>
              <a:rPr lang="en-US" dirty="0" err="1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    &lt;</a:t>
            </a:r>
            <a:r>
              <a:rPr lang="en-US" dirty="0" err="1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&gt;Email&lt;/</a:t>
            </a:r>
            <a:r>
              <a:rPr lang="en-US" dirty="0" err="1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  &lt;/</a:t>
            </a:r>
            <a:r>
              <a:rPr lang="en-US" dirty="0" err="1">
                <a:solidFill>
                  <a:srgbClr val="C00000"/>
                </a:solidFill>
              </a:rPr>
              <a:t>tr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&lt;/</a:t>
            </a:r>
            <a:r>
              <a:rPr lang="en-US" dirty="0" err="1">
                <a:solidFill>
                  <a:srgbClr val="C00000"/>
                </a:solidFill>
              </a:rPr>
              <a:t>thead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&lt;</a:t>
            </a:r>
            <a:r>
              <a:rPr lang="en-US" dirty="0" err="1">
                <a:solidFill>
                  <a:srgbClr val="C00000"/>
                </a:solidFill>
              </a:rPr>
              <a:t>tbody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  &lt;</a:t>
            </a:r>
            <a:r>
              <a:rPr lang="en-US" dirty="0" err="1">
                <a:solidFill>
                  <a:srgbClr val="C00000"/>
                </a:solidFill>
              </a:rPr>
              <a:t>tr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    &lt;td&gt;John&lt;/td&gt;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    &lt;td&gt;Doe&lt;/td&gt;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    &lt;td&gt;john@example.com&lt;/td&gt;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  &lt;/</a:t>
            </a:r>
            <a:r>
              <a:rPr lang="en-US" dirty="0" err="1">
                <a:solidFill>
                  <a:srgbClr val="C00000"/>
                </a:solidFill>
              </a:rPr>
              <a:t>tr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&lt;/</a:t>
            </a:r>
            <a:r>
              <a:rPr lang="en-US" dirty="0" err="1">
                <a:solidFill>
                  <a:srgbClr val="C00000"/>
                </a:solidFill>
              </a:rPr>
              <a:t>tbody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&lt;/table&gt;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8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381000"/>
            <a:ext cx="8534399" cy="62484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Bordered </a:t>
            </a:r>
            <a:r>
              <a:rPr lang="en-US" b="1" dirty="0">
                <a:solidFill>
                  <a:srgbClr val="C00000"/>
                </a:solidFill>
              </a:rPr>
              <a:t>Table: 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 smtClean="0">
                <a:solidFill>
                  <a:srgbClr val="C00000"/>
                </a:solidFill>
              </a:rPr>
              <a:t>table-bordered</a:t>
            </a:r>
          </a:p>
          <a:p>
            <a:r>
              <a:rPr lang="en-US" dirty="0">
                <a:solidFill>
                  <a:srgbClr val="C00000"/>
                </a:solidFill>
              </a:rPr>
              <a:t>&lt;table class="table table-bordered"&gt;</a:t>
            </a:r>
          </a:p>
          <a:p>
            <a:r>
              <a:rPr lang="en-US" b="1" dirty="0">
                <a:solidFill>
                  <a:srgbClr val="C00000"/>
                </a:solidFill>
              </a:rPr>
              <a:t>Hover Rows:</a:t>
            </a:r>
            <a:r>
              <a:rPr lang="en-US" dirty="0">
                <a:solidFill>
                  <a:srgbClr val="C00000"/>
                </a:solidFill>
              </a:rPr>
              <a:t> .table-hover</a:t>
            </a:r>
          </a:p>
          <a:p>
            <a:r>
              <a:rPr lang="en-US" dirty="0">
                <a:solidFill>
                  <a:srgbClr val="C00000"/>
                </a:solidFill>
              </a:rPr>
              <a:t>&lt;table class="table table-hover</a:t>
            </a:r>
            <a:r>
              <a:rPr lang="en-US" dirty="0" smtClean="0">
                <a:solidFill>
                  <a:srgbClr val="C00000"/>
                </a:solidFill>
              </a:rPr>
              <a:t>"&gt;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Black/:</a:t>
            </a:r>
            <a:r>
              <a:rPr lang="en-US" dirty="0" smtClean="0">
                <a:solidFill>
                  <a:srgbClr val="C00000"/>
                </a:solidFill>
              </a:rPr>
              <a:t>Dark Table</a:t>
            </a:r>
          </a:p>
          <a:p>
            <a:r>
              <a:rPr lang="en-US" dirty="0">
                <a:solidFill>
                  <a:srgbClr val="C00000"/>
                </a:solidFill>
              </a:rPr>
              <a:t>&lt;table class="table table-dark"&gt;</a:t>
            </a:r>
          </a:p>
        </p:txBody>
      </p:sp>
    </p:spTree>
    <p:extLst>
      <p:ext uri="{BB962C8B-B14F-4D97-AF65-F5344CB8AC3E}">
        <p14:creationId xmlns:p14="http://schemas.microsoft.com/office/powerpoint/2010/main" val="12354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762000"/>
            <a:ext cx="8458200" cy="5715000"/>
          </a:xfrm>
        </p:spPr>
        <p:txBody>
          <a:bodyPr>
            <a:normAutofit/>
          </a:bodyPr>
          <a:lstStyle/>
          <a:p>
            <a:pPr algn="l">
              <a:buClr>
                <a:srgbClr val="002060"/>
              </a:buClr>
            </a:pPr>
            <a:r>
              <a:rPr lang="en-US" b="1" dirty="0" smtClean="0">
                <a:solidFill>
                  <a:schemeClr val="tx1"/>
                </a:solidFill>
              </a:rPr>
              <a:t>    8. Image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Image Shapes: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 smtClean="0">
                <a:solidFill>
                  <a:srgbClr val="C00000"/>
                </a:solidFill>
              </a:rPr>
              <a:t>rounded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 smtClean="0">
                <a:solidFill>
                  <a:srgbClr val="C00000"/>
                </a:solidFill>
              </a:rPr>
              <a:t>rounded-circle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 err="1" smtClean="0">
                <a:solidFill>
                  <a:srgbClr val="C00000"/>
                </a:solidFill>
              </a:rPr>
              <a:t>img</a:t>
            </a:r>
            <a:r>
              <a:rPr lang="en-US" dirty="0" smtClean="0">
                <a:solidFill>
                  <a:srgbClr val="C00000"/>
                </a:solidFill>
              </a:rPr>
              <a:t>-thumbnail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Aligning </a:t>
            </a:r>
            <a:r>
              <a:rPr lang="en-US" b="1" dirty="0" smtClean="0">
                <a:solidFill>
                  <a:schemeClr val="tx1"/>
                </a:solidFill>
              </a:rPr>
              <a:t>Images: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float-start </a:t>
            </a:r>
            <a:r>
              <a:rPr lang="en-US" dirty="0" smtClean="0">
                <a:solidFill>
                  <a:srgbClr val="C00000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 .</a:t>
            </a:r>
            <a:r>
              <a:rPr lang="en-US" dirty="0" smtClean="0">
                <a:solidFill>
                  <a:srgbClr val="C00000"/>
                </a:solidFill>
              </a:rPr>
              <a:t>float-end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Ex: 1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img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>
                <a:solidFill>
                  <a:srgbClr val="C00000"/>
                </a:solidFill>
              </a:rPr>
              <a:t>="paris.jpg" class="float-start" alt="Paris" width="304" height="236"&gt; 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img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>
                <a:solidFill>
                  <a:srgbClr val="C00000"/>
                </a:solidFill>
              </a:rPr>
              <a:t>="paris.jpg" class="float-end" alt="Paris" width="304" height="236"&gt;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1" y="762000"/>
            <a:ext cx="8382000" cy="5364163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.mx-auto (</a:t>
            </a:r>
            <a:r>
              <a:rPr lang="en-US" b="1" dirty="0" err="1">
                <a:solidFill>
                  <a:schemeClr val="tx1"/>
                </a:solidFill>
              </a:rPr>
              <a:t>margin:auto</a:t>
            </a:r>
            <a:r>
              <a:rPr lang="en-US" b="1" dirty="0">
                <a:solidFill>
                  <a:schemeClr val="tx1"/>
                </a:solidFill>
              </a:rPr>
              <a:t>) and .d-block (</a:t>
            </a:r>
            <a:r>
              <a:rPr lang="en-US" b="1" dirty="0" err="1">
                <a:solidFill>
                  <a:schemeClr val="tx1"/>
                </a:solidFill>
              </a:rPr>
              <a:t>display:block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Ex: 2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div class="container mt-3"&gt;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&lt;h2&gt;Centered Image&lt;/h2&gt;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</a:rPr>
              <a:t>      </a:t>
            </a:r>
            <a:r>
              <a:rPr lang="en-US" dirty="0">
                <a:solidFill>
                  <a:srgbClr val="C00000"/>
                </a:solidFill>
              </a:rPr>
              <a:t>&lt;p&gt;Center an image by adding the utility classes .mx-auto (</a:t>
            </a:r>
            <a:r>
              <a:rPr lang="en-US" dirty="0" err="1">
                <a:solidFill>
                  <a:srgbClr val="C00000"/>
                </a:solidFill>
              </a:rPr>
              <a:t>margin:auto</a:t>
            </a:r>
            <a:r>
              <a:rPr lang="en-US" dirty="0">
                <a:solidFill>
                  <a:srgbClr val="C00000"/>
                </a:solidFill>
              </a:rPr>
              <a:t>) and .d-block (</a:t>
            </a:r>
            <a:r>
              <a:rPr lang="en-US" dirty="0" err="1">
                <a:solidFill>
                  <a:srgbClr val="C00000"/>
                </a:solidFill>
              </a:rPr>
              <a:t>display:block</a:t>
            </a:r>
            <a:r>
              <a:rPr lang="en-US" dirty="0">
                <a:solidFill>
                  <a:srgbClr val="C00000"/>
                </a:solidFill>
              </a:rPr>
              <a:t>) to the image:&lt;/p&gt; 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</a:rPr>
              <a:t>    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img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>
                <a:solidFill>
                  <a:srgbClr val="C00000"/>
                </a:solidFill>
              </a:rPr>
              <a:t>="paris.jpg" class="mx-auto d-block" style="width:50%"&gt; 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</a:rPr>
              <a:t>      &lt;/</a:t>
            </a:r>
            <a:r>
              <a:rPr lang="en-US" dirty="0">
                <a:solidFill>
                  <a:srgbClr val="C00000"/>
                </a:solidFill>
              </a:rPr>
              <a:t>div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marL="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Ex: 3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rgbClr val="FF0000"/>
                </a:solidFill>
              </a:rPr>
              <a:t> .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-fluid</a:t>
            </a:r>
            <a:r>
              <a:rPr lang="en-US" dirty="0">
                <a:solidFill>
                  <a:schemeClr val="tx1"/>
                </a:solidFill>
              </a:rPr>
              <a:t> class applies max-width: 100%; </a:t>
            </a:r>
          </a:p>
          <a:p>
            <a:pPr algn="l">
              <a:buClr>
                <a:srgbClr val="002060"/>
              </a:buClr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and height: auto; to the </a:t>
            </a:r>
            <a:r>
              <a:rPr lang="en-US" dirty="0" smtClean="0">
                <a:solidFill>
                  <a:schemeClr val="tx1"/>
                </a:solidFill>
              </a:rPr>
              <a:t>image.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img</a:t>
            </a:r>
            <a:r>
              <a:rPr lang="en-US" dirty="0">
                <a:solidFill>
                  <a:srgbClr val="C00000"/>
                </a:solidFill>
              </a:rPr>
              <a:t> class="</a:t>
            </a:r>
            <a:r>
              <a:rPr lang="en-US" dirty="0" err="1">
                <a:solidFill>
                  <a:srgbClr val="C00000"/>
                </a:solidFill>
              </a:rPr>
              <a:t>img</a:t>
            </a:r>
            <a:r>
              <a:rPr lang="en-US" dirty="0">
                <a:solidFill>
                  <a:srgbClr val="C00000"/>
                </a:solidFill>
              </a:rPr>
              <a:t>-fluid" 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>
                <a:solidFill>
                  <a:srgbClr val="C00000"/>
                </a:solidFill>
              </a:rPr>
              <a:t>="ny.jpg" alt="New York" width="1100" height="500"&gt;</a:t>
            </a:r>
          </a:p>
        </p:txBody>
      </p:sp>
    </p:spTree>
    <p:extLst>
      <p:ext uri="{BB962C8B-B14F-4D97-AF65-F5344CB8AC3E}">
        <p14:creationId xmlns:p14="http://schemas.microsoft.com/office/powerpoint/2010/main" val="11081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457200"/>
            <a:ext cx="8763001" cy="5562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  9. Button </a:t>
            </a:r>
            <a:r>
              <a:rPr lang="en-US" dirty="0" smtClean="0">
                <a:solidFill>
                  <a:schemeClr val="tx1"/>
                </a:solidFill>
              </a:rPr>
              <a:t> :  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btn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The button classes can be used on </a:t>
            </a:r>
            <a:r>
              <a:rPr lang="en-US" dirty="0">
                <a:solidFill>
                  <a:srgbClr val="FF0000"/>
                </a:solidFill>
              </a:rPr>
              <a:t>&lt;a&gt;, &lt;button&gt;, or &lt;input&gt; </a:t>
            </a:r>
            <a:r>
              <a:rPr lang="en-US" dirty="0" smtClean="0">
                <a:solidFill>
                  <a:srgbClr val="FF0000"/>
                </a:solidFill>
              </a:rPr>
              <a:t>elements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Ex: 1 (</a:t>
            </a:r>
            <a:r>
              <a:rPr lang="en-US" b="1" dirty="0" err="1" smtClean="0">
                <a:solidFill>
                  <a:schemeClr val="tx1"/>
                </a:solidFill>
              </a:rPr>
              <a:t>btn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&lt;button type="button" class="</a:t>
            </a:r>
            <a:r>
              <a:rPr lang="en-US" dirty="0" err="1">
                <a:solidFill>
                  <a:srgbClr val="C00000"/>
                </a:solidFill>
              </a:rPr>
              <a:t>btn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btn</a:t>
            </a:r>
            <a:r>
              <a:rPr lang="en-US" dirty="0">
                <a:solidFill>
                  <a:srgbClr val="C00000"/>
                </a:solidFill>
              </a:rPr>
              <a:t>-primary"&gt;</a:t>
            </a:r>
            <a:r>
              <a:rPr lang="en-US" b="1" dirty="0">
                <a:solidFill>
                  <a:srgbClr val="C00000"/>
                </a:solidFill>
              </a:rPr>
              <a:t>Primary</a:t>
            </a:r>
            <a:r>
              <a:rPr lang="en-US" dirty="0">
                <a:solidFill>
                  <a:srgbClr val="C00000"/>
                </a:solidFill>
              </a:rPr>
              <a:t>&lt;/button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Secondary, Success, Info, Warning, Danger, Dark, Light, Link</a:t>
            </a: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/>
              <a:t> Buttons Groups</a:t>
            </a:r>
            <a:r>
              <a:rPr lang="en-US" b="1" dirty="0" smtClean="0"/>
              <a:t>:</a:t>
            </a:r>
            <a:endParaRPr lang="en-US" dirty="0"/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Use a &lt;div&gt; element with class .</a:t>
            </a:r>
            <a:r>
              <a:rPr lang="en-US" dirty="0" err="1"/>
              <a:t>btn</a:t>
            </a:r>
            <a:r>
              <a:rPr lang="en-US" dirty="0"/>
              <a:t>-group to create a button group</a:t>
            </a:r>
          </a:p>
          <a:p>
            <a:pPr algn="l"/>
            <a:r>
              <a:rPr lang="en-US" b="1" dirty="0"/>
              <a:t>Ex: 1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&lt;div class="</a:t>
            </a:r>
            <a:r>
              <a:rPr lang="en-US" dirty="0" err="1">
                <a:solidFill>
                  <a:srgbClr val="C00000"/>
                </a:solidFill>
              </a:rPr>
              <a:t>btn</a:t>
            </a:r>
            <a:r>
              <a:rPr lang="en-US" dirty="0">
                <a:solidFill>
                  <a:srgbClr val="C00000"/>
                </a:solidFill>
              </a:rPr>
              <a:t>-group"&gt;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&lt;button type="button" class="</a:t>
            </a:r>
            <a:r>
              <a:rPr lang="en-US" dirty="0" err="1">
                <a:solidFill>
                  <a:srgbClr val="C00000"/>
                </a:solidFill>
              </a:rPr>
              <a:t>btn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btn</a:t>
            </a:r>
            <a:r>
              <a:rPr lang="en-US" dirty="0">
                <a:solidFill>
                  <a:srgbClr val="C00000"/>
                </a:solidFill>
              </a:rPr>
              <a:t>- primary"&gt;Apple&lt;/button&gt;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&lt;button type="button" class="</a:t>
            </a:r>
            <a:r>
              <a:rPr lang="en-US" dirty="0" err="1">
                <a:solidFill>
                  <a:srgbClr val="C00000"/>
                </a:solidFill>
              </a:rPr>
              <a:t>btn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btn</a:t>
            </a:r>
            <a:r>
              <a:rPr lang="en-US" dirty="0">
                <a:solidFill>
                  <a:srgbClr val="C00000"/>
                </a:solidFill>
              </a:rPr>
              <a:t>-primary"&gt;Samsung&lt;/button&gt;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&lt;button type="button" class="</a:t>
            </a:r>
            <a:r>
              <a:rPr lang="en-US" dirty="0" err="1">
                <a:solidFill>
                  <a:srgbClr val="C00000"/>
                </a:solidFill>
              </a:rPr>
              <a:t>btn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btn</a:t>
            </a:r>
            <a:r>
              <a:rPr lang="en-US" dirty="0">
                <a:solidFill>
                  <a:srgbClr val="C00000"/>
                </a:solidFill>
              </a:rPr>
              <a:t>-primary"&gt;Sony&lt;/button&gt;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&lt;/div&gt;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762000"/>
            <a:ext cx="8077199" cy="571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10. Spinners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spinner-border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 create a spinner/loader,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Ex:1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 &lt;div class="container mt-3"&gt;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&lt;h2&gt;Spinners&lt;/h2&gt;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&lt;p&gt;To create a spinner/loader, use the &lt;code&gt;.spinner-border&lt;/code&gt; class:&lt;/p&gt;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div class="spinner-border"&gt;&lt;/div&gt;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&lt;/div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algn="l"/>
            <a:r>
              <a:rPr lang="en-US" b="1" dirty="0"/>
              <a:t> </a:t>
            </a:r>
            <a:r>
              <a:rPr lang="en-US" b="1" dirty="0" smtClean="0"/>
              <a:t>Spinners Buttons: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To create a spinner/loader, </a:t>
            </a:r>
          </a:p>
          <a:p>
            <a:pPr algn="l"/>
            <a:endParaRPr lang="en-US" dirty="0">
              <a:solidFill>
                <a:srgbClr val="C00000"/>
              </a:solidFill>
            </a:endParaRPr>
          </a:p>
          <a:p>
            <a:pPr algn="l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2362200"/>
            <a:ext cx="7408333" cy="3429000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Bootstrap is a free front-end framework for faster and easier web development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Bootstrap also gives you the ability to easily create responsive designs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Bootstrap </a:t>
            </a:r>
            <a:r>
              <a:rPr lang="en-US" sz="2800" dirty="0" smtClean="0">
                <a:solidFill>
                  <a:schemeClr val="bg1"/>
                </a:solidFill>
              </a:rPr>
              <a:t>Introduction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7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304800"/>
            <a:ext cx="8229600" cy="5791200"/>
          </a:xfrm>
        </p:spPr>
        <p:txBody>
          <a:bodyPr/>
          <a:lstStyle/>
          <a:p>
            <a:pPr algn="l"/>
            <a:endParaRPr lang="en-US" b="1" dirty="0" smtClean="0"/>
          </a:p>
          <a:p>
            <a:pPr algn="l"/>
            <a:endParaRPr lang="en-US" b="1" dirty="0"/>
          </a:p>
          <a:p>
            <a:pPr algn="l"/>
            <a:r>
              <a:rPr lang="en-US" b="1" dirty="0" smtClean="0"/>
              <a:t>Ex:2</a:t>
            </a:r>
            <a:endParaRPr lang="en-US" dirty="0">
              <a:solidFill>
                <a:srgbClr val="C00000"/>
              </a:solidFill>
            </a:endParaRPr>
          </a:p>
          <a:p>
            <a:pPr algn="l"/>
            <a:r>
              <a:rPr lang="en-US" dirty="0">
                <a:solidFill>
                  <a:srgbClr val="C00000"/>
                </a:solidFill>
              </a:rPr>
              <a:t>&lt;h2&gt;Spinner Buttons&lt;/h2&gt;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&lt;button class="</a:t>
            </a:r>
            <a:r>
              <a:rPr lang="en-US" dirty="0" err="1">
                <a:solidFill>
                  <a:srgbClr val="C00000"/>
                </a:solidFill>
              </a:rPr>
              <a:t>btn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btn</a:t>
            </a:r>
            <a:r>
              <a:rPr lang="en-US" dirty="0">
                <a:solidFill>
                  <a:srgbClr val="C00000"/>
                </a:solidFill>
              </a:rPr>
              <a:t>-primary"&gt;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&lt;span class="spinner-border spinner-border-</a:t>
            </a:r>
            <a:r>
              <a:rPr lang="en-US" dirty="0" err="1">
                <a:solidFill>
                  <a:srgbClr val="C00000"/>
                </a:solidFill>
              </a:rPr>
              <a:t>sm</a:t>
            </a:r>
            <a:r>
              <a:rPr lang="en-US" dirty="0">
                <a:solidFill>
                  <a:srgbClr val="C00000"/>
                </a:solidFill>
              </a:rPr>
              <a:t>"&gt;&lt;/span&gt;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&lt;/button&gt;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&lt;button class="</a:t>
            </a:r>
            <a:r>
              <a:rPr lang="en-US" dirty="0" err="1">
                <a:solidFill>
                  <a:srgbClr val="C00000"/>
                </a:solidFill>
              </a:rPr>
              <a:t>btn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btn</a:t>
            </a:r>
            <a:r>
              <a:rPr lang="en-US" dirty="0">
                <a:solidFill>
                  <a:srgbClr val="C00000"/>
                </a:solidFill>
              </a:rPr>
              <a:t>-primary"&gt;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&lt;span class="spinner-border spinner-border-</a:t>
            </a:r>
            <a:r>
              <a:rPr lang="en-US" dirty="0" err="1">
                <a:solidFill>
                  <a:srgbClr val="C00000"/>
                </a:solidFill>
              </a:rPr>
              <a:t>sm</a:t>
            </a:r>
            <a:r>
              <a:rPr lang="en-US" dirty="0">
                <a:solidFill>
                  <a:srgbClr val="C00000"/>
                </a:solidFill>
              </a:rPr>
              <a:t>"&gt;&lt;/span&gt;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Loading..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&lt;/button&gt;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42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/>
              <a:t>.spinner-grow: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Use .spinner-border-</a:t>
            </a:r>
            <a:r>
              <a:rPr lang="en-US" dirty="0" err="1"/>
              <a:t>sm</a:t>
            </a:r>
            <a:r>
              <a:rPr lang="en-US" dirty="0"/>
              <a:t> or .spinner-grow-</a:t>
            </a:r>
            <a:r>
              <a:rPr lang="en-US" dirty="0" err="1"/>
              <a:t>sm</a:t>
            </a:r>
            <a:r>
              <a:rPr lang="en-US" dirty="0"/>
              <a:t> to create a smaller spinner.</a:t>
            </a:r>
          </a:p>
          <a:p>
            <a:pPr algn="l"/>
            <a:r>
              <a:rPr lang="en-US" b="1" dirty="0"/>
              <a:t>Ex: 2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&lt;div class="container mt-3"&gt;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&lt;h2&gt;Growing Spinners&lt;/h2&gt;</a:t>
            </a:r>
          </a:p>
          <a:p>
            <a:pPr algn="l"/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div class="spinner-grow text-muted"&gt;&lt;/div&gt;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&lt;div class="spinner-grow text-primary"&gt;&lt;/div&gt;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&lt;div class="spinner-grow text-success"&gt;&lt;/div&gt;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&lt;div class="spinner-grow text-info"&gt;&lt;/div&gt;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&lt;div </a:t>
            </a:r>
            <a:r>
              <a:rPr lang="en-US" dirty="0">
                <a:solidFill>
                  <a:srgbClr val="C00000"/>
                </a:solidFill>
              </a:rPr>
              <a:t>class="spinner-grow text-warning"&gt;&lt;/div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47484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72067" y="609600"/>
            <a:ext cx="7408333" cy="55165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11. Pagination: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add the</a:t>
            </a:r>
            <a:r>
              <a:rPr lang="en-US" dirty="0" smtClean="0">
                <a:solidFill>
                  <a:srgbClr val="FF0000"/>
                </a:solidFill>
              </a:rPr>
              <a:t> .pagination</a:t>
            </a:r>
            <a:r>
              <a:rPr lang="en-US" dirty="0" smtClean="0">
                <a:solidFill>
                  <a:schemeClr val="tx1"/>
                </a:solidFill>
              </a:rPr>
              <a:t> class to an &lt;</a:t>
            </a:r>
            <a:r>
              <a:rPr lang="en-US" dirty="0" err="1" smtClean="0">
                <a:solidFill>
                  <a:schemeClr val="tx1"/>
                </a:solidFill>
              </a:rPr>
              <a:t>ul</a:t>
            </a:r>
            <a:r>
              <a:rPr lang="en-US" dirty="0" smtClean="0">
                <a:solidFill>
                  <a:schemeClr val="tx1"/>
                </a:solidFill>
              </a:rPr>
              <a:t>&gt; </a:t>
            </a:r>
            <a:r>
              <a:rPr lang="en-US" dirty="0" err="1" smtClean="0">
                <a:solidFill>
                  <a:schemeClr val="tx1"/>
                </a:solidFill>
              </a:rPr>
              <a:t>element.Then</a:t>
            </a:r>
            <a:r>
              <a:rPr lang="en-US" dirty="0" smtClean="0">
                <a:solidFill>
                  <a:schemeClr val="tx1"/>
                </a:solidFill>
              </a:rPr>
              <a:t> add the .page-item to each &lt;li&gt; element and a </a:t>
            </a:r>
            <a:r>
              <a:rPr lang="en-US" dirty="0" smtClean="0">
                <a:solidFill>
                  <a:srgbClr val="FF0000"/>
                </a:solidFill>
              </a:rPr>
              <a:t>.page-link</a:t>
            </a:r>
            <a:r>
              <a:rPr lang="en-US" dirty="0" smtClean="0">
                <a:solidFill>
                  <a:schemeClr val="tx1"/>
                </a:solidFill>
              </a:rPr>
              <a:t> class to each link inside &lt;li&gt;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Ex: 1</a:t>
            </a:r>
          </a:p>
          <a:p>
            <a:pPr algn="l"/>
            <a:r>
              <a:rPr lang="en-US" dirty="0" smtClean="0">
                <a:solidFill>
                  <a:srgbClr val="C00000"/>
                </a:solidFill>
              </a:rPr>
              <a:t>&lt;div class="container mt-3"&gt;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</a:rPr>
              <a:t>      &lt;h2&gt;Pagination&lt;/h2&gt;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</a:rPr>
              <a:t>      &lt;p&gt;To create a basic pagination, add the .pagination class to an </a:t>
            </a:r>
            <a:r>
              <a:rPr lang="en-US" dirty="0" err="1" smtClean="0">
                <a:solidFill>
                  <a:srgbClr val="C00000"/>
                </a:solidFill>
              </a:rPr>
              <a:t>ul</a:t>
            </a:r>
            <a:r>
              <a:rPr lang="en-US" dirty="0" smtClean="0">
                <a:solidFill>
                  <a:srgbClr val="C00000"/>
                </a:solidFill>
              </a:rPr>
              <a:t> element. Then add the .page-item to each li element and a .page-link class to each link inside li:&lt;/p&gt;</a:t>
            </a:r>
            <a:r>
              <a:rPr lang="en-US" dirty="0" smtClean="0">
                <a:solidFill>
                  <a:schemeClr val="tx1"/>
                </a:solidFill>
              </a:rPr>
              <a:t> 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1" y="533400"/>
            <a:ext cx="8382000" cy="55927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ul</a:t>
            </a:r>
            <a:r>
              <a:rPr lang="en-US" dirty="0">
                <a:solidFill>
                  <a:srgbClr val="C00000"/>
                </a:solidFill>
              </a:rPr>
              <a:t> class="pagination"&gt;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    &lt;li class="page-item"&gt;&lt;a class="page-link"    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="#"&gt;Previous&lt;/a&gt;&lt;/li&gt;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   &lt;li class="page-item"&gt;&lt;a class="page-link" 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="#"&gt;1&lt;/a&gt;&lt;/li&gt;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   &lt;li class="page-item"&gt;&lt;a class="page-link" 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="#"&gt;2&lt;/a&gt;&lt;/li&gt;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    &lt;li class="page-item"&gt;&lt;a class="page-link" 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="#"&gt;3&lt;/a&gt;&lt;/li&gt;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    &lt;li class="page-item"&gt;&lt;a class="page-link" 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="#"&gt;Next&lt;/a&gt;&lt;/li&gt;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   &lt;/</a:t>
            </a:r>
            <a:r>
              <a:rPr lang="en-US" dirty="0" err="1">
                <a:solidFill>
                  <a:srgbClr val="C00000"/>
                </a:solidFill>
              </a:rPr>
              <a:t>ul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3405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72067" y="533400"/>
            <a:ext cx="7408333" cy="5592763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pPr marL="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12. Cards</a:t>
            </a:r>
            <a:endParaRPr lang="en-US" b="1" dirty="0">
              <a:solidFill>
                <a:schemeClr val="tx1"/>
              </a:solidFill>
            </a:endParaRPr>
          </a:p>
          <a:p>
            <a:pPr marL="285750" lvl="1" indent="-28575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 card in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a bordered box with </a:t>
            </a:r>
            <a:r>
              <a:rPr lang="en-US" dirty="0">
                <a:solidFill>
                  <a:srgbClr val="FF0000"/>
                </a:solidFill>
              </a:rPr>
              <a:t>some padding around its content.</a:t>
            </a:r>
            <a:r>
              <a:rPr lang="en-US" dirty="0">
                <a:solidFill>
                  <a:schemeClr val="tx1"/>
                </a:solidFill>
              </a:rPr>
              <a:t> It includes options for headers, footers, content, colors, etc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b="1" dirty="0"/>
          </a:p>
          <a:p>
            <a:pPr lvl="1" algn="l"/>
            <a:r>
              <a:rPr lang="en-US" b="1" dirty="0" smtClean="0">
                <a:solidFill>
                  <a:schemeClr val="tx1"/>
                </a:solidFill>
              </a:rPr>
              <a:t>Ex: 1</a:t>
            </a:r>
          </a:p>
          <a:p>
            <a:pPr marL="581343" lvl="2" indent="0" algn="l">
              <a:buNone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sz="2000" dirty="0" smtClean="0">
                <a:solidFill>
                  <a:srgbClr val="C00000"/>
                </a:solidFill>
              </a:rPr>
              <a:t> &lt;</a:t>
            </a:r>
            <a:r>
              <a:rPr lang="en-US" sz="2000" dirty="0">
                <a:solidFill>
                  <a:srgbClr val="C00000"/>
                </a:solidFill>
              </a:rPr>
              <a:t>div class="container mt-3"&gt;</a:t>
            </a:r>
          </a:p>
          <a:p>
            <a:pPr marL="581343" lvl="2" indent="0" algn="l">
              <a:buNone/>
            </a:pPr>
            <a:r>
              <a:rPr lang="en-US" sz="2000" dirty="0">
                <a:solidFill>
                  <a:srgbClr val="C00000"/>
                </a:solidFill>
              </a:rPr>
              <a:t>  </a:t>
            </a:r>
            <a:r>
              <a:rPr lang="en-US" sz="2000" dirty="0" smtClean="0">
                <a:solidFill>
                  <a:srgbClr val="C00000"/>
                </a:solidFill>
              </a:rPr>
              <a:t>  &lt;</a:t>
            </a:r>
            <a:r>
              <a:rPr lang="en-US" sz="2000" dirty="0">
                <a:solidFill>
                  <a:srgbClr val="C00000"/>
                </a:solidFill>
              </a:rPr>
              <a:t>h2&gt;Basic Card&lt;/h2&gt;</a:t>
            </a:r>
          </a:p>
          <a:p>
            <a:pPr marL="581343" lvl="2" indent="0" algn="l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&lt;</a:t>
            </a:r>
            <a:r>
              <a:rPr lang="en-US" sz="2000" dirty="0">
                <a:solidFill>
                  <a:srgbClr val="C00000"/>
                </a:solidFill>
              </a:rPr>
              <a:t>div class="card"&gt;</a:t>
            </a:r>
          </a:p>
          <a:p>
            <a:pPr marL="581343" lvl="2" indent="0" algn="l">
              <a:buNone/>
            </a:pP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  &lt;</a:t>
            </a:r>
            <a:r>
              <a:rPr lang="en-US" sz="2000" dirty="0">
                <a:solidFill>
                  <a:srgbClr val="C00000"/>
                </a:solidFill>
              </a:rPr>
              <a:t>div class="card-header"&gt;Header&lt;/div&gt;</a:t>
            </a:r>
          </a:p>
          <a:p>
            <a:pPr marL="581343" lvl="2" indent="0" algn="l">
              <a:buNone/>
            </a:pPr>
            <a:r>
              <a:rPr lang="en-US" sz="2000" dirty="0">
                <a:solidFill>
                  <a:srgbClr val="C00000"/>
                </a:solidFill>
              </a:rPr>
              <a:t>    &lt;div class="card-body"&gt;Content&lt;/div&gt; </a:t>
            </a:r>
          </a:p>
          <a:p>
            <a:pPr marL="581343" lvl="2" indent="0" algn="l">
              <a:buNone/>
            </a:pPr>
            <a:r>
              <a:rPr lang="en-US" sz="2000" dirty="0">
                <a:solidFill>
                  <a:srgbClr val="C00000"/>
                </a:solidFill>
              </a:rPr>
              <a:t>    &lt;div class="card-footer"&gt;Footer&lt;/div&gt;</a:t>
            </a:r>
          </a:p>
          <a:p>
            <a:pPr marL="581343" lvl="2" indent="0" algn="l">
              <a:buNone/>
            </a:pPr>
            <a:r>
              <a:rPr lang="en-US" sz="2000" dirty="0">
                <a:solidFill>
                  <a:srgbClr val="C00000"/>
                </a:solidFill>
              </a:rPr>
              <a:t>  </a:t>
            </a:r>
            <a:r>
              <a:rPr lang="en-US" sz="2000" dirty="0" smtClean="0">
                <a:solidFill>
                  <a:srgbClr val="C00000"/>
                </a:solidFill>
              </a:rPr>
              <a:t>  &lt;/</a:t>
            </a:r>
            <a:r>
              <a:rPr lang="en-US" sz="2000" dirty="0">
                <a:solidFill>
                  <a:srgbClr val="C00000"/>
                </a:solidFill>
              </a:rPr>
              <a:t>div&gt;</a:t>
            </a:r>
          </a:p>
          <a:p>
            <a:pPr marL="581343" lvl="2" indent="0" algn="l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&lt;/</a:t>
            </a:r>
            <a:r>
              <a:rPr lang="en-US" sz="2000" dirty="0">
                <a:solidFill>
                  <a:srgbClr val="C00000"/>
                </a:solidFill>
              </a:rPr>
              <a:t>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1" y="533400"/>
            <a:ext cx="7747000" cy="5592763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13. Carousel </a:t>
            </a:r>
            <a:r>
              <a:rPr lang="en-US" b="1" dirty="0">
                <a:solidFill>
                  <a:schemeClr val="tx1"/>
                </a:solidFill>
              </a:rPr>
              <a:t>/ Slideshow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Carousel is a slideshow for cycling through </a:t>
            </a:r>
            <a:r>
              <a:rPr lang="en-US" dirty="0" smtClean="0">
                <a:solidFill>
                  <a:schemeClr val="tx1"/>
                </a:solidFill>
              </a:rPr>
              <a:t>element.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Ex: 1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&lt;!-- Carousel --&gt;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&lt;div id="demo" class="carousel slide" data-</a:t>
            </a:r>
            <a:r>
              <a:rPr lang="en-US" dirty="0" err="1">
                <a:solidFill>
                  <a:srgbClr val="C00000"/>
                </a:solidFill>
              </a:rPr>
              <a:t>bs</a:t>
            </a:r>
            <a:r>
              <a:rPr lang="en-US" dirty="0">
                <a:solidFill>
                  <a:srgbClr val="C00000"/>
                </a:solidFill>
              </a:rPr>
              <a:t>-ride="carousel"&gt;</a:t>
            </a:r>
          </a:p>
          <a:p>
            <a:pPr algn="l"/>
            <a:endParaRPr lang="en-US" dirty="0">
              <a:solidFill>
                <a:srgbClr val="C00000"/>
              </a:solidFill>
            </a:endParaRPr>
          </a:p>
          <a:p>
            <a:pPr algn="l"/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&lt;!-- Indicators/dots --&gt;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&lt;div class="carousel-indicators"&gt;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&lt;button type="button" data-</a:t>
            </a:r>
            <a:r>
              <a:rPr lang="en-US" dirty="0" err="1">
                <a:solidFill>
                  <a:srgbClr val="C00000"/>
                </a:solidFill>
              </a:rPr>
              <a:t>bs</a:t>
            </a:r>
            <a:r>
              <a:rPr lang="en-US" dirty="0">
                <a:solidFill>
                  <a:srgbClr val="C00000"/>
                </a:solidFill>
              </a:rPr>
              <a:t>-target="#demo" data-</a:t>
            </a:r>
            <a:r>
              <a:rPr lang="en-US" dirty="0" err="1">
                <a:solidFill>
                  <a:srgbClr val="C00000"/>
                </a:solidFill>
              </a:rPr>
              <a:t>bs</a:t>
            </a:r>
            <a:r>
              <a:rPr lang="en-US" dirty="0">
                <a:solidFill>
                  <a:srgbClr val="C00000"/>
                </a:solidFill>
              </a:rPr>
              <a:t>-slide-to="0" class="active"&gt;&lt;/button&gt;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&lt;button type="button" data-</a:t>
            </a:r>
            <a:r>
              <a:rPr lang="en-US" dirty="0" err="1">
                <a:solidFill>
                  <a:srgbClr val="C00000"/>
                </a:solidFill>
              </a:rPr>
              <a:t>bs</a:t>
            </a:r>
            <a:r>
              <a:rPr lang="en-US" dirty="0">
                <a:solidFill>
                  <a:srgbClr val="C00000"/>
                </a:solidFill>
              </a:rPr>
              <a:t>-target="#demo" data-</a:t>
            </a:r>
            <a:r>
              <a:rPr lang="en-US" dirty="0" err="1">
                <a:solidFill>
                  <a:srgbClr val="C00000"/>
                </a:solidFill>
              </a:rPr>
              <a:t>bs</a:t>
            </a:r>
            <a:r>
              <a:rPr lang="en-US" dirty="0">
                <a:solidFill>
                  <a:srgbClr val="C00000"/>
                </a:solidFill>
              </a:rPr>
              <a:t>-slide-to="1"&gt;&lt;/button&gt;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&lt;button type="button" data-</a:t>
            </a:r>
            <a:r>
              <a:rPr lang="en-US" dirty="0" err="1">
                <a:solidFill>
                  <a:srgbClr val="C00000"/>
                </a:solidFill>
              </a:rPr>
              <a:t>bs</a:t>
            </a:r>
            <a:r>
              <a:rPr lang="en-US" dirty="0">
                <a:solidFill>
                  <a:srgbClr val="C00000"/>
                </a:solidFill>
              </a:rPr>
              <a:t>-target="#demo" data-</a:t>
            </a:r>
            <a:r>
              <a:rPr lang="en-US" dirty="0" err="1">
                <a:solidFill>
                  <a:srgbClr val="C00000"/>
                </a:solidFill>
              </a:rPr>
              <a:t>bs</a:t>
            </a:r>
            <a:r>
              <a:rPr lang="en-US" dirty="0">
                <a:solidFill>
                  <a:srgbClr val="C00000"/>
                </a:solidFill>
              </a:rPr>
              <a:t>-slide-to="2"&gt;&lt;/button&gt;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&lt;/div&gt;</a:t>
            </a:r>
          </a:p>
          <a:p>
            <a:pPr algn="l"/>
            <a:endParaRPr lang="en-US" dirty="0">
              <a:solidFill>
                <a:srgbClr val="C00000"/>
              </a:solidFill>
            </a:endParaRPr>
          </a:p>
          <a:p>
            <a:pPr algn="l"/>
            <a:r>
              <a:rPr lang="en-US" dirty="0">
                <a:solidFill>
                  <a:srgbClr val="C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115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382000" cy="5715000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&lt;!-- </a:t>
            </a:r>
            <a:r>
              <a:rPr lang="en-US" dirty="0">
                <a:solidFill>
                  <a:srgbClr val="FF0000"/>
                </a:solidFill>
              </a:rPr>
              <a:t>The slideshow/carousel --&gt;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&lt;div class="carousel-inner"&gt;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&lt;div class="carousel-item active"&gt;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  &lt;</a:t>
            </a:r>
            <a:r>
              <a:rPr lang="en-US" dirty="0" err="1">
                <a:solidFill>
                  <a:srgbClr val="C00000"/>
                </a:solidFill>
              </a:rPr>
              <a:t>img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>
                <a:solidFill>
                  <a:srgbClr val="C00000"/>
                </a:solidFill>
              </a:rPr>
              <a:t>="images/img4.jpg" alt="Los Angeles" class="d-block w-100"&gt;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&lt;div class="carousel-item"&gt;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  &lt;</a:t>
            </a:r>
            <a:r>
              <a:rPr lang="en-US" dirty="0" err="1">
                <a:solidFill>
                  <a:srgbClr val="C00000"/>
                </a:solidFill>
              </a:rPr>
              <a:t>img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>
                <a:solidFill>
                  <a:srgbClr val="C00000"/>
                </a:solidFill>
              </a:rPr>
              <a:t>="images/6.jpg" alt="Chicago" class="d-block w-100"&gt;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&lt;div class="carousel-item"&gt;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  &lt;</a:t>
            </a:r>
            <a:r>
              <a:rPr lang="en-US" dirty="0" err="1">
                <a:solidFill>
                  <a:srgbClr val="C00000"/>
                </a:solidFill>
              </a:rPr>
              <a:t>img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src</a:t>
            </a:r>
            <a:r>
              <a:rPr lang="en-US" dirty="0">
                <a:solidFill>
                  <a:srgbClr val="C00000"/>
                </a:solidFill>
              </a:rPr>
              <a:t>="images/img6.jpg" alt="New York" class="d-block w-100"&gt;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&lt;/div&gt;</a:t>
            </a:r>
          </a:p>
          <a:p>
            <a:pPr algn="l"/>
            <a:endParaRPr lang="en-US" dirty="0">
              <a:solidFill>
                <a:srgbClr val="C00000"/>
              </a:solidFill>
            </a:endParaRPr>
          </a:p>
          <a:p>
            <a:pPr algn="l"/>
            <a:r>
              <a:rPr lang="en-US" dirty="0">
                <a:solidFill>
                  <a:srgbClr val="C00000"/>
                </a:solidFill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457200"/>
            <a:ext cx="8229600" cy="5638800"/>
          </a:xfrm>
        </p:spPr>
        <p:txBody>
          <a:bodyPr/>
          <a:lstStyle/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&lt;!-- </a:t>
            </a:r>
            <a:r>
              <a:rPr lang="en-US" dirty="0">
                <a:solidFill>
                  <a:srgbClr val="FF0000"/>
                </a:solidFill>
              </a:rPr>
              <a:t>Left and right controls/icons --&gt;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&lt;button class="carousel-control-</a:t>
            </a:r>
            <a:r>
              <a:rPr lang="en-US" dirty="0" err="1">
                <a:solidFill>
                  <a:srgbClr val="C00000"/>
                </a:solidFill>
              </a:rPr>
              <a:t>prev</a:t>
            </a:r>
            <a:r>
              <a:rPr lang="en-US" dirty="0">
                <a:solidFill>
                  <a:srgbClr val="C00000"/>
                </a:solidFill>
              </a:rPr>
              <a:t>" type="button" data-</a:t>
            </a:r>
            <a:r>
              <a:rPr lang="en-US" dirty="0" err="1">
                <a:solidFill>
                  <a:srgbClr val="C00000"/>
                </a:solidFill>
              </a:rPr>
              <a:t>bs</a:t>
            </a:r>
            <a:r>
              <a:rPr lang="en-US" dirty="0">
                <a:solidFill>
                  <a:srgbClr val="C00000"/>
                </a:solidFill>
              </a:rPr>
              <a:t>-target="#demo" data-</a:t>
            </a:r>
            <a:r>
              <a:rPr lang="en-US" dirty="0" err="1">
                <a:solidFill>
                  <a:srgbClr val="C00000"/>
                </a:solidFill>
              </a:rPr>
              <a:t>bs</a:t>
            </a:r>
            <a:r>
              <a:rPr lang="en-US" dirty="0">
                <a:solidFill>
                  <a:srgbClr val="C00000"/>
                </a:solidFill>
              </a:rPr>
              <a:t>-slide="</a:t>
            </a:r>
            <a:r>
              <a:rPr lang="en-US" dirty="0" err="1">
                <a:solidFill>
                  <a:srgbClr val="C00000"/>
                </a:solidFill>
              </a:rPr>
              <a:t>prev</a:t>
            </a:r>
            <a:r>
              <a:rPr lang="en-US" dirty="0">
                <a:solidFill>
                  <a:srgbClr val="C00000"/>
                </a:solidFill>
              </a:rPr>
              <a:t>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&lt;span class="carousel-control-</a:t>
            </a:r>
            <a:r>
              <a:rPr lang="en-US" dirty="0" err="1">
                <a:solidFill>
                  <a:srgbClr val="C00000"/>
                </a:solidFill>
              </a:rPr>
              <a:t>prev</a:t>
            </a:r>
            <a:r>
              <a:rPr lang="en-US" dirty="0">
                <a:solidFill>
                  <a:srgbClr val="C00000"/>
                </a:solidFill>
              </a:rPr>
              <a:t>-icon"&gt;&lt;/span&gt;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&lt;/button&gt;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&lt;button class="carousel-control-next" type="button" data-</a:t>
            </a:r>
            <a:r>
              <a:rPr lang="en-US" dirty="0" err="1">
                <a:solidFill>
                  <a:srgbClr val="C00000"/>
                </a:solidFill>
              </a:rPr>
              <a:t>bs</a:t>
            </a:r>
            <a:r>
              <a:rPr lang="en-US" dirty="0">
                <a:solidFill>
                  <a:srgbClr val="C00000"/>
                </a:solidFill>
              </a:rPr>
              <a:t>-target="#demo" data-</a:t>
            </a:r>
            <a:r>
              <a:rPr lang="en-US" dirty="0" err="1">
                <a:solidFill>
                  <a:srgbClr val="C00000"/>
                </a:solidFill>
              </a:rPr>
              <a:t>bs</a:t>
            </a:r>
            <a:r>
              <a:rPr lang="en-US" dirty="0">
                <a:solidFill>
                  <a:srgbClr val="C00000"/>
                </a:solidFill>
              </a:rPr>
              <a:t>-slide="next"&gt;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&lt;span class="carousel-control-next-icon"&gt;&lt;/span&gt;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&lt;/button&gt;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685800"/>
            <a:ext cx="8458199" cy="5943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14. Collapsible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</a:rPr>
              <a:t>Collapsibles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are useful when you want to hide and show large amount of </a:t>
            </a:r>
            <a:r>
              <a:rPr lang="en-US" dirty="0" smtClean="0">
                <a:solidFill>
                  <a:schemeClr val="tx1"/>
                </a:solidFill>
              </a:rPr>
              <a:t>content.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Ex:1</a:t>
            </a:r>
            <a:endParaRPr lang="en-US" b="1" dirty="0"/>
          </a:p>
          <a:p>
            <a:pPr algn="l"/>
            <a:r>
              <a:rPr lang="en-US" dirty="0">
                <a:solidFill>
                  <a:srgbClr val="C00000"/>
                </a:solidFill>
              </a:rPr>
              <a:t>&lt;div class="container mt-3"&gt;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&lt;h2&gt;Simple Collapsible&lt;/h2&gt;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&lt;p&gt;Click on the button to toggle between showing and hiding content.&lt;/p&gt;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&lt;button type="button" class="</a:t>
            </a:r>
            <a:r>
              <a:rPr lang="en-US" dirty="0" err="1">
                <a:solidFill>
                  <a:srgbClr val="C00000"/>
                </a:solidFill>
              </a:rPr>
              <a:t>btn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btn</a:t>
            </a:r>
            <a:r>
              <a:rPr lang="en-US" dirty="0">
                <a:solidFill>
                  <a:srgbClr val="C00000"/>
                </a:solidFill>
              </a:rPr>
              <a:t>-primary" data-</a:t>
            </a:r>
            <a:r>
              <a:rPr lang="en-US" dirty="0" err="1">
                <a:solidFill>
                  <a:srgbClr val="C00000"/>
                </a:solidFill>
              </a:rPr>
              <a:t>bs</a:t>
            </a:r>
            <a:r>
              <a:rPr lang="en-US" dirty="0">
                <a:solidFill>
                  <a:srgbClr val="C00000"/>
                </a:solidFill>
              </a:rPr>
              <a:t>-toggle="collapse" data-</a:t>
            </a:r>
            <a:r>
              <a:rPr lang="en-US" dirty="0" err="1">
                <a:solidFill>
                  <a:srgbClr val="C00000"/>
                </a:solidFill>
              </a:rPr>
              <a:t>bs</a:t>
            </a:r>
            <a:r>
              <a:rPr lang="en-US" dirty="0">
                <a:solidFill>
                  <a:srgbClr val="C00000"/>
                </a:solidFill>
              </a:rPr>
              <a:t>-target="#demo"&gt;Simple collapsible&lt;/button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algn="l"/>
            <a:endParaRPr lang="en-US" dirty="0">
              <a:solidFill>
                <a:srgbClr val="C00000"/>
              </a:solidFill>
            </a:endParaRP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&lt;div id="demo" class="collapse"&gt;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Lorem ipsum dolor sit </a:t>
            </a:r>
            <a:r>
              <a:rPr lang="en-US" dirty="0" err="1">
                <a:solidFill>
                  <a:srgbClr val="C00000"/>
                </a:solidFill>
              </a:rPr>
              <a:t>amet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consectetur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adipisicing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elit</a:t>
            </a:r>
            <a:r>
              <a:rPr lang="en-US" dirty="0">
                <a:solidFill>
                  <a:srgbClr val="C00000"/>
                </a:solidFill>
              </a:rPr>
              <a:t>,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sed</a:t>
            </a:r>
            <a:r>
              <a:rPr lang="en-US" dirty="0">
                <a:solidFill>
                  <a:srgbClr val="C00000"/>
                </a:solidFill>
              </a:rPr>
              <a:t> do </a:t>
            </a:r>
            <a:r>
              <a:rPr lang="en-US" dirty="0" err="1">
                <a:solidFill>
                  <a:srgbClr val="C00000"/>
                </a:solidFill>
              </a:rPr>
              <a:t>eiusmod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tempor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incididunt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labore</a:t>
            </a:r>
            <a:r>
              <a:rPr lang="en-US" dirty="0">
                <a:solidFill>
                  <a:srgbClr val="C00000"/>
                </a:solidFill>
              </a:rPr>
              <a:t> et </a:t>
            </a:r>
            <a:r>
              <a:rPr lang="en-US" dirty="0" err="1">
                <a:solidFill>
                  <a:srgbClr val="C00000"/>
                </a:solidFill>
              </a:rPr>
              <a:t>dolore</a:t>
            </a:r>
            <a:r>
              <a:rPr lang="en-US" dirty="0">
                <a:solidFill>
                  <a:srgbClr val="C00000"/>
                </a:solidFill>
              </a:rPr>
              <a:t> magna </a:t>
            </a:r>
            <a:r>
              <a:rPr lang="en-US" dirty="0" err="1">
                <a:solidFill>
                  <a:srgbClr val="C00000"/>
                </a:solidFill>
              </a:rPr>
              <a:t>aliqua</a:t>
            </a:r>
            <a:r>
              <a:rPr lang="en-US" dirty="0">
                <a:solidFill>
                  <a:srgbClr val="C00000"/>
                </a:solidFill>
              </a:rPr>
              <a:t>. </a:t>
            </a:r>
            <a:r>
              <a:rPr lang="en-US" dirty="0" err="1">
                <a:solidFill>
                  <a:srgbClr val="C00000"/>
                </a:solidFill>
              </a:rPr>
              <a:t>Ut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enim</a:t>
            </a:r>
            <a:r>
              <a:rPr lang="en-US" dirty="0">
                <a:solidFill>
                  <a:srgbClr val="C00000"/>
                </a:solidFill>
              </a:rPr>
              <a:t> ad minim </a:t>
            </a:r>
            <a:r>
              <a:rPr lang="en-US" dirty="0" err="1" smtClean="0">
                <a:solidFill>
                  <a:srgbClr val="C00000"/>
                </a:solidFill>
              </a:rPr>
              <a:t>veniam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1" y="457200"/>
            <a:ext cx="77470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15. Progress Bars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create a default progress bar, add a .progress class to a container element and add the progress-bar class to its child element. Use the CSS width property to set the width of the progress </a:t>
            </a:r>
            <a:r>
              <a:rPr lang="en-US" dirty="0" smtClean="0">
                <a:solidFill>
                  <a:schemeClr val="tx1"/>
                </a:solidFill>
              </a:rPr>
              <a:t>bar.</a:t>
            </a:r>
          </a:p>
          <a:p>
            <a:pPr marL="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Ex: 1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&lt;div class="container mt-3"&gt;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&lt;h2&gt;Progress Bar With Label&lt;/h2&gt;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&lt;div class="progress"&gt;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  &lt;div class="progress-bar" style="width:70%"&gt;70%&lt;/div&gt;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 &lt;/div&gt;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6390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72067" y="457200"/>
            <a:ext cx="7408333" cy="5668963"/>
          </a:xfrm>
        </p:spPr>
        <p:txBody>
          <a:bodyPr>
            <a:normAutofit/>
          </a:bodyPr>
          <a:lstStyle/>
          <a:p>
            <a:pPr algn="l"/>
            <a:endParaRPr lang="en-US" b="1" dirty="0" smtClean="0"/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Ex:</a:t>
            </a:r>
            <a:r>
              <a:rPr lang="en-US" dirty="0" smtClean="0">
                <a:solidFill>
                  <a:schemeClr val="tx1"/>
                </a:solidFill>
              </a:rPr>
              <a:t>  All </a:t>
            </a:r>
            <a:r>
              <a:rPr lang="en-US" dirty="0" err="1" smtClean="0">
                <a:solidFill>
                  <a:schemeClr val="tx1"/>
                </a:solidFill>
              </a:rPr>
              <a:t>device,Small</a:t>
            </a:r>
            <a:r>
              <a:rPr lang="en-US" dirty="0" smtClean="0">
                <a:solidFill>
                  <a:schemeClr val="tx1"/>
                </a:solidFill>
              </a:rPr>
              <a:t> phones to large desktops.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1. Why Use Bootstrap?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Advantages: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Easy to use:</a:t>
            </a:r>
            <a:r>
              <a:rPr lang="en-US" dirty="0">
                <a:solidFill>
                  <a:schemeClr val="tx1"/>
                </a:solidFill>
              </a:rPr>
              <a:t> Anybody with just basic knowledge of HTML and CSS can start using </a:t>
            </a:r>
            <a:r>
              <a:rPr lang="en-US" dirty="0" smtClean="0">
                <a:solidFill>
                  <a:schemeClr val="tx1"/>
                </a:solidFill>
              </a:rPr>
              <a:t>Bootstrap.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Responsive features:</a:t>
            </a:r>
            <a:r>
              <a:rPr lang="en-US" dirty="0">
                <a:solidFill>
                  <a:schemeClr val="tx1"/>
                </a:solidFill>
              </a:rPr>
              <a:t> Bootstrap's responsive CSS adjusts to phones, tablets, and </a:t>
            </a:r>
            <a:r>
              <a:rPr lang="en-US" dirty="0" smtClean="0">
                <a:solidFill>
                  <a:schemeClr val="tx1"/>
                </a:solidFill>
              </a:rPr>
              <a:t>desktops.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Mobile-first approach:</a:t>
            </a:r>
            <a:r>
              <a:rPr lang="en-US" dirty="0">
                <a:solidFill>
                  <a:schemeClr val="tx1"/>
                </a:solidFill>
              </a:rPr>
              <a:t> In Bootstrap, mobile-first styles are part of the core </a:t>
            </a:r>
            <a:r>
              <a:rPr lang="en-US" dirty="0" smtClean="0">
                <a:solidFill>
                  <a:schemeClr val="tx1"/>
                </a:solidFill>
              </a:rPr>
              <a:t>framework.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Browser compatibility:</a:t>
            </a:r>
            <a:r>
              <a:rPr lang="en-US" dirty="0">
                <a:solidFill>
                  <a:schemeClr val="tx1"/>
                </a:solidFill>
              </a:rPr>
              <a:t> Bootstrap 5 is compatible with all modern browsers (Chrome, Firefox, Edge, Safari, and Opera)</a:t>
            </a:r>
            <a:r>
              <a:rPr lang="en-US" dirty="0"/>
              <a:t>.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09600"/>
            <a:ext cx="8382000" cy="5486400"/>
          </a:xfrm>
        </p:spPr>
        <p:txBody>
          <a:bodyPr/>
          <a:lstStyle/>
          <a:p>
            <a:pPr marL="342900" indent="-342900" algn="l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b="1" dirty="0" smtClean="0"/>
              <a:t>progress-bar-animated: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</a:rPr>
              <a:t>&lt;div class="container mt-3"&gt;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</a:rPr>
              <a:t>  &lt;h2&gt;Animated Progress Bar&lt;/h2&gt;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</a:rPr>
              <a:t>  &lt;p&gt;Add the .progress-bar-animated class to animate the progress bar:&lt;/p&gt; 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</a:rPr>
              <a:t>  &lt;div class="progress"&gt;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</a:rPr>
              <a:t>    &lt;div class="progress-bar progress-bar-striped progress-bar-animated" style="width:40%"&gt;&lt;/div&gt;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</a:rPr>
              <a:t>  &lt;/div&gt;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</a:rPr>
              <a:t>&lt;/div&gt;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58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8610600" cy="64008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16. Flexbox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The Flexible Box Layout Module, makes it easier to design flexible responsive layout structure without using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>
                <a:solidFill>
                  <a:schemeClr val="tx1"/>
                </a:solidFill>
              </a:rPr>
              <a:t> or positioning</a:t>
            </a:r>
            <a:r>
              <a:rPr lang="en-US" dirty="0" smtClean="0">
                <a:solidFill>
                  <a:schemeClr val="tx1"/>
                </a:solidFill>
              </a:rPr>
              <a:t>.   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d-flex(</a:t>
            </a:r>
            <a:r>
              <a:rPr lang="en-US" dirty="0" err="1" smtClean="0">
                <a:solidFill>
                  <a:schemeClr val="tx1"/>
                </a:solidFill>
              </a:rPr>
              <a:t>clm</a:t>
            </a:r>
            <a:r>
              <a:rPr lang="en-US" dirty="0" smtClean="0">
                <a:solidFill>
                  <a:schemeClr val="tx1"/>
                </a:solidFill>
              </a:rPr>
              <a:t>) , </a:t>
            </a:r>
            <a:r>
              <a:rPr lang="en-US" dirty="0">
                <a:solidFill>
                  <a:schemeClr val="tx1"/>
                </a:solidFill>
              </a:rPr>
              <a:t>flex(Row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Ex:1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&lt;div class="d-flex p-3 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-secondary text-white"&gt;  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&lt;div class="p-2 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-info"&gt;Flex item 1&lt;/div&gt;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&lt;div class="p-2 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-warning"&gt;Flex item 2&lt;/div&gt;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&lt;div class="p-2 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-primary"&gt;Flex item 3&lt;/div&gt;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&lt;/div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Types: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d-inline-flex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.flex-row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.flex-row-reverse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.flex-column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.flex-column-reverse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1" y="457200"/>
            <a:ext cx="7747000" cy="5668963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17. </a:t>
            </a:r>
            <a:r>
              <a:rPr lang="en-US" b="1" dirty="0" err="1" smtClean="0">
                <a:solidFill>
                  <a:schemeClr val="tx1"/>
                </a:solidFill>
              </a:rPr>
              <a:t>Nav</a:t>
            </a:r>
            <a:endParaRPr lang="en-US" b="1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If you want to create a simple horizontal menu, add the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b="1" dirty="0"/>
              <a:t> class </a:t>
            </a:r>
            <a:r>
              <a:rPr lang="en-US" dirty="0"/>
              <a:t>to a </a:t>
            </a:r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  <a:r>
              <a:rPr lang="en-US" dirty="0"/>
              <a:t> element, followed by</a:t>
            </a:r>
            <a:r>
              <a:rPr lang="en-US" b="1" dirty="0"/>
              <a:t> .</a:t>
            </a:r>
            <a:r>
              <a:rPr lang="en-US" b="1" dirty="0" err="1" smtClean="0"/>
              <a:t>nav</a:t>
            </a:r>
            <a:r>
              <a:rPr lang="en-US" b="1" dirty="0" smtClean="0"/>
              <a:t>-item</a:t>
            </a:r>
            <a:r>
              <a:rPr lang="en-US" dirty="0"/>
              <a:t> for each </a:t>
            </a:r>
            <a:r>
              <a:rPr lang="en-US" b="1" dirty="0"/>
              <a:t>&lt;li&gt; </a:t>
            </a:r>
            <a:r>
              <a:rPr lang="en-US" dirty="0" smtClean="0"/>
              <a:t>and </a:t>
            </a:r>
            <a:r>
              <a:rPr lang="en-US" dirty="0"/>
              <a:t>add the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b="1" dirty="0"/>
              <a:t>-link</a:t>
            </a:r>
            <a:r>
              <a:rPr lang="en-US" dirty="0"/>
              <a:t> </a:t>
            </a:r>
            <a:r>
              <a:rPr lang="en-US" dirty="0" smtClean="0"/>
              <a:t>class. </a:t>
            </a:r>
          </a:p>
          <a:p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2274838"/>
            <a:ext cx="67056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Ex:1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&lt;div class="container mt-3"&gt;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  &lt;h2&gt;</a:t>
            </a:r>
            <a:r>
              <a:rPr lang="en-US" sz="2000" dirty="0" err="1" smtClean="0">
                <a:solidFill>
                  <a:srgbClr val="C00000"/>
                </a:solidFill>
              </a:rPr>
              <a:t>Nav</a:t>
            </a:r>
            <a:r>
              <a:rPr lang="en-US" sz="2000" dirty="0" smtClean="0">
                <a:solidFill>
                  <a:srgbClr val="C00000"/>
                </a:solidFill>
              </a:rPr>
              <a:t>&lt;/h2&gt;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  &lt;p&gt;Basic horizontal menu:&lt;/p&gt;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  &lt;</a:t>
            </a:r>
            <a:r>
              <a:rPr lang="en-US" sz="2000" dirty="0" err="1" smtClean="0">
                <a:solidFill>
                  <a:srgbClr val="C00000"/>
                </a:solidFill>
              </a:rPr>
              <a:t>ul</a:t>
            </a:r>
            <a:r>
              <a:rPr lang="en-US" sz="2000" dirty="0" smtClean="0">
                <a:solidFill>
                  <a:srgbClr val="C00000"/>
                </a:solidFill>
              </a:rPr>
              <a:t> class="</a:t>
            </a:r>
            <a:r>
              <a:rPr lang="en-US" sz="2000" dirty="0" err="1" smtClean="0">
                <a:solidFill>
                  <a:srgbClr val="C00000"/>
                </a:solidFill>
              </a:rPr>
              <a:t>nav</a:t>
            </a:r>
            <a:r>
              <a:rPr lang="en-US" sz="2000" dirty="0" smtClean="0">
                <a:solidFill>
                  <a:srgbClr val="C00000"/>
                </a:solidFill>
              </a:rPr>
              <a:t>"&gt;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    &lt;li class="</a:t>
            </a:r>
            <a:r>
              <a:rPr lang="en-US" sz="2000" dirty="0" err="1" smtClean="0">
                <a:solidFill>
                  <a:srgbClr val="C00000"/>
                </a:solidFill>
              </a:rPr>
              <a:t>nav</a:t>
            </a:r>
            <a:r>
              <a:rPr lang="en-US" sz="2000" dirty="0" smtClean="0">
                <a:solidFill>
                  <a:srgbClr val="C00000"/>
                </a:solidFill>
              </a:rPr>
              <a:t>-item"&gt;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      &lt;a class="</a:t>
            </a:r>
            <a:r>
              <a:rPr lang="en-US" sz="2000" dirty="0" err="1" smtClean="0">
                <a:solidFill>
                  <a:srgbClr val="C00000"/>
                </a:solidFill>
              </a:rPr>
              <a:t>nav</a:t>
            </a:r>
            <a:r>
              <a:rPr lang="en-US" sz="2000" dirty="0" smtClean="0">
                <a:solidFill>
                  <a:srgbClr val="C00000"/>
                </a:solidFill>
              </a:rPr>
              <a:t>-link" </a:t>
            </a:r>
            <a:r>
              <a:rPr lang="en-US" sz="2000" dirty="0" err="1" smtClean="0">
                <a:solidFill>
                  <a:srgbClr val="C00000"/>
                </a:solidFill>
              </a:rPr>
              <a:t>href</a:t>
            </a:r>
            <a:r>
              <a:rPr lang="en-US" sz="2000" dirty="0" smtClean="0">
                <a:solidFill>
                  <a:srgbClr val="C00000"/>
                </a:solidFill>
              </a:rPr>
              <a:t>="#"&gt;Link&lt;/a&gt;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    &lt;/li&gt;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27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1" y="457200"/>
            <a:ext cx="8305800" cy="6019800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C00000"/>
              </a:solidFill>
            </a:endParaRP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&lt;li class="</a:t>
            </a:r>
            <a:r>
              <a:rPr lang="en-US" dirty="0" err="1">
                <a:solidFill>
                  <a:srgbClr val="C00000"/>
                </a:solidFill>
              </a:rPr>
              <a:t>nav</a:t>
            </a:r>
            <a:r>
              <a:rPr lang="en-US" dirty="0">
                <a:solidFill>
                  <a:srgbClr val="C00000"/>
                </a:solidFill>
              </a:rPr>
              <a:t>-item"&gt;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  &lt;a class="</a:t>
            </a:r>
            <a:r>
              <a:rPr lang="en-US" dirty="0" err="1">
                <a:solidFill>
                  <a:srgbClr val="C00000"/>
                </a:solidFill>
              </a:rPr>
              <a:t>nav</a:t>
            </a:r>
            <a:r>
              <a:rPr lang="en-US" dirty="0">
                <a:solidFill>
                  <a:srgbClr val="C00000"/>
                </a:solidFill>
              </a:rPr>
              <a:t>-link" 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="#"&gt;Link&lt;/a&gt;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&lt;/li&gt;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&lt;li class="</a:t>
            </a:r>
            <a:r>
              <a:rPr lang="en-US" dirty="0" err="1">
                <a:solidFill>
                  <a:srgbClr val="C00000"/>
                </a:solidFill>
              </a:rPr>
              <a:t>nav</a:t>
            </a:r>
            <a:r>
              <a:rPr lang="en-US" dirty="0">
                <a:solidFill>
                  <a:srgbClr val="C00000"/>
                </a:solidFill>
              </a:rPr>
              <a:t>-item"&gt;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  &lt;a class="</a:t>
            </a:r>
            <a:r>
              <a:rPr lang="en-US" dirty="0" err="1">
                <a:solidFill>
                  <a:srgbClr val="C00000"/>
                </a:solidFill>
              </a:rPr>
              <a:t>nav</a:t>
            </a:r>
            <a:r>
              <a:rPr lang="en-US" dirty="0">
                <a:solidFill>
                  <a:srgbClr val="C00000"/>
                </a:solidFill>
              </a:rPr>
              <a:t>-link" 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="#"&gt;Link&lt;/a&gt;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&lt;/li&gt;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&lt;li class="</a:t>
            </a:r>
            <a:r>
              <a:rPr lang="en-US" dirty="0" err="1">
                <a:solidFill>
                  <a:srgbClr val="C00000"/>
                </a:solidFill>
              </a:rPr>
              <a:t>nav</a:t>
            </a:r>
            <a:r>
              <a:rPr lang="en-US" dirty="0">
                <a:solidFill>
                  <a:srgbClr val="C00000"/>
                </a:solidFill>
              </a:rPr>
              <a:t>-item"&gt;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  &lt;a class="</a:t>
            </a:r>
            <a:r>
              <a:rPr lang="en-US" dirty="0" err="1">
                <a:solidFill>
                  <a:srgbClr val="C00000"/>
                </a:solidFill>
              </a:rPr>
              <a:t>nav</a:t>
            </a:r>
            <a:r>
              <a:rPr lang="en-US" dirty="0">
                <a:solidFill>
                  <a:srgbClr val="C00000"/>
                </a:solidFill>
              </a:rPr>
              <a:t>-link disabled" 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="#"&gt;Disabled&lt;/a&gt;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&lt;/li&gt;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&lt;/</a:t>
            </a:r>
            <a:r>
              <a:rPr lang="en-US" dirty="0" err="1">
                <a:solidFill>
                  <a:srgbClr val="C00000"/>
                </a:solidFill>
              </a:rPr>
              <a:t>ul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4153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381000"/>
            <a:ext cx="8229599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 algn="l">
              <a:buNone/>
            </a:pPr>
            <a:r>
              <a:rPr lang="en-US" b="1" dirty="0" smtClean="0"/>
              <a:t>18. </a:t>
            </a:r>
            <a:r>
              <a:rPr lang="en-US" b="1" dirty="0" err="1" smtClean="0"/>
              <a:t>Navbar</a:t>
            </a:r>
            <a:endParaRPr lang="en-US" b="1" dirty="0" smtClean="0"/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navigation bar can extend or collapse, depending on the screen size.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 standard navigation bar is created with the .</a:t>
            </a:r>
            <a:r>
              <a:rPr lang="en-US" dirty="0" err="1">
                <a:solidFill>
                  <a:schemeClr val="tx1"/>
                </a:solidFill>
              </a:rPr>
              <a:t>navbar</a:t>
            </a:r>
            <a:r>
              <a:rPr lang="en-US" dirty="0">
                <a:solidFill>
                  <a:schemeClr val="tx1"/>
                </a:solidFill>
              </a:rPr>
              <a:t> class, followed by a responsive collapsing class: 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navbar-expand-xxl|xl|lg|md|sm</a:t>
            </a:r>
            <a:r>
              <a:rPr lang="en-US" dirty="0">
                <a:solidFill>
                  <a:schemeClr val="tx1"/>
                </a:solidFill>
              </a:rPr>
              <a:t> (stacks the </a:t>
            </a:r>
            <a:r>
              <a:rPr lang="en-US" dirty="0" err="1">
                <a:solidFill>
                  <a:schemeClr val="tx1"/>
                </a:solidFill>
              </a:rPr>
              <a:t>navbar</a:t>
            </a:r>
            <a:r>
              <a:rPr lang="en-US" dirty="0">
                <a:solidFill>
                  <a:schemeClr val="tx1"/>
                </a:solidFill>
              </a:rPr>
              <a:t> vertically on </a:t>
            </a:r>
            <a:r>
              <a:rPr lang="en-US" dirty="0" err="1">
                <a:solidFill>
                  <a:schemeClr val="tx1"/>
                </a:solidFill>
              </a:rPr>
              <a:t>xxlarge</a:t>
            </a:r>
            <a:r>
              <a:rPr lang="en-US" dirty="0">
                <a:solidFill>
                  <a:schemeClr val="tx1"/>
                </a:solidFill>
              </a:rPr>
              <a:t>, extra large, large, medium or small screens).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 add links inside the </a:t>
            </a:r>
            <a:r>
              <a:rPr lang="en-US" dirty="0" err="1">
                <a:solidFill>
                  <a:schemeClr val="tx1"/>
                </a:solidFill>
              </a:rPr>
              <a:t>navbar</a:t>
            </a:r>
            <a:r>
              <a:rPr lang="en-US" dirty="0">
                <a:solidFill>
                  <a:schemeClr val="tx1"/>
                </a:solidFill>
              </a:rPr>
              <a:t>, use either an &lt;</a:t>
            </a:r>
            <a:r>
              <a:rPr lang="en-US" dirty="0" err="1">
                <a:solidFill>
                  <a:schemeClr val="tx1"/>
                </a:solidFill>
              </a:rPr>
              <a:t>ul</a:t>
            </a:r>
            <a:r>
              <a:rPr lang="en-US" dirty="0">
                <a:solidFill>
                  <a:schemeClr val="tx1"/>
                </a:solidFill>
              </a:rPr>
              <a:t>&gt; element (or a &lt;div&gt;) with class="</a:t>
            </a:r>
            <a:r>
              <a:rPr lang="en-US" dirty="0" err="1">
                <a:solidFill>
                  <a:schemeClr val="tx1"/>
                </a:solidFill>
              </a:rPr>
              <a:t>navbar-nav</a:t>
            </a:r>
            <a:r>
              <a:rPr lang="en-US" dirty="0">
                <a:solidFill>
                  <a:schemeClr val="tx1"/>
                </a:solidFill>
              </a:rPr>
              <a:t>". Then add &lt;li&gt; elements with a .</a:t>
            </a:r>
            <a:r>
              <a:rPr lang="en-US" dirty="0" err="1">
                <a:solidFill>
                  <a:schemeClr val="tx1"/>
                </a:solidFill>
              </a:rPr>
              <a:t>nav</a:t>
            </a:r>
            <a:r>
              <a:rPr lang="en-US" dirty="0">
                <a:solidFill>
                  <a:schemeClr val="tx1"/>
                </a:solidFill>
              </a:rPr>
              <a:t>-item class followed by an &lt;a&gt; element with a .</a:t>
            </a:r>
            <a:r>
              <a:rPr lang="en-US" dirty="0" err="1">
                <a:solidFill>
                  <a:schemeClr val="tx1"/>
                </a:solidFill>
              </a:rPr>
              <a:t>nav</a:t>
            </a:r>
            <a:r>
              <a:rPr lang="en-US" dirty="0">
                <a:solidFill>
                  <a:schemeClr val="tx1"/>
                </a:solidFill>
              </a:rPr>
              <a:t>-link </a:t>
            </a:r>
            <a:r>
              <a:rPr lang="en-US" dirty="0" smtClean="0">
                <a:solidFill>
                  <a:schemeClr val="tx1"/>
                </a:solidFill>
              </a:rPr>
              <a:t>class.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7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28601" y="381000"/>
            <a:ext cx="8534400" cy="61722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Ex:1</a:t>
            </a:r>
          </a:p>
          <a:p>
            <a:pPr algn="l"/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nav</a:t>
            </a:r>
            <a:r>
              <a:rPr lang="en-US" dirty="0">
                <a:solidFill>
                  <a:srgbClr val="C00000"/>
                </a:solidFill>
              </a:rPr>
              <a:t> class="</a:t>
            </a:r>
            <a:r>
              <a:rPr lang="en-US" dirty="0" err="1">
                <a:solidFill>
                  <a:srgbClr val="FF0000"/>
                </a:solidFill>
              </a:rPr>
              <a:t>navbar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navbar</a:t>
            </a:r>
            <a:r>
              <a:rPr lang="en-US" dirty="0" smtClean="0">
                <a:solidFill>
                  <a:srgbClr val="FF0000"/>
                </a:solidFill>
              </a:rPr>
              <a:t>-expand </a:t>
            </a:r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-ligh</a:t>
            </a:r>
            <a:r>
              <a:rPr lang="en-US" dirty="0">
                <a:solidFill>
                  <a:srgbClr val="C00000"/>
                </a:solidFill>
              </a:rPr>
              <a:t>t"&gt;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&lt;div class="container-fluid"&gt;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</a:t>
            </a:r>
            <a:r>
              <a:rPr lang="en-US" dirty="0" err="1">
                <a:solidFill>
                  <a:srgbClr val="C00000"/>
                </a:solidFill>
              </a:rPr>
              <a:t>ul</a:t>
            </a:r>
            <a:r>
              <a:rPr lang="en-US" dirty="0">
                <a:solidFill>
                  <a:srgbClr val="C00000"/>
                </a:solidFill>
              </a:rPr>
              <a:t> class="</a:t>
            </a:r>
            <a:r>
              <a:rPr lang="en-US" dirty="0" err="1">
                <a:solidFill>
                  <a:srgbClr val="C00000"/>
                </a:solidFill>
              </a:rPr>
              <a:t>navbar-nav</a:t>
            </a:r>
            <a:r>
              <a:rPr lang="en-US" dirty="0">
                <a:solidFill>
                  <a:srgbClr val="C00000"/>
                </a:solidFill>
              </a:rPr>
              <a:t>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  &lt;li class="</a:t>
            </a:r>
            <a:r>
              <a:rPr lang="en-US" dirty="0" err="1">
                <a:solidFill>
                  <a:srgbClr val="C00000"/>
                </a:solidFill>
              </a:rPr>
              <a:t>nav</a:t>
            </a:r>
            <a:r>
              <a:rPr lang="en-US" dirty="0">
                <a:solidFill>
                  <a:srgbClr val="C00000"/>
                </a:solidFill>
              </a:rPr>
              <a:t>-item"&gt;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    &lt;a class="</a:t>
            </a:r>
            <a:r>
              <a:rPr lang="en-US" dirty="0" err="1">
                <a:solidFill>
                  <a:srgbClr val="C00000"/>
                </a:solidFill>
              </a:rPr>
              <a:t>nav</a:t>
            </a:r>
            <a:r>
              <a:rPr lang="en-US" dirty="0">
                <a:solidFill>
                  <a:srgbClr val="C00000"/>
                </a:solidFill>
              </a:rPr>
              <a:t>-link" 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="#"&gt;Link 1&lt;/a&gt;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  &lt;/li&gt;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  &lt;li class="</a:t>
            </a:r>
            <a:r>
              <a:rPr lang="en-US" dirty="0" err="1">
                <a:solidFill>
                  <a:srgbClr val="C00000"/>
                </a:solidFill>
              </a:rPr>
              <a:t>nav</a:t>
            </a:r>
            <a:r>
              <a:rPr lang="en-US" dirty="0">
                <a:solidFill>
                  <a:srgbClr val="C00000"/>
                </a:solidFill>
              </a:rPr>
              <a:t>-item"&gt;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    &lt;a class="</a:t>
            </a:r>
            <a:r>
              <a:rPr lang="en-US" dirty="0" err="1">
                <a:solidFill>
                  <a:srgbClr val="C00000"/>
                </a:solidFill>
              </a:rPr>
              <a:t>nav</a:t>
            </a:r>
            <a:r>
              <a:rPr lang="en-US" dirty="0">
                <a:solidFill>
                  <a:srgbClr val="C00000"/>
                </a:solidFill>
              </a:rPr>
              <a:t>-link" 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="#"&gt;Link 2&lt;/a&gt;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  &lt;/li&gt;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  &lt;li class="</a:t>
            </a:r>
            <a:r>
              <a:rPr lang="en-US" dirty="0" err="1">
                <a:solidFill>
                  <a:srgbClr val="C00000"/>
                </a:solidFill>
              </a:rPr>
              <a:t>nav</a:t>
            </a:r>
            <a:r>
              <a:rPr lang="en-US" dirty="0">
                <a:solidFill>
                  <a:srgbClr val="C00000"/>
                </a:solidFill>
              </a:rPr>
              <a:t>-item"&gt;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    &lt;a class="</a:t>
            </a:r>
            <a:r>
              <a:rPr lang="en-US" dirty="0" err="1">
                <a:solidFill>
                  <a:srgbClr val="C00000"/>
                </a:solidFill>
              </a:rPr>
              <a:t>nav</a:t>
            </a:r>
            <a:r>
              <a:rPr lang="en-US" dirty="0">
                <a:solidFill>
                  <a:srgbClr val="C00000"/>
                </a:solidFill>
              </a:rPr>
              <a:t>-link" 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="#"&gt;Link 3&lt;/a&gt;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  &lt;/li&gt;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  &lt;/</a:t>
            </a:r>
            <a:r>
              <a:rPr lang="en-US" dirty="0" err="1">
                <a:solidFill>
                  <a:srgbClr val="C00000"/>
                </a:solidFill>
              </a:rPr>
              <a:t>ul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  &lt;/div&gt;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&lt;/</a:t>
            </a:r>
            <a:r>
              <a:rPr lang="en-US" dirty="0" err="1">
                <a:solidFill>
                  <a:srgbClr val="C00000"/>
                </a:solidFill>
              </a:rPr>
              <a:t>nav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457200"/>
            <a:ext cx="8305800" cy="6172200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sz="2800" b="1" dirty="0" smtClean="0">
                <a:solidFill>
                  <a:schemeClr val="tx1"/>
                </a:solidFill>
              </a:rPr>
              <a:t>19. Forms</a:t>
            </a:r>
          </a:p>
          <a:p>
            <a:pPr marL="457200" indent="-4572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</a:rPr>
              <a:t>All textual &lt;input&gt; and  &lt;</a:t>
            </a:r>
            <a:r>
              <a:rPr lang="en-US" sz="2600" dirty="0" err="1">
                <a:solidFill>
                  <a:schemeClr val="tx1"/>
                </a:solidFill>
              </a:rPr>
              <a:t>textarea</a:t>
            </a:r>
            <a:r>
              <a:rPr lang="en-US" sz="2600" dirty="0">
                <a:solidFill>
                  <a:schemeClr val="tx1"/>
                </a:solidFill>
              </a:rPr>
              <a:t>&gt; elements with class .</a:t>
            </a:r>
            <a:r>
              <a:rPr lang="en-US" sz="2600" dirty="0" smtClean="0">
                <a:solidFill>
                  <a:schemeClr val="tx1"/>
                </a:solidFill>
              </a:rPr>
              <a:t>form-control</a:t>
            </a:r>
            <a:r>
              <a:rPr lang="en-US" sz="2600" dirty="0">
                <a:solidFill>
                  <a:schemeClr val="tx1"/>
                </a:solidFill>
              </a:rPr>
              <a:t> get proper form </a:t>
            </a:r>
            <a:r>
              <a:rPr lang="en-US" sz="2600" dirty="0" smtClean="0">
                <a:solidFill>
                  <a:schemeClr val="tx1"/>
                </a:solidFill>
              </a:rPr>
              <a:t>styling.</a:t>
            </a:r>
          </a:p>
          <a:p>
            <a:pPr marL="457200" indent="-4572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sz="2600" dirty="0" smtClean="0"/>
              <a:t>(form-control-device change)</a:t>
            </a:r>
            <a:endParaRPr lang="en-US" sz="2600" dirty="0" smtClean="0">
              <a:solidFill>
                <a:schemeClr val="tx1"/>
              </a:solidFill>
            </a:endParaRP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Ex:1</a:t>
            </a:r>
          </a:p>
          <a:p>
            <a:pPr algn="l"/>
            <a:r>
              <a:rPr lang="en-US" sz="2600" dirty="0">
                <a:solidFill>
                  <a:srgbClr val="C00000"/>
                </a:solidFill>
              </a:rPr>
              <a:t>&lt;div class="container mt-3"&gt;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C00000"/>
                </a:solidFill>
              </a:rPr>
              <a:t>  &lt;h2&gt;Inline Forms&lt;/h2&gt;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C00000"/>
                </a:solidFill>
              </a:rPr>
              <a:t>  &lt;p&gt;If you want your form elements to appear side by side, use .row and .col:&lt;/p&gt;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C00000"/>
                </a:solidFill>
              </a:rPr>
              <a:t>  &lt;</a:t>
            </a:r>
            <a:r>
              <a:rPr lang="en-US" sz="2600" dirty="0" smtClean="0">
                <a:solidFill>
                  <a:srgbClr val="C00000"/>
                </a:solidFill>
              </a:rPr>
              <a:t>form&gt;</a:t>
            </a:r>
            <a:endParaRPr lang="en-US" sz="2600" dirty="0">
              <a:solidFill>
                <a:srgbClr val="C00000"/>
              </a:solidFill>
            </a:endParaRPr>
          </a:p>
          <a:p>
            <a:pPr marL="0" indent="0" algn="l">
              <a:buNone/>
            </a:pPr>
            <a:r>
              <a:rPr lang="en-US" sz="2600" dirty="0">
                <a:solidFill>
                  <a:srgbClr val="C00000"/>
                </a:solidFill>
              </a:rPr>
              <a:t>    &lt;div class="row"&gt;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C00000"/>
                </a:solidFill>
              </a:rPr>
              <a:t>      &lt;div class="col"&gt;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C00000"/>
                </a:solidFill>
              </a:rPr>
              <a:t>        &lt;input type="text" class="form-control" placeholder="Enter email" name="email"&gt;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C00000"/>
                </a:solidFill>
              </a:rPr>
              <a:t>      &lt;/div&gt;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C00000"/>
                </a:solidFill>
              </a:rPr>
              <a:t>      &lt;div class="col"&gt;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C00000"/>
                </a:solidFill>
              </a:rPr>
              <a:t>        &lt;input type="password" class="form-control" placeholder="Enter password" name="</a:t>
            </a:r>
            <a:r>
              <a:rPr lang="en-US" sz="2600" dirty="0" err="1">
                <a:solidFill>
                  <a:srgbClr val="C00000"/>
                </a:solidFill>
              </a:rPr>
              <a:t>pswd</a:t>
            </a:r>
            <a:r>
              <a:rPr lang="en-US" sz="2600" dirty="0">
                <a:solidFill>
                  <a:srgbClr val="C00000"/>
                </a:solidFill>
              </a:rPr>
              <a:t>"&gt;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C00000"/>
                </a:solidFill>
              </a:rPr>
              <a:t>      &lt;/div&gt;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C00000"/>
                </a:solidFill>
              </a:rPr>
              <a:t>    &lt;/div&gt;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C00000"/>
                </a:solidFill>
              </a:rPr>
              <a:t>  &lt;/form&gt;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C00000"/>
                </a:solidFill>
              </a:rPr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914400"/>
            <a:ext cx="8305800" cy="4572000"/>
          </a:xfrm>
        </p:spPr>
        <p:txBody>
          <a:bodyPr>
            <a:normAutofit/>
          </a:bodyPr>
          <a:lstStyle/>
          <a:p>
            <a:r>
              <a:rPr lang="en-US" sz="8800" b="1" i="1" dirty="0" smtClean="0">
                <a:solidFill>
                  <a:srgbClr val="00B050"/>
                </a:solidFill>
              </a:rPr>
              <a:t>THANK YOU</a:t>
            </a:r>
            <a:endParaRPr lang="en-US" sz="88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2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72067" y="914400"/>
            <a:ext cx="7408333" cy="521176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2. where to Get Bootstrap?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There are two ways to start using </a:t>
            </a:r>
            <a:r>
              <a:rPr lang="en-US" dirty="0" smtClean="0">
                <a:solidFill>
                  <a:schemeClr val="tx1"/>
                </a:solidFill>
              </a:rPr>
              <a:t>Bootstrap: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Include Bootstrap 5 from a </a:t>
            </a:r>
            <a:r>
              <a:rPr lang="en-US" dirty="0" smtClean="0">
                <a:solidFill>
                  <a:schemeClr val="tx1"/>
                </a:solidFill>
              </a:rPr>
              <a:t>CDN</a:t>
            </a:r>
          </a:p>
          <a:p>
            <a:pPr algn="l">
              <a:buClr>
                <a:srgbClr val="002060"/>
              </a:buClr>
            </a:pPr>
            <a:r>
              <a:rPr lang="en-US" dirty="0" smtClean="0">
                <a:solidFill>
                  <a:schemeClr val="tx1"/>
                </a:solidFill>
              </a:rPr>
              <a:t>     (Content Delivery Network)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&lt;!-- Latest compiled and minified CSS --&gt;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&lt;link </a:t>
            </a:r>
            <a:r>
              <a:rPr lang="en-US" b="1" dirty="0" err="1">
                <a:solidFill>
                  <a:schemeClr val="tx1"/>
                </a:solidFill>
              </a:rPr>
              <a:t>href</a:t>
            </a:r>
            <a:r>
              <a:rPr lang="en-US" b="1" dirty="0">
                <a:solidFill>
                  <a:schemeClr val="tx1"/>
                </a:solidFill>
              </a:rPr>
              <a:t>="https://cdn.jsdelivr.net/</a:t>
            </a:r>
            <a:r>
              <a:rPr lang="en-US" b="1" dirty="0" err="1">
                <a:solidFill>
                  <a:schemeClr val="tx1"/>
                </a:solidFill>
              </a:rPr>
              <a:t>npm</a:t>
            </a:r>
            <a:r>
              <a:rPr lang="en-US" b="1" dirty="0">
                <a:solidFill>
                  <a:schemeClr val="tx1"/>
                </a:solidFill>
              </a:rPr>
              <a:t>/bootstrap@5.3.3/</a:t>
            </a:r>
            <a:r>
              <a:rPr lang="en-US" b="1" dirty="0" err="1">
                <a:solidFill>
                  <a:schemeClr val="tx1"/>
                </a:solidFill>
              </a:rPr>
              <a:t>dist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css</a:t>
            </a:r>
            <a:r>
              <a:rPr lang="en-US" b="1" dirty="0">
                <a:solidFill>
                  <a:schemeClr val="tx1"/>
                </a:solidFill>
              </a:rPr>
              <a:t>/bootstrap.min.css" </a:t>
            </a:r>
            <a:r>
              <a:rPr lang="en-US" b="1" dirty="0" err="1">
                <a:solidFill>
                  <a:schemeClr val="tx1"/>
                </a:solidFill>
              </a:rPr>
              <a:t>rel</a:t>
            </a:r>
            <a:r>
              <a:rPr lang="en-US" b="1" dirty="0">
                <a:solidFill>
                  <a:schemeClr val="tx1"/>
                </a:solidFill>
              </a:rPr>
              <a:t>="stylesheet"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&lt;!-- Latest compiled JavaScript --&gt;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&lt;script </a:t>
            </a:r>
            <a:r>
              <a:rPr lang="en-US" b="1" dirty="0" err="1">
                <a:solidFill>
                  <a:schemeClr val="tx1"/>
                </a:solidFill>
              </a:rPr>
              <a:t>src</a:t>
            </a:r>
            <a:r>
              <a:rPr lang="en-US" b="1" dirty="0">
                <a:solidFill>
                  <a:schemeClr val="tx1"/>
                </a:solidFill>
              </a:rPr>
              <a:t>="https://cdn.jsdelivr.net/</a:t>
            </a:r>
            <a:r>
              <a:rPr lang="en-US" b="1" dirty="0" err="1">
                <a:solidFill>
                  <a:schemeClr val="tx1"/>
                </a:solidFill>
              </a:rPr>
              <a:t>npm</a:t>
            </a:r>
            <a:r>
              <a:rPr lang="en-US" b="1" dirty="0">
                <a:solidFill>
                  <a:schemeClr val="tx1"/>
                </a:solidFill>
              </a:rPr>
              <a:t>/bootstrap@5.3.3/</a:t>
            </a:r>
            <a:r>
              <a:rPr lang="en-US" b="1" dirty="0" err="1">
                <a:solidFill>
                  <a:schemeClr val="tx1"/>
                </a:solidFill>
              </a:rPr>
              <a:t>dist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js</a:t>
            </a:r>
            <a:r>
              <a:rPr lang="en-US" b="1" dirty="0">
                <a:solidFill>
                  <a:schemeClr val="tx1"/>
                </a:solidFill>
              </a:rPr>
              <a:t>/bootstrap.bundle.min.js"&gt;&lt;/script</a:t>
            </a:r>
            <a:r>
              <a:rPr lang="en-US" b="1" dirty="0" smtClean="0">
                <a:solidFill>
                  <a:schemeClr val="tx1"/>
                </a:solidFill>
              </a:rPr>
              <a:t>&gt;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</a:p>
          <a:p>
            <a:pPr algn="l">
              <a:buClr>
                <a:srgbClr val="002060"/>
              </a:buClr>
            </a:pPr>
            <a:r>
              <a:rPr lang="en-US" dirty="0" smtClean="0">
                <a:solidFill>
                  <a:schemeClr val="tx1"/>
                </a:solidFill>
              </a:rPr>
              <a:t>               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Download Bootstrap 5 from </a:t>
            </a:r>
            <a:r>
              <a:rPr lang="en-US" dirty="0" smtClean="0">
                <a:solidFill>
                  <a:schemeClr val="tx1"/>
                </a:solidFill>
              </a:rPr>
              <a:t>getbootstrap.com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https://getbootstrap.com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1" y="914400"/>
            <a:ext cx="7823200" cy="5211763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3. Containers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  The</a:t>
            </a:r>
            <a:r>
              <a:rPr lang="en-US" dirty="0">
                <a:solidFill>
                  <a:schemeClr val="tx1"/>
                </a:solidFill>
              </a:rPr>
              <a:t> .container class provides a responsive </a:t>
            </a:r>
            <a:r>
              <a:rPr lang="en-US" b="1" dirty="0">
                <a:solidFill>
                  <a:schemeClr val="tx1"/>
                </a:solidFill>
              </a:rPr>
              <a:t>fixed </a:t>
            </a:r>
            <a:r>
              <a:rPr lang="en-US" b="1" dirty="0" smtClean="0">
                <a:solidFill>
                  <a:schemeClr val="tx1"/>
                </a:solidFill>
              </a:rPr>
              <a:t>width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    container: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div class="container</a:t>
            </a:r>
            <a:r>
              <a:rPr lang="en-US" dirty="0" smtClean="0">
                <a:solidFill>
                  <a:srgbClr val="C00000"/>
                </a:solidFill>
              </a:rPr>
              <a:t>"&gt;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   &lt;</a:t>
            </a:r>
            <a:r>
              <a:rPr lang="en-US" dirty="0">
                <a:solidFill>
                  <a:srgbClr val="C00000"/>
                </a:solidFill>
              </a:rPr>
              <a:t>h1&gt;My First Bootstrap Page&lt;/h1</a:t>
            </a:r>
            <a:r>
              <a:rPr lang="en-US" dirty="0" smtClean="0">
                <a:solidFill>
                  <a:srgbClr val="C00000"/>
                </a:solidFill>
              </a:rPr>
              <a:t>&gt;&lt;/</a:t>
            </a:r>
            <a:r>
              <a:rPr lang="en-US" dirty="0">
                <a:solidFill>
                  <a:srgbClr val="C00000"/>
                </a:solidFill>
              </a:rPr>
              <a:t>div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    Container-fluid: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   The</a:t>
            </a:r>
            <a:r>
              <a:rPr lang="en-US" dirty="0">
                <a:solidFill>
                  <a:schemeClr val="tx1"/>
                </a:solidFill>
              </a:rPr>
              <a:t> .container-fluid class provides a </a:t>
            </a:r>
            <a:r>
              <a:rPr lang="en-US" b="1" dirty="0">
                <a:solidFill>
                  <a:schemeClr val="tx1"/>
                </a:solidFill>
              </a:rPr>
              <a:t>full width </a:t>
            </a:r>
            <a:r>
              <a:rPr lang="en-US" b="1" dirty="0" smtClean="0">
                <a:solidFill>
                  <a:schemeClr val="tx1"/>
                </a:solidFill>
              </a:rPr>
              <a:t> container</a:t>
            </a:r>
            <a:r>
              <a:rPr lang="en-US" dirty="0">
                <a:solidFill>
                  <a:schemeClr val="tx1"/>
                </a:solidFill>
              </a:rPr>
              <a:t>, spanning the entire width of the </a:t>
            </a:r>
            <a:r>
              <a:rPr lang="en-US" dirty="0" smtClean="0">
                <a:solidFill>
                  <a:schemeClr val="tx1"/>
                </a:solidFill>
              </a:rPr>
              <a:t>viewport.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    Ex: 1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div class="</a:t>
            </a:r>
            <a:r>
              <a:rPr lang="en-US" dirty="0" smtClean="0">
                <a:solidFill>
                  <a:srgbClr val="C00000"/>
                </a:solidFill>
              </a:rPr>
              <a:t>container-fluid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 &lt;h1&gt;My First Bootstrap Page&lt;/h1</a:t>
            </a:r>
            <a:r>
              <a:rPr lang="en-US" dirty="0" smtClean="0">
                <a:solidFill>
                  <a:srgbClr val="C00000"/>
                </a:solidFill>
              </a:rPr>
              <a:t>&gt;&lt;/</a:t>
            </a:r>
            <a:r>
              <a:rPr lang="en-US" dirty="0">
                <a:solidFill>
                  <a:srgbClr val="C00000"/>
                </a:solidFill>
              </a:rPr>
              <a:t>div&gt;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609600"/>
            <a:ext cx="8534400" cy="5943600"/>
          </a:xfrm>
        </p:spPr>
        <p:txBody>
          <a:bodyPr/>
          <a:lstStyle/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Note that its width (max-width) will change on </a:t>
            </a:r>
            <a:r>
              <a:rPr lang="en-US" dirty="0" smtClean="0">
                <a:solidFill>
                  <a:schemeClr val="tx1"/>
                </a:solidFill>
              </a:rPr>
              <a:t>different </a:t>
            </a:r>
            <a:r>
              <a:rPr lang="en-US" dirty="0">
                <a:solidFill>
                  <a:schemeClr val="tx1"/>
                </a:solidFill>
              </a:rPr>
              <a:t>screen sizes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You </a:t>
            </a:r>
            <a:r>
              <a:rPr lang="en-US" dirty="0">
                <a:solidFill>
                  <a:schemeClr val="tx1"/>
                </a:solidFill>
              </a:rPr>
              <a:t>can also use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tx1"/>
                </a:solidFill>
              </a:rPr>
              <a:t> .</a:t>
            </a:r>
            <a:r>
              <a:rPr lang="en-US" b="1" dirty="0" err="1" smtClean="0">
                <a:solidFill>
                  <a:schemeClr val="tx1"/>
                </a:solidFill>
              </a:rPr>
              <a:t>container-sm|md|lg|xl</a:t>
            </a:r>
            <a:r>
              <a:rPr lang="en-US" dirty="0">
                <a:solidFill>
                  <a:schemeClr val="tx1"/>
                </a:solidFill>
              </a:rPr>
              <a:t> classes to determine when the container should be responsive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2615247"/>
          <a:ext cx="8229600" cy="2926080"/>
        </p:xfrm>
        <a:graphic>
          <a:graphicData uri="http://schemas.openxmlformats.org/drawingml/2006/table">
            <a:tbl>
              <a:tblPr/>
              <a:tblGrid>
                <a:gridCol w="1569366"/>
                <a:gridCol w="1110039"/>
                <a:gridCol w="1110039"/>
                <a:gridCol w="1110039"/>
                <a:gridCol w="1110039"/>
                <a:gridCol w="1110039"/>
                <a:gridCol w="111003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Class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Extra small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&lt;576px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Small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≥576px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Medium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≥768px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Large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≥992px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Extra large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≥1200px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XXL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≥1400px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.container-sm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100%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540px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720px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960px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1140px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1320px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.container-md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100%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100%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720px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960px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1140px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1320px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.container-lg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100%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100%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100%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960px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1140px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1320px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.container-xl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100%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100%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100%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100%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1140px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1320px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.container-xxl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100%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100%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100%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100%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100%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1320px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1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8001000" cy="510540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Example:1</a:t>
            </a:r>
          </a:p>
          <a:p>
            <a:r>
              <a:rPr lang="en-US" dirty="0">
                <a:solidFill>
                  <a:srgbClr val="C00000"/>
                </a:solidFill>
              </a:rPr>
              <a:t>&lt;div class="container-</a:t>
            </a:r>
            <a:r>
              <a:rPr lang="en-US" dirty="0" err="1">
                <a:solidFill>
                  <a:srgbClr val="C00000"/>
                </a:solidFill>
              </a:rPr>
              <a:t>sm</a:t>
            </a:r>
            <a:r>
              <a:rPr lang="en-US" dirty="0">
                <a:solidFill>
                  <a:srgbClr val="C00000"/>
                </a:solidFill>
              </a:rPr>
              <a:t>"&gt;.container-</a:t>
            </a:r>
            <a:r>
              <a:rPr lang="en-US" dirty="0" err="1">
                <a:solidFill>
                  <a:srgbClr val="C00000"/>
                </a:solidFill>
              </a:rPr>
              <a:t>sm</a:t>
            </a:r>
            <a:r>
              <a:rPr lang="en-US" dirty="0">
                <a:solidFill>
                  <a:srgbClr val="C00000"/>
                </a:solidFill>
              </a:rPr>
              <a:t>&lt;/div&gt;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&lt;div class="container-md"&gt;.container-md&lt;/div&gt;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&lt;div class="container-</a:t>
            </a:r>
            <a:r>
              <a:rPr lang="en-US" dirty="0" err="1">
                <a:solidFill>
                  <a:srgbClr val="C00000"/>
                </a:solidFill>
              </a:rPr>
              <a:t>lg</a:t>
            </a:r>
            <a:r>
              <a:rPr lang="en-US" dirty="0">
                <a:solidFill>
                  <a:srgbClr val="C00000"/>
                </a:solidFill>
              </a:rPr>
              <a:t>"&gt;.container-</a:t>
            </a:r>
            <a:r>
              <a:rPr lang="en-US" dirty="0" err="1">
                <a:solidFill>
                  <a:srgbClr val="C00000"/>
                </a:solidFill>
              </a:rPr>
              <a:t>lg</a:t>
            </a:r>
            <a:r>
              <a:rPr lang="en-US" dirty="0">
                <a:solidFill>
                  <a:srgbClr val="C00000"/>
                </a:solidFill>
              </a:rPr>
              <a:t>&lt;/div&gt;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&lt;div class="container-xl"&gt;.container-xl&lt;/div&gt;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&lt;div class="container-</a:t>
            </a:r>
            <a:r>
              <a:rPr lang="en-US" dirty="0" err="1">
                <a:solidFill>
                  <a:srgbClr val="C00000"/>
                </a:solidFill>
              </a:rPr>
              <a:t>xxl</a:t>
            </a:r>
            <a:r>
              <a:rPr lang="en-US" dirty="0">
                <a:solidFill>
                  <a:srgbClr val="C00000"/>
                </a:solidFill>
              </a:rPr>
              <a:t>"&gt;.container-</a:t>
            </a:r>
            <a:r>
              <a:rPr lang="en-US" dirty="0" err="1">
                <a:solidFill>
                  <a:srgbClr val="C00000"/>
                </a:solidFill>
              </a:rPr>
              <a:t>xxl</a:t>
            </a:r>
            <a:r>
              <a:rPr lang="en-US" dirty="0">
                <a:solidFill>
                  <a:srgbClr val="C00000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42784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381000"/>
            <a:ext cx="8153399" cy="6096000"/>
          </a:xfrm>
        </p:spPr>
        <p:txBody>
          <a:bodyPr>
            <a:normAutofit/>
          </a:bodyPr>
          <a:lstStyle/>
          <a:p>
            <a:endParaRPr lang="en-US" sz="2600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4.Grid System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Bootstrap's </a:t>
            </a:r>
            <a:r>
              <a:rPr lang="en-US" dirty="0">
                <a:solidFill>
                  <a:schemeClr val="tx1"/>
                </a:solidFill>
              </a:rPr>
              <a:t>grid system is built with flexbox and allows up to 12 columns across the page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The grid system is responsive, and the columns </a:t>
            </a:r>
            <a:r>
              <a:rPr lang="en-US" dirty="0" smtClean="0">
                <a:solidFill>
                  <a:schemeClr val="tx1"/>
                </a:solidFill>
              </a:rPr>
              <a:t>will </a:t>
            </a:r>
            <a:r>
              <a:rPr lang="en-US" dirty="0">
                <a:solidFill>
                  <a:schemeClr val="tx1"/>
                </a:solidFill>
              </a:rPr>
              <a:t>re-arrange automatically depending on the screen size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Ex: 1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rgbClr val="C00000"/>
                </a:solidFill>
              </a:rPr>
              <a:t>&lt;div class="container-fluid mt-3</a:t>
            </a:r>
            <a:r>
              <a:rPr lang="en-US" dirty="0" smtClean="0">
                <a:solidFill>
                  <a:srgbClr val="C00000"/>
                </a:solidFill>
              </a:rPr>
              <a:t>"&gt;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&lt;</a:t>
            </a:r>
            <a:r>
              <a:rPr lang="en-US" dirty="0">
                <a:solidFill>
                  <a:srgbClr val="C00000"/>
                </a:solidFill>
              </a:rPr>
              <a:t>h1&gt;Three equal width columns&lt;/h1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&lt;</a:t>
            </a:r>
            <a:r>
              <a:rPr lang="en-US" dirty="0">
                <a:solidFill>
                  <a:srgbClr val="C00000"/>
                </a:solidFill>
              </a:rPr>
              <a:t>div class="row"&gt;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&lt;</a:t>
            </a:r>
            <a:r>
              <a:rPr lang="en-US" dirty="0">
                <a:solidFill>
                  <a:srgbClr val="C00000"/>
                </a:solidFill>
              </a:rPr>
              <a:t>div class="</a:t>
            </a:r>
            <a:r>
              <a:rPr lang="en-US" dirty="0" smtClean="0">
                <a:solidFill>
                  <a:srgbClr val="C00000"/>
                </a:solidFill>
              </a:rPr>
              <a:t>col-sm-3 p-3  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-primary text-white"&gt;.col&lt;/div&gt;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&lt;div </a:t>
            </a:r>
            <a:r>
              <a:rPr lang="en-US" dirty="0">
                <a:solidFill>
                  <a:srgbClr val="C00000"/>
                </a:solidFill>
              </a:rPr>
              <a:t>class="</a:t>
            </a:r>
            <a:r>
              <a:rPr lang="en-US" dirty="0" smtClean="0">
                <a:solidFill>
                  <a:srgbClr val="C00000"/>
                </a:solidFill>
              </a:rPr>
              <a:t>col</a:t>
            </a:r>
            <a:r>
              <a:rPr lang="en-US" dirty="0">
                <a:solidFill>
                  <a:srgbClr val="C00000"/>
                </a:solidFill>
              </a:rPr>
              <a:t>-sm-3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p-3 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-primary text-white"&gt;.col&lt;/div&gt;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   &lt;div </a:t>
            </a:r>
            <a:r>
              <a:rPr lang="en-US" dirty="0">
                <a:solidFill>
                  <a:srgbClr val="C00000"/>
                </a:solidFill>
              </a:rPr>
              <a:t>class="</a:t>
            </a:r>
            <a:r>
              <a:rPr lang="en-US" dirty="0" smtClean="0">
                <a:solidFill>
                  <a:srgbClr val="C00000"/>
                </a:solidFill>
              </a:rPr>
              <a:t>col</a:t>
            </a:r>
            <a:r>
              <a:rPr lang="en-US" dirty="0">
                <a:solidFill>
                  <a:srgbClr val="C00000"/>
                </a:solidFill>
              </a:rPr>
              <a:t>-sm-3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p-3 </a:t>
            </a:r>
            <a:r>
              <a:rPr lang="en-US" dirty="0" err="1">
                <a:solidFill>
                  <a:srgbClr val="C00000"/>
                </a:solidFill>
              </a:rPr>
              <a:t>bg</a:t>
            </a:r>
            <a:r>
              <a:rPr lang="en-US" dirty="0">
                <a:solidFill>
                  <a:srgbClr val="C00000"/>
                </a:solidFill>
              </a:rPr>
              <a:t>-primary text-white"&gt;.col&lt;/div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&lt;/</a:t>
            </a:r>
            <a:r>
              <a:rPr lang="en-US" dirty="0">
                <a:solidFill>
                  <a:srgbClr val="C00000"/>
                </a:solidFill>
              </a:rPr>
              <a:t>div&gt;&lt;/div&gt;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40708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04160653"/>
              </p:ext>
            </p:extLst>
          </p:nvPr>
        </p:nvGraphicFramePr>
        <p:xfrm>
          <a:off x="914400" y="1447799"/>
          <a:ext cx="7696200" cy="441960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41350"/>
                <a:gridCol w="641350"/>
                <a:gridCol w="641350"/>
                <a:gridCol w="641350"/>
                <a:gridCol w="641350"/>
                <a:gridCol w="641350"/>
                <a:gridCol w="641350"/>
                <a:gridCol w="641350"/>
                <a:gridCol w="641350"/>
                <a:gridCol w="641350"/>
                <a:gridCol w="641350"/>
                <a:gridCol w="641350"/>
              </a:tblGrid>
              <a:tr h="131393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span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span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span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span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span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span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span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span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span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span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span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span 1</a:t>
                      </a:r>
                    </a:p>
                  </a:txBody>
                  <a:tcPr marL="60960" marR="60960" marT="60960" marB="60960"/>
                </a:tc>
              </a:tr>
              <a:tr h="776417">
                <a:tc gridSpan="4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span 4</a:t>
                      </a:r>
                    </a:p>
                  </a:txBody>
                  <a:tcPr marL="60960" marR="6096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span 4</a:t>
                      </a:r>
                    </a:p>
                  </a:txBody>
                  <a:tcPr marL="60960" marR="6096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span 4</a:t>
                      </a:r>
                    </a:p>
                  </a:txBody>
                  <a:tcPr marL="60960" marR="6096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6417">
                <a:tc gridSpan="4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span 4</a:t>
                      </a:r>
                    </a:p>
                  </a:txBody>
                  <a:tcPr marL="60960" marR="6096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span 8</a:t>
                      </a:r>
                    </a:p>
                  </a:txBody>
                  <a:tcPr marL="60960" marR="6096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6417">
                <a:tc gridSpan="6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span 6</a:t>
                      </a:r>
                    </a:p>
                  </a:txBody>
                  <a:tcPr marL="60960" marR="6096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span 6</a:t>
                      </a:r>
                    </a:p>
                  </a:txBody>
                  <a:tcPr marL="60960" marR="6096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6417">
                <a:tc gridSpan="12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span 12</a:t>
                      </a:r>
                    </a:p>
                  </a:txBody>
                  <a:tcPr marL="60960" marR="6096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293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164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3868</TotalTime>
  <Words>1830</Words>
  <Application>Microsoft Office PowerPoint</Application>
  <PresentationFormat>On-screen Show (4:3)</PresentationFormat>
  <Paragraphs>435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BlackTie</vt:lpstr>
      <vt:lpstr>&lt;codeb!nd/&gt;               {Technologies}</vt:lpstr>
      <vt:lpstr>Bootstrap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&lt;codeb!nd/&gt;</dc:title>
  <dc:creator>CodeBind</dc:creator>
  <cp:lastModifiedBy>pc</cp:lastModifiedBy>
  <cp:revision>228</cp:revision>
  <dcterms:created xsi:type="dcterms:W3CDTF">2023-05-05T08:54:06Z</dcterms:created>
  <dcterms:modified xsi:type="dcterms:W3CDTF">2024-03-21T09:32:01Z</dcterms:modified>
</cp:coreProperties>
</file>