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3" d="100"/>
          <a:sy n="93" d="100"/>
        </p:scale>
        <p:origin x="211"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K\Downloads\Zomato_Data_1%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K\Downloads\Zomato_Data_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K\Downloads\Zomato_Data_1%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K\Downloads\Zomato_Data_1%2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 for charts'!$B$1</c:f>
              <c:strCache>
                <c:ptCount val="1"/>
                <c:pt idx="0">
                  <c:v>No of restaurants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for charts'!$A$2:$A$16</c:f>
              <c:strCache>
                <c:ptCount val="15"/>
                <c:pt idx="0">
                  <c:v>India</c:v>
                </c:pt>
                <c:pt idx="1">
                  <c:v>United States of America</c:v>
                </c:pt>
                <c:pt idx="2">
                  <c:v>United Kingdom</c:v>
                </c:pt>
                <c:pt idx="3">
                  <c:v>Brazil</c:v>
                </c:pt>
                <c:pt idx="4">
                  <c:v>South Africa</c:v>
                </c:pt>
                <c:pt idx="5">
                  <c:v>United Arab Emirates</c:v>
                </c:pt>
                <c:pt idx="6">
                  <c:v>New Zealand</c:v>
                </c:pt>
                <c:pt idx="7">
                  <c:v>Turkey</c:v>
                </c:pt>
                <c:pt idx="8">
                  <c:v>Australia</c:v>
                </c:pt>
                <c:pt idx="9">
                  <c:v>Philippines</c:v>
                </c:pt>
                <c:pt idx="10">
                  <c:v>Indonesia</c:v>
                </c:pt>
                <c:pt idx="11">
                  <c:v>Sri Lanka</c:v>
                </c:pt>
                <c:pt idx="12">
                  <c:v>Singapore</c:v>
                </c:pt>
                <c:pt idx="13">
                  <c:v>Qatar</c:v>
                </c:pt>
                <c:pt idx="14">
                  <c:v>Canada</c:v>
                </c:pt>
              </c:strCache>
            </c:strRef>
          </c:cat>
          <c:val>
            <c:numRef>
              <c:f>'Sheet for charts'!$B$2:$B$16</c:f>
              <c:numCache>
                <c:formatCode>General</c:formatCode>
                <c:ptCount val="15"/>
                <c:pt idx="0">
                  <c:v>8652</c:v>
                </c:pt>
                <c:pt idx="1">
                  <c:v>434</c:v>
                </c:pt>
                <c:pt idx="2">
                  <c:v>80</c:v>
                </c:pt>
                <c:pt idx="3">
                  <c:v>60</c:v>
                </c:pt>
                <c:pt idx="4">
                  <c:v>60</c:v>
                </c:pt>
                <c:pt idx="5">
                  <c:v>60</c:v>
                </c:pt>
                <c:pt idx="6">
                  <c:v>40</c:v>
                </c:pt>
                <c:pt idx="7">
                  <c:v>34</c:v>
                </c:pt>
                <c:pt idx="8">
                  <c:v>24</c:v>
                </c:pt>
                <c:pt idx="9">
                  <c:v>22</c:v>
                </c:pt>
                <c:pt idx="10">
                  <c:v>21</c:v>
                </c:pt>
                <c:pt idx="11">
                  <c:v>20</c:v>
                </c:pt>
                <c:pt idx="12">
                  <c:v>20</c:v>
                </c:pt>
                <c:pt idx="13">
                  <c:v>20</c:v>
                </c:pt>
                <c:pt idx="14">
                  <c:v>4</c:v>
                </c:pt>
              </c:numCache>
            </c:numRef>
          </c:val>
          <c:extLst>
            <c:ext xmlns:c16="http://schemas.microsoft.com/office/drawing/2014/chart" uri="{C3380CC4-5D6E-409C-BE32-E72D297353CC}">
              <c16:uniqueId val="{00000000-A5FC-40B1-B75B-1CA35E4E03D1}"/>
            </c:ext>
          </c:extLst>
        </c:ser>
        <c:dLbls>
          <c:dLblPos val="outEnd"/>
          <c:showLegendKey val="0"/>
          <c:showVal val="1"/>
          <c:showCatName val="0"/>
          <c:showSerName val="0"/>
          <c:showPercent val="0"/>
          <c:showBubbleSize val="0"/>
        </c:dLbls>
        <c:gapWidth val="219"/>
        <c:overlap val="-27"/>
        <c:axId val="1288984255"/>
        <c:axId val="1288976095"/>
      </c:barChart>
      <c:catAx>
        <c:axId val="128898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88976095"/>
        <c:crosses val="autoZero"/>
        <c:auto val="1"/>
        <c:lblAlgn val="ctr"/>
        <c:lblOffset val="100"/>
        <c:noMultiLvlLbl val="0"/>
      </c:catAx>
      <c:valAx>
        <c:axId val="128897609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889842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Average</a:t>
            </a:r>
            <a:r>
              <a:rPr lang="en-IN" b="1" baseline="0" dirty="0"/>
              <a:t> votes for restaurants across countries</a:t>
            </a:r>
            <a:endParaRPr lang="en-IN"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 for charts'!$F$2:$F$16</c:f>
              <c:strCache>
                <c:ptCount val="15"/>
                <c:pt idx="0">
                  <c:v>Indonesia</c:v>
                </c:pt>
                <c:pt idx="1">
                  <c:v>United Arab Emirates</c:v>
                </c:pt>
                <c:pt idx="2">
                  <c:v>Turkey</c:v>
                </c:pt>
                <c:pt idx="3">
                  <c:v>United States of America</c:v>
                </c:pt>
                <c:pt idx="4">
                  <c:v>Philippines</c:v>
                </c:pt>
                <c:pt idx="5">
                  <c:v>South Africa</c:v>
                </c:pt>
                <c:pt idx="6">
                  <c:v>New Zealand</c:v>
                </c:pt>
                <c:pt idx="7">
                  <c:v>United Kingdom</c:v>
                </c:pt>
                <c:pt idx="8">
                  <c:v>Qatar</c:v>
                </c:pt>
                <c:pt idx="9">
                  <c:v>Sri Lanka</c:v>
                </c:pt>
                <c:pt idx="10">
                  <c:v>India</c:v>
                </c:pt>
                <c:pt idx="11">
                  <c:v>Australia</c:v>
                </c:pt>
                <c:pt idx="12">
                  <c:v>Canada</c:v>
                </c:pt>
                <c:pt idx="13">
                  <c:v>Singapore</c:v>
                </c:pt>
                <c:pt idx="14">
                  <c:v>Brazil</c:v>
                </c:pt>
              </c:strCache>
            </c:strRef>
          </c:cat>
          <c:val>
            <c:numRef>
              <c:f>'Sheet for charts'!$G$2:$G$16</c:f>
              <c:numCache>
                <c:formatCode>0</c:formatCode>
                <c:ptCount val="15"/>
                <c:pt idx="0">
                  <c:v>772.09523809523807</c:v>
                </c:pt>
                <c:pt idx="1">
                  <c:v>493.51666666666665</c:v>
                </c:pt>
                <c:pt idx="2">
                  <c:v>431.47058823529414</c:v>
                </c:pt>
                <c:pt idx="3">
                  <c:v>428.22119815668202</c:v>
                </c:pt>
                <c:pt idx="4">
                  <c:v>407.40909090909093</c:v>
                </c:pt>
                <c:pt idx="5">
                  <c:v>315.16666666666669</c:v>
                </c:pt>
                <c:pt idx="6">
                  <c:v>243.02500000000001</c:v>
                </c:pt>
                <c:pt idx="7">
                  <c:v>205.48750000000001</c:v>
                </c:pt>
                <c:pt idx="8">
                  <c:v>163.80000000000001</c:v>
                </c:pt>
                <c:pt idx="9">
                  <c:v>146.44999999999999</c:v>
                </c:pt>
                <c:pt idx="10">
                  <c:v>137.21255201109571</c:v>
                </c:pt>
                <c:pt idx="11">
                  <c:v>111.41666666666667</c:v>
                </c:pt>
                <c:pt idx="12">
                  <c:v>103</c:v>
                </c:pt>
                <c:pt idx="13">
                  <c:v>31.9</c:v>
                </c:pt>
                <c:pt idx="14">
                  <c:v>19.616666666666667</c:v>
                </c:pt>
              </c:numCache>
            </c:numRef>
          </c:val>
          <c:extLst>
            <c:ext xmlns:c16="http://schemas.microsoft.com/office/drawing/2014/chart" uri="{C3380CC4-5D6E-409C-BE32-E72D297353CC}">
              <c16:uniqueId val="{00000000-73E5-47AD-A0AD-351C592D7CBB}"/>
            </c:ext>
          </c:extLst>
        </c:ser>
        <c:dLbls>
          <c:dLblPos val="outEnd"/>
          <c:showLegendKey val="0"/>
          <c:showVal val="1"/>
          <c:showCatName val="0"/>
          <c:showSerName val="0"/>
          <c:showPercent val="0"/>
          <c:showBubbleSize val="0"/>
        </c:dLbls>
        <c:gapWidth val="219"/>
        <c:overlap val="-27"/>
        <c:axId val="1288990015"/>
        <c:axId val="1288990495"/>
      </c:barChart>
      <c:catAx>
        <c:axId val="128899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8990495"/>
        <c:crosses val="autoZero"/>
        <c:auto val="1"/>
        <c:lblAlgn val="ctr"/>
        <c:lblOffset val="100"/>
        <c:noMultiLvlLbl val="0"/>
      </c:catAx>
      <c:valAx>
        <c:axId val="1288990495"/>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2889900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Averag</a:t>
            </a:r>
            <a:r>
              <a:rPr lang="en-IN" b="1" baseline="0" dirty="0"/>
              <a:t>e rating for restaurants regarding online delivery</a:t>
            </a:r>
            <a:endParaRPr lang="en-IN" b="1" dirty="0"/>
          </a:p>
        </c:rich>
      </c:tx>
      <c:layout>
        <c:manualLayout>
          <c:xMode val="edge"/>
          <c:yMode val="edge"/>
          <c:x val="0.1129582239720035"/>
          <c:y val="4.62962962962962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Charts!$N$13:$N$14</c:f>
              <c:strCache>
                <c:ptCount val="2"/>
                <c:pt idx="0">
                  <c:v>No</c:v>
                </c:pt>
                <c:pt idx="1">
                  <c:v>Yes</c:v>
                </c:pt>
              </c:strCache>
            </c:strRef>
          </c:cat>
          <c:val>
            <c:numRef>
              <c:f>Charts!$O$13:$O$14</c:f>
              <c:numCache>
                <c:formatCode>0.0</c:formatCode>
                <c:ptCount val="2"/>
                <c:pt idx="0">
                  <c:v>2.7543098591549313</c:v>
                </c:pt>
                <c:pt idx="1">
                  <c:v>3.2880048959608312</c:v>
                </c:pt>
              </c:numCache>
            </c:numRef>
          </c:val>
          <c:extLst>
            <c:ext xmlns:c16="http://schemas.microsoft.com/office/drawing/2014/chart" uri="{C3380CC4-5D6E-409C-BE32-E72D297353CC}">
              <c16:uniqueId val="{00000000-B460-42B8-A18E-2CA963E1BFE3}"/>
            </c:ext>
          </c:extLst>
        </c:ser>
        <c:dLbls>
          <c:dLblPos val="outEnd"/>
          <c:showLegendKey val="0"/>
          <c:showVal val="1"/>
          <c:showCatName val="0"/>
          <c:showSerName val="0"/>
          <c:showPercent val="0"/>
          <c:showBubbleSize val="0"/>
        </c:dLbls>
        <c:gapWidth val="219"/>
        <c:overlap val="-27"/>
        <c:axId val="375472576"/>
        <c:axId val="375490816"/>
      </c:barChart>
      <c:catAx>
        <c:axId val="37547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5490816"/>
        <c:crosses val="autoZero"/>
        <c:auto val="1"/>
        <c:lblAlgn val="ctr"/>
        <c:lblOffset val="100"/>
        <c:noMultiLvlLbl val="0"/>
      </c:catAx>
      <c:valAx>
        <c:axId val="375490816"/>
        <c:scaling>
          <c:orientation val="minMax"/>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375472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Average rating for restaurants regarding table booking</a:t>
            </a:r>
          </a:p>
        </c:rich>
      </c:tx>
      <c:layout>
        <c:manualLayout>
          <c:xMode val="edge"/>
          <c:yMode val="edge"/>
          <c:x val="0.12525000000000003"/>
          <c:y val="2.84360189573459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Charts!$O$8</c:f>
              <c:strCache>
                <c:ptCount val="1"/>
                <c:pt idx="0">
                  <c:v>Average rating</c:v>
                </c:pt>
              </c:strCache>
            </c:strRef>
          </c:tx>
          <c:spPr>
            <a:solidFill>
              <a:schemeClr val="accent4">
                <a:lumMod val="60000"/>
                <a:lumOff val="40000"/>
              </a:schemeClr>
            </a:solidFill>
            <a:ln>
              <a:noFill/>
            </a:ln>
            <a:effectLst/>
          </c:spPr>
          <c:invertIfNegative val="0"/>
          <c:dPt>
            <c:idx val="1"/>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FAD5-4510-B052-8DABA73D640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Charts!$N$9:$N$10</c:f>
              <c:strCache>
                <c:ptCount val="2"/>
                <c:pt idx="0">
                  <c:v>No</c:v>
                </c:pt>
                <c:pt idx="1">
                  <c:v>Yes</c:v>
                </c:pt>
              </c:strCache>
            </c:strRef>
          </c:cat>
          <c:val>
            <c:numRef>
              <c:f>Charts!$O$9:$O$10</c:f>
              <c:numCache>
                <c:formatCode>0.0</c:formatCode>
                <c:ptCount val="2"/>
                <c:pt idx="0">
                  <c:v>2.8096866436315997</c:v>
                </c:pt>
                <c:pt idx="1">
                  <c:v>3.4825561312607936</c:v>
                </c:pt>
              </c:numCache>
            </c:numRef>
          </c:val>
          <c:extLst>
            <c:ext xmlns:c16="http://schemas.microsoft.com/office/drawing/2014/chart" uri="{C3380CC4-5D6E-409C-BE32-E72D297353CC}">
              <c16:uniqueId val="{00000002-FAD5-4510-B052-8DABA73D640E}"/>
            </c:ext>
          </c:extLst>
        </c:ser>
        <c:dLbls>
          <c:dLblPos val="outEnd"/>
          <c:showLegendKey val="0"/>
          <c:showVal val="1"/>
          <c:showCatName val="0"/>
          <c:showSerName val="0"/>
          <c:showPercent val="0"/>
          <c:showBubbleSize val="0"/>
        </c:dLbls>
        <c:gapWidth val="219"/>
        <c:overlap val="-27"/>
        <c:axId val="227514832"/>
        <c:axId val="227515312"/>
      </c:barChart>
      <c:catAx>
        <c:axId val="22751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27515312"/>
        <c:crosses val="autoZero"/>
        <c:auto val="1"/>
        <c:lblAlgn val="ctr"/>
        <c:lblOffset val="100"/>
        <c:noMultiLvlLbl val="0"/>
      </c:catAx>
      <c:valAx>
        <c:axId val="227515312"/>
        <c:scaling>
          <c:orientation val="minMax"/>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227514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7FE2-3A0D-A06B-7A99-233983E8B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604510-29F2-FD15-78ED-DF0543CE1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ECB6DF-0C2A-371E-2B11-9E7D2BF79F20}"/>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5" name="Footer Placeholder 4">
            <a:extLst>
              <a:ext uri="{FF2B5EF4-FFF2-40B4-BE49-F238E27FC236}">
                <a16:creationId xmlns:a16="http://schemas.microsoft.com/office/drawing/2014/main" id="{8AFF93CC-AEE7-F655-50CB-4479E9A85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AA8B6-870A-E707-7C7A-CC57D03E3EBC}"/>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315066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C75D-698F-5823-3B28-26BE55FDD9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E516C7-85A5-1E59-8162-4299D33A43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04E01-7B68-CB1C-1D04-BC817625A4F7}"/>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5" name="Footer Placeholder 4">
            <a:extLst>
              <a:ext uri="{FF2B5EF4-FFF2-40B4-BE49-F238E27FC236}">
                <a16:creationId xmlns:a16="http://schemas.microsoft.com/office/drawing/2014/main" id="{86406D28-FDCE-F7FB-3E15-8018E3858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42586-9908-1C28-A71D-AE82BD83B020}"/>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122286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5035F-B1F0-254D-94E2-BDE3566688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EE56FA-B027-D83C-5D11-46C55C4A3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B0CA3-D12B-1A66-990D-2C1E2197E386}"/>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5" name="Footer Placeholder 4">
            <a:extLst>
              <a:ext uri="{FF2B5EF4-FFF2-40B4-BE49-F238E27FC236}">
                <a16:creationId xmlns:a16="http://schemas.microsoft.com/office/drawing/2014/main" id="{D4531534-860A-DCC3-0F73-A44E40B4A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C67F0-7F7F-FC1B-8C19-892A933FFE7C}"/>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16143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E6EF-DE6B-226A-9BA3-B4D1E37CD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96FBC7-8F53-80A0-6684-E1505848F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964CA-0B56-53E0-493F-1B549E484E26}"/>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5" name="Footer Placeholder 4">
            <a:extLst>
              <a:ext uri="{FF2B5EF4-FFF2-40B4-BE49-F238E27FC236}">
                <a16:creationId xmlns:a16="http://schemas.microsoft.com/office/drawing/2014/main" id="{0CA3288C-1188-907E-2998-A2A775E20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67913-6690-018C-6952-6B7618582119}"/>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28306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2055-154B-1708-8CD1-2ABE9C3FF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0F9D83-58BD-7525-3185-A3431F7E6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CDC1D-F8E3-A06F-5334-A62BFB62A5CD}"/>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5" name="Footer Placeholder 4">
            <a:extLst>
              <a:ext uri="{FF2B5EF4-FFF2-40B4-BE49-F238E27FC236}">
                <a16:creationId xmlns:a16="http://schemas.microsoft.com/office/drawing/2014/main" id="{2017A770-2BBA-BCDE-B2CC-22121CB4B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2C943-A45D-13FA-CA75-6722BD23EA78}"/>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120892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4570-FFB6-7F4F-891C-3EB95575E8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21C28-AD74-A20A-FD1E-7900ADA4A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D09C08-0F2F-FEDC-C18E-C7B34F707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FAE8D5-F89A-73A9-024F-56B74F56E1BE}"/>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6" name="Footer Placeholder 5">
            <a:extLst>
              <a:ext uri="{FF2B5EF4-FFF2-40B4-BE49-F238E27FC236}">
                <a16:creationId xmlns:a16="http://schemas.microsoft.com/office/drawing/2014/main" id="{E1BAB15B-8722-8876-F2C9-791B079D5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414C0B-DF67-49B1-513F-E44310F75894}"/>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84559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97D8-C680-7318-52BA-466813BBAE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04FC7E-3323-8A09-C9BC-05148029ED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BF090-B737-DAB8-4F46-23EF2DCB6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9FB3A0-F1E0-4D44-8A68-AD1DE3B02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86381-2C78-2C54-85C5-935DFC618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774F93-ADD6-4F45-1C2A-C9EA60684D5E}"/>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8" name="Footer Placeholder 7">
            <a:extLst>
              <a:ext uri="{FF2B5EF4-FFF2-40B4-BE49-F238E27FC236}">
                <a16:creationId xmlns:a16="http://schemas.microsoft.com/office/drawing/2014/main" id="{2AAB70FF-1966-FF8E-79F0-64A136FC67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B20283-B69A-0E89-1FB0-7BE14E0CFB13}"/>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411855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F446-BFD6-786D-16E9-479A39161A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0A5DB9-CEEF-9A7F-84BB-221D2E89021B}"/>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4" name="Footer Placeholder 3">
            <a:extLst>
              <a:ext uri="{FF2B5EF4-FFF2-40B4-BE49-F238E27FC236}">
                <a16:creationId xmlns:a16="http://schemas.microsoft.com/office/drawing/2014/main" id="{6F7691F1-E1CB-9BEB-DFB7-F75CEF716E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910807-A588-0EB0-6791-104C428CEEB9}"/>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30414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95EC9-81C3-0523-2ED2-B08913E71798}"/>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3" name="Footer Placeholder 2">
            <a:extLst>
              <a:ext uri="{FF2B5EF4-FFF2-40B4-BE49-F238E27FC236}">
                <a16:creationId xmlns:a16="http://schemas.microsoft.com/office/drawing/2014/main" id="{4333D3B0-DC6E-7A13-4BA1-E0C4582CAF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A46C3B-167D-0D87-08C0-811FB78BB083}"/>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66783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48EA-E6CD-5527-CAC3-01BF7AF2A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B8A693-2618-0946-7323-C855C3A97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5DD376-101F-2A2A-0A6D-1C8EAD8A5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C8D6B-BC50-9C80-6600-B6031C3126BF}"/>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6" name="Footer Placeholder 5">
            <a:extLst>
              <a:ext uri="{FF2B5EF4-FFF2-40B4-BE49-F238E27FC236}">
                <a16:creationId xmlns:a16="http://schemas.microsoft.com/office/drawing/2014/main" id="{F327DDA2-6D78-FDEF-DE82-D85A3237E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E757C0-8149-D835-27F2-010696AA8501}"/>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112830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9538-A3B3-2BE4-14EF-8450803C3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6D15B-8622-B5AC-72F4-C97A26283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92FAB2-31BB-B1B7-3433-3AD218DC3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CF80B-3A3F-1871-DE4D-83DA95A9C4CD}"/>
              </a:ext>
            </a:extLst>
          </p:cNvPr>
          <p:cNvSpPr>
            <a:spLocks noGrp="1"/>
          </p:cNvSpPr>
          <p:nvPr>
            <p:ph type="dt" sz="half" idx="10"/>
          </p:nvPr>
        </p:nvSpPr>
        <p:spPr/>
        <p:txBody>
          <a:bodyPr/>
          <a:lstStyle/>
          <a:p>
            <a:fld id="{561C4F13-E73C-4849-8FDD-B00F9C4C1648}" type="datetimeFigureOut">
              <a:rPr lang="en-IN" smtClean="0"/>
              <a:t>21-04-2024</a:t>
            </a:fld>
            <a:endParaRPr lang="en-IN"/>
          </a:p>
        </p:txBody>
      </p:sp>
      <p:sp>
        <p:nvSpPr>
          <p:cNvPr id="6" name="Footer Placeholder 5">
            <a:extLst>
              <a:ext uri="{FF2B5EF4-FFF2-40B4-BE49-F238E27FC236}">
                <a16:creationId xmlns:a16="http://schemas.microsoft.com/office/drawing/2014/main" id="{BA8EEA1D-E59E-6ADD-BC27-C429E2C72B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3D666-DF61-7067-4F31-8F619F490085}"/>
              </a:ext>
            </a:extLst>
          </p:cNvPr>
          <p:cNvSpPr>
            <a:spLocks noGrp="1"/>
          </p:cNvSpPr>
          <p:nvPr>
            <p:ph type="sldNum" sz="quarter" idx="12"/>
          </p:nvPr>
        </p:nvSpPr>
        <p:spPr/>
        <p:txBody>
          <a:bodyPr/>
          <a:lstStyle/>
          <a:p>
            <a:fld id="{D28E22BB-1CF0-4DAD-B3B5-8DFCCE931FAC}" type="slidenum">
              <a:rPr lang="en-IN" smtClean="0"/>
              <a:t>‹#›</a:t>
            </a:fld>
            <a:endParaRPr lang="en-IN"/>
          </a:p>
        </p:txBody>
      </p:sp>
    </p:spTree>
    <p:extLst>
      <p:ext uri="{BB962C8B-B14F-4D97-AF65-F5344CB8AC3E}">
        <p14:creationId xmlns:p14="http://schemas.microsoft.com/office/powerpoint/2010/main" val="94029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67F57-581A-3CA7-ED10-54FCA4863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2334E5-5399-E177-33B6-39E941F3F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D0232-7FCE-8E7E-49FA-862F70C20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C4F13-E73C-4849-8FDD-B00F9C4C1648}" type="datetimeFigureOut">
              <a:rPr lang="en-IN" smtClean="0"/>
              <a:t>21-04-2024</a:t>
            </a:fld>
            <a:endParaRPr lang="en-IN"/>
          </a:p>
        </p:txBody>
      </p:sp>
      <p:sp>
        <p:nvSpPr>
          <p:cNvPr id="5" name="Footer Placeholder 4">
            <a:extLst>
              <a:ext uri="{FF2B5EF4-FFF2-40B4-BE49-F238E27FC236}">
                <a16:creationId xmlns:a16="http://schemas.microsoft.com/office/drawing/2014/main" id="{DFB6F861-A845-FCA7-D8B3-028968BCC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B1256E-CFBE-A6E4-A64D-920891664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E22BB-1CF0-4DAD-B3B5-8DFCCE931FAC}" type="slidenum">
              <a:rPr lang="en-IN" smtClean="0"/>
              <a:t>‹#›</a:t>
            </a:fld>
            <a:endParaRPr lang="en-IN"/>
          </a:p>
        </p:txBody>
      </p:sp>
    </p:spTree>
    <p:extLst>
      <p:ext uri="{BB962C8B-B14F-4D97-AF65-F5344CB8AC3E}">
        <p14:creationId xmlns:p14="http://schemas.microsoft.com/office/powerpoint/2010/main" val="146828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E5E2A5-DBB7-661B-B4E6-E1A3A8A3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247" y="312088"/>
            <a:ext cx="7160175" cy="6233823"/>
          </a:xfrm>
          <a:prstGeom prst="rect">
            <a:avLst/>
          </a:prstGeom>
        </p:spPr>
      </p:pic>
      <p:sp>
        <p:nvSpPr>
          <p:cNvPr id="10" name="TextBox 9">
            <a:extLst>
              <a:ext uri="{FF2B5EF4-FFF2-40B4-BE49-F238E27FC236}">
                <a16:creationId xmlns:a16="http://schemas.microsoft.com/office/drawing/2014/main" id="{5F815443-71B9-CEB0-4183-F05A5E81570E}"/>
              </a:ext>
            </a:extLst>
          </p:cNvPr>
          <p:cNvSpPr txBox="1"/>
          <p:nvPr/>
        </p:nvSpPr>
        <p:spPr>
          <a:xfrm>
            <a:off x="-1600187" y="2671637"/>
            <a:ext cx="8142136" cy="2123658"/>
          </a:xfrm>
          <a:prstGeom prst="rect">
            <a:avLst/>
          </a:prstGeom>
          <a:noFill/>
        </p:spPr>
        <p:txBody>
          <a:bodyPr wrap="square" rtlCol="0">
            <a:spAutoFit/>
          </a:bodyPr>
          <a:lstStyle/>
          <a:p>
            <a:pPr algn="ctr"/>
            <a:r>
              <a:rPr lang="en-US" sz="3200" dirty="0">
                <a:solidFill>
                  <a:schemeClr val="tx1">
                    <a:lumMod val="65000"/>
                    <a:lumOff val="35000"/>
                  </a:schemeClr>
                </a:solidFill>
                <a:latin typeface="Bernard MT Condensed" panose="02050806060905020404" pitchFamily="18" charset="0"/>
              </a:rPr>
              <a:t>Restaurant analysis</a:t>
            </a:r>
          </a:p>
          <a:p>
            <a:pPr algn="ctr"/>
            <a:r>
              <a:rPr lang="en-US" sz="3200" dirty="0">
                <a:solidFill>
                  <a:schemeClr val="tx1">
                    <a:lumMod val="65000"/>
                    <a:lumOff val="35000"/>
                  </a:schemeClr>
                </a:solidFill>
                <a:latin typeface="Bernard MT Condensed" panose="02050806060905020404" pitchFamily="18" charset="0"/>
              </a:rPr>
              <a:t>  </a:t>
            </a:r>
          </a:p>
          <a:p>
            <a:pPr algn="ctr"/>
            <a:r>
              <a:rPr lang="en-US" sz="1600" dirty="0">
                <a:solidFill>
                  <a:schemeClr val="tx1">
                    <a:lumMod val="65000"/>
                    <a:lumOff val="35000"/>
                  </a:schemeClr>
                </a:solidFill>
                <a:latin typeface="Bernard MT Condensed" panose="02050806060905020404" pitchFamily="18" charset="0"/>
                <a:cs typeface="Arial" panose="020B0604020202020204" pitchFamily="34" charset="0"/>
              </a:rPr>
              <a:t>Jaya Krishna G</a:t>
            </a:r>
          </a:p>
          <a:p>
            <a:pPr algn="ctr"/>
            <a:r>
              <a:rPr lang="en-US" sz="1600" dirty="0">
                <a:solidFill>
                  <a:schemeClr val="tx1">
                    <a:lumMod val="65000"/>
                    <a:lumOff val="35000"/>
                  </a:schemeClr>
                </a:solidFill>
                <a:latin typeface="Bernard MT Condensed" panose="02050806060905020404" pitchFamily="18" charset="0"/>
                <a:cs typeface="Arial" panose="020B0604020202020204" pitchFamily="34" charset="0"/>
              </a:rPr>
              <a:t>March 13</a:t>
            </a:r>
            <a:r>
              <a:rPr lang="en-US" sz="1600" baseline="30000" dirty="0">
                <a:solidFill>
                  <a:schemeClr val="tx1">
                    <a:lumMod val="65000"/>
                    <a:lumOff val="35000"/>
                  </a:schemeClr>
                </a:solidFill>
                <a:latin typeface="Bernard MT Condensed" panose="02050806060905020404" pitchFamily="18" charset="0"/>
                <a:cs typeface="Arial" panose="020B0604020202020204" pitchFamily="34" charset="0"/>
              </a:rPr>
              <a:t>th</a:t>
            </a:r>
            <a:r>
              <a:rPr lang="en-US" sz="1600" dirty="0">
                <a:solidFill>
                  <a:schemeClr val="tx1">
                    <a:lumMod val="65000"/>
                    <a:lumOff val="35000"/>
                  </a:schemeClr>
                </a:solidFill>
                <a:latin typeface="Bernard MT Condensed" panose="02050806060905020404" pitchFamily="18" charset="0"/>
                <a:cs typeface="Arial" panose="020B0604020202020204" pitchFamily="34" charset="0"/>
              </a:rPr>
              <a:t> 2024</a:t>
            </a:r>
          </a:p>
          <a:p>
            <a:pPr algn="ctr"/>
            <a:endParaRPr lang="en-US" dirty="0">
              <a:latin typeface="Arial" panose="020B0604020202020204" pitchFamily="34" charset="0"/>
              <a:cs typeface="Arial" panose="020B0604020202020204" pitchFamily="34" charset="0"/>
            </a:endParaRPr>
          </a:p>
          <a:p>
            <a:pPr algn="ctr"/>
            <a:endParaRPr lang="en-IN" dirty="0"/>
          </a:p>
        </p:txBody>
      </p:sp>
    </p:spTree>
    <p:extLst>
      <p:ext uri="{BB962C8B-B14F-4D97-AF65-F5344CB8AC3E}">
        <p14:creationId xmlns:p14="http://schemas.microsoft.com/office/powerpoint/2010/main" val="63906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ternational Cuisine Images – Browse 58,510 Stock Photos, Vectors, and  Video | Adobe Stock">
            <a:extLst>
              <a:ext uri="{FF2B5EF4-FFF2-40B4-BE49-F238E27FC236}">
                <a16:creationId xmlns:a16="http://schemas.microsoft.com/office/drawing/2014/main" id="{F8357F4C-D277-13E6-D2E2-C9C4E1C20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57" y="947352"/>
            <a:ext cx="5307227" cy="4926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153397-6E58-C260-0536-8C05CEC068AB}"/>
              </a:ext>
            </a:extLst>
          </p:cNvPr>
          <p:cNvSpPr txBox="1"/>
          <p:nvPr/>
        </p:nvSpPr>
        <p:spPr>
          <a:xfrm>
            <a:off x="3031523" y="189470"/>
            <a:ext cx="6680887" cy="369332"/>
          </a:xfrm>
          <a:prstGeom prst="rect">
            <a:avLst/>
          </a:prstGeom>
          <a:solidFill>
            <a:schemeClr val="accent4">
              <a:lumMod val="60000"/>
              <a:lumOff val="40000"/>
            </a:schemeClr>
          </a:solidFill>
        </p:spPr>
        <p:txBody>
          <a:bodyPr wrap="square" rtlCol="0">
            <a:spAutoFit/>
          </a:bodyPr>
          <a:lstStyle/>
          <a:p>
            <a:pPr algn="ctr"/>
            <a:r>
              <a:rPr lang="en-IN" dirty="0">
                <a:latin typeface="Bernard MT Condensed" panose="02050806060905020404" pitchFamily="18" charset="0"/>
              </a:rPr>
              <a:t>Cuisine selection</a:t>
            </a:r>
          </a:p>
        </p:txBody>
      </p:sp>
      <p:sp>
        <p:nvSpPr>
          <p:cNvPr id="6" name="TextBox 5">
            <a:extLst>
              <a:ext uri="{FF2B5EF4-FFF2-40B4-BE49-F238E27FC236}">
                <a16:creationId xmlns:a16="http://schemas.microsoft.com/office/drawing/2014/main" id="{B05F0E9C-B4B7-5BC0-6573-F3C2F10C18AA}"/>
              </a:ext>
            </a:extLst>
          </p:cNvPr>
          <p:cNvSpPr txBox="1"/>
          <p:nvPr/>
        </p:nvSpPr>
        <p:spPr>
          <a:xfrm>
            <a:off x="6691255" y="1796527"/>
            <a:ext cx="4991549" cy="2126864"/>
          </a:xfrm>
          <a:prstGeom prst="rect">
            <a:avLst/>
          </a:prstGeom>
          <a:solidFill>
            <a:schemeClr val="accent4">
              <a:lumMod val="60000"/>
              <a:lumOff val="40000"/>
            </a:schemeClr>
          </a:solidFill>
        </p:spPr>
        <p:txBody>
          <a:bodyPr wrap="square" rtlCol="0">
            <a:spAutoFit/>
          </a:bodyPr>
          <a:lstStyle/>
          <a:p>
            <a:pPr>
              <a:lnSpc>
                <a:spcPct val="150000"/>
              </a:lnSpc>
            </a:pPr>
            <a:r>
              <a:rPr lang="en-US" dirty="0"/>
              <a:t>Customers' preferences for cuisines vary across different localities. By considering the specific cuisine preferences of customers in each locality, we can tailor the menu selection for newly opened restaurants accordingly.</a:t>
            </a:r>
            <a:endParaRPr lang="en-IN" dirty="0"/>
          </a:p>
        </p:txBody>
      </p:sp>
    </p:spTree>
    <p:extLst>
      <p:ext uri="{BB962C8B-B14F-4D97-AF65-F5344CB8AC3E}">
        <p14:creationId xmlns:p14="http://schemas.microsoft.com/office/powerpoint/2010/main" val="164375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24C478-11B2-E92B-1BD5-6469F3E93EB1}"/>
              </a:ext>
            </a:extLst>
          </p:cNvPr>
          <p:cNvPicPr>
            <a:picLocks noGrp="1" noChangeAspect="1"/>
          </p:cNvPicPr>
          <p:nvPr>
            <p:ph idx="1"/>
          </p:nvPr>
        </p:nvPicPr>
        <p:blipFill>
          <a:blip r:embed="rId2"/>
          <a:stretch>
            <a:fillRect/>
          </a:stretch>
        </p:blipFill>
        <p:spPr>
          <a:xfrm>
            <a:off x="716692" y="980304"/>
            <a:ext cx="10873946" cy="5511112"/>
          </a:xfrm>
          <a:prstGeom prst="rect">
            <a:avLst/>
          </a:prstGeom>
        </p:spPr>
      </p:pic>
      <p:sp>
        <p:nvSpPr>
          <p:cNvPr id="5" name="TextBox 4">
            <a:extLst>
              <a:ext uri="{FF2B5EF4-FFF2-40B4-BE49-F238E27FC236}">
                <a16:creationId xmlns:a16="http://schemas.microsoft.com/office/drawing/2014/main" id="{4F93F2D2-B65D-6580-86AA-7BC0904FBFE3}"/>
              </a:ext>
            </a:extLst>
          </p:cNvPr>
          <p:cNvSpPr txBox="1"/>
          <p:nvPr/>
        </p:nvSpPr>
        <p:spPr>
          <a:xfrm>
            <a:off x="3599935" y="181232"/>
            <a:ext cx="5313406" cy="369332"/>
          </a:xfrm>
          <a:prstGeom prst="rect">
            <a:avLst/>
          </a:prstGeom>
          <a:noFill/>
        </p:spPr>
        <p:txBody>
          <a:bodyPr wrap="square" rtlCol="0">
            <a:spAutoFit/>
          </a:bodyPr>
          <a:lstStyle/>
          <a:p>
            <a:pPr algn="ctr"/>
            <a:r>
              <a:rPr lang="en-IN" dirty="0">
                <a:solidFill>
                  <a:srgbClr val="FF5050"/>
                </a:solidFill>
                <a:latin typeface="Bernard MT Condensed" panose="02050806060905020404" pitchFamily="18" charset="0"/>
              </a:rPr>
              <a:t>Dashboard to get overview on data </a:t>
            </a:r>
          </a:p>
        </p:txBody>
      </p:sp>
    </p:spTree>
    <p:extLst>
      <p:ext uri="{BB962C8B-B14F-4D97-AF65-F5344CB8AC3E}">
        <p14:creationId xmlns:p14="http://schemas.microsoft.com/office/powerpoint/2010/main" val="333320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onclusion Images – Browse 1,269,699 Stock Photos, Vectors, and Video |  Adobe Stock">
            <a:extLst>
              <a:ext uri="{FF2B5EF4-FFF2-40B4-BE49-F238E27FC236}">
                <a16:creationId xmlns:a16="http://schemas.microsoft.com/office/drawing/2014/main" id="{57EE3409-6F76-D74E-9A62-F66267FB6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805" y="-247425"/>
            <a:ext cx="8057478" cy="3550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03A6F6-9868-673F-AE2E-E79EA22878EE}"/>
              </a:ext>
            </a:extLst>
          </p:cNvPr>
          <p:cNvSpPr txBox="1"/>
          <p:nvPr/>
        </p:nvSpPr>
        <p:spPr>
          <a:xfrm>
            <a:off x="1452281" y="1118795"/>
            <a:ext cx="5303521" cy="5035353"/>
          </a:xfrm>
          <a:prstGeom prst="rect">
            <a:avLst/>
          </a:prstGeom>
          <a:solidFill>
            <a:schemeClr val="bg1"/>
          </a:solidFill>
        </p:spPr>
        <p:txBody>
          <a:bodyPr wrap="square" rtlCol="0">
            <a:spAutoFit/>
          </a:bodyPr>
          <a:lstStyle/>
          <a:p>
            <a:pPr marL="285750" indent="-285750">
              <a:lnSpc>
                <a:spcPct val="150000"/>
              </a:lnSpc>
              <a:buFont typeface="Arial" panose="020B0604020202020204" pitchFamily="34" charset="0"/>
              <a:buChar char="•"/>
            </a:pPr>
            <a:r>
              <a:rPr lang="en-US" dirty="0"/>
              <a:t>Potential zones: We have identified high-performing restaurant areas where opening new establishments would be advantageous.</a:t>
            </a:r>
          </a:p>
          <a:p>
            <a:pPr>
              <a:lnSpc>
                <a:spcPct val="150000"/>
              </a:lnSpc>
            </a:pPr>
            <a:endParaRPr lang="en-IN" dirty="0"/>
          </a:p>
          <a:p>
            <a:pPr marL="285750" indent="-285750">
              <a:lnSpc>
                <a:spcPct val="150000"/>
              </a:lnSpc>
              <a:buFont typeface="Arial" panose="020B0604020202020204" pitchFamily="34" charset="0"/>
              <a:buChar char="•"/>
            </a:pPr>
            <a:r>
              <a:rPr lang="en-US" dirty="0"/>
              <a:t>Incorporating features such as online delivery and table booking can elevate restaurant ratings and draw in a larger customer base.</a:t>
            </a:r>
          </a:p>
          <a:p>
            <a:pPr>
              <a:lnSpc>
                <a:spcPct val="150000"/>
              </a:lnSpc>
            </a:pPr>
            <a:endParaRPr lang="en-IN" dirty="0"/>
          </a:p>
          <a:p>
            <a:pPr marL="285750" indent="-285750">
              <a:lnSpc>
                <a:spcPct val="150000"/>
              </a:lnSpc>
              <a:buFont typeface="Arial" panose="020B0604020202020204" pitchFamily="34" charset="0"/>
              <a:buChar char="•"/>
            </a:pPr>
            <a:r>
              <a:rPr lang="en-US" dirty="0"/>
              <a:t>We will set the prices of our restaurants based on the price range in that specific area, ensuring affordability for customers while also competing with existing restaurants in the region.</a:t>
            </a:r>
            <a:endParaRPr lang="en-IN" dirty="0"/>
          </a:p>
        </p:txBody>
      </p:sp>
    </p:spTree>
    <p:extLst>
      <p:ext uri="{BB962C8B-B14F-4D97-AF65-F5344CB8AC3E}">
        <p14:creationId xmlns:p14="http://schemas.microsoft.com/office/powerpoint/2010/main" val="218683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Reference Stock Photos, Royalty Free Reference Images | Depositphotos">
            <a:extLst>
              <a:ext uri="{FF2B5EF4-FFF2-40B4-BE49-F238E27FC236}">
                <a16:creationId xmlns:a16="http://schemas.microsoft.com/office/drawing/2014/main" id="{263E45E5-8DF5-C63E-00CA-E8F3751A441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Reference Stock Photos, Royalty Free Reference Images | Depositphotos">
            <a:extLst>
              <a:ext uri="{FF2B5EF4-FFF2-40B4-BE49-F238E27FC236}">
                <a16:creationId xmlns:a16="http://schemas.microsoft.com/office/drawing/2014/main" id="{1FFD297D-0FB5-B767-EF37-C8C41C030B2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Reference Stock Photos, Royalty Free Reference Images | Depositphotos">
            <a:extLst>
              <a:ext uri="{FF2B5EF4-FFF2-40B4-BE49-F238E27FC236}">
                <a16:creationId xmlns:a16="http://schemas.microsoft.com/office/drawing/2014/main" id="{EC450242-D025-E015-A724-BF785A041025}"/>
              </a:ext>
            </a:extLst>
          </p:cNvPr>
          <p:cNvSpPr>
            <a:spLocks noChangeAspect="1" noChangeArrowheads="1"/>
          </p:cNvSpPr>
          <p:nvPr/>
        </p:nvSpPr>
        <p:spPr bwMode="auto">
          <a:xfrm>
            <a:off x="6248400" y="1668332"/>
            <a:ext cx="2217868" cy="22178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CFE6B802-B51F-80C9-611D-74789F121883}"/>
              </a:ext>
            </a:extLst>
          </p:cNvPr>
          <p:cNvSpPr txBox="1"/>
          <p:nvPr/>
        </p:nvSpPr>
        <p:spPr>
          <a:xfrm>
            <a:off x="2750371" y="679532"/>
            <a:ext cx="6691257" cy="369332"/>
          </a:xfrm>
          <a:prstGeom prst="rect">
            <a:avLst/>
          </a:prstGeom>
          <a:noFill/>
        </p:spPr>
        <p:txBody>
          <a:bodyPr wrap="square" rtlCol="0">
            <a:spAutoFit/>
          </a:bodyPr>
          <a:lstStyle/>
          <a:p>
            <a:pPr algn="ctr"/>
            <a:r>
              <a:rPr lang="en-IN" dirty="0">
                <a:solidFill>
                  <a:schemeClr val="accent5">
                    <a:lumMod val="50000"/>
                  </a:schemeClr>
                </a:solidFill>
                <a:latin typeface="Bernard MT Condensed" panose="02050806060905020404" pitchFamily="18" charset="0"/>
              </a:rPr>
              <a:t>References</a:t>
            </a:r>
          </a:p>
        </p:txBody>
      </p:sp>
      <p:pic>
        <p:nvPicPr>
          <p:cNvPr id="10254" name="Picture 14" descr="Roles of references in research papers - a broader assessment | next Gen.  referencing">
            <a:extLst>
              <a:ext uri="{FF2B5EF4-FFF2-40B4-BE49-F238E27FC236}">
                <a16:creationId xmlns:a16="http://schemas.microsoft.com/office/drawing/2014/main" id="{FAA3A656-8686-17CF-5462-B3D49C67A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343"/>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7FC0DF6-4D6E-263E-94CC-8FBAE8BAD1A2}"/>
              </a:ext>
            </a:extLst>
          </p:cNvPr>
          <p:cNvSpPr txBox="1"/>
          <p:nvPr/>
        </p:nvSpPr>
        <p:spPr>
          <a:xfrm>
            <a:off x="294043" y="1582341"/>
            <a:ext cx="3141233" cy="2523768"/>
          </a:xfrm>
          <a:prstGeom prst="rect">
            <a:avLst/>
          </a:prstGeom>
          <a:noFill/>
        </p:spPr>
        <p:txBody>
          <a:bodyPr wrap="square" rtlCol="0">
            <a:spAutoFit/>
          </a:bodyPr>
          <a:lstStyle/>
          <a:p>
            <a:r>
              <a:rPr lang="en-IN" sz="2800" dirty="0">
                <a:solidFill>
                  <a:schemeClr val="bg1"/>
                </a:solidFill>
                <a:latin typeface="Bernard MT Condensed" panose="02050806060905020404" pitchFamily="18" charset="0"/>
              </a:rPr>
              <a:t>Data: Zomato restaurants data set </a:t>
            </a:r>
          </a:p>
          <a:p>
            <a:endParaRPr lang="en-IN" sz="2800" dirty="0">
              <a:solidFill>
                <a:schemeClr val="bg1"/>
              </a:solidFill>
              <a:latin typeface="Bernard MT Condensed" panose="02050806060905020404" pitchFamily="18" charset="0"/>
            </a:endParaRPr>
          </a:p>
          <a:p>
            <a:r>
              <a:rPr lang="en-IN" sz="2800" dirty="0">
                <a:solidFill>
                  <a:schemeClr val="bg1"/>
                </a:solidFill>
                <a:latin typeface="Bernard MT Condensed" panose="02050806060905020404" pitchFamily="18" charset="0"/>
              </a:rPr>
              <a:t>Tools used: MS Excel 2016</a:t>
            </a:r>
          </a:p>
          <a:p>
            <a:endParaRPr lang="en-IN" dirty="0"/>
          </a:p>
        </p:txBody>
      </p:sp>
    </p:spTree>
    <p:extLst>
      <p:ext uri="{BB962C8B-B14F-4D97-AF65-F5344CB8AC3E}">
        <p14:creationId xmlns:p14="http://schemas.microsoft.com/office/powerpoint/2010/main" val="336898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1A55-A288-CEA8-E7E5-CC3936F522AA}"/>
              </a:ext>
            </a:extLst>
          </p:cNvPr>
          <p:cNvSpPr>
            <a:spLocks noGrp="1"/>
          </p:cNvSpPr>
          <p:nvPr>
            <p:ph type="title"/>
          </p:nvPr>
        </p:nvSpPr>
        <p:spPr>
          <a:xfrm>
            <a:off x="630382" y="0"/>
            <a:ext cx="10515600" cy="1325563"/>
          </a:xfrm>
        </p:spPr>
        <p:txBody>
          <a:bodyPr/>
          <a:lstStyle/>
          <a:p>
            <a:r>
              <a:rPr lang="en-IN" b="1" dirty="0">
                <a:solidFill>
                  <a:srgbClr val="92D050"/>
                </a:solidFill>
                <a:latin typeface="Bernard MT Condensed" panose="02050806060905020404" pitchFamily="18" charset="0"/>
              </a:rPr>
              <a:t>About Zomato</a:t>
            </a:r>
          </a:p>
        </p:txBody>
      </p:sp>
      <p:sp>
        <p:nvSpPr>
          <p:cNvPr id="7" name="TextBox 6">
            <a:extLst>
              <a:ext uri="{FF2B5EF4-FFF2-40B4-BE49-F238E27FC236}">
                <a16:creationId xmlns:a16="http://schemas.microsoft.com/office/drawing/2014/main" id="{A12F0E4F-083E-B7F2-35C1-DDF9D881FFDA}"/>
              </a:ext>
            </a:extLst>
          </p:cNvPr>
          <p:cNvSpPr txBox="1"/>
          <p:nvPr/>
        </p:nvSpPr>
        <p:spPr>
          <a:xfrm>
            <a:off x="6385621" y="2048770"/>
            <a:ext cx="4760361" cy="2800767"/>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chemeClr val="tx1">
                    <a:lumMod val="75000"/>
                    <a:lumOff val="25000"/>
                  </a:schemeClr>
                </a:solidFill>
                <a:latin typeface="+mj-lt"/>
                <a:cs typeface="Times New Roman" panose="02020603050405020304" pitchFamily="18" charset="0"/>
              </a:rPr>
              <a:t>Zomato is an Indian food aggregator that connects customers with restaurants and delivery providers.  Zomato provides information about restaurants, including menus, reviews, and ratings, and allows users to search for nearby restaurants, order food, and get it delivered to their doorstep.</a:t>
            </a:r>
          </a:p>
          <a:p>
            <a:endParaRPr lang="en-US" sz="1600" dirty="0">
              <a:solidFill>
                <a:schemeClr val="tx1">
                  <a:lumMod val="75000"/>
                  <a:lumOff val="25000"/>
                </a:schemeClr>
              </a:solidFill>
              <a:latin typeface="+mj-lt"/>
              <a:cs typeface="Times New Roman" panose="02020603050405020304" pitchFamily="18" charset="0"/>
            </a:endParaRPr>
          </a:p>
          <a:p>
            <a:pPr marL="171450" indent="-171450">
              <a:buFont typeface="Arial" panose="020B0604020202020204" pitchFamily="34" charset="0"/>
              <a:buChar char="•"/>
            </a:pPr>
            <a:r>
              <a:rPr lang="en-US" sz="1600" b="1" i="0" dirty="0">
                <a:solidFill>
                  <a:srgbClr val="0D0D0D"/>
                </a:solidFill>
                <a:effectLst/>
                <a:latin typeface="+mj-lt"/>
              </a:rPr>
              <a:t>Project involves analyzing data and market trends to identify potential locations, target demographics, and optimal restaurant concepts to maximize the success of the expansion efforts.</a:t>
            </a:r>
            <a:endParaRPr lang="en-US" sz="1600" b="1" dirty="0">
              <a:solidFill>
                <a:schemeClr val="tx1">
                  <a:lumMod val="75000"/>
                  <a:lumOff val="25000"/>
                </a:schemeClr>
              </a:solidFill>
              <a:latin typeface="+mj-lt"/>
              <a:cs typeface="Times New Roman" panose="02020603050405020304" pitchFamily="18" charset="0"/>
            </a:endParaRPr>
          </a:p>
        </p:txBody>
      </p:sp>
      <p:pic>
        <p:nvPicPr>
          <p:cNvPr id="16" name="Picture 15">
            <a:extLst>
              <a:ext uri="{FF2B5EF4-FFF2-40B4-BE49-F238E27FC236}">
                <a16:creationId xmlns:a16="http://schemas.microsoft.com/office/drawing/2014/main" id="{6DEB4E7B-798B-B52A-0591-68539825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82" y="1334974"/>
            <a:ext cx="5695604" cy="4197928"/>
          </a:xfrm>
          <a:prstGeom prst="rect">
            <a:avLst/>
          </a:prstGeom>
          <a:ln>
            <a:solidFill>
              <a:schemeClr val="bg1"/>
            </a:solidFill>
          </a:ln>
        </p:spPr>
      </p:pic>
    </p:spTree>
    <p:extLst>
      <p:ext uri="{BB962C8B-B14F-4D97-AF65-F5344CB8AC3E}">
        <p14:creationId xmlns:p14="http://schemas.microsoft.com/office/powerpoint/2010/main" val="8664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9702-3023-CA96-7465-185163AD327F}"/>
              </a:ext>
            </a:extLst>
          </p:cNvPr>
          <p:cNvSpPr>
            <a:spLocks noGrp="1"/>
          </p:cNvSpPr>
          <p:nvPr>
            <p:ph type="title"/>
          </p:nvPr>
        </p:nvSpPr>
        <p:spPr>
          <a:xfrm>
            <a:off x="838200" y="365125"/>
            <a:ext cx="4145692" cy="1325563"/>
          </a:xfrm>
        </p:spPr>
        <p:txBody>
          <a:bodyPr/>
          <a:lstStyle/>
          <a:p>
            <a:r>
              <a:rPr lang="en-IN" dirty="0">
                <a:solidFill>
                  <a:schemeClr val="accent1">
                    <a:lumMod val="60000"/>
                    <a:lumOff val="40000"/>
                  </a:schemeClr>
                </a:solidFill>
                <a:latin typeface="Bernard MT Condensed" panose="02050806060905020404" pitchFamily="18" charset="0"/>
              </a:rPr>
              <a:t>Data over view</a:t>
            </a:r>
          </a:p>
        </p:txBody>
      </p:sp>
      <p:sp>
        <p:nvSpPr>
          <p:cNvPr id="3" name="Content Placeholder 2">
            <a:extLst>
              <a:ext uri="{FF2B5EF4-FFF2-40B4-BE49-F238E27FC236}">
                <a16:creationId xmlns:a16="http://schemas.microsoft.com/office/drawing/2014/main" id="{41609EB1-FD8E-A022-458A-667FA62091FF}"/>
              </a:ext>
            </a:extLst>
          </p:cNvPr>
          <p:cNvSpPr>
            <a:spLocks noGrp="1"/>
          </p:cNvSpPr>
          <p:nvPr>
            <p:ph idx="1"/>
          </p:nvPr>
        </p:nvSpPr>
        <p:spPr>
          <a:xfrm>
            <a:off x="838201" y="1490019"/>
            <a:ext cx="4977713" cy="4667250"/>
          </a:xfrm>
          <a:solidFill>
            <a:schemeClr val="bg1"/>
          </a:solidFill>
        </p:spPr>
        <p:txBody>
          <a:bodyPr/>
          <a:lstStyle/>
          <a:p>
            <a:pPr>
              <a:lnSpc>
                <a:spcPct val="150000"/>
              </a:lnSpc>
            </a:pPr>
            <a:r>
              <a:rPr lang="en-IN" sz="1400" dirty="0"/>
              <a:t>Total number of restaurants:9551 are their across 15 different countries and 141 cities.</a:t>
            </a:r>
          </a:p>
          <a:p>
            <a:pPr>
              <a:lnSpc>
                <a:spcPct val="150000"/>
              </a:lnSpc>
            </a:pPr>
            <a:r>
              <a:rPr lang="en-IN" sz="1400" dirty="0"/>
              <a:t>Most of the restaurants are present in India only nearly 8652, major cities are New Delhi, Gurgaon and Noida.</a:t>
            </a:r>
          </a:p>
          <a:p>
            <a:pPr>
              <a:lnSpc>
                <a:spcPct val="150000"/>
              </a:lnSpc>
            </a:pPr>
            <a:r>
              <a:rPr lang="en-IN" sz="1400" dirty="0"/>
              <a:t>Data cleaning and preprocessing:</a:t>
            </a:r>
          </a:p>
          <a:p>
            <a:pPr>
              <a:lnSpc>
                <a:spcPct val="150000"/>
              </a:lnSpc>
            </a:pPr>
            <a:r>
              <a:rPr lang="en-IN" sz="1400" dirty="0"/>
              <a:t>Seen for the duplicates to make sure the data is not repetitive .</a:t>
            </a:r>
          </a:p>
          <a:p>
            <a:pPr>
              <a:lnSpc>
                <a:spcPct val="150000"/>
              </a:lnSpc>
            </a:pPr>
            <a:r>
              <a:rPr lang="en-IN" sz="1400" dirty="0"/>
              <a:t>Addressed missing values and blank values in the data to go for complete analysis.</a:t>
            </a:r>
            <a:endParaRPr lang="en-US" sz="1400" dirty="0"/>
          </a:p>
          <a:p>
            <a:pPr>
              <a:lnSpc>
                <a:spcPct val="150000"/>
              </a:lnSpc>
            </a:pPr>
            <a:r>
              <a:rPr lang="en-US" sz="1400" dirty="0"/>
              <a:t>This dataset provides comprehensive insights into restaurant performance and customer behavior across various countries.</a:t>
            </a:r>
            <a:endParaRPr lang="en-IN" sz="1200" dirty="0"/>
          </a:p>
        </p:txBody>
      </p:sp>
      <p:pic>
        <p:nvPicPr>
          <p:cNvPr id="8" name="Picture 7">
            <a:extLst>
              <a:ext uri="{FF2B5EF4-FFF2-40B4-BE49-F238E27FC236}">
                <a16:creationId xmlns:a16="http://schemas.microsoft.com/office/drawing/2014/main" id="{7118EE94-92FF-DE9D-1CD5-4FC33FBC6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087" y="700731"/>
            <a:ext cx="4753232" cy="5456538"/>
          </a:xfrm>
          <a:prstGeom prst="rect">
            <a:avLst/>
          </a:prstGeom>
        </p:spPr>
      </p:pic>
    </p:spTree>
    <p:extLst>
      <p:ext uri="{BB962C8B-B14F-4D97-AF65-F5344CB8AC3E}">
        <p14:creationId xmlns:p14="http://schemas.microsoft.com/office/powerpoint/2010/main" val="304741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48919D-004A-D8AD-F551-D1CE94E053D9}"/>
              </a:ext>
            </a:extLst>
          </p:cNvPr>
          <p:cNvSpPr txBox="1"/>
          <p:nvPr/>
        </p:nvSpPr>
        <p:spPr>
          <a:xfrm>
            <a:off x="6416843" y="1605511"/>
            <a:ext cx="4547720" cy="3785652"/>
          </a:xfrm>
          <a:prstGeom prst="rect">
            <a:avLst/>
          </a:prstGeom>
          <a:solidFill>
            <a:schemeClr val="accent3">
              <a:lumMod val="20000"/>
              <a:lumOff val="80000"/>
            </a:schemeClr>
          </a:solidFill>
        </p:spPr>
        <p:txBody>
          <a:bodyPr wrap="square" rtlCol="0">
            <a:spAutoFit/>
          </a:bodyPr>
          <a:lstStyle/>
          <a:p>
            <a:pPr marL="171450" indent="-171450">
              <a:lnSpc>
                <a:spcPct val="150000"/>
              </a:lnSpc>
              <a:buFont typeface="Arial" panose="020B0604020202020204" pitchFamily="34" charset="0"/>
              <a:buChar char="•"/>
            </a:pPr>
            <a:r>
              <a:rPr lang="en-IN" sz="1400" dirty="0">
                <a:latin typeface="+mj-lt"/>
                <a:cs typeface="Times New Roman" panose="02020603050405020304" pitchFamily="18" charset="0"/>
              </a:rPr>
              <a:t>Data cleaning: First seen for duplicates to ensure the data accuracy.</a:t>
            </a:r>
          </a:p>
          <a:p>
            <a:pPr marL="171450" indent="-171450">
              <a:lnSpc>
                <a:spcPct val="150000"/>
              </a:lnSpc>
              <a:buFont typeface="Arial" panose="020B0604020202020204" pitchFamily="34" charset="0"/>
              <a:buChar char="•"/>
            </a:pPr>
            <a:r>
              <a:rPr lang="en-IN" sz="1400" dirty="0">
                <a:latin typeface="+mj-lt"/>
                <a:cs typeface="Times New Roman" panose="02020603050405020304" pitchFamily="18" charset="0"/>
              </a:rPr>
              <a:t>Data Enrichment: Used the string functions, text to column function and  VLOOKUP function to enhance the data set with additional variables.</a:t>
            </a:r>
          </a:p>
          <a:p>
            <a:pPr marL="171450" indent="-171450">
              <a:lnSpc>
                <a:spcPct val="150000"/>
              </a:lnSpc>
              <a:buFont typeface="Arial" panose="020B0604020202020204" pitchFamily="34" charset="0"/>
              <a:buChar char="•"/>
            </a:pPr>
            <a:r>
              <a:rPr lang="en-IN" sz="1400" dirty="0">
                <a:latin typeface="+mj-lt"/>
                <a:cs typeface="Times New Roman" panose="02020603050405020304" pitchFamily="18" charset="0"/>
              </a:rPr>
              <a:t>Descriptive analysis: Employed pivot tables for summarising the data and identifying restaurants performance across different countries.</a:t>
            </a:r>
          </a:p>
          <a:p>
            <a:pPr marL="171450" indent="-171450">
              <a:lnSpc>
                <a:spcPct val="150000"/>
              </a:lnSpc>
              <a:buFont typeface="Arial" panose="020B0604020202020204" pitchFamily="34" charset="0"/>
              <a:buChar char="•"/>
            </a:pPr>
            <a:r>
              <a:rPr lang="en-IN" sz="1400" dirty="0">
                <a:latin typeface="+mj-lt"/>
                <a:cs typeface="Times New Roman" panose="02020603050405020304" pitchFamily="18" charset="0"/>
              </a:rPr>
              <a:t>Visualisation: Created dynamic charts and dashboards for data representation ,enabling interactive data exploration.</a:t>
            </a:r>
          </a:p>
          <a:p>
            <a:pPr marL="171450" indent="-171450">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p>
        </p:txBody>
      </p:sp>
      <p:pic>
        <p:nvPicPr>
          <p:cNvPr id="4100" name="Picture 4" descr="Advanced Data Analysisとは？導入方法から便利な活用方法を徹底解説｜Udemy メディア">
            <a:extLst>
              <a:ext uri="{FF2B5EF4-FFF2-40B4-BE49-F238E27FC236}">
                <a16:creationId xmlns:a16="http://schemas.microsoft.com/office/drawing/2014/main" id="{8F638AE1-8D50-D9AD-3C7F-B23F1BB00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86" y="1021492"/>
            <a:ext cx="5012896" cy="50909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75B68F-8464-A052-D804-A7665FB865B0}"/>
              </a:ext>
            </a:extLst>
          </p:cNvPr>
          <p:cNvSpPr txBox="1"/>
          <p:nvPr/>
        </p:nvSpPr>
        <p:spPr>
          <a:xfrm>
            <a:off x="560173" y="271848"/>
            <a:ext cx="4160108" cy="646331"/>
          </a:xfrm>
          <a:prstGeom prst="rect">
            <a:avLst/>
          </a:prstGeom>
          <a:noFill/>
        </p:spPr>
        <p:txBody>
          <a:bodyPr wrap="square" rtlCol="0">
            <a:spAutoFit/>
          </a:bodyPr>
          <a:lstStyle/>
          <a:p>
            <a:r>
              <a:rPr lang="en-IN" dirty="0">
                <a:solidFill>
                  <a:schemeClr val="bg1">
                    <a:lumMod val="50000"/>
                  </a:schemeClr>
                </a:solidFill>
                <a:latin typeface="Bernard MT Condensed" panose="02050806060905020404" pitchFamily="18" charset="0"/>
              </a:rPr>
              <a:t>Analytical approach and tools</a:t>
            </a:r>
          </a:p>
          <a:p>
            <a:endParaRPr lang="en-IN" dirty="0"/>
          </a:p>
        </p:txBody>
      </p:sp>
    </p:spTree>
    <p:extLst>
      <p:ext uri="{BB962C8B-B14F-4D97-AF65-F5344CB8AC3E}">
        <p14:creationId xmlns:p14="http://schemas.microsoft.com/office/powerpoint/2010/main" val="83567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5046419-24A8-D0B5-F4E4-842BF6AD8B86}"/>
              </a:ext>
            </a:extLst>
          </p:cNvPr>
          <p:cNvGraphicFramePr>
            <a:graphicFrameLocks noGrp="1"/>
          </p:cNvGraphicFramePr>
          <p:nvPr>
            <p:extLst>
              <p:ext uri="{D42A27DB-BD31-4B8C-83A1-F6EECF244321}">
                <p14:modId xmlns:p14="http://schemas.microsoft.com/office/powerpoint/2010/main" val="939283017"/>
              </p:ext>
            </p:extLst>
          </p:nvPr>
        </p:nvGraphicFramePr>
        <p:xfrm>
          <a:off x="734196" y="951466"/>
          <a:ext cx="4439165" cy="5684112"/>
        </p:xfrm>
        <a:graphic>
          <a:graphicData uri="http://schemas.openxmlformats.org/drawingml/2006/table">
            <a:tbl>
              <a:tblPr>
                <a:tableStyleId>{5C22544A-7EE6-4342-B048-85BDC9FD1C3A}</a:tableStyleId>
              </a:tblPr>
              <a:tblGrid>
                <a:gridCol w="2452110">
                  <a:extLst>
                    <a:ext uri="{9D8B030D-6E8A-4147-A177-3AD203B41FA5}">
                      <a16:colId xmlns:a16="http://schemas.microsoft.com/office/drawing/2014/main" val="4130459178"/>
                    </a:ext>
                  </a:extLst>
                </a:gridCol>
                <a:gridCol w="1987055">
                  <a:extLst>
                    <a:ext uri="{9D8B030D-6E8A-4147-A177-3AD203B41FA5}">
                      <a16:colId xmlns:a16="http://schemas.microsoft.com/office/drawing/2014/main" val="1691071282"/>
                    </a:ext>
                  </a:extLst>
                </a:gridCol>
              </a:tblGrid>
              <a:tr h="355257">
                <a:tc>
                  <a:txBody>
                    <a:bodyPr/>
                    <a:lstStyle/>
                    <a:p>
                      <a:pPr algn="ctr" fontAlgn="b"/>
                      <a:r>
                        <a:rPr lang="en-IN" sz="1400" b="1" u="none" strike="noStrike" dirty="0">
                          <a:effectLst/>
                        </a:rPr>
                        <a:t>Country </a:t>
                      </a:r>
                      <a:endParaRPr lang="en-IN" sz="1400" b="1" i="0" u="none" strike="noStrike" dirty="0">
                        <a:solidFill>
                          <a:srgbClr val="FFFFFF"/>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b="1" u="none" strike="noStrike" dirty="0">
                          <a:effectLst/>
                        </a:rPr>
                        <a:t>No of restaurants</a:t>
                      </a:r>
                      <a:endParaRPr lang="en-IN" sz="1400" b="1" i="0" u="none" strike="noStrike" dirty="0">
                        <a:solidFill>
                          <a:srgbClr val="FFFFFF"/>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473482111"/>
                  </a:ext>
                </a:extLst>
              </a:tr>
              <a:tr h="355257">
                <a:tc>
                  <a:txBody>
                    <a:bodyPr/>
                    <a:lstStyle/>
                    <a:p>
                      <a:pPr algn="ctr" fontAlgn="b"/>
                      <a:r>
                        <a:rPr lang="en-IN" sz="1400" u="none" strike="noStrike" dirty="0">
                          <a:solidFill>
                            <a:schemeClr val="tx1"/>
                          </a:solidFill>
                          <a:effectLst/>
                        </a:rPr>
                        <a:t>India</a:t>
                      </a:r>
                      <a:endParaRPr lang="en-IN" sz="1400" b="0" i="0" u="none" strike="noStrike" dirty="0">
                        <a:solidFill>
                          <a:schemeClr val="tx1"/>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b="1" u="none" strike="noStrike" dirty="0">
                          <a:effectLst/>
                        </a:rPr>
                        <a:t>8652</a:t>
                      </a:r>
                      <a:endParaRPr lang="en-IN" sz="14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591740928"/>
                  </a:ext>
                </a:extLst>
              </a:tr>
              <a:tr h="355257">
                <a:tc>
                  <a:txBody>
                    <a:bodyPr/>
                    <a:lstStyle/>
                    <a:p>
                      <a:pPr algn="ctr" fontAlgn="b"/>
                      <a:r>
                        <a:rPr lang="en-IN" sz="1400" u="none" strike="noStrike" dirty="0">
                          <a:effectLst/>
                        </a:rPr>
                        <a:t>United States of America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434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2704463331"/>
                  </a:ext>
                </a:extLst>
              </a:tr>
              <a:tr h="355257">
                <a:tc>
                  <a:txBody>
                    <a:bodyPr/>
                    <a:lstStyle/>
                    <a:p>
                      <a:pPr algn="ctr" fontAlgn="b"/>
                      <a:r>
                        <a:rPr lang="en-IN" sz="1400" u="none" strike="noStrike" dirty="0">
                          <a:effectLst/>
                        </a:rPr>
                        <a:t>United Kingdom</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80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504923319"/>
                  </a:ext>
                </a:extLst>
              </a:tr>
              <a:tr h="355257">
                <a:tc>
                  <a:txBody>
                    <a:bodyPr/>
                    <a:lstStyle/>
                    <a:p>
                      <a:pPr algn="ctr" fontAlgn="b"/>
                      <a:r>
                        <a:rPr lang="en-IN" sz="1400" u="none" strike="noStrike">
                          <a:effectLst/>
                        </a:rPr>
                        <a:t>Brazil</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60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298636286"/>
                  </a:ext>
                </a:extLst>
              </a:tr>
              <a:tr h="355257">
                <a:tc>
                  <a:txBody>
                    <a:bodyPr/>
                    <a:lstStyle/>
                    <a:p>
                      <a:pPr algn="ctr" fontAlgn="b"/>
                      <a:r>
                        <a:rPr lang="en-IN" sz="1400" u="none" strike="noStrike">
                          <a:effectLst/>
                        </a:rPr>
                        <a:t>South Africa</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60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993915500"/>
                  </a:ext>
                </a:extLst>
              </a:tr>
              <a:tr h="355257">
                <a:tc>
                  <a:txBody>
                    <a:bodyPr/>
                    <a:lstStyle/>
                    <a:p>
                      <a:pPr algn="ctr" fontAlgn="b"/>
                      <a:r>
                        <a:rPr lang="en-IN" sz="1400" u="none" strike="noStrike">
                          <a:effectLst/>
                        </a:rPr>
                        <a:t>United Arab Emirates</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60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200624773"/>
                  </a:ext>
                </a:extLst>
              </a:tr>
              <a:tr h="355257">
                <a:tc>
                  <a:txBody>
                    <a:bodyPr/>
                    <a:lstStyle/>
                    <a:p>
                      <a:pPr algn="ctr" fontAlgn="b"/>
                      <a:r>
                        <a:rPr lang="en-IN" sz="1400" u="none" strike="noStrike">
                          <a:effectLst/>
                        </a:rPr>
                        <a:t>New Zealand</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40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357970193"/>
                  </a:ext>
                </a:extLst>
              </a:tr>
              <a:tr h="355257">
                <a:tc>
                  <a:txBody>
                    <a:bodyPr/>
                    <a:lstStyle/>
                    <a:p>
                      <a:pPr algn="ctr" fontAlgn="b"/>
                      <a:r>
                        <a:rPr lang="en-IN" sz="1400" u="none" strike="noStrike">
                          <a:effectLst/>
                        </a:rPr>
                        <a:t>Turkey</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34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4289839346"/>
                  </a:ext>
                </a:extLst>
              </a:tr>
              <a:tr h="355257">
                <a:tc>
                  <a:txBody>
                    <a:bodyPr/>
                    <a:lstStyle/>
                    <a:p>
                      <a:pPr algn="ctr" fontAlgn="b"/>
                      <a:r>
                        <a:rPr lang="en-IN" sz="1400" u="none" strike="noStrike">
                          <a:effectLst/>
                        </a:rPr>
                        <a:t>Australia</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24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463948471"/>
                  </a:ext>
                </a:extLst>
              </a:tr>
              <a:tr h="355257">
                <a:tc>
                  <a:txBody>
                    <a:bodyPr/>
                    <a:lstStyle/>
                    <a:p>
                      <a:pPr algn="ctr" fontAlgn="b"/>
                      <a:r>
                        <a:rPr lang="en-IN" sz="1400" u="none" strike="noStrike">
                          <a:effectLst/>
                        </a:rPr>
                        <a:t>Philippines</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22</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627563794"/>
                  </a:ext>
                </a:extLst>
              </a:tr>
              <a:tr h="355257">
                <a:tc>
                  <a:txBody>
                    <a:bodyPr/>
                    <a:lstStyle/>
                    <a:p>
                      <a:pPr algn="ctr" fontAlgn="b"/>
                      <a:r>
                        <a:rPr lang="en-IN" sz="1400" u="none" strike="noStrike">
                          <a:effectLst/>
                        </a:rPr>
                        <a:t>Indonesia</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21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7341275"/>
                  </a:ext>
                </a:extLst>
              </a:tr>
              <a:tr h="355257">
                <a:tc>
                  <a:txBody>
                    <a:bodyPr/>
                    <a:lstStyle/>
                    <a:p>
                      <a:pPr algn="ctr" fontAlgn="b"/>
                      <a:r>
                        <a:rPr lang="en-IN" sz="1400" u="none" strike="noStrike">
                          <a:effectLst/>
                        </a:rPr>
                        <a:t>Sri Lanka</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20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001632420"/>
                  </a:ext>
                </a:extLst>
              </a:tr>
              <a:tr h="355257">
                <a:tc>
                  <a:txBody>
                    <a:bodyPr/>
                    <a:lstStyle/>
                    <a:p>
                      <a:pPr algn="ctr" fontAlgn="b"/>
                      <a:r>
                        <a:rPr lang="en-IN" sz="1400" u="none" strike="noStrike">
                          <a:effectLst/>
                        </a:rPr>
                        <a:t>Singapore</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20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1272079219"/>
                  </a:ext>
                </a:extLst>
              </a:tr>
              <a:tr h="355257">
                <a:tc>
                  <a:txBody>
                    <a:bodyPr/>
                    <a:lstStyle/>
                    <a:p>
                      <a:pPr algn="ctr" fontAlgn="b"/>
                      <a:r>
                        <a:rPr lang="en-IN" sz="1400" u="none" strike="noStrike">
                          <a:effectLst/>
                        </a:rPr>
                        <a:t>Qatar</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20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734287920"/>
                  </a:ext>
                </a:extLst>
              </a:tr>
              <a:tr h="355257">
                <a:tc>
                  <a:txBody>
                    <a:bodyPr/>
                    <a:lstStyle/>
                    <a:p>
                      <a:pPr algn="ctr" fontAlgn="b"/>
                      <a:r>
                        <a:rPr lang="en-IN" sz="1400" u="none" strike="noStrike">
                          <a:effectLst/>
                        </a:rPr>
                        <a:t>Canada</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2718445590"/>
                  </a:ext>
                </a:extLst>
              </a:tr>
            </a:tbl>
          </a:graphicData>
        </a:graphic>
      </p:graphicFrame>
      <p:sp>
        <p:nvSpPr>
          <p:cNvPr id="6" name="TextBox 5">
            <a:extLst>
              <a:ext uri="{FF2B5EF4-FFF2-40B4-BE49-F238E27FC236}">
                <a16:creationId xmlns:a16="http://schemas.microsoft.com/office/drawing/2014/main" id="{B84DA65A-BC02-13D4-315B-C72166D9068D}"/>
              </a:ext>
            </a:extLst>
          </p:cNvPr>
          <p:cNvSpPr txBox="1"/>
          <p:nvPr/>
        </p:nvSpPr>
        <p:spPr>
          <a:xfrm>
            <a:off x="5750012" y="3648372"/>
            <a:ext cx="5857103"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tx1">
                    <a:lumMod val="85000"/>
                    <a:lumOff val="15000"/>
                  </a:schemeClr>
                </a:solidFill>
              </a:rPr>
              <a:t>The dataset reveals that India has the largest number of restaurants, with a total of 8652 establishments, surpassing the count in any other country by a considerable margin."</a:t>
            </a:r>
            <a:r>
              <a:rPr lang="en-IN" dirty="0">
                <a:solidFill>
                  <a:schemeClr val="tx1">
                    <a:lumMod val="85000"/>
                    <a:lumOff val="15000"/>
                  </a:schemeClr>
                </a:solidFill>
              </a:rPr>
              <a:t>Following India, United states of America has 434 of restaurants.</a:t>
            </a:r>
          </a:p>
          <a:p>
            <a:pPr marL="285750" indent="-285750">
              <a:lnSpc>
                <a:spcPct val="150000"/>
              </a:lnSpc>
              <a:buFont typeface="Arial" panose="020B0604020202020204" pitchFamily="34" charset="0"/>
              <a:buChar char="•"/>
            </a:pPr>
            <a:r>
              <a:rPr lang="en-IN" dirty="0">
                <a:solidFill>
                  <a:schemeClr val="tx1">
                    <a:lumMod val="85000"/>
                    <a:lumOff val="15000"/>
                  </a:schemeClr>
                </a:solidFill>
              </a:rPr>
              <a:t>Least we have details about only 4 restaurants in Canada.  </a:t>
            </a:r>
          </a:p>
        </p:txBody>
      </p:sp>
      <p:graphicFrame>
        <p:nvGraphicFramePr>
          <p:cNvPr id="11" name="Chart 10">
            <a:extLst>
              <a:ext uri="{FF2B5EF4-FFF2-40B4-BE49-F238E27FC236}">
                <a16:creationId xmlns:a16="http://schemas.microsoft.com/office/drawing/2014/main" id="{1AAF5633-C32B-F844-D44C-6AC578D7482C}"/>
              </a:ext>
            </a:extLst>
          </p:cNvPr>
          <p:cNvGraphicFramePr>
            <a:graphicFrameLocks/>
          </p:cNvGraphicFramePr>
          <p:nvPr>
            <p:extLst>
              <p:ext uri="{D42A27DB-BD31-4B8C-83A1-F6EECF244321}">
                <p14:modId xmlns:p14="http://schemas.microsoft.com/office/powerpoint/2010/main" val="687539845"/>
              </p:ext>
            </p:extLst>
          </p:nvPr>
        </p:nvGraphicFramePr>
        <p:xfrm>
          <a:off x="5750012" y="667265"/>
          <a:ext cx="5707792"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49D8B4A5-7ABA-68A1-E2BD-21C1F04DBD1D}"/>
              </a:ext>
            </a:extLst>
          </p:cNvPr>
          <p:cNvSpPr txBox="1"/>
          <p:nvPr/>
        </p:nvSpPr>
        <p:spPr>
          <a:xfrm>
            <a:off x="3624648" y="297933"/>
            <a:ext cx="3978876" cy="369332"/>
          </a:xfrm>
          <a:prstGeom prst="rect">
            <a:avLst/>
          </a:prstGeom>
          <a:solidFill>
            <a:schemeClr val="accent1">
              <a:lumMod val="40000"/>
              <a:lumOff val="60000"/>
            </a:schemeClr>
          </a:solidFill>
        </p:spPr>
        <p:txBody>
          <a:bodyPr wrap="square" rtlCol="0">
            <a:spAutoFit/>
          </a:bodyPr>
          <a:lstStyle/>
          <a:p>
            <a:pPr algn="ctr"/>
            <a:r>
              <a:rPr lang="en-IN" dirty="0">
                <a:latin typeface="Bernard MT Condensed" panose="02050806060905020404" pitchFamily="18" charset="0"/>
              </a:rPr>
              <a:t>Major findings</a:t>
            </a:r>
          </a:p>
        </p:txBody>
      </p:sp>
    </p:spTree>
    <p:extLst>
      <p:ext uri="{BB962C8B-B14F-4D97-AF65-F5344CB8AC3E}">
        <p14:creationId xmlns:p14="http://schemas.microsoft.com/office/powerpoint/2010/main" val="78580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9EFD1757-B772-D17C-773E-CD23EA72FBB5}"/>
              </a:ext>
            </a:extLst>
          </p:cNvPr>
          <p:cNvGraphicFramePr>
            <a:graphicFrameLocks/>
          </p:cNvGraphicFramePr>
          <p:nvPr>
            <p:extLst>
              <p:ext uri="{D42A27DB-BD31-4B8C-83A1-F6EECF244321}">
                <p14:modId xmlns:p14="http://schemas.microsoft.com/office/powerpoint/2010/main" val="2826513111"/>
              </p:ext>
            </p:extLst>
          </p:nvPr>
        </p:nvGraphicFramePr>
        <p:xfrm>
          <a:off x="444844" y="764059"/>
          <a:ext cx="6334897" cy="375851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D821393-F224-5B51-9759-106675B4E7FF}"/>
              </a:ext>
            </a:extLst>
          </p:cNvPr>
          <p:cNvSpPr txBox="1"/>
          <p:nvPr/>
        </p:nvSpPr>
        <p:spPr>
          <a:xfrm>
            <a:off x="696098" y="4629665"/>
            <a:ext cx="5832390" cy="1711366"/>
          </a:xfrm>
          <a:prstGeom prst="rect">
            <a:avLst/>
          </a:prstGeom>
          <a:solidFill>
            <a:schemeClr val="bg1">
              <a:lumMod val="95000"/>
            </a:schemeClr>
          </a:solidFill>
        </p:spPr>
        <p:txBody>
          <a:bodyPr wrap="square" rtlCol="0">
            <a:spAutoFit/>
          </a:bodyPr>
          <a:lstStyle/>
          <a:p>
            <a:pPr algn="ctr">
              <a:lnSpc>
                <a:spcPct val="150000"/>
              </a:lnSpc>
            </a:pPr>
            <a:r>
              <a:rPr lang="en-IN" dirty="0">
                <a:latin typeface="+mj-lt"/>
              </a:rPr>
              <a:t>Indonesia has highest average votes for restaurants, from which we can conclude that more customers are visiting the restaurants compared to remaining countries and there is a high potential for opening newer restaurants  there. </a:t>
            </a:r>
          </a:p>
        </p:txBody>
      </p:sp>
      <p:graphicFrame>
        <p:nvGraphicFramePr>
          <p:cNvPr id="12" name="Table 11">
            <a:extLst>
              <a:ext uri="{FF2B5EF4-FFF2-40B4-BE49-F238E27FC236}">
                <a16:creationId xmlns:a16="http://schemas.microsoft.com/office/drawing/2014/main" id="{3C5B9DAE-0F38-868A-E51E-1B4AF75FE921}"/>
              </a:ext>
            </a:extLst>
          </p:cNvPr>
          <p:cNvGraphicFramePr>
            <a:graphicFrameLocks noGrp="1"/>
          </p:cNvGraphicFramePr>
          <p:nvPr>
            <p:extLst>
              <p:ext uri="{D42A27DB-BD31-4B8C-83A1-F6EECF244321}">
                <p14:modId xmlns:p14="http://schemas.microsoft.com/office/powerpoint/2010/main" val="3806790137"/>
              </p:ext>
            </p:extLst>
          </p:nvPr>
        </p:nvGraphicFramePr>
        <p:xfrm>
          <a:off x="7912441" y="1279955"/>
          <a:ext cx="3138617" cy="2726720"/>
        </p:xfrm>
        <a:graphic>
          <a:graphicData uri="http://schemas.openxmlformats.org/drawingml/2006/table">
            <a:tbl>
              <a:tblPr>
                <a:tableStyleId>{5C22544A-7EE6-4342-B048-85BDC9FD1C3A}</a:tableStyleId>
              </a:tblPr>
              <a:tblGrid>
                <a:gridCol w="703050">
                  <a:extLst>
                    <a:ext uri="{9D8B030D-6E8A-4147-A177-3AD203B41FA5}">
                      <a16:colId xmlns:a16="http://schemas.microsoft.com/office/drawing/2014/main" val="923906356"/>
                    </a:ext>
                  </a:extLst>
                </a:gridCol>
                <a:gridCol w="2435567">
                  <a:extLst>
                    <a:ext uri="{9D8B030D-6E8A-4147-A177-3AD203B41FA5}">
                      <a16:colId xmlns:a16="http://schemas.microsoft.com/office/drawing/2014/main" val="3608705317"/>
                    </a:ext>
                  </a:extLst>
                </a:gridCol>
              </a:tblGrid>
              <a:tr h="272672">
                <a:tc>
                  <a:txBody>
                    <a:bodyPr/>
                    <a:lstStyle/>
                    <a:p>
                      <a:pPr algn="ctr" fontAlgn="b"/>
                      <a:r>
                        <a:rPr lang="en-IN" sz="1100" b="1" u="none" strike="noStrike" dirty="0">
                          <a:effectLst/>
                        </a:rPr>
                        <a:t>Year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Restaurants opened </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4677439"/>
                  </a:ext>
                </a:extLst>
              </a:tr>
              <a:tr h="272672">
                <a:tc>
                  <a:txBody>
                    <a:bodyPr/>
                    <a:lstStyle/>
                    <a:p>
                      <a:pPr algn="ctr" fontAlgn="b"/>
                      <a:r>
                        <a:rPr lang="en-IN" sz="1100" u="none" strike="noStrike" dirty="0">
                          <a:effectLst/>
                        </a:rPr>
                        <a:t>2010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1080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8599118"/>
                  </a:ext>
                </a:extLst>
              </a:tr>
              <a:tr h="272672">
                <a:tc>
                  <a:txBody>
                    <a:bodyPr/>
                    <a:lstStyle/>
                    <a:p>
                      <a:pPr algn="ctr" fontAlgn="b"/>
                      <a:r>
                        <a:rPr lang="en-IN" sz="1100" u="none" strike="noStrike">
                          <a:effectLst/>
                        </a:rPr>
                        <a:t>2011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1098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0746630"/>
                  </a:ext>
                </a:extLst>
              </a:tr>
              <a:tr h="272672">
                <a:tc>
                  <a:txBody>
                    <a:bodyPr/>
                    <a:lstStyle/>
                    <a:p>
                      <a:pPr algn="ctr" fontAlgn="b"/>
                      <a:r>
                        <a:rPr lang="en-IN" sz="1100" u="none" strike="noStrike">
                          <a:effectLst/>
                        </a:rPr>
                        <a:t>2012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1022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1032282"/>
                  </a:ext>
                </a:extLst>
              </a:tr>
              <a:tr h="272672">
                <a:tc>
                  <a:txBody>
                    <a:bodyPr/>
                    <a:lstStyle/>
                    <a:p>
                      <a:pPr algn="ctr" fontAlgn="b"/>
                      <a:r>
                        <a:rPr lang="en-IN" sz="1100" u="none" strike="noStrike">
                          <a:effectLst/>
                        </a:rPr>
                        <a:t>2013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1061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3340619"/>
                  </a:ext>
                </a:extLst>
              </a:tr>
              <a:tr h="272672">
                <a:tc>
                  <a:txBody>
                    <a:bodyPr/>
                    <a:lstStyle/>
                    <a:p>
                      <a:pPr algn="ct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1051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435744"/>
                  </a:ext>
                </a:extLst>
              </a:tr>
              <a:tr h="272672">
                <a:tc>
                  <a:txBody>
                    <a:bodyPr/>
                    <a:lstStyle/>
                    <a:p>
                      <a:pPr algn="ctr" fontAlgn="b"/>
                      <a:r>
                        <a:rPr lang="en-IN" sz="1100" u="none" strike="noStrike">
                          <a:effectLst/>
                        </a:rPr>
                        <a:t>2015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1024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9272933"/>
                  </a:ext>
                </a:extLst>
              </a:tr>
              <a:tr h="272672">
                <a:tc>
                  <a:txBody>
                    <a:bodyPr/>
                    <a:lstStyle/>
                    <a:p>
                      <a:pPr algn="ctr" fontAlgn="b"/>
                      <a:r>
                        <a:rPr lang="en-IN" sz="1100" u="none" strike="noStrike">
                          <a:effectLst/>
                        </a:rPr>
                        <a:t>2016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1027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574453"/>
                  </a:ext>
                </a:extLst>
              </a:tr>
              <a:tr h="272672">
                <a:tc>
                  <a:txBody>
                    <a:bodyPr/>
                    <a:lstStyle/>
                    <a:p>
                      <a:pPr algn="ctr" fontAlgn="b"/>
                      <a:r>
                        <a:rPr lang="en-IN" sz="1100" u="none" strike="noStrike">
                          <a:effectLst/>
                        </a:rPr>
                        <a:t>2017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1086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9645172"/>
                  </a:ext>
                </a:extLst>
              </a:tr>
              <a:tr h="272672">
                <a:tc>
                  <a:txBody>
                    <a:bodyPr/>
                    <a:lstStyle/>
                    <a:p>
                      <a:pPr algn="ctr" fontAlgn="b"/>
                      <a:r>
                        <a:rPr lang="en-IN" sz="1100" u="none" strike="noStrike">
                          <a:effectLst/>
                        </a:rPr>
                        <a:t>2018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1102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8933188"/>
                  </a:ext>
                </a:extLst>
              </a:tr>
            </a:tbl>
          </a:graphicData>
        </a:graphic>
      </p:graphicFrame>
      <p:sp>
        <p:nvSpPr>
          <p:cNvPr id="13" name="TextBox 12">
            <a:extLst>
              <a:ext uri="{FF2B5EF4-FFF2-40B4-BE49-F238E27FC236}">
                <a16:creationId xmlns:a16="http://schemas.microsoft.com/office/drawing/2014/main" id="{D9305202-1F74-AB63-D895-5060BA18CDA3}"/>
              </a:ext>
            </a:extLst>
          </p:cNvPr>
          <p:cNvSpPr txBox="1"/>
          <p:nvPr/>
        </p:nvSpPr>
        <p:spPr>
          <a:xfrm>
            <a:off x="7867133" y="4629665"/>
            <a:ext cx="3229234" cy="1295868"/>
          </a:xfrm>
          <a:prstGeom prst="rect">
            <a:avLst/>
          </a:prstGeom>
          <a:solidFill>
            <a:schemeClr val="bg1">
              <a:lumMod val="95000"/>
            </a:schemeClr>
          </a:solidFill>
        </p:spPr>
        <p:txBody>
          <a:bodyPr wrap="square" rtlCol="0">
            <a:spAutoFit/>
          </a:bodyPr>
          <a:lstStyle/>
          <a:p>
            <a:pPr>
              <a:lnSpc>
                <a:spcPct val="150000"/>
              </a:lnSpc>
            </a:pPr>
            <a:r>
              <a:rPr lang="en-US" dirty="0">
                <a:latin typeface="+mj-lt"/>
              </a:rPr>
              <a:t>Above is a table illustrating the annual count of restaurant openings over several years.</a:t>
            </a:r>
            <a:endParaRPr lang="en-IN" dirty="0">
              <a:latin typeface="+mj-lt"/>
            </a:endParaRPr>
          </a:p>
        </p:txBody>
      </p:sp>
    </p:spTree>
    <p:extLst>
      <p:ext uri="{BB962C8B-B14F-4D97-AF65-F5344CB8AC3E}">
        <p14:creationId xmlns:p14="http://schemas.microsoft.com/office/powerpoint/2010/main" val="46183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3B41AF6-CF2B-DD75-1D76-C263BAC0F309}"/>
              </a:ext>
            </a:extLst>
          </p:cNvPr>
          <p:cNvGraphicFramePr>
            <a:graphicFrameLocks noGrp="1"/>
          </p:cNvGraphicFramePr>
          <p:nvPr>
            <p:extLst>
              <p:ext uri="{D42A27DB-BD31-4B8C-83A1-F6EECF244321}">
                <p14:modId xmlns:p14="http://schemas.microsoft.com/office/powerpoint/2010/main" val="935823948"/>
              </p:ext>
            </p:extLst>
          </p:nvPr>
        </p:nvGraphicFramePr>
        <p:xfrm>
          <a:off x="914399" y="903734"/>
          <a:ext cx="4399005" cy="2763948"/>
        </p:xfrm>
        <a:graphic>
          <a:graphicData uri="http://schemas.openxmlformats.org/drawingml/2006/table">
            <a:tbl>
              <a:tblPr firstRow="1" firstCol="1" bandRow="1">
                <a:tableStyleId>{74C1A8A3-306A-4EB7-A6B1-4F7E0EB9C5D6}</a:tableStyleId>
              </a:tblPr>
              <a:tblGrid>
                <a:gridCol w="4399005">
                  <a:extLst>
                    <a:ext uri="{9D8B030D-6E8A-4147-A177-3AD203B41FA5}">
                      <a16:colId xmlns:a16="http://schemas.microsoft.com/office/drawing/2014/main" val="1461601023"/>
                    </a:ext>
                  </a:extLst>
                </a:gridCol>
              </a:tblGrid>
              <a:tr h="460658">
                <a:tc>
                  <a:txBody>
                    <a:bodyPr/>
                    <a:lstStyle/>
                    <a:p>
                      <a:pPr algn="ctr" fontAlgn="base">
                        <a:lnSpc>
                          <a:spcPct val="150000"/>
                        </a:lnSpc>
                        <a:spcAft>
                          <a:spcPts val="800"/>
                        </a:spcAft>
                      </a:pPr>
                      <a:r>
                        <a:rPr lang="en-IN" sz="1200" b="1" kern="100" dirty="0">
                          <a:effectLst/>
                        </a:rPr>
                        <a:t>Country</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59763576"/>
                  </a:ext>
                </a:extLst>
              </a:tr>
              <a:tr h="460658">
                <a:tc>
                  <a:txBody>
                    <a:bodyPr/>
                    <a:lstStyle/>
                    <a:p>
                      <a:pPr algn="ctr" fontAlgn="base">
                        <a:lnSpc>
                          <a:spcPct val="150000"/>
                        </a:lnSpc>
                        <a:spcAft>
                          <a:spcPts val="800"/>
                        </a:spcAft>
                      </a:pPr>
                      <a:r>
                        <a:rPr lang="en-IN" sz="1200" b="0" kern="100" dirty="0">
                          <a:effectLst/>
                        </a:rPr>
                        <a:t>Australia</a:t>
                      </a:r>
                      <a:endParaRPr lang="en-IN"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18194167"/>
                  </a:ext>
                </a:extLst>
              </a:tr>
              <a:tr h="460658">
                <a:tc>
                  <a:txBody>
                    <a:bodyPr/>
                    <a:lstStyle/>
                    <a:p>
                      <a:pPr algn="ctr" fontAlgn="base">
                        <a:lnSpc>
                          <a:spcPct val="150000"/>
                        </a:lnSpc>
                        <a:spcAft>
                          <a:spcPts val="800"/>
                        </a:spcAft>
                      </a:pPr>
                      <a:r>
                        <a:rPr lang="en-IN" sz="1200" b="0" kern="100" dirty="0">
                          <a:effectLst/>
                        </a:rPr>
                        <a:t>Canada </a:t>
                      </a:r>
                      <a:endParaRPr lang="en-IN"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62555057"/>
                  </a:ext>
                </a:extLst>
              </a:tr>
              <a:tr h="460658">
                <a:tc>
                  <a:txBody>
                    <a:bodyPr/>
                    <a:lstStyle/>
                    <a:p>
                      <a:pPr algn="ctr" fontAlgn="base">
                        <a:lnSpc>
                          <a:spcPct val="150000"/>
                        </a:lnSpc>
                        <a:spcAft>
                          <a:spcPts val="800"/>
                        </a:spcAft>
                      </a:pPr>
                      <a:r>
                        <a:rPr lang="en-IN" sz="1200" b="0" kern="100" dirty="0">
                          <a:effectLst/>
                        </a:rPr>
                        <a:t>Sri Lanka</a:t>
                      </a:r>
                      <a:endParaRPr lang="en-IN"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7899645"/>
                  </a:ext>
                </a:extLst>
              </a:tr>
              <a:tr h="460658">
                <a:tc>
                  <a:txBody>
                    <a:bodyPr/>
                    <a:lstStyle/>
                    <a:p>
                      <a:pPr algn="ctr" fontAlgn="base">
                        <a:lnSpc>
                          <a:spcPct val="150000"/>
                        </a:lnSpc>
                        <a:spcAft>
                          <a:spcPts val="800"/>
                        </a:spcAft>
                      </a:pPr>
                      <a:r>
                        <a:rPr lang="en-IN" sz="1200" b="0" kern="100" dirty="0">
                          <a:effectLst/>
                        </a:rPr>
                        <a:t>Qatar</a:t>
                      </a:r>
                      <a:endParaRPr lang="en-IN"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05644683"/>
                  </a:ext>
                </a:extLst>
              </a:tr>
              <a:tr h="460658">
                <a:tc>
                  <a:txBody>
                    <a:bodyPr/>
                    <a:lstStyle/>
                    <a:p>
                      <a:pPr algn="ctr" fontAlgn="base">
                        <a:lnSpc>
                          <a:spcPct val="150000"/>
                        </a:lnSpc>
                        <a:spcAft>
                          <a:spcPts val="800"/>
                        </a:spcAft>
                      </a:pPr>
                      <a:r>
                        <a:rPr lang="en-IN" sz="1200" b="0" kern="0" dirty="0">
                          <a:effectLst/>
                        </a:rPr>
                        <a:t>United Kingdom</a:t>
                      </a:r>
                      <a:endParaRPr lang="en-IN"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3502125"/>
                  </a:ext>
                </a:extLst>
              </a:tr>
            </a:tbl>
          </a:graphicData>
        </a:graphic>
      </p:graphicFrame>
      <p:sp>
        <p:nvSpPr>
          <p:cNvPr id="6" name="TextBox 5">
            <a:extLst>
              <a:ext uri="{FF2B5EF4-FFF2-40B4-BE49-F238E27FC236}">
                <a16:creationId xmlns:a16="http://schemas.microsoft.com/office/drawing/2014/main" id="{1C42A13D-7F77-B3A1-FC8A-E56D3F92AE03}"/>
              </a:ext>
            </a:extLst>
          </p:cNvPr>
          <p:cNvSpPr txBox="1"/>
          <p:nvPr/>
        </p:nvSpPr>
        <p:spPr>
          <a:xfrm>
            <a:off x="911672" y="4184238"/>
            <a:ext cx="5349085" cy="1028423"/>
          </a:xfrm>
          <a:prstGeom prst="rect">
            <a:avLst/>
          </a:prstGeom>
          <a:solidFill>
            <a:schemeClr val="accent1">
              <a:lumMod val="20000"/>
              <a:lumOff val="80000"/>
            </a:schemeClr>
          </a:solidFill>
        </p:spPr>
        <p:txBody>
          <a:bodyPr wrap="square" rtlCol="0">
            <a:spAutoFit/>
          </a:bodyPr>
          <a:lstStyle/>
          <a:p>
            <a:pPr>
              <a:lnSpc>
                <a:spcPct val="150000"/>
              </a:lnSpc>
            </a:pPr>
            <a:r>
              <a:rPr lang="en-IN" sz="1400" dirty="0">
                <a:solidFill>
                  <a:srgbClr val="0D0D0D"/>
                </a:solidFill>
                <a:effectLst/>
                <a:ea typeface="Calibri" panose="020F0502020204030204" pitchFamily="34" charset="0"/>
              </a:rPr>
              <a:t>The following countries exhibit promising market potential for opening new restaurants. </a:t>
            </a:r>
            <a:r>
              <a:rPr lang="en-IN" sz="1400" dirty="0">
                <a:solidFill>
                  <a:srgbClr val="0D0D0D"/>
                </a:solidFill>
                <a:ea typeface="Calibri" panose="020F0502020204030204" pitchFamily="34" charset="0"/>
              </a:rPr>
              <a:t>These countries have</a:t>
            </a:r>
            <a:r>
              <a:rPr lang="en-IN" sz="1400" dirty="0">
                <a:solidFill>
                  <a:srgbClr val="0D0D0D"/>
                </a:solidFill>
                <a:effectLst/>
                <a:ea typeface="Calibri" panose="020F0502020204030204" pitchFamily="34" charset="0"/>
              </a:rPr>
              <a:t> restaurants having less rating, high average cost for two people and sufficien</a:t>
            </a:r>
            <a:r>
              <a:rPr lang="en-IN" sz="1400" dirty="0">
                <a:solidFill>
                  <a:srgbClr val="0D0D0D"/>
                </a:solidFill>
                <a:ea typeface="Calibri" panose="020F0502020204030204" pitchFamily="34" charset="0"/>
              </a:rPr>
              <a:t>t average votes.</a:t>
            </a:r>
            <a:endParaRPr lang="en-IN" sz="1400" dirty="0"/>
          </a:p>
        </p:txBody>
      </p:sp>
      <p:pic>
        <p:nvPicPr>
          <p:cNvPr id="5122" name="Picture 2" descr="22,128 Market Potential Images, Stock Photos, 3D objects, &amp; Vectors |  Shutterstock">
            <a:extLst>
              <a:ext uri="{FF2B5EF4-FFF2-40B4-BE49-F238E27FC236}">
                <a16:creationId xmlns:a16="http://schemas.microsoft.com/office/drawing/2014/main" id="{7C7B6FD4-8D06-BDB6-6838-4EAD7F71F9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63"/>
          <a:stretch/>
        </p:blipFill>
        <p:spPr bwMode="auto">
          <a:xfrm>
            <a:off x="6701738" y="903949"/>
            <a:ext cx="3776792" cy="468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0BCBA5-59B2-9072-409B-977107BD21D3}"/>
              </a:ext>
            </a:extLst>
          </p:cNvPr>
          <p:cNvSpPr txBox="1"/>
          <p:nvPr/>
        </p:nvSpPr>
        <p:spPr>
          <a:xfrm>
            <a:off x="2471351" y="222422"/>
            <a:ext cx="7578811" cy="369332"/>
          </a:xfrm>
          <a:prstGeom prst="rect">
            <a:avLst/>
          </a:prstGeom>
          <a:solidFill>
            <a:schemeClr val="accent1">
              <a:lumMod val="20000"/>
              <a:lumOff val="80000"/>
            </a:schemeClr>
          </a:solidFill>
        </p:spPr>
        <p:txBody>
          <a:bodyPr wrap="square" rtlCol="0">
            <a:spAutoFit/>
          </a:bodyPr>
          <a:lstStyle/>
          <a:p>
            <a:pPr algn="ctr"/>
            <a:r>
              <a:rPr lang="en-IN" dirty="0">
                <a:latin typeface="Bernard MT Condensed" panose="02050806060905020404" pitchFamily="18" charset="0"/>
              </a:rPr>
              <a:t>Countries with high market potential to open new restaurants </a:t>
            </a:r>
          </a:p>
        </p:txBody>
      </p:sp>
    </p:spTree>
    <p:extLst>
      <p:ext uri="{BB962C8B-B14F-4D97-AF65-F5344CB8AC3E}">
        <p14:creationId xmlns:p14="http://schemas.microsoft.com/office/powerpoint/2010/main" val="88925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BA5878F-16BB-DE72-6A66-EF254D3FD1AD}"/>
              </a:ext>
            </a:extLst>
          </p:cNvPr>
          <p:cNvGraphicFramePr>
            <a:graphicFrameLocks noGrp="1"/>
          </p:cNvGraphicFramePr>
          <p:nvPr>
            <p:extLst>
              <p:ext uri="{D42A27DB-BD31-4B8C-83A1-F6EECF244321}">
                <p14:modId xmlns:p14="http://schemas.microsoft.com/office/powerpoint/2010/main" val="3746206363"/>
              </p:ext>
            </p:extLst>
          </p:nvPr>
        </p:nvGraphicFramePr>
        <p:xfrm>
          <a:off x="649424" y="733885"/>
          <a:ext cx="5274945" cy="2361074"/>
        </p:xfrm>
        <a:graphic>
          <a:graphicData uri="http://schemas.openxmlformats.org/drawingml/2006/table">
            <a:tbl>
              <a:tblPr firstRow="1" firstCol="1" bandRow="1">
                <a:tableStyleId>{5C22544A-7EE6-4342-B048-85BDC9FD1C3A}</a:tableStyleId>
              </a:tblPr>
              <a:tblGrid>
                <a:gridCol w="1257300">
                  <a:extLst>
                    <a:ext uri="{9D8B030D-6E8A-4147-A177-3AD203B41FA5}">
                      <a16:colId xmlns:a16="http://schemas.microsoft.com/office/drawing/2014/main" val="104301380"/>
                    </a:ext>
                  </a:extLst>
                </a:gridCol>
                <a:gridCol w="852805">
                  <a:extLst>
                    <a:ext uri="{9D8B030D-6E8A-4147-A177-3AD203B41FA5}">
                      <a16:colId xmlns:a16="http://schemas.microsoft.com/office/drawing/2014/main" val="923325660"/>
                    </a:ext>
                  </a:extLst>
                </a:gridCol>
                <a:gridCol w="1054735">
                  <a:extLst>
                    <a:ext uri="{9D8B030D-6E8A-4147-A177-3AD203B41FA5}">
                      <a16:colId xmlns:a16="http://schemas.microsoft.com/office/drawing/2014/main" val="755542938"/>
                    </a:ext>
                  </a:extLst>
                </a:gridCol>
                <a:gridCol w="1054735">
                  <a:extLst>
                    <a:ext uri="{9D8B030D-6E8A-4147-A177-3AD203B41FA5}">
                      <a16:colId xmlns:a16="http://schemas.microsoft.com/office/drawing/2014/main" val="2426009639"/>
                    </a:ext>
                  </a:extLst>
                </a:gridCol>
                <a:gridCol w="1055370">
                  <a:extLst>
                    <a:ext uri="{9D8B030D-6E8A-4147-A177-3AD203B41FA5}">
                      <a16:colId xmlns:a16="http://schemas.microsoft.com/office/drawing/2014/main" val="2138092244"/>
                    </a:ext>
                  </a:extLst>
                </a:gridCol>
              </a:tblGrid>
              <a:tr h="346115">
                <a:tc gridSpan="5">
                  <a:txBody>
                    <a:bodyPr/>
                    <a:lstStyle/>
                    <a:p>
                      <a:pPr algn="ctr">
                        <a:lnSpc>
                          <a:spcPct val="150000"/>
                        </a:lnSpc>
                        <a:spcAft>
                          <a:spcPts val="800"/>
                        </a:spcAft>
                      </a:pPr>
                      <a:r>
                        <a:rPr lang="en-IN" sz="1200" kern="100">
                          <a:effectLst/>
                        </a:rPr>
                        <a:t>Average votes for restaurants in different price range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28782747"/>
                  </a:ext>
                </a:extLst>
              </a:tr>
              <a:tr h="346115">
                <a:tc>
                  <a:txBody>
                    <a:bodyPr/>
                    <a:lstStyle/>
                    <a:p>
                      <a:pPr algn="ctr">
                        <a:lnSpc>
                          <a:spcPct val="150000"/>
                        </a:lnSpc>
                        <a:spcAft>
                          <a:spcPts val="800"/>
                        </a:spcAft>
                      </a:pPr>
                      <a:r>
                        <a:rPr lang="en-IN" sz="1200" kern="0">
                          <a:effectLst/>
                        </a:rPr>
                        <a:t>Country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100">
                          <a:effectLst/>
                        </a:rPr>
                        <a:t>1(Less)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100">
                          <a:effectLst/>
                        </a:rPr>
                        <a:t>2(Medium)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100">
                          <a:effectLst/>
                        </a:rPr>
                        <a:t>3(High)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100">
                          <a:effectLst/>
                        </a:rPr>
                        <a:t>4(very high)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47232636"/>
                  </a:ext>
                </a:extLst>
              </a:tr>
              <a:tr h="317258">
                <a:tc>
                  <a:txBody>
                    <a:bodyPr/>
                    <a:lstStyle/>
                    <a:p>
                      <a:pPr algn="ct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Australia</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225</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16</a:t>
                      </a:r>
                      <a:endParaRPr lang="en-IN"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5068176"/>
                  </a:ext>
                </a:extLst>
              </a:tr>
              <a:tr h="344776">
                <a:tc>
                  <a:txBody>
                    <a:bodyPr/>
                    <a:lstStyle/>
                    <a:p>
                      <a:pPr algn="ct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Canada</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69</a:t>
                      </a:r>
                      <a:endParaRPr lang="en-IN"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dirty="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204</a:t>
                      </a:r>
                      <a:endParaRPr lang="en-IN" sz="1100" kern="100" dirty="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60038056"/>
                  </a:ext>
                </a:extLst>
              </a:tr>
              <a:tr h="344776">
                <a:tc>
                  <a:txBody>
                    <a:bodyPr/>
                    <a:lstStyle/>
                    <a:p>
                      <a:pPr algn="ct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Qatar</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211</a:t>
                      </a:r>
                      <a:endParaRPr lang="en-IN" sz="1100" kern="10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227</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138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506732"/>
                  </a:ext>
                </a:extLst>
              </a:tr>
              <a:tr h="344776">
                <a:tc>
                  <a:txBody>
                    <a:bodyPr/>
                    <a:lstStyle/>
                    <a:p>
                      <a:pPr algn="ct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Sri Lanka</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139</a:t>
                      </a:r>
                      <a:endParaRPr lang="en-IN" sz="1100" kern="10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188</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79230434"/>
                  </a:ext>
                </a:extLst>
              </a:tr>
              <a:tr h="317258">
                <a:tc>
                  <a:txBody>
                    <a:bodyPr/>
                    <a:lstStyle/>
                    <a:p>
                      <a:pPr algn="ct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United Kingdom</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197</a:t>
                      </a:r>
                      <a:endParaRPr lang="en-IN"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dirty="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311</a:t>
                      </a:r>
                      <a:endParaRPr lang="en-IN" sz="1100" kern="100" dirty="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43993491"/>
                  </a:ext>
                </a:extLst>
              </a:tr>
            </a:tbl>
          </a:graphicData>
        </a:graphic>
      </p:graphicFrame>
      <p:graphicFrame>
        <p:nvGraphicFramePr>
          <p:cNvPr id="7" name="Table 6">
            <a:extLst>
              <a:ext uri="{FF2B5EF4-FFF2-40B4-BE49-F238E27FC236}">
                <a16:creationId xmlns:a16="http://schemas.microsoft.com/office/drawing/2014/main" id="{617E4B36-6F92-BBA5-3397-42CB3425F1AB}"/>
              </a:ext>
            </a:extLst>
          </p:cNvPr>
          <p:cNvGraphicFramePr>
            <a:graphicFrameLocks noGrp="1"/>
          </p:cNvGraphicFramePr>
          <p:nvPr>
            <p:extLst>
              <p:ext uri="{D42A27DB-BD31-4B8C-83A1-F6EECF244321}">
                <p14:modId xmlns:p14="http://schemas.microsoft.com/office/powerpoint/2010/main" val="3185108415"/>
              </p:ext>
            </p:extLst>
          </p:nvPr>
        </p:nvGraphicFramePr>
        <p:xfrm>
          <a:off x="6267631" y="733886"/>
          <a:ext cx="5274945" cy="2361074"/>
        </p:xfrm>
        <a:graphic>
          <a:graphicData uri="http://schemas.openxmlformats.org/drawingml/2006/table">
            <a:tbl>
              <a:tblPr firstRow="1" firstCol="1" bandRow="1">
                <a:tableStyleId>{5C22544A-7EE6-4342-B048-85BDC9FD1C3A}</a:tableStyleId>
              </a:tblPr>
              <a:tblGrid>
                <a:gridCol w="1257300">
                  <a:extLst>
                    <a:ext uri="{9D8B030D-6E8A-4147-A177-3AD203B41FA5}">
                      <a16:colId xmlns:a16="http://schemas.microsoft.com/office/drawing/2014/main" val="2930584626"/>
                    </a:ext>
                  </a:extLst>
                </a:gridCol>
                <a:gridCol w="499745">
                  <a:extLst>
                    <a:ext uri="{9D8B030D-6E8A-4147-A177-3AD203B41FA5}">
                      <a16:colId xmlns:a16="http://schemas.microsoft.com/office/drawing/2014/main" val="4022926832"/>
                    </a:ext>
                  </a:extLst>
                </a:gridCol>
                <a:gridCol w="940435">
                  <a:extLst>
                    <a:ext uri="{9D8B030D-6E8A-4147-A177-3AD203B41FA5}">
                      <a16:colId xmlns:a16="http://schemas.microsoft.com/office/drawing/2014/main" val="1611891622"/>
                    </a:ext>
                  </a:extLst>
                </a:gridCol>
                <a:gridCol w="899795">
                  <a:extLst>
                    <a:ext uri="{9D8B030D-6E8A-4147-A177-3AD203B41FA5}">
                      <a16:colId xmlns:a16="http://schemas.microsoft.com/office/drawing/2014/main" val="4087106709"/>
                    </a:ext>
                  </a:extLst>
                </a:gridCol>
                <a:gridCol w="798195">
                  <a:extLst>
                    <a:ext uri="{9D8B030D-6E8A-4147-A177-3AD203B41FA5}">
                      <a16:colId xmlns:a16="http://schemas.microsoft.com/office/drawing/2014/main" val="206992972"/>
                    </a:ext>
                  </a:extLst>
                </a:gridCol>
                <a:gridCol w="879475">
                  <a:extLst>
                    <a:ext uri="{9D8B030D-6E8A-4147-A177-3AD203B41FA5}">
                      <a16:colId xmlns:a16="http://schemas.microsoft.com/office/drawing/2014/main" val="840859454"/>
                    </a:ext>
                  </a:extLst>
                </a:gridCol>
              </a:tblGrid>
              <a:tr h="276338">
                <a:tc gridSpan="6">
                  <a:txBody>
                    <a:bodyPr/>
                    <a:lstStyle/>
                    <a:p>
                      <a:pPr algn="ctr">
                        <a:lnSpc>
                          <a:spcPct val="150000"/>
                        </a:lnSpc>
                        <a:spcAft>
                          <a:spcPts val="800"/>
                        </a:spcAft>
                      </a:pPr>
                      <a:r>
                        <a:rPr lang="en-IN" sz="1200" kern="0">
                          <a:effectLst/>
                        </a:rPr>
                        <a:t>Average votes for restaurants in different average cost range in rupee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89887051"/>
                  </a:ext>
                </a:extLst>
              </a:tr>
              <a:tr h="253299">
                <a:tc>
                  <a:txBody>
                    <a:bodyPr/>
                    <a:lstStyle/>
                    <a:p>
                      <a:pPr algn="ctr">
                        <a:lnSpc>
                          <a:spcPct val="150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Country</a:t>
                      </a:r>
                    </a:p>
                  </a:txBody>
                  <a:tcPr marL="68580" marR="68580" marT="0" marB="0" anchor="b"/>
                </a:tc>
                <a:tc>
                  <a:txBody>
                    <a:bodyPr/>
                    <a:lstStyle/>
                    <a:p>
                      <a:pPr algn="ctr">
                        <a:lnSpc>
                          <a:spcPct val="150000"/>
                        </a:lnSpc>
                        <a:spcAft>
                          <a:spcPts val="800"/>
                        </a:spcAft>
                      </a:pPr>
                      <a:r>
                        <a:rPr lang="en-IN" sz="1100" kern="100">
                          <a:effectLst/>
                        </a:rPr>
                        <a:t>0-500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effectLst/>
                        </a:rPr>
                        <a:t>500-1500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effectLst/>
                        </a:rPr>
                        <a:t>1500-3000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effectLst/>
                        </a:rPr>
                        <a:t>3000-5000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effectLst/>
                        </a:rPr>
                        <a:t>&gt;5000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72845542"/>
                  </a:ext>
                </a:extLst>
              </a:tr>
              <a:tr h="253299">
                <a:tc>
                  <a:txBody>
                    <a:bodyPr/>
                    <a:lstStyle/>
                    <a:p>
                      <a:pPr algn="ctr">
                        <a:lnSpc>
                          <a:spcPct val="150000"/>
                        </a:lnSpc>
                        <a:spcAft>
                          <a:spcPts val="800"/>
                        </a:spcAft>
                      </a:pPr>
                      <a:r>
                        <a:rPr lang="en-IN" sz="1100" kern="10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Australia</a:t>
                      </a:r>
                      <a:endParaRPr lang="en-IN" sz="11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80</a:t>
                      </a:r>
                      <a:endParaRPr lang="en-IN"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123</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16</a:t>
                      </a:r>
                      <a:endParaRPr lang="en-IN"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99369547"/>
                  </a:ext>
                </a:extLst>
              </a:tr>
              <a:tr h="253299">
                <a:tc>
                  <a:txBody>
                    <a:bodyPr/>
                    <a:lstStyle/>
                    <a:p>
                      <a:pPr algn="ctr">
                        <a:lnSpc>
                          <a:spcPct val="150000"/>
                        </a:lnSpc>
                        <a:spcAft>
                          <a:spcPts val="800"/>
                        </a:spcAft>
                      </a:pPr>
                      <a:r>
                        <a:rPr lang="en-IN" sz="1100" kern="10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Canada</a:t>
                      </a:r>
                      <a:endParaRPr lang="en-IN" sz="1100" kern="10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69</a:t>
                      </a:r>
                      <a:endParaRPr lang="en-IN"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highlight>
                          <a:srgbClr val="F2F2F2"/>
                        </a:highligh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204</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0433522"/>
                  </a:ext>
                </a:extLst>
              </a:tr>
              <a:tr h="253299">
                <a:tc>
                  <a:txBody>
                    <a:bodyPr/>
                    <a:lstStyle/>
                    <a:p>
                      <a:pPr algn="ctr">
                        <a:lnSpc>
                          <a:spcPct val="150000"/>
                        </a:lnSpc>
                        <a:spcAft>
                          <a:spcPts val="800"/>
                        </a:spcAft>
                      </a:pPr>
                      <a:r>
                        <a:rPr lang="en-IN" sz="1100" kern="10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Qatar</a:t>
                      </a:r>
                      <a:endParaRPr lang="en-IN" sz="11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highlight>
                          <a:srgbClr val="F2F2F2"/>
                        </a:highligh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267</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203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131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19112286"/>
                  </a:ext>
                </a:extLst>
              </a:tr>
              <a:tr h="535770">
                <a:tc>
                  <a:txBody>
                    <a:bodyPr/>
                    <a:lstStyle/>
                    <a:p>
                      <a:pPr algn="ctr">
                        <a:lnSpc>
                          <a:spcPct val="150000"/>
                        </a:lnSpc>
                        <a:spcAft>
                          <a:spcPts val="800"/>
                        </a:spcAft>
                      </a:pPr>
                      <a:r>
                        <a:rPr lang="en-IN" sz="1100" kern="10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Sri Lanka</a:t>
                      </a:r>
                      <a:endParaRPr lang="en-IN" sz="11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150</a:t>
                      </a:r>
                      <a:endParaRPr lang="en-IN" sz="1100" kern="10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highlight>
                          <a:srgbClr val="FFFFFF"/>
                        </a:highlight>
                        <a:latin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en-IN" sz="1200" kern="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66464237"/>
                  </a:ext>
                </a:extLst>
              </a:tr>
              <a:tr h="535770">
                <a:tc>
                  <a:txBody>
                    <a:bodyPr/>
                    <a:lstStyle/>
                    <a:p>
                      <a:pPr algn="ctr">
                        <a:lnSpc>
                          <a:spcPct val="150000"/>
                        </a:lnSpc>
                        <a:spcAft>
                          <a:spcPts val="800"/>
                        </a:spcAft>
                      </a:pPr>
                      <a:r>
                        <a:rPr lang="en-IN" sz="1100" kern="10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United Kingdom</a:t>
                      </a:r>
                      <a:endParaRPr lang="en-IN" sz="11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endParaRPr lang="en-IN" sz="1100" kern="1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107</a:t>
                      </a:r>
                      <a:endParaRPr lang="en-IN" sz="11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193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100" kern="100" dirty="0">
                          <a:solidFill>
                            <a:srgbClr val="000000"/>
                          </a:solidFill>
                          <a:effectLst/>
                          <a:highlight>
                            <a:srgbClr val="FFE599"/>
                          </a:highlight>
                          <a:latin typeface="Calibri" panose="020F0502020204030204" pitchFamily="34" charset="0"/>
                          <a:ea typeface="Calibri" panose="020F0502020204030204" pitchFamily="34" charset="0"/>
                          <a:cs typeface="Calibri" panose="020F0502020204030204" pitchFamily="34" charset="0"/>
                        </a:rPr>
                        <a:t>287</a:t>
                      </a:r>
                      <a:endParaRPr lang="en-IN" sz="1100" kern="100" dirty="0">
                        <a:effectLst/>
                        <a:highlight>
                          <a:srgbClr val="FFE599"/>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231865"/>
                  </a:ext>
                </a:extLst>
              </a:tr>
            </a:tbl>
          </a:graphicData>
        </a:graphic>
      </p:graphicFrame>
      <p:sp>
        <p:nvSpPr>
          <p:cNvPr id="8" name="TextBox 7">
            <a:extLst>
              <a:ext uri="{FF2B5EF4-FFF2-40B4-BE49-F238E27FC236}">
                <a16:creationId xmlns:a16="http://schemas.microsoft.com/office/drawing/2014/main" id="{252462EF-52B3-B1DC-0BC8-CF29E16B1B46}"/>
              </a:ext>
            </a:extLst>
          </p:cNvPr>
          <p:cNvSpPr txBox="1"/>
          <p:nvPr/>
        </p:nvSpPr>
        <p:spPr>
          <a:xfrm>
            <a:off x="3237470" y="74141"/>
            <a:ext cx="5527589" cy="369332"/>
          </a:xfrm>
          <a:prstGeom prst="rect">
            <a:avLst/>
          </a:prstGeom>
          <a:solidFill>
            <a:schemeClr val="accent1">
              <a:lumMod val="20000"/>
              <a:lumOff val="80000"/>
            </a:schemeClr>
          </a:solidFill>
        </p:spPr>
        <p:txBody>
          <a:bodyPr wrap="square" rtlCol="0">
            <a:spAutoFit/>
          </a:bodyPr>
          <a:lstStyle/>
          <a:p>
            <a:pPr algn="ctr"/>
            <a:r>
              <a:rPr lang="en-IN" dirty="0">
                <a:latin typeface="Bernard MT Condensed" panose="02050806060905020404" pitchFamily="18" charset="0"/>
              </a:rPr>
              <a:t>EXPENDITURE ON FOOD IN SELECTED COUNTRIES</a:t>
            </a:r>
          </a:p>
        </p:txBody>
      </p:sp>
      <p:graphicFrame>
        <p:nvGraphicFramePr>
          <p:cNvPr id="10" name="Table 9">
            <a:extLst>
              <a:ext uri="{FF2B5EF4-FFF2-40B4-BE49-F238E27FC236}">
                <a16:creationId xmlns:a16="http://schemas.microsoft.com/office/drawing/2014/main" id="{701537A5-C730-87FF-C329-5F43AEE9B826}"/>
              </a:ext>
            </a:extLst>
          </p:cNvPr>
          <p:cNvGraphicFramePr>
            <a:graphicFrameLocks noGrp="1"/>
          </p:cNvGraphicFramePr>
          <p:nvPr>
            <p:extLst>
              <p:ext uri="{D42A27DB-BD31-4B8C-83A1-F6EECF244321}">
                <p14:modId xmlns:p14="http://schemas.microsoft.com/office/powerpoint/2010/main" val="2237272827"/>
              </p:ext>
            </p:extLst>
          </p:nvPr>
        </p:nvGraphicFramePr>
        <p:xfrm>
          <a:off x="3484605" y="4373800"/>
          <a:ext cx="5280454" cy="1745554"/>
        </p:xfrm>
        <a:graphic>
          <a:graphicData uri="http://schemas.openxmlformats.org/drawingml/2006/table">
            <a:tbl>
              <a:tblPr firstRow="1" firstCol="1" bandRow="1">
                <a:tableStyleId>{5C22544A-7EE6-4342-B048-85BDC9FD1C3A}</a:tableStyleId>
              </a:tblPr>
              <a:tblGrid>
                <a:gridCol w="1763189">
                  <a:extLst>
                    <a:ext uri="{9D8B030D-6E8A-4147-A177-3AD203B41FA5}">
                      <a16:colId xmlns:a16="http://schemas.microsoft.com/office/drawing/2014/main" val="1620048141"/>
                    </a:ext>
                  </a:extLst>
                </a:gridCol>
                <a:gridCol w="1758315">
                  <a:extLst>
                    <a:ext uri="{9D8B030D-6E8A-4147-A177-3AD203B41FA5}">
                      <a16:colId xmlns:a16="http://schemas.microsoft.com/office/drawing/2014/main" val="670109136"/>
                    </a:ext>
                  </a:extLst>
                </a:gridCol>
                <a:gridCol w="1758950">
                  <a:extLst>
                    <a:ext uri="{9D8B030D-6E8A-4147-A177-3AD203B41FA5}">
                      <a16:colId xmlns:a16="http://schemas.microsoft.com/office/drawing/2014/main" val="1395166991"/>
                    </a:ext>
                  </a:extLst>
                </a:gridCol>
              </a:tblGrid>
              <a:tr h="0">
                <a:tc>
                  <a:txBody>
                    <a:bodyPr/>
                    <a:lstStyle/>
                    <a:p>
                      <a:pPr>
                        <a:lnSpc>
                          <a:spcPct val="150000"/>
                        </a:lnSpc>
                        <a:spcAft>
                          <a:spcPts val="800"/>
                        </a:spcAft>
                      </a:pPr>
                      <a:r>
                        <a:rPr lang="en-IN" sz="1200" kern="0">
                          <a:effectLst/>
                        </a:rPr>
                        <a:t>Country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0" dirty="0">
                          <a:effectLst/>
                        </a:rPr>
                        <a:t>Price range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0">
                          <a:effectLst/>
                        </a:rPr>
                        <a:t>Cost range for two people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8239500"/>
                  </a:ext>
                </a:extLst>
              </a:tr>
              <a:tr h="0">
                <a:tc>
                  <a:txBody>
                    <a:bodyPr/>
                    <a:lstStyle/>
                    <a:p>
                      <a:pP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Australia</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1500-3000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8601764"/>
                  </a:ext>
                </a:extLst>
              </a:tr>
              <a:tr h="0">
                <a:tc>
                  <a:txBody>
                    <a:bodyPr/>
                    <a:lstStyle/>
                    <a:p>
                      <a:pP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Canada</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&gt;5000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6143270"/>
                  </a:ext>
                </a:extLst>
              </a:tr>
              <a:tr h="0">
                <a:tc>
                  <a:txBody>
                    <a:bodyPr/>
                    <a:lstStyle/>
                    <a:p>
                      <a:pP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Qatar</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500-1500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4814867"/>
                  </a:ext>
                </a:extLst>
              </a:tr>
              <a:tr h="0">
                <a:tc>
                  <a:txBody>
                    <a:bodyPr/>
                    <a:lstStyle/>
                    <a:p>
                      <a:pP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Sri Lanka</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500-1500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683066"/>
                  </a:ext>
                </a:extLst>
              </a:tr>
              <a:tr h="0">
                <a:tc>
                  <a:txBody>
                    <a:bodyPr/>
                    <a:lstStyle/>
                    <a:p>
                      <a:pPr>
                        <a:lnSpc>
                          <a:spcPct val="150000"/>
                        </a:lnSpc>
                        <a:spcAft>
                          <a:spcPts val="800"/>
                        </a:spcAft>
                      </a:pPr>
                      <a:r>
                        <a:rPr lang="en-IN" sz="11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United Kingdom</a:t>
                      </a:r>
                      <a:endParaRPr lang="en-IN"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&gt;5000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941253"/>
                  </a:ext>
                </a:extLst>
              </a:tr>
            </a:tbl>
          </a:graphicData>
        </a:graphic>
      </p:graphicFrame>
      <p:sp>
        <p:nvSpPr>
          <p:cNvPr id="11" name="TextBox 10">
            <a:extLst>
              <a:ext uri="{FF2B5EF4-FFF2-40B4-BE49-F238E27FC236}">
                <a16:creationId xmlns:a16="http://schemas.microsoft.com/office/drawing/2014/main" id="{AD57792B-E972-5396-F312-1104174D4B7B}"/>
              </a:ext>
            </a:extLst>
          </p:cNvPr>
          <p:cNvSpPr txBox="1"/>
          <p:nvPr/>
        </p:nvSpPr>
        <p:spPr>
          <a:xfrm>
            <a:off x="1622854" y="3294932"/>
            <a:ext cx="9539416" cy="878895"/>
          </a:xfrm>
          <a:prstGeom prst="rect">
            <a:avLst/>
          </a:prstGeom>
          <a:solidFill>
            <a:schemeClr val="bg1">
              <a:lumMod val="85000"/>
            </a:schemeClr>
          </a:solidFill>
        </p:spPr>
        <p:txBody>
          <a:bodyPr wrap="square" rtlCol="0">
            <a:spAutoFit/>
          </a:bodyPr>
          <a:lstStyle/>
          <a:p>
            <a:pPr marL="450215" indent="-179705" algn="ctr">
              <a:lnSpc>
                <a:spcPct val="150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the insights from the above analysis we can conclude that newer restaurants should have average cost for two people and price range as shown below to keep expenditures in control.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351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Rating Scale: The Easiest Way To Know Your Audience!">
            <a:extLst>
              <a:ext uri="{FF2B5EF4-FFF2-40B4-BE49-F238E27FC236}">
                <a16:creationId xmlns:a16="http://schemas.microsoft.com/office/drawing/2014/main" id="{1AA2F8A9-EFA5-070E-A2EF-B78A59A59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867" y="533916"/>
            <a:ext cx="3628254" cy="12579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4E50B2-DC08-515C-8790-B3E41C18DA20}"/>
              </a:ext>
            </a:extLst>
          </p:cNvPr>
          <p:cNvSpPr txBox="1"/>
          <p:nvPr/>
        </p:nvSpPr>
        <p:spPr>
          <a:xfrm>
            <a:off x="3960597" y="164584"/>
            <a:ext cx="3628254" cy="369332"/>
          </a:xfrm>
          <a:prstGeom prst="rect">
            <a:avLst/>
          </a:prstGeom>
          <a:noFill/>
        </p:spPr>
        <p:txBody>
          <a:bodyPr wrap="square" rtlCol="0">
            <a:spAutoFit/>
          </a:bodyPr>
          <a:lstStyle/>
          <a:p>
            <a:pPr algn="ctr"/>
            <a:r>
              <a:rPr lang="en-IN" dirty="0">
                <a:solidFill>
                  <a:schemeClr val="accent2">
                    <a:lumMod val="75000"/>
                  </a:schemeClr>
                </a:solidFill>
                <a:latin typeface="Bernard MT Condensed" panose="02050806060905020404" pitchFamily="18" charset="0"/>
              </a:rPr>
              <a:t>Attributes affect on enhancing rating</a:t>
            </a:r>
          </a:p>
        </p:txBody>
      </p:sp>
      <p:graphicFrame>
        <p:nvGraphicFramePr>
          <p:cNvPr id="6" name="Chart 5">
            <a:extLst>
              <a:ext uri="{FF2B5EF4-FFF2-40B4-BE49-F238E27FC236}">
                <a16:creationId xmlns:a16="http://schemas.microsoft.com/office/drawing/2014/main" id="{A377EB30-C984-C9B0-3A57-5B4A98D6D4F7}"/>
              </a:ext>
            </a:extLst>
          </p:cNvPr>
          <p:cNvGraphicFramePr/>
          <p:nvPr>
            <p:extLst>
              <p:ext uri="{D42A27DB-BD31-4B8C-83A1-F6EECF244321}">
                <p14:modId xmlns:p14="http://schemas.microsoft.com/office/powerpoint/2010/main" val="916285821"/>
              </p:ext>
            </p:extLst>
          </p:nvPr>
        </p:nvGraphicFramePr>
        <p:xfrm>
          <a:off x="0" y="158784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442B4EC-BCF9-A9FE-2CBB-7A627EEAD0A2}"/>
              </a:ext>
            </a:extLst>
          </p:cNvPr>
          <p:cNvGraphicFramePr/>
          <p:nvPr>
            <p:extLst>
              <p:ext uri="{D42A27DB-BD31-4B8C-83A1-F6EECF244321}">
                <p14:modId xmlns:p14="http://schemas.microsoft.com/office/powerpoint/2010/main" val="2126023748"/>
              </p:ext>
            </p:extLst>
          </p:nvPr>
        </p:nvGraphicFramePr>
        <p:xfrm>
          <a:off x="6989805" y="1651342"/>
          <a:ext cx="4572000" cy="26797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61E2D9BF-0C11-8010-20B3-6C4575A3E0C1}"/>
              </a:ext>
            </a:extLst>
          </p:cNvPr>
          <p:cNvSpPr txBox="1"/>
          <p:nvPr/>
        </p:nvSpPr>
        <p:spPr>
          <a:xfrm>
            <a:off x="1264508" y="4738637"/>
            <a:ext cx="10297297"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mj-lt"/>
              </a:rPr>
              <a:t>When considering online delivery and table booking options, restaurants offering these services tend to receive higher average ratings compared to those that do not provide such amenities.</a:t>
            </a:r>
          </a:p>
          <a:p>
            <a:pPr marL="285750" indent="-285750">
              <a:lnSpc>
                <a:spcPct val="150000"/>
              </a:lnSpc>
              <a:buFont typeface="Arial" panose="020B0604020202020204" pitchFamily="34" charset="0"/>
              <a:buChar char="•"/>
            </a:pPr>
            <a:r>
              <a:rPr lang="en-US" dirty="0">
                <a:latin typeface="+mj-lt"/>
              </a:rPr>
              <a:t>Opening restaurants with this facilities will enhance rating and gives positive feedback from customers.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3281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2310</TotalTime>
  <Words>829</Words>
  <Application>Microsoft Office PowerPoint</Application>
  <PresentationFormat>Widescreen</PresentationFormat>
  <Paragraphs>185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Bernard MT Condensed</vt:lpstr>
      <vt:lpstr>Calibri</vt:lpstr>
      <vt:lpstr>Calibri Light</vt:lpstr>
      <vt:lpstr>Times New Roman</vt:lpstr>
      <vt:lpstr>Office Theme</vt:lpstr>
      <vt:lpstr>PowerPoint Presentation</vt:lpstr>
      <vt:lpstr>About Zomato</vt:lpstr>
      <vt:lpstr>Data over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Krishna</dc:creator>
  <cp:lastModifiedBy>Jaya Krishna</cp:lastModifiedBy>
  <cp:revision>7</cp:revision>
  <dcterms:created xsi:type="dcterms:W3CDTF">2024-03-14T06:12:58Z</dcterms:created>
  <dcterms:modified xsi:type="dcterms:W3CDTF">2024-04-20T18:32:31Z</dcterms:modified>
</cp:coreProperties>
</file>