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083800" cy="5670550"/>
  <p:notesSz cx="10083800" cy="5670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7870"/>
            <a:ext cx="8571230" cy="119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9294"/>
            <a:ext cx="4150360" cy="417830"/>
          </a:xfrm>
          <a:custGeom>
            <a:avLst/>
            <a:gdLst/>
            <a:ahLst/>
            <a:cxnLst/>
            <a:rect l="l" t="t" r="r" b="b"/>
            <a:pathLst>
              <a:path w="4150360" h="417830">
                <a:moveTo>
                  <a:pt x="4150080" y="0"/>
                </a:moveTo>
                <a:lnTo>
                  <a:pt x="0" y="0"/>
                </a:lnTo>
                <a:lnTo>
                  <a:pt x="0" y="417233"/>
                </a:lnTo>
                <a:lnTo>
                  <a:pt x="4150080" y="417233"/>
                </a:lnTo>
                <a:lnTo>
                  <a:pt x="4150080" y="0"/>
                </a:lnTo>
                <a:close/>
              </a:path>
            </a:pathLst>
          </a:custGeom>
          <a:solidFill>
            <a:srgbClr val="F1B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18284" y="3637085"/>
            <a:ext cx="1355090" cy="1630680"/>
          </a:xfrm>
          <a:custGeom>
            <a:avLst/>
            <a:gdLst/>
            <a:ahLst/>
            <a:cxnLst/>
            <a:rect l="l" t="t" r="r" b="b"/>
            <a:pathLst>
              <a:path w="1355090" h="1630679">
                <a:moveTo>
                  <a:pt x="677519" y="0"/>
                </a:moveTo>
                <a:lnTo>
                  <a:pt x="631431" y="1447"/>
                </a:lnTo>
                <a:lnTo>
                  <a:pt x="587159" y="5397"/>
                </a:lnTo>
                <a:lnTo>
                  <a:pt x="543953" y="12242"/>
                </a:lnTo>
                <a:lnTo>
                  <a:pt x="501840" y="21958"/>
                </a:lnTo>
                <a:lnTo>
                  <a:pt x="460438" y="34569"/>
                </a:lnTo>
                <a:lnTo>
                  <a:pt x="419760" y="50406"/>
                </a:lnTo>
                <a:lnTo>
                  <a:pt x="379069" y="68757"/>
                </a:lnTo>
                <a:lnTo>
                  <a:pt x="338759" y="90728"/>
                </a:lnTo>
                <a:lnTo>
                  <a:pt x="299516" y="114846"/>
                </a:lnTo>
                <a:lnTo>
                  <a:pt x="263156" y="140398"/>
                </a:lnTo>
                <a:lnTo>
                  <a:pt x="229311" y="168122"/>
                </a:lnTo>
                <a:lnTo>
                  <a:pt x="197637" y="197281"/>
                </a:lnTo>
                <a:lnTo>
                  <a:pt x="168109" y="228968"/>
                </a:lnTo>
                <a:lnTo>
                  <a:pt x="140754" y="262801"/>
                </a:lnTo>
                <a:lnTo>
                  <a:pt x="114833" y="299161"/>
                </a:lnTo>
                <a:lnTo>
                  <a:pt x="90716" y="338404"/>
                </a:lnTo>
                <a:lnTo>
                  <a:pt x="68757" y="378726"/>
                </a:lnTo>
                <a:lnTo>
                  <a:pt x="50038" y="419404"/>
                </a:lnTo>
                <a:lnTo>
                  <a:pt x="34556" y="460082"/>
                </a:lnTo>
                <a:lnTo>
                  <a:pt x="21958" y="501484"/>
                </a:lnTo>
                <a:lnTo>
                  <a:pt x="12230" y="543598"/>
                </a:lnTo>
                <a:lnTo>
                  <a:pt x="5397" y="586803"/>
                </a:lnTo>
                <a:lnTo>
                  <a:pt x="1435" y="631088"/>
                </a:lnTo>
                <a:lnTo>
                  <a:pt x="0" y="677164"/>
                </a:lnTo>
                <a:lnTo>
                  <a:pt x="1435" y="722884"/>
                </a:lnTo>
                <a:lnTo>
                  <a:pt x="5397" y="767168"/>
                </a:lnTo>
                <a:lnTo>
                  <a:pt x="12230" y="810006"/>
                </a:lnTo>
                <a:lnTo>
                  <a:pt x="21958" y="852119"/>
                </a:lnTo>
                <a:lnTo>
                  <a:pt x="34556" y="893521"/>
                </a:lnTo>
                <a:lnTo>
                  <a:pt x="50393" y="934199"/>
                </a:lnTo>
                <a:lnTo>
                  <a:pt x="69113" y="974521"/>
                </a:lnTo>
                <a:lnTo>
                  <a:pt x="90716" y="1014844"/>
                </a:lnTo>
                <a:lnTo>
                  <a:pt x="114833" y="1053719"/>
                </a:lnTo>
                <a:lnTo>
                  <a:pt x="140754" y="1090079"/>
                </a:lnTo>
                <a:lnTo>
                  <a:pt x="168109" y="1124280"/>
                </a:lnTo>
                <a:lnTo>
                  <a:pt x="197637" y="1155598"/>
                </a:lnTo>
                <a:lnTo>
                  <a:pt x="229311" y="1185125"/>
                </a:lnTo>
                <a:lnTo>
                  <a:pt x="263156" y="1212481"/>
                </a:lnTo>
                <a:lnTo>
                  <a:pt x="299516" y="1238402"/>
                </a:lnTo>
                <a:lnTo>
                  <a:pt x="338759" y="1262519"/>
                </a:lnTo>
                <a:lnTo>
                  <a:pt x="394919" y="1291678"/>
                </a:lnTo>
                <a:lnTo>
                  <a:pt x="453593" y="1315440"/>
                </a:lnTo>
                <a:lnTo>
                  <a:pt x="453593" y="1316164"/>
                </a:lnTo>
                <a:lnTo>
                  <a:pt x="453593" y="1550885"/>
                </a:lnTo>
                <a:lnTo>
                  <a:pt x="453961" y="1558798"/>
                </a:lnTo>
                <a:lnTo>
                  <a:pt x="467271" y="1595526"/>
                </a:lnTo>
                <a:lnTo>
                  <a:pt x="476999" y="1607045"/>
                </a:lnTo>
                <a:lnTo>
                  <a:pt x="482396" y="1612442"/>
                </a:lnTo>
                <a:lnTo>
                  <a:pt x="516953" y="1628648"/>
                </a:lnTo>
                <a:lnTo>
                  <a:pt x="533158" y="1630438"/>
                </a:lnTo>
                <a:lnTo>
                  <a:pt x="821512" y="1630438"/>
                </a:lnTo>
                <a:lnTo>
                  <a:pt x="859675" y="1620723"/>
                </a:lnTo>
                <a:lnTo>
                  <a:pt x="891349" y="1588681"/>
                </a:lnTo>
                <a:lnTo>
                  <a:pt x="901077" y="1550885"/>
                </a:lnTo>
                <a:lnTo>
                  <a:pt x="901077" y="1316164"/>
                </a:lnTo>
                <a:lnTo>
                  <a:pt x="901077" y="1315440"/>
                </a:lnTo>
                <a:lnTo>
                  <a:pt x="931316" y="1303921"/>
                </a:lnTo>
                <a:lnTo>
                  <a:pt x="960120" y="1291678"/>
                </a:lnTo>
                <a:lnTo>
                  <a:pt x="1016279" y="1262519"/>
                </a:lnTo>
                <a:lnTo>
                  <a:pt x="1055154" y="1238402"/>
                </a:lnTo>
                <a:lnTo>
                  <a:pt x="1091869" y="1212481"/>
                </a:lnTo>
                <a:lnTo>
                  <a:pt x="1125715" y="1185125"/>
                </a:lnTo>
                <a:lnTo>
                  <a:pt x="1157389" y="1155598"/>
                </a:lnTo>
                <a:lnTo>
                  <a:pt x="1186916" y="1124280"/>
                </a:lnTo>
                <a:lnTo>
                  <a:pt x="1214272" y="1090447"/>
                </a:lnTo>
                <a:lnTo>
                  <a:pt x="1240193" y="1053719"/>
                </a:lnTo>
                <a:lnTo>
                  <a:pt x="1264310" y="1014844"/>
                </a:lnTo>
                <a:lnTo>
                  <a:pt x="1285913" y="974521"/>
                </a:lnTo>
                <a:lnTo>
                  <a:pt x="1304632" y="934199"/>
                </a:lnTo>
                <a:lnTo>
                  <a:pt x="1320114" y="893521"/>
                </a:lnTo>
                <a:lnTo>
                  <a:pt x="1332712" y="852119"/>
                </a:lnTo>
                <a:lnTo>
                  <a:pt x="1342440" y="810006"/>
                </a:lnTo>
                <a:lnTo>
                  <a:pt x="1349273" y="767168"/>
                </a:lnTo>
                <a:lnTo>
                  <a:pt x="1353591" y="722884"/>
                </a:lnTo>
                <a:lnTo>
                  <a:pt x="1355039" y="677164"/>
                </a:lnTo>
                <a:lnTo>
                  <a:pt x="1353591" y="631088"/>
                </a:lnTo>
                <a:lnTo>
                  <a:pt x="1349628" y="586803"/>
                </a:lnTo>
                <a:lnTo>
                  <a:pt x="1342796" y="543598"/>
                </a:lnTo>
                <a:lnTo>
                  <a:pt x="1333080" y="501484"/>
                </a:lnTo>
                <a:lnTo>
                  <a:pt x="1320469" y="460082"/>
                </a:lnTo>
                <a:lnTo>
                  <a:pt x="1304632" y="419404"/>
                </a:lnTo>
                <a:lnTo>
                  <a:pt x="1286281" y="378726"/>
                </a:lnTo>
                <a:lnTo>
                  <a:pt x="1264310" y="338404"/>
                </a:lnTo>
                <a:lnTo>
                  <a:pt x="1240193" y="299161"/>
                </a:lnTo>
                <a:lnTo>
                  <a:pt x="1214272" y="262801"/>
                </a:lnTo>
                <a:lnTo>
                  <a:pt x="1186916" y="228968"/>
                </a:lnTo>
                <a:lnTo>
                  <a:pt x="1157389" y="197281"/>
                </a:lnTo>
                <a:lnTo>
                  <a:pt x="1125715" y="168122"/>
                </a:lnTo>
                <a:lnTo>
                  <a:pt x="1091869" y="140398"/>
                </a:lnTo>
                <a:lnTo>
                  <a:pt x="1055509" y="114846"/>
                </a:lnTo>
                <a:lnTo>
                  <a:pt x="1016279" y="90728"/>
                </a:lnTo>
                <a:lnTo>
                  <a:pt x="975956" y="68757"/>
                </a:lnTo>
                <a:lnTo>
                  <a:pt x="935278" y="50406"/>
                </a:lnTo>
                <a:lnTo>
                  <a:pt x="894600" y="34569"/>
                </a:lnTo>
                <a:lnTo>
                  <a:pt x="853198" y="21958"/>
                </a:lnTo>
                <a:lnTo>
                  <a:pt x="811072" y="12242"/>
                </a:lnTo>
                <a:lnTo>
                  <a:pt x="767880" y="5397"/>
                </a:lnTo>
                <a:lnTo>
                  <a:pt x="723239" y="1447"/>
                </a:lnTo>
                <a:lnTo>
                  <a:pt x="677519" y="0"/>
                </a:lnTo>
                <a:close/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77555" y="4087452"/>
            <a:ext cx="636270" cy="1496060"/>
          </a:xfrm>
          <a:custGeom>
            <a:avLst/>
            <a:gdLst/>
            <a:ahLst/>
            <a:cxnLst/>
            <a:rect l="l" t="t" r="r" b="b"/>
            <a:pathLst>
              <a:path w="636270" h="1496060">
                <a:moveTo>
                  <a:pt x="318249" y="1339189"/>
                </a:moveTo>
                <a:lnTo>
                  <a:pt x="556564" y="1339189"/>
                </a:lnTo>
                <a:lnTo>
                  <a:pt x="564845" y="1338834"/>
                </a:lnTo>
                <a:lnTo>
                  <a:pt x="600849" y="1325511"/>
                </a:lnTo>
                <a:lnTo>
                  <a:pt x="630008" y="1290599"/>
                </a:lnTo>
                <a:lnTo>
                  <a:pt x="636130" y="1259636"/>
                </a:lnTo>
                <a:lnTo>
                  <a:pt x="635762" y="1251356"/>
                </a:lnTo>
                <a:lnTo>
                  <a:pt x="622439" y="1214996"/>
                </a:lnTo>
                <a:lnTo>
                  <a:pt x="587527" y="1186192"/>
                </a:lnTo>
                <a:lnTo>
                  <a:pt x="556564" y="1180071"/>
                </a:lnTo>
                <a:lnTo>
                  <a:pt x="79565" y="1180071"/>
                </a:lnTo>
                <a:lnTo>
                  <a:pt x="41770" y="1189799"/>
                </a:lnTo>
                <a:lnTo>
                  <a:pt x="23406" y="1203477"/>
                </a:lnTo>
                <a:lnTo>
                  <a:pt x="18008" y="1208874"/>
                </a:lnTo>
                <a:lnTo>
                  <a:pt x="1447" y="1243431"/>
                </a:lnTo>
                <a:lnTo>
                  <a:pt x="0" y="1259636"/>
                </a:lnTo>
                <a:lnTo>
                  <a:pt x="368" y="1267917"/>
                </a:lnTo>
                <a:lnTo>
                  <a:pt x="13690" y="1304277"/>
                </a:lnTo>
                <a:lnTo>
                  <a:pt x="48602" y="1333080"/>
                </a:lnTo>
                <a:lnTo>
                  <a:pt x="79565" y="1339189"/>
                </a:lnTo>
                <a:lnTo>
                  <a:pt x="318249" y="1339189"/>
                </a:lnTo>
                <a:close/>
              </a:path>
              <a:path w="636270" h="1496060">
                <a:moveTo>
                  <a:pt x="318249" y="1495793"/>
                </a:moveTo>
                <a:lnTo>
                  <a:pt x="495363" y="1495793"/>
                </a:lnTo>
                <a:lnTo>
                  <a:pt x="503643" y="1495437"/>
                </a:lnTo>
                <a:lnTo>
                  <a:pt x="539648" y="1482115"/>
                </a:lnTo>
                <a:lnTo>
                  <a:pt x="568807" y="1447190"/>
                </a:lnTo>
                <a:lnTo>
                  <a:pt x="574928" y="1416596"/>
                </a:lnTo>
                <a:lnTo>
                  <a:pt x="565200" y="1378800"/>
                </a:lnTo>
                <a:lnTo>
                  <a:pt x="533158" y="1346758"/>
                </a:lnTo>
                <a:lnTo>
                  <a:pt x="495363" y="1337030"/>
                </a:lnTo>
                <a:lnTo>
                  <a:pt x="141122" y="1337030"/>
                </a:lnTo>
                <a:lnTo>
                  <a:pt x="103327" y="1346758"/>
                </a:lnTo>
                <a:lnTo>
                  <a:pt x="84963" y="1360436"/>
                </a:lnTo>
                <a:lnTo>
                  <a:pt x="79565" y="1365834"/>
                </a:lnTo>
                <a:lnTo>
                  <a:pt x="63004" y="1400390"/>
                </a:lnTo>
                <a:lnTo>
                  <a:pt x="61569" y="1416596"/>
                </a:lnTo>
                <a:lnTo>
                  <a:pt x="71285" y="1454391"/>
                </a:lnTo>
                <a:lnTo>
                  <a:pt x="103327" y="1486077"/>
                </a:lnTo>
                <a:lnTo>
                  <a:pt x="141122" y="1495793"/>
                </a:lnTo>
                <a:lnTo>
                  <a:pt x="318249" y="1495793"/>
                </a:lnTo>
                <a:close/>
              </a:path>
              <a:path w="636270" h="1496060">
                <a:moveTo>
                  <a:pt x="236524" y="1180439"/>
                </a:moveTo>
                <a:lnTo>
                  <a:pt x="241566" y="882357"/>
                </a:lnTo>
                <a:lnTo>
                  <a:pt x="244449" y="725398"/>
                </a:lnTo>
                <a:lnTo>
                  <a:pt x="247688" y="624230"/>
                </a:lnTo>
                <a:lnTo>
                  <a:pt x="260642" y="572757"/>
                </a:lnTo>
                <a:lnTo>
                  <a:pt x="289801" y="528840"/>
                </a:lnTo>
                <a:lnTo>
                  <a:pt x="347408" y="479158"/>
                </a:lnTo>
                <a:lnTo>
                  <a:pt x="381609" y="456476"/>
                </a:lnTo>
                <a:lnTo>
                  <a:pt x="454329" y="412915"/>
                </a:lnTo>
                <a:lnTo>
                  <a:pt x="525246" y="368274"/>
                </a:lnTo>
                <a:lnTo>
                  <a:pt x="556920" y="344157"/>
                </a:lnTo>
                <a:lnTo>
                  <a:pt x="584644" y="317512"/>
                </a:lnTo>
                <a:lnTo>
                  <a:pt x="615962" y="272872"/>
                </a:lnTo>
                <a:lnTo>
                  <a:pt x="631088" y="220319"/>
                </a:lnTo>
                <a:lnTo>
                  <a:pt x="632167" y="200520"/>
                </a:lnTo>
                <a:lnTo>
                  <a:pt x="630720" y="179997"/>
                </a:lnTo>
                <a:lnTo>
                  <a:pt x="615238" y="136080"/>
                </a:lnTo>
                <a:lnTo>
                  <a:pt x="585368" y="108712"/>
                </a:lnTo>
                <a:lnTo>
                  <a:pt x="544690" y="96113"/>
                </a:lnTo>
                <a:lnTo>
                  <a:pt x="497522" y="95758"/>
                </a:lnTo>
                <a:lnTo>
                  <a:pt x="431279" y="111239"/>
                </a:lnTo>
                <a:lnTo>
                  <a:pt x="370090" y="140398"/>
                </a:lnTo>
                <a:lnTo>
                  <a:pt x="333730" y="168109"/>
                </a:lnTo>
                <a:lnTo>
                  <a:pt x="309600" y="198716"/>
                </a:lnTo>
                <a:lnTo>
                  <a:pt x="303847" y="239750"/>
                </a:lnTo>
                <a:lnTo>
                  <a:pt x="327609" y="270713"/>
                </a:lnTo>
                <a:lnTo>
                  <a:pt x="367563" y="269278"/>
                </a:lnTo>
                <a:lnTo>
                  <a:pt x="394563" y="222110"/>
                </a:lnTo>
                <a:lnTo>
                  <a:pt x="399961" y="183235"/>
                </a:lnTo>
                <a:lnTo>
                  <a:pt x="395998" y="142201"/>
                </a:lnTo>
                <a:lnTo>
                  <a:pt x="380885" y="102235"/>
                </a:lnTo>
                <a:lnTo>
                  <a:pt x="352805" y="68757"/>
                </a:lnTo>
                <a:lnTo>
                  <a:pt x="309245" y="41033"/>
                </a:lnTo>
                <a:lnTo>
                  <a:pt x="266763" y="21958"/>
                </a:lnTo>
                <a:lnTo>
                  <a:pt x="217804" y="6832"/>
                </a:lnTo>
                <a:lnTo>
                  <a:pt x="166319" y="0"/>
                </a:lnTo>
                <a:lnTo>
                  <a:pt x="140411" y="711"/>
                </a:lnTo>
                <a:lnTo>
                  <a:pt x="91808" y="13309"/>
                </a:lnTo>
                <a:lnTo>
                  <a:pt x="59042" y="34556"/>
                </a:lnTo>
                <a:lnTo>
                  <a:pt x="32042" y="67310"/>
                </a:lnTo>
                <a:lnTo>
                  <a:pt x="12966" y="112318"/>
                </a:lnTo>
                <a:lnTo>
                  <a:pt x="11163" y="128155"/>
                </a:lnTo>
                <a:lnTo>
                  <a:pt x="11887" y="143992"/>
                </a:lnTo>
                <a:lnTo>
                  <a:pt x="27724" y="192239"/>
                </a:lnTo>
                <a:lnTo>
                  <a:pt x="47878" y="224993"/>
                </a:lnTo>
                <a:lnTo>
                  <a:pt x="74523" y="257759"/>
                </a:lnTo>
                <a:lnTo>
                  <a:pt x="105841" y="290512"/>
                </a:lnTo>
                <a:lnTo>
                  <a:pt x="177850" y="356400"/>
                </a:lnTo>
                <a:lnTo>
                  <a:pt x="253809" y="421551"/>
                </a:lnTo>
                <a:lnTo>
                  <a:pt x="322199" y="484911"/>
                </a:lnTo>
                <a:lnTo>
                  <a:pt x="350278" y="515874"/>
                </a:lnTo>
                <a:lnTo>
                  <a:pt x="380885" y="560870"/>
                </a:lnTo>
                <a:lnTo>
                  <a:pt x="394208" y="604431"/>
                </a:lnTo>
                <a:lnTo>
                  <a:pt x="395643" y="659155"/>
                </a:lnTo>
                <a:lnTo>
                  <a:pt x="395643" y="738352"/>
                </a:lnTo>
                <a:lnTo>
                  <a:pt x="392049" y="931316"/>
                </a:lnTo>
                <a:lnTo>
                  <a:pt x="384848" y="1180439"/>
                </a:lnTo>
                <a:lnTo>
                  <a:pt x="236524" y="1180439"/>
                </a:lnTo>
                <a:close/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95804" y="3038051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194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498241" y="3374284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5" h="164464">
                <a:moveTo>
                  <a:pt x="164160" y="0"/>
                </a:moveTo>
                <a:lnTo>
                  <a:pt x="0" y="16416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684715" y="427320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232562" y="0"/>
                </a:moveTo>
                <a:lnTo>
                  <a:pt x="0" y="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28839" y="3374284"/>
            <a:ext cx="165100" cy="164465"/>
          </a:xfrm>
          <a:custGeom>
            <a:avLst/>
            <a:gdLst/>
            <a:ahLst/>
            <a:cxnLst/>
            <a:rect l="l" t="t" r="r" b="b"/>
            <a:pathLst>
              <a:path w="165100" h="164464">
                <a:moveTo>
                  <a:pt x="0" y="0"/>
                </a:moveTo>
                <a:lnTo>
                  <a:pt x="164515" y="16416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474318" y="427320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562" y="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486325" y="541092"/>
            <a:ext cx="196850" cy="196215"/>
          </a:xfrm>
          <a:custGeom>
            <a:avLst/>
            <a:gdLst/>
            <a:ahLst/>
            <a:cxnLst/>
            <a:rect l="l" t="t" r="r" b="b"/>
            <a:pathLst>
              <a:path w="196850" h="196215">
                <a:moveTo>
                  <a:pt x="196557" y="36715"/>
                </a:moveTo>
                <a:lnTo>
                  <a:pt x="0" y="159118"/>
                </a:lnTo>
              </a:path>
              <a:path w="196850" h="196215">
                <a:moveTo>
                  <a:pt x="37071" y="0"/>
                </a:moveTo>
                <a:lnTo>
                  <a:pt x="159473" y="196202"/>
                </a:lnTo>
              </a:path>
            </a:pathLst>
          </a:custGeom>
          <a:ln w="6767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177" y="3850395"/>
            <a:ext cx="235800" cy="235787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6381724" y="2107446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435"/>
                </a:moveTo>
                <a:lnTo>
                  <a:pt x="145072" y="180365"/>
                </a:lnTo>
                <a:lnTo>
                  <a:pt x="167398" y="0"/>
                </a:lnTo>
                <a:lnTo>
                  <a:pt x="0" y="82435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164523" y="113472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62636" y="0"/>
                </a:moveTo>
                <a:lnTo>
                  <a:pt x="120599" y="182879"/>
                </a:lnTo>
              </a:path>
              <a:path w="182879" h="182880">
                <a:moveTo>
                  <a:pt x="0" y="120599"/>
                </a:moveTo>
                <a:lnTo>
                  <a:pt x="182879" y="62280"/>
                </a:lnTo>
              </a:path>
            </a:pathLst>
          </a:custGeom>
          <a:ln w="5615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62317" y="4888810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804"/>
                </a:moveTo>
                <a:lnTo>
                  <a:pt x="145084" y="180352"/>
                </a:lnTo>
                <a:lnTo>
                  <a:pt x="167398" y="0"/>
                </a:lnTo>
                <a:lnTo>
                  <a:pt x="0" y="82804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81" y="133564"/>
            <a:ext cx="656272" cy="631084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390956" y="59051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556"/>
                </a:lnTo>
              </a:path>
            </a:pathLst>
          </a:custGeom>
          <a:ln w="28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9294"/>
            <a:ext cx="4150360" cy="417830"/>
          </a:xfrm>
          <a:custGeom>
            <a:avLst/>
            <a:gdLst/>
            <a:ahLst/>
            <a:cxnLst/>
            <a:rect l="l" t="t" r="r" b="b"/>
            <a:pathLst>
              <a:path w="4150360" h="417830">
                <a:moveTo>
                  <a:pt x="4150080" y="0"/>
                </a:moveTo>
                <a:lnTo>
                  <a:pt x="0" y="0"/>
                </a:lnTo>
                <a:lnTo>
                  <a:pt x="0" y="417233"/>
                </a:lnTo>
                <a:lnTo>
                  <a:pt x="4150080" y="417233"/>
                </a:lnTo>
                <a:lnTo>
                  <a:pt x="4150080" y="0"/>
                </a:lnTo>
                <a:close/>
              </a:path>
            </a:pathLst>
          </a:custGeom>
          <a:solidFill>
            <a:srgbClr val="F1B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7181" y="3195265"/>
            <a:ext cx="590943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4544" y="1979913"/>
            <a:ext cx="8374710" cy="1824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arxiv.org/pdf/2309.152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404.01037" TargetMode="External"/><Relationship Id="rId5" Type="http://schemas.openxmlformats.org/officeDocument/2006/relationships/hyperlink" Target="https://arxiv.org/abs/2212.10496" TargetMode="External"/><Relationship Id="rId4" Type="http://schemas.openxmlformats.org/officeDocument/2006/relationships/hyperlink" Target="https://arxiv.org/abs/2007.0081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"/>
            <a:ext cx="10080625" cy="5670550"/>
          </a:xfrm>
          <a:custGeom>
            <a:avLst/>
            <a:gdLst/>
            <a:ahLst/>
            <a:cxnLst/>
            <a:rect l="l" t="t" r="r" b="b"/>
            <a:pathLst>
              <a:path w="10080625" h="5670550">
                <a:moveTo>
                  <a:pt x="10080002" y="0"/>
                </a:moveTo>
                <a:lnTo>
                  <a:pt x="0" y="0"/>
                </a:lnTo>
                <a:lnTo>
                  <a:pt x="0" y="5670003"/>
                </a:lnTo>
                <a:lnTo>
                  <a:pt x="10080002" y="5670003"/>
                </a:lnTo>
                <a:lnTo>
                  <a:pt x="10080002" y="0"/>
                </a:lnTo>
                <a:close/>
              </a:path>
            </a:pathLst>
          </a:custGeom>
          <a:solidFill>
            <a:srgbClr val="F1B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7506" y="1530371"/>
            <a:ext cx="78740" cy="251460"/>
          </a:xfrm>
          <a:custGeom>
            <a:avLst/>
            <a:gdLst/>
            <a:ahLst/>
            <a:cxnLst/>
            <a:rect l="l" t="t" r="r" b="b"/>
            <a:pathLst>
              <a:path w="78739" h="251460">
                <a:moveTo>
                  <a:pt x="39059" y="0"/>
                </a:moveTo>
                <a:lnTo>
                  <a:pt x="39059" y="235432"/>
                </a:lnTo>
              </a:path>
              <a:path w="78739" h="251460">
                <a:moveTo>
                  <a:pt x="0" y="251098"/>
                </a:moveTo>
                <a:lnTo>
                  <a:pt x="78118" y="251098"/>
                </a:lnTo>
              </a:path>
            </a:pathLst>
          </a:custGeom>
          <a:ln w="781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8522" y="1917010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30">
                <a:moveTo>
                  <a:pt x="188633" y="0"/>
                </a:moveTo>
                <a:lnTo>
                  <a:pt x="0" y="188633"/>
                </a:lnTo>
              </a:path>
            </a:pathLst>
          </a:custGeom>
          <a:ln w="781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782" y="2028794"/>
            <a:ext cx="1721518" cy="246671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582720" y="2911153"/>
            <a:ext cx="267335" cy="86360"/>
          </a:xfrm>
          <a:custGeom>
            <a:avLst/>
            <a:gdLst/>
            <a:ahLst/>
            <a:cxnLst/>
            <a:rect l="l" t="t" r="r" b="b"/>
            <a:pathLst>
              <a:path w="267335" h="86360">
                <a:moveTo>
                  <a:pt x="267119" y="0"/>
                </a:moveTo>
                <a:lnTo>
                  <a:pt x="0" y="0"/>
                </a:lnTo>
                <a:lnTo>
                  <a:pt x="0" y="39065"/>
                </a:lnTo>
                <a:lnTo>
                  <a:pt x="0" y="46799"/>
                </a:lnTo>
                <a:lnTo>
                  <a:pt x="0" y="85864"/>
                </a:lnTo>
                <a:lnTo>
                  <a:pt x="267119" y="85864"/>
                </a:lnTo>
                <a:lnTo>
                  <a:pt x="267119" y="46799"/>
                </a:lnTo>
                <a:lnTo>
                  <a:pt x="267119" y="39065"/>
                </a:lnTo>
                <a:lnTo>
                  <a:pt x="267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5963" y="1917010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30" h="189230">
                <a:moveTo>
                  <a:pt x="0" y="0"/>
                </a:moveTo>
                <a:lnTo>
                  <a:pt x="189001" y="188633"/>
                </a:lnTo>
              </a:path>
            </a:pathLst>
          </a:custGeom>
          <a:ln w="781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279" y="2911153"/>
            <a:ext cx="267335" cy="86360"/>
          </a:xfrm>
          <a:custGeom>
            <a:avLst/>
            <a:gdLst/>
            <a:ahLst/>
            <a:cxnLst/>
            <a:rect l="l" t="t" r="r" b="b"/>
            <a:pathLst>
              <a:path w="267334" h="86360">
                <a:moveTo>
                  <a:pt x="267119" y="0"/>
                </a:moveTo>
                <a:lnTo>
                  <a:pt x="0" y="0"/>
                </a:lnTo>
                <a:lnTo>
                  <a:pt x="0" y="39065"/>
                </a:lnTo>
                <a:lnTo>
                  <a:pt x="0" y="46799"/>
                </a:lnTo>
                <a:lnTo>
                  <a:pt x="0" y="85864"/>
                </a:lnTo>
                <a:lnTo>
                  <a:pt x="267119" y="85864"/>
                </a:lnTo>
                <a:lnTo>
                  <a:pt x="267119" y="46799"/>
                </a:lnTo>
                <a:lnTo>
                  <a:pt x="267119" y="39065"/>
                </a:lnTo>
                <a:lnTo>
                  <a:pt x="267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8118" y="1498685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7119"/>
                </a:lnTo>
              </a:path>
            </a:pathLst>
          </a:custGeom>
          <a:ln w="7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0074" y="1885692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30">
                <a:moveTo>
                  <a:pt x="188645" y="0"/>
                </a:moveTo>
                <a:lnTo>
                  <a:pt x="0" y="188633"/>
                </a:lnTo>
              </a:path>
            </a:pathLst>
          </a:custGeom>
          <a:ln w="7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4285" y="2918887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267119" y="0"/>
                </a:moveTo>
                <a:lnTo>
                  <a:pt x="0" y="0"/>
                </a:lnTo>
              </a:path>
            </a:pathLst>
          </a:custGeom>
          <a:ln w="7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7515" y="1885692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30" h="189230">
                <a:moveTo>
                  <a:pt x="0" y="0"/>
                </a:moveTo>
                <a:lnTo>
                  <a:pt x="188645" y="188633"/>
                </a:lnTo>
              </a:path>
            </a:pathLst>
          </a:custGeom>
          <a:ln w="7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4844" y="2918887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7119" y="0"/>
                </a:lnTo>
              </a:path>
            </a:pathLst>
          </a:custGeom>
          <a:ln w="7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4679" y="3255844"/>
            <a:ext cx="187325" cy="203200"/>
          </a:xfrm>
          <a:custGeom>
            <a:avLst/>
            <a:gdLst/>
            <a:ahLst/>
            <a:cxnLst/>
            <a:rect l="l" t="t" r="r" b="b"/>
            <a:pathLst>
              <a:path w="187325" h="203200">
                <a:moveTo>
                  <a:pt x="0" y="94322"/>
                </a:moveTo>
                <a:lnTo>
                  <a:pt x="163804" y="202679"/>
                </a:lnTo>
                <a:lnTo>
                  <a:pt x="186842" y="0"/>
                </a:lnTo>
                <a:lnTo>
                  <a:pt x="0" y="94322"/>
                </a:lnTo>
                <a:close/>
              </a:path>
            </a:pathLst>
          </a:custGeom>
          <a:ln w="5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164" y="2122204"/>
            <a:ext cx="208279" cy="183515"/>
          </a:xfrm>
          <a:custGeom>
            <a:avLst/>
            <a:gdLst/>
            <a:ahLst/>
            <a:cxnLst/>
            <a:rect l="l" t="t" r="r" b="b"/>
            <a:pathLst>
              <a:path w="208280" h="183514">
                <a:moveTo>
                  <a:pt x="0" y="26288"/>
                </a:moveTo>
                <a:lnTo>
                  <a:pt x="118071" y="183248"/>
                </a:lnTo>
                <a:lnTo>
                  <a:pt x="207721" y="0"/>
                </a:lnTo>
                <a:lnTo>
                  <a:pt x="0" y="26288"/>
                </a:lnTo>
                <a:close/>
              </a:path>
            </a:pathLst>
          </a:custGeom>
          <a:ln w="5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4478" y="2125442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357" y="108000"/>
                </a:moveTo>
                <a:lnTo>
                  <a:pt x="216001" y="115201"/>
                </a:lnTo>
                <a:lnTo>
                  <a:pt x="215646" y="122402"/>
                </a:lnTo>
                <a:lnTo>
                  <a:pt x="214566" y="129247"/>
                </a:lnTo>
                <a:lnTo>
                  <a:pt x="198005" y="168122"/>
                </a:lnTo>
                <a:lnTo>
                  <a:pt x="168478" y="197650"/>
                </a:lnTo>
                <a:lnTo>
                  <a:pt x="129603" y="214210"/>
                </a:lnTo>
                <a:lnTo>
                  <a:pt x="115557" y="215645"/>
                </a:lnTo>
                <a:lnTo>
                  <a:pt x="108356" y="216001"/>
                </a:lnTo>
                <a:lnTo>
                  <a:pt x="66967" y="208089"/>
                </a:lnTo>
                <a:lnTo>
                  <a:pt x="31686" y="184683"/>
                </a:lnTo>
                <a:lnTo>
                  <a:pt x="8280" y="149047"/>
                </a:lnTo>
                <a:lnTo>
                  <a:pt x="0" y="108000"/>
                </a:lnTo>
                <a:lnTo>
                  <a:pt x="355" y="100799"/>
                </a:lnTo>
                <a:lnTo>
                  <a:pt x="11163" y="60490"/>
                </a:lnTo>
                <a:lnTo>
                  <a:pt x="36715" y="26644"/>
                </a:lnTo>
                <a:lnTo>
                  <a:pt x="73444" y="5410"/>
                </a:lnTo>
                <a:lnTo>
                  <a:pt x="108356" y="0"/>
                </a:lnTo>
                <a:lnTo>
                  <a:pt x="115557" y="368"/>
                </a:lnTo>
                <a:lnTo>
                  <a:pt x="122758" y="723"/>
                </a:lnTo>
                <a:lnTo>
                  <a:pt x="162356" y="14401"/>
                </a:lnTo>
                <a:lnTo>
                  <a:pt x="194043" y="42125"/>
                </a:lnTo>
                <a:lnTo>
                  <a:pt x="212763" y="79921"/>
                </a:lnTo>
                <a:lnTo>
                  <a:pt x="216001" y="100444"/>
                </a:lnTo>
                <a:lnTo>
                  <a:pt x="216357" y="108000"/>
                </a:lnTo>
                <a:close/>
              </a:path>
            </a:pathLst>
          </a:custGeom>
          <a:ln w="52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39276" y="4366814"/>
            <a:ext cx="104775" cy="120650"/>
          </a:xfrm>
          <a:custGeom>
            <a:avLst/>
            <a:gdLst/>
            <a:ahLst/>
            <a:cxnLst/>
            <a:rect l="l" t="t" r="r" b="b"/>
            <a:pathLst>
              <a:path w="104775" h="120650">
                <a:moveTo>
                  <a:pt x="0" y="0"/>
                </a:moveTo>
                <a:lnTo>
                  <a:pt x="104406" y="120599"/>
                </a:lnTo>
              </a:path>
            </a:pathLst>
          </a:custGeom>
          <a:ln w="78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86926" y="4099683"/>
            <a:ext cx="12700" cy="160655"/>
          </a:xfrm>
          <a:custGeom>
            <a:avLst/>
            <a:gdLst/>
            <a:ahLst/>
            <a:cxnLst/>
            <a:rect l="l" t="t" r="r" b="b"/>
            <a:pathLst>
              <a:path w="12700" h="160654">
                <a:moveTo>
                  <a:pt x="6299" y="-39419"/>
                </a:moveTo>
                <a:lnTo>
                  <a:pt x="6299" y="199629"/>
                </a:lnTo>
              </a:path>
            </a:pathLst>
          </a:custGeom>
          <a:ln w="914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15322" y="4449250"/>
            <a:ext cx="122555" cy="106680"/>
          </a:xfrm>
          <a:custGeom>
            <a:avLst/>
            <a:gdLst/>
            <a:ahLst/>
            <a:cxnLst/>
            <a:rect l="l" t="t" r="r" b="b"/>
            <a:pathLst>
              <a:path w="122554" h="106679">
                <a:moveTo>
                  <a:pt x="122402" y="0"/>
                </a:moveTo>
                <a:lnTo>
                  <a:pt x="0" y="106197"/>
                </a:lnTo>
              </a:path>
            </a:pathLst>
          </a:custGeom>
          <a:ln w="78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80717" y="4982764"/>
            <a:ext cx="160655" cy="10160"/>
          </a:xfrm>
          <a:custGeom>
            <a:avLst/>
            <a:gdLst/>
            <a:ahLst/>
            <a:cxnLst/>
            <a:rect l="l" t="t" r="r" b="b"/>
            <a:pathLst>
              <a:path w="160654" h="10160">
                <a:moveTo>
                  <a:pt x="-39419" y="5041"/>
                </a:moveTo>
                <a:lnTo>
                  <a:pt x="199985" y="5041"/>
                </a:lnTo>
              </a:path>
            </a:pathLst>
          </a:custGeom>
          <a:ln w="889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50364" y="5458684"/>
            <a:ext cx="123189" cy="106680"/>
          </a:xfrm>
          <a:custGeom>
            <a:avLst/>
            <a:gdLst/>
            <a:ahLst/>
            <a:cxnLst/>
            <a:rect l="l" t="t" r="r" b="b"/>
            <a:pathLst>
              <a:path w="123190" h="106679">
                <a:moveTo>
                  <a:pt x="0" y="106210"/>
                </a:moveTo>
                <a:lnTo>
                  <a:pt x="122758" y="0"/>
                </a:lnTo>
              </a:path>
            </a:pathLst>
          </a:custGeom>
          <a:ln w="7883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9400" y="429484"/>
            <a:ext cx="208279" cy="182880"/>
          </a:xfrm>
          <a:custGeom>
            <a:avLst/>
            <a:gdLst/>
            <a:ahLst/>
            <a:cxnLst/>
            <a:rect l="l" t="t" r="r" b="b"/>
            <a:pathLst>
              <a:path w="208279" h="182879">
                <a:moveTo>
                  <a:pt x="0" y="26288"/>
                </a:moveTo>
                <a:lnTo>
                  <a:pt x="118084" y="182880"/>
                </a:lnTo>
                <a:lnTo>
                  <a:pt x="207721" y="0"/>
                </a:lnTo>
                <a:lnTo>
                  <a:pt x="0" y="26288"/>
                </a:lnTo>
                <a:close/>
              </a:path>
            </a:pathLst>
          </a:custGeom>
          <a:ln w="52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46799" y="5160247"/>
            <a:ext cx="187325" cy="203200"/>
          </a:xfrm>
          <a:custGeom>
            <a:avLst/>
            <a:gdLst/>
            <a:ahLst/>
            <a:cxnLst/>
            <a:rect l="l" t="t" r="r" b="b"/>
            <a:pathLst>
              <a:path w="187325" h="203200">
                <a:moveTo>
                  <a:pt x="0" y="94322"/>
                </a:moveTo>
                <a:lnTo>
                  <a:pt x="163804" y="202679"/>
                </a:lnTo>
                <a:lnTo>
                  <a:pt x="186842" y="0"/>
                </a:lnTo>
                <a:lnTo>
                  <a:pt x="0" y="94322"/>
                </a:lnTo>
                <a:close/>
              </a:path>
            </a:pathLst>
          </a:custGeom>
          <a:ln w="52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21598" y="117324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126365" y="0"/>
                </a:moveTo>
                <a:lnTo>
                  <a:pt x="0" y="126364"/>
                </a:lnTo>
              </a:path>
              <a:path w="126365" h="126365">
                <a:moveTo>
                  <a:pt x="0" y="0"/>
                </a:moveTo>
                <a:lnTo>
                  <a:pt x="126365" y="126364"/>
                </a:lnTo>
              </a:path>
            </a:pathLst>
          </a:custGeom>
          <a:ln w="52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68878" y="2216882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216357" y="108000"/>
                </a:moveTo>
                <a:lnTo>
                  <a:pt x="208076" y="149047"/>
                </a:lnTo>
                <a:lnTo>
                  <a:pt x="197637" y="168122"/>
                </a:lnTo>
                <a:lnTo>
                  <a:pt x="193687" y="174244"/>
                </a:lnTo>
                <a:lnTo>
                  <a:pt x="162356" y="201599"/>
                </a:lnTo>
                <a:lnTo>
                  <a:pt x="136080" y="212407"/>
                </a:lnTo>
                <a:lnTo>
                  <a:pt x="129603" y="214210"/>
                </a:lnTo>
                <a:lnTo>
                  <a:pt x="122402" y="215290"/>
                </a:lnTo>
                <a:lnTo>
                  <a:pt x="115201" y="215645"/>
                </a:lnTo>
                <a:lnTo>
                  <a:pt x="108000" y="216001"/>
                </a:lnTo>
                <a:lnTo>
                  <a:pt x="100799" y="215645"/>
                </a:lnTo>
                <a:lnTo>
                  <a:pt x="93599" y="215290"/>
                </a:lnTo>
                <a:lnTo>
                  <a:pt x="86766" y="214210"/>
                </a:lnTo>
                <a:lnTo>
                  <a:pt x="47879" y="197650"/>
                </a:lnTo>
                <a:lnTo>
                  <a:pt x="18364" y="168122"/>
                </a:lnTo>
                <a:lnTo>
                  <a:pt x="14401" y="162001"/>
                </a:lnTo>
                <a:lnTo>
                  <a:pt x="723" y="122402"/>
                </a:lnTo>
                <a:lnTo>
                  <a:pt x="0" y="108000"/>
                </a:lnTo>
                <a:lnTo>
                  <a:pt x="355" y="100799"/>
                </a:lnTo>
                <a:lnTo>
                  <a:pt x="10807" y="60490"/>
                </a:lnTo>
                <a:lnTo>
                  <a:pt x="18364" y="47891"/>
                </a:lnTo>
                <a:lnTo>
                  <a:pt x="22326" y="41770"/>
                </a:lnTo>
                <a:lnTo>
                  <a:pt x="47879" y="18364"/>
                </a:lnTo>
                <a:lnTo>
                  <a:pt x="54000" y="14401"/>
                </a:lnTo>
                <a:lnTo>
                  <a:pt x="93599" y="723"/>
                </a:lnTo>
                <a:lnTo>
                  <a:pt x="100799" y="368"/>
                </a:lnTo>
                <a:lnTo>
                  <a:pt x="108000" y="0"/>
                </a:lnTo>
                <a:lnTo>
                  <a:pt x="149402" y="7924"/>
                </a:lnTo>
                <a:lnTo>
                  <a:pt x="184683" y="31330"/>
                </a:lnTo>
                <a:lnTo>
                  <a:pt x="197637" y="47891"/>
                </a:lnTo>
                <a:lnTo>
                  <a:pt x="201599" y="54000"/>
                </a:lnTo>
                <a:lnTo>
                  <a:pt x="215277" y="93611"/>
                </a:lnTo>
                <a:lnTo>
                  <a:pt x="216001" y="100799"/>
                </a:lnTo>
                <a:lnTo>
                  <a:pt x="216357" y="108000"/>
                </a:lnTo>
                <a:close/>
              </a:path>
            </a:pathLst>
          </a:custGeom>
          <a:ln w="52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3714123"/>
            <a:ext cx="109855" cy="1956435"/>
          </a:xfrm>
          <a:custGeom>
            <a:avLst/>
            <a:gdLst/>
            <a:ahLst/>
            <a:cxnLst/>
            <a:rect l="l" t="t" r="r" b="b"/>
            <a:pathLst>
              <a:path w="109855" h="1956435">
                <a:moveTo>
                  <a:pt x="0" y="0"/>
                </a:moveTo>
                <a:lnTo>
                  <a:pt x="109804" y="0"/>
                </a:lnTo>
                <a:lnTo>
                  <a:pt x="109804" y="1955876"/>
                </a:lnTo>
                <a:lnTo>
                  <a:pt x="0" y="19558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97922" y="364"/>
            <a:ext cx="82550" cy="1970405"/>
          </a:xfrm>
          <a:custGeom>
            <a:avLst/>
            <a:gdLst/>
            <a:ahLst/>
            <a:cxnLst/>
            <a:rect l="l" t="t" r="r" b="b"/>
            <a:pathLst>
              <a:path w="82550" h="1970405">
                <a:moveTo>
                  <a:pt x="0" y="0"/>
                </a:moveTo>
                <a:lnTo>
                  <a:pt x="82067" y="0"/>
                </a:lnTo>
                <a:lnTo>
                  <a:pt x="82067" y="1970290"/>
                </a:lnTo>
                <a:lnTo>
                  <a:pt x="0" y="19702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72316" y="3486603"/>
            <a:ext cx="1745984" cy="339272"/>
          </a:xfrm>
          <a:custGeom>
            <a:avLst/>
            <a:gdLst/>
            <a:ahLst/>
            <a:cxnLst/>
            <a:rect l="l" t="t" r="r" b="b"/>
            <a:pathLst>
              <a:path w="1327785" h="294004">
                <a:moveTo>
                  <a:pt x="1174686" y="0"/>
                </a:moveTo>
                <a:lnTo>
                  <a:pt x="153365" y="0"/>
                </a:lnTo>
                <a:lnTo>
                  <a:pt x="137883" y="723"/>
                </a:lnTo>
                <a:lnTo>
                  <a:pt x="93599" y="11531"/>
                </a:lnTo>
                <a:lnTo>
                  <a:pt x="55803" y="33489"/>
                </a:lnTo>
                <a:lnTo>
                  <a:pt x="26288" y="64439"/>
                </a:lnTo>
                <a:lnTo>
                  <a:pt x="6845" y="103327"/>
                </a:lnTo>
                <a:lnTo>
                  <a:pt x="0" y="146519"/>
                </a:lnTo>
                <a:lnTo>
                  <a:pt x="723" y="161645"/>
                </a:lnTo>
                <a:lnTo>
                  <a:pt x="11887" y="203771"/>
                </a:lnTo>
                <a:lnTo>
                  <a:pt x="34925" y="239763"/>
                </a:lnTo>
                <a:lnTo>
                  <a:pt x="67322" y="268211"/>
                </a:lnTo>
                <a:lnTo>
                  <a:pt x="107645" y="286562"/>
                </a:lnTo>
                <a:lnTo>
                  <a:pt x="153365" y="293408"/>
                </a:lnTo>
                <a:lnTo>
                  <a:pt x="1174686" y="293408"/>
                </a:lnTo>
                <a:lnTo>
                  <a:pt x="1220038" y="286562"/>
                </a:lnTo>
                <a:lnTo>
                  <a:pt x="1260360" y="268211"/>
                </a:lnTo>
                <a:lnTo>
                  <a:pt x="1292758" y="239763"/>
                </a:lnTo>
                <a:lnTo>
                  <a:pt x="1315808" y="203771"/>
                </a:lnTo>
                <a:lnTo>
                  <a:pt x="1326959" y="161645"/>
                </a:lnTo>
                <a:lnTo>
                  <a:pt x="1327683" y="146519"/>
                </a:lnTo>
                <a:lnTo>
                  <a:pt x="1326959" y="131406"/>
                </a:lnTo>
                <a:lnTo>
                  <a:pt x="1315808" y="89281"/>
                </a:lnTo>
                <a:lnTo>
                  <a:pt x="1292758" y="53644"/>
                </a:lnTo>
                <a:lnTo>
                  <a:pt x="1260360" y="25209"/>
                </a:lnTo>
                <a:lnTo>
                  <a:pt x="1220038" y="6845"/>
                </a:lnTo>
                <a:lnTo>
                  <a:pt x="11746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68696" y="3503787"/>
            <a:ext cx="16496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145" dirty="0">
                <a:latin typeface="Trebuchet MS"/>
                <a:cs typeface="Trebuchet MS"/>
              </a:rPr>
              <a:t>Portfolio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Project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4922545" y="1651224"/>
            <a:ext cx="3904615" cy="8051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280"/>
              </a:spcBef>
            </a:pPr>
            <a:r>
              <a:rPr sz="2600" spc="229" dirty="0"/>
              <a:t>QUESTION</a:t>
            </a:r>
            <a:r>
              <a:rPr sz="2600" spc="-25" dirty="0"/>
              <a:t> </a:t>
            </a:r>
            <a:r>
              <a:rPr sz="2600" spc="265" dirty="0"/>
              <a:t>ANSWERING </a:t>
            </a:r>
            <a:r>
              <a:rPr sz="2600" spc="-770" dirty="0"/>
              <a:t> </a:t>
            </a:r>
            <a:r>
              <a:rPr sz="2600" spc="180" dirty="0"/>
              <a:t>CHATBOT</a:t>
            </a:r>
            <a:r>
              <a:rPr sz="2600" spc="40" dirty="0"/>
              <a:t> </a:t>
            </a:r>
            <a:r>
              <a:rPr sz="2600" spc="235" dirty="0"/>
              <a:t>USING</a:t>
            </a:r>
            <a:r>
              <a:rPr sz="2600" spc="35" dirty="0"/>
              <a:t> </a:t>
            </a:r>
            <a:r>
              <a:rPr sz="2600" spc="210" dirty="0"/>
              <a:t>RAG</a:t>
            </a:r>
            <a:endParaRPr sz="2600"/>
          </a:p>
        </p:txBody>
      </p:sp>
      <p:sp>
        <p:nvSpPr>
          <p:cNvPr id="31" name="object 31"/>
          <p:cNvSpPr txBox="1"/>
          <p:nvPr/>
        </p:nvSpPr>
        <p:spPr>
          <a:xfrm>
            <a:off x="612254" y="4787908"/>
            <a:ext cx="3373120" cy="44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0"/>
              </a:lnSpc>
              <a:spcBef>
                <a:spcPts val="100"/>
              </a:spcBef>
            </a:pPr>
            <a:r>
              <a:rPr sz="1400" spc="-30" dirty="0">
                <a:latin typeface="Trebuchet MS"/>
                <a:cs typeface="Trebuchet MS"/>
              </a:rPr>
              <a:t>BY: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ts val="1660"/>
              </a:lnSpc>
            </a:pPr>
            <a:r>
              <a:rPr lang="en-IN" sz="1400" spc="114" dirty="0">
                <a:latin typeface="Trebuchet MS"/>
                <a:cs typeface="Trebuchet MS"/>
              </a:rPr>
              <a:t>Jayakrishna Reddy Puttur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84265" y="3603066"/>
            <a:ext cx="1423670" cy="2014220"/>
            <a:chOff x="7984265" y="3603066"/>
            <a:chExt cx="1423670" cy="2014220"/>
          </a:xfrm>
        </p:grpSpPr>
        <p:sp>
          <p:nvSpPr>
            <p:cNvPr id="3" name="object 3"/>
            <p:cNvSpPr/>
            <p:nvPr/>
          </p:nvSpPr>
          <p:spPr>
            <a:xfrm>
              <a:off x="8018284" y="3637085"/>
              <a:ext cx="1355090" cy="1630680"/>
            </a:xfrm>
            <a:custGeom>
              <a:avLst/>
              <a:gdLst/>
              <a:ahLst/>
              <a:cxnLst/>
              <a:rect l="l" t="t" r="r" b="b"/>
              <a:pathLst>
                <a:path w="1355090" h="1630679">
                  <a:moveTo>
                    <a:pt x="677519" y="0"/>
                  </a:moveTo>
                  <a:lnTo>
                    <a:pt x="631431" y="1447"/>
                  </a:lnTo>
                  <a:lnTo>
                    <a:pt x="587159" y="5397"/>
                  </a:lnTo>
                  <a:lnTo>
                    <a:pt x="543953" y="12242"/>
                  </a:lnTo>
                  <a:lnTo>
                    <a:pt x="501840" y="21958"/>
                  </a:lnTo>
                  <a:lnTo>
                    <a:pt x="460438" y="34569"/>
                  </a:lnTo>
                  <a:lnTo>
                    <a:pt x="419760" y="50406"/>
                  </a:lnTo>
                  <a:lnTo>
                    <a:pt x="379069" y="68757"/>
                  </a:lnTo>
                  <a:lnTo>
                    <a:pt x="338759" y="90728"/>
                  </a:lnTo>
                  <a:lnTo>
                    <a:pt x="299516" y="114846"/>
                  </a:lnTo>
                  <a:lnTo>
                    <a:pt x="263156" y="140398"/>
                  </a:lnTo>
                  <a:lnTo>
                    <a:pt x="229311" y="168122"/>
                  </a:lnTo>
                  <a:lnTo>
                    <a:pt x="197637" y="197281"/>
                  </a:lnTo>
                  <a:lnTo>
                    <a:pt x="168109" y="228968"/>
                  </a:lnTo>
                  <a:lnTo>
                    <a:pt x="140754" y="262801"/>
                  </a:lnTo>
                  <a:lnTo>
                    <a:pt x="114833" y="299161"/>
                  </a:lnTo>
                  <a:lnTo>
                    <a:pt x="90716" y="338404"/>
                  </a:lnTo>
                  <a:lnTo>
                    <a:pt x="68757" y="378726"/>
                  </a:lnTo>
                  <a:lnTo>
                    <a:pt x="50038" y="419404"/>
                  </a:lnTo>
                  <a:lnTo>
                    <a:pt x="34556" y="460082"/>
                  </a:lnTo>
                  <a:lnTo>
                    <a:pt x="21958" y="501484"/>
                  </a:lnTo>
                  <a:lnTo>
                    <a:pt x="12230" y="543598"/>
                  </a:lnTo>
                  <a:lnTo>
                    <a:pt x="5397" y="586803"/>
                  </a:lnTo>
                  <a:lnTo>
                    <a:pt x="1435" y="631088"/>
                  </a:lnTo>
                  <a:lnTo>
                    <a:pt x="0" y="677164"/>
                  </a:lnTo>
                  <a:lnTo>
                    <a:pt x="1435" y="722884"/>
                  </a:lnTo>
                  <a:lnTo>
                    <a:pt x="5397" y="767168"/>
                  </a:lnTo>
                  <a:lnTo>
                    <a:pt x="12230" y="810006"/>
                  </a:lnTo>
                  <a:lnTo>
                    <a:pt x="21958" y="852119"/>
                  </a:lnTo>
                  <a:lnTo>
                    <a:pt x="34556" y="893521"/>
                  </a:lnTo>
                  <a:lnTo>
                    <a:pt x="50393" y="934199"/>
                  </a:lnTo>
                  <a:lnTo>
                    <a:pt x="69113" y="974521"/>
                  </a:lnTo>
                  <a:lnTo>
                    <a:pt x="90716" y="1014844"/>
                  </a:lnTo>
                  <a:lnTo>
                    <a:pt x="114833" y="1053719"/>
                  </a:lnTo>
                  <a:lnTo>
                    <a:pt x="140754" y="1090079"/>
                  </a:lnTo>
                  <a:lnTo>
                    <a:pt x="168109" y="1124280"/>
                  </a:lnTo>
                  <a:lnTo>
                    <a:pt x="197637" y="1155598"/>
                  </a:lnTo>
                  <a:lnTo>
                    <a:pt x="229311" y="1185125"/>
                  </a:lnTo>
                  <a:lnTo>
                    <a:pt x="263156" y="1212481"/>
                  </a:lnTo>
                  <a:lnTo>
                    <a:pt x="299516" y="1238402"/>
                  </a:lnTo>
                  <a:lnTo>
                    <a:pt x="338759" y="1262519"/>
                  </a:lnTo>
                  <a:lnTo>
                    <a:pt x="394919" y="1291678"/>
                  </a:lnTo>
                  <a:lnTo>
                    <a:pt x="453593" y="1315440"/>
                  </a:lnTo>
                  <a:lnTo>
                    <a:pt x="453593" y="1316164"/>
                  </a:lnTo>
                  <a:lnTo>
                    <a:pt x="453593" y="1550885"/>
                  </a:lnTo>
                  <a:lnTo>
                    <a:pt x="453961" y="1558798"/>
                  </a:lnTo>
                  <a:lnTo>
                    <a:pt x="467271" y="1595526"/>
                  </a:lnTo>
                  <a:lnTo>
                    <a:pt x="476999" y="1607045"/>
                  </a:lnTo>
                  <a:lnTo>
                    <a:pt x="482396" y="1612442"/>
                  </a:lnTo>
                  <a:lnTo>
                    <a:pt x="516953" y="1628648"/>
                  </a:lnTo>
                  <a:lnTo>
                    <a:pt x="533158" y="1630438"/>
                  </a:lnTo>
                  <a:lnTo>
                    <a:pt x="821512" y="1630438"/>
                  </a:lnTo>
                  <a:lnTo>
                    <a:pt x="859675" y="1620723"/>
                  </a:lnTo>
                  <a:lnTo>
                    <a:pt x="891349" y="1588681"/>
                  </a:lnTo>
                  <a:lnTo>
                    <a:pt x="901077" y="1550885"/>
                  </a:lnTo>
                  <a:lnTo>
                    <a:pt x="901077" y="1316164"/>
                  </a:lnTo>
                  <a:lnTo>
                    <a:pt x="901077" y="1315440"/>
                  </a:lnTo>
                  <a:lnTo>
                    <a:pt x="931316" y="1303921"/>
                  </a:lnTo>
                  <a:lnTo>
                    <a:pt x="960120" y="1291678"/>
                  </a:lnTo>
                  <a:lnTo>
                    <a:pt x="1016279" y="1262519"/>
                  </a:lnTo>
                  <a:lnTo>
                    <a:pt x="1055154" y="1238402"/>
                  </a:lnTo>
                  <a:lnTo>
                    <a:pt x="1091869" y="1212481"/>
                  </a:lnTo>
                  <a:lnTo>
                    <a:pt x="1125715" y="1185125"/>
                  </a:lnTo>
                  <a:lnTo>
                    <a:pt x="1157389" y="1155598"/>
                  </a:lnTo>
                  <a:lnTo>
                    <a:pt x="1186916" y="1124280"/>
                  </a:lnTo>
                  <a:lnTo>
                    <a:pt x="1214272" y="1090447"/>
                  </a:lnTo>
                  <a:lnTo>
                    <a:pt x="1240193" y="1053719"/>
                  </a:lnTo>
                  <a:lnTo>
                    <a:pt x="1264310" y="1014844"/>
                  </a:lnTo>
                  <a:lnTo>
                    <a:pt x="1285913" y="974521"/>
                  </a:lnTo>
                  <a:lnTo>
                    <a:pt x="1304632" y="934199"/>
                  </a:lnTo>
                  <a:lnTo>
                    <a:pt x="1320114" y="893521"/>
                  </a:lnTo>
                  <a:lnTo>
                    <a:pt x="1332712" y="852119"/>
                  </a:lnTo>
                  <a:lnTo>
                    <a:pt x="1342440" y="810006"/>
                  </a:lnTo>
                  <a:lnTo>
                    <a:pt x="1349273" y="767168"/>
                  </a:lnTo>
                  <a:lnTo>
                    <a:pt x="1353591" y="722884"/>
                  </a:lnTo>
                  <a:lnTo>
                    <a:pt x="1355039" y="677164"/>
                  </a:lnTo>
                  <a:lnTo>
                    <a:pt x="1353591" y="631088"/>
                  </a:lnTo>
                  <a:lnTo>
                    <a:pt x="1349628" y="586803"/>
                  </a:lnTo>
                  <a:lnTo>
                    <a:pt x="1342796" y="543598"/>
                  </a:lnTo>
                  <a:lnTo>
                    <a:pt x="1333080" y="501484"/>
                  </a:lnTo>
                  <a:lnTo>
                    <a:pt x="1320469" y="460082"/>
                  </a:lnTo>
                  <a:lnTo>
                    <a:pt x="1304632" y="419404"/>
                  </a:lnTo>
                  <a:lnTo>
                    <a:pt x="1286281" y="378726"/>
                  </a:lnTo>
                  <a:lnTo>
                    <a:pt x="1264310" y="338404"/>
                  </a:lnTo>
                  <a:lnTo>
                    <a:pt x="1240193" y="299161"/>
                  </a:lnTo>
                  <a:lnTo>
                    <a:pt x="1214272" y="262801"/>
                  </a:lnTo>
                  <a:lnTo>
                    <a:pt x="1186916" y="228968"/>
                  </a:lnTo>
                  <a:lnTo>
                    <a:pt x="1157389" y="197281"/>
                  </a:lnTo>
                  <a:lnTo>
                    <a:pt x="1125715" y="168122"/>
                  </a:lnTo>
                  <a:lnTo>
                    <a:pt x="1091869" y="140398"/>
                  </a:lnTo>
                  <a:lnTo>
                    <a:pt x="1055509" y="114846"/>
                  </a:lnTo>
                  <a:lnTo>
                    <a:pt x="1016279" y="90728"/>
                  </a:lnTo>
                  <a:lnTo>
                    <a:pt x="975956" y="68757"/>
                  </a:lnTo>
                  <a:lnTo>
                    <a:pt x="935278" y="50406"/>
                  </a:lnTo>
                  <a:lnTo>
                    <a:pt x="894600" y="34569"/>
                  </a:lnTo>
                  <a:lnTo>
                    <a:pt x="853198" y="21958"/>
                  </a:lnTo>
                  <a:lnTo>
                    <a:pt x="811072" y="12242"/>
                  </a:lnTo>
                  <a:lnTo>
                    <a:pt x="767880" y="5397"/>
                  </a:lnTo>
                  <a:lnTo>
                    <a:pt x="723239" y="1447"/>
                  </a:lnTo>
                  <a:lnTo>
                    <a:pt x="677519" y="0"/>
                  </a:lnTo>
                  <a:close/>
                </a:path>
              </a:pathLst>
            </a:custGeom>
            <a:ln w="68038">
              <a:solidFill>
                <a:srgbClr val="F1B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77555" y="4087452"/>
              <a:ext cx="636270" cy="1496060"/>
            </a:xfrm>
            <a:custGeom>
              <a:avLst/>
              <a:gdLst/>
              <a:ahLst/>
              <a:cxnLst/>
              <a:rect l="l" t="t" r="r" b="b"/>
              <a:pathLst>
                <a:path w="636270" h="1496060">
                  <a:moveTo>
                    <a:pt x="318249" y="1339189"/>
                  </a:moveTo>
                  <a:lnTo>
                    <a:pt x="556564" y="1339189"/>
                  </a:lnTo>
                  <a:lnTo>
                    <a:pt x="564845" y="1338834"/>
                  </a:lnTo>
                  <a:lnTo>
                    <a:pt x="600849" y="1325511"/>
                  </a:lnTo>
                  <a:lnTo>
                    <a:pt x="630008" y="1290599"/>
                  </a:lnTo>
                  <a:lnTo>
                    <a:pt x="636130" y="1259636"/>
                  </a:lnTo>
                  <a:lnTo>
                    <a:pt x="635762" y="1251356"/>
                  </a:lnTo>
                  <a:lnTo>
                    <a:pt x="622439" y="1214996"/>
                  </a:lnTo>
                  <a:lnTo>
                    <a:pt x="587527" y="1186192"/>
                  </a:lnTo>
                  <a:lnTo>
                    <a:pt x="556564" y="1180071"/>
                  </a:lnTo>
                  <a:lnTo>
                    <a:pt x="79565" y="1180071"/>
                  </a:lnTo>
                  <a:lnTo>
                    <a:pt x="41770" y="1189799"/>
                  </a:lnTo>
                  <a:lnTo>
                    <a:pt x="23406" y="1203477"/>
                  </a:lnTo>
                  <a:lnTo>
                    <a:pt x="18008" y="1208874"/>
                  </a:lnTo>
                  <a:lnTo>
                    <a:pt x="1447" y="1243431"/>
                  </a:lnTo>
                  <a:lnTo>
                    <a:pt x="0" y="1259636"/>
                  </a:lnTo>
                  <a:lnTo>
                    <a:pt x="368" y="1267917"/>
                  </a:lnTo>
                  <a:lnTo>
                    <a:pt x="13690" y="1304277"/>
                  </a:lnTo>
                  <a:lnTo>
                    <a:pt x="48602" y="1333080"/>
                  </a:lnTo>
                  <a:lnTo>
                    <a:pt x="79565" y="1339189"/>
                  </a:lnTo>
                  <a:lnTo>
                    <a:pt x="318249" y="1339189"/>
                  </a:lnTo>
                  <a:close/>
                </a:path>
                <a:path w="636270" h="1496060">
                  <a:moveTo>
                    <a:pt x="318249" y="1495793"/>
                  </a:moveTo>
                  <a:lnTo>
                    <a:pt x="495363" y="1495793"/>
                  </a:lnTo>
                  <a:lnTo>
                    <a:pt x="503643" y="1495437"/>
                  </a:lnTo>
                  <a:lnTo>
                    <a:pt x="539648" y="1482115"/>
                  </a:lnTo>
                  <a:lnTo>
                    <a:pt x="568807" y="1447190"/>
                  </a:lnTo>
                  <a:lnTo>
                    <a:pt x="574928" y="1416596"/>
                  </a:lnTo>
                  <a:lnTo>
                    <a:pt x="565200" y="1378800"/>
                  </a:lnTo>
                  <a:lnTo>
                    <a:pt x="533158" y="1346758"/>
                  </a:lnTo>
                  <a:lnTo>
                    <a:pt x="495363" y="1337030"/>
                  </a:lnTo>
                  <a:lnTo>
                    <a:pt x="141122" y="1337030"/>
                  </a:lnTo>
                  <a:lnTo>
                    <a:pt x="103327" y="1346758"/>
                  </a:lnTo>
                  <a:lnTo>
                    <a:pt x="84963" y="1360436"/>
                  </a:lnTo>
                  <a:lnTo>
                    <a:pt x="79565" y="1365834"/>
                  </a:lnTo>
                  <a:lnTo>
                    <a:pt x="63004" y="1400390"/>
                  </a:lnTo>
                  <a:lnTo>
                    <a:pt x="61569" y="1416596"/>
                  </a:lnTo>
                  <a:lnTo>
                    <a:pt x="71285" y="1454391"/>
                  </a:lnTo>
                  <a:lnTo>
                    <a:pt x="103327" y="1486077"/>
                  </a:lnTo>
                  <a:lnTo>
                    <a:pt x="141122" y="1495793"/>
                  </a:lnTo>
                  <a:lnTo>
                    <a:pt x="318249" y="1495793"/>
                  </a:lnTo>
                  <a:close/>
                </a:path>
                <a:path w="636270" h="1496060">
                  <a:moveTo>
                    <a:pt x="236524" y="1180439"/>
                  </a:moveTo>
                  <a:lnTo>
                    <a:pt x="241566" y="882357"/>
                  </a:lnTo>
                  <a:lnTo>
                    <a:pt x="244449" y="725398"/>
                  </a:lnTo>
                  <a:lnTo>
                    <a:pt x="247688" y="624230"/>
                  </a:lnTo>
                  <a:lnTo>
                    <a:pt x="260642" y="572757"/>
                  </a:lnTo>
                  <a:lnTo>
                    <a:pt x="289801" y="528840"/>
                  </a:lnTo>
                  <a:lnTo>
                    <a:pt x="347408" y="479158"/>
                  </a:lnTo>
                  <a:lnTo>
                    <a:pt x="381609" y="456476"/>
                  </a:lnTo>
                  <a:lnTo>
                    <a:pt x="454329" y="412915"/>
                  </a:lnTo>
                  <a:lnTo>
                    <a:pt x="525246" y="368274"/>
                  </a:lnTo>
                  <a:lnTo>
                    <a:pt x="556920" y="344157"/>
                  </a:lnTo>
                  <a:lnTo>
                    <a:pt x="584644" y="317512"/>
                  </a:lnTo>
                  <a:lnTo>
                    <a:pt x="615962" y="272872"/>
                  </a:lnTo>
                  <a:lnTo>
                    <a:pt x="631088" y="220319"/>
                  </a:lnTo>
                  <a:lnTo>
                    <a:pt x="632167" y="200520"/>
                  </a:lnTo>
                  <a:lnTo>
                    <a:pt x="630720" y="179997"/>
                  </a:lnTo>
                  <a:lnTo>
                    <a:pt x="615238" y="136080"/>
                  </a:lnTo>
                  <a:lnTo>
                    <a:pt x="585368" y="108712"/>
                  </a:lnTo>
                  <a:lnTo>
                    <a:pt x="544690" y="96113"/>
                  </a:lnTo>
                  <a:lnTo>
                    <a:pt x="497522" y="95758"/>
                  </a:lnTo>
                  <a:lnTo>
                    <a:pt x="431279" y="111239"/>
                  </a:lnTo>
                  <a:lnTo>
                    <a:pt x="370090" y="140398"/>
                  </a:lnTo>
                  <a:lnTo>
                    <a:pt x="333730" y="168109"/>
                  </a:lnTo>
                  <a:lnTo>
                    <a:pt x="309600" y="198716"/>
                  </a:lnTo>
                  <a:lnTo>
                    <a:pt x="303847" y="239750"/>
                  </a:lnTo>
                  <a:lnTo>
                    <a:pt x="327609" y="270713"/>
                  </a:lnTo>
                  <a:lnTo>
                    <a:pt x="367563" y="269278"/>
                  </a:lnTo>
                  <a:lnTo>
                    <a:pt x="394563" y="222110"/>
                  </a:lnTo>
                  <a:lnTo>
                    <a:pt x="399961" y="183235"/>
                  </a:lnTo>
                  <a:lnTo>
                    <a:pt x="395998" y="142201"/>
                  </a:lnTo>
                  <a:lnTo>
                    <a:pt x="380885" y="102235"/>
                  </a:lnTo>
                  <a:lnTo>
                    <a:pt x="352805" y="68757"/>
                  </a:lnTo>
                  <a:lnTo>
                    <a:pt x="309245" y="41033"/>
                  </a:lnTo>
                  <a:lnTo>
                    <a:pt x="266763" y="21958"/>
                  </a:lnTo>
                  <a:lnTo>
                    <a:pt x="217804" y="6832"/>
                  </a:lnTo>
                  <a:lnTo>
                    <a:pt x="166319" y="0"/>
                  </a:lnTo>
                  <a:lnTo>
                    <a:pt x="140411" y="711"/>
                  </a:lnTo>
                  <a:lnTo>
                    <a:pt x="91808" y="13309"/>
                  </a:lnTo>
                  <a:lnTo>
                    <a:pt x="59042" y="34556"/>
                  </a:lnTo>
                  <a:lnTo>
                    <a:pt x="32042" y="67310"/>
                  </a:lnTo>
                  <a:lnTo>
                    <a:pt x="12966" y="112318"/>
                  </a:lnTo>
                  <a:lnTo>
                    <a:pt x="11163" y="128155"/>
                  </a:lnTo>
                  <a:lnTo>
                    <a:pt x="11887" y="143992"/>
                  </a:lnTo>
                  <a:lnTo>
                    <a:pt x="27724" y="192239"/>
                  </a:lnTo>
                  <a:lnTo>
                    <a:pt x="47878" y="224993"/>
                  </a:lnTo>
                  <a:lnTo>
                    <a:pt x="74523" y="257759"/>
                  </a:lnTo>
                  <a:lnTo>
                    <a:pt x="105841" y="290512"/>
                  </a:lnTo>
                  <a:lnTo>
                    <a:pt x="177850" y="356400"/>
                  </a:lnTo>
                  <a:lnTo>
                    <a:pt x="253809" y="421551"/>
                  </a:lnTo>
                  <a:lnTo>
                    <a:pt x="322199" y="484911"/>
                  </a:lnTo>
                  <a:lnTo>
                    <a:pt x="350278" y="515874"/>
                  </a:lnTo>
                  <a:lnTo>
                    <a:pt x="380885" y="560870"/>
                  </a:lnTo>
                  <a:lnTo>
                    <a:pt x="394208" y="604431"/>
                  </a:lnTo>
                  <a:lnTo>
                    <a:pt x="395643" y="659155"/>
                  </a:lnTo>
                  <a:lnTo>
                    <a:pt x="395643" y="738352"/>
                  </a:lnTo>
                  <a:lnTo>
                    <a:pt x="392049" y="931316"/>
                  </a:lnTo>
                  <a:lnTo>
                    <a:pt x="384848" y="1180439"/>
                  </a:lnTo>
                  <a:lnTo>
                    <a:pt x="236524" y="1180439"/>
                  </a:lnTo>
                  <a:close/>
                </a:path>
              </a:pathLst>
            </a:custGeom>
            <a:ln w="68038">
              <a:solidFill>
                <a:srgbClr val="F1B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695804" y="3038051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194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98241" y="3374284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5" h="164464">
                <a:moveTo>
                  <a:pt x="164160" y="0"/>
                </a:moveTo>
                <a:lnTo>
                  <a:pt x="0" y="16416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84715" y="427320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232562" y="0"/>
                </a:moveTo>
                <a:lnTo>
                  <a:pt x="0" y="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8839" y="3374284"/>
            <a:ext cx="165100" cy="164465"/>
          </a:xfrm>
          <a:custGeom>
            <a:avLst/>
            <a:gdLst/>
            <a:ahLst/>
            <a:cxnLst/>
            <a:rect l="l" t="t" r="r" b="b"/>
            <a:pathLst>
              <a:path w="165100" h="164464">
                <a:moveTo>
                  <a:pt x="0" y="0"/>
                </a:moveTo>
                <a:lnTo>
                  <a:pt x="164515" y="16416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18" y="427320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562" y="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6325" y="541092"/>
            <a:ext cx="196850" cy="196215"/>
          </a:xfrm>
          <a:custGeom>
            <a:avLst/>
            <a:gdLst/>
            <a:ahLst/>
            <a:cxnLst/>
            <a:rect l="l" t="t" r="r" b="b"/>
            <a:pathLst>
              <a:path w="196850" h="196215">
                <a:moveTo>
                  <a:pt x="196557" y="36715"/>
                </a:moveTo>
                <a:lnTo>
                  <a:pt x="0" y="159118"/>
                </a:lnTo>
              </a:path>
              <a:path w="196850" h="196215">
                <a:moveTo>
                  <a:pt x="37071" y="0"/>
                </a:moveTo>
                <a:lnTo>
                  <a:pt x="159473" y="196202"/>
                </a:lnTo>
              </a:path>
            </a:pathLst>
          </a:custGeom>
          <a:ln w="6767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177" y="3850395"/>
            <a:ext cx="235800" cy="23578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381724" y="2107446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435"/>
                </a:moveTo>
                <a:lnTo>
                  <a:pt x="145072" y="180365"/>
                </a:lnTo>
                <a:lnTo>
                  <a:pt x="167398" y="0"/>
                </a:lnTo>
                <a:lnTo>
                  <a:pt x="0" y="82435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64523" y="113472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62636" y="0"/>
                </a:moveTo>
                <a:lnTo>
                  <a:pt x="120599" y="182879"/>
                </a:lnTo>
              </a:path>
              <a:path w="182879" h="182880">
                <a:moveTo>
                  <a:pt x="0" y="120599"/>
                </a:moveTo>
                <a:lnTo>
                  <a:pt x="182879" y="62280"/>
                </a:lnTo>
              </a:path>
            </a:pathLst>
          </a:custGeom>
          <a:ln w="5615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317" y="4888810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804"/>
                </a:moveTo>
                <a:lnTo>
                  <a:pt x="145084" y="180352"/>
                </a:lnTo>
                <a:lnTo>
                  <a:pt x="167398" y="0"/>
                </a:lnTo>
                <a:lnTo>
                  <a:pt x="0" y="82804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9481" y="59051"/>
            <a:ext cx="656590" cy="706120"/>
            <a:chOff x="69481" y="59051"/>
            <a:chExt cx="656590" cy="7061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591462" y="698318"/>
            <a:ext cx="68224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9" dirty="0"/>
              <a:t>Embedding</a:t>
            </a:r>
            <a:r>
              <a:rPr sz="2800" spc="30" dirty="0"/>
              <a:t> </a:t>
            </a:r>
            <a:r>
              <a:rPr sz="2800" spc="210" dirty="0"/>
              <a:t>models</a:t>
            </a:r>
            <a:r>
              <a:rPr sz="2800" spc="30" dirty="0"/>
              <a:t> </a:t>
            </a:r>
            <a:r>
              <a:rPr sz="2800" spc="160" dirty="0"/>
              <a:t>Evaluation</a:t>
            </a:r>
            <a:r>
              <a:rPr sz="2800" spc="30" dirty="0"/>
              <a:t> </a:t>
            </a:r>
            <a:r>
              <a:rPr sz="2800" spc="165" dirty="0"/>
              <a:t>Results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269176" y="2703508"/>
            <a:ext cx="8064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Lucida Sans Unicode"/>
                <a:cs typeface="Lucida Sans Unicode"/>
              </a:rPr>
              <a:t>●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2655" y="2654550"/>
            <a:ext cx="6851015" cy="3829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35"/>
              </a:spcBef>
            </a:pPr>
            <a:r>
              <a:rPr sz="1200" dirty="0">
                <a:latin typeface="Arial MT"/>
                <a:cs typeface="Arial MT"/>
              </a:rPr>
              <a:t>All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exhibit </a:t>
            </a:r>
            <a:r>
              <a:rPr sz="1200" spc="5" dirty="0">
                <a:latin typeface="Arial MT"/>
                <a:cs typeface="Arial MT"/>
              </a:rPr>
              <a:t>strong </a:t>
            </a:r>
            <a:r>
              <a:rPr sz="1200" dirty="0">
                <a:latin typeface="Arial MT"/>
                <a:cs typeface="Arial MT"/>
              </a:rPr>
              <a:t>correlations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the</a:t>
            </a:r>
            <a:r>
              <a:rPr sz="1200" dirty="0">
                <a:latin typeface="Arial MT"/>
                <a:cs typeface="Arial MT"/>
              </a:rPr>
              <a:t> human-annotated</a:t>
            </a:r>
            <a:r>
              <a:rPr sz="1200" spc="5" dirty="0">
                <a:latin typeface="Arial MT"/>
                <a:cs typeface="Arial MT"/>
              </a:rPr>
              <a:t> scores, </a:t>
            </a:r>
            <a:r>
              <a:rPr sz="1200" dirty="0">
                <a:latin typeface="Arial MT"/>
                <a:cs typeface="Arial MT"/>
              </a:rPr>
              <a:t>suggesting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they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capture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semantic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similarity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effectively.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9176" y="3214353"/>
            <a:ext cx="8064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Lucida Sans Unicode"/>
                <a:cs typeface="Lucida Sans Unicode"/>
              </a:rPr>
              <a:t>●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2655" y="3165026"/>
            <a:ext cx="7074534" cy="3829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35"/>
              </a:spcBef>
            </a:pPr>
            <a:r>
              <a:rPr sz="1200" spc="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high Spearman correlation coefficients indicate that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models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rank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sentence pairs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same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order</a:t>
            </a:r>
            <a:r>
              <a:rPr sz="1200" spc="5" dirty="0">
                <a:latin typeface="Arial MT"/>
                <a:cs typeface="Arial MT"/>
              </a:rPr>
              <a:t> as </a:t>
            </a:r>
            <a:r>
              <a:rPr sz="1200" dirty="0">
                <a:latin typeface="Arial MT"/>
                <a:cs typeface="Arial MT"/>
              </a:rPr>
              <a:t>humans,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demonstrating robustness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</a:t>
            </a:r>
            <a:r>
              <a:rPr sz="1200" dirty="0">
                <a:latin typeface="Arial MT"/>
                <a:cs typeface="Arial MT"/>
              </a:rPr>
              <a:t>capturing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relative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similarities.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9176" y="3724830"/>
            <a:ext cx="8064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Lucida Sans Unicode"/>
                <a:cs typeface="Lucida Sans Unicode"/>
              </a:rPr>
              <a:t>●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2655" y="3675503"/>
            <a:ext cx="65144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dirty="0">
                <a:latin typeface="Arial MT"/>
                <a:cs typeface="Arial MT"/>
              </a:rPr>
              <a:t>MiniLM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performs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best overall, showing </a:t>
            </a:r>
            <a:r>
              <a:rPr sz="1200" spc="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highest </a:t>
            </a:r>
            <a:r>
              <a:rPr sz="1200" spc="5" dirty="0">
                <a:latin typeface="Arial MT"/>
                <a:cs typeface="Arial MT"/>
              </a:rPr>
              <a:t>Pearson</a:t>
            </a:r>
            <a:r>
              <a:rPr sz="1200" dirty="0">
                <a:latin typeface="Arial MT"/>
                <a:cs typeface="Arial MT"/>
              </a:rPr>
              <a:t> correlation and </a:t>
            </a:r>
            <a:r>
              <a:rPr sz="1200" spc="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lowest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MSE.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176" y="4065024"/>
            <a:ext cx="8064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Lucida Sans Unicode"/>
                <a:cs typeface="Lucida Sans Unicode"/>
              </a:rPr>
              <a:t>●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2655" y="4016066"/>
            <a:ext cx="708977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dirty="0">
                <a:latin typeface="Arial MT"/>
                <a:cs typeface="Arial MT"/>
              </a:rPr>
              <a:t>Cohere and HF_BAAI also </a:t>
            </a:r>
            <a:r>
              <a:rPr sz="1200" spc="5" dirty="0">
                <a:latin typeface="Arial MT"/>
                <a:cs typeface="Arial MT"/>
              </a:rPr>
              <a:t>perform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well, with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 correlation coefficients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 relatively low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MSE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values.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9176" y="4404152"/>
            <a:ext cx="8064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Lucida Sans Unicode"/>
                <a:cs typeface="Lucida Sans Unicode"/>
              </a:rPr>
              <a:t>●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2655" y="4354826"/>
            <a:ext cx="6544945" cy="3829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35"/>
              </a:spcBef>
            </a:pPr>
            <a:r>
              <a:rPr sz="1200" dirty="0">
                <a:latin typeface="Arial MT"/>
                <a:cs typeface="Arial MT"/>
              </a:rPr>
              <a:t>OpenAI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lags behind </a:t>
            </a:r>
            <a:r>
              <a:rPr sz="1200" spc="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other models,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 </a:t>
            </a:r>
            <a:r>
              <a:rPr sz="1200" spc="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highest MSE, indicating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 precise prediction of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similarity </a:t>
            </a:r>
            <a:r>
              <a:rPr sz="1200" spc="5" dirty="0">
                <a:latin typeface="Arial MT"/>
                <a:cs typeface="Arial MT"/>
              </a:rPr>
              <a:t>scores.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004" y="1326257"/>
            <a:ext cx="6491884" cy="11120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84265" y="3603066"/>
            <a:ext cx="1423670" cy="2014220"/>
            <a:chOff x="7984265" y="3603066"/>
            <a:chExt cx="1423670" cy="2014220"/>
          </a:xfrm>
        </p:grpSpPr>
        <p:sp>
          <p:nvSpPr>
            <p:cNvPr id="3" name="object 3"/>
            <p:cNvSpPr/>
            <p:nvPr/>
          </p:nvSpPr>
          <p:spPr>
            <a:xfrm>
              <a:off x="8018284" y="3637085"/>
              <a:ext cx="1355090" cy="1630680"/>
            </a:xfrm>
            <a:custGeom>
              <a:avLst/>
              <a:gdLst/>
              <a:ahLst/>
              <a:cxnLst/>
              <a:rect l="l" t="t" r="r" b="b"/>
              <a:pathLst>
                <a:path w="1355090" h="1630679">
                  <a:moveTo>
                    <a:pt x="677519" y="0"/>
                  </a:moveTo>
                  <a:lnTo>
                    <a:pt x="631431" y="1447"/>
                  </a:lnTo>
                  <a:lnTo>
                    <a:pt x="587159" y="5397"/>
                  </a:lnTo>
                  <a:lnTo>
                    <a:pt x="543953" y="12242"/>
                  </a:lnTo>
                  <a:lnTo>
                    <a:pt x="501840" y="21958"/>
                  </a:lnTo>
                  <a:lnTo>
                    <a:pt x="460438" y="34569"/>
                  </a:lnTo>
                  <a:lnTo>
                    <a:pt x="419760" y="50406"/>
                  </a:lnTo>
                  <a:lnTo>
                    <a:pt x="379069" y="68757"/>
                  </a:lnTo>
                  <a:lnTo>
                    <a:pt x="338759" y="90728"/>
                  </a:lnTo>
                  <a:lnTo>
                    <a:pt x="299516" y="114846"/>
                  </a:lnTo>
                  <a:lnTo>
                    <a:pt x="263156" y="140398"/>
                  </a:lnTo>
                  <a:lnTo>
                    <a:pt x="229311" y="168122"/>
                  </a:lnTo>
                  <a:lnTo>
                    <a:pt x="197637" y="197281"/>
                  </a:lnTo>
                  <a:lnTo>
                    <a:pt x="168109" y="228968"/>
                  </a:lnTo>
                  <a:lnTo>
                    <a:pt x="140754" y="262801"/>
                  </a:lnTo>
                  <a:lnTo>
                    <a:pt x="114833" y="299161"/>
                  </a:lnTo>
                  <a:lnTo>
                    <a:pt x="90716" y="338404"/>
                  </a:lnTo>
                  <a:lnTo>
                    <a:pt x="68757" y="378726"/>
                  </a:lnTo>
                  <a:lnTo>
                    <a:pt x="50038" y="419404"/>
                  </a:lnTo>
                  <a:lnTo>
                    <a:pt x="34556" y="460082"/>
                  </a:lnTo>
                  <a:lnTo>
                    <a:pt x="21958" y="501484"/>
                  </a:lnTo>
                  <a:lnTo>
                    <a:pt x="12230" y="543598"/>
                  </a:lnTo>
                  <a:lnTo>
                    <a:pt x="5397" y="586803"/>
                  </a:lnTo>
                  <a:lnTo>
                    <a:pt x="1435" y="631088"/>
                  </a:lnTo>
                  <a:lnTo>
                    <a:pt x="0" y="677164"/>
                  </a:lnTo>
                  <a:lnTo>
                    <a:pt x="1435" y="722884"/>
                  </a:lnTo>
                  <a:lnTo>
                    <a:pt x="5397" y="767168"/>
                  </a:lnTo>
                  <a:lnTo>
                    <a:pt x="12230" y="810006"/>
                  </a:lnTo>
                  <a:lnTo>
                    <a:pt x="21958" y="852119"/>
                  </a:lnTo>
                  <a:lnTo>
                    <a:pt x="34556" y="893521"/>
                  </a:lnTo>
                  <a:lnTo>
                    <a:pt x="50393" y="934199"/>
                  </a:lnTo>
                  <a:lnTo>
                    <a:pt x="69113" y="974521"/>
                  </a:lnTo>
                  <a:lnTo>
                    <a:pt x="90716" y="1014844"/>
                  </a:lnTo>
                  <a:lnTo>
                    <a:pt x="114833" y="1053719"/>
                  </a:lnTo>
                  <a:lnTo>
                    <a:pt x="140754" y="1090079"/>
                  </a:lnTo>
                  <a:lnTo>
                    <a:pt x="168109" y="1124280"/>
                  </a:lnTo>
                  <a:lnTo>
                    <a:pt x="197637" y="1155598"/>
                  </a:lnTo>
                  <a:lnTo>
                    <a:pt x="229311" y="1185125"/>
                  </a:lnTo>
                  <a:lnTo>
                    <a:pt x="263156" y="1212481"/>
                  </a:lnTo>
                  <a:lnTo>
                    <a:pt x="299516" y="1238402"/>
                  </a:lnTo>
                  <a:lnTo>
                    <a:pt x="338759" y="1262519"/>
                  </a:lnTo>
                  <a:lnTo>
                    <a:pt x="394919" y="1291678"/>
                  </a:lnTo>
                  <a:lnTo>
                    <a:pt x="453593" y="1315440"/>
                  </a:lnTo>
                  <a:lnTo>
                    <a:pt x="453593" y="1316164"/>
                  </a:lnTo>
                  <a:lnTo>
                    <a:pt x="453593" y="1550885"/>
                  </a:lnTo>
                  <a:lnTo>
                    <a:pt x="453961" y="1558798"/>
                  </a:lnTo>
                  <a:lnTo>
                    <a:pt x="467271" y="1595526"/>
                  </a:lnTo>
                  <a:lnTo>
                    <a:pt x="476999" y="1607045"/>
                  </a:lnTo>
                  <a:lnTo>
                    <a:pt x="482396" y="1612442"/>
                  </a:lnTo>
                  <a:lnTo>
                    <a:pt x="516953" y="1628648"/>
                  </a:lnTo>
                  <a:lnTo>
                    <a:pt x="533158" y="1630438"/>
                  </a:lnTo>
                  <a:lnTo>
                    <a:pt x="821512" y="1630438"/>
                  </a:lnTo>
                  <a:lnTo>
                    <a:pt x="859675" y="1620723"/>
                  </a:lnTo>
                  <a:lnTo>
                    <a:pt x="891349" y="1588681"/>
                  </a:lnTo>
                  <a:lnTo>
                    <a:pt x="901077" y="1550885"/>
                  </a:lnTo>
                  <a:lnTo>
                    <a:pt x="901077" y="1316164"/>
                  </a:lnTo>
                  <a:lnTo>
                    <a:pt x="901077" y="1315440"/>
                  </a:lnTo>
                  <a:lnTo>
                    <a:pt x="931316" y="1303921"/>
                  </a:lnTo>
                  <a:lnTo>
                    <a:pt x="960120" y="1291678"/>
                  </a:lnTo>
                  <a:lnTo>
                    <a:pt x="1016279" y="1262519"/>
                  </a:lnTo>
                  <a:lnTo>
                    <a:pt x="1055154" y="1238402"/>
                  </a:lnTo>
                  <a:lnTo>
                    <a:pt x="1091869" y="1212481"/>
                  </a:lnTo>
                  <a:lnTo>
                    <a:pt x="1125715" y="1185125"/>
                  </a:lnTo>
                  <a:lnTo>
                    <a:pt x="1157389" y="1155598"/>
                  </a:lnTo>
                  <a:lnTo>
                    <a:pt x="1186916" y="1124280"/>
                  </a:lnTo>
                  <a:lnTo>
                    <a:pt x="1214272" y="1090447"/>
                  </a:lnTo>
                  <a:lnTo>
                    <a:pt x="1240193" y="1053719"/>
                  </a:lnTo>
                  <a:lnTo>
                    <a:pt x="1264310" y="1014844"/>
                  </a:lnTo>
                  <a:lnTo>
                    <a:pt x="1285913" y="974521"/>
                  </a:lnTo>
                  <a:lnTo>
                    <a:pt x="1304632" y="934199"/>
                  </a:lnTo>
                  <a:lnTo>
                    <a:pt x="1320114" y="893521"/>
                  </a:lnTo>
                  <a:lnTo>
                    <a:pt x="1332712" y="852119"/>
                  </a:lnTo>
                  <a:lnTo>
                    <a:pt x="1342440" y="810006"/>
                  </a:lnTo>
                  <a:lnTo>
                    <a:pt x="1349273" y="767168"/>
                  </a:lnTo>
                  <a:lnTo>
                    <a:pt x="1353591" y="722884"/>
                  </a:lnTo>
                  <a:lnTo>
                    <a:pt x="1355039" y="677164"/>
                  </a:lnTo>
                  <a:lnTo>
                    <a:pt x="1353591" y="631088"/>
                  </a:lnTo>
                  <a:lnTo>
                    <a:pt x="1349628" y="586803"/>
                  </a:lnTo>
                  <a:lnTo>
                    <a:pt x="1342796" y="543598"/>
                  </a:lnTo>
                  <a:lnTo>
                    <a:pt x="1333080" y="501484"/>
                  </a:lnTo>
                  <a:lnTo>
                    <a:pt x="1320469" y="460082"/>
                  </a:lnTo>
                  <a:lnTo>
                    <a:pt x="1304632" y="419404"/>
                  </a:lnTo>
                  <a:lnTo>
                    <a:pt x="1286281" y="378726"/>
                  </a:lnTo>
                  <a:lnTo>
                    <a:pt x="1264310" y="338404"/>
                  </a:lnTo>
                  <a:lnTo>
                    <a:pt x="1240193" y="299161"/>
                  </a:lnTo>
                  <a:lnTo>
                    <a:pt x="1214272" y="262801"/>
                  </a:lnTo>
                  <a:lnTo>
                    <a:pt x="1186916" y="228968"/>
                  </a:lnTo>
                  <a:lnTo>
                    <a:pt x="1157389" y="197281"/>
                  </a:lnTo>
                  <a:lnTo>
                    <a:pt x="1125715" y="168122"/>
                  </a:lnTo>
                  <a:lnTo>
                    <a:pt x="1091869" y="140398"/>
                  </a:lnTo>
                  <a:lnTo>
                    <a:pt x="1055509" y="114846"/>
                  </a:lnTo>
                  <a:lnTo>
                    <a:pt x="1016279" y="90728"/>
                  </a:lnTo>
                  <a:lnTo>
                    <a:pt x="975956" y="68757"/>
                  </a:lnTo>
                  <a:lnTo>
                    <a:pt x="935278" y="50406"/>
                  </a:lnTo>
                  <a:lnTo>
                    <a:pt x="894600" y="34569"/>
                  </a:lnTo>
                  <a:lnTo>
                    <a:pt x="853198" y="21958"/>
                  </a:lnTo>
                  <a:lnTo>
                    <a:pt x="811072" y="12242"/>
                  </a:lnTo>
                  <a:lnTo>
                    <a:pt x="767880" y="5397"/>
                  </a:lnTo>
                  <a:lnTo>
                    <a:pt x="723239" y="1447"/>
                  </a:lnTo>
                  <a:lnTo>
                    <a:pt x="677519" y="0"/>
                  </a:lnTo>
                  <a:close/>
                </a:path>
              </a:pathLst>
            </a:custGeom>
            <a:ln w="68038">
              <a:solidFill>
                <a:srgbClr val="F1B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77555" y="4087452"/>
              <a:ext cx="636270" cy="1496060"/>
            </a:xfrm>
            <a:custGeom>
              <a:avLst/>
              <a:gdLst/>
              <a:ahLst/>
              <a:cxnLst/>
              <a:rect l="l" t="t" r="r" b="b"/>
              <a:pathLst>
                <a:path w="636270" h="1496060">
                  <a:moveTo>
                    <a:pt x="318249" y="1339189"/>
                  </a:moveTo>
                  <a:lnTo>
                    <a:pt x="556564" y="1339189"/>
                  </a:lnTo>
                  <a:lnTo>
                    <a:pt x="564845" y="1338834"/>
                  </a:lnTo>
                  <a:lnTo>
                    <a:pt x="600849" y="1325511"/>
                  </a:lnTo>
                  <a:lnTo>
                    <a:pt x="630008" y="1290599"/>
                  </a:lnTo>
                  <a:lnTo>
                    <a:pt x="636130" y="1259636"/>
                  </a:lnTo>
                  <a:lnTo>
                    <a:pt x="635762" y="1251356"/>
                  </a:lnTo>
                  <a:lnTo>
                    <a:pt x="622439" y="1214996"/>
                  </a:lnTo>
                  <a:lnTo>
                    <a:pt x="587527" y="1186192"/>
                  </a:lnTo>
                  <a:lnTo>
                    <a:pt x="556564" y="1180071"/>
                  </a:lnTo>
                  <a:lnTo>
                    <a:pt x="79565" y="1180071"/>
                  </a:lnTo>
                  <a:lnTo>
                    <a:pt x="41770" y="1189799"/>
                  </a:lnTo>
                  <a:lnTo>
                    <a:pt x="23406" y="1203477"/>
                  </a:lnTo>
                  <a:lnTo>
                    <a:pt x="18008" y="1208874"/>
                  </a:lnTo>
                  <a:lnTo>
                    <a:pt x="1447" y="1243431"/>
                  </a:lnTo>
                  <a:lnTo>
                    <a:pt x="0" y="1259636"/>
                  </a:lnTo>
                  <a:lnTo>
                    <a:pt x="368" y="1267917"/>
                  </a:lnTo>
                  <a:lnTo>
                    <a:pt x="13690" y="1304277"/>
                  </a:lnTo>
                  <a:lnTo>
                    <a:pt x="48602" y="1333080"/>
                  </a:lnTo>
                  <a:lnTo>
                    <a:pt x="79565" y="1339189"/>
                  </a:lnTo>
                  <a:lnTo>
                    <a:pt x="318249" y="1339189"/>
                  </a:lnTo>
                  <a:close/>
                </a:path>
                <a:path w="636270" h="1496060">
                  <a:moveTo>
                    <a:pt x="318249" y="1495793"/>
                  </a:moveTo>
                  <a:lnTo>
                    <a:pt x="495363" y="1495793"/>
                  </a:lnTo>
                  <a:lnTo>
                    <a:pt x="503643" y="1495437"/>
                  </a:lnTo>
                  <a:lnTo>
                    <a:pt x="539648" y="1482115"/>
                  </a:lnTo>
                  <a:lnTo>
                    <a:pt x="568807" y="1447190"/>
                  </a:lnTo>
                  <a:lnTo>
                    <a:pt x="574928" y="1416596"/>
                  </a:lnTo>
                  <a:lnTo>
                    <a:pt x="565200" y="1378800"/>
                  </a:lnTo>
                  <a:lnTo>
                    <a:pt x="533158" y="1346758"/>
                  </a:lnTo>
                  <a:lnTo>
                    <a:pt x="495363" y="1337030"/>
                  </a:lnTo>
                  <a:lnTo>
                    <a:pt x="141122" y="1337030"/>
                  </a:lnTo>
                  <a:lnTo>
                    <a:pt x="103327" y="1346758"/>
                  </a:lnTo>
                  <a:lnTo>
                    <a:pt x="84963" y="1360436"/>
                  </a:lnTo>
                  <a:lnTo>
                    <a:pt x="79565" y="1365834"/>
                  </a:lnTo>
                  <a:lnTo>
                    <a:pt x="63004" y="1400390"/>
                  </a:lnTo>
                  <a:lnTo>
                    <a:pt x="61569" y="1416596"/>
                  </a:lnTo>
                  <a:lnTo>
                    <a:pt x="71285" y="1454391"/>
                  </a:lnTo>
                  <a:lnTo>
                    <a:pt x="103327" y="1486077"/>
                  </a:lnTo>
                  <a:lnTo>
                    <a:pt x="141122" y="1495793"/>
                  </a:lnTo>
                  <a:lnTo>
                    <a:pt x="318249" y="1495793"/>
                  </a:lnTo>
                  <a:close/>
                </a:path>
                <a:path w="636270" h="1496060">
                  <a:moveTo>
                    <a:pt x="236524" y="1180439"/>
                  </a:moveTo>
                  <a:lnTo>
                    <a:pt x="241566" y="882357"/>
                  </a:lnTo>
                  <a:lnTo>
                    <a:pt x="244449" y="725398"/>
                  </a:lnTo>
                  <a:lnTo>
                    <a:pt x="247688" y="624230"/>
                  </a:lnTo>
                  <a:lnTo>
                    <a:pt x="260642" y="572757"/>
                  </a:lnTo>
                  <a:lnTo>
                    <a:pt x="289801" y="528840"/>
                  </a:lnTo>
                  <a:lnTo>
                    <a:pt x="347408" y="479158"/>
                  </a:lnTo>
                  <a:lnTo>
                    <a:pt x="381609" y="456476"/>
                  </a:lnTo>
                  <a:lnTo>
                    <a:pt x="454329" y="412915"/>
                  </a:lnTo>
                  <a:lnTo>
                    <a:pt x="525246" y="368274"/>
                  </a:lnTo>
                  <a:lnTo>
                    <a:pt x="556920" y="344157"/>
                  </a:lnTo>
                  <a:lnTo>
                    <a:pt x="584644" y="317512"/>
                  </a:lnTo>
                  <a:lnTo>
                    <a:pt x="615962" y="272872"/>
                  </a:lnTo>
                  <a:lnTo>
                    <a:pt x="631088" y="220319"/>
                  </a:lnTo>
                  <a:lnTo>
                    <a:pt x="632167" y="200520"/>
                  </a:lnTo>
                  <a:lnTo>
                    <a:pt x="630720" y="179997"/>
                  </a:lnTo>
                  <a:lnTo>
                    <a:pt x="615238" y="136080"/>
                  </a:lnTo>
                  <a:lnTo>
                    <a:pt x="585368" y="108712"/>
                  </a:lnTo>
                  <a:lnTo>
                    <a:pt x="544690" y="96113"/>
                  </a:lnTo>
                  <a:lnTo>
                    <a:pt x="497522" y="95758"/>
                  </a:lnTo>
                  <a:lnTo>
                    <a:pt x="431279" y="111239"/>
                  </a:lnTo>
                  <a:lnTo>
                    <a:pt x="370090" y="140398"/>
                  </a:lnTo>
                  <a:lnTo>
                    <a:pt x="333730" y="168109"/>
                  </a:lnTo>
                  <a:lnTo>
                    <a:pt x="309600" y="198716"/>
                  </a:lnTo>
                  <a:lnTo>
                    <a:pt x="303847" y="239750"/>
                  </a:lnTo>
                  <a:lnTo>
                    <a:pt x="327609" y="270713"/>
                  </a:lnTo>
                  <a:lnTo>
                    <a:pt x="367563" y="269278"/>
                  </a:lnTo>
                  <a:lnTo>
                    <a:pt x="394563" y="222110"/>
                  </a:lnTo>
                  <a:lnTo>
                    <a:pt x="399961" y="183235"/>
                  </a:lnTo>
                  <a:lnTo>
                    <a:pt x="395998" y="142201"/>
                  </a:lnTo>
                  <a:lnTo>
                    <a:pt x="380885" y="102235"/>
                  </a:lnTo>
                  <a:lnTo>
                    <a:pt x="352805" y="68757"/>
                  </a:lnTo>
                  <a:lnTo>
                    <a:pt x="309245" y="41033"/>
                  </a:lnTo>
                  <a:lnTo>
                    <a:pt x="266763" y="21958"/>
                  </a:lnTo>
                  <a:lnTo>
                    <a:pt x="217804" y="6832"/>
                  </a:lnTo>
                  <a:lnTo>
                    <a:pt x="166319" y="0"/>
                  </a:lnTo>
                  <a:lnTo>
                    <a:pt x="140411" y="711"/>
                  </a:lnTo>
                  <a:lnTo>
                    <a:pt x="91808" y="13309"/>
                  </a:lnTo>
                  <a:lnTo>
                    <a:pt x="59042" y="34556"/>
                  </a:lnTo>
                  <a:lnTo>
                    <a:pt x="32042" y="67310"/>
                  </a:lnTo>
                  <a:lnTo>
                    <a:pt x="12966" y="112318"/>
                  </a:lnTo>
                  <a:lnTo>
                    <a:pt x="11163" y="128155"/>
                  </a:lnTo>
                  <a:lnTo>
                    <a:pt x="11887" y="143992"/>
                  </a:lnTo>
                  <a:lnTo>
                    <a:pt x="27724" y="192239"/>
                  </a:lnTo>
                  <a:lnTo>
                    <a:pt x="47878" y="224993"/>
                  </a:lnTo>
                  <a:lnTo>
                    <a:pt x="74523" y="257759"/>
                  </a:lnTo>
                  <a:lnTo>
                    <a:pt x="105841" y="290512"/>
                  </a:lnTo>
                  <a:lnTo>
                    <a:pt x="177850" y="356400"/>
                  </a:lnTo>
                  <a:lnTo>
                    <a:pt x="253809" y="421551"/>
                  </a:lnTo>
                  <a:lnTo>
                    <a:pt x="322199" y="484911"/>
                  </a:lnTo>
                  <a:lnTo>
                    <a:pt x="350278" y="515874"/>
                  </a:lnTo>
                  <a:lnTo>
                    <a:pt x="380885" y="560870"/>
                  </a:lnTo>
                  <a:lnTo>
                    <a:pt x="394208" y="604431"/>
                  </a:lnTo>
                  <a:lnTo>
                    <a:pt x="395643" y="659155"/>
                  </a:lnTo>
                  <a:lnTo>
                    <a:pt x="395643" y="738352"/>
                  </a:lnTo>
                  <a:lnTo>
                    <a:pt x="392049" y="931316"/>
                  </a:lnTo>
                  <a:lnTo>
                    <a:pt x="384848" y="1180439"/>
                  </a:lnTo>
                  <a:lnTo>
                    <a:pt x="236524" y="1180439"/>
                  </a:lnTo>
                  <a:close/>
                </a:path>
              </a:pathLst>
            </a:custGeom>
            <a:ln w="68038">
              <a:solidFill>
                <a:srgbClr val="F1B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695804" y="3038051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194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98241" y="3374284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5" h="164464">
                <a:moveTo>
                  <a:pt x="164160" y="0"/>
                </a:moveTo>
                <a:lnTo>
                  <a:pt x="0" y="16416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84715" y="427320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232562" y="0"/>
                </a:moveTo>
                <a:lnTo>
                  <a:pt x="0" y="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8839" y="3374284"/>
            <a:ext cx="165100" cy="164465"/>
          </a:xfrm>
          <a:custGeom>
            <a:avLst/>
            <a:gdLst/>
            <a:ahLst/>
            <a:cxnLst/>
            <a:rect l="l" t="t" r="r" b="b"/>
            <a:pathLst>
              <a:path w="165100" h="164464">
                <a:moveTo>
                  <a:pt x="0" y="0"/>
                </a:moveTo>
                <a:lnTo>
                  <a:pt x="164515" y="16416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18" y="427320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562" y="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6325" y="541092"/>
            <a:ext cx="196850" cy="196215"/>
          </a:xfrm>
          <a:custGeom>
            <a:avLst/>
            <a:gdLst/>
            <a:ahLst/>
            <a:cxnLst/>
            <a:rect l="l" t="t" r="r" b="b"/>
            <a:pathLst>
              <a:path w="196850" h="196215">
                <a:moveTo>
                  <a:pt x="196557" y="36715"/>
                </a:moveTo>
                <a:lnTo>
                  <a:pt x="0" y="159118"/>
                </a:lnTo>
              </a:path>
              <a:path w="196850" h="196215">
                <a:moveTo>
                  <a:pt x="37071" y="0"/>
                </a:moveTo>
                <a:lnTo>
                  <a:pt x="159473" y="196202"/>
                </a:lnTo>
              </a:path>
            </a:pathLst>
          </a:custGeom>
          <a:ln w="6767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177" y="3850395"/>
            <a:ext cx="235800" cy="23578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381724" y="2107446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435"/>
                </a:moveTo>
                <a:lnTo>
                  <a:pt x="145072" y="180365"/>
                </a:lnTo>
                <a:lnTo>
                  <a:pt x="167398" y="0"/>
                </a:lnTo>
                <a:lnTo>
                  <a:pt x="0" y="82435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64523" y="113472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62636" y="0"/>
                </a:moveTo>
                <a:lnTo>
                  <a:pt x="120599" y="182879"/>
                </a:lnTo>
              </a:path>
              <a:path w="182879" h="182880">
                <a:moveTo>
                  <a:pt x="0" y="120599"/>
                </a:moveTo>
                <a:lnTo>
                  <a:pt x="182879" y="62280"/>
                </a:lnTo>
              </a:path>
            </a:pathLst>
          </a:custGeom>
          <a:ln w="5615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317" y="4888810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804"/>
                </a:moveTo>
                <a:lnTo>
                  <a:pt x="145084" y="180352"/>
                </a:lnTo>
                <a:lnTo>
                  <a:pt x="167398" y="0"/>
                </a:lnTo>
                <a:lnTo>
                  <a:pt x="0" y="82804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9481" y="59051"/>
            <a:ext cx="656590" cy="706120"/>
            <a:chOff x="69481" y="59051"/>
            <a:chExt cx="656590" cy="7061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167015" y="610827"/>
            <a:ext cx="76981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9" dirty="0"/>
              <a:t>Embedding</a:t>
            </a:r>
            <a:r>
              <a:rPr sz="2800" spc="25" dirty="0"/>
              <a:t> </a:t>
            </a:r>
            <a:r>
              <a:rPr sz="2800" spc="210" dirty="0"/>
              <a:t>models</a:t>
            </a:r>
            <a:r>
              <a:rPr sz="2800" spc="30" dirty="0"/>
              <a:t> </a:t>
            </a:r>
            <a:r>
              <a:rPr sz="2800" spc="160" dirty="0"/>
              <a:t>Evaluation</a:t>
            </a:r>
            <a:r>
              <a:rPr sz="2800" spc="30" dirty="0"/>
              <a:t> </a:t>
            </a:r>
            <a:r>
              <a:rPr sz="2800" spc="229" dirty="0"/>
              <a:t>using</a:t>
            </a:r>
            <a:r>
              <a:rPr sz="2800" spc="25" dirty="0"/>
              <a:t> </a:t>
            </a:r>
            <a:r>
              <a:rPr sz="2800" spc="285" dirty="0"/>
              <a:t>Ragas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275666" y="2904384"/>
            <a:ext cx="8445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20" dirty="0">
                <a:latin typeface="Lucida Sans Unicode"/>
                <a:cs typeface="Lucida Sans Unicode"/>
              </a:rPr>
              <a:t>●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9300" y="2851107"/>
            <a:ext cx="6237605" cy="4076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450"/>
              </a:lnSpc>
              <a:spcBef>
                <a:spcPts val="240"/>
              </a:spcBef>
            </a:pPr>
            <a:r>
              <a:rPr sz="1300" b="1" spc="-5" dirty="0">
                <a:latin typeface="Arial"/>
                <a:cs typeface="Arial"/>
              </a:rPr>
              <a:t>Context Precision and Recall: </a:t>
            </a:r>
            <a:r>
              <a:rPr sz="1300" spc="-5" dirty="0">
                <a:latin typeface="Arial MT"/>
                <a:cs typeface="Arial MT"/>
              </a:rPr>
              <a:t>All three models, OpenAI, Cohere, and miniLM, have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achieved perfect scores of 1.0000 in both context precision and recall.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666" y="3453024"/>
            <a:ext cx="8445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20" dirty="0">
                <a:latin typeface="Lucida Sans Unicode"/>
                <a:cs typeface="Lucida Sans Unicode"/>
              </a:rPr>
              <a:t>●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9300" y="3399748"/>
            <a:ext cx="6710045" cy="5930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204"/>
              </a:spcBef>
            </a:pPr>
            <a:r>
              <a:rPr sz="1300" spc="-5" dirty="0">
                <a:latin typeface="Arial MT"/>
                <a:cs typeface="Arial MT"/>
              </a:rPr>
              <a:t>This indicates that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they are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exceptionally </a:t>
            </a:r>
            <a:r>
              <a:rPr sz="1300" spc="-10" dirty="0">
                <a:latin typeface="Arial MT"/>
                <a:cs typeface="Arial MT"/>
              </a:rPr>
              <a:t>effective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 selecting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highly relevant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context for the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questions and are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also successful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 capturing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all necessary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information from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 context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that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appears in the ground truth answers.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666" y="4185623"/>
            <a:ext cx="8445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20" dirty="0">
                <a:latin typeface="Lucida Sans Unicode"/>
                <a:cs typeface="Lucida Sans Unicode"/>
              </a:rPr>
              <a:t>●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9300" y="4132347"/>
            <a:ext cx="6577330" cy="5937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204"/>
              </a:spcBef>
            </a:pPr>
            <a:r>
              <a:rPr sz="1300" b="1" spc="-5" dirty="0">
                <a:latin typeface="Arial"/>
                <a:cs typeface="Arial"/>
              </a:rPr>
              <a:t>Relevancy: </a:t>
            </a:r>
            <a:r>
              <a:rPr sz="1300" spc="-5" dirty="0">
                <a:latin typeface="Arial MT"/>
                <a:cs typeface="Arial MT"/>
              </a:rPr>
              <a:t>The slightly higher relevancy scores for OpenAI and Cohere compared to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miniLM could imply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marginal advantage in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handling broader or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more complex contextual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relevancies.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999" y="1326244"/>
            <a:ext cx="7078675" cy="1104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034" y="1495814"/>
            <a:ext cx="8495665" cy="3646804"/>
          </a:xfrm>
          <a:custGeom>
            <a:avLst/>
            <a:gdLst/>
            <a:ahLst/>
            <a:cxnLst/>
            <a:rect l="l" t="t" r="r" b="b"/>
            <a:pathLst>
              <a:path w="8495665" h="3646804">
                <a:moveTo>
                  <a:pt x="8495639" y="0"/>
                </a:moveTo>
                <a:lnTo>
                  <a:pt x="0" y="0"/>
                </a:lnTo>
                <a:lnTo>
                  <a:pt x="0" y="3646436"/>
                </a:lnTo>
                <a:lnTo>
                  <a:pt x="8495639" y="3646436"/>
                </a:lnTo>
                <a:lnTo>
                  <a:pt x="8495639" y="0"/>
                </a:lnTo>
                <a:close/>
              </a:path>
            </a:pathLst>
          </a:custGeom>
          <a:solidFill>
            <a:srgbClr val="F1B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9481" y="59051"/>
            <a:ext cx="656590" cy="706120"/>
            <a:chOff x="69481" y="59051"/>
            <a:chExt cx="656590" cy="706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2293" y="610827"/>
            <a:ext cx="26339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15" dirty="0"/>
              <a:t>Advanced</a:t>
            </a:r>
            <a:r>
              <a:rPr sz="2800" spc="-50" dirty="0"/>
              <a:t> </a:t>
            </a:r>
            <a:r>
              <a:rPr sz="2800" spc="220" dirty="0"/>
              <a:t>RAG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887653" y="1450148"/>
            <a:ext cx="8234045" cy="343598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1140" indent="-219075" algn="just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31775" algn="l"/>
              </a:tabLst>
            </a:pPr>
            <a:r>
              <a:rPr sz="1550" b="1" spc="-20" dirty="0">
                <a:latin typeface="Arial"/>
                <a:cs typeface="Arial"/>
              </a:rPr>
              <a:t>Vector</a:t>
            </a:r>
            <a:r>
              <a:rPr sz="1550" b="1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store-backed</a:t>
            </a:r>
            <a:r>
              <a:rPr sz="1550" b="1" spc="10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retriever: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spc="-5" dirty="0">
                <a:latin typeface="Arial MT"/>
                <a:cs typeface="Arial MT"/>
              </a:rPr>
              <a:t>Basic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retriever,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works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MMR.</a:t>
            </a:r>
            <a:endParaRPr sz="1550">
              <a:latin typeface="Arial MT"/>
              <a:cs typeface="Arial MT"/>
            </a:endParaRPr>
          </a:p>
          <a:p>
            <a:pPr marL="12700" marR="48260" algn="just">
              <a:lnSpc>
                <a:spcPct val="93000"/>
              </a:lnSpc>
              <a:spcBef>
                <a:spcPts val="1220"/>
              </a:spcBef>
              <a:buAutoNum type="arabicPeriod"/>
              <a:tabLst>
                <a:tab pos="231775" algn="l"/>
              </a:tabLst>
            </a:pPr>
            <a:r>
              <a:rPr sz="1550" b="1" spc="-5" dirty="0">
                <a:latin typeface="Arial"/>
                <a:cs typeface="Arial"/>
              </a:rPr>
              <a:t>Parent document retriever: </a:t>
            </a:r>
            <a:r>
              <a:rPr sz="1550" spc="-5" dirty="0">
                <a:latin typeface="Arial MT"/>
                <a:cs typeface="Arial MT"/>
              </a:rPr>
              <a:t>Improving </a:t>
            </a:r>
            <a:r>
              <a:rPr sz="1550" dirty="0">
                <a:latin typeface="Arial MT"/>
                <a:cs typeface="Arial MT"/>
              </a:rPr>
              <a:t>a </a:t>
            </a:r>
            <a:r>
              <a:rPr sz="1550" spc="-5" dirty="0">
                <a:latin typeface="Arial MT"/>
                <a:cs typeface="Arial MT"/>
              </a:rPr>
              <a:t>retriever by embedding </a:t>
            </a:r>
            <a:r>
              <a:rPr sz="1550" dirty="0">
                <a:latin typeface="Arial MT"/>
                <a:cs typeface="Arial MT"/>
              </a:rPr>
              <a:t>our </a:t>
            </a:r>
            <a:r>
              <a:rPr sz="1550" spc="-5" dirty="0">
                <a:latin typeface="Arial MT"/>
                <a:cs typeface="Arial MT"/>
              </a:rPr>
              <a:t>documents into small 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chunks, and then retrieve </a:t>
            </a:r>
            <a:r>
              <a:rPr sz="1550" dirty="0">
                <a:latin typeface="Arial MT"/>
                <a:cs typeface="Arial MT"/>
              </a:rPr>
              <a:t>a </a:t>
            </a:r>
            <a:r>
              <a:rPr sz="1550" spc="-5" dirty="0">
                <a:latin typeface="Arial MT"/>
                <a:cs typeface="Arial MT"/>
              </a:rPr>
              <a:t>significant amount of additional context that "surrounds" the found 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context.</a:t>
            </a:r>
            <a:endParaRPr sz="1550">
              <a:latin typeface="Arial MT"/>
              <a:cs typeface="Arial MT"/>
            </a:endParaRPr>
          </a:p>
          <a:p>
            <a:pPr marL="12700" marR="100965">
              <a:lnSpc>
                <a:spcPts val="1730"/>
              </a:lnSpc>
              <a:spcBef>
                <a:spcPts val="1245"/>
              </a:spcBef>
              <a:buAutoNum type="arabicPeriod"/>
              <a:tabLst>
                <a:tab pos="231775" algn="l"/>
              </a:tabLst>
            </a:pPr>
            <a:r>
              <a:rPr sz="1550" b="1" spc="-5" dirty="0">
                <a:latin typeface="Arial"/>
                <a:cs typeface="Arial"/>
              </a:rPr>
              <a:t>Prompt</a:t>
            </a:r>
            <a:r>
              <a:rPr sz="1550" b="1" dirty="0">
                <a:latin typeface="Arial"/>
                <a:cs typeface="Arial"/>
              </a:rPr>
              <a:t> </a:t>
            </a:r>
            <a:r>
              <a:rPr sz="1550" b="1" spc="-25" dirty="0">
                <a:latin typeface="Arial"/>
                <a:cs typeface="Arial"/>
              </a:rPr>
              <a:t>Tuning</a:t>
            </a:r>
            <a:r>
              <a:rPr sz="1550" b="1" spc="5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-</a:t>
            </a:r>
            <a:r>
              <a:rPr sz="1550" b="1" spc="15" dirty="0">
                <a:latin typeface="Arial"/>
                <a:cs typeface="Arial"/>
              </a:rPr>
              <a:t> </a:t>
            </a:r>
            <a:r>
              <a:rPr sz="1550" spc="-5" dirty="0">
                <a:latin typeface="Arial MT"/>
                <a:cs typeface="Arial MT"/>
              </a:rPr>
              <a:t>Multi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Query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retriever</a:t>
            </a:r>
            <a:r>
              <a:rPr sz="1550" b="1" dirty="0">
                <a:latin typeface="Arial"/>
                <a:cs typeface="Arial"/>
              </a:rPr>
              <a:t>: </a:t>
            </a:r>
            <a:r>
              <a:rPr sz="1550" spc="-5" dirty="0">
                <a:latin typeface="Arial MT"/>
                <a:cs typeface="Arial MT"/>
              </a:rPr>
              <a:t>It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automates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process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of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prompt tuning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by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using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an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LLM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to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generate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multiple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queries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from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different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perspectives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for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 given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user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input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query.</a:t>
            </a:r>
            <a:endParaRPr sz="1550">
              <a:latin typeface="Arial MT"/>
              <a:cs typeface="Arial MT"/>
            </a:endParaRPr>
          </a:p>
          <a:p>
            <a:pPr marL="12700" marR="5080">
              <a:lnSpc>
                <a:spcPts val="1730"/>
              </a:lnSpc>
              <a:spcBef>
                <a:spcPts val="1220"/>
              </a:spcBef>
              <a:buAutoNum type="arabicPeriod"/>
              <a:tabLst>
                <a:tab pos="231775" algn="l"/>
              </a:tabLst>
            </a:pPr>
            <a:r>
              <a:rPr sz="1550" b="1" spc="-5" dirty="0">
                <a:latin typeface="Arial"/>
                <a:cs typeface="Arial"/>
              </a:rPr>
              <a:t>Ensemble</a:t>
            </a:r>
            <a:r>
              <a:rPr sz="1550" b="1" dirty="0">
                <a:latin typeface="Arial"/>
                <a:cs typeface="Arial"/>
              </a:rPr>
              <a:t> </a:t>
            </a:r>
            <a:r>
              <a:rPr sz="1550" b="1" spc="-10" dirty="0">
                <a:latin typeface="Arial"/>
                <a:cs typeface="Arial"/>
              </a:rPr>
              <a:t>BM25</a:t>
            </a:r>
            <a:r>
              <a:rPr sz="1550" b="1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retriever:</a:t>
            </a:r>
            <a:r>
              <a:rPr sz="1550" b="1" spc="25" dirty="0">
                <a:latin typeface="Arial"/>
                <a:cs typeface="Arial"/>
              </a:rPr>
              <a:t> </a:t>
            </a:r>
            <a:r>
              <a:rPr sz="1550" spc="-5" dirty="0">
                <a:latin typeface="Arial MT"/>
                <a:cs typeface="Arial MT"/>
              </a:rPr>
              <a:t>Given</a:t>
            </a:r>
            <a:r>
              <a:rPr sz="1550" dirty="0">
                <a:latin typeface="Arial MT"/>
                <a:cs typeface="Arial MT"/>
              </a:rPr>
              <a:t> a user </a:t>
            </a:r>
            <a:r>
              <a:rPr sz="1550" spc="-20" dirty="0">
                <a:latin typeface="Arial MT"/>
                <a:cs typeface="Arial MT"/>
              </a:rPr>
              <a:t>query,</a:t>
            </a:r>
            <a:r>
              <a:rPr sz="1550" dirty="0">
                <a:latin typeface="Arial MT"/>
                <a:cs typeface="Arial MT"/>
              </a:rPr>
              <a:t> it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retrieves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documents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from the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dense 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vector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retrieval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sparse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BM25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vector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retrieval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and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using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Reciprocal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Rank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Fusion,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fuses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weights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them into</a:t>
            </a:r>
            <a:r>
              <a:rPr sz="1550" dirty="0">
                <a:latin typeface="Arial MT"/>
                <a:cs typeface="Arial MT"/>
              </a:rPr>
              <a:t> a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single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retrieved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list.</a:t>
            </a:r>
            <a:endParaRPr sz="1550">
              <a:latin typeface="Arial MT"/>
              <a:cs typeface="Arial MT"/>
            </a:endParaRPr>
          </a:p>
          <a:p>
            <a:pPr marL="12700" marR="66040">
              <a:lnSpc>
                <a:spcPct val="93000"/>
              </a:lnSpc>
              <a:spcBef>
                <a:spcPts val="1185"/>
              </a:spcBef>
              <a:buAutoNum type="arabicPeriod"/>
              <a:tabLst>
                <a:tab pos="232410" algn="l"/>
              </a:tabLst>
            </a:pPr>
            <a:r>
              <a:rPr sz="1550" b="1" spc="-5" dirty="0">
                <a:latin typeface="Arial"/>
                <a:cs typeface="Arial"/>
              </a:rPr>
              <a:t>Contextual</a:t>
            </a:r>
            <a:r>
              <a:rPr sz="1550" b="1" spc="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Compression:</a:t>
            </a:r>
            <a:r>
              <a:rPr sz="1550" b="1" spc="15" dirty="0">
                <a:latin typeface="Arial"/>
                <a:cs typeface="Arial"/>
              </a:rPr>
              <a:t> </a:t>
            </a:r>
            <a:r>
              <a:rPr sz="1550" spc="-5" dirty="0">
                <a:latin typeface="Arial MT"/>
                <a:cs typeface="Arial MT"/>
              </a:rPr>
              <a:t>Instead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immediately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returning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retrieved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documents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as-is,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we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compress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them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using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context</a:t>
            </a:r>
            <a:r>
              <a:rPr sz="1550" dirty="0">
                <a:latin typeface="Arial MT"/>
                <a:cs typeface="Arial MT"/>
              </a:rPr>
              <a:t> of</a:t>
            </a:r>
            <a:r>
              <a:rPr sz="1550" spc="-5" dirty="0">
                <a:latin typeface="Arial MT"/>
                <a:cs typeface="Arial MT"/>
              </a:rPr>
              <a:t> the</a:t>
            </a:r>
            <a:r>
              <a:rPr sz="1550" dirty="0">
                <a:latin typeface="Arial MT"/>
                <a:cs typeface="Arial MT"/>
              </a:rPr>
              <a:t> given </a:t>
            </a:r>
            <a:r>
              <a:rPr sz="1550" spc="-20" dirty="0">
                <a:latin typeface="Arial MT"/>
                <a:cs typeface="Arial MT"/>
              </a:rPr>
              <a:t>query,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so </a:t>
            </a:r>
            <a:r>
              <a:rPr sz="1550" spc="-5" dirty="0">
                <a:latin typeface="Arial MT"/>
                <a:cs typeface="Arial MT"/>
              </a:rPr>
              <a:t>that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only</a:t>
            </a:r>
            <a:r>
              <a:rPr sz="1550" dirty="0">
                <a:latin typeface="Arial MT"/>
                <a:cs typeface="Arial MT"/>
              </a:rPr>
              <a:t> the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relevant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information</a:t>
            </a:r>
            <a:r>
              <a:rPr sz="1550" dirty="0">
                <a:latin typeface="Arial MT"/>
                <a:cs typeface="Arial MT"/>
              </a:rPr>
              <a:t> is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returned.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034" y="1495814"/>
            <a:ext cx="8495665" cy="3646804"/>
          </a:xfrm>
          <a:custGeom>
            <a:avLst/>
            <a:gdLst/>
            <a:ahLst/>
            <a:cxnLst/>
            <a:rect l="l" t="t" r="r" b="b"/>
            <a:pathLst>
              <a:path w="8495665" h="3646804">
                <a:moveTo>
                  <a:pt x="8495639" y="0"/>
                </a:moveTo>
                <a:lnTo>
                  <a:pt x="0" y="0"/>
                </a:lnTo>
                <a:lnTo>
                  <a:pt x="0" y="3646436"/>
                </a:lnTo>
                <a:lnTo>
                  <a:pt x="8495639" y="3646436"/>
                </a:lnTo>
                <a:lnTo>
                  <a:pt x="8495639" y="0"/>
                </a:lnTo>
                <a:close/>
              </a:path>
            </a:pathLst>
          </a:custGeom>
          <a:solidFill>
            <a:srgbClr val="F1B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9481" y="59051"/>
            <a:ext cx="656590" cy="706120"/>
            <a:chOff x="69481" y="59051"/>
            <a:chExt cx="656590" cy="706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7577" y="587790"/>
            <a:ext cx="26346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15" dirty="0"/>
              <a:t>Advanced</a:t>
            </a:r>
            <a:r>
              <a:rPr sz="2800" spc="-45" dirty="0"/>
              <a:t> </a:t>
            </a:r>
            <a:r>
              <a:rPr sz="2800" spc="220" dirty="0"/>
              <a:t>RAG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929779" y="1541788"/>
            <a:ext cx="8149590" cy="25844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340360">
              <a:lnSpc>
                <a:spcPts val="1610"/>
              </a:lnSpc>
              <a:spcBef>
                <a:spcPts val="250"/>
              </a:spcBef>
              <a:buAutoNum type="arabicPeriod" startAt="6"/>
              <a:tabLst>
                <a:tab pos="215265" algn="l"/>
              </a:tabLst>
            </a:pPr>
            <a:r>
              <a:rPr sz="1450" b="1" spc="-10" dirty="0">
                <a:latin typeface="Arial"/>
                <a:cs typeface="Arial"/>
              </a:rPr>
              <a:t>ColBERT </a:t>
            </a:r>
            <a:r>
              <a:rPr sz="1450" b="1" spc="-5" dirty="0">
                <a:latin typeface="Arial"/>
                <a:cs typeface="Arial"/>
              </a:rPr>
              <a:t>retriever:</a:t>
            </a:r>
            <a:r>
              <a:rPr sz="1450" b="1" dirty="0">
                <a:latin typeface="Arial"/>
                <a:cs typeface="Arial"/>
              </a:rPr>
              <a:t> </a:t>
            </a:r>
            <a:r>
              <a:rPr sz="1450" spc="-15" dirty="0">
                <a:latin typeface="Arial MT"/>
                <a:cs typeface="Arial MT"/>
              </a:rPr>
              <a:t>ColBERT</a:t>
            </a:r>
            <a:r>
              <a:rPr sz="1450" spc="-4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is </a:t>
            </a:r>
            <a:r>
              <a:rPr sz="1450" spc="-10" dirty="0">
                <a:latin typeface="Arial MT"/>
                <a:cs typeface="Arial MT"/>
              </a:rPr>
              <a:t>a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fast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and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accurate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retrieval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model, </a:t>
            </a:r>
            <a:r>
              <a:rPr sz="1450" spc="-10" dirty="0">
                <a:latin typeface="Arial MT"/>
                <a:cs typeface="Arial MT"/>
              </a:rPr>
              <a:t>enabling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scalable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-35" dirty="0">
                <a:latin typeface="Arial MT"/>
                <a:cs typeface="Arial MT"/>
              </a:rPr>
              <a:t>BERT- </a:t>
            </a:r>
            <a:r>
              <a:rPr sz="1450" spc="-38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based</a:t>
            </a:r>
            <a:r>
              <a:rPr sz="1450" spc="-5" dirty="0">
                <a:latin typeface="Arial MT"/>
                <a:cs typeface="Arial MT"/>
              </a:rPr>
              <a:t> search </a:t>
            </a:r>
            <a:r>
              <a:rPr sz="1450" spc="-10" dirty="0">
                <a:latin typeface="Arial MT"/>
                <a:cs typeface="Arial MT"/>
              </a:rPr>
              <a:t>over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large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text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collections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in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tens of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milliseconds.</a:t>
            </a:r>
            <a:endParaRPr sz="1450">
              <a:latin typeface="Arial MT"/>
              <a:cs typeface="Arial MT"/>
            </a:endParaRPr>
          </a:p>
          <a:p>
            <a:pPr marL="12700" marR="5080">
              <a:lnSpc>
                <a:spcPct val="92200"/>
              </a:lnSpc>
              <a:spcBef>
                <a:spcPts val="1295"/>
              </a:spcBef>
              <a:buAutoNum type="arabicPeriod" startAt="6"/>
              <a:tabLst>
                <a:tab pos="215265" algn="l"/>
              </a:tabLst>
            </a:pPr>
            <a:r>
              <a:rPr sz="1450" b="1" spc="-10" dirty="0">
                <a:latin typeface="Arial"/>
                <a:cs typeface="Arial"/>
              </a:rPr>
              <a:t>Cohere</a:t>
            </a:r>
            <a:r>
              <a:rPr sz="1450" b="1" dirty="0">
                <a:latin typeface="Arial"/>
                <a:cs typeface="Arial"/>
              </a:rPr>
              <a:t> </a:t>
            </a:r>
            <a:r>
              <a:rPr sz="1450" b="1" spc="-10" dirty="0">
                <a:latin typeface="Arial"/>
                <a:cs typeface="Arial"/>
              </a:rPr>
              <a:t>reranker:</a:t>
            </a:r>
            <a:r>
              <a:rPr sz="1450" b="1" spc="10" dirty="0">
                <a:latin typeface="Arial"/>
                <a:cs typeface="Arial"/>
              </a:rPr>
              <a:t> </a:t>
            </a:r>
            <a:r>
              <a:rPr sz="1450" spc="-10" dirty="0">
                <a:latin typeface="Arial MT"/>
                <a:cs typeface="Arial MT"/>
              </a:rPr>
              <a:t>After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the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base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retriever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retrieves </a:t>
            </a:r>
            <a:r>
              <a:rPr sz="1450" spc="-10" dirty="0">
                <a:latin typeface="Arial MT"/>
                <a:cs typeface="Arial MT"/>
              </a:rPr>
              <a:t>the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top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20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relevant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documents,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there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might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15" dirty="0">
                <a:latin typeface="Arial MT"/>
                <a:cs typeface="Arial MT"/>
              </a:rPr>
              <a:t>be </a:t>
            </a:r>
            <a:r>
              <a:rPr sz="1450" spc="-39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lots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of </a:t>
            </a:r>
            <a:r>
              <a:rPr sz="1450" spc="-5" dirty="0">
                <a:latin typeface="Arial MT"/>
                <a:cs typeface="Arial MT"/>
              </a:rPr>
              <a:t>irrelevant</a:t>
            </a:r>
            <a:r>
              <a:rPr sz="1450" spc="-10" dirty="0">
                <a:latin typeface="Arial MT"/>
                <a:cs typeface="Arial MT"/>
              </a:rPr>
              <a:t> texts retrieved</a:t>
            </a:r>
            <a:r>
              <a:rPr sz="1450" spc="-5" dirty="0">
                <a:latin typeface="Arial MT"/>
                <a:cs typeface="Arial MT"/>
              </a:rPr>
              <a:t> too</a:t>
            </a:r>
            <a:r>
              <a:rPr sz="1450" spc="-10" dirty="0">
                <a:latin typeface="Arial MT"/>
                <a:cs typeface="Arial MT"/>
              </a:rPr>
              <a:t> so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the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reranker </a:t>
            </a:r>
            <a:r>
              <a:rPr sz="1450" spc="-10" dirty="0">
                <a:latin typeface="Arial MT"/>
                <a:cs typeface="Arial MT"/>
              </a:rPr>
              <a:t>ranks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it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by </a:t>
            </a:r>
            <a:r>
              <a:rPr sz="1450" spc="-5" dirty="0">
                <a:latin typeface="Arial MT"/>
                <a:cs typeface="Arial MT"/>
              </a:rPr>
              <a:t>keeping </a:t>
            </a:r>
            <a:r>
              <a:rPr sz="1450" spc="-10" dirty="0">
                <a:latin typeface="Arial MT"/>
                <a:cs typeface="Arial MT"/>
              </a:rPr>
              <a:t>the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most </a:t>
            </a:r>
            <a:r>
              <a:rPr sz="1450" spc="-5" dirty="0">
                <a:latin typeface="Arial MT"/>
                <a:cs typeface="Arial MT"/>
              </a:rPr>
              <a:t>relevant</a:t>
            </a:r>
            <a:r>
              <a:rPr sz="1450" spc="-10" dirty="0">
                <a:latin typeface="Arial MT"/>
                <a:cs typeface="Arial MT"/>
              </a:rPr>
              <a:t> documents 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at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the top.</a:t>
            </a:r>
            <a:endParaRPr sz="1450">
              <a:latin typeface="Arial MT"/>
              <a:cs typeface="Arial MT"/>
            </a:endParaRPr>
          </a:p>
          <a:p>
            <a:pPr marL="12700" marR="511175">
              <a:lnSpc>
                <a:spcPts val="1600"/>
              </a:lnSpc>
              <a:spcBef>
                <a:spcPts val="1360"/>
              </a:spcBef>
              <a:buAutoNum type="arabicPeriod" startAt="6"/>
              <a:tabLst>
                <a:tab pos="215265" algn="l"/>
              </a:tabLst>
            </a:pPr>
            <a:r>
              <a:rPr sz="1450" b="1" spc="-10" dirty="0">
                <a:latin typeface="Arial"/>
                <a:cs typeface="Arial"/>
              </a:rPr>
              <a:t>Multi</a:t>
            </a:r>
            <a:r>
              <a:rPr sz="1450" b="1" spc="-5" dirty="0">
                <a:latin typeface="Arial"/>
                <a:cs typeface="Arial"/>
              </a:rPr>
              <a:t> </a:t>
            </a:r>
            <a:r>
              <a:rPr sz="1450" b="1" spc="-10" dirty="0">
                <a:latin typeface="Arial"/>
                <a:cs typeface="Arial"/>
              </a:rPr>
              <a:t>Query</a:t>
            </a:r>
            <a:r>
              <a:rPr sz="1450" b="1" spc="5" dirty="0">
                <a:latin typeface="Arial"/>
                <a:cs typeface="Arial"/>
              </a:rPr>
              <a:t> </a:t>
            </a:r>
            <a:r>
              <a:rPr sz="1450" b="1" spc="-10" dirty="0">
                <a:latin typeface="Arial"/>
                <a:cs typeface="Arial"/>
              </a:rPr>
              <a:t>+</a:t>
            </a:r>
            <a:r>
              <a:rPr sz="1450" b="1" dirty="0">
                <a:latin typeface="Arial"/>
                <a:cs typeface="Arial"/>
              </a:rPr>
              <a:t> </a:t>
            </a:r>
            <a:r>
              <a:rPr sz="1450" b="1" spc="-10" dirty="0">
                <a:latin typeface="Arial"/>
                <a:cs typeface="Arial"/>
              </a:rPr>
              <a:t>Cohere</a:t>
            </a:r>
            <a:r>
              <a:rPr sz="1450" b="1" spc="5" dirty="0">
                <a:latin typeface="Arial"/>
                <a:cs typeface="Arial"/>
              </a:rPr>
              <a:t> </a:t>
            </a:r>
            <a:r>
              <a:rPr sz="1450" b="1" spc="-10" dirty="0">
                <a:latin typeface="Arial"/>
                <a:cs typeface="Arial"/>
              </a:rPr>
              <a:t>reranker:</a:t>
            </a:r>
            <a:r>
              <a:rPr sz="1450" b="1" dirty="0">
                <a:latin typeface="Arial"/>
                <a:cs typeface="Arial"/>
              </a:rPr>
              <a:t> </a:t>
            </a:r>
            <a:r>
              <a:rPr sz="1450" spc="-10" dirty="0">
                <a:latin typeface="Arial MT"/>
                <a:cs typeface="Arial MT"/>
              </a:rPr>
              <a:t>Kept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Multi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Query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retriever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as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base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retriever </a:t>
            </a:r>
            <a:r>
              <a:rPr sz="1450" spc="-10" dirty="0">
                <a:latin typeface="Arial MT"/>
                <a:cs typeface="Arial MT"/>
              </a:rPr>
              <a:t>and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perfomed </a:t>
            </a:r>
            <a:r>
              <a:rPr sz="1450" spc="-39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reranking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using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cohere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5" dirty="0">
                <a:latin typeface="Arial MT"/>
                <a:cs typeface="Arial MT"/>
              </a:rPr>
              <a:t>reranker.</a:t>
            </a:r>
            <a:endParaRPr sz="1450">
              <a:latin typeface="Arial MT"/>
              <a:cs typeface="Arial MT"/>
            </a:endParaRPr>
          </a:p>
          <a:p>
            <a:pPr marL="12700" marR="5715" algn="just">
              <a:lnSpc>
                <a:spcPct val="92200"/>
              </a:lnSpc>
              <a:spcBef>
                <a:spcPts val="1295"/>
              </a:spcBef>
              <a:buAutoNum type="arabicPeriod" startAt="6"/>
              <a:tabLst>
                <a:tab pos="215265" algn="l"/>
              </a:tabLst>
            </a:pPr>
            <a:r>
              <a:rPr sz="1450" b="1" spc="-10" dirty="0">
                <a:latin typeface="Arial"/>
                <a:cs typeface="Arial"/>
              </a:rPr>
              <a:t>Cross Encoder reranker: </a:t>
            </a:r>
            <a:r>
              <a:rPr sz="1450" spc="-10" dirty="0">
                <a:latin typeface="Arial MT"/>
                <a:cs typeface="Arial MT"/>
              </a:rPr>
              <a:t>the </a:t>
            </a:r>
            <a:r>
              <a:rPr sz="1450" spc="-5" dirty="0">
                <a:latin typeface="Arial MT"/>
                <a:cs typeface="Arial MT"/>
              </a:rPr>
              <a:t>retrieval </a:t>
            </a:r>
            <a:r>
              <a:rPr sz="1450" spc="-10" dirty="0">
                <a:latin typeface="Arial MT"/>
                <a:cs typeface="Arial MT"/>
              </a:rPr>
              <a:t>system </a:t>
            </a:r>
            <a:r>
              <a:rPr sz="1450" spc="-5" dirty="0">
                <a:latin typeface="Arial MT"/>
                <a:cs typeface="Arial MT"/>
              </a:rPr>
              <a:t>might retrieve </a:t>
            </a:r>
            <a:r>
              <a:rPr sz="1450" spc="-10" dirty="0">
                <a:latin typeface="Arial MT"/>
                <a:cs typeface="Arial MT"/>
              </a:rPr>
              <a:t>documents that are </a:t>
            </a:r>
            <a:r>
              <a:rPr sz="1450" spc="-5" dirty="0">
                <a:latin typeface="Arial MT"/>
                <a:cs typeface="Arial MT"/>
              </a:rPr>
              <a:t>not </a:t>
            </a:r>
            <a:r>
              <a:rPr sz="1450" spc="-10" dirty="0">
                <a:latin typeface="Arial MT"/>
                <a:cs typeface="Arial MT"/>
              </a:rPr>
              <a:t>that relevant </a:t>
            </a:r>
            <a:r>
              <a:rPr sz="1450" spc="-39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for the search </a:t>
            </a:r>
            <a:r>
              <a:rPr sz="1450" spc="-25" dirty="0">
                <a:latin typeface="Arial MT"/>
                <a:cs typeface="Arial MT"/>
              </a:rPr>
              <a:t>query. </a:t>
            </a:r>
            <a:r>
              <a:rPr sz="1450" spc="-10" dirty="0">
                <a:latin typeface="Arial MT"/>
                <a:cs typeface="Arial MT"/>
              </a:rPr>
              <a:t>Hence, we use a </a:t>
            </a:r>
            <a:r>
              <a:rPr sz="1450" spc="-5" dirty="0">
                <a:latin typeface="Arial MT"/>
                <a:cs typeface="Arial MT"/>
              </a:rPr>
              <a:t>re-ranker </a:t>
            </a:r>
            <a:r>
              <a:rPr sz="1450" spc="-10" dirty="0">
                <a:latin typeface="Arial MT"/>
                <a:cs typeface="Arial MT"/>
              </a:rPr>
              <a:t>based on a cross-encoder that </a:t>
            </a:r>
            <a:r>
              <a:rPr sz="1450" spc="-5" dirty="0">
                <a:latin typeface="Arial MT"/>
                <a:cs typeface="Arial MT"/>
              </a:rPr>
              <a:t>scores </a:t>
            </a:r>
            <a:r>
              <a:rPr sz="1450" spc="-10" dirty="0">
                <a:latin typeface="Arial MT"/>
                <a:cs typeface="Arial MT"/>
              </a:rPr>
              <a:t>the relevancy 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of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all </a:t>
            </a:r>
            <a:r>
              <a:rPr sz="1450" spc="-10" dirty="0">
                <a:latin typeface="Arial MT"/>
                <a:cs typeface="Arial MT"/>
              </a:rPr>
              <a:t>candidates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for the given</a:t>
            </a:r>
            <a:r>
              <a:rPr sz="1450" spc="-5" dirty="0">
                <a:latin typeface="Arial MT"/>
                <a:cs typeface="Arial MT"/>
              </a:rPr>
              <a:t> search </a:t>
            </a:r>
            <a:r>
              <a:rPr sz="1450" spc="-25" dirty="0">
                <a:latin typeface="Arial MT"/>
                <a:cs typeface="Arial MT"/>
              </a:rPr>
              <a:t>query.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84265" y="3603066"/>
            <a:ext cx="1423670" cy="2014220"/>
            <a:chOff x="7984265" y="3603066"/>
            <a:chExt cx="1423670" cy="2014220"/>
          </a:xfrm>
        </p:grpSpPr>
        <p:sp>
          <p:nvSpPr>
            <p:cNvPr id="3" name="object 3"/>
            <p:cNvSpPr/>
            <p:nvPr/>
          </p:nvSpPr>
          <p:spPr>
            <a:xfrm>
              <a:off x="8018284" y="3637085"/>
              <a:ext cx="1355090" cy="1630680"/>
            </a:xfrm>
            <a:custGeom>
              <a:avLst/>
              <a:gdLst/>
              <a:ahLst/>
              <a:cxnLst/>
              <a:rect l="l" t="t" r="r" b="b"/>
              <a:pathLst>
                <a:path w="1355090" h="1630679">
                  <a:moveTo>
                    <a:pt x="677519" y="0"/>
                  </a:moveTo>
                  <a:lnTo>
                    <a:pt x="631431" y="1447"/>
                  </a:lnTo>
                  <a:lnTo>
                    <a:pt x="587159" y="5397"/>
                  </a:lnTo>
                  <a:lnTo>
                    <a:pt x="543953" y="12242"/>
                  </a:lnTo>
                  <a:lnTo>
                    <a:pt x="501840" y="21958"/>
                  </a:lnTo>
                  <a:lnTo>
                    <a:pt x="460438" y="34569"/>
                  </a:lnTo>
                  <a:lnTo>
                    <a:pt x="419760" y="50406"/>
                  </a:lnTo>
                  <a:lnTo>
                    <a:pt x="379069" y="68757"/>
                  </a:lnTo>
                  <a:lnTo>
                    <a:pt x="338759" y="90728"/>
                  </a:lnTo>
                  <a:lnTo>
                    <a:pt x="299516" y="114846"/>
                  </a:lnTo>
                  <a:lnTo>
                    <a:pt x="263156" y="140398"/>
                  </a:lnTo>
                  <a:lnTo>
                    <a:pt x="229311" y="168122"/>
                  </a:lnTo>
                  <a:lnTo>
                    <a:pt x="197637" y="197281"/>
                  </a:lnTo>
                  <a:lnTo>
                    <a:pt x="168109" y="228968"/>
                  </a:lnTo>
                  <a:lnTo>
                    <a:pt x="140754" y="262801"/>
                  </a:lnTo>
                  <a:lnTo>
                    <a:pt x="114833" y="299161"/>
                  </a:lnTo>
                  <a:lnTo>
                    <a:pt x="90716" y="338404"/>
                  </a:lnTo>
                  <a:lnTo>
                    <a:pt x="68757" y="378726"/>
                  </a:lnTo>
                  <a:lnTo>
                    <a:pt x="50038" y="419404"/>
                  </a:lnTo>
                  <a:lnTo>
                    <a:pt x="34556" y="460082"/>
                  </a:lnTo>
                  <a:lnTo>
                    <a:pt x="21958" y="501484"/>
                  </a:lnTo>
                  <a:lnTo>
                    <a:pt x="12230" y="543598"/>
                  </a:lnTo>
                  <a:lnTo>
                    <a:pt x="5397" y="586803"/>
                  </a:lnTo>
                  <a:lnTo>
                    <a:pt x="1435" y="631088"/>
                  </a:lnTo>
                  <a:lnTo>
                    <a:pt x="0" y="677164"/>
                  </a:lnTo>
                  <a:lnTo>
                    <a:pt x="1435" y="722884"/>
                  </a:lnTo>
                  <a:lnTo>
                    <a:pt x="5397" y="767168"/>
                  </a:lnTo>
                  <a:lnTo>
                    <a:pt x="12230" y="810006"/>
                  </a:lnTo>
                  <a:lnTo>
                    <a:pt x="21958" y="852119"/>
                  </a:lnTo>
                  <a:lnTo>
                    <a:pt x="34556" y="893521"/>
                  </a:lnTo>
                  <a:lnTo>
                    <a:pt x="50393" y="934199"/>
                  </a:lnTo>
                  <a:lnTo>
                    <a:pt x="69113" y="974521"/>
                  </a:lnTo>
                  <a:lnTo>
                    <a:pt x="90716" y="1014844"/>
                  </a:lnTo>
                  <a:lnTo>
                    <a:pt x="114833" y="1053719"/>
                  </a:lnTo>
                  <a:lnTo>
                    <a:pt x="140754" y="1090079"/>
                  </a:lnTo>
                  <a:lnTo>
                    <a:pt x="168109" y="1124280"/>
                  </a:lnTo>
                  <a:lnTo>
                    <a:pt x="197637" y="1155598"/>
                  </a:lnTo>
                  <a:lnTo>
                    <a:pt x="229311" y="1185125"/>
                  </a:lnTo>
                  <a:lnTo>
                    <a:pt x="263156" y="1212481"/>
                  </a:lnTo>
                  <a:lnTo>
                    <a:pt x="299516" y="1238402"/>
                  </a:lnTo>
                  <a:lnTo>
                    <a:pt x="338759" y="1262519"/>
                  </a:lnTo>
                  <a:lnTo>
                    <a:pt x="394919" y="1291678"/>
                  </a:lnTo>
                  <a:lnTo>
                    <a:pt x="453593" y="1315440"/>
                  </a:lnTo>
                  <a:lnTo>
                    <a:pt x="453593" y="1316164"/>
                  </a:lnTo>
                  <a:lnTo>
                    <a:pt x="453593" y="1550885"/>
                  </a:lnTo>
                  <a:lnTo>
                    <a:pt x="453961" y="1558798"/>
                  </a:lnTo>
                  <a:lnTo>
                    <a:pt x="467271" y="1595526"/>
                  </a:lnTo>
                  <a:lnTo>
                    <a:pt x="476999" y="1607045"/>
                  </a:lnTo>
                  <a:lnTo>
                    <a:pt x="482396" y="1612442"/>
                  </a:lnTo>
                  <a:lnTo>
                    <a:pt x="516953" y="1628648"/>
                  </a:lnTo>
                  <a:lnTo>
                    <a:pt x="533158" y="1630438"/>
                  </a:lnTo>
                  <a:lnTo>
                    <a:pt x="821512" y="1630438"/>
                  </a:lnTo>
                  <a:lnTo>
                    <a:pt x="859675" y="1620723"/>
                  </a:lnTo>
                  <a:lnTo>
                    <a:pt x="891349" y="1588681"/>
                  </a:lnTo>
                  <a:lnTo>
                    <a:pt x="901077" y="1550885"/>
                  </a:lnTo>
                  <a:lnTo>
                    <a:pt x="901077" y="1316164"/>
                  </a:lnTo>
                  <a:lnTo>
                    <a:pt x="901077" y="1315440"/>
                  </a:lnTo>
                  <a:lnTo>
                    <a:pt x="931316" y="1303921"/>
                  </a:lnTo>
                  <a:lnTo>
                    <a:pt x="960120" y="1291678"/>
                  </a:lnTo>
                  <a:lnTo>
                    <a:pt x="1016279" y="1262519"/>
                  </a:lnTo>
                  <a:lnTo>
                    <a:pt x="1055154" y="1238402"/>
                  </a:lnTo>
                  <a:lnTo>
                    <a:pt x="1091869" y="1212481"/>
                  </a:lnTo>
                  <a:lnTo>
                    <a:pt x="1125715" y="1185125"/>
                  </a:lnTo>
                  <a:lnTo>
                    <a:pt x="1157389" y="1155598"/>
                  </a:lnTo>
                  <a:lnTo>
                    <a:pt x="1186916" y="1124280"/>
                  </a:lnTo>
                  <a:lnTo>
                    <a:pt x="1214272" y="1090447"/>
                  </a:lnTo>
                  <a:lnTo>
                    <a:pt x="1240193" y="1053719"/>
                  </a:lnTo>
                  <a:lnTo>
                    <a:pt x="1264310" y="1014844"/>
                  </a:lnTo>
                  <a:lnTo>
                    <a:pt x="1285913" y="974521"/>
                  </a:lnTo>
                  <a:lnTo>
                    <a:pt x="1304632" y="934199"/>
                  </a:lnTo>
                  <a:lnTo>
                    <a:pt x="1320114" y="893521"/>
                  </a:lnTo>
                  <a:lnTo>
                    <a:pt x="1332712" y="852119"/>
                  </a:lnTo>
                  <a:lnTo>
                    <a:pt x="1342440" y="810006"/>
                  </a:lnTo>
                  <a:lnTo>
                    <a:pt x="1349273" y="767168"/>
                  </a:lnTo>
                  <a:lnTo>
                    <a:pt x="1353591" y="722884"/>
                  </a:lnTo>
                  <a:lnTo>
                    <a:pt x="1355039" y="677164"/>
                  </a:lnTo>
                  <a:lnTo>
                    <a:pt x="1353591" y="631088"/>
                  </a:lnTo>
                  <a:lnTo>
                    <a:pt x="1349628" y="586803"/>
                  </a:lnTo>
                  <a:lnTo>
                    <a:pt x="1342796" y="543598"/>
                  </a:lnTo>
                  <a:lnTo>
                    <a:pt x="1333080" y="501484"/>
                  </a:lnTo>
                  <a:lnTo>
                    <a:pt x="1320469" y="460082"/>
                  </a:lnTo>
                  <a:lnTo>
                    <a:pt x="1304632" y="419404"/>
                  </a:lnTo>
                  <a:lnTo>
                    <a:pt x="1286281" y="378726"/>
                  </a:lnTo>
                  <a:lnTo>
                    <a:pt x="1264310" y="338404"/>
                  </a:lnTo>
                  <a:lnTo>
                    <a:pt x="1240193" y="299161"/>
                  </a:lnTo>
                  <a:lnTo>
                    <a:pt x="1214272" y="262801"/>
                  </a:lnTo>
                  <a:lnTo>
                    <a:pt x="1186916" y="228968"/>
                  </a:lnTo>
                  <a:lnTo>
                    <a:pt x="1157389" y="197281"/>
                  </a:lnTo>
                  <a:lnTo>
                    <a:pt x="1125715" y="168122"/>
                  </a:lnTo>
                  <a:lnTo>
                    <a:pt x="1091869" y="140398"/>
                  </a:lnTo>
                  <a:lnTo>
                    <a:pt x="1055509" y="114846"/>
                  </a:lnTo>
                  <a:lnTo>
                    <a:pt x="1016279" y="90728"/>
                  </a:lnTo>
                  <a:lnTo>
                    <a:pt x="975956" y="68757"/>
                  </a:lnTo>
                  <a:lnTo>
                    <a:pt x="935278" y="50406"/>
                  </a:lnTo>
                  <a:lnTo>
                    <a:pt x="894600" y="34569"/>
                  </a:lnTo>
                  <a:lnTo>
                    <a:pt x="853198" y="21958"/>
                  </a:lnTo>
                  <a:lnTo>
                    <a:pt x="811072" y="12242"/>
                  </a:lnTo>
                  <a:lnTo>
                    <a:pt x="767880" y="5397"/>
                  </a:lnTo>
                  <a:lnTo>
                    <a:pt x="723239" y="1447"/>
                  </a:lnTo>
                  <a:lnTo>
                    <a:pt x="677519" y="0"/>
                  </a:lnTo>
                  <a:close/>
                </a:path>
              </a:pathLst>
            </a:custGeom>
            <a:ln w="68038">
              <a:solidFill>
                <a:srgbClr val="F1B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77555" y="4087452"/>
              <a:ext cx="636270" cy="1496060"/>
            </a:xfrm>
            <a:custGeom>
              <a:avLst/>
              <a:gdLst/>
              <a:ahLst/>
              <a:cxnLst/>
              <a:rect l="l" t="t" r="r" b="b"/>
              <a:pathLst>
                <a:path w="636270" h="1496060">
                  <a:moveTo>
                    <a:pt x="318249" y="1339189"/>
                  </a:moveTo>
                  <a:lnTo>
                    <a:pt x="556564" y="1339189"/>
                  </a:lnTo>
                  <a:lnTo>
                    <a:pt x="564845" y="1338834"/>
                  </a:lnTo>
                  <a:lnTo>
                    <a:pt x="600849" y="1325511"/>
                  </a:lnTo>
                  <a:lnTo>
                    <a:pt x="630008" y="1290599"/>
                  </a:lnTo>
                  <a:lnTo>
                    <a:pt x="636130" y="1259636"/>
                  </a:lnTo>
                  <a:lnTo>
                    <a:pt x="635762" y="1251356"/>
                  </a:lnTo>
                  <a:lnTo>
                    <a:pt x="622439" y="1214996"/>
                  </a:lnTo>
                  <a:lnTo>
                    <a:pt x="587527" y="1186192"/>
                  </a:lnTo>
                  <a:lnTo>
                    <a:pt x="556564" y="1180071"/>
                  </a:lnTo>
                  <a:lnTo>
                    <a:pt x="79565" y="1180071"/>
                  </a:lnTo>
                  <a:lnTo>
                    <a:pt x="41770" y="1189799"/>
                  </a:lnTo>
                  <a:lnTo>
                    <a:pt x="23406" y="1203477"/>
                  </a:lnTo>
                  <a:lnTo>
                    <a:pt x="18008" y="1208874"/>
                  </a:lnTo>
                  <a:lnTo>
                    <a:pt x="1447" y="1243431"/>
                  </a:lnTo>
                  <a:lnTo>
                    <a:pt x="0" y="1259636"/>
                  </a:lnTo>
                  <a:lnTo>
                    <a:pt x="368" y="1267917"/>
                  </a:lnTo>
                  <a:lnTo>
                    <a:pt x="13690" y="1304277"/>
                  </a:lnTo>
                  <a:lnTo>
                    <a:pt x="48602" y="1333080"/>
                  </a:lnTo>
                  <a:lnTo>
                    <a:pt x="79565" y="1339189"/>
                  </a:lnTo>
                  <a:lnTo>
                    <a:pt x="318249" y="1339189"/>
                  </a:lnTo>
                  <a:close/>
                </a:path>
                <a:path w="636270" h="1496060">
                  <a:moveTo>
                    <a:pt x="318249" y="1495793"/>
                  </a:moveTo>
                  <a:lnTo>
                    <a:pt x="495363" y="1495793"/>
                  </a:lnTo>
                  <a:lnTo>
                    <a:pt x="503643" y="1495437"/>
                  </a:lnTo>
                  <a:lnTo>
                    <a:pt x="539648" y="1482115"/>
                  </a:lnTo>
                  <a:lnTo>
                    <a:pt x="568807" y="1447190"/>
                  </a:lnTo>
                  <a:lnTo>
                    <a:pt x="574928" y="1416596"/>
                  </a:lnTo>
                  <a:lnTo>
                    <a:pt x="565200" y="1378800"/>
                  </a:lnTo>
                  <a:lnTo>
                    <a:pt x="533158" y="1346758"/>
                  </a:lnTo>
                  <a:lnTo>
                    <a:pt x="495363" y="1337030"/>
                  </a:lnTo>
                  <a:lnTo>
                    <a:pt x="141122" y="1337030"/>
                  </a:lnTo>
                  <a:lnTo>
                    <a:pt x="103327" y="1346758"/>
                  </a:lnTo>
                  <a:lnTo>
                    <a:pt x="84963" y="1360436"/>
                  </a:lnTo>
                  <a:lnTo>
                    <a:pt x="79565" y="1365834"/>
                  </a:lnTo>
                  <a:lnTo>
                    <a:pt x="63004" y="1400390"/>
                  </a:lnTo>
                  <a:lnTo>
                    <a:pt x="61569" y="1416596"/>
                  </a:lnTo>
                  <a:lnTo>
                    <a:pt x="71285" y="1454391"/>
                  </a:lnTo>
                  <a:lnTo>
                    <a:pt x="103327" y="1486077"/>
                  </a:lnTo>
                  <a:lnTo>
                    <a:pt x="141122" y="1495793"/>
                  </a:lnTo>
                  <a:lnTo>
                    <a:pt x="318249" y="1495793"/>
                  </a:lnTo>
                  <a:close/>
                </a:path>
                <a:path w="636270" h="1496060">
                  <a:moveTo>
                    <a:pt x="236524" y="1180439"/>
                  </a:moveTo>
                  <a:lnTo>
                    <a:pt x="241566" y="882357"/>
                  </a:lnTo>
                  <a:lnTo>
                    <a:pt x="244449" y="725398"/>
                  </a:lnTo>
                  <a:lnTo>
                    <a:pt x="247688" y="624230"/>
                  </a:lnTo>
                  <a:lnTo>
                    <a:pt x="260642" y="572757"/>
                  </a:lnTo>
                  <a:lnTo>
                    <a:pt x="289801" y="528840"/>
                  </a:lnTo>
                  <a:lnTo>
                    <a:pt x="347408" y="479158"/>
                  </a:lnTo>
                  <a:lnTo>
                    <a:pt x="381609" y="456476"/>
                  </a:lnTo>
                  <a:lnTo>
                    <a:pt x="454329" y="412915"/>
                  </a:lnTo>
                  <a:lnTo>
                    <a:pt x="525246" y="368274"/>
                  </a:lnTo>
                  <a:lnTo>
                    <a:pt x="556920" y="344157"/>
                  </a:lnTo>
                  <a:lnTo>
                    <a:pt x="584644" y="317512"/>
                  </a:lnTo>
                  <a:lnTo>
                    <a:pt x="615962" y="272872"/>
                  </a:lnTo>
                  <a:lnTo>
                    <a:pt x="631088" y="220319"/>
                  </a:lnTo>
                  <a:lnTo>
                    <a:pt x="632167" y="200520"/>
                  </a:lnTo>
                  <a:lnTo>
                    <a:pt x="630720" y="179997"/>
                  </a:lnTo>
                  <a:lnTo>
                    <a:pt x="615238" y="136080"/>
                  </a:lnTo>
                  <a:lnTo>
                    <a:pt x="585368" y="108712"/>
                  </a:lnTo>
                  <a:lnTo>
                    <a:pt x="544690" y="96113"/>
                  </a:lnTo>
                  <a:lnTo>
                    <a:pt x="497522" y="95758"/>
                  </a:lnTo>
                  <a:lnTo>
                    <a:pt x="431279" y="111239"/>
                  </a:lnTo>
                  <a:lnTo>
                    <a:pt x="370090" y="140398"/>
                  </a:lnTo>
                  <a:lnTo>
                    <a:pt x="333730" y="168109"/>
                  </a:lnTo>
                  <a:lnTo>
                    <a:pt x="309600" y="198716"/>
                  </a:lnTo>
                  <a:lnTo>
                    <a:pt x="303847" y="239750"/>
                  </a:lnTo>
                  <a:lnTo>
                    <a:pt x="327609" y="270713"/>
                  </a:lnTo>
                  <a:lnTo>
                    <a:pt x="367563" y="269278"/>
                  </a:lnTo>
                  <a:lnTo>
                    <a:pt x="394563" y="222110"/>
                  </a:lnTo>
                  <a:lnTo>
                    <a:pt x="399961" y="183235"/>
                  </a:lnTo>
                  <a:lnTo>
                    <a:pt x="395998" y="142201"/>
                  </a:lnTo>
                  <a:lnTo>
                    <a:pt x="380885" y="102235"/>
                  </a:lnTo>
                  <a:lnTo>
                    <a:pt x="352805" y="68757"/>
                  </a:lnTo>
                  <a:lnTo>
                    <a:pt x="309245" y="41033"/>
                  </a:lnTo>
                  <a:lnTo>
                    <a:pt x="266763" y="21958"/>
                  </a:lnTo>
                  <a:lnTo>
                    <a:pt x="217804" y="6832"/>
                  </a:lnTo>
                  <a:lnTo>
                    <a:pt x="166319" y="0"/>
                  </a:lnTo>
                  <a:lnTo>
                    <a:pt x="140411" y="711"/>
                  </a:lnTo>
                  <a:lnTo>
                    <a:pt x="91808" y="13309"/>
                  </a:lnTo>
                  <a:lnTo>
                    <a:pt x="59042" y="34556"/>
                  </a:lnTo>
                  <a:lnTo>
                    <a:pt x="32042" y="67310"/>
                  </a:lnTo>
                  <a:lnTo>
                    <a:pt x="12966" y="112318"/>
                  </a:lnTo>
                  <a:lnTo>
                    <a:pt x="11163" y="128155"/>
                  </a:lnTo>
                  <a:lnTo>
                    <a:pt x="11887" y="143992"/>
                  </a:lnTo>
                  <a:lnTo>
                    <a:pt x="27724" y="192239"/>
                  </a:lnTo>
                  <a:lnTo>
                    <a:pt x="47878" y="224993"/>
                  </a:lnTo>
                  <a:lnTo>
                    <a:pt x="74523" y="257759"/>
                  </a:lnTo>
                  <a:lnTo>
                    <a:pt x="105841" y="290512"/>
                  </a:lnTo>
                  <a:lnTo>
                    <a:pt x="177850" y="356400"/>
                  </a:lnTo>
                  <a:lnTo>
                    <a:pt x="253809" y="421551"/>
                  </a:lnTo>
                  <a:lnTo>
                    <a:pt x="322199" y="484911"/>
                  </a:lnTo>
                  <a:lnTo>
                    <a:pt x="350278" y="515874"/>
                  </a:lnTo>
                  <a:lnTo>
                    <a:pt x="380885" y="560870"/>
                  </a:lnTo>
                  <a:lnTo>
                    <a:pt x="394208" y="604431"/>
                  </a:lnTo>
                  <a:lnTo>
                    <a:pt x="395643" y="659155"/>
                  </a:lnTo>
                  <a:lnTo>
                    <a:pt x="395643" y="738352"/>
                  </a:lnTo>
                  <a:lnTo>
                    <a:pt x="392049" y="931316"/>
                  </a:lnTo>
                  <a:lnTo>
                    <a:pt x="384848" y="1180439"/>
                  </a:lnTo>
                  <a:lnTo>
                    <a:pt x="236524" y="1180439"/>
                  </a:lnTo>
                  <a:close/>
                </a:path>
              </a:pathLst>
            </a:custGeom>
            <a:ln w="68038">
              <a:solidFill>
                <a:srgbClr val="F1B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695804" y="3038051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194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98241" y="3374284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5" h="164464">
                <a:moveTo>
                  <a:pt x="164160" y="0"/>
                </a:moveTo>
                <a:lnTo>
                  <a:pt x="0" y="16416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84715" y="427320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232562" y="0"/>
                </a:moveTo>
                <a:lnTo>
                  <a:pt x="0" y="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8839" y="3374284"/>
            <a:ext cx="165100" cy="164465"/>
          </a:xfrm>
          <a:custGeom>
            <a:avLst/>
            <a:gdLst/>
            <a:ahLst/>
            <a:cxnLst/>
            <a:rect l="l" t="t" r="r" b="b"/>
            <a:pathLst>
              <a:path w="165100" h="164464">
                <a:moveTo>
                  <a:pt x="0" y="0"/>
                </a:moveTo>
                <a:lnTo>
                  <a:pt x="164515" y="16416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18" y="427320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562" y="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6325" y="541092"/>
            <a:ext cx="196850" cy="196215"/>
          </a:xfrm>
          <a:custGeom>
            <a:avLst/>
            <a:gdLst/>
            <a:ahLst/>
            <a:cxnLst/>
            <a:rect l="l" t="t" r="r" b="b"/>
            <a:pathLst>
              <a:path w="196850" h="196215">
                <a:moveTo>
                  <a:pt x="196557" y="36715"/>
                </a:moveTo>
                <a:lnTo>
                  <a:pt x="0" y="159118"/>
                </a:lnTo>
              </a:path>
              <a:path w="196850" h="196215">
                <a:moveTo>
                  <a:pt x="37071" y="0"/>
                </a:moveTo>
                <a:lnTo>
                  <a:pt x="159473" y="196202"/>
                </a:lnTo>
              </a:path>
            </a:pathLst>
          </a:custGeom>
          <a:ln w="6767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177" y="3850395"/>
            <a:ext cx="235800" cy="23578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381724" y="2107446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435"/>
                </a:moveTo>
                <a:lnTo>
                  <a:pt x="145072" y="180365"/>
                </a:lnTo>
                <a:lnTo>
                  <a:pt x="167398" y="0"/>
                </a:lnTo>
                <a:lnTo>
                  <a:pt x="0" y="82435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64523" y="113472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62636" y="0"/>
                </a:moveTo>
                <a:lnTo>
                  <a:pt x="120599" y="182879"/>
                </a:lnTo>
              </a:path>
              <a:path w="182879" h="182880">
                <a:moveTo>
                  <a:pt x="0" y="120599"/>
                </a:moveTo>
                <a:lnTo>
                  <a:pt x="182879" y="62280"/>
                </a:lnTo>
              </a:path>
            </a:pathLst>
          </a:custGeom>
          <a:ln w="5615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317" y="4888810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804"/>
                </a:moveTo>
                <a:lnTo>
                  <a:pt x="145084" y="180352"/>
                </a:lnTo>
                <a:lnTo>
                  <a:pt x="167398" y="0"/>
                </a:lnTo>
                <a:lnTo>
                  <a:pt x="0" y="82804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9481" y="44446"/>
            <a:ext cx="656590" cy="720725"/>
            <a:chOff x="69481" y="44446"/>
            <a:chExt cx="656590" cy="72072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57183" y="160117"/>
            <a:ext cx="16205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5" dirty="0"/>
              <a:t>Reranker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7106754" y="2736993"/>
            <a:ext cx="40005" cy="50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0"/>
              </a:lnSpc>
            </a:pPr>
            <a:r>
              <a:rPr sz="400" spc="-10" dirty="0">
                <a:latin typeface="Lucida Sans Unicode"/>
                <a:cs typeface="Lucida Sans Unicode"/>
              </a:rPr>
              <a:t>●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7224" y="2675784"/>
            <a:ext cx="2415540" cy="2882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190"/>
              </a:spcBef>
            </a:pPr>
            <a:r>
              <a:rPr sz="900" spc="-10" dirty="0">
                <a:latin typeface="Arial MT"/>
                <a:cs typeface="Arial MT"/>
              </a:rPr>
              <a:t>Source: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https://medium.aiplanet.com/advanced-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rag-cohere-re-ranker-99acc941601c</a:t>
            </a:r>
            <a:endParaRPr sz="900" dirty="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777875"/>
            <a:ext cx="7299959" cy="4861560"/>
            <a:chOff x="0" y="808567"/>
            <a:chExt cx="7299959" cy="486156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08567"/>
              <a:ext cx="7299718" cy="486107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60003" y="4320002"/>
              <a:ext cx="1080135" cy="540385"/>
            </a:xfrm>
            <a:custGeom>
              <a:avLst/>
              <a:gdLst/>
              <a:ahLst/>
              <a:cxnLst/>
              <a:rect l="l" t="t" r="r" b="b"/>
              <a:pathLst>
                <a:path w="1080135" h="540385">
                  <a:moveTo>
                    <a:pt x="1079995" y="0"/>
                  </a:moveTo>
                  <a:lnTo>
                    <a:pt x="0" y="0"/>
                  </a:lnTo>
                  <a:lnTo>
                    <a:pt x="0" y="540003"/>
                  </a:lnTo>
                  <a:lnTo>
                    <a:pt x="539991" y="540003"/>
                  </a:lnTo>
                  <a:lnTo>
                    <a:pt x="1079995" y="540003"/>
                  </a:lnTo>
                  <a:lnTo>
                    <a:pt x="1079995" y="0"/>
                  </a:lnTo>
                  <a:close/>
                </a:path>
              </a:pathLst>
            </a:custGeom>
            <a:solidFill>
              <a:srgbClr val="DCE7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160003" y="4320002"/>
            <a:ext cx="1080135" cy="54038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Chroma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DB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695804" y="3038051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194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8839" y="3374284"/>
            <a:ext cx="165100" cy="164465"/>
          </a:xfrm>
          <a:custGeom>
            <a:avLst/>
            <a:gdLst/>
            <a:ahLst/>
            <a:cxnLst/>
            <a:rect l="l" t="t" r="r" b="b"/>
            <a:pathLst>
              <a:path w="165100" h="164464">
                <a:moveTo>
                  <a:pt x="0" y="0"/>
                </a:moveTo>
                <a:lnTo>
                  <a:pt x="164515" y="16416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18" y="427320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562" y="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6325" y="541092"/>
            <a:ext cx="196850" cy="196215"/>
          </a:xfrm>
          <a:custGeom>
            <a:avLst/>
            <a:gdLst/>
            <a:ahLst/>
            <a:cxnLst/>
            <a:rect l="l" t="t" r="r" b="b"/>
            <a:pathLst>
              <a:path w="196850" h="196215">
                <a:moveTo>
                  <a:pt x="196557" y="36715"/>
                </a:moveTo>
                <a:lnTo>
                  <a:pt x="0" y="159118"/>
                </a:lnTo>
              </a:path>
              <a:path w="196850" h="196215">
                <a:moveTo>
                  <a:pt x="37071" y="0"/>
                </a:moveTo>
                <a:lnTo>
                  <a:pt x="159473" y="196202"/>
                </a:lnTo>
              </a:path>
            </a:pathLst>
          </a:custGeom>
          <a:ln w="6767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177" y="3850395"/>
            <a:ext cx="235800" cy="23578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381724" y="2107446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435"/>
                </a:moveTo>
                <a:lnTo>
                  <a:pt x="145072" y="180365"/>
                </a:lnTo>
                <a:lnTo>
                  <a:pt x="167398" y="0"/>
                </a:lnTo>
                <a:lnTo>
                  <a:pt x="0" y="82435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64523" y="113472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62636" y="0"/>
                </a:moveTo>
                <a:lnTo>
                  <a:pt x="120599" y="182879"/>
                </a:lnTo>
              </a:path>
              <a:path w="182879" h="182880">
                <a:moveTo>
                  <a:pt x="0" y="120599"/>
                </a:moveTo>
                <a:lnTo>
                  <a:pt x="182879" y="62280"/>
                </a:lnTo>
              </a:path>
            </a:pathLst>
          </a:custGeom>
          <a:ln w="5615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317" y="4888810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804"/>
                </a:moveTo>
                <a:lnTo>
                  <a:pt x="145084" y="180352"/>
                </a:lnTo>
                <a:lnTo>
                  <a:pt x="167398" y="0"/>
                </a:lnTo>
                <a:lnTo>
                  <a:pt x="0" y="82804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9481" y="59051"/>
            <a:ext cx="656590" cy="706120"/>
            <a:chOff x="69481" y="59051"/>
            <a:chExt cx="656590" cy="7061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16061" y="721356"/>
            <a:ext cx="52152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40" dirty="0"/>
              <a:t>Retrievers</a:t>
            </a:r>
            <a:r>
              <a:rPr sz="2800" spc="20" dirty="0"/>
              <a:t> </a:t>
            </a:r>
            <a:r>
              <a:rPr sz="2800" spc="160" dirty="0"/>
              <a:t>Evaluation</a:t>
            </a:r>
            <a:r>
              <a:rPr sz="2800" spc="35" dirty="0"/>
              <a:t> </a:t>
            </a:r>
            <a:r>
              <a:rPr sz="2800" spc="165" dirty="0"/>
              <a:t>Results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456018" y="3448351"/>
            <a:ext cx="9334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5" dirty="0">
                <a:latin typeface="Lucida Sans Unicode"/>
                <a:cs typeface="Lucida Sans Unicode"/>
              </a:rPr>
              <a:t>●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9665" y="3388597"/>
            <a:ext cx="8592185" cy="6781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260"/>
              </a:spcBef>
            </a:pPr>
            <a:r>
              <a:rPr sz="1500" dirty="0">
                <a:latin typeface="Arial MT"/>
                <a:cs typeface="Arial MT"/>
              </a:rPr>
              <a:t>Context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Precision:</a:t>
            </a:r>
            <a:r>
              <a:rPr sz="1500" spc="-5" dirty="0">
                <a:latin typeface="Arial MT"/>
                <a:cs typeface="Arial MT"/>
              </a:rPr>
              <a:t> Both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Context Compression Retriever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Cross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Encoder </a:t>
            </a:r>
            <a:r>
              <a:rPr sz="1500" dirty="0">
                <a:latin typeface="Arial MT"/>
                <a:cs typeface="Arial MT"/>
              </a:rPr>
              <a:t>Reranker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 perfect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approximate value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1.0, indicating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they excel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selecting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highly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relevant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context for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questions.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56018" y="4263386"/>
            <a:ext cx="9334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5" dirty="0">
                <a:latin typeface="Lucida Sans Unicode"/>
                <a:cs typeface="Lucida Sans Unicode"/>
              </a:rPr>
              <a:t>●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9665" y="4203632"/>
            <a:ext cx="8432165" cy="6788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229"/>
              </a:spcBef>
            </a:pPr>
            <a:r>
              <a:rPr sz="1500" dirty="0">
                <a:latin typeface="Arial MT"/>
                <a:cs typeface="Arial MT"/>
              </a:rPr>
              <a:t>Context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Recall: </a:t>
            </a:r>
            <a:r>
              <a:rPr sz="1500" spc="-5" dirty="0">
                <a:latin typeface="Arial MT"/>
                <a:cs typeface="Arial MT"/>
              </a:rPr>
              <a:t>Parent</a:t>
            </a:r>
            <a:r>
              <a:rPr sz="1500" dirty="0">
                <a:latin typeface="Arial MT"/>
                <a:cs typeface="Arial MT"/>
              </a:rPr>
              <a:t> Document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Retriever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scores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highest in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context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recall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 approximately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0.902, which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indicates it is particularly good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 including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context that contains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information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present in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ground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truth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answers.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56018" y="5078789"/>
            <a:ext cx="9334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5" dirty="0">
                <a:latin typeface="Lucida Sans Unicode"/>
                <a:cs typeface="Lucida Sans Unicode"/>
              </a:rPr>
              <a:t>●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9665" y="5019036"/>
            <a:ext cx="8215630" cy="4660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260"/>
              </a:spcBef>
            </a:pPr>
            <a:r>
              <a:rPr sz="1500" dirty="0">
                <a:latin typeface="Arial MT"/>
                <a:cs typeface="Arial MT"/>
              </a:rPr>
              <a:t>Context Relevancy: It implies that the context being retrieved, </a:t>
            </a:r>
            <a:r>
              <a:rPr sz="1500" spc="-5" dirty="0">
                <a:latin typeface="Arial MT"/>
                <a:cs typeface="Arial MT"/>
              </a:rPr>
              <a:t>while </a:t>
            </a:r>
            <a:r>
              <a:rPr sz="1500" dirty="0">
                <a:latin typeface="Arial MT"/>
                <a:cs typeface="Arial MT"/>
              </a:rPr>
              <a:t>comprehensive (high context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recall)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 </a:t>
            </a:r>
            <a:r>
              <a:rPr sz="1500" spc="-5" dirty="0">
                <a:latin typeface="Arial MT"/>
                <a:cs typeface="Arial MT"/>
              </a:rPr>
              <a:t>always</a:t>
            </a:r>
            <a:r>
              <a:rPr sz="1500" dirty="0">
                <a:latin typeface="Arial MT"/>
                <a:cs typeface="Arial MT"/>
              </a:rPr>
              <a:t> relevant to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query.</a:t>
            </a:r>
            <a:r>
              <a:rPr sz="1500" dirty="0">
                <a:latin typeface="Arial MT"/>
                <a:cs typeface="Arial MT"/>
              </a:rPr>
              <a:t> Ensemble </a:t>
            </a:r>
            <a:r>
              <a:rPr sz="1500" spc="-5" dirty="0">
                <a:latin typeface="Arial MT"/>
                <a:cs typeface="Arial MT"/>
              </a:rPr>
              <a:t>BM25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scores 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highest.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25" y="1439642"/>
            <a:ext cx="10064508" cy="19458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695804" y="3038051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194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18" y="427320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562" y="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6325" y="541092"/>
            <a:ext cx="196850" cy="196215"/>
          </a:xfrm>
          <a:custGeom>
            <a:avLst/>
            <a:gdLst/>
            <a:ahLst/>
            <a:cxnLst/>
            <a:rect l="l" t="t" r="r" b="b"/>
            <a:pathLst>
              <a:path w="196850" h="196215">
                <a:moveTo>
                  <a:pt x="196557" y="36715"/>
                </a:moveTo>
                <a:lnTo>
                  <a:pt x="0" y="159118"/>
                </a:lnTo>
              </a:path>
              <a:path w="196850" h="196215">
                <a:moveTo>
                  <a:pt x="37071" y="0"/>
                </a:moveTo>
                <a:lnTo>
                  <a:pt x="159473" y="196202"/>
                </a:lnTo>
              </a:path>
            </a:pathLst>
          </a:custGeom>
          <a:ln w="6767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177" y="3850395"/>
            <a:ext cx="235800" cy="23578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381724" y="2107446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435"/>
                </a:moveTo>
                <a:lnTo>
                  <a:pt x="145072" y="180365"/>
                </a:lnTo>
                <a:lnTo>
                  <a:pt x="167398" y="0"/>
                </a:lnTo>
                <a:lnTo>
                  <a:pt x="0" y="82435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64523" y="113472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62636" y="0"/>
                </a:moveTo>
                <a:lnTo>
                  <a:pt x="120599" y="182879"/>
                </a:lnTo>
              </a:path>
              <a:path w="182879" h="182880">
                <a:moveTo>
                  <a:pt x="0" y="120599"/>
                </a:moveTo>
                <a:lnTo>
                  <a:pt x="182879" y="62280"/>
                </a:lnTo>
              </a:path>
            </a:pathLst>
          </a:custGeom>
          <a:ln w="5615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317" y="4888810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804"/>
                </a:moveTo>
                <a:lnTo>
                  <a:pt x="145084" y="180352"/>
                </a:lnTo>
                <a:lnTo>
                  <a:pt x="167398" y="0"/>
                </a:lnTo>
                <a:lnTo>
                  <a:pt x="0" y="82804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9481" y="59051"/>
            <a:ext cx="656590" cy="706120"/>
            <a:chOff x="69481" y="59051"/>
            <a:chExt cx="656590" cy="7061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00935" y="698318"/>
            <a:ext cx="53886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5" dirty="0"/>
              <a:t>Generation</a:t>
            </a:r>
            <a:r>
              <a:rPr sz="2800" spc="45" dirty="0"/>
              <a:t> </a:t>
            </a:r>
            <a:r>
              <a:rPr sz="2800" spc="160" dirty="0"/>
              <a:t>Evaluation</a:t>
            </a:r>
            <a:r>
              <a:rPr sz="2800" spc="40" dirty="0"/>
              <a:t> </a:t>
            </a:r>
            <a:r>
              <a:rPr sz="2800" spc="165" dirty="0"/>
              <a:t>Results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203301" y="3448351"/>
            <a:ext cx="9334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5" dirty="0">
                <a:latin typeface="Lucida Sans Unicode"/>
                <a:cs typeface="Lucida Sans Unicode"/>
              </a:rPr>
              <a:t>●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935" y="3388597"/>
            <a:ext cx="8053070" cy="4660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260"/>
              </a:spcBef>
            </a:pPr>
            <a:r>
              <a:rPr sz="1500" spc="-5" dirty="0">
                <a:latin typeface="Arial MT"/>
                <a:cs typeface="Arial MT"/>
              </a:rPr>
              <a:t>Answer </a:t>
            </a:r>
            <a:r>
              <a:rPr sz="1500" dirty="0">
                <a:latin typeface="Arial MT"/>
                <a:cs typeface="Arial MT"/>
              </a:rPr>
              <a:t>relevancy: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MultiQuery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Retriever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leads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dirty="0">
                <a:latin typeface="Arial MT"/>
                <a:cs typeface="Arial MT"/>
              </a:rPr>
              <a:t> answer relevancy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 score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about 0.944,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indicating that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 provides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most relevant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complete answers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relation to 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questions.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01" y="4051346"/>
            <a:ext cx="9334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5" dirty="0">
                <a:latin typeface="Lucida Sans Unicode"/>
                <a:cs typeface="Lucida Sans Unicode"/>
              </a:rPr>
              <a:t>●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935" y="3991593"/>
            <a:ext cx="8364220" cy="6788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229"/>
              </a:spcBef>
            </a:pPr>
            <a:r>
              <a:rPr sz="1500" spc="-5" dirty="0">
                <a:latin typeface="Arial MT"/>
                <a:cs typeface="Arial MT"/>
              </a:rPr>
              <a:t>Faithfulness: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Parent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Document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Retriever,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Ensemble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BM25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Retriever,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Cross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Encoder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Retriever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score 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perfect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1.0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 faithfulness, indicating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contexts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provided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these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completely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factual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support the answers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derived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 </a:t>
            </a:r>
            <a:r>
              <a:rPr sz="1500" spc="-5" dirty="0">
                <a:latin typeface="Arial MT"/>
                <a:cs typeface="Arial MT"/>
              </a:rPr>
              <a:t>them.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301" y="4866750"/>
            <a:ext cx="9334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5" dirty="0">
                <a:latin typeface="Lucida Sans Unicode"/>
                <a:cs typeface="Lucida Sans Unicode"/>
              </a:rPr>
              <a:t>●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935" y="4806996"/>
            <a:ext cx="8583930" cy="6781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260"/>
              </a:spcBef>
            </a:pPr>
            <a:r>
              <a:rPr sz="1500" spc="-5" dirty="0">
                <a:latin typeface="Arial MT"/>
                <a:cs typeface="Arial MT"/>
              </a:rPr>
              <a:t>Answer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Correctness: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Parent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Document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Retriever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leads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score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approximately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0.76,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suggesting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 is most</a:t>
            </a:r>
            <a:r>
              <a:rPr sz="1500" spc="-5" dirty="0">
                <a:latin typeface="Arial MT"/>
                <a:cs typeface="Arial MT"/>
              </a:rPr>
              <a:t> effective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 providing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factually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correct 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semantically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aligned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answers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ground truth.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997" y="1293846"/>
            <a:ext cx="9899637" cy="19458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558008"/>
            <a:ext cx="4139996" cy="24840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9046" y="557297"/>
            <a:ext cx="4170959" cy="25023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997" y="3059642"/>
            <a:ext cx="4350245" cy="26100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79998" y="2987290"/>
            <a:ext cx="4470844" cy="26823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8014" y="190343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es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275" y="719641"/>
            <a:ext cx="4230725" cy="25383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559" y="719654"/>
            <a:ext cx="4321441" cy="25927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275" y="2987658"/>
            <a:ext cx="4319993" cy="25919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56944" y="204389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Results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84265" y="3603066"/>
            <a:ext cx="1423670" cy="2014220"/>
            <a:chOff x="7984265" y="3603066"/>
            <a:chExt cx="1423670" cy="2014220"/>
          </a:xfrm>
        </p:grpSpPr>
        <p:sp>
          <p:nvSpPr>
            <p:cNvPr id="3" name="object 3"/>
            <p:cNvSpPr/>
            <p:nvPr/>
          </p:nvSpPr>
          <p:spPr>
            <a:xfrm>
              <a:off x="8018284" y="3637085"/>
              <a:ext cx="1355090" cy="1630680"/>
            </a:xfrm>
            <a:custGeom>
              <a:avLst/>
              <a:gdLst/>
              <a:ahLst/>
              <a:cxnLst/>
              <a:rect l="l" t="t" r="r" b="b"/>
              <a:pathLst>
                <a:path w="1355090" h="1630679">
                  <a:moveTo>
                    <a:pt x="677519" y="0"/>
                  </a:moveTo>
                  <a:lnTo>
                    <a:pt x="631431" y="1447"/>
                  </a:lnTo>
                  <a:lnTo>
                    <a:pt x="587159" y="5397"/>
                  </a:lnTo>
                  <a:lnTo>
                    <a:pt x="543953" y="12242"/>
                  </a:lnTo>
                  <a:lnTo>
                    <a:pt x="501840" y="21958"/>
                  </a:lnTo>
                  <a:lnTo>
                    <a:pt x="460438" y="34569"/>
                  </a:lnTo>
                  <a:lnTo>
                    <a:pt x="419760" y="50406"/>
                  </a:lnTo>
                  <a:lnTo>
                    <a:pt x="379069" y="68757"/>
                  </a:lnTo>
                  <a:lnTo>
                    <a:pt x="338759" y="90728"/>
                  </a:lnTo>
                  <a:lnTo>
                    <a:pt x="299516" y="114846"/>
                  </a:lnTo>
                  <a:lnTo>
                    <a:pt x="263156" y="140398"/>
                  </a:lnTo>
                  <a:lnTo>
                    <a:pt x="229311" y="168122"/>
                  </a:lnTo>
                  <a:lnTo>
                    <a:pt x="197637" y="197281"/>
                  </a:lnTo>
                  <a:lnTo>
                    <a:pt x="168109" y="228968"/>
                  </a:lnTo>
                  <a:lnTo>
                    <a:pt x="140754" y="262801"/>
                  </a:lnTo>
                  <a:lnTo>
                    <a:pt x="114833" y="299161"/>
                  </a:lnTo>
                  <a:lnTo>
                    <a:pt x="90716" y="338404"/>
                  </a:lnTo>
                  <a:lnTo>
                    <a:pt x="68757" y="378726"/>
                  </a:lnTo>
                  <a:lnTo>
                    <a:pt x="50038" y="419404"/>
                  </a:lnTo>
                  <a:lnTo>
                    <a:pt x="34556" y="460082"/>
                  </a:lnTo>
                  <a:lnTo>
                    <a:pt x="21958" y="501484"/>
                  </a:lnTo>
                  <a:lnTo>
                    <a:pt x="12230" y="543598"/>
                  </a:lnTo>
                  <a:lnTo>
                    <a:pt x="5397" y="586803"/>
                  </a:lnTo>
                  <a:lnTo>
                    <a:pt x="1435" y="631088"/>
                  </a:lnTo>
                  <a:lnTo>
                    <a:pt x="0" y="677164"/>
                  </a:lnTo>
                  <a:lnTo>
                    <a:pt x="1435" y="722884"/>
                  </a:lnTo>
                  <a:lnTo>
                    <a:pt x="5397" y="767168"/>
                  </a:lnTo>
                  <a:lnTo>
                    <a:pt x="12230" y="810006"/>
                  </a:lnTo>
                  <a:lnTo>
                    <a:pt x="21958" y="852119"/>
                  </a:lnTo>
                  <a:lnTo>
                    <a:pt x="34556" y="893521"/>
                  </a:lnTo>
                  <a:lnTo>
                    <a:pt x="50393" y="934199"/>
                  </a:lnTo>
                  <a:lnTo>
                    <a:pt x="69113" y="974521"/>
                  </a:lnTo>
                  <a:lnTo>
                    <a:pt x="90716" y="1014844"/>
                  </a:lnTo>
                  <a:lnTo>
                    <a:pt x="114833" y="1053719"/>
                  </a:lnTo>
                  <a:lnTo>
                    <a:pt x="140754" y="1090079"/>
                  </a:lnTo>
                  <a:lnTo>
                    <a:pt x="168109" y="1124280"/>
                  </a:lnTo>
                  <a:lnTo>
                    <a:pt x="197637" y="1155598"/>
                  </a:lnTo>
                  <a:lnTo>
                    <a:pt x="229311" y="1185125"/>
                  </a:lnTo>
                  <a:lnTo>
                    <a:pt x="263156" y="1212481"/>
                  </a:lnTo>
                  <a:lnTo>
                    <a:pt x="299516" y="1238402"/>
                  </a:lnTo>
                  <a:lnTo>
                    <a:pt x="338759" y="1262519"/>
                  </a:lnTo>
                  <a:lnTo>
                    <a:pt x="394919" y="1291678"/>
                  </a:lnTo>
                  <a:lnTo>
                    <a:pt x="453593" y="1315440"/>
                  </a:lnTo>
                  <a:lnTo>
                    <a:pt x="453593" y="1316164"/>
                  </a:lnTo>
                  <a:lnTo>
                    <a:pt x="453593" y="1550885"/>
                  </a:lnTo>
                  <a:lnTo>
                    <a:pt x="453961" y="1558798"/>
                  </a:lnTo>
                  <a:lnTo>
                    <a:pt x="467271" y="1595526"/>
                  </a:lnTo>
                  <a:lnTo>
                    <a:pt x="476999" y="1607045"/>
                  </a:lnTo>
                  <a:lnTo>
                    <a:pt x="482396" y="1612442"/>
                  </a:lnTo>
                  <a:lnTo>
                    <a:pt x="516953" y="1628648"/>
                  </a:lnTo>
                  <a:lnTo>
                    <a:pt x="533158" y="1630438"/>
                  </a:lnTo>
                  <a:lnTo>
                    <a:pt x="821512" y="1630438"/>
                  </a:lnTo>
                  <a:lnTo>
                    <a:pt x="859675" y="1620723"/>
                  </a:lnTo>
                  <a:lnTo>
                    <a:pt x="891349" y="1588681"/>
                  </a:lnTo>
                  <a:lnTo>
                    <a:pt x="901077" y="1550885"/>
                  </a:lnTo>
                  <a:lnTo>
                    <a:pt x="901077" y="1316164"/>
                  </a:lnTo>
                  <a:lnTo>
                    <a:pt x="901077" y="1315440"/>
                  </a:lnTo>
                  <a:lnTo>
                    <a:pt x="931316" y="1303921"/>
                  </a:lnTo>
                  <a:lnTo>
                    <a:pt x="960120" y="1291678"/>
                  </a:lnTo>
                  <a:lnTo>
                    <a:pt x="1016279" y="1262519"/>
                  </a:lnTo>
                  <a:lnTo>
                    <a:pt x="1055154" y="1238402"/>
                  </a:lnTo>
                  <a:lnTo>
                    <a:pt x="1091869" y="1212481"/>
                  </a:lnTo>
                  <a:lnTo>
                    <a:pt x="1125715" y="1185125"/>
                  </a:lnTo>
                  <a:lnTo>
                    <a:pt x="1157389" y="1155598"/>
                  </a:lnTo>
                  <a:lnTo>
                    <a:pt x="1186916" y="1124280"/>
                  </a:lnTo>
                  <a:lnTo>
                    <a:pt x="1214272" y="1090447"/>
                  </a:lnTo>
                  <a:lnTo>
                    <a:pt x="1240193" y="1053719"/>
                  </a:lnTo>
                  <a:lnTo>
                    <a:pt x="1264310" y="1014844"/>
                  </a:lnTo>
                  <a:lnTo>
                    <a:pt x="1285913" y="974521"/>
                  </a:lnTo>
                  <a:lnTo>
                    <a:pt x="1304632" y="934199"/>
                  </a:lnTo>
                  <a:lnTo>
                    <a:pt x="1320114" y="893521"/>
                  </a:lnTo>
                  <a:lnTo>
                    <a:pt x="1332712" y="852119"/>
                  </a:lnTo>
                  <a:lnTo>
                    <a:pt x="1342440" y="810006"/>
                  </a:lnTo>
                  <a:lnTo>
                    <a:pt x="1349273" y="767168"/>
                  </a:lnTo>
                  <a:lnTo>
                    <a:pt x="1353591" y="722884"/>
                  </a:lnTo>
                  <a:lnTo>
                    <a:pt x="1355039" y="677164"/>
                  </a:lnTo>
                  <a:lnTo>
                    <a:pt x="1353591" y="631088"/>
                  </a:lnTo>
                  <a:lnTo>
                    <a:pt x="1349628" y="586803"/>
                  </a:lnTo>
                  <a:lnTo>
                    <a:pt x="1342796" y="543598"/>
                  </a:lnTo>
                  <a:lnTo>
                    <a:pt x="1333080" y="501484"/>
                  </a:lnTo>
                  <a:lnTo>
                    <a:pt x="1320469" y="460082"/>
                  </a:lnTo>
                  <a:lnTo>
                    <a:pt x="1304632" y="419404"/>
                  </a:lnTo>
                  <a:lnTo>
                    <a:pt x="1286281" y="378726"/>
                  </a:lnTo>
                  <a:lnTo>
                    <a:pt x="1264310" y="338404"/>
                  </a:lnTo>
                  <a:lnTo>
                    <a:pt x="1240193" y="299161"/>
                  </a:lnTo>
                  <a:lnTo>
                    <a:pt x="1214272" y="262801"/>
                  </a:lnTo>
                  <a:lnTo>
                    <a:pt x="1186916" y="228968"/>
                  </a:lnTo>
                  <a:lnTo>
                    <a:pt x="1157389" y="197281"/>
                  </a:lnTo>
                  <a:lnTo>
                    <a:pt x="1125715" y="168122"/>
                  </a:lnTo>
                  <a:lnTo>
                    <a:pt x="1091869" y="140398"/>
                  </a:lnTo>
                  <a:lnTo>
                    <a:pt x="1055509" y="114846"/>
                  </a:lnTo>
                  <a:lnTo>
                    <a:pt x="1016279" y="90728"/>
                  </a:lnTo>
                  <a:lnTo>
                    <a:pt x="975956" y="68757"/>
                  </a:lnTo>
                  <a:lnTo>
                    <a:pt x="935278" y="50406"/>
                  </a:lnTo>
                  <a:lnTo>
                    <a:pt x="894600" y="34569"/>
                  </a:lnTo>
                  <a:lnTo>
                    <a:pt x="853198" y="21958"/>
                  </a:lnTo>
                  <a:lnTo>
                    <a:pt x="811072" y="12242"/>
                  </a:lnTo>
                  <a:lnTo>
                    <a:pt x="767880" y="5397"/>
                  </a:lnTo>
                  <a:lnTo>
                    <a:pt x="723239" y="1447"/>
                  </a:lnTo>
                  <a:lnTo>
                    <a:pt x="677519" y="0"/>
                  </a:lnTo>
                  <a:close/>
                </a:path>
              </a:pathLst>
            </a:custGeom>
            <a:ln w="68038">
              <a:solidFill>
                <a:srgbClr val="F1B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77555" y="4087452"/>
              <a:ext cx="636270" cy="1496060"/>
            </a:xfrm>
            <a:custGeom>
              <a:avLst/>
              <a:gdLst/>
              <a:ahLst/>
              <a:cxnLst/>
              <a:rect l="l" t="t" r="r" b="b"/>
              <a:pathLst>
                <a:path w="636270" h="1496060">
                  <a:moveTo>
                    <a:pt x="318249" y="1339189"/>
                  </a:moveTo>
                  <a:lnTo>
                    <a:pt x="556564" y="1339189"/>
                  </a:lnTo>
                  <a:lnTo>
                    <a:pt x="564845" y="1338834"/>
                  </a:lnTo>
                  <a:lnTo>
                    <a:pt x="600849" y="1325511"/>
                  </a:lnTo>
                  <a:lnTo>
                    <a:pt x="630008" y="1290599"/>
                  </a:lnTo>
                  <a:lnTo>
                    <a:pt x="636130" y="1259636"/>
                  </a:lnTo>
                  <a:lnTo>
                    <a:pt x="635762" y="1251356"/>
                  </a:lnTo>
                  <a:lnTo>
                    <a:pt x="622439" y="1214996"/>
                  </a:lnTo>
                  <a:lnTo>
                    <a:pt x="587527" y="1186192"/>
                  </a:lnTo>
                  <a:lnTo>
                    <a:pt x="556564" y="1180071"/>
                  </a:lnTo>
                  <a:lnTo>
                    <a:pt x="79565" y="1180071"/>
                  </a:lnTo>
                  <a:lnTo>
                    <a:pt x="41770" y="1189799"/>
                  </a:lnTo>
                  <a:lnTo>
                    <a:pt x="23406" y="1203477"/>
                  </a:lnTo>
                  <a:lnTo>
                    <a:pt x="18008" y="1208874"/>
                  </a:lnTo>
                  <a:lnTo>
                    <a:pt x="1447" y="1243431"/>
                  </a:lnTo>
                  <a:lnTo>
                    <a:pt x="0" y="1259636"/>
                  </a:lnTo>
                  <a:lnTo>
                    <a:pt x="368" y="1267917"/>
                  </a:lnTo>
                  <a:lnTo>
                    <a:pt x="13690" y="1304277"/>
                  </a:lnTo>
                  <a:lnTo>
                    <a:pt x="48602" y="1333080"/>
                  </a:lnTo>
                  <a:lnTo>
                    <a:pt x="79565" y="1339189"/>
                  </a:lnTo>
                  <a:lnTo>
                    <a:pt x="318249" y="1339189"/>
                  </a:lnTo>
                  <a:close/>
                </a:path>
                <a:path w="636270" h="1496060">
                  <a:moveTo>
                    <a:pt x="318249" y="1495793"/>
                  </a:moveTo>
                  <a:lnTo>
                    <a:pt x="495363" y="1495793"/>
                  </a:lnTo>
                  <a:lnTo>
                    <a:pt x="503643" y="1495437"/>
                  </a:lnTo>
                  <a:lnTo>
                    <a:pt x="539648" y="1482115"/>
                  </a:lnTo>
                  <a:lnTo>
                    <a:pt x="568807" y="1447190"/>
                  </a:lnTo>
                  <a:lnTo>
                    <a:pt x="574928" y="1416596"/>
                  </a:lnTo>
                  <a:lnTo>
                    <a:pt x="565200" y="1378800"/>
                  </a:lnTo>
                  <a:lnTo>
                    <a:pt x="533158" y="1346758"/>
                  </a:lnTo>
                  <a:lnTo>
                    <a:pt x="495363" y="1337030"/>
                  </a:lnTo>
                  <a:lnTo>
                    <a:pt x="141122" y="1337030"/>
                  </a:lnTo>
                  <a:lnTo>
                    <a:pt x="103327" y="1346758"/>
                  </a:lnTo>
                  <a:lnTo>
                    <a:pt x="84963" y="1360436"/>
                  </a:lnTo>
                  <a:lnTo>
                    <a:pt x="79565" y="1365834"/>
                  </a:lnTo>
                  <a:lnTo>
                    <a:pt x="63004" y="1400390"/>
                  </a:lnTo>
                  <a:lnTo>
                    <a:pt x="61569" y="1416596"/>
                  </a:lnTo>
                  <a:lnTo>
                    <a:pt x="71285" y="1454391"/>
                  </a:lnTo>
                  <a:lnTo>
                    <a:pt x="103327" y="1486077"/>
                  </a:lnTo>
                  <a:lnTo>
                    <a:pt x="141122" y="1495793"/>
                  </a:lnTo>
                  <a:lnTo>
                    <a:pt x="318249" y="1495793"/>
                  </a:lnTo>
                  <a:close/>
                </a:path>
                <a:path w="636270" h="1496060">
                  <a:moveTo>
                    <a:pt x="236524" y="1180439"/>
                  </a:moveTo>
                  <a:lnTo>
                    <a:pt x="241566" y="882357"/>
                  </a:lnTo>
                  <a:lnTo>
                    <a:pt x="244449" y="725398"/>
                  </a:lnTo>
                  <a:lnTo>
                    <a:pt x="247688" y="624230"/>
                  </a:lnTo>
                  <a:lnTo>
                    <a:pt x="260642" y="572757"/>
                  </a:lnTo>
                  <a:lnTo>
                    <a:pt x="289801" y="528840"/>
                  </a:lnTo>
                  <a:lnTo>
                    <a:pt x="347408" y="479158"/>
                  </a:lnTo>
                  <a:lnTo>
                    <a:pt x="381609" y="456476"/>
                  </a:lnTo>
                  <a:lnTo>
                    <a:pt x="454329" y="412915"/>
                  </a:lnTo>
                  <a:lnTo>
                    <a:pt x="525246" y="368274"/>
                  </a:lnTo>
                  <a:lnTo>
                    <a:pt x="556920" y="344157"/>
                  </a:lnTo>
                  <a:lnTo>
                    <a:pt x="584644" y="317512"/>
                  </a:lnTo>
                  <a:lnTo>
                    <a:pt x="615962" y="272872"/>
                  </a:lnTo>
                  <a:lnTo>
                    <a:pt x="631088" y="220319"/>
                  </a:lnTo>
                  <a:lnTo>
                    <a:pt x="632167" y="200520"/>
                  </a:lnTo>
                  <a:lnTo>
                    <a:pt x="630720" y="179997"/>
                  </a:lnTo>
                  <a:lnTo>
                    <a:pt x="615238" y="136080"/>
                  </a:lnTo>
                  <a:lnTo>
                    <a:pt x="585368" y="108712"/>
                  </a:lnTo>
                  <a:lnTo>
                    <a:pt x="544690" y="96113"/>
                  </a:lnTo>
                  <a:lnTo>
                    <a:pt x="497522" y="95758"/>
                  </a:lnTo>
                  <a:lnTo>
                    <a:pt x="431279" y="111239"/>
                  </a:lnTo>
                  <a:lnTo>
                    <a:pt x="370090" y="140398"/>
                  </a:lnTo>
                  <a:lnTo>
                    <a:pt x="333730" y="168109"/>
                  </a:lnTo>
                  <a:lnTo>
                    <a:pt x="309600" y="198716"/>
                  </a:lnTo>
                  <a:lnTo>
                    <a:pt x="303847" y="239750"/>
                  </a:lnTo>
                  <a:lnTo>
                    <a:pt x="327609" y="270713"/>
                  </a:lnTo>
                  <a:lnTo>
                    <a:pt x="367563" y="269278"/>
                  </a:lnTo>
                  <a:lnTo>
                    <a:pt x="394563" y="222110"/>
                  </a:lnTo>
                  <a:lnTo>
                    <a:pt x="399961" y="183235"/>
                  </a:lnTo>
                  <a:lnTo>
                    <a:pt x="395998" y="142201"/>
                  </a:lnTo>
                  <a:lnTo>
                    <a:pt x="380885" y="102235"/>
                  </a:lnTo>
                  <a:lnTo>
                    <a:pt x="352805" y="68757"/>
                  </a:lnTo>
                  <a:lnTo>
                    <a:pt x="309245" y="41033"/>
                  </a:lnTo>
                  <a:lnTo>
                    <a:pt x="266763" y="21958"/>
                  </a:lnTo>
                  <a:lnTo>
                    <a:pt x="217804" y="6832"/>
                  </a:lnTo>
                  <a:lnTo>
                    <a:pt x="166319" y="0"/>
                  </a:lnTo>
                  <a:lnTo>
                    <a:pt x="140411" y="711"/>
                  </a:lnTo>
                  <a:lnTo>
                    <a:pt x="91808" y="13309"/>
                  </a:lnTo>
                  <a:lnTo>
                    <a:pt x="59042" y="34556"/>
                  </a:lnTo>
                  <a:lnTo>
                    <a:pt x="32042" y="67310"/>
                  </a:lnTo>
                  <a:lnTo>
                    <a:pt x="12966" y="112318"/>
                  </a:lnTo>
                  <a:lnTo>
                    <a:pt x="11163" y="128155"/>
                  </a:lnTo>
                  <a:lnTo>
                    <a:pt x="11887" y="143992"/>
                  </a:lnTo>
                  <a:lnTo>
                    <a:pt x="27724" y="192239"/>
                  </a:lnTo>
                  <a:lnTo>
                    <a:pt x="47878" y="224993"/>
                  </a:lnTo>
                  <a:lnTo>
                    <a:pt x="74523" y="257759"/>
                  </a:lnTo>
                  <a:lnTo>
                    <a:pt x="105841" y="290512"/>
                  </a:lnTo>
                  <a:lnTo>
                    <a:pt x="177850" y="356400"/>
                  </a:lnTo>
                  <a:lnTo>
                    <a:pt x="253809" y="421551"/>
                  </a:lnTo>
                  <a:lnTo>
                    <a:pt x="322199" y="484911"/>
                  </a:lnTo>
                  <a:lnTo>
                    <a:pt x="350278" y="515874"/>
                  </a:lnTo>
                  <a:lnTo>
                    <a:pt x="380885" y="560870"/>
                  </a:lnTo>
                  <a:lnTo>
                    <a:pt x="394208" y="604431"/>
                  </a:lnTo>
                  <a:lnTo>
                    <a:pt x="395643" y="659155"/>
                  </a:lnTo>
                  <a:lnTo>
                    <a:pt x="395643" y="738352"/>
                  </a:lnTo>
                  <a:lnTo>
                    <a:pt x="392049" y="931316"/>
                  </a:lnTo>
                  <a:lnTo>
                    <a:pt x="384848" y="1180439"/>
                  </a:lnTo>
                  <a:lnTo>
                    <a:pt x="236524" y="1180439"/>
                  </a:lnTo>
                  <a:close/>
                </a:path>
              </a:pathLst>
            </a:custGeom>
            <a:ln w="68038">
              <a:solidFill>
                <a:srgbClr val="F1B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695804" y="3038051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0"/>
                </a:moveTo>
                <a:lnTo>
                  <a:pt x="0" y="232194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98241" y="3374284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5" h="164464">
                <a:moveTo>
                  <a:pt x="164160" y="0"/>
                </a:moveTo>
                <a:lnTo>
                  <a:pt x="0" y="16416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84715" y="427320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232562" y="0"/>
                </a:moveTo>
                <a:lnTo>
                  <a:pt x="0" y="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28839" y="3374284"/>
            <a:ext cx="165100" cy="164465"/>
          </a:xfrm>
          <a:custGeom>
            <a:avLst/>
            <a:gdLst/>
            <a:ahLst/>
            <a:cxnLst/>
            <a:rect l="l" t="t" r="r" b="b"/>
            <a:pathLst>
              <a:path w="165100" h="164464">
                <a:moveTo>
                  <a:pt x="0" y="0"/>
                </a:moveTo>
                <a:lnTo>
                  <a:pt x="164515" y="16416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18" y="427320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562" y="0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6325" y="541092"/>
            <a:ext cx="196850" cy="196215"/>
          </a:xfrm>
          <a:custGeom>
            <a:avLst/>
            <a:gdLst/>
            <a:ahLst/>
            <a:cxnLst/>
            <a:rect l="l" t="t" r="r" b="b"/>
            <a:pathLst>
              <a:path w="196850" h="196215">
                <a:moveTo>
                  <a:pt x="196557" y="36715"/>
                </a:moveTo>
                <a:lnTo>
                  <a:pt x="0" y="159118"/>
                </a:lnTo>
              </a:path>
              <a:path w="196850" h="196215">
                <a:moveTo>
                  <a:pt x="37071" y="0"/>
                </a:moveTo>
                <a:lnTo>
                  <a:pt x="159473" y="196202"/>
                </a:lnTo>
              </a:path>
            </a:pathLst>
          </a:custGeom>
          <a:ln w="6767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177" y="3850395"/>
            <a:ext cx="235800" cy="23578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381724" y="2107446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435"/>
                </a:moveTo>
                <a:lnTo>
                  <a:pt x="145072" y="180365"/>
                </a:lnTo>
                <a:lnTo>
                  <a:pt x="167398" y="0"/>
                </a:lnTo>
                <a:lnTo>
                  <a:pt x="0" y="82435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64523" y="113472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62636" y="0"/>
                </a:moveTo>
                <a:lnTo>
                  <a:pt x="120599" y="182879"/>
                </a:lnTo>
              </a:path>
              <a:path w="182879" h="182880">
                <a:moveTo>
                  <a:pt x="0" y="120599"/>
                </a:moveTo>
                <a:lnTo>
                  <a:pt x="182879" y="62280"/>
                </a:lnTo>
              </a:path>
            </a:pathLst>
          </a:custGeom>
          <a:ln w="5615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317" y="4888810"/>
            <a:ext cx="167640" cy="180975"/>
          </a:xfrm>
          <a:custGeom>
            <a:avLst/>
            <a:gdLst/>
            <a:ahLst/>
            <a:cxnLst/>
            <a:rect l="l" t="t" r="r" b="b"/>
            <a:pathLst>
              <a:path w="167640" h="180975">
                <a:moveTo>
                  <a:pt x="0" y="82804"/>
                </a:moveTo>
                <a:lnTo>
                  <a:pt x="145084" y="180352"/>
                </a:lnTo>
                <a:lnTo>
                  <a:pt x="167398" y="0"/>
                </a:lnTo>
                <a:lnTo>
                  <a:pt x="0" y="82804"/>
                </a:lnTo>
                <a:close/>
              </a:path>
            </a:pathLst>
          </a:custGeom>
          <a:ln w="4643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9481" y="59051"/>
            <a:ext cx="656590" cy="706120"/>
            <a:chOff x="69481" y="59051"/>
            <a:chExt cx="656590" cy="7061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87653" y="1285109"/>
            <a:ext cx="19958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5" dirty="0"/>
              <a:t>References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854544" y="1979913"/>
            <a:ext cx="4902200" cy="1824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721995">
              <a:lnSpc>
                <a:spcPts val="1290"/>
              </a:lnSpc>
              <a:spcBef>
                <a:spcPts val="165"/>
              </a:spcBef>
              <a:buAutoNum type="arabicPeriod"/>
              <a:tabLst>
                <a:tab pos="190500" algn="l"/>
              </a:tabLst>
            </a:pPr>
            <a:r>
              <a:rPr sz="1100" spc="70" dirty="0">
                <a:latin typeface="Trebuchet MS"/>
                <a:cs typeface="Trebuchet MS"/>
              </a:rPr>
              <a:t>Relevance-guided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75" dirty="0">
                <a:latin typeface="Trebuchet MS"/>
                <a:cs typeface="Trebuchet MS"/>
              </a:rPr>
              <a:t>Supervision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for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95" dirty="0">
                <a:latin typeface="Trebuchet MS"/>
                <a:cs typeface="Trebuchet MS"/>
              </a:rPr>
              <a:t>OpenQA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Trebuchet MS"/>
                <a:cs typeface="Trebuchet MS"/>
              </a:rPr>
              <a:t>with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ColBERT,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C24012"/>
                </a:solidFill>
                <a:latin typeface="Trebuchet MS"/>
                <a:cs typeface="Trebuchet MS"/>
                <a:hlinkClick r:id="rId4"/>
              </a:rPr>
              <a:t>https://arxiv.org/abs/2007.00814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rebuchet MS"/>
              <a:buAutoNum type="arabicPeriod"/>
            </a:pPr>
            <a:endParaRPr sz="1050">
              <a:latin typeface="Trebuchet MS"/>
              <a:cs typeface="Trebuchet MS"/>
            </a:endParaRPr>
          </a:p>
          <a:p>
            <a:pPr marL="57150" marR="434975" indent="-45085">
              <a:lnSpc>
                <a:spcPts val="1290"/>
              </a:lnSpc>
              <a:buAutoNum type="arabicPeriod"/>
              <a:tabLst>
                <a:tab pos="190500" algn="l"/>
              </a:tabLst>
            </a:pPr>
            <a:r>
              <a:rPr sz="1100" spc="50" dirty="0">
                <a:latin typeface="Trebuchet MS"/>
                <a:cs typeface="Trebuchet MS"/>
              </a:rPr>
              <a:t>Precise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70" dirty="0">
                <a:latin typeface="Trebuchet MS"/>
                <a:cs typeface="Trebuchet MS"/>
              </a:rPr>
              <a:t>Zero-Shot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105" dirty="0">
                <a:latin typeface="Trebuchet MS"/>
                <a:cs typeface="Trebuchet MS"/>
              </a:rPr>
              <a:t>Dense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rebuchet MS"/>
                <a:cs typeface="Trebuchet MS"/>
              </a:rPr>
              <a:t>Retrieval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rebuchet MS"/>
                <a:cs typeface="Trebuchet MS"/>
              </a:rPr>
              <a:t>without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70" dirty="0">
                <a:latin typeface="Trebuchet MS"/>
                <a:cs typeface="Trebuchet MS"/>
              </a:rPr>
              <a:t>Relevance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Labels,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C24012"/>
                </a:solidFill>
                <a:latin typeface="Trebuchet MS"/>
                <a:cs typeface="Trebuchet MS"/>
                <a:hlinkClick r:id="rId5"/>
              </a:rPr>
              <a:t>https://arxiv.org/abs/2212.10496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AutoNum type="arabicPeriod"/>
            </a:pPr>
            <a:endParaRPr sz="1100">
              <a:latin typeface="Trebuchet MS"/>
              <a:cs typeface="Trebuchet MS"/>
            </a:endParaRPr>
          </a:p>
          <a:p>
            <a:pPr marL="57150" marR="1807845" indent="-45085">
              <a:lnSpc>
                <a:spcPts val="1280"/>
              </a:lnSpc>
              <a:spcBef>
                <a:spcPts val="5"/>
              </a:spcBef>
              <a:buAutoNum type="arabicPeriod"/>
              <a:tabLst>
                <a:tab pos="191135" algn="l"/>
              </a:tabLst>
            </a:pPr>
            <a:r>
              <a:rPr sz="1100" spc="75" dirty="0">
                <a:latin typeface="Trebuchet MS"/>
                <a:cs typeface="Trebuchet MS"/>
              </a:rPr>
              <a:t>ARAGOG: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85" dirty="0">
                <a:latin typeface="Trebuchet MS"/>
                <a:cs typeface="Trebuchet MS"/>
              </a:rPr>
              <a:t>Advanced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85" dirty="0">
                <a:latin typeface="Trebuchet MS"/>
                <a:cs typeface="Trebuchet MS"/>
              </a:rPr>
              <a:t>RAG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Output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Grading,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C24012"/>
                </a:solidFill>
                <a:latin typeface="Trebuchet MS"/>
                <a:cs typeface="Trebuchet MS"/>
                <a:hlinkClick r:id="rId6"/>
              </a:rPr>
              <a:t>https://arxiv.org/pdf/2404.01037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AutoNum type="arabicPeriod"/>
            </a:pP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ts val="1280"/>
              </a:lnSpc>
              <a:buAutoNum type="arabicPeriod"/>
              <a:tabLst>
                <a:tab pos="190500" algn="l"/>
              </a:tabLst>
            </a:pPr>
            <a:r>
              <a:rPr sz="1100" spc="80" dirty="0">
                <a:latin typeface="Trebuchet MS"/>
                <a:cs typeface="Trebuchet MS"/>
              </a:rPr>
              <a:t>RAGAS: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75" dirty="0">
                <a:latin typeface="Trebuchet MS"/>
                <a:cs typeface="Trebuchet MS"/>
              </a:rPr>
              <a:t>Automated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Evaluation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of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rebuchet MS"/>
                <a:cs typeface="Trebuchet MS"/>
              </a:rPr>
              <a:t>Retrieval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90" dirty="0">
                <a:latin typeface="Trebuchet MS"/>
                <a:cs typeface="Trebuchet MS"/>
              </a:rPr>
              <a:t>Augmented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Generation,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C24012"/>
                </a:solidFill>
                <a:latin typeface="Trebuchet MS"/>
                <a:cs typeface="Trebuchet MS"/>
                <a:hlinkClick r:id="rId7"/>
              </a:rPr>
              <a:t>https://arxiv.org/pdf/2309.15217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4879" y="5416203"/>
            <a:ext cx="168275" cy="181610"/>
          </a:xfrm>
          <a:custGeom>
            <a:avLst/>
            <a:gdLst/>
            <a:ahLst/>
            <a:cxnLst/>
            <a:rect l="l" t="t" r="r" b="b"/>
            <a:pathLst>
              <a:path w="168275" h="181610">
                <a:moveTo>
                  <a:pt x="0" y="82803"/>
                </a:moveTo>
                <a:lnTo>
                  <a:pt x="145796" y="181089"/>
                </a:lnTo>
                <a:lnTo>
                  <a:pt x="168122" y="0"/>
                </a:lnTo>
                <a:lnTo>
                  <a:pt x="0" y="82803"/>
                </a:lnTo>
                <a:close/>
              </a:path>
            </a:pathLst>
          </a:custGeom>
          <a:ln w="4679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5846" y="70923"/>
            <a:ext cx="236871" cy="23688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993034" y="1197364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4">
                <a:moveTo>
                  <a:pt x="197281" y="37084"/>
                </a:moveTo>
                <a:lnTo>
                  <a:pt x="0" y="160197"/>
                </a:lnTo>
              </a:path>
              <a:path w="197485" h="197484">
                <a:moveTo>
                  <a:pt x="37084" y="0"/>
                </a:moveTo>
                <a:lnTo>
                  <a:pt x="160210" y="197281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18636" y="1513086"/>
            <a:ext cx="168275" cy="181610"/>
          </a:xfrm>
          <a:custGeom>
            <a:avLst/>
            <a:gdLst/>
            <a:ahLst/>
            <a:cxnLst/>
            <a:rect l="l" t="t" r="r" b="b"/>
            <a:pathLst>
              <a:path w="168275" h="181610">
                <a:moveTo>
                  <a:pt x="0" y="82803"/>
                </a:moveTo>
                <a:lnTo>
                  <a:pt x="145808" y="181076"/>
                </a:lnTo>
                <a:lnTo>
                  <a:pt x="168122" y="0"/>
                </a:lnTo>
                <a:lnTo>
                  <a:pt x="0" y="82803"/>
                </a:lnTo>
                <a:close/>
              </a:path>
            </a:pathLst>
          </a:custGeom>
          <a:ln w="4679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9835" y="2185564"/>
            <a:ext cx="5605780" cy="850900"/>
          </a:xfrm>
          <a:custGeom>
            <a:avLst/>
            <a:gdLst/>
            <a:ahLst/>
            <a:cxnLst/>
            <a:rect l="l" t="t" r="r" b="b"/>
            <a:pathLst>
              <a:path w="5605780" h="850900">
                <a:moveTo>
                  <a:pt x="5605208" y="0"/>
                </a:moveTo>
                <a:lnTo>
                  <a:pt x="0" y="0"/>
                </a:lnTo>
                <a:lnTo>
                  <a:pt x="0" y="850328"/>
                </a:lnTo>
                <a:lnTo>
                  <a:pt x="5605208" y="850328"/>
                </a:lnTo>
                <a:lnTo>
                  <a:pt x="5605208" y="0"/>
                </a:lnTo>
                <a:close/>
              </a:path>
            </a:pathLst>
          </a:custGeom>
          <a:solidFill>
            <a:srgbClr val="F1B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67354" y="4579565"/>
            <a:ext cx="220979" cy="221615"/>
          </a:xfrm>
          <a:custGeom>
            <a:avLst/>
            <a:gdLst/>
            <a:ahLst/>
            <a:cxnLst/>
            <a:rect l="l" t="t" r="r" b="b"/>
            <a:pathLst>
              <a:path w="220979" h="221614">
                <a:moveTo>
                  <a:pt x="146164" y="0"/>
                </a:moveTo>
                <a:lnTo>
                  <a:pt x="74523" y="221043"/>
                </a:lnTo>
              </a:path>
              <a:path w="220979" h="221614">
                <a:moveTo>
                  <a:pt x="0" y="74523"/>
                </a:moveTo>
                <a:lnTo>
                  <a:pt x="220687" y="146164"/>
                </a:lnTo>
              </a:path>
            </a:pathLst>
          </a:custGeom>
          <a:ln w="68038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86" y="3811683"/>
            <a:ext cx="236871" cy="23688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468681" y="4010411"/>
            <a:ext cx="1142365" cy="1618615"/>
            <a:chOff x="4468681" y="4010411"/>
            <a:chExt cx="1142365" cy="1618615"/>
          </a:xfrm>
        </p:grpSpPr>
        <p:sp>
          <p:nvSpPr>
            <p:cNvPr id="10" name="object 10"/>
            <p:cNvSpPr/>
            <p:nvPr/>
          </p:nvSpPr>
          <p:spPr>
            <a:xfrm>
              <a:off x="4496041" y="4037770"/>
              <a:ext cx="1087755" cy="1310005"/>
            </a:xfrm>
            <a:custGeom>
              <a:avLst/>
              <a:gdLst/>
              <a:ahLst/>
              <a:cxnLst/>
              <a:rect l="l" t="t" r="r" b="b"/>
              <a:pathLst>
                <a:path w="1087754" h="1310004">
                  <a:moveTo>
                    <a:pt x="543953" y="0"/>
                  </a:moveTo>
                  <a:lnTo>
                    <a:pt x="543598" y="0"/>
                  </a:lnTo>
                  <a:lnTo>
                    <a:pt x="506882" y="1079"/>
                  </a:lnTo>
                  <a:lnTo>
                    <a:pt x="436321" y="9715"/>
                  </a:lnTo>
                  <a:lnTo>
                    <a:pt x="369354" y="27724"/>
                  </a:lnTo>
                  <a:lnTo>
                    <a:pt x="304203" y="55079"/>
                  </a:lnTo>
                  <a:lnTo>
                    <a:pt x="240474" y="92163"/>
                  </a:lnTo>
                  <a:lnTo>
                    <a:pt x="183959" y="134632"/>
                  </a:lnTo>
                  <a:lnTo>
                    <a:pt x="134632" y="183959"/>
                  </a:lnTo>
                  <a:lnTo>
                    <a:pt x="92163" y="240474"/>
                  </a:lnTo>
                  <a:lnTo>
                    <a:pt x="55079" y="304203"/>
                  </a:lnTo>
                  <a:lnTo>
                    <a:pt x="27724" y="369722"/>
                  </a:lnTo>
                  <a:lnTo>
                    <a:pt x="9715" y="436676"/>
                  </a:lnTo>
                  <a:lnTo>
                    <a:pt x="1079" y="506882"/>
                  </a:lnTo>
                  <a:lnTo>
                    <a:pt x="0" y="543953"/>
                  </a:lnTo>
                  <a:lnTo>
                    <a:pt x="1079" y="580682"/>
                  </a:lnTo>
                  <a:lnTo>
                    <a:pt x="4317" y="616318"/>
                  </a:lnTo>
                  <a:lnTo>
                    <a:pt x="17640" y="684352"/>
                  </a:lnTo>
                  <a:lnTo>
                    <a:pt x="40322" y="750239"/>
                  </a:lnTo>
                  <a:lnTo>
                    <a:pt x="72720" y="815035"/>
                  </a:lnTo>
                  <a:lnTo>
                    <a:pt x="112674" y="875512"/>
                  </a:lnTo>
                  <a:lnTo>
                    <a:pt x="158394" y="928077"/>
                  </a:lnTo>
                  <a:lnTo>
                    <a:pt x="211315" y="974153"/>
                  </a:lnTo>
                  <a:lnTo>
                    <a:pt x="271792" y="1014120"/>
                  </a:lnTo>
                  <a:lnTo>
                    <a:pt x="317157" y="1037513"/>
                  </a:lnTo>
                  <a:lnTo>
                    <a:pt x="364324" y="1056601"/>
                  </a:lnTo>
                  <a:lnTo>
                    <a:pt x="364324" y="1057313"/>
                  </a:lnTo>
                  <a:lnTo>
                    <a:pt x="364324" y="1245958"/>
                  </a:lnTo>
                  <a:lnTo>
                    <a:pt x="364680" y="1252435"/>
                  </a:lnTo>
                  <a:lnTo>
                    <a:pt x="383044" y="1290955"/>
                  </a:lnTo>
                  <a:lnTo>
                    <a:pt x="421563" y="1309319"/>
                  </a:lnTo>
                  <a:lnTo>
                    <a:pt x="428040" y="1309674"/>
                  </a:lnTo>
                  <a:lnTo>
                    <a:pt x="659523" y="1309674"/>
                  </a:lnTo>
                  <a:lnTo>
                    <a:pt x="700201" y="1294917"/>
                  </a:lnTo>
                  <a:lnTo>
                    <a:pt x="721804" y="1258912"/>
                  </a:lnTo>
                  <a:lnTo>
                    <a:pt x="723239" y="1245958"/>
                  </a:lnTo>
                  <a:lnTo>
                    <a:pt x="723239" y="1057313"/>
                  </a:lnTo>
                  <a:lnTo>
                    <a:pt x="723239" y="1056601"/>
                  </a:lnTo>
                  <a:lnTo>
                    <a:pt x="747712" y="1047597"/>
                  </a:lnTo>
                  <a:lnTo>
                    <a:pt x="770763" y="1037882"/>
                  </a:lnTo>
                  <a:lnTo>
                    <a:pt x="815759" y="1014476"/>
                  </a:lnTo>
                  <a:lnTo>
                    <a:pt x="876604" y="974153"/>
                  </a:lnTo>
                  <a:lnTo>
                    <a:pt x="929157" y="928433"/>
                  </a:lnTo>
                  <a:lnTo>
                    <a:pt x="974877" y="875512"/>
                  </a:lnTo>
                  <a:lnTo>
                    <a:pt x="1014844" y="815035"/>
                  </a:lnTo>
                  <a:lnTo>
                    <a:pt x="1047241" y="750239"/>
                  </a:lnTo>
                  <a:lnTo>
                    <a:pt x="1069924" y="684352"/>
                  </a:lnTo>
                  <a:lnTo>
                    <a:pt x="1083233" y="616318"/>
                  </a:lnTo>
                  <a:lnTo>
                    <a:pt x="1087564" y="543953"/>
                  </a:lnTo>
                  <a:lnTo>
                    <a:pt x="1086485" y="506882"/>
                  </a:lnTo>
                  <a:lnTo>
                    <a:pt x="1083233" y="471233"/>
                  </a:lnTo>
                  <a:lnTo>
                    <a:pt x="1069924" y="402843"/>
                  </a:lnTo>
                  <a:lnTo>
                    <a:pt x="1047241" y="336956"/>
                  </a:lnTo>
                  <a:lnTo>
                    <a:pt x="1014844" y="271792"/>
                  </a:lnTo>
                  <a:lnTo>
                    <a:pt x="974877" y="210959"/>
                  </a:lnTo>
                  <a:lnTo>
                    <a:pt x="929157" y="158394"/>
                  </a:lnTo>
                  <a:lnTo>
                    <a:pt x="876236" y="112674"/>
                  </a:lnTo>
                  <a:lnTo>
                    <a:pt x="815759" y="72720"/>
                  </a:lnTo>
                  <a:lnTo>
                    <a:pt x="750595" y="40322"/>
                  </a:lnTo>
                  <a:lnTo>
                    <a:pt x="684720" y="17640"/>
                  </a:lnTo>
                  <a:lnTo>
                    <a:pt x="616318" y="4318"/>
                  </a:lnTo>
                  <a:lnTo>
                    <a:pt x="543598" y="0"/>
                  </a:lnTo>
                  <a:lnTo>
                    <a:pt x="543953" y="0"/>
                  </a:lnTo>
                  <a:close/>
                </a:path>
              </a:pathLst>
            </a:custGeom>
            <a:ln w="54719">
              <a:solidFill>
                <a:srgbClr val="F1B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84394" y="4399568"/>
              <a:ext cx="511175" cy="1202055"/>
            </a:xfrm>
            <a:custGeom>
              <a:avLst/>
              <a:gdLst/>
              <a:ahLst/>
              <a:cxnLst/>
              <a:rect l="l" t="t" r="r" b="b"/>
              <a:pathLst>
                <a:path w="511175" h="1202054">
                  <a:moveTo>
                    <a:pt x="255244" y="1075677"/>
                  </a:moveTo>
                  <a:lnTo>
                    <a:pt x="446760" y="1075677"/>
                  </a:lnTo>
                  <a:lnTo>
                    <a:pt x="453250" y="1075321"/>
                  </a:lnTo>
                  <a:lnTo>
                    <a:pt x="492125" y="1056957"/>
                  </a:lnTo>
                  <a:lnTo>
                    <a:pt x="510489" y="1018438"/>
                  </a:lnTo>
                  <a:lnTo>
                    <a:pt x="510844" y="1011961"/>
                  </a:lnTo>
                  <a:lnTo>
                    <a:pt x="510489" y="1005484"/>
                  </a:lnTo>
                  <a:lnTo>
                    <a:pt x="492125" y="966596"/>
                  </a:lnTo>
                  <a:lnTo>
                    <a:pt x="453250" y="948245"/>
                  </a:lnTo>
                  <a:lnTo>
                    <a:pt x="446760" y="947877"/>
                  </a:lnTo>
                  <a:lnTo>
                    <a:pt x="64084" y="947877"/>
                  </a:lnTo>
                  <a:lnTo>
                    <a:pt x="23406" y="962634"/>
                  </a:lnTo>
                  <a:lnTo>
                    <a:pt x="1447" y="998994"/>
                  </a:lnTo>
                  <a:lnTo>
                    <a:pt x="0" y="1011961"/>
                  </a:lnTo>
                  <a:lnTo>
                    <a:pt x="368" y="1018438"/>
                  </a:lnTo>
                  <a:lnTo>
                    <a:pt x="1447" y="1024915"/>
                  </a:lnTo>
                  <a:lnTo>
                    <a:pt x="2882" y="1031036"/>
                  </a:lnTo>
                  <a:lnTo>
                    <a:pt x="5041" y="1036802"/>
                  </a:lnTo>
                  <a:lnTo>
                    <a:pt x="7924" y="1042200"/>
                  </a:lnTo>
                  <a:lnTo>
                    <a:pt x="10807" y="1047597"/>
                  </a:lnTo>
                  <a:lnTo>
                    <a:pt x="45008" y="1072794"/>
                  </a:lnTo>
                  <a:lnTo>
                    <a:pt x="64084" y="1075677"/>
                  </a:lnTo>
                  <a:lnTo>
                    <a:pt x="255244" y="1075677"/>
                  </a:lnTo>
                  <a:close/>
                </a:path>
                <a:path w="511175" h="1202054">
                  <a:moveTo>
                    <a:pt x="255244" y="1201686"/>
                  </a:moveTo>
                  <a:lnTo>
                    <a:pt x="397802" y="1201686"/>
                  </a:lnTo>
                  <a:lnTo>
                    <a:pt x="404279" y="1201318"/>
                  </a:lnTo>
                  <a:lnTo>
                    <a:pt x="442810" y="1182966"/>
                  </a:lnTo>
                  <a:lnTo>
                    <a:pt x="453605" y="1168196"/>
                  </a:lnTo>
                  <a:lnTo>
                    <a:pt x="456488" y="1162799"/>
                  </a:lnTo>
                  <a:lnTo>
                    <a:pt x="458647" y="1157046"/>
                  </a:lnTo>
                  <a:lnTo>
                    <a:pt x="460082" y="1150924"/>
                  </a:lnTo>
                  <a:lnTo>
                    <a:pt x="461162" y="1144435"/>
                  </a:lnTo>
                  <a:lnTo>
                    <a:pt x="461530" y="1137958"/>
                  </a:lnTo>
                  <a:lnTo>
                    <a:pt x="446760" y="1097280"/>
                  </a:lnTo>
                  <a:lnTo>
                    <a:pt x="438124" y="1088644"/>
                  </a:lnTo>
                  <a:lnTo>
                    <a:pt x="433450" y="1084681"/>
                  </a:lnTo>
                  <a:lnTo>
                    <a:pt x="428040" y="1081798"/>
                  </a:lnTo>
                  <a:lnTo>
                    <a:pt x="422643" y="1078915"/>
                  </a:lnTo>
                  <a:lnTo>
                    <a:pt x="416521" y="1076756"/>
                  </a:lnTo>
                  <a:lnTo>
                    <a:pt x="410400" y="1075321"/>
                  </a:lnTo>
                  <a:lnTo>
                    <a:pt x="404279" y="1074242"/>
                  </a:lnTo>
                  <a:lnTo>
                    <a:pt x="397802" y="1073886"/>
                  </a:lnTo>
                  <a:lnTo>
                    <a:pt x="113042" y="1073886"/>
                  </a:lnTo>
                  <a:lnTo>
                    <a:pt x="82804" y="1081798"/>
                  </a:lnTo>
                  <a:lnTo>
                    <a:pt x="77406" y="1084681"/>
                  </a:lnTo>
                  <a:lnTo>
                    <a:pt x="52209" y="1118882"/>
                  </a:lnTo>
                  <a:lnTo>
                    <a:pt x="49326" y="1137958"/>
                  </a:lnTo>
                  <a:lnTo>
                    <a:pt x="64084" y="1178636"/>
                  </a:lnTo>
                  <a:lnTo>
                    <a:pt x="100444" y="1200238"/>
                  </a:lnTo>
                  <a:lnTo>
                    <a:pt x="113042" y="1201686"/>
                  </a:lnTo>
                  <a:lnTo>
                    <a:pt x="255244" y="1201686"/>
                  </a:lnTo>
                  <a:close/>
                </a:path>
                <a:path w="511175" h="1202054">
                  <a:moveTo>
                    <a:pt x="190080" y="947877"/>
                  </a:moveTo>
                  <a:lnTo>
                    <a:pt x="193687" y="708837"/>
                  </a:lnTo>
                  <a:lnTo>
                    <a:pt x="196202" y="582841"/>
                  </a:lnTo>
                  <a:lnTo>
                    <a:pt x="198729" y="501116"/>
                  </a:lnTo>
                  <a:lnTo>
                    <a:pt x="208800" y="460082"/>
                  </a:lnTo>
                  <a:lnTo>
                    <a:pt x="232206" y="424802"/>
                  </a:lnTo>
                  <a:lnTo>
                    <a:pt x="278650" y="384835"/>
                  </a:lnTo>
                  <a:lnTo>
                    <a:pt x="364324" y="331914"/>
                  </a:lnTo>
                  <a:lnTo>
                    <a:pt x="421563" y="295922"/>
                  </a:lnTo>
                  <a:lnTo>
                    <a:pt x="469087" y="255244"/>
                  </a:lnTo>
                  <a:lnTo>
                    <a:pt x="494284" y="219240"/>
                  </a:lnTo>
                  <a:lnTo>
                    <a:pt x="506882" y="177126"/>
                  </a:lnTo>
                  <a:lnTo>
                    <a:pt x="507606" y="161277"/>
                  </a:lnTo>
                  <a:lnTo>
                    <a:pt x="506526" y="144716"/>
                  </a:lnTo>
                  <a:lnTo>
                    <a:pt x="487083" y="100444"/>
                  </a:lnTo>
                  <a:lnTo>
                    <a:pt x="448919" y="79565"/>
                  </a:lnTo>
                  <a:lnTo>
                    <a:pt x="399249" y="77038"/>
                  </a:lnTo>
                  <a:lnTo>
                    <a:pt x="345960" y="89636"/>
                  </a:lnTo>
                  <a:lnTo>
                    <a:pt x="297002" y="112674"/>
                  </a:lnTo>
                  <a:lnTo>
                    <a:pt x="259930" y="142925"/>
                  </a:lnTo>
                  <a:lnTo>
                    <a:pt x="242290" y="184315"/>
                  </a:lnTo>
                  <a:lnTo>
                    <a:pt x="262801" y="217436"/>
                  </a:lnTo>
                  <a:lnTo>
                    <a:pt x="302399" y="208445"/>
                  </a:lnTo>
                  <a:lnTo>
                    <a:pt x="319684" y="163080"/>
                  </a:lnTo>
                  <a:lnTo>
                    <a:pt x="317881" y="114122"/>
                  </a:lnTo>
                  <a:lnTo>
                    <a:pt x="301320" y="74523"/>
                  </a:lnTo>
                  <a:lnTo>
                    <a:pt x="262445" y="40678"/>
                  </a:lnTo>
                  <a:lnTo>
                    <a:pt x="214210" y="17640"/>
                  </a:lnTo>
                  <a:lnTo>
                    <a:pt x="174599" y="5397"/>
                  </a:lnTo>
                  <a:lnTo>
                    <a:pt x="133210" y="0"/>
                  </a:lnTo>
                  <a:lnTo>
                    <a:pt x="112687" y="723"/>
                  </a:lnTo>
                  <a:lnTo>
                    <a:pt x="73444" y="10794"/>
                  </a:lnTo>
                  <a:lnTo>
                    <a:pt x="39611" y="35636"/>
                  </a:lnTo>
                  <a:lnTo>
                    <a:pt x="14401" y="78117"/>
                  </a:lnTo>
                  <a:lnTo>
                    <a:pt x="9004" y="103314"/>
                  </a:lnTo>
                  <a:lnTo>
                    <a:pt x="9728" y="115925"/>
                  </a:lnTo>
                  <a:lnTo>
                    <a:pt x="22326" y="154800"/>
                  </a:lnTo>
                  <a:lnTo>
                    <a:pt x="59766" y="207365"/>
                  </a:lnTo>
                  <a:lnTo>
                    <a:pt x="142925" y="286562"/>
                  </a:lnTo>
                  <a:lnTo>
                    <a:pt x="203403" y="338759"/>
                  </a:lnTo>
                  <a:lnTo>
                    <a:pt x="258483" y="389521"/>
                  </a:lnTo>
                  <a:lnTo>
                    <a:pt x="298805" y="438835"/>
                  </a:lnTo>
                  <a:lnTo>
                    <a:pt x="314642" y="474116"/>
                  </a:lnTo>
                  <a:lnTo>
                    <a:pt x="317525" y="529564"/>
                  </a:lnTo>
                  <a:lnTo>
                    <a:pt x="317525" y="593280"/>
                  </a:lnTo>
                  <a:lnTo>
                    <a:pt x="314642" y="748080"/>
                  </a:lnTo>
                  <a:lnTo>
                    <a:pt x="308889" y="947877"/>
                  </a:lnTo>
                  <a:lnTo>
                    <a:pt x="190080" y="947877"/>
                  </a:lnTo>
                  <a:close/>
                </a:path>
              </a:pathLst>
            </a:custGeom>
            <a:ln w="54719">
              <a:solidFill>
                <a:srgbClr val="F1BF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039995" y="3556453"/>
            <a:ext cx="0" cy="186690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474"/>
                </a:lnTo>
              </a:path>
            </a:pathLst>
          </a:custGeom>
          <a:ln w="5471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3681" y="3826810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762" y="0"/>
                </a:moveTo>
                <a:lnTo>
                  <a:pt x="0" y="131762"/>
                </a:lnTo>
              </a:path>
            </a:pathLst>
          </a:custGeom>
          <a:ln w="5471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3440" y="4548971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186474" y="0"/>
                </a:moveTo>
                <a:lnTo>
                  <a:pt x="0" y="0"/>
                </a:lnTo>
              </a:path>
            </a:pathLst>
          </a:custGeom>
          <a:ln w="5471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3834" y="3826810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0"/>
                </a:moveTo>
                <a:lnTo>
                  <a:pt x="131762" y="131762"/>
                </a:lnTo>
              </a:path>
            </a:pathLst>
          </a:custGeom>
          <a:ln w="5471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59364" y="4548971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474" y="0"/>
                </a:lnTo>
              </a:path>
            </a:pathLst>
          </a:custGeom>
          <a:ln w="54719">
            <a:solidFill>
              <a:srgbClr val="F1BF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388960" y="2424974"/>
            <a:ext cx="385445" cy="541655"/>
            <a:chOff x="2388960" y="2424974"/>
            <a:chExt cx="385445" cy="541655"/>
          </a:xfrm>
        </p:grpSpPr>
        <p:sp>
          <p:nvSpPr>
            <p:cNvPr id="18" name="object 18"/>
            <p:cNvSpPr/>
            <p:nvPr/>
          </p:nvSpPr>
          <p:spPr>
            <a:xfrm>
              <a:off x="2403360" y="2439373"/>
              <a:ext cx="356870" cy="429259"/>
            </a:xfrm>
            <a:custGeom>
              <a:avLst/>
              <a:gdLst/>
              <a:ahLst/>
              <a:cxnLst/>
              <a:rect l="l" t="t" r="r" b="b"/>
              <a:pathLst>
                <a:path w="356869" h="429260">
                  <a:moveTo>
                    <a:pt x="178193" y="0"/>
                  </a:moveTo>
                  <a:lnTo>
                    <a:pt x="165963" y="355"/>
                  </a:lnTo>
                  <a:lnTo>
                    <a:pt x="154444" y="1435"/>
                  </a:lnTo>
                  <a:lnTo>
                    <a:pt x="110159" y="12953"/>
                  </a:lnTo>
                  <a:lnTo>
                    <a:pt x="69113" y="36715"/>
                  </a:lnTo>
                  <a:lnTo>
                    <a:pt x="37083" y="69113"/>
                  </a:lnTo>
                  <a:lnTo>
                    <a:pt x="12953" y="110159"/>
                  </a:lnTo>
                  <a:lnTo>
                    <a:pt x="1435" y="154431"/>
                  </a:lnTo>
                  <a:lnTo>
                    <a:pt x="0" y="178193"/>
                  </a:lnTo>
                  <a:lnTo>
                    <a:pt x="355" y="190080"/>
                  </a:lnTo>
                  <a:lnTo>
                    <a:pt x="1435" y="201955"/>
                  </a:lnTo>
                  <a:lnTo>
                    <a:pt x="13322" y="245871"/>
                  </a:lnTo>
                  <a:lnTo>
                    <a:pt x="36715" y="286918"/>
                  </a:lnTo>
                  <a:lnTo>
                    <a:pt x="69113" y="319316"/>
                  </a:lnTo>
                  <a:lnTo>
                    <a:pt x="103682" y="339839"/>
                  </a:lnTo>
                  <a:lnTo>
                    <a:pt x="119164" y="346316"/>
                  </a:lnTo>
                  <a:lnTo>
                    <a:pt x="119164" y="408228"/>
                  </a:lnTo>
                  <a:lnTo>
                    <a:pt x="119164" y="410400"/>
                  </a:lnTo>
                  <a:lnTo>
                    <a:pt x="119519" y="412559"/>
                  </a:lnTo>
                  <a:lnTo>
                    <a:pt x="120243" y="414350"/>
                  </a:lnTo>
                  <a:lnTo>
                    <a:pt x="120954" y="416153"/>
                  </a:lnTo>
                  <a:lnTo>
                    <a:pt x="121678" y="418312"/>
                  </a:lnTo>
                  <a:lnTo>
                    <a:pt x="122758" y="419760"/>
                  </a:lnTo>
                  <a:lnTo>
                    <a:pt x="123837" y="421551"/>
                  </a:lnTo>
                  <a:lnTo>
                    <a:pt x="125285" y="422998"/>
                  </a:lnTo>
                  <a:lnTo>
                    <a:pt x="126720" y="424433"/>
                  </a:lnTo>
                  <a:lnTo>
                    <a:pt x="128523" y="425513"/>
                  </a:lnTo>
                  <a:lnTo>
                    <a:pt x="129959" y="426593"/>
                  </a:lnTo>
                  <a:lnTo>
                    <a:pt x="131762" y="427316"/>
                  </a:lnTo>
                  <a:lnTo>
                    <a:pt x="133921" y="428040"/>
                  </a:lnTo>
                  <a:lnTo>
                    <a:pt x="135724" y="428751"/>
                  </a:lnTo>
                  <a:lnTo>
                    <a:pt x="137883" y="429120"/>
                  </a:lnTo>
                  <a:lnTo>
                    <a:pt x="140042" y="429120"/>
                  </a:lnTo>
                  <a:lnTo>
                    <a:pt x="216001" y="429120"/>
                  </a:lnTo>
                  <a:lnTo>
                    <a:pt x="218160" y="429120"/>
                  </a:lnTo>
                  <a:lnTo>
                    <a:pt x="220319" y="428751"/>
                  </a:lnTo>
                  <a:lnTo>
                    <a:pt x="222122" y="428040"/>
                  </a:lnTo>
                  <a:lnTo>
                    <a:pt x="224281" y="427316"/>
                  </a:lnTo>
                  <a:lnTo>
                    <a:pt x="226085" y="426593"/>
                  </a:lnTo>
                  <a:lnTo>
                    <a:pt x="227520" y="425513"/>
                  </a:lnTo>
                  <a:lnTo>
                    <a:pt x="229323" y="424433"/>
                  </a:lnTo>
                  <a:lnTo>
                    <a:pt x="230758" y="422998"/>
                  </a:lnTo>
                  <a:lnTo>
                    <a:pt x="232194" y="421551"/>
                  </a:lnTo>
                  <a:lnTo>
                    <a:pt x="233273" y="419760"/>
                  </a:lnTo>
                  <a:lnTo>
                    <a:pt x="234353" y="418312"/>
                  </a:lnTo>
                  <a:lnTo>
                    <a:pt x="235076" y="416153"/>
                  </a:lnTo>
                  <a:lnTo>
                    <a:pt x="235800" y="414350"/>
                  </a:lnTo>
                  <a:lnTo>
                    <a:pt x="236524" y="412559"/>
                  </a:lnTo>
                  <a:lnTo>
                    <a:pt x="236880" y="410400"/>
                  </a:lnTo>
                  <a:lnTo>
                    <a:pt x="236880" y="408228"/>
                  </a:lnTo>
                  <a:lnTo>
                    <a:pt x="236880" y="346316"/>
                  </a:lnTo>
                  <a:lnTo>
                    <a:pt x="244805" y="343077"/>
                  </a:lnTo>
                  <a:lnTo>
                    <a:pt x="252361" y="339839"/>
                  </a:lnTo>
                  <a:lnTo>
                    <a:pt x="286918" y="319316"/>
                  </a:lnTo>
                  <a:lnTo>
                    <a:pt x="319316" y="286918"/>
                  </a:lnTo>
                  <a:lnTo>
                    <a:pt x="343077" y="245871"/>
                  </a:lnTo>
                  <a:lnTo>
                    <a:pt x="354964" y="201955"/>
                  </a:lnTo>
                  <a:lnTo>
                    <a:pt x="356400" y="178193"/>
                  </a:lnTo>
                  <a:lnTo>
                    <a:pt x="356044" y="165950"/>
                  </a:lnTo>
                  <a:lnTo>
                    <a:pt x="354964" y="154431"/>
                  </a:lnTo>
                  <a:lnTo>
                    <a:pt x="343077" y="110159"/>
                  </a:lnTo>
                  <a:lnTo>
                    <a:pt x="319316" y="69113"/>
                  </a:lnTo>
                  <a:lnTo>
                    <a:pt x="286918" y="36715"/>
                  </a:lnTo>
                  <a:lnTo>
                    <a:pt x="245884" y="12953"/>
                  </a:lnTo>
                  <a:lnTo>
                    <a:pt x="201955" y="1435"/>
                  </a:lnTo>
                  <a:lnTo>
                    <a:pt x="190080" y="355"/>
                  </a:lnTo>
                  <a:lnTo>
                    <a:pt x="178193" y="0"/>
                  </a:lnTo>
                  <a:close/>
                </a:path>
              </a:pathLst>
            </a:custGeom>
            <a:ln w="28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3283" y="2854094"/>
              <a:ext cx="196198" cy="1119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500553" y="2557814"/>
              <a:ext cx="163830" cy="311150"/>
            </a:xfrm>
            <a:custGeom>
              <a:avLst/>
              <a:gdLst/>
              <a:ahLst/>
              <a:cxnLst/>
              <a:rect l="l" t="t" r="r" b="b"/>
              <a:pathLst>
                <a:path w="163830" h="311150">
                  <a:moveTo>
                    <a:pt x="59410" y="310680"/>
                  </a:moveTo>
                  <a:lnTo>
                    <a:pt x="62280" y="164160"/>
                  </a:lnTo>
                  <a:lnTo>
                    <a:pt x="88569" y="125996"/>
                  </a:lnTo>
                  <a:lnTo>
                    <a:pt x="116649" y="108712"/>
                  </a:lnTo>
                  <a:lnTo>
                    <a:pt x="135369" y="96837"/>
                  </a:lnTo>
                  <a:lnTo>
                    <a:pt x="143649" y="90360"/>
                  </a:lnTo>
                  <a:lnTo>
                    <a:pt x="150850" y="83515"/>
                  </a:lnTo>
                  <a:lnTo>
                    <a:pt x="154089" y="79908"/>
                  </a:lnTo>
                  <a:lnTo>
                    <a:pt x="156603" y="75958"/>
                  </a:lnTo>
                  <a:lnTo>
                    <a:pt x="159131" y="71996"/>
                  </a:lnTo>
                  <a:lnTo>
                    <a:pt x="160921" y="67678"/>
                  </a:lnTo>
                  <a:lnTo>
                    <a:pt x="162369" y="62992"/>
                  </a:lnTo>
                  <a:lnTo>
                    <a:pt x="163080" y="57950"/>
                  </a:lnTo>
                  <a:lnTo>
                    <a:pt x="163449" y="52920"/>
                  </a:lnTo>
                  <a:lnTo>
                    <a:pt x="163080" y="47510"/>
                  </a:lnTo>
                  <a:lnTo>
                    <a:pt x="136448" y="24828"/>
                  </a:lnTo>
                  <a:lnTo>
                    <a:pt x="127800" y="25196"/>
                  </a:lnTo>
                  <a:lnTo>
                    <a:pt x="87845" y="41757"/>
                  </a:lnTo>
                  <a:lnTo>
                    <a:pt x="80289" y="49669"/>
                  </a:lnTo>
                  <a:lnTo>
                    <a:pt x="78486" y="52197"/>
                  </a:lnTo>
                  <a:lnTo>
                    <a:pt x="77050" y="55079"/>
                  </a:lnTo>
                  <a:lnTo>
                    <a:pt x="76682" y="57950"/>
                  </a:lnTo>
                  <a:lnTo>
                    <a:pt x="76326" y="60477"/>
                  </a:lnTo>
                  <a:lnTo>
                    <a:pt x="83172" y="71272"/>
                  </a:lnTo>
                  <a:lnTo>
                    <a:pt x="84607" y="72351"/>
                  </a:lnTo>
                  <a:lnTo>
                    <a:pt x="86410" y="72720"/>
                  </a:lnTo>
                  <a:lnTo>
                    <a:pt x="87845" y="73075"/>
                  </a:lnTo>
                  <a:lnTo>
                    <a:pt x="89281" y="73075"/>
                  </a:lnTo>
                  <a:lnTo>
                    <a:pt x="102247" y="48234"/>
                  </a:lnTo>
                  <a:lnTo>
                    <a:pt x="102247" y="42837"/>
                  </a:lnTo>
                  <a:lnTo>
                    <a:pt x="93967" y="22313"/>
                  </a:lnTo>
                  <a:lnTo>
                    <a:pt x="92163" y="20154"/>
                  </a:lnTo>
                  <a:lnTo>
                    <a:pt x="54368" y="1790"/>
                  </a:lnTo>
                  <a:lnTo>
                    <a:pt x="41046" y="0"/>
                  </a:lnTo>
                  <a:lnTo>
                    <a:pt x="34201" y="355"/>
                  </a:lnTo>
                  <a:lnTo>
                    <a:pt x="1803" y="25552"/>
                  </a:lnTo>
                  <a:lnTo>
                    <a:pt x="0" y="33832"/>
                  </a:lnTo>
                  <a:lnTo>
                    <a:pt x="368" y="37795"/>
                  </a:lnTo>
                  <a:lnTo>
                    <a:pt x="24841" y="76669"/>
                  </a:lnTo>
                  <a:lnTo>
                    <a:pt x="63728" y="110870"/>
                  </a:lnTo>
                  <a:lnTo>
                    <a:pt x="81724" y="127800"/>
                  </a:lnTo>
                  <a:lnTo>
                    <a:pt x="101168" y="173520"/>
                  </a:lnTo>
                  <a:lnTo>
                    <a:pt x="101168" y="194398"/>
                  </a:lnTo>
                  <a:lnTo>
                    <a:pt x="100444" y="245160"/>
                  </a:lnTo>
                  <a:lnTo>
                    <a:pt x="98640" y="310680"/>
                  </a:lnTo>
                  <a:lnTo>
                    <a:pt x="59410" y="310680"/>
                  </a:lnTo>
                  <a:close/>
                </a:path>
              </a:pathLst>
            </a:custGeom>
            <a:ln w="28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60120" y="3486246"/>
            <a:ext cx="236883" cy="236883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2581554" y="2281690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201"/>
                </a:lnTo>
              </a:path>
            </a:pathLst>
          </a:custGeom>
          <a:ln w="28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2514" y="237024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205" y="0"/>
                </a:moveTo>
                <a:lnTo>
                  <a:pt x="0" y="43205"/>
                </a:lnTo>
              </a:path>
            </a:pathLst>
          </a:custGeom>
          <a:ln w="28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1840" y="260677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832" y="0"/>
                </a:moveTo>
                <a:lnTo>
                  <a:pt x="0" y="0"/>
                </a:lnTo>
              </a:path>
            </a:pathLst>
          </a:custGeom>
          <a:ln w="28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27033" y="237024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0"/>
                </a:moveTo>
                <a:lnTo>
                  <a:pt x="43205" y="43205"/>
                </a:lnTo>
              </a:path>
            </a:pathLst>
          </a:custGeom>
          <a:ln w="28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0079" y="2606772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>
                <a:moveTo>
                  <a:pt x="0" y="0"/>
                </a:moveTo>
                <a:lnTo>
                  <a:pt x="61201" y="0"/>
                </a:lnTo>
              </a:path>
            </a:pathLst>
          </a:custGeom>
          <a:ln w="287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54578" y="2392828"/>
            <a:ext cx="4217035" cy="4489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94205" marR="5080" indent="-1882139">
              <a:lnSpc>
                <a:spcPts val="1650"/>
              </a:lnSpc>
              <a:spcBef>
                <a:spcPts val="180"/>
              </a:spcBef>
            </a:pPr>
            <a:r>
              <a:rPr sz="1400" spc="60" dirty="0">
                <a:latin typeface="Trebuchet MS"/>
                <a:cs typeface="Trebuchet MS"/>
              </a:rPr>
              <a:t>Goal:</a:t>
            </a:r>
            <a:r>
              <a:rPr sz="1400" spc="450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To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build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an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abstractive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140" dirty="0">
                <a:latin typeface="Trebuchet MS"/>
                <a:cs typeface="Trebuchet MS"/>
              </a:rPr>
              <a:t>QA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chatbot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using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RAG.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677" y="261374"/>
            <a:ext cx="8936355" cy="5146675"/>
            <a:chOff x="571677" y="261374"/>
            <a:chExt cx="8936355" cy="5146675"/>
          </a:xfrm>
        </p:grpSpPr>
        <p:sp>
          <p:nvSpPr>
            <p:cNvPr id="3" name="object 3"/>
            <p:cNvSpPr/>
            <p:nvPr/>
          </p:nvSpPr>
          <p:spPr>
            <a:xfrm>
              <a:off x="571677" y="261374"/>
              <a:ext cx="8936355" cy="5146675"/>
            </a:xfrm>
            <a:custGeom>
              <a:avLst/>
              <a:gdLst/>
              <a:ahLst/>
              <a:cxnLst/>
              <a:rect l="l" t="t" r="r" b="b"/>
              <a:pathLst>
                <a:path w="8936355" h="5146675">
                  <a:moveTo>
                    <a:pt x="8935923" y="0"/>
                  </a:moveTo>
                  <a:lnTo>
                    <a:pt x="0" y="0"/>
                  </a:lnTo>
                  <a:lnTo>
                    <a:pt x="0" y="5146547"/>
                  </a:lnTo>
                  <a:lnTo>
                    <a:pt x="8935923" y="5146547"/>
                  </a:lnTo>
                  <a:lnTo>
                    <a:pt x="8935923" y="0"/>
                  </a:lnTo>
                  <a:close/>
                </a:path>
              </a:pathLst>
            </a:custGeom>
            <a:solidFill>
              <a:srgbClr val="F1BF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57626" y="1108807"/>
              <a:ext cx="71120" cy="227965"/>
            </a:xfrm>
            <a:custGeom>
              <a:avLst/>
              <a:gdLst/>
              <a:ahLst/>
              <a:cxnLst/>
              <a:rect l="l" t="t" r="r" b="b"/>
              <a:pathLst>
                <a:path w="71119" h="227965">
                  <a:moveTo>
                    <a:pt x="35459" y="0"/>
                  </a:moveTo>
                  <a:lnTo>
                    <a:pt x="35459" y="213487"/>
                  </a:lnTo>
                </a:path>
                <a:path w="71119" h="227965">
                  <a:moveTo>
                    <a:pt x="0" y="227704"/>
                  </a:moveTo>
                  <a:lnTo>
                    <a:pt x="70918" y="227704"/>
                  </a:lnTo>
                </a:path>
              </a:pathLst>
            </a:custGeom>
            <a:ln w="709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064" y="1394823"/>
              <a:ext cx="2813752" cy="23990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67165" y="1080372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h="241934">
                  <a:moveTo>
                    <a:pt x="0" y="0"/>
                  </a:moveTo>
                  <a:lnTo>
                    <a:pt x="0" y="241922"/>
                  </a:lnTo>
                </a:path>
              </a:pathLst>
            </a:custGeom>
            <a:ln w="70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99603" y="307094"/>
              <a:ext cx="1797685" cy="1524000"/>
            </a:xfrm>
            <a:custGeom>
              <a:avLst/>
              <a:gdLst/>
              <a:ahLst/>
              <a:cxnLst/>
              <a:rect l="l" t="t" r="r" b="b"/>
              <a:pathLst>
                <a:path w="1797684" h="1524000">
                  <a:moveTo>
                    <a:pt x="479882" y="1316151"/>
                  </a:moveTo>
                  <a:lnTo>
                    <a:pt x="579234" y="1168908"/>
                  </a:lnTo>
                </a:path>
                <a:path w="1797684" h="1524000">
                  <a:moveTo>
                    <a:pt x="0" y="681469"/>
                  </a:moveTo>
                  <a:lnTo>
                    <a:pt x="176390" y="648715"/>
                  </a:lnTo>
                </a:path>
                <a:path w="1797684" h="1524000">
                  <a:moveTo>
                    <a:pt x="221030" y="0"/>
                  </a:moveTo>
                  <a:lnTo>
                    <a:pt x="371157" y="101155"/>
                  </a:lnTo>
                </a:path>
                <a:path w="1797684" h="1524000">
                  <a:moveTo>
                    <a:pt x="1247762" y="1523873"/>
                  </a:moveTo>
                  <a:lnTo>
                    <a:pt x="1212113" y="1348193"/>
                  </a:lnTo>
                </a:path>
                <a:path w="1797684" h="1524000">
                  <a:moveTo>
                    <a:pt x="1797481" y="1064514"/>
                  </a:moveTo>
                  <a:lnTo>
                    <a:pt x="1647355" y="962990"/>
                  </a:lnTo>
                </a:path>
              </a:pathLst>
            </a:custGeom>
            <a:ln w="881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51202" y="4389484"/>
              <a:ext cx="168275" cy="181610"/>
            </a:xfrm>
            <a:custGeom>
              <a:avLst/>
              <a:gdLst/>
              <a:ahLst/>
              <a:cxnLst/>
              <a:rect l="l" t="t" r="r" b="b"/>
              <a:pathLst>
                <a:path w="168275" h="181610">
                  <a:moveTo>
                    <a:pt x="0" y="82803"/>
                  </a:moveTo>
                  <a:lnTo>
                    <a:pt x="145440" y="181089"/>
                  </a:lnTo>
                  <a:lnTo>
                    <a:pt x="168122" y="0"/>
                  </a:lnTo>
                  <a:lnTo>
                    <a:pt x="0" y="82803"/>
                  </a:lnTo>
                  <a:close/>
                </a:path>
              </a:pathLst>
            </a:custGeom>
            <a:ln w="467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12879" y="867964"/>
              <a:ext cx="164465" cy="164465"/>
            </a:xfrm>
            <a:custGeom>
              <a:avLst/>
              <a:gdLst/>
              <a:ahLst/>
              <a:cxnLst/>
              <a:rect l="l" t="t" r="r" b="b"/>
              <a:pathLst>
                <a:path w="164464" h="164465">
                  <a:moveTo>
                    <a:pt x="164160" y="0"/>
                  </a:moveTo>
                  <a:lnTo>
                    <a:pt x="0" y="164160"/>
                  </a:lnTo>
                </a:path>
                <a:path w="164464" h="164465">
                  <a:moveTo>
                    <a:pt x="0" y="0"/>
                  </a:moveTo>
                  <a:lnTo>
                    <a:pt x="164160" y="164160"/>
                  </a:lnTo>
                </a:path>
              </a:pathLst>
            </a:custGeom>
            <a:ln w="680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4363" y="2549887"/>
              <a:ext cx="236515" cy="23651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4335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THANK</a:t>
            </a:r>
            <a:r>
              <a:rPr spc="-40" dirty="0"/>
              <a:t> </a:t>
            </a:r>
            <a:r>
              <a:rPr spc="23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9294"/>
            <a:ext cx="4150360" cy="417830"/>
          </a:xfrm>
          <a:custGeom>
            <a:avLst/>
            <a:gdLst/>
            <a:ahLst/>
            <a:cxnLst/>
            <a:rect l="l" t="t" r="r" b="b"/>
            <a:pathLst>
              <a:path w="4150360" h="417830">
                <a:moveTo>
                  <a:pt x="4150080" y="0"/>
                </a:moveTo>
                <a:lnTo>
                  <a:pt x="0" y="0"/>
                </a:lnTo>
                <a:lnTo>
                  <a:pt x="0" y="417233"/>
                </a:lnTo>
                <a:lnTo>
                  <a:pt x="4150080" y="417233"/>
                </a:lnTo>
                <a:lnTo>
                  <a:pt x="4150080" y="0"/>
                </a:lnTo>
                <a:close/>
              </a:path>
            </a:pathLst>
          </a:custGeom>
          <a:solidFill>
            <a:srgbClr val="F1B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8034" y="1495814"/>
            <a:ext cx="8495665" cy="3646804"/>
          </a:xfrm>
          <a:custGeom>
            <a:avLst/>
            <a:gdLst/>
            <a:ahLst/>
            <a:cxnLst/>
            <a:rect l="l" t="t" r="r" b="b"/>
            <a:pathLst>
              <a:path w="8495665" h="3646804">
                <a:moveTo>
                  <a:pt x="8495639" y="0"/>
                </a:moveTo>
                <a:lnTo>
                  <a:pt x="0" y="0"/>
                </a:lnTo>
                <a:lnTo>
                  <a:pt x="0" y="3646436"/>
                </a:lnTo>
                <a:lnTo>
                  <a:pt x="8495639" y="3646436"/>
                </a:lnTo>
                <a:lnTo>
                  <a:pt x="8495639" y="0"/>
                </a:lnTo>
                <a:close/>
              </a:path>
            </a:pathLst>
          </a:custGeom>
          <a:solidFill>
            <a:srgbClr val="F1B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9481" y="59051"/>
            <a:ext cx="9290685" cy="5340985"/>
            <a:chOff x="69481" y="59051"/>
            <a:chExt cx="9290685" cy="5340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001" y="789859"/>
              <a:ext cx="8640000" cy="460979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0105" y="148586"/>
            <a:ext cx="30181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85" dirty="0"/>
              <a:t>Architecture</a:t>
            </a:r>
            <a:r>
              <a:rPr sz="2200" spc="-25" dirty="0"/>
              <a:t> </a:t>
            </a:r>
            <a:r>
              <a:rPr sz="2200" spc="190" dirty="0"/>
              <a:t>Diagram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051"/>
            <a:ext cx="4150360" cy="706120"/>
            <a:chOff x="0" y="59051"/>
            <a:chExt cx="4150360" cy="706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8034" y="1495814"/>
            <a:ext cx="8495665" cy="3646804"/>
          </a:xfrm>
          <a:prstGeom prst="rect">
            <a:avLst/>
          </a:prstGeom>
          <a:solidFill>
            <a:srgbClr val="F1BF2B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409575" indent="-226695">
              <a:lnSpc>
                <a:spcPct val="100000"/>
              </a:lnSpc>
              <a:buFont typeface="Arial MT"/>
              <a:buAutoNum type="arabicPeriod"/>
              <a:tabLst>
                <a:tab pos="410209" algn="l"/>
              </a:tabLst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Document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Loaders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Load </a:t>
            </a:r>
            <a:r>
              <a:rPr sz="1600" spc="-10" dirty="0">
                <a:latin typeface="Arial MT"/>
                <a:cs typeface="Arial MT"/>
              </a:rPr>
              <a:t>different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types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documents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like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text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file,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pdf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file etc.</a:t>
            </a:r>
            <a:endParaRPr sz="1600">
              <a:latin typeface="Arial MT"/>
              <a:cs typeface="Arial MT"/>
            </a:endParaRPr>
          </a:p>
          <a:p>
            <a:pPr marL="183515" marR="659130">
              <a:lnSpc>
                <a:spcPts val="1780"/>
              </a:lnSpc>
              <a:spcBef>
                <a:spcPts val="1455"/>
              </a:spcBef>
              <a:buFont typeface="Arial MT"/>
              <a:buAutoNum type="arabicPeriod"/>
              <a:tabLst>
                <a:tab pos="410209" algn="l"/>
              </a:tabLst>
            </a:pPr>
            <a:r>
              <a:rPr sz="16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Text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Splitters</a:t>
            </a:r>
            <a:r>
              <a:rPr sz="1600" spc="-5" dirty="0">
                <a:latin typeface="Arial MT"/>
                <a:cs typeface="Arial MT"/>
              </a:rPr>
              <a:t>: Breaks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large</a:t>
            </a:r>
            <a:r>
              <a:rPr sz="1600" spc="-5" dirty="0">
                <a:latin typeface="Arial MT"/>
                <a:cs typeface="Arial MT"/>
              </a:rPr>
              <a:t> documents into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smaller chunks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a </a:t>
            </a:r>
            <a:r>
              <a:rPr sz="1600" spc="-10" dirty="0">
                <a:latin typeface="Arial MT"/>
                <a:cs typeface="Arial MT"/>
              </a:rPr>
              <a:t>model’s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finite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context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window.</a:t>
            </a:r>
            <a:endParaRPr sz="1600">
              <a:latin typeface="Arial MT"/>
              <a:cs typeface="Arial MT"/>
            </a:endParaRPr>
          </a:p>
          <a:p>
            <a:pPr marL="183515" marR="436245">
              <a:lnSpc>
                <a:spcPts val="1780"/>
              </a:lnSpc>
              <a:spcBef>
                <a:spcPts val="1410"/>
              </a:spcBef>
              <a:buFont typeface="Arial MT"/>
              <a:buAutoNum type="arabicPeriod"/>
              <a:tabLst>
                <a:tab pos="410209" algn="l"/>
              </a:tabLst>
            </a:pPr>
            <a:r>
              <a:rPr sz="16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Text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Embedding</a:t>
            </a:r>
            <a:r>
              <a:rPr sz="16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Models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Converts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chunks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embeddings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different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methods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like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cohere,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huggingface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OpenAI </a:t>
            </a:r>
            <a:r>
              <a:rPr sz="1600" spc="-5" dirty="0">
                <a:latin typeface="Arial MT"/>
                <a:cs typeface="Arial MT"/>
              </a:rPr>
              <a:t>embeddings.</a:t>
            </a:r>
            <a:endParaRPr sz="1600">
              <a:latin typeface="Arial MT"/>
              <a:cs typeface="Arial MT"/>
            </a:endParaRPr>
          </a:p>
          <a:p>
            <a:pPr marL="183515" marR="317500">
              <a:lnSpc>
                <a:spcPts val="1780"/>
              </a:lnSpc>
              <a:spcBef>
                <a:spcPts val="1410"/>
              </a:spcBef>
              <a:buFont typeface="Arial MT"/>
              <a:buAutoNum type="arabicPeriod"/>
              <a:tabLst>
                <a:tab pos="410209" algn="l"/>
              </a:tabLst>
            </a:pPr>
            <a:r>
              <a:rPr sz="16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Vector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Stores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95" dirty="0">
                <a:latin typeface="Arial MT"/>
                <a:cs typeface="Arial MT"/>
              </a:rPr>
              <a:t>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store and index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split embeddings,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later searched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over.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 Faiss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and Chromadb.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8014" y="180259"/>
            <a:ext cx="20085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 MT"/>
                <a:cs typeface="Arial MT"/>
              </a:rPr>
              <a:t>RAG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Pipeline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944" y="727464"/>
            <a:ext cx="63303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I.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Indexing: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ingesting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data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source and indexing </a:t>
            </a:r>
            <a:r>
              <a:rPr sz="2000" spc="-5" dirty="0">
                <a:latin typeface="Arial MT"/>
                <a:cs typeface="Arial MT"/>
              </a:rPr>
              <a:t>it.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034" y="1495814"/>
            <a:ext cx="8495665" cy="3646804"/>
          </a:xfrm>
          <a:custGeom>
            <a:avLst/>
            <a:gdLst/>
            <a:ahLst/>
            <a:cxnLst/>
            <a:rect l="l" t="t" r="r" b="b"/>
            <a:pathLst>
              <a:path w="8495665" h="3646804">
                <a:moveTo>
                  <a:pt x="8495639" y="0"/>
                </a:moveTo>
                <a:lnTo>
                  <a:pt x="0" y="0"/>
                </a:lnTo>
                <a:lnTo>
                  <a:pt x="0" y="3646436"/>
                </a:lnTo>
                <a:lnTo>
                  <a:pt x="8495639" y="3646436"/>
                </a:lnTo>
                <a:lnTo>
                  <a:pt x="8495639" y="0"/>
                </a:lnTo>
                <a:close/>
              </a:path>
            </a:pathLst>
          </a:custGeom>
          <a:solidFill>
            <a:srgbClr val="F1B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9481" y="59051"/>
            <a:ext cx="656590" cy="706120"/>
            <a:chOff x="69481" y="59051"/>
            <a:chExt cx="656590" cy="706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52004" y="1718560"/>
            <a:ext cx="7437755" cy="9017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5080">
              <a:lnSpc>
                <a:spcPts val="1780"/>
              </a:lnSpc>
              <a:spcBef>
                <a:spcPts val="275"/>
              </a:spcBef>
            </a:pPr>
            <a:r>
              <a:rPr sz="1600" spc="-5" dirty="0">
                <a:latin typeface="Arial MT"/>
                <a:cs typeface="Arial MT"/>
              </a:rPr>
              <a:t>1.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Retrievers</a:t>
            </a:r>
            <a:r>
              <a:rPr sz="1600" spc="-5" dirty="0">
                <a:latin typeface="Arial MT"/>
                <a:cs typeface="Arial MT"/>
              </a:rPr>
              <a:t>: Given a user input, </a:t>
            </a:r>
            <a:r>
              <a:rPr sz="1600" spc="-10" dirty="0">
                <a:latin typeface="Arial MT"/>
                <a:cs typeface="Arial MT"/>
              </a:rPr>
              <a:t>relevant </a:t>
            </a:r>
            <a:r>
              <a:rPr sz="1600" spc="-5" dirty="0">
                <a:latin typeface="Arial MT"/>
                <a:cs typeface="Arial MT"/>
              </a:rPr>
              <a:t>splits are retrieved from storage using a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retriever.</a:t>
            </a:r>
            <a:r>
              <a:rPr sz="1600" spc="-5" dirty="0">
                <a:latin typeface="Arial MT"/>
                <a:cs typeface="Arial MT"/>
              </a:rPr>
              <a:t> It accepts 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string </a:t>
            </a:r>
            <a:r>
              <a:rPr sz="1600" spc="-10" dirty="0">
                <a:latin typeface="Arial MT"/>
                <a:cs typeface="Arial MT"/>
              </a:rPr>
              <a:t>query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returns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list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documents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output.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r>
              <a:rPr sz="1600" spc="-5" dirty="0">
                <a:latin typeface="Arial MT"/>
                <a:cs typeface="Arial MT"/>
              </a:rPr>
              <a:t>Examples: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001" y="2819434"/>
            <a:ext cx="857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Lucida Sans Unicode"/>
                <a:cs typeface="Lucida Sans Unicode"/>
              </a:rPr>
              <a:t>●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004" y="2756074"/>
            <a:ext cx="7807325" cy="4953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5080">
              <a:lnSpc>
                <a:spcPts val="1780"/>
              </a:lnSpc>
              <a:spcBef>
                <a:spcPts val="275"/>
              </a:spcBef>
            </a:pPr>
            <a:r>
              <a:rPr sz="1600" spc="-20" dirty="0">
                <a:latin typeface="Arial MT"/>
                <a:cs typeface="Arial MT"/>
              </a:rPr>
              <a:t>Vector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store,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Contextual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Compression </a:t>
            </a:r>
            <a:r>
              <a:rPr sz="1600" spc="-15" dirty="0">
                <a:latin typeface="Arial MT"/>
                <a:cs typeface="Arial MT"/>
              </a:rPr>
              <a:t>retriever,</a:t>
            </a:r>
            <a:r>
              <a:rPr sz="1600" spc="-5" dirty="0">
                <a:latin typeface="Arial MT"/>
                <a:cs typeface="Arial MT"/>
              </a:rPr>
              <a:t> Multi-query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retriever,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Document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retriever,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Ensemble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retrievers.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001" y="3450509"/>
            <a:ext cx="857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Lucida Sans Unicode"/>
                <a:cs typeface="Lucida Sans Unicode"/>
              </a:rPr>
              <a:t>●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2004" y="3387149"/>
            <a:ext cx="7379970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RAGatouille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(uses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ColBERT), Cohere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spc="-10" dirty="0">
                <a:latin typeface="Arial MT"/>
                <a:cs typeface="Arial MT"/>
              </a:rPr>
              <a:t>Cross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Encoder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rerankers.</a:t>
            </a:r>
            <a:endParaRPr sz="1600">
              <a:latin typeface="Arial MT"/>
              <a:cs typeface="Arial MT"/>
            </a:endParaRPr>
          </a:p>
          <a:p>
            <a:pPr marR="5080">
              <a:lnSpc>
                <a:spcPts val="1770"/>
              </a:lnSpc>
              <a:spcBef>
                <a:spcPts val="1465"/>
              </a:spcBef>
            </a:pPr>
            <a:r>
              <a:rPr sz="1600" spc="-5" dirty="0">
                <a:latin typeface="Arial MT"/>
                <a:cs typeface="Arial MT"/>
              </a:rPr>
              <a:t>2.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Generation</a:t>
            </a:r>
            <a:r>
              <a:rPr sz="1600" spc="-10" dirty="0">
                <a:latin typeface="Arial MT"/>
                <a:cs typeface="Arial MT"/>
              </a:rPr>
              <a:t>: </a:t>
            </a:r>
            <a:r>
              <a:rPr sz="1600" spc="-5" dirty="0">
                <a:latin typeface="Arial MT"/>
                <a:cs typeface="Arial MT"/>
              </a:rPr>
              <a:t>A RAG chain </a:t>
            </a:r>
            <a:r>
              <a:rPr sz="1600" spc="-10" dirty="0">
                <a:latin typeface="Arial MT"/>
                <a:cs typeface="Arial MT"/>
              </a:rPr>
              <a:t>produces an </a:t>
            </a:r>
            <a:r>
              <a:rPr sz="1600" spc="-5" dirty="0">
                <a:latin typeface="Arial MT"/>
                <a:cs typeface="Arial MT"/>
              </a:rPr>
              <a:t>answer using a prompt that includes </a:t>
            </a:r>
            <a:r>
              <a:rPr sz="1600" spc="-10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answer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retrieved</a:t>
            </a:r>
            <a:r>
              <a:rPr sz="1600" spc="-10" dirty="0">
                <a:latin typeface="Arial MT"/>
                <a:cs typeface="Arial MT"/>
              </a:rPr>
              <a:t> data.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78014" y="180259"/>
            <a:ext cx="20085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 MT"/>
                <a:cs typeface="Arial MT"/>
              </a:rPr>
              <a:t>RAG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Pipeline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6944" y="727464"/>
            <a:ext cx="3150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 MT"/>
                <a:cs typeface="Arial MT"/>
              </a:rPr>
              <a:t>II.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Retrieval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generation: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034" y="1495814"/>
            <a:ext cx="8495665" cy="3646804"/>
          </a:xfrm>
          <a:custGeom>
            <a:avLst/>
            <a:gdLst/>
            <a:ahLst/>
            <a:cxnLst/>
            <a:rect l="l" t="t" r="r" b="b"/>
            <a:pathLst>
              <a:path w="8495665" h="3646804">
                <a:moveTo>
                  <a:pt x="8495639" y="0"/>
                </a:moveTo>
                <a:lnTo>
                  <a:pt x="0" y="0"/>
                </a:lnTo>
                <a:lnTo>
                  <a:pt x="0" y="3646436"/>
                </a:lnTo>
                <a:lnTo>
                  <a:pt x="8495639" y="3646436"/>
                </a:lnTo>
                <a:lnTo>
                  <a:pt x="8495639" y="0"/>
                </a:lnTo>
                <a:close/>
              </a:path>
            </a:pathLst>
          </a:custGeom>
          <a:solidFill>
            <a:srgbClr val="F1B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9481" y="59051"/>
            <a:ext cx="656590" cy="706120"/>
            <a:chOff x="69481" y="59051"/>
            <a:chExt cx="656590" cy="706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77616" y="587790"/>
            <a:ext cx="33229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0" dirty="0"/>
              <a:t>Basic</a:t>
            </a:r>
            <a:r>
              <a:rPr sz="2800" spc="-5" dirty="0"/>
              <a:t> </a:t>
            </a:r>
            <a:r>
              <a:rPr sz="2800" spc="220" dirty="0"/>
              <a:t>RAG</a:t>
            </a:r>
            <a:r>
              <a:rPr sz="2800" dirty="0"/>
              <a:t> </a:t>
            </a:r>
            <a:r>
              <a:rPr sz="2800" spc="100" dirty="0"/>
              <a:t>Pipeline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624865" y="1604069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Lucida Sans Unicode"/>
                <a:cs typeface="Lucida Sans Unicode"/>
              </a:rPr>
              <a:t>●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034" y="1495814"/>
            <a:ext cx="8495665" cy="364680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459"/>
              </a:spcBef>
            </a:pPr>
            <a:r>
              <a:rPr sz="1600" spc="5" dirty="0">
                <a:latin typeface="Arial MT"/>
                <a:cs typeface="Arial MT"/>
              </a:rPr>
              <a:t>Input document: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Bert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research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paper,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16pgs</a:t>
            </a:r>
            <a:endParaRPr sz="1600">
              <a:latin typeface="Arial MT"/>
              <a:cs typeface="Arial MT"/>
            </a:endParaRPr>
          </a:p>
          <a:p>
            <a:pPr marL="140335" marR="4581525">
              <a:lnSpc>
                <a:spcPct val="160300"/>
              </a:lnSpc>
              <a:spcBef>
                <a:spcPts val="15"/>
              </a:spcBef>
            </a:pPr>
            <a:r>
              <a:rPr sz="1600" spc="5" dirty="0">
                <a:latin typeface="Arial MT"/>
                <a:cs typeface="Arial MT"/>
              </a:rPr>
              <a:t>Embedding model: </a:t>
            </a:r>
            <a:r>
              <a:rPr sz="1600" spc="10" dirty="0">
                <a:latin typeface="Arial MT"/>
                <a:cs typeface="Arial MT"/>
              </a:rPr>
              <a:t>miniLM (open </a:t>
            </a:r>
            <a:r>
              <a:rPr sz="1600" spc="5" dirty="0">
                <a:latin typeface="Arial MT"/>
                <a:cs typeface="Arial MT"/>
              </a:rPr>
              <a:t>source)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Vector</a:t>
            </a:r>
            <a:r>
              <a:rPr sz="1600" spc="5" dirty="0">
                <a:latin typeface="Arial MT"/>
                <a:cs typeface="Arial MT"/>
              </a:rPr>
              <a:t> store: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FAISS</a:t>
            </a:r>
            <a:endParaRPr sz="1600">
              <a:latin typeface="Arial MT"/>
              <a:cs typeface="Arial MT"/>
            </a:endParaRPr>
          </a:p>
          <a:p>
            <a:pPr marL="140335" marR="4058285">
              <a:lnSpc>
                <a:spcPct val="160900"/>
              </a:lnSpc>
            </a:pPr>
            <a:r>
              <a:rPr sz="1600" spc="5" dirty="0">
                <a:latin typeface="Arial MT"/>
                <a:cs typeface="Arial MT"/>
              </a:rPr>
              <a:t>LLM: OpenAI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gpt-3.5-turbo, temperature</a:t>
            </a:r>
            <a:r>
              <a:rPr sz="1600" spc="10" dirty="0">
                <a:latin typeface="Arial MT"/>
                <a:cs typeface="Arial MT"/>
              </a:rPr>
              <a:t> =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0 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Retriever: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vector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store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backed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retriever </a:t>
            </a:r>
            <a:r>
              <a:rPr sz="1600" spc="10" dirty="0">
                <a:latin typeface="Arial MT"/>
                <a:cs typeface="Arial MT"/>
              </a:rPr>
              <a:t>–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Faiss</a:t>
            </a:r>
            <a:endParaRPr sz="1600">
              <a:latin typeface="Arial MT"/>
              <a:cs typeface="Arial MT"/>
            </a:endParaRPr>
          </a:p>
          <a:p>
            <a:pPr marL="140335">
              <a:lnSpc>
                <a:spcPct val="100000"/>
              </a:lnSpc>
              <a:spcBef>
                <a:spcPts val="1160"/>
              </a:spcBef>
            </a:pPr>
            <a:r>
              <a:rPr sz="1600" spc="5" dirty="0">
                <a:latin typeface="Arial MT"/>
                <a:cs typeface="Arial MT"/>
              </a:rPr>
              <a:t>Created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10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prompt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rag chain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generated results.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865" y="1996474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Lucida Sans Unicode"/>
                <a:cs typeface="Lucida Sans Unicode"/>
              </a:rPr>
              <a:t>●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865" y="2388866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Lucida Sans Unicode"/>
                <a:cs typeface="Lucida Sans Unicode"/>
              </a:rPr>
              <a:t>●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865" y="2780191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Lucida Sans Unicode"/>
                <a:cs typeface="Lucida Sans Unicode"/>
              </a:rPr>
              <a:t>●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865" y="3172583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Lucida Sans Unicode"/>
                <a:cs typeface="Lucida Sans Unicode"/>
              </a:rPr>
              <a:t>●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865" y="3564987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Lucida Sans Unicode"/>
                <a:cs typeface="Lucida Sans Unicode"/>
              </a:rPr>
              <a:t>●</a:t>
            </a:r>
            <a:endParaRPr sz="700">
              <a:latin typeface="Lucida Sans Unicode"/>
              <a:cs typeface="Lucida Sans Unicod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994" y="3779643"/>
            <a:ext cx="8028000" cy="123120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8483" y="1619652"/>
            <a:ext cx="3791521" cy="14400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034" y="1495814"/>
            <a:ext cx="8495665" cy="3646804"/>
          </a:xfrm>
          <a:custGeom>
            <a:avLst/>
            <a:gdLst/>
            <a:ahLst/>
            <a:cxnLst/>
            <a:rect l="l" t="t" r="r" b="b"/>
            <a:pathLst>
              <a:path w="8495665" h="3646804">
                <a:moveTo>
                  <a:pt x="8495639" y="0"/>
                </a:moveTo>
                <a:lnTo>
                  <a:pt x="0" y="0"/>
                </a:lnTo>
                <a:lnTo>
                  <a:pt x="0" y="3646436"/>
                </a:lnTo>
                <a:lnTo>
                  <a:pt x="8495639" y="3646436"/>
                </a:lnTo>
                <a:lnTo>
                  <a:pt x="8495639" y="0"/>
                </a:lnTo>
                <a:close/>
              </a:path>
            </a:pathLst>
          </a:custGeom>
          <a:solidFill>
            <a:srgbClr val="F1B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9481" y="59051"/>
            <a:ext cx="656590" cy="706120"/>
            <a:chOff x="69481" y="59051"/>
            <a:chExt cx="656590" cy="706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56944" y="1812514"/>
            <a:ext cx="7526020" cy="22999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179070">
              <a:lnSpc>
                <a:spcPct val="92400"/>
              </a:lnSpc>
              <a:spcBef>
                <a:spcPts val="244"/>
              </a:spcBef>
              <a:buFont typeface="Arial MT"/>
              <a:buAutoNum type="arabicPeriod"/>
              <a:tabLst>
                <a:tab pos="239395" algn="l"/>
              </a:tabLst>
            </a:pPr>
            <a:r>
              <a:rPr sz="1600" b="1" spc="-70" dirty="0">
                <a:latin typeface="Arial"/>
                <a:cs typeface="Arial"/>
              </a:rPr>
              <a:t>To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evaluate</a:t>
            </a:r>
            <a:r>
              <a:rPr sz="1600" b="1" spc="-5" dirty="0">
                <a:latin typeface="Arial"/>
                <a:cs typeface="Arial"/>
              </a:rPr>
              <a:t> embeddings</a:t>
            </a:r>
            <a:r>
              <a:rPr sz="1600" spc="-5" dirty="0">
                <a:latin typeface="Arial MT"/>
                <a:cs typeface="Arial MT"/>
              </a:rPr>
              <a:t>: STS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benchmark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dataset,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Semantic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Textual 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Similarity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dataset. It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contains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pair of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sentences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a human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annotated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score </a:t>
            </a:r>
            <a:r>
              <a:rPr sz="1600" spc="-10" dirty="0">
                <a:latin typeface="Arial MT"/>
                <a:cs typeface="Arial MT"/>
              </a:rPr>
              <a:t>that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gave</a:t>
            </a:r>
            <a:r>
              <a:rPr sz="1600" spc="-5" dirty="0">
                <a:latin typeface="Arial MT"/>
                <a:cs typeface="Arial MT"/>
              </a:rPr>
              <a:t> 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similarity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between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them.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/>
            </a:pPr>
            <a:endParaRPr sz="1550">
              <a:latin typeface="Arial MT"/>
              <a:cs typeface="Arial MT"/>
            </a:endParaRPr>
          </a:p>
          <a:p>
            <a:pPr marL="12700" marR="5080">
              <a:lnSpc>
                <a:spcPct val="92500"/>
              </a:lnSpc>
              <a:buFont typeface="Arial MT"/>
              <a:buAutoNum type="arabicPeriod"/>
              <a:tabLst>
                <a:tab pos="239395" algn="l"/>
              </a:tabLst>
            </a:pPr>
            <a:r>
              <a:rPr sz="1600" b="1" spc="-70" dirty="0">
                <a:latin typeface="Arial"/>
                <a:cs typeface="Arial"/>
              </a:rPr>
              <a:t>To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evaluate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retrievers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their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respective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RAG</a:t>
            </a:r>
            <a:r>
              <a:rPr sz="1600" b="1" dirty="0">
                <a:latin typeface="Arial"/>
                <a:cs typeface="Arial"/>
              </a:rPr>
              <a:t> pipelines</a:t>
            </a:r>
            <a:r>
              <a:rPr sz="1600" dirty="0">
                <a:latin typeface="Arial MT"/>
                <a:cs typeface="Arial MT"/>
              </a:rPr>
              <a:t>: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subset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 </a:t>
            </a:r>
            <a:r>
              <a:rPr sz="1600" spc="-5" dirty="0">
                <a:latin typeface="Arial MT"/>
                <a:cs typeface="Arial MT"/>
              </a:rPr>
              <a:t>dataset from the </a:t>
            </a:r>
            <a:r>
              <a:rPr sz="1600" spc="-25" dirty="0">
                <a:latin typeface="Arial MT"/>
                <a:cs typeface="Arial MT"/>
              </a:rPr>
              <a:t>paper, </a:t>
            </a:r>
            <a:r>
              <a:rPr sz="1600" spc="-5" dirty="0">
                <a:latin typeface="Arial MT"/>
                <a:cs typeface="Arial MT"/>
              </a:rPr>
              <a:t>“ </a:t>
            </a:r>
            <a:r>
              <a:rPr sz="1600" spc="-10" dirty="0">
                <a:latin typeface="Arial MT"/>
                <a:cs typeface="Arial MT"/>
              </a:rPr>
              <a:t>ARAGOG: </a:t>
            </a:r>
            <a:r>
              <a:rPr sz="1600" spc="-5" dirty="0">
                <a:latin typeface="Arial MT"/>
                <a:cs typeface="Arial MT"/>
              </a:rPr>
              <a:t>Advanced RAG Output Grading”, April </a:t>
            </a:r>
            <a:r>
              <a:rPr sz="1600" spc="-10" dirty="0">
                <a:latin typeface="Arial MT"/>
                <a:cs typeface="Arial MT"/>
              </a:rPr>
              <a:t>2024.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From</a:t>
            </a:r>
            <a:r>
              <a:rPr sz="1600" spc="-5" dirty="0">
                <a:latin typeface="Arial MT"/>
                <a:cs typeface="Arial MT"/>
              </a:rPr>
              <a:t> 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original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set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5" dirty="0">
                <a:latin typeface="Arial MT"/>
                <a:cs typeface="Arial MT"/>
              </a:rPr>
              <a:t> 107 samples,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only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8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samples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evaluating.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was </a:t>
            </a:r>
            <a:r>
              <a:rPr sz="1600" spc="-5" dirty="0">
                <a:latin typeface="Arial MT"/>
                <a:cs typeface="Arial MT"/>
              </a:rPr>
              <a:t>the gold dataset, which had questions </a:t>
            </a:r>
            <a:r>
              <a:rPr sz="1600" spc="-10" dirty="0">
                <a:latin typeface="Arial MT"/>
                <a:cs typeface="Arial MT"/>
              </a:rPr>
              <a:t>and </a:t>
            </a:r>
            <a:r>
              <a:rPr sz="1600" spc="-5" dirty="0">
                <a:latin typeface="Arial MT"/>
                <a:cs typeface="Arial MT"/>
              </a:rPr>
              <a:t>ground truths that was </a:t>
            </a:r>
            <a:r>
              <a:rPr sz="1600" spc="-10" dirty="0">
                <a:latin typeface="Arial MT"/>
                <a:cs typeface="Arial MT"/>
              </a:rPr>
              <a:t>generated </a:t>
            </a:r>
            <a:r>
              <a:rPr sz="1600" spc="-5" dirty="0">
                <a:latin typeface="Arial MT"/>
                <a:cs typeface="Arial MT"/>
              </a:rPr>
              <a:t> using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GPT-4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original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paper.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Only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one </a:t>
            </a:r>
            <a:r>
              <a:rPr sz="1600" spc="-5" dirty="0">
                <a:latin typeface="Arial MT"/>
                <a:cs typeface="Arial MT"/>
              </a:rPr>
              <a:t>input </a:t>
            </a:r>
            <a:r>
              <a:rPr sz="1600" spc="-10" dirty="0">
                <a:latin typeface="Arial MT"/>
                <a:cs typeface="Arial MT"/>
              </a:rPr>
              <a:t>document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was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owing to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limited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compute.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57144" y="675636"/>
            <a:ext cx="37033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Datasets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Evaluation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051"/>
            <a:ext cx="9360535" cy="1247775"/>
            <a:chOff x="0" y="59051"/>
            <a:chExt cx="9360535" cy="1247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366" y="359647"/>
              <a:ext cx="9072003" cy="94679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64019" y="1602634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Lucida Sans Unicode"/>
                <a:cs typeface="Lucida Sans Unicode"/>
              </a:rPr>
              <a:t>●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034" y="1495814"/>
            <a:ext cx="8495665" cy="3646804"/>
          </a:xfrm>
          <a:prstGeom prst="rect">
            <a:avLst/>
          </a:prstGeom>
          <a:solidFill>
            <a:srgbClr val="F1BF2B"/>
          </a:solidFill>
        </p:spPr>
        <p:txBody>
          <a:bodyPr vert="horz" wrap="square" lIns="0" tIns="558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440"/>
              </a:spcBef>
            </a:pPr>
            <a:r>
              <a:rPr sz="1600" spc="-10" dirty="0">
                <a:latin typeface="Arial MT"/>
                <a:cs typeface="Arial MT"/>
              </a:rPr>
              <a:t>OpenAI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Embeddings,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default </a:t>
            </a:r>
            <a:r>
              <a:rPr sz="1600" spc="-10" dirty="0">
                <a:latin typeface="Arial MT"/>
                <a:cs typeface="Arial MT"/>
              </a:rPr>
              <a:t>ada </a:t>
            </a:r>
            <a:r>
              <a:rPr sz="1600" spc="-5" dirty="0">
                <a:latin typeface="Arial MT"/>
                <a:cs typeface="Arial MT"/>
              </a:rPr>
              <a:t>model, </a:t>
            </a:r>
            <a:r>
              <a:rPr sz="1600" spc="-10" dirty="0">
                <a:latin typeface="Arial MT"/>
                <a:cs typeface="Arial MT"/>
              </a:rPr>
              <a:t>1536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dim</a:t>
            </a:r>
            <a:endParaRPr sz="1600">
              <a:latin typeface="Arial MT"/>
              <a:cs typeface="Arial MT"/>
            </a:endParaRPr>
          </a:p>
          <a:p>
            <a:pPr marL="111760" marR="2933065">
              <a:lnSpc>
                <a:spcPts val="3200"/>
              </a:lnSpc>
              <a:spcBef>
                <a:spcPts val="310"/>
              </a:spcBef>
            </a:pPr>
            <a:r>
              <a:rPr sz="1600" spc="-10" dirty="0">
                <a:latin typeface="Arial MT"/>
                <a:cs typeface="Arial MT"/>
              </a:rPr>
              <a:t>Cohere </a:t>
            </a:r>
            <a:r>
              <a:rPr sz="1600" spc="-5" dirty="0">
                <a:latin typeface="Arial MT"/>
                <a:cs typeface="Arial MT"/>
              </a:rPr>
              <a:t>Embeddings, embed-english-light-v3.0, 384 dim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HuggingFace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Embeddings,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BAAI/bge-base-en-v1.5,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768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dim</a:t>
            </a:r>
            <a:endParaRPr sz="1600">
              <a:latin typeface="Arial MT"/>
              <a:cs typeface="Arial MT"/>
            </a:endParaRPr>
          </a:p>
          <a:p>
            <a:pPr marL="111760">
              <a:lnSpc>
                <a:spcPct val="100000"/>
              </a:lnSpc>
              <a:spcBef>
                <a:spcPts val="950"/>
              </a:spcBef>
            </a:pPr>
            <a:r>
              <a:rPr sz="1600" spc="-10" dirty="0">
                <a:latin typeface="Arial MT"/>
                <a:cs typeface="Arial MT"/>
              </a:rPr>
              <a:t>Sentence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Transformers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MiniLM Embeddings,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all-MiniLM-L6-v2,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384 dim</a:t>
            </a:r>
            <a:endParaRPr sz="1600">
              <a:latin typeface="Arial MT"/>
              <a:cs typeface="Arial MT"/>
            </a:endParaRPr>
          </a:p>
          <a:p>
            <a:pPr marL="111760">
              <a:lnSpc>
                <a:spcPct val="100000"/>
              </a:lnSpc>
              <a:spcBef>
                <a:spcPts val="1270"/>
              </a:spcBef>
            </a:pPr>
            <a:r>
              <a:rPr sz="1600" spc="-5" dirty="0">
                <a:latin typeface="Arial MT"/>
                <a:cs typeface="Arial MT"/>
              </a:rPr>
              <a:t>Matroyshka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Embeddings,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tomaarsen/mpnet-base-nli-matryoshka,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768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019" y="2007993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Lucida Sans Unicode"/>
                <a:cs typeface="Lucida Sans Unicode"/>
              </a:rPr>
              <a:t>●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019" y="2414431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Lucida Sans Unicode"/>
                <a:cs typeface="Lucida Sans Unicode"/>
              </a:rPr>
              <a:t>●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019" y="2819434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Lucida Sans Unicode"/>
                <a:cs typeface="Lucida Sans Unicode"/>
              </a:rPr>
              <a:t>●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019" y="3224424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latin typeface="Lucida Sans Unicode"/>
                <a:cs typeface="Lucida Sans Unicode"/>
              </a:rPr>
              <a:t>●</a:t>
            </a:r>
            <a:endParaRPr sz="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034" y="1495814"/>
            <a:ext cx="8495665" cy="3646804"/>
          </a:xfrm>
          <a:custGeom>
            <a:avLst/>
            <a:gdLst/>
            <a:ahLst/>
            <a:cxnLst/>
            <a:rect l="l" t="t" r="r" b="b"/>
            <a:pathLst>
              <a:path w="8495665" h="3646804">
                <a:moveTo>
                  <a:pt x="8495639" y="0"/>
                </a:moveTo>
                <a:lnTo>
                  <a:pt x="0" y="0"/>
                </a:lnTo>
                <a:lnTo>
                  <a:pt x="0" y="3646436"/>
                </a:lnTo>
                <a:lnTo>
                  <a:pt x="8495639" y="3646436"/>
                </a:lnTo>
                <a:lnTo>
                  <a:pt x="8495639" y="0"/>
                </a:lnTo>
                <a:close/>
              </a:path>
            </a:pathLst>
          </a:custGeom>
          <a:solidFill>
            <a:srgbClr val="F1BF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9481" y="59051"/>
            <a:ext cx="656590" cy="706120"/>
            <a:chOff x="69481" y="59051"/>
            <a:chExt cx="656590" cy="706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81" y="133564"/>
              <a:ext cx="656272" cy="631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0956" y="59051"/>
              <a:ext cx="0" cy="61594"/>
            </a:xfrm>
            <a:custGeom>
              <a:avLst/>
              <a:gdLst/>
              <a:ahLst/>
              <a:cxnLst/>
              <a:rect l="l" t="t" r="r" b="b"/>
              <a:pathLst>
                <a:path h="61594">
                  <a:moveTo>
                    <a:pt x="0" y="0"/>
                  </a:moveTo>
                  <a:lnTo>
                    <a:pt x="0" y="61556"/>
                  </a:lnTo>
                </a:path>
              </a:pathLst>
            </a:custGeom>
            <a:ln w="28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07501" y="540990"/>
            <a:ext cx="53898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29" dirty="0"/>
              <a:t>Embedding</a:t>
            </a:r>
            <a:r>
              <a:rPr sz="2800" spc="15" dirty="0"/>
              <a:t> </a:t>
            </a:r>
            <a:r>
              <a:rPr sz="2800" spc="215" dirty="0"/>
              <a:t>Models</a:t>
            </a:r>
            <a:r>
              <a:rPr sz="2800" spc="15" dirty="0"/>
              <a:t> </a:t>
            </a:r>
            <a:r>
              <a:rPr sz="2800" spc="160" dirty="0"/>
              <a:t>Evaluation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811695" y="2223994"/>
            <a:ext cx="95250" cy="130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30" dirty="0">
                <a:latin typeface="Lucida Sans Unicode"/>
                <a:cs typeface="Lucida Sans Unicode"/>
              </a:rPr>
              <a:t>●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6337" y="2162780"/>
            <a:ext cx="7660005" cy="7016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93000"/>
              </a:lnSpc>
              <a:spcBef>
                <a:spcPts val="229"/>
              </a:spcBef>
            </a:pPr>
            <a:r>
              <a:rPr sz="1550" dirty="0">
                <a:latin typeface="Arial MT"/>
                <a:cs typeface="Arial MT"/>
              </a:rPr>
              <a:t>5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pairs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of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sentences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were selected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from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STS dataset,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and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cosine </a:t>
            </a:r>
            <a:r>
              <a:rPr sz="1550" spc="-5" dirty="0">
                <a:latin typeface="Arial MT"/>
                <a:cs typeface="Arial MT"/>
              </a:rPr>
              <a:t>similarity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was 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computed.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It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was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transformed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to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[0,5]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range</a:t>
            </a:r>
            <a:r>
              <a:rPr sz="1550" dirty="0">
                <a:latin typeface="Arial MT"/>
                <a:cs typeface="Arial MT"/>
              </a:rPr>
              <a:t> in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accordance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to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STS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dataset.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Similarly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scores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were calculated </a:t>
            </a:r>
            <a:r>
              <a:rPr sz="155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all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other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embedding models.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695" y="3058473"/>
            <a:ext cx="95250" cy="130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30" dirty="0">
                <a:latin typeface="Lucida Sans Unicode"/>
                <a:cs typeface="Lucida Sans Unicode"/>
              </a:rPr>
              <a:t>●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695" y="3451945"/>
            <a:ext cx="95250" cy="130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30" dirty="0">
                <a:latin typeface="Lucida Sans Unicode"/>
                <a:cs typeface="Lucida Sans Unicode"/>
              </a:rPr>
              <a:t>●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1695" y="3845797"/>
            <a:ext cx="95250" cy="130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30" dirty="0">
                <a:latin typeface="Lucida Sans Unicode"/>
                <a:cs typeface="Lucida Sans Unicode"/>
              </a:rPr>
              <a:t>●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1695" y="4680276"/>
            <a:ext cx="95250" cy="130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30" dirty="0">
                <a:latin typeface="Lucida Sans Unicode"/>
                <a:cs typeface="Lucida Sans Unicode"/>
              </a:rPr>
              <a:t>●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6337" y="2995824"/>
            <a:ext cx="7702550" cy="210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spc="-5" dirty="0">
                <a:latin typeface="Arial"/>
                <a:cs typeface="Arial"/>
              </a:rPr>
              <a:t>Evaluation</a:t>
            </a:r>
            <a:r>
              <a:rPr sz="1550" b="1" spc="-2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metrics: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550" spc="-5" dirty="0">
                <a:latin typeface="Arial MT"/>
                <a:cs typeface="Arial MT"/>
              </a:rPr>
              <a:t>Pearson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correlation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measures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linear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correlation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between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two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variables.</a:t>
            </a:r>
            <a:endParaRPr sz="1550">
              <a:latin typeface="Arial MT"/>
              <a:cs typeface="Arial MT"/>
            </a:endParaRPr>
          </a:p>
          <a:p>
            <a:pPr marL="12700" marR="208279">
              <a:lnSpc>
                <a:spcPts val="1730"/>
              </a:lnSpc>
              <a:spcBef>
                <a:spcPts val="1405"/>
              </a:spcBef>
            </a:pPr>
            <a:r>
              <a:rPr sz="1550" spc="-5" dirty="0">
                <a:latin typeface="Arial MT"/>
                <a:cs typeface="Arial MT"/>
              </a:rPr>
              <a:t>Spearman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correlation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measures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strength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direction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of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association </a:t>
            </a:r>
            <a:r>
              <a:rPr sz="1550" spc="-5" dirty="0">
                <a:latin typeface="Arial MT"/>
                <a:cs typeface="Arial MT"/>
              </a:rPr>
              <a:t>between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ranked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values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two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variables.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It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assesses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how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well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relationship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between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two 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variables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can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be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described </a:t>
            </a:r>
            <a:r>
              <a:rPr sz="1550" dirty="0">
                <a:latin typeface="Arial MT"/>
                <a:cs typeface="Arial MT"/>
              </a:rPr>
              <a:t>using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 </a:t>
            </a:r>
            <a:r>
              <a:rPr sz="1550" spc="-5" dirty="0">
                <a:latin typeface="Arial MT"/>
                <a:cs typeface="Arial MT"/>
              </a:rPr>
              <a:t>monotonic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function.</a:t>
            </a:r>
            <a:endParaRPr sz="1550">
              <a:latin typeface="Arial MT"/>
              <a:cs typeface="Arial MT"/>
            </a:endParaRPr>
          </a:p>
          <a:p>
            <a:pPr marL="12700" marR="5080">
              <a:lnSpc>
                <a:spcPts val="1730"/>
              </a:lnSpc>
              <a:spcBef>
                <a:spcPts val="1370"/>
              </a:spcBef>
            </a:pPr>
            <a:r>
              <a:rPr sz="1550" spc="-5" dirty="0">
                <a:latin typeface="Arial MT"/>
                <a:cs typeface="Arial MT"/>
              </a:rPr>
              <a:t>Mean Squared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Error</a:t>
            </a:r>
            <a:r>
              <a:rPr sz="1550" dirty="0">
                <a:latin typeface="Arial MT"/>
                <a:cs typeface="Arial MT"/>
              </a:rPr>
              <a:t> is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measure </a:t>
            </a:r>
            <a:r>
              <a:rPr sz="1550" dirty="0">
                <a:latin typeface="Arial MT"/>
                <a:cs typeface="Arial MT"/>
              </a:rPr>
              <a:t>of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dirty="0">
                <a:latin typeface="Arial MT"/>
                <a:cs typeface="Arial MT"/>
              </a:rPr>
              <a:t> average</a:t>
            </a:r>
            <a:r>
              <a:rPr sz="1550" spc="-5" dirty="0">
                <a:latin typeface="Arial MT"/>
                <a:cs typeface="Arial MT"/>
              </a:rPr>
              <a:t> squared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difference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between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actual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values</a:t>
            </a:r>
            <a:r>
              <a:rPr sz="1550" dirty="0">
                <a:latin typeface="Arial MT"/>
                <a:cs typeface="Arial MT"/>
              </a:rPr>
              <a:t> and</a:t>
            </a:r>
            <a:r>
              <a:rPr sz="1550" spc="-5" dirty="0">
                <a:latin typeface="Arial MT"/>
                <a:cs typeface="Arial MT"/>
              </a:rPr>
              <a:t> the predicted values.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004" y="1172167"/>
            <a:ext cx="9180004" cy="10029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2401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1335</Words>
  <Application>Microsoft Office PowerPoint</Application>
  <PresentationFormat>Custom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MT</vt:lpstr>
      <vt:lpstr>Calibri</vt:lpstr>
      <vt:lpstr>Lucida Sans Unicode</vt:lpstr>
      <vt:lpstr>Times New Roman</vt:lpstr>
      <vt:lpstr>Trebuchet MS</vt:lpstr>
      <vt:lpstr>Office Theme</vt:lpstr>
      <vt:lpstr>QUESTION ANSWERING  CHATBOT USING RAG</vt:lpstr>
      <vt:lpstr>PowerPoint Presentation</vt:lpstr>
      <vt:lpstr>Architecture Diagram</vt:lpstr>
      <vt:lpstr>RAG Pipeline</vt:lpstr>
      <vt:lpstr>RAG Pipeline</vt:lpstr>
      <vt:lpstr>Basic RAG Pipeline</vt:lpstr>
      <vt:lpstr>Datasets for Evaluation</vt:lpstr>
      <vt:lpstr>PowerPoint Presentation</vt:lpstr>
      <vt:lpstr>Embedding Models Evaluation</vt:lpstr>
      <vt:lpstr>Embedding models Evaluation Results</vt:lpstr>
      <vt:lpstr>Embedding models Evaluation using Ragas</vt:lpstr>
      <vt:lpstr>Advanced RAG</vt:lpstr>
      <vt:lpstr>Advanced RAG</vt:lpstr>
      <vt:lpstr>Reranker</vt:lpstr>
      <vt:lpstr>Retrievers Evaluation Results</vt:lpstr>
      <vt:lpstr>Generation Evaluation Results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Idea</dc:title>
  <cp:lastModifiedBy>JK Reddy</cp:lastModifiedBy>
  <cp:revision>1</cp:revision>
  <dcterms:created xsi:type="dcterms:W3CDTF">2024-11-22T14:16:19Z</dcterms:created>
  <dcterms:modified xsi:type="dcterms:W3CDTF">2024-11-22T14:22:08Z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Impress</vt:lpwstr>
  </property>
  <property fmtid="{D5CDD505-2E9C-101B-9397-08002B2CF9AE}" pid="4" name="LastSaved">
    <vt:filetime>2024-05-10T00:00:00Z</vt:filetime>
  </property>
</Properties>
</file>