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569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2526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4177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9640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9640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090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0569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42526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94177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9640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9640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5090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960" y="854252"/>
            <a:ext cx="3772179" cy="186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901052"/>
            <a:ext cx="3888104" cy="36449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400" spc="-40">
                <a:solidFill>
                  <a:srgbClr val="540014"/>
                </a:solidFill>
                <a:latin typeface="Tahoma"/>
                <a:cs typeface="Tahoma"/>
              </a:rPr>
              <a:t>Introduction</a:t>
            </a:r>
            <a:r>
              <a:rPr dirty="0" sz="1400" spc="3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540014"/>
                </a:solidFill>
                <a:latin typeface="Tahoma"/>
                <a:cs typeface="Tahoma"/>
              </a:rPr>
              <a:t>to</a:t>
            </a:r>
            <a:r>
              <a:rPr dirty="0" sz="1400" spc="35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540014"/>
                </a:solidFill>
                <a:latin typeface="Tahoma"/>
                <a:cs typeface="Tahoma"/>
              </a:rPr>
              <a:t>Web</a:t>
            </a:r>
            <a:r>
              <a:rPr dirty="0" sz="1400" spc="3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540014"/>
                </a:solidFill>
                <a:latin typeface="Tahoma"/>
                <a:cs typeface="Tahoma"/>
              </a:rPr>
              <a:t>Development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099" y="1462835"/>
            <a:ext cx="1183640" cy="8902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Lecture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CGS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3066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Fall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2016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Tahoma"/>
                <a:cs typeface="Tahoma"/>
              </a:rPr>
              <a:t>September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8,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2016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7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Basics</a:t>
            </a:r>
            <a:r>
              <a:rPr dirty="0" spc="5"/>
              <a:t> </a:t>
            </a:r>
            <a:r>
              <a:rPr dirty="0" spc="-40"/>
              <a:t>of</a:t>
            </a:r>
            <a:r>
              <a:rPr dirty="0" spc="10"/>
              <a:t> </a:t>
            </a:r>
            <a:r>
              <a:rPr dirty="0" spc="90"/>
              <a:t>HTML</a:t>
            </a:r>
            <a:r>
              <a:rPr dirty="0" spc="10"/>
              <a:t> </a:t>
            </a:r>
            <a:r>
              <a:rPr dirty="0" spc="-65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48332"/>
            <a:ext cx="3816350" cy="14370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36766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35">
                <a:latin typeface="Tahoma"/>
                <a:cs typeface="Tahoma"/>
              </a:rPr>
              <a:t>Every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document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(web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page)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consists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tags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character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Tags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enclosed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brackets.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 i="1">
                <a:latin typeface="Verdana"/>
                <a:cs typeface="Verdana"/>
              </a:rPr>
              <a:t>&lt;</a:t>
            </a:r>
            <a:r>
              <a:rPr dirty="0" sz="1000" spc="-30">
                <a:latin typeface="Tahoma"/>
                <a:cs typeface="Tahoma"/>
              </a:rPr>
              <a:t>html</a:t>
            </a:r>
            <a:r>
              <a:rPr dirty="0" sz="1000" spc="-30" i="1">
                <a:latin typeface="Verdana"/>
                <a:cs typeface="Verdana"/>
              </a:rPr>
              <a:t>&gt;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 i="1">
                <a:latin typeface="Verdana"/>
                <a:cs typeface="Verdana"/>
              </a:rPr>
              <a:t>&lt;</a:t>
            </a:r>
            <a:r>
              <a:rPr dirty="0" sz="1000" spc="-35">
                <a:latin typeface="Tahoma"/>
                <a:cs typeface="Tahoma"/>
              </a:rPr>
              <a:t>body</a:t>
            </a:r>
            <a:r>
              <a:rPr dirty="0" sz="1000" spc="-35" i="1">
                <a:latin typeface="Verdana"/>
                <a:cs typeface="Verdana"/>
              </a:rPr>
              <a:t>&gt;</a:t>
            </a:r>
            <a:r>
              <a:rPr dirty="0" sz="1000" spc="-35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&lt;</a:t>
            </a:r>
            <a:r>
              <a:rPr dirty="0" sz="1000" spc="-45">
                <a:latin typeface="Tahoma"/>
                <a:cs typeface="Tahoma"/>
              </a:rPr>
              <a:t>a</a:t>
            </a:r>
            <a:r>
              <a:rPr dirty="0" sz="1000" spc="-45" i="1">
                <a:latin typeface="Verdana"/>
                <a:cs typeface="Verdana"/>
              </a:rPr>
              <a:t>&gt;</a:t>
            </a:r>
            <a:r>
              <a:rPr dirty="0" sz="1000" spc="-45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5" i="1">
                <a:latin typeface="Verdana"/>
                <a:cs typeface="Verdana"/>
              </a:rPr>
              <a:t>&lt;</a:t>
            </a:r>
            <a:r>
              <a:rPr dirty="0" sz="1000" spc="5">
                <a:latin typeface="Tahoma"/>
                <a:cs typeface="Tahoma"/>
              </a:rPr>
              <a:t>/a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 i="1">
                <a:latin typeface="Verdana"/>
                <a:cs typeface="Verdana"/>
              </a:rPr>
              <a:t>&gt;</a:t>
            </a:r>
            <a:r>
              <a:rPr dirty="0" sz="1000" spc="-4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 i="1">
                <a:latin typeface="Verdana"/>
                <a:cs typeface="Verdana"/>
              </a:rPr>
              <a:t>&lt;</a:t>
            </a:r>
            <a:r>
              <a:rPr dirty="0" sz="1000" spc="-15">
                <a:latin typeface="Tahoma"/>
                <a:cs typeface="Tahoma"/>
              </a:rPr>
              <a:t>/body</a:t>
            </a:r>
            <a:r>
              <a:rPr dirty="0" sz="1000" spc="-15" i="1">
                <a:latin typeface="Verdana"/>
                <a:cs typeface="Verdana"/>
              </a:rPr>
              <a:t>&gt;</a:t>
            </a:r>
            <a:r>
              <a:rPr dirty="0" sz="1000" spc="-15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" i="1">
                <a:latin typeface="Verdana"/>
                <a:cs typeface="Verdana"/>
              </a:rPr>
              <a:t>&lt;</a:t>
            </a:r>
            <a:r>
              <a:rPr dirty="0" sz="1000" spc="-5">
                <a:latin typeface="Tahoma"/>
                <a:cs typeface="Tahoma"/>
              </a:rPr>
              <a:t>/html</a:t>
            </a:r>
            <a:r>
              <a:rPr dirty="0" sz="1000" spc="-5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25755">
              <a:lnSpc>
                <a:spcPts val="120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Tahoma"/>
                <a:cs typeface="Tahoma"/>
              </a:rPr>
              <a:t>Opening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ending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tags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must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together.</a:t>
            </a:r>
            <a:endParaRPr sz="10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35">
                <a:latin typeface="Tahoma"/>
                <a:cs typeface="Tahoma"/>
              </a:rPr>
              <a:t>Character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opening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closing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tag.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-15" i="1">
                <a:latin typeface="Verdana"/>
                <a:cs typeface="Verdana"/>
              </a:rPr>
              <a:t>&lt;</a:t>
            </a:r>
            <a:r>
              <a:rPr dirty="0" sz="1100" spc="-15">
                <a:latin typeface="Tahoma"/>
                <a:cs typeface="Tahoma"/>
              </a:rPr>
              <a:t>title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 i="1">
                <a:latin typeface="Verdana"/>
                <a:cs typeface="Verdana"/>
              </a:rPr>
              <a:t>&gt;</a:t>
            </a:r>
            <a:r>
              <a:rPr dirty="0" sz="1100" spc="-30">
                <a:latin typeface="Tahoma"/>
                <a:cs typeface="Tahoma"/>
              </a:rPr>
              <a:t>Hello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World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 i="1">
                <a:latin typeface="Verdana"/>
                <a:cs typeface="Verdana"/>
              </a:rPr>
              <a:t>&lt;</a:t>
            </a:r>
            <a:r>
              <a:rPr dirty="0" sz="1100" spc="5">
                <a:latin typeface="Tahoma"/>
                <a:cs typeface="Tahoma"/>
              </a:rPr>
              <a:t>/title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4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HTML</a:t>
            </a:r>
            <a:r>
              <a:rPr dirty="0" spc="-25"/>
              <a:t> </a:t>
            </a:r>
            <a:r>
              <a:rPr dirty="0" spc="-45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217804" indent="-14859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dirty="0" sz="1100" spc="5"/>
              <a:t>An</a:t>
            </a:r>
            <a:r>
              <a:rPr dirty="0" sz="1100" spc="20"/>
              <a:t> </a:t>
            </a:r>
            <a:r>
              <a:rPr dirty="0" sz="1100" spc="-55"/>
              <a:t>element</a:t>
            </a:r>
            <a:r>
              <a:rPr dirty="0" sz="1100" spc="25"/>
              <a:t> </a:t>
            </a:r>
            <a:r>
              <a:rPr dirty="0" sz="1100" spc="-35"/>
              <a:t>is</a:t>
            </a:r>
            <a:r>
              <a:rPr dirty="0" sz="1100" spc="20"/>
              <a:t> </a:t>
            </a:r>
            <a:r>
              <a:rPr dirty="0" sz="1100" spc="-55"/>
              <a:t>a</a:t>
            </a:r>
            <a:r>
              <a:rPr dirty="0" sz="1100" spc="25"/>
              <a:t> </a:t>
            </a:r>
            <a:r>
              <a:rPr dirty="0" sz="1100" spc="-35"/>
              <a:t>combination</a:t>
            </a:r>
            <a:r>
              <a:rPr dirty="0" sz="1100" spc="25"/>
              <a:t> </a:t>
            </a:r>
            <a:r>
              <a:rPr dirty="0" sz="1100" spc="-35"/>
              <a:t>of</a:t>
            </a:r>
            <a:r>
              <a:rPr dirty="0" sz="1100" spc="15"/>
              <a:t> </a:t>
            </a:r>
            <a:r>
              <a:rPr dirty="0" sz="1100" spc="-55"/>
              <a:t>a</a:t>
            </a:r>
            <a:r>
              <a:rPr dirty="0" sz="1100" spc="25"/>
              <a:t> </a:t>
            </a:r>
            <a:r>
              <a:rPr dirty="0" sz="1100" spc="-35"/>
              <a:t>tag</a:t>
            </a:r>
            <a:r>
              <a:rPr dirty="0" sz="1100" spc="20"/>
              <a:t> </a:t>
            </a:r>
            <a:r>
              <a:rPr dirty="0" sz="1100" spc="-55"/>
              <a:t>and</a:t>
            </a:r>
            <a:r>
              <a:rPr dirty="0" sz="1100" spc="25"/>
              <a:t> </a:t>
            </a:r>
            <a:r>
              <a:rPr dirty="0" sz="1100" spc="-15"/>
              <a:t>its</a:t>
            </a:r>
            <a:r>
              <a:rPr dirty="0" sz="1100" spc="25"/>
              <a:t> </a:t>
            </a:r>
            <a:r>
              <a:rPr dirty="0" sz="1100" spc="-40"/>
              <a:t>character</a:t>
            </a:r>
            <a:r>
              <a:rPr dirty="0" sz="1100" spc="20"/>
              <a:t> </a:t>
            </a:r>
            <a:r>
              <a:rPr dirty="0" sz="1100" spc="-35"/>
              <a:t>data.</a:t>
            </a:r>
            <a:endParaRPr sz="1100"/>
          </a:p>
          <a:p>
            <a:pPr marL="357505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1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 i="1">
                <a:latin typeface="Verdana"/>
                <a:cs typeface="Verdana"/>
              </a:rPr>
              <a:t>&lt;</a:t>
            </a:r>
            <a:r>
              <a:rPr dirty="0" sz="1000" spc="-20"/>
              <a:t>title</a:t>
            </a:r>
            <a:r>
              <a:rPr dirty="0" sz="1000" spc="-20" i="1">
                <a:latin typeface="Verdana"/>
                <a:cs typeface="Verdana"/>
              </a:rPr>
              <a:t>&gt;</a:t>
            </a:r>
            <a:r>
              <a:rPr dirty="0" sz="1000" spc="-20"/>
              <a:t>Hello</a:t>
            </a:r>
            <a:r>
              <a:rPr dirty="0" sz="1000" spc="5"/>
              <a:t> </a:t>
            </a:r>
            <a:r>
              <a:rPr dirty="0" sz="1000" spc="-25"/>
              <a:t>World</a:t>
            </a:r>
            <a:r>
              <a:rPr dirty="0" sz="1000" spc="15"/>
              <a:t> </a:t>
            </a:r>
            <a:r>
              <a:rPr dirty="0" sz="1000" i="1">
                <a:latin typeface="Verdana"/>
                <a:cs typeface="Verdana"/>
              </a:rPr>
              <a:t>&lt;</a:t>
            </a:r>
            <a:r>
              <a:rPr dirty="0" sz="1000"/>
              <a:t>/title</a:t>
            </a:r>
            <a:r>
              <a:rPr dirty="0" sz="1000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195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1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 i="1">
                <a:latin typeface="Verdana"/>
                <a:cs typeface="Verdana"/>
              </a:rPr>
              <a:t>&lt;</a:t>
            </a:r>
            <a:r>
              <a:rPr dirty="0" sz="1000" spc="-40"/>
              <a:t>body</a:t>
            </a:r>
            <a:r>
              <a:rPr dirty="0" sz="1000" spc="-40" i="1">
                <a:latin typeface="Verdana"/>
                <a:cs typeface="Verdana"/>
              </a:rPr>
              <a:t>&gt;&lt;</a:t>
            </a:r>
            <a:r>
              <a:rPr dirty="0" sz="1000" spc="-40"/>
              <a:t>p</a:t>
            </a:r>
            <a:r>
              <a:rPr dirty="0" sz="1000" spc="-40" i="1">
                <a:latin typeface="Verdana"/>
                <a:cs typeface="Verdana"/>
              </a:rPr>
              <a:t>&gt;</a:t>
            </a:r>
            <a:r>
              <a:rPr dirty="0" sz="1000" spc="-40"/>
              <a:t>Welcome</a:t>
            </a:r>
            <a:r>
              <a:rPr dirty="0" sz="1000" spc="15"/>
              <a:t> </a:t>
            </a:r>
            <a:r>
              <a:rPr dirty="0" sz="1000" spc="-10"/>
              <a:t>to</a:t>
            </a:r>
            <a:r>
              <a:rPr dirty="0" sz="1000" spc="10"/>
              <a:t> </a:t>
            </a:r>
            <a:r>
              <a:rPr dirty="0" sz="1000" spc="-35"/>
              <a:t>the</a:t>
            </a:r>
            <a:r>
              <a:rPr dirty="0" sz="1000" spc="15"/>
              <a:t> </a:t>
            </a:r>
            <a:r>
              <a:rPr dirty="0" sz="1000" spc="-45"/>
              <a:t>world</a:t>
            </a:r>
            <a:r>
              <a:rPr dirty="0" sz="1000" spc="15"/>
              <a:t> </a:t>
            </a:r>
            <a:r>
              <a:rPr dirty="0" sz="1000" spc="-10" i="1">
                <a:latin typeface="Verdana"/>
                <a:cs typeface="Verdana"/>
              </a:rPr>
              <a:t>&lt;</a:t>
            </a:r>
            <a:r>
              <a:rPr dirty="0" sz="1000" spc="-10"/>
              <a:t>/p</a:t>
            </a:r>
            <a:r>
              <a:rPr dirty="0" sz="1000" spc="-10" i="1">
                <a:latin typeface="Verdana"/>
                <a:cs typeface="Verdana"/>
              </a:rPr>
              <a:t>&gt;&lt;</a:t>
            </a:r>
            <a:r>
              <a:rPr dirty="0" sz="1000" spc="-10"/>
              <a:t>/body</a:t>
            </a:r>
            <a:r>
              <a:rPr dirty="0" sz="1000" spc="-10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195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1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 i="1">
                <a:latin typeface="Verdana"/>
                <a:cs typeface="Verdana"/>
              </a:rPr>
              <a:t>&lt;</a:t>
            </a:r>
            <a:r>
              <a:rPr dirty="0" sz="1000" spc="-50"/>
              <a:t>a</a:t>
            </a:r>
            <a:r>
              <a:rPr dirty="0" sz="1000" spc="10"/>
              <a:t> </a:t>
            </a:r>
            <a:r>
              <a:rPr dirty="0" sz="1000" spc="-30">
                <a:hlinkClick r:id="rId2"/>
              </a:rPr>
              <a:t>href=“www.google.com”</a:t>
            </a:r>
            <a:r>
              <a:rPr dirty="0" sz="1000" spc="-30" i="1">
                <a:latin typeface="Verdana"/>
                <a:cs typeface="Verdana"/>
              </a:rPr>
              <a:t>&gt;</a:t>
            </a:r>
            <a:r>
              <a:rPr dirty="0" sz="1000" spc="-30"/>
              <a:t>Google</a:t>
            </a:r>
            <a:r>
              <a:rPr dirty="0" sz="1000" spc="15"/>
              <a:t> </a:t>
            </a:r>
            <a:r>
              <a:rPr dirty="0" sz="1000" spc="-5" i="1">
                <a:latin typeface="Verdana"/>
                <a:cs typeface="Verdana"/>
              </a:rPr>
              <a:t>&lt;</a:t>
            </a:r>
            <a:r>
              <a:rPr dirty="0" sz="1000" spc="-5"/>
              <a:t>/a</a:t>
            </a:r>
            <a:r>
              <a:rPr dirty="0" sz="1000" spc="-5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20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434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 i="1">
                <a:latin typeface="Verdana"/>
                <a:cs typeface="Verdana"/>
              </a:rPr>
              <a:t>&lt;</a:t>
            </a:r>
            <a:r>
              <a:rPr dirty="0" sz="1000" spc="-15"/>
              <a:t>br/</a:t>
            </a:r>
            <a:r>
              <a:rPr dirty="0" sz="1000" spc="-15" i="1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217804" indent="-148590">
              <a:lnSpc>
                <a:spcPct val="100000"/>
              </a:lnSpc>
              <a:spcBef>
                <a:spcPts val="3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dirty="0" sz="1100" spc="-45"/>
              <a:t>It</a:t>
            </a:r>
            <a:r>
              <a:rPr dirty="0" sz="1100" spc="20"/>
              <a:t> </a:t>
            </a:r>
            <a:r>
              <a:rPr dirty="0" sz="1100" spc="-35"/>
              <a:t>is</a:t>
            </a:r>
            <a:r>
              <a:rPr dirty="0" sz="1100" spc="20"/>
              <a:t> </a:t>
            </a:r>
            <a:r>
              <a:rPr dirty="0" sz="1100" spc="-45"/>
              <a:t>possible</a:t>
            </a:r>
            <a:r>
              <a:rPr dirty="0" sz="1100" spc="25"/>
              <a:t> </a:t>
            </a:r>
            <a:r>
              <a:rPr dirty="0" sz="1100" spc="-15"/>
              <a:t>to</a:t>
            </a:r>
            <a:r>
              <a:rPr dirty="0" sz="1100" spc="15"/>
              <a:t> </a:t>
            </a:r>
            <a:r>
              <a:rPr dirty="0" sz="1100" spc="-50"/>
              <a:t>nest</a:t>
            </a:r>
            <a:r>
              <a:rPr dirty="0" sz="1100" spc="25"/>
              <a:t> </a:t>
            </a:r>
            <a:r>
              <a:rPr dirty="0" sz="1100" spc="-55"/>
              <a:t>elements</a:t>
            </a:r>
            <a:r>
              <a:rPr dirty="0" sz="1100" spc="20"/>
              <a:t> </a:t>
            </a:r>
            <a:r>
              <a:rPr dirty="0" sz="1100" spc="-45"/>
              <a:t>inside</a:t>
            </a:r>
            <a:r>
              <a:rPr dirty="0" sz="1100" spc="20"/>
              <a:t> </a:t>
            </a:r>
            <a:r>
              <a:rPr dirty="0" sz="1100" spc="-40"/>
              <a:t>other</a:t>
            </a:r>
            <a:r>
              <a:rPr dirty="0" sz="1100" spc="25"/>
              <a:t> </a:t>
            </a:r>
            <a:r>
              <a:rPr dirty="0" sz="1100" spc="-55"/>
              <a:t>elements.</a:t>
            </a:r>
            <a:endParaRPr sz="1100"/>
          </a:p>
          <a:p>
            <a:pPr marL="217804" marR="135890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dirty="0" sz="1100" spc="-45"/>
              <a:t>It</a:t>
            </a:r>
            <a:r>
              <a:rPr dirty="0" sz="1100" spc="25"/>
              <a:t> </a:t>
            </a:r>
            <a:r>
              <a:rPr dirty="0" sz="1100" spc="-35"/>
              <a:t>is</a:t>
            </a:r>
            <a:r>
              <a:rPr dirty="0" sz="1100" spc="25"/>
              <a:t> </a:t>
            </a:r>
            <a:r>
              <a:rPr dirty="0" sz="1100" spc="-45"/>
              <a:t>possible</a:t>
            </a:r>
            <a:r>
              <a:rPr dirty="0" sz="1100" spc="25"/>
              <a:t> </a:t>
            </a:r>
            <a:r>
              <a:rPr dirty="0" sz="1100" spc="-15"/>
              <a:t>to</a:t>
            </a:r>
            <a:r>
              <a:rPr dirty="0" sz="1100" spc="25"/>
              <a:t> </a:t>
            </a:r>
            <a:r>
              <a:rPr dirty="0" sz="1100" spc="-65"/>
              <a:t>have</a:t>
            </a:r>
            <a:r>
              <a:rPr dirty="0" sz="1100" spc="25"/>
              <a:t> </a:t>
            </a:r>
            <a:r>
              <a:rPr dirty="0" sz="1100" spc="-50"/>
              <a:t>empty</a:t>
            </a:r>
            <a:r>
              <a:rPr dirty="0" sz="1100" spc="20"/>
              <a:t> </a:t>
            </a:r>
            <a:r>
              <a:rPr dirty="0" sz="1100" spc="-55"/>
              <a:t>element</a:t>
            </a:r>
            <a:r>
              <a:rPr dirty="0" sz="1100" spc="25"/>
              <a:t> </a:t>
            </a:r>
            <a:r>
              <a:rPr dirty="0" sz="1100" spc="-35"/>
              <a:t>(no</a:t>
            </a:r>
            <a:r>
              <a:rPr dirty="0" sz="1100" spc="30"/>
              <a:t> </a:t>
            </a:r>
            <a:r>
              <a:rPr dirty="0" sz="1100" spc="-30"/>
              <a:t>content/character </a:t>
            </a:r>
            <a:r>
              <a:rPr dirty="0" sz="1100" spc="-330"/>
              <a:t> </a:t>
            </a:r>
            <a:r>
              <a:rPr dirty="0" sz="1100" spc="-30"/>
              <a:t>data).</a:t>
            </a:r>
            <a:endParaRPr sz="1100"/>
          </a:p>
          <a:p>
            <a:pPr marL="217804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dirty="0" sz="1100" spc="65"/>
              <a:t>HTML</a:t>
            </a:r>
            <a:r>
              <a:rPr dirty="0" sz="1100" spc="15"/>
              <a:t> </a:t>
            </a:r>
            <a:r>
              <a:rPr dirty="0" sz="1100" spc="-45"/>
              <a:t>tags</a:t>
            </a:r>
            <a:r>
              <a:rPr dirty="0" sz="1100" spc="20"/>
              <a:t> </a:t>
            </a:r>
            <a:r>
              <a:rPr dirty="0" sz="1100" spc="-70"/>
              <a:t>are</a:t>
            </a:r>
            <a:r>
              <a:rPr dirty="0" sz="1100" spc="20"/>
              <a:t> </a:t>
            </a:r>
            <a:r>
              <a:rPr dirty="0" sz="1100" spc="-30"/>
              <a:t>not</a:t>
            </a:r>
            <a:r>
              <a:rPr dirty="0" sz="1100" spc="20"/>
              <a:t> </a:t>
            </a:r>
            <a:r>
              <a:rPr dirty="0" sz="1100" spc="-65"/>
              <a:t>case</a:t>
            </a:r>
            <a:r>
              <a:rPr dirty="0" sz="1100" spc="20"/>
              <a:t> </a:t>
            </a:r>
            <a:r>
              <a:rPr dirty="0" sz="1100" spc="-45"/>
              <a:t>sensitive.</a:t>
            </a:r>
            <a:endParaRPr sz="1100"/>
          </a:p>
          <a:p>
            <a:pPr marL="217804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dirty="0" sz="1100" spc="15"/>
              <a:t>By</a:t>
            </a:r>
            <a:r>
              <a:rPr dirty="0" sz="1100" spc="20"/>
              <a:t> </a:t>
            </a:r>
            <a:r>
              <a:rPr dirty="0" sz="1100" spc="-40"/>
              <a:t>convention,</a:t>
            </a:r>
            <a:r>
              <a:rPr dirty="0" sz="1100" spc="20"/>
              <a:t> </a:t>
            </a:r>
            <a:r>
              <a:rPr dirty="0" sz="1100" spc="-45"/>
              <a:t>tags</a:t>
            </a:r>
            <a:r>
              <a:rPr dirty="0" sz="1100" spc="20"/>
              <a:t> </a:t>
            </a:r>
            <a:r>
              <a:rPr dirty="0" sz="1100" spc="-70"/>
              <a:t>are</a:t>
            </a:r>
            <a:r>
              <a:rPr dirty="0" sz="1100" spc="20"/>
              <a:t> </a:t>
            </a:r>
            <a:r>
              <a:rPr dirty="0" sz="1100" spc="-30"/>
              <a:t>written</a:t>
            </a:r>
            <a:r>
              <a:rPr dirty="0" sz="1100" spc="25"/>
              <a:t> </a:t>
            </a:r>
            <a:r>
              <a:rPr dirty="0" sz="1100" spc="-25"/>
              <a:t>in</a:t>
            </a:r>
            <a:r>
              <a:rPr dirty="0" sz="1100" spc="20"/>
              <a:t> </a:t>
            </a:r>
            <a:r>
              <a:rPr dirty="0" sz="1100" spc="-60"/>
              <a:t>lowercase.</a:t>
            </a:r>
            <a:endParaRPr sz="1100"/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658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655305"/>
            <a:ext cx="3770629" cy="239204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0">
                <a:latin typeface="Tahoma"/>
                <a:cs typeface="Tahoma"/>
              </a:rPr>
              <a:t>Attributes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provide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attributes.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419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5">
                <a:latin typeface="Tahoma"/>
                <a:cs typeface="Tahoma"/>
              </a:rPr>
              <a:t>id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40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class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40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style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44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>
                <a:latin typeface="Tahoma"/>
                <a:cs typeface="Tahoma"/>
              </a:rPr>
              <a:t>href</a:t>
            </a:r>
            <a:endParaRPr sz="10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0">
                <a:latin typeface="Tahoma"/>
                <a:cs typeface="Tahoma"/>
              </a:rPr>
              <a:t>Attributes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name/value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pairs.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-55" i="1">
                <a:latin typeface="Verdana"/>
                <a:cs typeface="Verdana"/>
              </a:rPr>
              <a:t>&lt;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2"/>
              </a:rPr>
              <a:t>href=“www.google.com”</a:t>
            </a:r>
            <a:r>
              <a:rPr dirty="0" sz="1100" spc="5">
                <a:latin typeface="Tahoma"/>
                <a:cs typeface="Tahoma"/>
                <a:hlinkClick r:id="rId2"/>
              </a:rPr>
              <a:t> </a:t>
            </a:r>
            <a:r>
              <a:rPr dirty="0" sz="1100" spc="-40" i="1">
                <a:latin typeface="Verdana"/>
                <a:cs typeface="Verdana"/>
              </a:rPr>
              <a:t>&gt;</a:t>
            </a:r>
            <a:r>
              <a:rPr dirty="0" sz="1100" spc="-40">
                <a:latin typeface="Tahoma"/>
                <a:cs typeface="Tahoma"/>
              </a:rPr>
              <a:t>Go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Googles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website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 i="1">
                <a:latin typeface="Verdana"/>
                <a:cs typeface="Verdana"/>
              </a:rPr>
              <a:t>&lt;</a:t>
            </a:r>
            <a:r>
              <a:rPr dirty="0" sz="1100" spc="-10">
                <a:latin typeface="Tahoma"/>
                <a:cs typeface="Tahoma"/>
              </a:rPr>
              <a:t>/a</a:t>
            </a:r>
            <a:r>
              <a:rPr dirty="0" sz="1100" spc="-1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 indent="-148590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5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attributes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element:</a:t>
            </a:r>
            <a:endParaRPr sz="1100">
              <a:latin typeface="Tahoma"/>
              <a:cs typeface="Tahoma"/>
            </a:endParaRPr>
          </a:p>
          <a:p>
            <a:pPr marL="462915" marR="30480" indent="-137160">
              <a:lnSpc>
                <a:spcPct val="1000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4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75" b="1">
                <a:latin typeface="Arial"/>
                <a:cs typeface="Arial"/>
              </a:rPr>
              <a:t>class: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specifies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more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classnames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(refers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class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style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sheet).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5" b="1">
                <a:latin typeface="Arial"/>
                <a:cs typeface="Arial"/>
              </a:rPr>
              <a:t>id: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specifies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unique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id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4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5" b="1">
                <a:latin typeface="Arial"/>
                <a:cs typeface="Arial"/>
              </a:rPr>
              <a:t>style: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specifies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inline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CSS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style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3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b="1">
                <a:latin typeface="Arial"/>
                <a:cs typeface="Arial"/>
              </a:rPr>
              <a:t>title:</a:t>
            </a:r>
            <a:r>
              <a:rPr dirty="0" sz="1000" spc="165" b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specifies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extra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about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709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HTML</a:t>
            </a:r>
            <a:r>
              <a:rPr dirty="0" spc="-30"/>
              <a:t> </a:t>
            </a:r>
            <a:r>
              <a:rPr dirty="0" spc="-5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243735"/>
            <a:ext cx="3548379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Comments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added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understandable.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0">
                <a:latin typeface="Tahoma"/>
                <a:cs typeface="Tahoma"/>
              </a:rPr>
              <a:t>Browsers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display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>
                <a:latin typeface="Tahoma"/>
                <a:cs typeface="Tahoma"/>
              </a:rPr>
              <a:t>Syntax: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45" i="1">
                <a:latin typeface="Verdana"/>
                <a:cs typeface="Verdana"/>
              </a:rPr>
              <a:t>&lt;</a:t>
            </a:r>
            <a:r>
              <a:rPr dirty="0" sz="1100" spc="-45">
                <a:latin typeface="Tahoma"/>
                <a:cs typeface="Tahoma"/>
              </a:rPr>
              <a:t>!–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–</a:t>
            </a:r>
            <a:r>
              <a:rPr dirty="0" sz="1100" spc="-6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Tahoma"/>
                <a:cs typeface="Tahoma"/>
              </a:rPr>
              <a:t>E.g.,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 i="1">
                <a:latin typeface="Verdana"/>
                <a:cs typeface="Verdana"/>
              </a:rPr>
              <a:t>&lt;</a:t>
            </a:r>
            <a:r>
              <a:rPr dirty="0" sz="1100" spc="-45">
                <a:latin typeface="Tahoma"/>
                <a:cs typeface="Tahoma"/>
              </a:rPr>
              <a:t>!–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comment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–</a:t>
            </a:r>
            <a:r>
              <a:rPr dirty="0" sz="1100" spc="-6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34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Cascading</a:t>
            </a:r>
            <a:r>
              <a:rPr dirty="0"/>
              <a:t> </a:t>
            </a:r>
            <a:r>
              <a:rPr dirty="0" spc="-35"/>
              <a:t>Style</a:t>
            </a:r>
            <a:r>
              <a:rPr dirty="0" spc="10"/>
              <a:t> </a:t>
            </a:r>
            <a:r>
              <a:rPr dirty="0" spc="-60"/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947913"/>
            <a:ext cx="383540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>
                <a:latin typeface="Tahoma"/>
                <a:cs typeface="Tahoma"/>
              </a:rPr>
              <a:t>CSS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stands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Cascading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Style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Sheets.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35">
                <a:latin typeface="Tahoma"/>
                <a:cs typeface="Tahoma"/>
              </a:rPr>
              <a:t>Current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Version: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CSS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>
                <a:latin typeface="Tahoma"/>
                <a:cs typeface="Tahoma"/>
              </a:rPr>
              <a:t>Styles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display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>
                <a:latin typeface="Tahoma"/>
                <a:cs typeface="Tahoma"/>
              </a:rPr>
              <a:t>Styles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were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added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4.0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solve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problem.</a:t>
            </a:r>
            <a:endParaRPr sz="1100">
              <a:latin typeface="Tahoma"/>
              <a:cs typeface="Tahoma"/>
            </a:endParaRPr>
          </a:p>
          <a:p>
            <a:pPr marL="186055" marR="123189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original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purpose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combine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structure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presentation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began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document,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55">
                <a:latin typeface="Tahoma"/>
                <a:cs typeface="Tahoma"/>
              </a:rPr>
              <a:t>increased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complexity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reduced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readability.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874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54001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540014"/>
                </a:solidFill>
                <a:latin typeface="Tahoma"/>
                <a:cs typeface="Tahoma"/>
              </a:rPr>
              <a:t>Solution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525" y="473336"/>
            <a:ext cx="1632927" cy="287547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1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Why</a:t>
            </a:r>
            <a:r>
              <a:rPr dirty="0" spc="-30"/>
              <a:t> </a:t>
            </a:r>
            <a:r>
              <a:rPr dirty="0" spc="5"/>
              <a:t>CSS?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884325"/>
            <a:ext cx="3836035" cy="18548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82550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0">
                <a:latin typeface="Tahoma"/>
                <a:cs typeface="Tahoma"/>
              </a:rPr>
              <a:t>Separate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“style”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documents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“style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sheet”.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Advantages: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17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Styles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changed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easily.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09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Document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more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readable.</a:t>
            </a:r>
            <a:endParaRPr sz="10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5">
                <a:latin typeface="Tahoma"/>
                <a:cs typeface="Tahoma"/>
              </a:rPr>
              <a:t>3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styling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dirty="0" baseline="13888" sz="900" spc="54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 b="1">
                <a:latin typeface="Arial"/>
                <a:cs typeface="Arial"/>
              </a:rPr>
              <a:t>Inline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35" b="1">
                <a:latin typeface="Arial"/>
                <a:cs typeface="Arial"/>
              </a:rPr>
              <a:t>Style</a:t>
            </a:r>
            <a:r>
              <a:rPr dirty="0" sz="1000" spc="55" b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-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Style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elements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are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included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65">
                <a:latin typeface="Tahoma"/>
                <a:cs typeface="Tahoma"/>
              </a:rPr>
              <a:t>HTML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attributes.</a:t>
            </a:r>
            <a:endParaRPr sz="1000">
              <a:latin typeface="Tahoma"/>
              <a:cs typeface="Tahoma"/>
            </a:endParaRPr>
          </a:p>
          <a:p>
            <a:pPr marL="462915" marR="91440" indent="-137160">
              <a:lnSpc>
                <a:spcPts val="1200"/>
              </a:lnSpc>
              <a:spcBef>
                <a:spcPts val="35"/>
              </a:spcBef>
            </a:pPr>
            <a:r>
              <a:rPr dirty="0" baseline="13888" sz="900" spc="502">
                <a:solidFill>
                  <a:srgbClr val="3333B2"/>
                </a:solidFill>
                <a:latin typeface="Lucida Sans Unicode"/>
                <a:cs typeface="Lucida Sans Unicode"/>
              </a:rPr>
              <a:t>) </a:t>
            </a:r>
            <a:r>
              <a:rPr dirty="0" sz="1000" spc="-15" b="1">
                <a:latin typeface="Arial"/>
                <a:cs typeface="Arial"/>
              </a:rPr>
              <a:t>Internal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35" b="1">
                <a:latin typeface="Arial"/>
                <a:cs typeface="Arial"/>
              </a:rPr>
              <a:t>Style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-50" b="1">
                <a:latin typeface="Arial"/>
                <a:cs typeface="Arial"/>
              </a:rPr>
              <a:t>Sheets</a:t>
            </a:r>
            <a:r>
              <a:rPr dirty="0" sz="1000" spc="-45" b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- </a:t>
            </a:r>
            <a:r>
              <a:rPr dirty="0" sz="1000" spc="60">
                <a:latin typeface="Tahoma"/>
                <a:cs typeface="Tahoma"/>
              </a:rPr>
              <a:t>A </a:t>
            </a:r>
            <a:r>
              <a:rPr dirty="0" sz="1000" spc="-35" i="1">
                <a:latin typeface="Verdana"/>
                <a:cs typeface="Verdana"/>
              </a:rPr>
              <a:t>&lt;</a:t>
            </a:r>
            <a:r>
              <a:rPr dirty="0" sz="1000" spc="-35">
                <a:latin typeface="Tahoma"/>
                <a:cs typeface="Tahoma"/>
              </a:rPr>
              <a:t>style</a:t>
            </a:r>
            <a:r>
              <a:rPr dirty="0" sz="1000" spc="-35" i="1">
                <a:latin typeface="Verdana"/>
                <a:cs typeface="Verdana"/>
              </a:rPr>
              <a:t>&gt;</a:t>
            </a:r>
            <a:r>
              <a:rPr dirty="0" sz="1000" spc="-35">
                <a:latin typeface="Tahoma"/>
                <a:cs typeface="Tahoma"/>
              </a:rPr>
              <a:t>tag </a:t>
            </a:r>
            <a:r>
              <a:rPr dirty="0" sz="1000" spc="-30">
                <a:latin typeface="Tahoma"/>
                <a:cs typeface="Tahoma"/>
              </a:rPr>
              <a:t>is </a:t>
            </a:r>
            <a:r>
              <a:rPr dirty="0" sz="1000" spc="-60">
                <a:latin typeface="Tahoma"/>
                <a:cs typeface="Tahoma"/>
              </a:rPr>
              <a:t>used </a:t>
            </a:r>
            <a:r>
              <a:rPr dirty="0" sz="1000" spc="-20">
                <a:latin typeface="Tahoma"/>
                <a:cs typeface="Tahoma"/>
              </a:rPr>
              <a:t>in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65">
                <a:latin typeface="Tahoma"/>
                <a:cs typeface="Tahoma"/>
              </a:rPr>
              <a:t>HTML 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document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specify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presentation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elements.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25" b="1">
                <a:latin typeface="Arial"/>
                <a:cs typeface="Arial"/>
              </a:rPr>
              <a:t>External 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35" b="1">
                <a:latin typeface="Arial"/>
                <a:cs typeface="Arial"/>
              </a:rPr>
              <a:t>Style</a:t>
            </a:r>
            <a:r>
              <a:rPr dirty="0" sz="1000" spc="85" b="1">
                <a:latin typeface="Arial"/>
                <a:cs typeface="Arial"/>
              </a:rPr>
              <a:t> </a:t>
            </a:r>
            <a:r>
              <a:rPr dirty="0" sz="1000" spc="-50" b="1">
                <a:latin typeface="Arial"/>
                <a:cs typeface="Arial"/>
              </a:rPr>
              <a:t>Sheets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-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separate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“.css”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file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your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documents.</a:t>
            </a:r>
            <a:r>
              <a:rPr dirty="0" sz="1000" spc="1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contains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styling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elements.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2834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540014"/>
                </a:solidFill>
                <a:latin typeface="Tahoma"/>
                <a:cs typeface="Tahoma"/>
              </a:rPr>
              <a:t>Why</a:t>
            </a:r>
            <a:r>
              <a:rPr dirty="0" sz="1400" spc="1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540014"/>
                </a:solidFill>
                <a:latin typeface="Tahoma"/>
                <a:cs typeface="Tahoma"/>
              </a:rPr>
              <a:t>learn</a:t>
            </a:r>
            <a:r>
              <a:rPr dirty="0" sz="1400" spc="15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540014"/>
                </a:solidFill>
                <a:latin typeface="Tahoma"/>
                <a:cs typeface="Tahoma"/>
              </a:rPr>
              <a:t>Web</a:t>
            </a:r>
            <a:r>
              <a:rPr dirty="0" sz="1400" spc="15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540014"/>
                </a:solidFill>
                <a:latin typeface="Tahoma"/>
                <a:cs typeface="Tahoma"/>
              </a:rPr>
              <a:t>Development?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997" y="756145"/>
            <a:ext cx="2916021" cy="218701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3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Why</a:t>
            </a:r>
            <a:r>
              <a:rPr dirty="0" spc="10"/>
              <a:t> </a:t>
            </a:r>
            <a:r>
              <a:rPr dirty="0" spc="-60"/>
              <a:t>learn</a:t>
            </a:r>
            <a:r>
              <a:rPr dirty="0" spc="15"/>
              <a:t> </a:t>
            </a:r>
            <a:r>
              <a:rPr dirty="0" spc="-55"/>
              <a:t>Web</a:t>
            </a:r>
            <a:r>
              <a:rPr dirty="0" spc="15"/>
              <a:t> </a:t>
            </a:r>
            <a:r>
              <a:rPr dirty="0" spc="-45"/>
              <a:t>Development?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838846"/>
            <a:ext cx="3482975" cy="1968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5" b="1">
                <a:latin typeface="Arial"/>
                <a:cs typeface="Arial"/>
              </a:rPr>
              <a:t>Reach</a:t>
            </a:r>
            <a:endParaRPr sz="11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-55">
                <a:latin typeface="Tahoma"/>
                <a:cs typeface="Tahoma"/>
              </a:rPr>
              <a:t>Today,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around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12.5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billion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web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enabled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devices.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 b="1">
                <a:latin typeface="Arial"/>
                <a:cs typeface="Arial"/>
              </a:rPr>
              <a:t>Visual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Medium</a:t>
            </a:r>
            <a:endParaRPr sz="11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Tahoma"/>
                <a:cs typeface="Tahoma"/>
              </a:rPr>
              <a:t>It’s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easier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market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product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people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“see”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Social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Nature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web.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5">
                <a:latin typeface="Tahoma"/>
                <a:cs typeface="Tahoma"/>
              </a:rPr>
              <a:t>It’s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fun.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;)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pays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well.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$$</a:t>
            </a:r>
            <a:endParaRPr sz="1100">
              <a:latin typeface="Tahoma"/>
              <a:cs typeface="Tahoma"/>
            </a:endParaRPr>
          </a:p>
          <a:p>
            <a:pPr marL="186055" marR="90170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35">
                <a:latin typeface="Tahoma"/>
                <a:cs typeface="Tahoma"/>
              </a:rPr>
              <a:t>You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market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own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idea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opposed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having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“technical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co-founder”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start-up).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5">
                <a:latin typeface="Tahoma"/>
                <a:cs typeface="Tahoma"/>
              </a:rPr>
              <a:t>It’s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important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45">
                <a:latin typeface="Tahoma"/>
                <a:cs typeface="Tahoma"/>
              </a:rPr>
              <a:t>well.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975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540014"/>
                </a:solidFill>
                <a:latin typeface="Tahoma"/>
                <a:cs typeface="Tahoma"/>
              </a:rPr>
              <a:t>How</a:t>
            </a:r>
            <a:r>
              <a:rPr dirty="0" sz="140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20">
                <a:solidFill>
                  <a:srgbClr val="540014"/>
                </a:solidFill>
                <a:latin typeface="Tahoma"/>
                <a:cs typeface="Tahoma"/>
              </a:rPr>
              <a:t>it</a:t>
            </a:r>
            <a:r>
              <a:rPr dirty="0" sz="140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75">
                <a:solidFill>
                  <a:srgbClr val="540014"/>
                </a:solidFill>
                <a:latin typeface="Tahoma"/>
                <a:cs typeface="Tahoma"/>
              </a:rPr>
              <a:t>works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86" y="837763"/>
            <a:ext cx="3304844" cy="1982906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28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What</a:t>
            </a:r>
            <a:r>
              <a:rPr dirty="0" spc="15"/>
              <a:t> </a:t>
            </a:r>
            <a:r>
              <a:rPr dirty="0" spc="-25"/>
              <a:t>we’ll</a:t>
            </a:r>
            <a:r>
              <a:rPr dirty="0" spc="20"/>
              <a:t> </a:t>
            </a:r>
            <a:r>
              <a:rPr dirty="0" spc="-60"/>
              <a:t>learn</a:t>
            </a:r>
            <a:r>
              <a:rPr dirty="0" spc="20"/>
              <a:t> </a:t>
            </a:r>
            <a:r>
              <a:rPr dirty="0" spc="-30"/>
              <a:t>in</a:t>
            </a:r>
            <a:r>
              <a:rPr dirty="0" spc="20"/>
              <a:t> </a:t>
            </a:r>
            <a:r>
              <a:rPr dirty="0" spc="-25"/>
              <a:t>this</a:t>
            </a:r>
            <a:r>
              <a:rPr dirty="0" spc="20"/>
              <a:t> </a:t>
            </a:r>
            <a:r>
              <a:rPr dirty="0" spc="-65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785201"/>
            <a:ext cx="3817620" cy="2102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43370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75" b="1">
                <a:latin typeface="Arial"/>
                <a:cs typeface="Arial"/>
              </a:rPr>
              <a:t>HTML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5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current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standard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describes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webpage.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60" b="1">
                <a:latin typeface="Arial"/>
                <a:cs typeface="Arial"/>
              </a:rPr>
              <a:t>CSS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add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styles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plain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 b="1">
                <a:latin typeface="Arial"/>
                <a:cs typeface="Arial"/>
              </a:rPr>
              <a:t>JavaScript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Makes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website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dynamic.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Responds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user.</a:t>
            </a:r>
            <a:endParaRPr sz="1100">
              <a:latin typeface="Tahoma"/>
              <a:cs typeface="Tahoma"/>
            </a:endParaRPr>
          </a:p>
          <a:p>
            <a:pPr marL="186055" marR="195580" indent="-14859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45" b="1">
                <a:latin typeface="Arial"/>
                <a:cs typeface="Arial"/>
              </a:rPr>
              <a:t>PHP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Scripting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server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side.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connect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website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utilities.</a:t>
            </a:r>
            <a:endParaRPr sz="1100">
              <a:latin typeface="Tahoma"/>
              <a:cs typeface="Tahoma"/>
            </a:endParaRPr>
          </a:p>
          <a:p>
            <a:pPr marL="186055" marR="17716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">
                <a:latin typeface="Tahoma"/>
                <a:cs typeface="Tahoma"/>
              </a:rPr>
              <a:t>We’ll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looking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several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JavaScript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frameworks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including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jQuery,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Angularjs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React.js.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progress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through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course,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basic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software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engineering,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management,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responsive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design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Material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Design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introduced.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232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75701"/>
            <a:ext cx="3771900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13271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markup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language.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tells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web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browser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display.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5">
                <a:latin typeface="Tahoma"/>
                <a:cs typeface="Tahoma"/>
              </a:rPr>
              <a:t>Separates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presentation.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55">
                <a:latin typeface="Tahoma"/>
                <a:cs typeface="Tahoma"/>
              </a:rPr>
              <a:t>Uses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pre-defined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identify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0">
                <a:latin typeface="Tahoma"/>
                <a:cs typeface="Tahoma"/>
              </a:rPr>
              <a:t>Elements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“tags”.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Tags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surrounded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angle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brackets,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“closing”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tag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prefixed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forward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slash.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6046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0">
                <a:solidFill>
                  <a:srgbClr val="540014"/>
                </a:solidFill>
                <a:latin typeface="Tahoma"/>
                <a:cs typeface="Tahoma"/>
              </a:rPr>
              <a:t>HTML</a:t>
            </a:r>
            <a:r>
              <a:rPr dirty="0" sz="1400" spc="5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540014"/>
                </a:solidFill>
                <a:latin typeface="Tahoma"/>
                <a:cs typeface="Tahoma"/>
              </a:rPr>
              <a:t>Page</a:t>
            </a:r>
            <a:r>
              <a:rPr dirty="0" sz="1400" spc="1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540014"/>
                </a:solidFill>
                <a:latin typeface="Tahoma"/>
                <a:cs typeface="Tahoma"/>
              </a:rPr>
              <a:t>Structre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06" y="992358"/>
            <a:ext cx="3159516" cy="1660843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6598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90">
                <a:solidFill>
                  <a:srgbClr val="540014"/>
                </a:solidFill>
                <a:latin typeface="Tahoma"/>
                <a:cs typeface="Tahoma"/>
              </a:rPr>
              <a:t>HTML</a:t>
            </a:r>
            <a:r>
              <a:rPr dirty="0" sz="1400" spc="1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540014"/>
                </a:solidFill>
                <a:latin typeface="Tahoma"/>
                <a:cs typeface="Tahoma"/>
              </a:rPr>
              <a:t>Tree</a:t>
            </a:r>
            <a:r>
              <a:rPr dirty="0" sz="1400" spc="1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540014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562" y="830546"/>
            <a:ext cx="2908494" cy="2100139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1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18983"/>
            <a:ext cx="360934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6055" marR="27495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DOCTYPE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typically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first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specifies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page.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40">
                <a:latin typeface="Tahoma"/>
                <a:cs typeface="Tahoma"/>
              </a:rPr>
              <a:t>HTML5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very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simple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DOCTYPE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element.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35" i="1">
                <a:latin typeface="Verdana"/>
                <a:cs typeface="Verdana"/>
              </a:rPr>
              <a:t>&lt;</a:t>
            </a:r>
            <a:r>
              <a:rPr dirty="0" sz="1100" spc="35">
                <a:latin typeface="Tahoma"/>
                <a:cs typeface="Tahoma"/>
              </a:rPr>
              <a:t>!DOCTYPE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html</a:t>
            </a:r>
            <a:r>
              <a:rPr dirty="0" sz="1100" spc="-3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dirty="0" sz="1100" spc="40">
                <a:latin typeface="Tahoma"/>
                <a:cs typeface="Tahoma"/>
              </a:rPr>
              <a:t>HTML4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DOCTYPE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element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 spc="35" i="1">
                <a:latin typeface="Verdana"/>
                <a:cs typeface="Verdana"/>
              </a:rPr>
              <a:t>&lt;</a:t>
            </a:r>
            <a:r>
              <a:rPr dirty="0" sz="1100" spc="35">
                <a:latin typeface="Tahoma"/>
                <a:cs typeface="Tahoma"/>
              </a:rPr>
              <a:t>!DOCTYPE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html</a:t>
            </a:r>
            <a:r>
              <a:rPr dirty="0" sz="1100" spc="25">
                <a:latin typeface="Tahoma"/>
                <a:cs typeface="Tahoma"/>
              </a:rPr>
              <a:t> PUBLIC </a:t>
            </a:r>
            <a:r>
              <a:rPr dirty="0" sz="1100" spc="60">
                <a:latin typeface="Tahoma"/>
                <a:cs typeface="Tahoma"/>
              </a:rPr>
              <a:t>“-//W3C//DTD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HTML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4.01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Transitional//EN”</a:t>
            </a:r>
            <a:r>
              <a:rPr dirty="0" sz="1100" i="1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Lecture 1CGS 3066 Fall 2016</dc:creator>
  <dc:title>Introduction to Web Development</dc:title>
  <dcterms:created xsi:type="dcterms:W3CDTF">2024-07-27T08:15:46Z</dcterms:created>
  <dcterms:modified xsi:type="dcterms:W3CDTF">2024-07-27T08:15:46Z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2016-09-08T00:00:00Z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2024-07-27T00:00:00Z</vt:filetime>
  </property>
</Properties>
</file>